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47"/>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545" r:id="rId42"/>
    <p:sldId id="298" r:id="rId43"/>
    <p:sldId id="299" r:id="rId44"/>
    <p:sldId id="300" r:id="rId45"/>
    <p:sldId id="527" r:id="rId46"/>
    <p:sldId id="301" r:id="rId47"/>
    <p:sldId id="302" r:id="rId48"/>
    <p:sldId id="528" r:id="rId49"/>
    <p:sldId id="303" r:id="rId50"/>
    <p:sldId id="304" r:id="rId51"/>
    <p:sldId id="305" r:id="rId52"/>
    <p:sldId id="306" r:id="rId53"/>
    <p:sldId id="307" r:id="rId54"/>
    <p:sldId id="310" r:id="rId55"/>
    <p:sldId id="547" r:id="rId56"/>
    <p:sldId id="548" r:id="rId57"/>
    <p:sldId id="549" r:id="rId58"/>
    <p:sldId id="568" r:id="rId59"/>
    <p:sldId id="313" r:id="rId60"/>
    <p:sldId id="552" r:id="rId61"/>
    <p:sldId id="553" r:id="rId62"/>
    <p:sldId id="554" r:id="rId63"/>
    <p:sldId id="555" r:id="rId64"/>
    <p:sldId id="556" r:id="rId65"/>
    <p:sldId id="557" r:id="rId66"/>
    <p:sldId id="558" r:id="rId67"/>
    <p:sldId id="559" r:id="rId68"/>
    <p:sldId id="560" r:id="rId69"/>
    <p:sldId id="561" r:id="rId70"/>
    <p:sldId id="314" r:id="rId71"/>
    <p:sldId id="569" r:id="rId72"/>
    <p:sldId id="570" r:id="rId73"/>
    <p:sldId id="571" r:id="rId74"/>
    <p:sldId id="572" r:id="rId75"/>
    <p:sldId id="573" r:id="rId76"/>
    <p:sldId id="574" r:id="rId77"/>
    <p:sldId id="539" r:id="rId78"/>
    <p:sldId id="315" r:id="rId79"/>
    <p:sldId id="316" r:id="rId80"/>
    <p:sldId id="317" r:id="rId81"/>
    <p:sldId id="318" r:id="rId82"/>
    <p:sldId id="544" r:id="rId83"/>
    <p:sldId id="543" r:id="rId84"/>
    <p:sldId id="530" r:id="rId85"/>
    <p:sldId id="531" r:id="rId86"/>
    <p:sldId id="532" r:id="rId87"/>
    <p:sldId id="533" r:id="rId88"/>
    <p:sldId id="534" r:id="rId89"/>
    <p:sldId id="535" r:id="rId90"/>
    <p:sldId id="536" r:id="rId91"/>
    <p:sldId id="563" r:id="rId92"/>
    <p:sldId id="564" r:id="rId93"/>
    <p:sldId id="567" r:id="rId94"/>
    <p:sldId id="565" r:id="rId95"/>
    <p:sldId id="566" r:id="rId96"/>
    <p:sldId id="537" r:id="rId97"/>
    <p:sldId id="319" r:id="rId98"/>
    <p:sldId id="320" r:id="rId99"/>
    <p:sldId id="321" r:id="rId100"/>
    <p:sldId id="495" r:id="rId101"/>
    <p:sldId id="322" r:id="rId102"/>
    <p:sldId id="323" r:id="rId103"/>
    <p:sldId id="324" r:id="rId104"/>
    <p:sldId id="325" r:id="rId105"/>
    <p:sldId id="326" r:id="rId106"/>
    <p:sldId id="331" r:id="rId107"/>
    <p:sldId id="332" r:id="rId108"/>
    <p:sldId id="333" r:id="rId109"/>
    <p:sldId id="334" r:id="rId110"/>
    <p:sldId id="335" r:id="rId111"/>
    <p:sldId id="336" r:id="rId112"/>
    <p:sldId id="337" r:id="rId113"/>
    <p:sldId id="338" r:id="rId114"/>
    <p:sldId id="540" r:id="rId115"/>
    <p:sldId id="496" r:id="rId116"/>
    <p:sldId id="497" r:id="rId117"/>
    <p:sldId id="498" r:id="rId118"/>
    <p:sldId id="499" r:id="rId119"/>
    <p:sldId id="500" r:id="rId120"/>
    <p:sldId id="501" r:id="rId121"/>
    <p:sldId id="502" r:id="rId122"/>
    <p:sldId id="503" r:id="rId123"/>
    <p:sldId id="504" r:id="rId124"/>
    <p:sldId id="505" r:id="rId125"/>
    <p:sldId id="506" r:id="rId126"/>
    <p:sldId id="507" r:id="rId127"/>
    <p:sldId id="508" r:id="rId128"/>
    <p:sldId id="509" r:id="rId129"/>
    <p:sldId id="510" r:id="rId130"/>
    <p:sldId id="511" r:id="rId131"/>
    <p:sldId id="512" r:id="rId132"/>
    <p:sldId id="513" r:id="rId133"/>
    <p:sldId id="514" r:id="rId134"/>
    <p:sldId id="515" r:id="rId135"/>
    <p:sldId id="516" r:id="rId136"/>
    <p:sldId id="517" r:id="rId137"/>
    <p:sldId id="518" r:id="rId138"/>
    <p:sldId id="519" r:id="rId139"/>
    <p:sldId id="520" r:id="rId140"/>
    <p:sldId id="521" r:id="rId141"/>
    <p:sldId id="522" r:id="rId142"/>
    <p:sldId id="523" r:id="rId143"/>
    <p:sldId id="524" r:id="rId144"/>
    <p:sldId id="525" r:id="rId145"/>
    <p:sldId id="526" r:id="rId146"/>
  </p:sldIdLst>
  <p:sldSz cx="9144000" cy="6858000" type="screen4x3"/>
  <p:notesSz cx="6650038" cy="9783763"/>
  <p:custDataLst>
    <p:tags r:id="rId14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6666"/>
    <a:srgbClr val="003300"/>
    <a:srgbClr val="000066"/>
    <a:srgbClr val="0000CC"/>
    <a:srgbClr val="A50021"/>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64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gs" Target="tags/tag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8706" name="Rectangle 2"/>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ltLang="en-US"/>
          </a:p>
        </p:txBody>
      </p:sp>
      <p:sp>
        <p:nvSpPr>
          <p:cNvPr id="328707" name="Rectangle 3"/>
          <p:cNvSpPr>
            <a:spLocks noGrp="1" noChangeArrowheads="1"/>
          </p:cNvSpPr>
          <p:nvPr>
            <p:ph type="dt" idx="1"/>
          </p:nvPr>
        </p:nvSpPr>
        <p:spPr bwMode="auto">
          <a:xfrm>
            <a:off x="3767138" y="0"/>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en-US"/>
          </a:p>
        </p:txBody>
      </p:sp>
      <p:sp>
        <p:nvSpPr>
          <p:cNvPr id="146436" name="Rectangle 4"/>
          <p:cNvSpPr>
            <a:spLocks noGrp="1" noRot="1" noChangeAspect="1" noChangeArrowheads="1" noTextEdit="1"/>
          </p:cNvSpPr>
          <p:nvPr>
            <p:ph type="sldImg" idx="2"/>
          </p:nvPr>
        </p:nvSpPr>
        <p:spPr bwMode="auto">
          <a:xfrm>
            <a:off x="879475" y="733425"/>
            <a:ext cx="4891088" cy="3668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8709" name="Rectangle 5"/>
          <p:cNvSpPr>
            <a:spLocks noGrp="1" noChangeArrowheads="1"/>
          </p:cNvSpPr>
          <p:nvPr>
            <p:ph type="body" sz="quarter" idx="3"/>
          </p:nvPr>
        </p:nvSpPr>
        <p:spPr bwMode="auto">
          <a:xfrm>
            <a:off x="665163" y="4646613"/>
            <a:ext cx="531971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28710" name="Rectangle 6"/>
          <p:cNvSpPr>
            <a:spLocks noGrp="1" noChangeArrowheads="1"/>
          </p:cNvSpPr>
          <p:nvPr>
            <p:ph type="ftr" sz="quarter" idx="4"/>
          </p:nvPr>
        </p:nvSpPr>
        <p:spPr bwMode="auto">
          <a:xfrm>
            <a:off x="0" y="9293225"/>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ltLang="en-US"/>
          </a:p>
        </p:txBody>
      </p:sp>
      <p:sp>
        <p:nvSpPr>
          <p:cNvPr id="328711" name="Rectangle 7"/>
          <p:cNvSpPr>
            <a:spLocks noGrp="1" noChangeArrowheads="1"/>
          </p:cNvSpPr>
          <p:nvPr>
            <p:ph type="sldNum" sz="quarter" idx="5"/>
          </p:nvPr>
        </p:nvSpPr>
        <p:spPr bwMode="auto">
          <a:xfrm>
            <a:off x="3767138" y="9293225"/>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D4B03F2-264D-488B-817F-E5C678279F16}" type="slidenum">
              <a:rPr lang="en-US" altLang="en-US"/>
              <a:pPr/>
              <a:t>‹#›</a:t>
            </a:fld>
            <a:endParaRPr lang="en-US" altLang="en-US"/>
          </a:p>
        </p:txBody>
      </p:sp>
    </p:spTree>
    <p:extLst>
      <p:ext uri="{BB962C8B-B14F-4D97-AF65-F5344CB8AC3E}">
        <p14:creationId xmlns:p14="http://schemas.microsoft.com/office/powerpoint/2010/main" val="835847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2F79A5-737F-4E75-B7B0-A8129983F8A9}" type="slidenum">
              <a:rPr lang="en-US" altLang="en-US"/>
              <a:pPr eaLnBrk="1" hangingPunct="1"/>
              <a:t>1</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25165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A4409F-D93B-40E0-B779-830A6E41A743}" type="slidenum">
              <a:rPr lang="en-US" altLang="en-US"/>
              <a:pPr eaLnBrk="1" hangingPunct="1"/>
              <a:t>10</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620960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FFE743-6157-4969-A656-790142DC48B8}" type="slidenum">
              <a:rPr lang="en-US" altLang="en-US"/>
              <a:pPr eaLnBrk="1" hangingPunct="1"/>
              <a:t>100</a:t>
            </a:fld>
            <a:endParaRPr lang="en-US" altLang="en-U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266668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D6E86B-66B4-4F71-8431-5C1D240A9999}" type="slidenum">
              <a:rPr lang="en-US" altLang="en-US"/>
              <a:pPr eaLnBrk="1" hangingPunct="1"/>
              <a:t>101</a:t>
            </a:fld>
            <a:endParaRPr lang="en-US" alt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9162420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2F705A-BF0A-48AD-A315-F97976F3BC25}" type="slidenum">
              <a:rPr lang="en-US" altLang="en-US"/>
              <a:pPr eaLnBrk="1" hangingPunct="1"/>
              <a:t>102</a:t>
            </a:fld>
            <a:endParaRPr lang="en-US" alt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155394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17918B-5E9C-4570-B29A-685F8D74D880}" type="slidenum">
              <a:rPr lang="en-US" altLang="en-US"/>
              <a:pPr eaLnBrk="1" hangingPunct="1"/>
              <a:t>103</a:t>
            </a:fld>
            <a:endParaRPr lang="en-US" altLang="en-US"/>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014249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13B334-6CF9-4EC5-93EB-3E7FB8FACD4A}" type="slidenum">
              <a:rPr lang="en-US" altLang="en-US"/>
              <a:pPr eaLnBrk="1" hangingPunct="1"/>
              <a:t>104</a:t>
            </a:fld>
            <a:endParaRPr lang="en-US" altLang="en-US"/>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61517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30BB2F-6E0C-4F5E-B1A1-7C1A69E72BFF}" type="slidenum">
              <a:rPr lang="en-US" altLang="en-US"/>
              <a:pPr eaLnBrk="1" hangingPunct="1"/>
              <a:t>105</a:t>
            </a:fld>
            <a:endParaRPr lang="en-US" altLang="en-U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118844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EFAA1C-97EE-4F3A-B7BC-978F1573E475}" type="slidenum">
              <a:rPr lang="en-US" altLang="en-US"/>
              <a:pPr eaLnBrk="1" hangingPunct="1"/>
              <a:t>106</a:t>
            </a:fld>
            <a:endParaRPr lang="en-US" alt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603044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65BEE6-532C-42A7-A765-1B215BCDCDEF}" type="slidenum">
              <a:rPr lang="en-US" altLang="en-US"/>
              <a:pPr eaLnBrk="1" hangingPunct="1"/>
              <a:t>107</a:t>
            </a:fld>
            <a:endParaRPr lang="en-US" altLang="en-US"/>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2812059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11F08A-47F8-4A2E-8D25-E0B40146D428}" type="slidenum">
              <a:rPr lang="en-US" altLang="en-US"/>
              <a:pPr eaLnBrk="1" hangingPunct="1"/>
              <a:t>108</a:t>
            </a:fld>
            <a:endParaRPr lang="en-US" altLang="en-US"/>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076454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D36E37-387C-45FD-9237-E9C55F3153A6}" type="slidenum">
              <a:rPr lang="en-US" altLang="en-US"/>
              <a:pPr eaLnBrk="1" hangingPunct="1"/>
              <a:t>109</a:t>
            </a:fld>
            <a:endParaRPr lang="en-US" alt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2942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7EE104-F061-4ECA-A936-3FC256242FD6}" type="slidenum">
              <a:rPr lang="en-US" altLang="en-US"/>
              <a:pPr eaLnBrk="1" hangingPunct="1"/>
              <a:t>11</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0623162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C7481D-84C3-4130-BA70-262CAD3D3B7B}" type="slidenum">
              <a:rPr lang="en-US" altLang="en-US"/>
              <a:pPr eaLnBrk="1" hangingPunct="1"/>
              <a:t>110</a:t>
            </a:fld>
            <a:endParaRPr lang="en-US" altLang="en-US"/>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4905678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71F8D4-4483-4028-8CB4-A7AD0611B38A}" type="slidenum">
              <a:rPr lang="en-US" altLang="en-US"/>
              <a:pPr eaLnBrk="1" hangingPunct="1"/>
              <a:t>111</a:t>
            </a:fld>
            <a:endParaRPr lang="en-US" altLang="en-U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545776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FF30FA-00F7-434D-854E-49FFF67A40DF}" type="slidenum">
              <a:rPr lang="en-US" altLang="en-US"/>
              <a:pPr eaLnBrk="1" hangingPunct="1"/>
              <a:t>112</a:t>
            </a:fld>
            <a:endParaRPr lang="en-US" altLang="en-U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4416363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15B856-18FF-4E68-956C-E02F4003480C}" type="slidenum">
              <a:rPr lang="en-US" altLang="en-US"/>
              <a:pPr eaLnBrk="1" hangingPunct="1"/>
              <a:t>113</a:t>
            </a:fld>
            <a:endParaRPr lang="en-US" altLang="en-U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734968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114</a:t>
            </a:fld>
            <a:endParaRPr lang="en-US" altLang="en-US"/>
          </a:p>
        </p:txBody>
      </p:sp>
    </p:spTree>
    <p:extLst>
      <p:ext uri="{BB962C8B-B14F-4D97-AF65-F5344CB8AC3E}">
        <p14:creationId xmlns:p14="http://schemas.microsoft.com/office/powerpoint/2010/main" val="18163659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735E86-D3E3-40D5-A2A1-CDC196E8F4ED}" type="slidenum">
              <a:rPr lang="en-US" altLang="en-US"/>
              <a:pPr eaLnBrk="1" hangingPunct="1"/>
              <a:t>115</a:t>
            </a:fld>
            <a:endParaRPr lang="en-US" altLang="en-US"/>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0441093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BCF6F8-E328-404A-8514-918DA7A8E2CF}" type="slidenum">
              <a:rPr lang="en-US" altLang="en-US"/>
              <a:pPr eaLnBrk="1" hangingPunct="1"/>
              <a:t>116</a:t>
            </a:fld>
            <a:endParaRPr lang="en-US" altLang="en-US"/>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7305458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21EA04-2CCD-4906-BDC3-AA8F3EC9B6E1}" type="slidenum">
              <a:rPr lang="en-US" altLang="en-US"/>
              <a:pPr eaLnBrk="1" hangingPunct="1"/>
              <a:t>117</a:t>
            </a:fld>
            <a:endParaRPr lang="en-US" altLang="en-US"/>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4767776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C3CE7E-5DB0-4E09-936E-EAB57CECE384}" type="slidenum">
              <a:rPr lang="en-US" altLang="en-US"/>
              <a:pPr eaLnBrk="1" hangingPunct="1"/>
              <a:t>118</a:t>
            </a:fld>
            <a:endParaRPr lang="en-US" altLang="en-US"/>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9155460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C171EE-88FD-4FA5-BEF0-228EA3C22D06}" type="slidenum">
              <a:rPr lang="en-US" altLang="en-US"/>
              <a:pPr eaLnBrk="1" hangingPunct="1"/>
              <a:t>119</a:t>
            </a:fld>
            <a:endParaRPr lang="en-US" altLang="en-US"/>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0385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C73925-8774-403C-994D-E11A826929A7}" type="slidenum">
              <a:rPr lang="en-US" altLang="en-US"/>
              <a:pPr eaLnBrk="1" hangingPunct="1"/>
              <a:t>12</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0630775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38CD9A-3AE0-45D9-801B-B69A3162806F}" type="slidenum">
              <a:rPr lang="en-US" altLang="en-US"/>
              <a:pPr eaLnBrk="1" hangingPunct="1"/>
              <a:t>120</a:t>
            </a:fld>
            <a:endParaRPr lang="en-US" altLang="en-US"/>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063178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90915B-4474-45B6-A799-5E7BF9C0CF76}" type="slidenum">
              <a:rPr lang="en-US" altLang="en-US"/>
              <a:pPr eaLnBrk="1" hangingPunct="1"/>
              <a:t>121</a:t>
            </a:fld>
            <a:endParaRPr lang="en-US" altLang="en-US"/>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701128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7F3DA3-98AA-452A-A45F-4432DB25DE02}" type="slidenum">
              <a:rPr lang="en-US" altLang="en-US"/>
              <a:pPr eaLnBrk="1" hangingPunct="1"/>
              <a:t>122</a:t>
            </a:fld>
            <a:endParaRPr lang="en-US" altLang="en-US"/>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428412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01D130-EFF6-4189-8807-1A3A523D6522}" type="slidenum">
              <a:rPr lang="en-US" altLang="en-US"/>
              <a:pPr eaLnBrk="1" hangingPunct="1"/>
              <a:t>123</a:t>
            </a:fld>
            <a:endParaRPr lang="en-US" altLang="en-US"/>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230737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DC8B22-BC33-4244-BC8A-B1BD12742BFA}" type="slidenum">
              <a:rPr lang="en-US" altLang="en-US"/>
              <a:pPr eaLnBrk="1" hangingPunct="1"/>
              <a:t>124</a:t>
            </a:fld>
            <a:endParaRPr lang="en-US" altLang="en-US"/>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935240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9EA6C5-E5D0-4489-BA35-F3246A554883}" type="slidenum">
              <a:rPr lang="en-US" altLang="en-US"/>
              <a:pPr eaLnBrk="1" hangingPunct="1"/>
              <a:t>125</a:t>
            </a:fld>
            <a:endParaRPr lang="en-US" altLang="en-US"/>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397762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3D07FB-F441-48F6-9BF2-85AD5F5CA29C}" type="slidenum">
              <a:rPr lang="en-US" altLang="en-US"/>
              <a:pPr eaLnBrk="1" hangingPunct="1"/>
              <a:t>126</a:t>
            </a:fld>
            <a:endParaRPr lang="en-US" altLang="en-US"/>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3960351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25C6B0-9034-4A52-A956-08772108E270}" type="slidenum">
              <a:rPr lang="en-US" altLang="en-US"/>
              <a:pPr eaLnBrk="1" hangingPunct="1"/>
              <a:t>127</a:t>
            </a:fld>
            <a:endParaRPr lang="en-US" altLang="en-US"/>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7283189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EA36A0-E1EC-486D-A3C2-B083F8F5BBCA}" type="slidenum">
              <a:rPr lang="en-US" altLang="en-US"/>
              <a:pPr eaLnBrk="1" hangingPunct="1"/>
              <a:t>128</a:t>
            </a:fld>
            <a:endParaRPr lang="en-US" altLang="en-US"/>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1297921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FF982E-BCF7-4689-B6CF-F23EA9B4DC7F}" type="slidenum">
              <a:rPr lang="en-US" altLang="en-US"/>
              <a:pPr eaLnBrk="1" hangingPunct="1"/>
              <a:t>129</a:t>
            </a:fld>
            <a:endParaRPr lang="en-US" altLang="en-U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7170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71FF0E-794D-463D-B86E-2E8460DE6E68}" type="slidenum">
              <a:rPr lang="en-US" altLang="en-US"/>
              <a:pPr eaLnBrk="1" hangingPunct="1"/>
              <a:t>13</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6935643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6B46D4-069F-49F3-A3E5-AB37540A8472}" type="slidenum">
              <a:rPr lang="en-US" altLang="en-US"/>
              <a:pPr eaLnBrk="1" hangingPunct="1"/>
              <a:t>130</a:t>
            </a:fld>
            <a:endParaRPr lang="en-US" altLang="en-U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560844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9D2545-6E21-4D91-BBA6-0C3E6E6FF950}" type="slidenum">
              <a:rPr lang="en-US" altLang="en-US"/>
              <a:pPr eaLnBrk="1" hangingPunct="1"/>
              <a:t>131</a:t>
            </a:fld>
            <a:endParaRPr lang="en-US" altLang="en-US"/>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2415828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F0A4A5-61B9-4768-BCFC-674DB554D2A6}" type="slidenum">
              <a:rPr lang="en-US" altLang="en-US"/>
              <a:pPr eaLnBrk="1" hangingPunct="1"/>
              <a:t>132</a:t>
            </a:fld>
            <a:endParaRPr lang="en-US" altLang="en-US"/>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5700017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B39FFC-3180-48A5-8491-AC8127F1DE22}" type="slidenum">
              <a:rPr lang="en-US" altLang="en-US"/>
              <a:pPr eaLnBrk="1" hangingPunct="1"/>
              <a:t>133</a:t>
            </a:fld>
            <a:endParaRPr lang="en-US" altLang="en-US"/>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6983514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7F4C7E-396E-433B-B4B3-269840070B2F}" type="slidenum">
              <a:rPr lang="en-US" altLang="en-US"/>
              <a:pPr eaLnBrk="1" hangingPunct="1"/>
              <a:t>134</a:t>
            </a:fld>
            <a:endParaRPr lang="en-US" altLang="en-US"/>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5033560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5392EB-F8FD-47D6-B78B-B4130A1DFDC3}" type="slidenum">
              <a:rPr lang="en-US" altLang="en-US"/>
              <a:pPr eaLnBrk="1" hangingPunct="1"/>
              <a:t>135</a:t>
            </a:fld>
            <a:endParaRPr lang="en-US" altLang="en-US"/>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2201314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DB77B0-8BF7-478B-BC31-048381FD4728}" type="slidenum">
              <a:rPr lang="en-US" altLang="en-US"/>
              <a:pPr eaLnBrk="1" hangingPunct="1"/>
              <a:t>136</a:t>
            </a:fld>
            <a:endParaRPr lang="en-US" altLang="en-US"/>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074934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D8C4BA-454A-43C2-ABBA-5D7DB2B0C0F2}" type="slidenum">
              <a:rPr lang="en-US" altLang="en-US"/>
              <a:pPr eaLnBrk="1" hangingPunct="1"/>
              <a:t>137</a:t>
            </a:fld>
            <a:endParaRPr lang="en-US" altLang="en-US"/>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1083471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E65AE8-C380-439F-B650-5E51F5D48EC9}" type="slidenum">
              <a:rPr lang="en-US" altLang="en-US"/>
              <a:pPr eaLnBrk="1" hangingPunct="1"/>
              <a:t>138</a:t>
            </a:fld>
            <a:endParaRPr lang="en-US" altLang="en-US"/>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2668912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A3E4EE-D91E-48C3-A37B-5CA0500B54FB}" type="slidenum">
              <a:rPr lang="en-US" altLang="en-US"/>
              <a:pPr eaLnBrk="1" hangingPunct="1"/>
              <a:t>139</a:t>
            </a:fld>
            <a:endParaRPr lang="en-US" altLang="en-US"/>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70484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97A77E-C502-4D20-84C9-4A682297F561}" type="slidenum">
              <a:rPr lang="en-US" altLang="en-US"/>
              <a:pPr eaLnBrk="1" hangingPunct="1"/>
              <a:t>14</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6933821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1F32AF-D5DC-4417-BDBE-976EC7B6EC08}" type="slidenum">
              <a:rPr lang="en-US" altLang="en-US"/>
              <a:pPr eaLnBrk="1" hangingPunct="1"/>
              <a:t>140</a:t>
            </a:fld>
            <a:endParaRPr lang="en-US" altLang="en-US"/>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0083929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51EE49-AED2-429F-951B-209441E948FD}" type="slidenum">
              <a:rPr lang="en-US" altLang="en-US"/>
              <a:pPr eaLnBrk="1" hangingPunct="1"/>
              <a:t>141</a:t>
            </a:fld>
            <a:endParaRPr lang="en-US" altLang="en-US"/>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9705954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ED4D0D-699E-4B3B-A1BF-D9B8990E1621}" type="slidenum">
              <a:rPr lang="en-US" altLang="en-US"/>
              <a:pPr eaLnBrk="1" hangingPunct="1"/>
              <a:t>142</a:t>
            </a:fld>
            <a:endParaRPr lang="en-US" altLang="en-US"/>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897174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50CC8E-F5EA-4464-B099-8126B6097405}" type="slidenum">
              <a:rPr lang="en-US" altLang="en-US"/>
              <a:pPr eaLnBrk="1" hangingPunct="1"/>
              <a:t>143</a:t>
            </a:fld>
            <a:endParaRPr lang="en-US" altLang="en-US"/>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8611128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497F8E-AABA-4B65-8801-6ED2E0039F1D}" type="slidenum">
              <a:rPr lang="en-US" altLang="en-US"/>
              <a:pPr eaLnBrk="1" hangingPunct="1"/>
              <a:t>144</a:t>
            </a:fld>
            <a:endParaRPr lang="en-US" altLang="en-US"/>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8407404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9B65A3-066E-45A2-97AB-514DF6AAF263}" type="slidenum">
              <a:rPr lang="en-US" altLang="en-US"/>
              <a:pPr eaLnBrk="1" hangingPunct="1"/>
              <a:t>145</a:t>
            </a:fld>
            <a:endParaRPr lang="en-US" altLang="en-US"/>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706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1F141D-0783-466B-A378-7EDB54E3C47D}" type="slidenum">
              <a:rPr lang="en-US" altLang="en-US"/>
              <a:pPr eaLnBrk="1" hangingPunct="1"/>
              <a:t>15</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74302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B836BE-A5A8-4265-B551-CE474BF5D5FD}" type="slidenum">
              <a:rPr lang="en-US" altLang="en-US"/>
              <a:pPr eaLnBrk="1" hangingPunct="1"/>
              <a:t>16</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20595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1C6E06-08A4-40F5-B35A-AF58A3326552}" type="slidenum">
              <a:rPr lang="en-US" altLang="en-US"/>
              <a:pPr eaLnBrk="1" hangingPunct="1"/>
              <a:t>17</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81994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CB9EAE-CFE6-4DF2-82D6-F5F4D6AD20D1}" type="slidenum">
              <a:rPr lang="en-US" altLang="en-US"/>
              <a:pPr eaLnBrk="1" hangingPunct="1"/>
              <a:t>18</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97403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9CEEC2-06A4-470F-A7AE-CC00E12F8A02}" type="slidenum">
              <a:rPr lang="en-US" altLang="en-US"/>
              <a:pPr eaLnBrk="1" hangingPunct="1"/>
              <a:t>19</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2853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10F84D-E97A-477C-B685-831A1A18D236}" type="slidenum">
              <a:rPr lang="en-US" altLang="en-US"/>
              <a:pPr eaLnBrk="1" hangingPunct="1"/>
              <a:t>2</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704170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1532AE-F254-442C-9F6B-3A48C83DABB6}" type="slidenum">
              <a:rPr lang="en-US" altLang="en-US"/>
              <a:pPr eaLnBrk="1" hangingPunct="1"/>
              <a:t>20</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93479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143CE2-AAAE-42B3-9767-47EED36C6F2E}" type="slidenum">
              <a:rPr lang="en-US" altLang="en-US"/>
              <a:pPr eaLnBrk="1" hangingPunct="1"/>
              <a:t>21</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10590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B88740-0E24-4CA8-844B-8AE466465B8E}" type="slidenum">
              <a:rPr lang="en-US" altLang="en-US"/>
              <a:pPr eaLnBrk="1" hangingPunct="1"/>
              <a:t>22</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1665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FAE63A-5357-48EC-B1A5-4A2FFFFD2680}" type="slidenum">
              <a:rPr lang="en-US" altLang="en-US"/>
              <a:pPr eaLnBrk="1" hangingPunct="1"/>
              <a:t>23</a:t>
            </a:fld>
            <a:endParaRPr lang="en-US" alt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16512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AF6663-D9CB-4347-BD25-1666E1B71B06}" type="slidenum">
              <a:rPr lang="en-US" altLang="en-US"/>
              <a:pPr eaLnBrk="1" hangingPunct="1"/>
              <a:t>24</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06097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70FE86-2D55-4570-9117-BA562193A030}" type="slidenum">
              <a:rPr lang="en-US" altLang="en-US"/>
              <a:pPr eaLnBrk="1" hangingPunct="1"/>
              <a:t>25</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56326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C3784-4A99-4373-B677-60CD7E0E0C74}" type="slidenum">
              <a:rPr lang="en-US" altLang="en-US"/>
              <a:pPr eaLnBrk="1" hangingPunct="1"/>
              <a:t>26</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62478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5B7628-0CCE-4E4E-91F3-84A2ABE3F796}" type="slidenum">
              <a:rPr lang="en-US" altLang="en-US"/>
              <a:pPr eaLnBrk="1" hangingPunct="1"/>
              <a:t>27</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31944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357DB6-C9AD-4872-BB6C-24A3C8610EFB}" type="slidenum">
              <a:rPr lang="en-US" altLang="en-US"/>
              <a:pPr eaLnBrk="1" hangingPunct="1"/>
              <a:t>28</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0052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E645E0-3137-422B-A3E0-687B05A83D26}" type="slidenum">
              <a:rPr lang="en-US" altLang="en-US"/>
              <a:pPr eaLnBrk="1" hangingPunct="1"/>
              <a:t>29</a:t>
            </a:fld>
            <a:endParaRPr lang="en-US" altLang="en-US"/>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8045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C69F3C-5BD3-4AC9-A6D2-AA573C20F374}" type="slidenum">
              <a:rPr lang="en-US" altLang="en-US"/>
              <a:pPr eaLnBrk="1" hangingPunct="1"/>
              <a:t>3</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13512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C5A8F2-7C4B-4BA0-A9B7-50ED655705C2}" type="slidenum">
              <a:rPr lang="en-US" altLang="en-US"/>
              <a:pPr eaLnBrk="1" hangingPunct="1"/>
              <a:t>30</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99987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EFA82E-8E36-4E99-9357-AE400238EDB9}" type="slidenum">
              <a:rPr lang="en-US" altLang="en-US"/>
              <a:pPr eaLnBrk="1" hangingPunct="1"/>
              <a:t>31</a:t>
            </a:fld>
            <a:endParaRPr lang="en-US" alt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2127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A872B9-C0AD-4478-82BE-BF41CF74DF3D}" type="slidenum">
              <a:rPr lang="en-US" altLang="en-US"/>
              <a:pPr eaLnBrk="1" hangingPunct="1"/>
              <a:t>32</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382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376FA9-B597-4855-82CD-66689CE7C220}" type="slidenum">
              <a:rPr lang="en-US" altLang="en-US"/>
              <a:pPr eaLnBrk="1" hangingPunct="1"/>
              <a:t>33</a:t>
            </a:fld>
            <a:endParaRPr lang="en-US" alt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5923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FBC312-1F91-4263-85F6-03CBB7D6F567}" type="slidenum">
              <a:rPr lang="en-US" altLang="en-US"/>
              <a:pPr eaLnBrk="1" hangingPunct="1"/>
              <a:t>34</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61118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3DAC99-5915-4059-AEA5-23294AF9191F}" type="slidenum">
              <a:rPr lang="en-US" altLang="en-US"/>
              <a:pPr eaLnBrk="1" hangingPunct="1"/>
              <a:t>35</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92471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77A7A8-E8B2-4AF7-A24F-5ACA6485956C}" type="slidenum">
              <a:rPr lang="en-US" altLang="en-US"/>
              <a:pPr eaLnBrk="1" hangingPunct="1"/>
              <a:t>36</a:t>
            </a:fld>
            <a:endParaRPr lang="en-US" alt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31007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0F01F4-6ACB-46E4-8322-0BAEF12B6A5F}" type="slidenum">
              <a:rPr lang="en-US" altLang="en-US"/>
              <a:pPr eaLnBrk="1" hangingPunct="1"/>
              <a:t>37</a:t>
            </a:fld>
            <a:endParaRPr lang="en-US" alt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99335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B6E187-6748-43C1-99CB-CE1240F68C0D}" type="slidenum">
              <a:rPr lang="en-US" altLang="en-US"/>
              <a:pPr eaLnBrk="1" hangingPunct="1"/>
              <a:t>38</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59090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28E99E-A08C-4C1D-8CEA-E800C9DEE5A2}" type="slidenum">
              <a:rPr lang="en-US" altLang="en-US"/>
              <a:pPr eaLnBrk="1" hangingPunct="1"/>
              <a:t>39</a:t>
            </a:fld>
            <a:endParaRPr lang="en-US" alt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6772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03C99B-233E-41A1-8EDE-BC8CC0AC5A2E}" type="slidenum">
              <a:rPr lang="en-US" altLang="en-US"/>
              <a:pPr eaLnBrk="1" hangingPunct="1"/>
              <a:t>4</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76485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F7D6F1-2E20-4D5E-8B47-33BF558755E2}" type="slidenum">
              <a:rPr lang="en-US" altLang="en-US"/>
              <a:pPr eaLnBrk="1" hangingPunct="1"/>
              <a:t>40</a:t>
            </a:fld>
            <a:endParaRPr lang="en-US" alt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780695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41</a:t>
            </a:fld>
            <a:endParaRPr lang="en-US" altLang="en-US"/>
          </a:p>
        </p:txBody>
      </p:sp>
    </p:spTree>
    <p:extLst>
      <p:ext uri="{BB962C8B-B14F-4D97-AF65-F5344CB8AC3E}">
        <p14:creationId xmlns:p14="http://schemas.microsoft.com/office/powerpoint/2010/main" val="474646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37D5B6-FCEF-49CF-A419-D6B1FEF0CBFE}" type="slidenum">
              <a:rPr lang="en-US" altLang="en-US"/>
              <a:pPr eaLnBrk="1" hangingPunct="1"/>
              <a:t>42</a:t>
            </a:fld>
            <a:endParaRPr lang="en-US" altLang="en-U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15162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9C829C-8709-495B-9248-68894E82347E}" type="slidenum">
              <a:rPr lang="en-US" altLang="en-US"/>
              <a:pPr eaLnBrk="1" hangingPunct="1"/>
              <a:t>43</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354005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60A171-F178-4137-AE10-7873DD7A9A43}" type="slidenum">
              <a:rPr lang="en-US" altLang="en-US"/>
              <a:pPr eaLnBrk="1" hangingPunct="1"/>
              <a:t>44</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962929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918150-E018-4BD9-B2CD-138B28647BCA}" type="slidenum">
              <a:rPr lang="en-US" altLang="en-US"/>
              <a:pPr eaLnBrk="1" hangingPunct="1"/>
              <a:t>45</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064343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60AD10-144A-475B-8A6F-8D6FA0D495CF}" type="slidenum">
              <a:rPr lang="en-US" altLang="en-US"/>
              <a:pPr eaLnBrk="1" hangingPunct="1"/>
              <a:t>46</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8888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F8E2C5-CA88-45D3-9795-D03D5F1097AD}" type="slidenum">
              <a:rPr lang="en-US" altLang="en-US"/>
              <a:pPr eaLnBrk="1" hangingPunct="1"/>
              <a:t>47</a:t>
            </a:fld>
            <a:endParaRPr lang="en-US" alt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137863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BEF3E84-965F-4751-BAE6-4ADF4FB147CD}" type="slidenum">
              <a:rPr lang="en-US" altLang="en-US"/>
              <a:pPr eaLnBrk="1" hangingPunct="1"/>
              <a:t>48</a:t>
            </a:fld>
            <a:endParaRPr lang="en-US" alt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318267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367DAC-ACAD-4AC0-8DCF-3B139E9ABE5F}" type="slidenum">
              <a:rPr lang="en-US" altLang="en-US"/>
              <a:pPr eaLnBrk="1" hangingPunct="1"/>
              <a:t>49</a:t>
            </a:fld>
            <a:endParaRPr lang="en-US" alt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9658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AFD0E8-F7F4-430A-BC2E-4B7A6C8EE6C1}" type="slidenum">
              <a:rPr lang="en-US" altLang="en-US"/>
              <a:pPr eaLnBrk="1" hangingPunct="1"/>
              <a:t>5</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86174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F4FB94-A331-4867-8077-CAD1AD16DAF3}" type="slidenum">
              <a:rPr lang="en-US" altLang="en-US"/>
              <a:pPr eaLnBrk="1" hangingPunct="1"/>
              <a:t>50</a:t>
            </a:fld>
            <a:endParaRPr lang="en-US" altLang="en-U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3047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130A42-1ECE-4C54-B39A-72D6A7E56BF3}" type="slidenum">
              <a:rPr lang="en-US" altLang="en-US"/>
              <a:pPr eaLnBrk="1" hangingPunct="1"/>
              <a:t>51</a:t>
            </a:fld>
            <a:endParaRPr lang="en-US" alt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0533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77501C-D7BF-4A6F-8A68-19D8190E5CC1}" type="slidenum">
              <a:rPr lang="en-US" altLang="en-US"/>
              <a:pPr eaLnBrk="1" hangingPunct="1"/>
              <a:t>52</a:t>
            </a:fld>
            <a:endParaRPr lang="en-US" alt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100473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BAFBC6-5018-4B70-94B7-B4E94854416A}" type="slidenum">
              <a:rPr lang="en-US" altLang="en-US"/>
              <a:pPr eaLnBrk="1" hangingPunct="1"/>
              <a:t>53</a:t>
            </a:fld>
            <a:endParaRPr lang="en-US" alt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845747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CE7DF3-D49B-45CA-BCB1-5CD5C96F538E}" type="slidenum">
              <a:rPr lang="en-US" altLang="en-US"/>
              <a:pPr eaLnBrk="1" hangingPunct="1"/>
              <a:t>54</a:t>
            </a:fld>
            <a:endParaRPr lang="en-US" altLang="en-US"/>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4734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55</a:t>
            </a:fld>
            <a:endParaRPr lang="en-US" altLang="en-US"/>
          </a:p>
        </p:txBody>
      </p:sp>
    </p:spTree>
    <p:extLst>
      <p:ext uri="{BB962C8B-B14F-4D97-AF65-F5344CB8AC3E}">
        <p14:creationId xmlns:p14="http://schemas.microsoft.com/office/powerpoint/2010/main" val="33976314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56</a:t>
            </a:fld>
            <a:endParaRPr lang="en-US" altLang="en-US"/>
          </a:p>
        </p:txBody>
      </p:sp>
    </p:spTree>
    <p:extLst>
      <p:ext uri="{BB962C8B-B14F-4D97-AF65-F5344CB8AC3E}">
        <p14:creationId xmlns:p14="http://schemas.microsoft.com/office/powerpoint/2010/main" val="3861492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57</a:t>
            </a:fld>
            <a:endParaRPr lang="en-US" altLang="en-US"/>
          </a:p>
        </p:txBody>
      </p:sp>
    </p:spTree>
    <p:extLst>
      <p:ext uri="{BB962C8B-B14F-4D97-AF65-F5344CB8AC3E}">
        <p14:creationId xmlns:p14="http://schemas.microsoft.com/office/powerpoint/2010/main" val="40628589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58</a:t>
            </a:fld>
            <a:endParaRPr lang="en-US" altLang="en-US"/>
          </a:p>
        </p:txBody>
      </p:sp>
    </p:spTree>
    <p:extLst>
      <p:ext uri="{BB962C8B-B14F-4D97-AF65-F5344CB8AC3E}">
        <p14:creationId xmlns:p14="http://schemas.microsoft.com/office/powerpoint/2010/main" val="9158614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59</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91328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CB86CD-8355-41BD-BB23-09F9B425C9D7}" type="slidenum">
              <a:rPr lang="en-US" altLang="en-US"/>
              <a:pPr eaLnBrk="1" hangingPunct="1"/>
              <a:t>6</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184550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60</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810087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61</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90237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62</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940170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63</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81566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64</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624129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65</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96970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66</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539666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67</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040433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68</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719572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69</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9950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0E16CE-F749-46BE-B1C1-455002505FDE}" type="slidenum">
              <a:rPr lang="en-US" altLang="en-US"/>
              <a:pPr eaLnBrk="1" hangingPunct="1"/>
              <a:t>7</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024001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F75116-2065-4622-9399-323E1A30137D}" type="slidenum">
              <a:rPr lang="en-US" altLang="en-US"/>
              <a:pPr eaLnBrk="1" hangingPunct="1"/>
              <a:t>70</a:t>
            </a:fld>
            <a:endParaRPr lang="en-US" altLang="en-U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200016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71</a:t>
            </a:fld>
            <a:endParaRPr lang="en-US" altLang="en-US"/>
          </a:p>
        </p:txBody>
      </p:sp>
    </p:spTree>
    <p:extLst>
      <p:ext uri="{BB962C8B-B14F-4D97-AF65-F5344CB8AC3E}">
        <p14:creationId xmlns:p14="http://schemas.microsoft.com/office/powerpoint/2010/main" val="32815505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72</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540170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73</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352834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74</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149391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848875-047C-43C1-8E33-1385F3997110}" type="slidenum">
              <a:rPr lang="en-US" altLang="en-US"/>
              <a:pPr eaLnBrk="1" hangingPunct="1"/>
              <a:t>75</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184181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76</a:t>
            </a:fld>
            <a:endParaRPr lang="en-US" altLang="en-US"/>
          </a:p>
        </p:txBody>
      </p:sp>
    </p:spTree>
    <p:extLst>
      <p:ext uri="{BB962C8B-B14F-4D97-AF65-F5344CB8AC3E}">
        <p14:creationId xmlns:p14="http://schemas.microsoft.com/office/powerpoint/2010/main" val="3193751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41C62A-1585-42A1-AA5D-94A06F0FC736}" type="slidenum">
              <a:rPr lang="en-US" altLang="en-US"/>
              <a:pPr eaLnBrk="1" hangingPunct="1"/>
              <a:t>77</a:t>
            </a:fld>
            <a:endParaRPr lang="en-US" alt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32164732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4C272F-0F3A-49E5-A39C-232359695AA7}" type="slidenum">
              <a:rPr lang="en-US" altLang="en-US"/>
              <a:pPr eaLnBrk="1" hangingPunct="1"/>
              <a:t>78</a:t>
            </a:fld>
            <a:endParaRPr lang="en-US" altLang="en-US"/>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468714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61B4CE-4875-41A4-B860-38159235A908}" type="slidenum">
              <a:rPr lang="en-US" altLang="en-US"/>
              <a:pPr eaLnBrk="1" hangingPunct="1"/>
              <a:t>79</a:t>
            </a:fld>
            <a:endParaRPr lang="en-US" altLang="en-US"/>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79392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68CC89-D960-4242-A643-57C6BB2F2533}" type="slidenum">
              <a:rPr lang="en-US" altLang="en-US"/>
              <a:pPr eaLnBrk="1" hangingPunct="1"/>
              <a:t>8</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545124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8CA7CE-E7DC-449E-860F-B7D2EA2388F7}" type="slidenum">
              <a:rPr lang="en-US" altLang="en-US"/>
              <a:pPr eaLnBrk="1" hangingPunct="1"/>
              <a:t>80</a:t>
            </a:fld>
            <a:endParaRPr lang="en-US" altLang="en-US"/>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777396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9FB622-A8BB-47BD-BF1A-0952A3EFD3A4}" type="slidenum">
              <a:rPr lang="en-US" altLang="en-US"/>
              <a:pPr eaLnBrk="1" hangingPunct="1"/>
              <a:t>81</a:t>
            </a:fld>
            <a:endParaRPr lang="en-US" altLang="en-U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285973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82</a:t>
            </a:fld>
            <a:endParaRPr lang="en-US" altLang="en-US"/>
          </a:p>
        </p:txBody>
      </p:sp>
    </p:spTree>
    <p:extLst>
      <p:ext uri="{BB962C8B-B14F-4D97-AF65-F5344CB8AC3E}">
        <p14:creationId xmlns:p14="http://schemas.microsoft.com/office/powerpoint/2010/main" val="15704665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83</a:t>
            </a:fld>
            <a:endParaRPr lang="en-US" altLang="en-US"/>
          </a:p>
        </p:txBody>
      </p:sp>
    </p:spTree>
    <p:extLst>
      <p:ext uri="{BB962C8B-B14F-4D97-AF65-F5344CB8AC3E}">
        <p14:creationId xmlns:p14="http://schemas.microsoft.com/office/powerpoint/2010/main" val="31809827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5F836D-0F9E-4168-BCF6-393C24663699}" type="slidenum">
              <a:rPr lang="en-US" altLang="en-US"/>
              <a:pPr eaLnBrk="1" hangingPunct="1"/>
              <a:t>84</a:t>
            </a:fld>
            <a:endParaRPr lang="en-US" altLang="en-U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860412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D2AC98-247B-4FA0-8B59-A786199639AD}" type="slidenum">
              <a:rPr lang="en-US" altLang="en-US"/>
              <a:pPr eaLnBrk="1" hangingPunct="1"/>
              <a:t>85</a:t>
            </a:fld>
            <a:endParaRPr lang="en-US" altLang="en-U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795895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520139-C684-4A00-9357-CACA1555B5F5}" type="slidenum">
              <a:rPr lang="en-US" altLang="en-US"/>
              <a:pPr eaLnBrk="1" hangingPunct="1"/>
              <a:t>86</a:t>
            </a:fld>
            <a:endParaRPr lang="en-US" altLang="en-U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514177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86C656-267B-4E6F-A386-03B26C10BDAD}" type="slidenum">
              <a:rPr lang="en-US" altLang="en-US"/>
              <a:pPr eaLnBrk="1" hangingPunct="1"/>
              <a:t>87</a:t>
            </a:fld>
            <a:endParaRPr lang="en-US" altLang="en-US"/>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4224760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7EC3C-78FF-488E-B91A-1A9C61A17DCD}" type="slidenum">
              <a:rPr lang="en-US" altLang="en-US"/>
              <a:pPr eaLnBrk="1" hangingPunct="1"/>
              <a:t>88</a:t>
            </a:fld>
            <a:endParaRPr lang="en-US" altLang="en-U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780250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1B4952-111A-4726-AADB-BC289B15FA05}" type="slidenum">
              <a:rPr lang="en-US" altLang="en-US"/>
              <a:pPr eaLnBrk="1" hangingPunct="1"/>
              <a:t>89</a:t>
            </a:fld>
            <a:endParaRPr lang="en-US" alt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28561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077A91-AE53-48C1-8B9F-FEF7142946E2}" type="slidenum">
              <a:rPr lang="en-US" altLang="en-US"/>
              <a:pPr eaLnBrk="1" hangingPunct="1"/>
              <a:t>9</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669522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F57949-5153-41E4-B1DB-63D29E7A7E29}" type="slidenum">
              <a:rPr lang="en-US" altLang="en-US"/>
              <a:pPr eaLnBrk="1" hangingPunct="1"/>
              <a:t>90</a:t>
            </a:fld>
            <a:endParaRPr lang="en-US" alt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2871454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BF1677-41AE-4E21-B640-DB3AAD1EA2A1}" type="slidenum">
              <a:rPr lang="en-US" altLang="en-US"/>
              <a:pPr eaLnBrk="1" hangingPunct="1"/>
              <a:t>91</a:t>
            </a:fld>
            <a:endParaRPr lang="en-US" alt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277848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E3D112-A21B-4007-9F64-4EAC5AFF7600}" type="slidenum">
              <a:rPr lang="en-US" altLang="en-US"/>
              <a:pPr eaLnBrk="1" hangingPunct="1"/>
              <a:t>92</a:t>
            </a:fld>
            <a:endParaRPr lang="en-US" alt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375134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4B03F2-264D-488B-817F-E5C678279F16}" type="slidenum">
              <a:rPr lang="en-US" altLang="en-US" smtClean="0"/>
              <a:pPr/>
              <a:t>93</a:t>
            </a:fld>
            <a:endParaRPr lang="en-US" altLang="en-US"/>
          </a:p>
        </p:txBody>
      </p:sp>
    </p:spTree>
    <p:extLst>
      <p:ext uri="{BB962C8B-B14F-4D97-AF65-F5344CB8AC3E}">
        <p14:creationId xmlns:p14="http://schemas.microsoft.com/office/powerpoint/2010/main" val="406200818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E5E890-093C-48BA-905C-90135D0EC955}" type="slidenum">
              <a:rPr lang="en-US" altLang="en-US"/>
              <a:pPr eaLnBrk="1" hangingPunct="1"/>
              <a:t>94</a:t>
            </a:fld>
            <a:endParaRPr lang="en-US" altLang="en-US"/>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46320651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D56D1D-E85F-4C49-8616-ACD17CDF2F3E}" type="slidenum">
              <a:rPr lang="en-US" altLang="en-US"/>
              <a:pPr eaLnBrk="1" hangingPunct="1"/>
              <a:t>95</a:t>
            </a:fld>
            <a:endParaRPr lang="en-US" alt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139757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360BA4-1299-4AA8-8EE7-D95B49A2FDDF}" type="slidenum">
              <a:rPr lang="en-US" altLang="en-US"/>
              <a:pPr eaLnBrk="1" hangingPunct="1"/>
              <a:t>96</a:t>
            </a:fld>
            <a:endParaRPr lang="en-US" altLang="en-US"/>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896590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31A6F7-EA5A-45AE-B332-247AEDED10F1}" type="slidenum">
              <a:rPr lang="en-US" altLang="en-US"/>
              <a:pPr eaLnBrk="1" hangingPunct="1"/>
              <a:t>97</a:t>
            </a:fld>
            <a:endParaRPr lang="en-US" altLang="en-US"/>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5681114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6582FC-A6FB-44E1-80DE-FCB90055C403}" type="slidenum">
              <a:rPr lang="en-US" altLang="en-US"/>
              <a:pPr eaLnBrk="1" hangingPunct="1"/>
              <a:t>98</a:t>
            </a:fld>
            <a:endParaRPr lang="en-US" altLang="en-US"/>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140068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B83CE-D774-4CA4-810A-76B3433C780B}" type="slidenum">
              <a:rPr lang="en-US" altLang="en-US"/>
              <a:pPr eaLnBrk="1" hangingPunct="1"/>
              <a:t>99</a:t>
            </a:fld>
            <a:endParaRPr lang="en-US" altLang="en-U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0848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57200" y="3352800"/>
            <a:ext cx="8229600" cy="1143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Oval 8"/>
          <p:cNvSpPr>
            <a:spLocks noChangeArrowheads="1"/>
          </p:cNvSpPr>
          <p:nvPr/>
        </p:nvSpPr>
        <p:spPr bwMode="auto">
          <a:xfrm>
            <a:off x="444500" y="3219450"/>
            <a:ext cx="381000" cy="3810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0930" name="Rectangle 2"/>
          <p:cNvSpPr>
            <a:spLocks noGrp="1" noChangeArrowheads="1"/>
          </p:cNvSpPr>
          <p:nvPr>
            <p:ph type="ctrTitle"/>
          </p:nvPr>
        </p:nvSpPr>
        <p:spPr>
          <a:xfrm>
            <a:off x="609600" y="1447800"/>
            <a:ext cx="7772400" cy="1470025"/>
          </a:xfrm>
        </p:spPr>
        <p:txBody>
          <a:bodyPr/>
          <a:lstStyle>
            <a:lvl1pPr>
              <a:defRPr/>
            </a:lvl1pPr>
          </a:lstStyle>
          <a:p>
            <a:pPr lvl="0"/>
            <a:r>
              <a:rPr lang="en-US" altLang="en-US" noProof="0" smtClean="0"/>
              <a:t>Click to edit Master title style</a:t>
            </a:r>
          </a:p>
        </p:txBody>
      </p:sp>
      <p:sp>
        <p:nvSpPr>
          <p:cNvPr id="380931" name="Rectangle 3"/>
          <p:cNvSpPr>
            <a:spLocks noGrp="1" noChangeArrowheads="1"/>
          </p:cNvSpPr>
          <p:nvPr>
            <p:ph type="subTitle" idx="1"/>
          </p:nvPr>
        </p:nvSpPr>
        <p:spPr>
          <a:xfrm>
            <a:off x="1371600" y="3886200"/>
            <a:ext cx="6400800" cy="1752600"/>
          </a:xfrm>
        </p:spPr>
        <p:txBody>
          <a:bodyPr/>
          <a:lstStyle>
            <a:lvl1pPr marL="0" indent="0" algn="ctr">
              <a:buFont typeface="Arial Unicode MS" pitchFamily="34" charset="-128"/>
              <a:buNone/>
              <a:defRPr>
                <a:solidFill>
                  <a:srgbClr val="003300"/>
                </a:solidFill>
              </a:defRPr>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r>
              <a:rPr lang="en-US" altLang="en-US" smtClean="0"/>
              <a:t>© WWF (2016)</a:t>
            </a:r>
            <a:endParaRPr lang="en-US" altLang="en-US"/>
          </a:p>
        </p:txBody>
      </p:sp>
    </p:spTree>
    <p:extLst>
      <p:ext uri="{BB962C8B-B14F-4D97-AF65-F5344CB8AC3E}">
        <p14:creationId xmlns:p14="http://schemas.microsoft.com/office/powerpoint/2010/main" val="25728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Dataflow Analysis </a:t>
            </a:r>
          </a:p>
        </p:txBody>
      </p:sp>
      <p:sp>
        <p:nvSpPr>
          <p:cNvPr id="6" name="Slide Number Placeholder 5"/>
          <p:cNvSpPr>
            <a:spLocks noGrp="1"/>
          </p:cNvSpPr>
          <p:nvPr>
            <p:ph type="sldNum" sz="quarter" idx="12"/>
          </p:nvPr>
        </p:nvSpPr>
        <p:spPr/>
        <p:txBody>
          <a:bodyPr/>
          <a:lstStyle>
            <a:lvl1pPr>
              <a:defRPr/>
            </a:lvl1pPr>
          </a:lstStyle>
          <a:p>
            <a:fld id="{123E6602-D316-4BE1-B98C-17DD42E39BB4}" type="slidenum">
              <a:rPr lang="en-US" altLang="en-US"/>
              <a:pPr/>
              <a:t>‹#›</a:t>
            </a:fld>
            <a:endParaRPr lang="en-US" altLang="en-US"/>
          </a:p>
        </p:txBody>
      </p:sp>
    </p:spTree>
    <p:extLst>
      <p:ext uri="{BB962C8B-B14F-4D97-AF65-F5344CB8AC3E}">
        <p14:creationId xmlns:p14="http://schemas.microsoft.com/office/powerpoint/2010/main" val="1337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Dataflow Analysis </a:t>
            </a:r>
          </a:p>
        </p:txBody>
      </p:sp>
      <p:sp>
        <p:nvSpPr>
          <p:cNvPr id="6" name="Slide Number Placeholder 5"/>
          <p:cNvSpPr>
            <a:spLocks noGrp="1"/>
          </p:cNvSpPr>
          <p:nvPr>
            <p:ph type="sldNum" sz="quarter" idx="12"/>
          </p:nvPr>
        </p:nvSpPr>
        <p:spPr/>
        <p:txBody>
          <a:bodyPr/>
          <a:lstStyle>
            <a:lvl1pPr>
              <a:defRPr/>
            </a:lvl1pPr>
          </a:lstStyle>
          <a:p>
            <a:fld id="{D37236A1-3B76-4849-B6B2-54792D9BED94}" type="slidenum">
              <a:rPr lang="en-US" altLang="en-US"/>
              <a:pPr/>
              <a:t>‹#›</a:t>
            </a:fld>
            <a:endParaRPr lang="en-US" altLang="en-US"/>
          </a:p>
        </p:txBody>
      </p:sp>
    </p:spTree>
    <p:extLst>
      <p:ext uri="{BB962C8B-B14F-4D97-AF65-F5344CB8AC3E}">
        <p14:creationId xmlns:p14="http://schemas.microsoft.com/office/powerpoint/2010/main" val="3367963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Dataflow Analysis </a:t>
            </a:r>
          </a:p>
        </p:txBody>
      </p:sp>
      <p:sp>
        <p:nvSpPr>
          <p:cNvPr id="6" name="Slide Number Placeholder 5"/>
          <p:cNvSpPr>
            <a:spLocks noGrp="1"/>
          </p:cNvSpPr>
          <p:nvPr>
            <p:ph type="sldNum" sz="quarter" idx="12"/>
          </p:nvPr>
        </p:nvSpPr>
        <p:spPr/>
        <p:txBody>
          <a:bodyPr/>
          <a:lstStyle>
            <a:lvl1pPr>
              <a:defRPr/>
            </a:lvl1pPr>
          </a:lstStyle>
          <a:p>
            <a:fld id="{77C2AC0C-9FE7-4E23-9AD1-E2F21322395B}" type="slidenum">
              <a:rPr lang="en-US" altLang="en-US"/>
              <a:pPr/>
              <a:t>‹#›</a:t>
            </a:fld>
            <a:endParaRPr lang="en-US" altLang="en-US"/>
          </a:p>
        </p:txBody>
      </p:sp>
    </p:spTree>
    <p:extLst>
      <p:ext uri="{BB962C8B-B14F-4D97-AF65-F5344CB8AC3E}">
        <p14:creationId xmlns:p14="http://schemas.microsoft.com/office/powerpoint/2010/main" val="100399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Dataflow Analysis </a:t>
            </a:r>
          </a:p>
        </p:txBody>
      </p:sp>
      <p:sp>
        <p:nvSpPr>
          <p:cNvPr id="6" name="Slide Number Placeholder 5"/>
          <p:cNvSpPr>
            <a:spLocks noGrp="1"/>
          </p:cNvSpPr>
          <p:nvPr>
            <p:ph type="sldNum" sz="quarter" idx="12"/>
          </p:nvPr>
        </p:nvSpPr>
        <p:spPr/>
        <p:txBody>
          <a:bodyPr/>
          <a:lstStyle>
            <a:lvl1pPr>
              <a:defRPr/>
            </a:lvl1pPr>
          </a:lstStyle>
          <a:p>
            <a:fld id="{3B0B689A-CB58-4805-91FB-961697C2A91E}" type="slidenum">
              <a:rPr lang="en-US" altLang="en-US"/>
              <a:pPr/>
              <a:t>‹#›</a:t>
            </a:fld>
            <a:endParaRPr lang="en-US" altLang="en-US"/>
          </a:p>
        </p:txBody>
      </p:sp>
    </p:spTree>
    <p:extLst>
      <p:ext uri="{BB962C8B-B14F-4D97-AF65-F5344CB8AC3E}">
        <p14:creationId xmlns:p14="http://schemas.microsoft.com/office/powerpoint/2010/main" val="314490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lvl1pPr>
              <a:defRPr smtClean="0"/>
            </a:lvl1pPr>
          </a:lstStyle>
          <a:p>
            <a:pPr>
              <a:defRPr/>
            </a:pPr>
            <a:r>
              <a:rPr lang="en-US" altLang="en-US"/>
              <a:t>Dataflow Analysis </a:t>
            </a:r>
          </a:p>
        </p:txBody>
      </p:sp>
      <p:sp>
        <p:nvSpPr>
          <p:cNvPr id="6" name="Slide Number Placeholder 5"/>
          <p:cNvSpPr>
            <a:spLocks noGrp="1"/>
          </p:cNvSpPr>
          <p:nvPr>
            <p:ph type="sldNum" sz="quarter" idx="12"/>
          </p:nvPr>
        </p:nvSpPr>
        <p:spPr/>
        <p:txBody>
          <a:bodyPr/>
          <a:lstStyle>
            <a:lvl1pPr>
              <a:defRPr/>
            </a:lvl1pPr>
          </a:lstStyle>
          <a:p>
            <a:fld id="{360C0DE8-6F1D-40D7-94C4-13D26B31D7D6}" type="slidenum">
              <a:rPr lang="en-US" altLang="en-US"/>
              <a:pPr/>
              <a:t>‹#›</a:t>
            </a:fld>
            <a:endParaRPr lang="en-US" altLang="en-US"/>
          </a:p>
        </p:txBody>
      </p:sp>
    </p:spTree>
    <p:extLst>
      <p:ext uri="{BB962C8B-B14F-4D97-AF65-F5344CB8AC3E}">
        <p14:creationId xmlns:p14="http://schemas.microsoft.com/office/powerpoint/2010/main" val="425254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Dataflow Analysis </a:t>
            </a:r>
          </a:p>
        </p:txBody>
      </p:sp>
      <p:sp>
        <p:nvSpPr>
          <p:cNvPr id="7" name="Slide Number Placeholder 6"/>
          <p:cNvSpPr>
            <a:spLocks noGrp="1"/>
          </p:cNvSpPr>
          <p:nvPr>
            <p:ph type="sldNum" sz="quarter" idx="12"/>
          </p:nvPr>
        </p:nvSpPr>
        <p:spPr/>
        <p:txBody>
          <a:bodyPr/>
          <a:lstStyle>
            <a:lvl1pPr>
              <a:defRPr/>
            </a:lvl1pPr>
          </a:lstStyle>
          <a:p>
            <a:fld id="{6F5D0037-2036-4CF3-9561-D5894CF287C8}" type="slidenum">
              <a:rPr lang="en-US" altLang="en-US"/>
              <a:pPr/>
              <a:t>‹#›</a:t>
            </a:fld>
            <a:endParaRPr lang="en-US" altLang="en-US"/>
          </a:p>
        </p:txBody>
      </p:sp>
    </p:spTree>
    <p:extLst>
      <p:ext uri="{BB962C8B-B14F-4D97-AF65-F5344CB8AC3E}">
        <p14:creationId xmlns:p14="http://schemas.microsoft.com/office/powerpoint/2010/main" val="305467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8" name="Footer Placeholder 7"/>
          <p:cNvSpPr>
            <a:spLocks noGrp="1"/>
          </p:cNvSpPr>
          <p:nvPr>
            <p:ph type="ftr" sz="quarter" idx="11"/>
          </p:nvPr>
        </p:nvSpPr>
        <p:spPr/>
        <p:txBody>
          <a:bodyPr/>
          <a:lstStyle>
            <a:lvl1pPr>
              <a:defRPr smtClean="0"/>
            </a:lvl1pPr>
          </a:lstStyle>
          <a:p>
            <a:pPr>
              <a:defRPr/>
            </a:pPr>
            <a:r>
              <a:rPr lang="en-US" altLang="en-US"/>
              <a:t>Dataflow Analysis </a:t>
            </a:r>
          </a:p>
        </p:txBody>
      </p:sp>
      <p:sp>
        <p:nvSpPr>
          <p:cNvPr id="9" name="Slide Number Placeholder 8"/>
          <p:cNvSpPr>
            <a:spLocks noGrp="1"/>
          </p:cNvSpPr>
          <p:nvPr>
            <p:ph type="sldNum" sz="quarter" idx="12"/>
          </p:nvPr>
        </p:nvSpPr>
        <p:spPr/>
        <p:txBody>
          <a:bodyPr/>
          <a:lstStyle>
            <a:lvl1pPr>
              <a:defRPr/>
            </a:lvl1pPr>
          </a:lstStyle>
          <a:p>
            <a:fld id="{728470C7-7DBF-4D37-A276-2FB64203E5D9}" type="slidenum">
              <a:rPr lang="en-US" altLang="en-US"/>
              <a:pPr/>
              <a:t>‹#›</a:t>
            </a:fld>
            <a:endParaRPr lang="en-US" altLang="en-US"/>
          </a:p>
        </p:txBody>
      </p:sp>
    </p:spTree>
    <p:extLst>
      <p:ext uri="{BB962C8B-B14F-4D97-AF65-F5344CB8AC3E}">
        <p14:creationId xmlns:p14="http://schemas.microsoft.com/office/powerpoint/2010/main" val="259958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lvl1pPr>
              <a:defRPr smtClean="0"/>
            </a:lvl1pPr>
          </a:lstStyle>
          <a:p>
            <a:pPr>
              <a:defRPr/>
            </a:pPr>
            <a:r>
              <a:rPr lang="en-US" altLang="en-US"/>
              <a:t>Dataflow Analysis </a:t>
            </a:r>
          </a:p>
        </p:txBody>
      </p:sp>
      <p:sp>
        <p:nvSpPr>
          <p:cNvPr id="5" name="Slide Number Placeholder 4"/>
          <p:cNvSpPr>
            <a:spLocks noGrp="1"/>
          </p:cNvSpPr>
          <p:nvPr>
            <p:ph type="sldNum" sz="quarter" idx="12"/>
          </p:nvPr>
        </p:nvSpPr>
        <p:spPr/>
        <p:txBody>
          <a:bodyPr/>
          <a:lstStyle>
            <a:lvl1pPr>
              <a:defRPr/>
            </a:lvl1pPr>
          </a:lstStyle>
          <a:p>
            <a:fld id="{F5713ED0-0019-4C3C-A84E-4D8348A9C0B8}" type="slidenum">
              <a:rPr lang="en-US" altLang="en-US"/>
              <a:pPr/>
              <a:t>‹#›</a:t>
            </a:fld>
            <a:endParaRPr lang="en-US" altLang="en-US"/>
          </a:p>
        </p:txBody>
      </p:sp>
    </p:spTree>
    <p:extLst>
      <p:ext uri="{BB962C8B-B14F-4D97-AF65-F5344CB8AC3E}">
        <p14:creationId xmlns:p14="http://schemas.microsoft.com/office/powerpoint/2010/main" val="39085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Dataflow Analysis </a:t>
            </a:r>
          </a:p>
        </p:txBody>
      </p:sp>
      <p:sp>
        <p:nvSpPr>
          <p:cNvPr id="4" name="Slide Number Placeholder 3"/>
          <p:cNvSpPr>
            <a:spLocks noGrp="1"/>
          </p:cNvSpPr>
          <p:nvPr>
            <p:ph type="sldNum" sz="quarter" idx="12"/>
          </p:nvPr>
        </p:nvSpPr>
        <p:spPr/>
        <p:txBody>
          <a:bodyPr/>
          <a:lstStyle>
            <a:lvl1pPr>
              <a:defRPr/>
            </a:lvl1pPr>
          </a:lstStyle>
          <a:p>
            <a:fld id="{CE8BC546-6002-4539-A52D-BAD038FD660D}" type="slidenum">
              <a:rPr lang="en-US" altLang="en-US"/>
              <a:pPr/>
              <a:t>‹#›</a:t>
            </a:fld>
            <a:endParaRPr lang="en-US" altLang="en-US"/>
          </a:p>
        </p:txBody>
      </p:sp>
    </p:spTree>
    <p:extLst>
      <p:ext uri="{BB962C8B-B14F-4D97-AF65-F5344CB8AC3E}">
        <p14:creationId xmlns:p14="http://schemas.microsoft.com/office/powerpoint/2010/main" val="429229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Dataflow Analysis </a:t>
            </a:r>
          </a:p>
        </p:txBody>
      </p:sp>
      <p:sp>
        <p:nvSpPr>
          <p:cNvPr id="7" name="Slide Number Placeholder 6"/>
          <p:cNvSpPr>
            <a:spLocks noGrp="1"/>
          </p:cNvSpPr>
          <p:nvPr>
            <p:ph type="sldNum" sz="quarter" idx="12"/>
          </p:nvPr>
        </p:nvSpPr>
        <p:spPr/>
        <p:txBody>
          <a:bodyPr/>
          <a:lstStyle>
            <a:lvl1pPr>
              <a:defRPr/>
            </a:lvl1pPr>
          </a:lstStyle>
          <a:p>
            <a:fld id="{34C8F0B1-9469-4DC1-8073-1731EF8FEE2D}" type="slidenum">
              <a:rPr lang="en-US" altLang="en-US"/>
              <a:pPr/>
              <a:t>‹#›</a:t>
            </a:fld>
            <a:endParaRPr lang="en-US" altLang="en-US"/>
          </a:p>
        </p:txBody>
      </p:sp>
    </p:spTree>
    <p:extLst>
      <p:ext uri="{BB962C8B-B14F-4D97-AF65-F5344CB8AC3E}">
        <p14:creationId xmlns:p14="http://schemas.microsoft.com/office/powerpoint/2010/main" val="34218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ltLang="en-US" smtClean="0"/>
              <a:t>© WWF (2016)</a:t>
            </a:r>
            <a:endParaRPr lang="en-US" altLang="en-US"/>
          </a:p>
        </p:txBody>
      </p:sp>
      <p:sp>
        <p:nvSpPr>
          <p:cNvPr id="6" name="Footer Placeholder 5"/>
          <p:cNvSpPr>
            <a:spLocks noGrp="1"/>
          </p:cNvSpPr>
          <p:nvPr>
            <p:ph type="ftr" sz="quarter" idx="11"/>
          </p:nvPr>
        </p:nvSpPr>
        <p:spPr/>
        <p:txBody>
          <a:bodyPr/>
          <a:lstStyle>
            <a:lvl1pPr>
              <a:defRPr smtClean="0"/>
            </a:lvl1pPr>
          </a:lstStyle>
          <a:p>
            <a:pPr>
              <a:defRPr/>
            </a:pPr>
            <a:r>
              <a:rPr lang="en-US" altLang="en-US"/>
              <a:t>Dataflow Analysis </a:t>
            </a:r>
          </a:p>
        </p:txBody>
      </p:sp>
      <p:sp>
        <p:nvSpPr>
          <p:cNvPr id="7" name="Slide Number Placeholder 6"/>
          <p:cNvSpPr>
            <a:spLocks noGrp="1"/>
          </p:cNvSpPr>
          <p:nvPr>
            <p:ph type="sldNum" sz="quarter" idx="12"/>
          </p:nvPr>
        </p:nvSpPr>
        <p:spPr/>
        <p:txBody>
          <a:bodyPr/>
          <a:lstStyle>
            <a:lvl1pPr>
              <a:defRPr/>
            </a:lvl1pPr>
          </a:lstStyle>
          <a:p>
            <a:fld id="{017674B2-4945-4693-A332-AE54DDD554EF}" type="slidenum">
              <a:rPr lang="en-US" altLang="en-US"/>
              <a:pPr/>
              <a:t>‹#›</a:t>
            </a:fld>
            <a:endParaRPr lang="en-US" altLang="en-US"/>
          </a:p>
        </p:txBody>
      </p:sp>
    </p:spTree>
    <p:extLst>
      <p:ext uri="{BB962C8B-B14F-4D97-AF65-F5344CB8AC3E}">
        <p14:creationId xmlns:p14="http://schemas.microsoft.com/office/powerpoint/2010/main" val="416824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7990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rgbClr val="660066"/>
                </a:solidFill>
                <a:latin typeface="Arial" charset="0"/>
                <a:cs typeface="Arial" charset="0"/>
              </a:defRPr>
            </a:lvl1pPr>
          </a:lstStyle>
          <a:p>
            <a:pPr>
              <a:defRPr/>
            </a:pPr>
            <a:r>
              <a:rPr lang="en-US" altLang="en-US" smtClean="0"/>
              <a:t>© WWF (2016)</a:t>
            </a:r>
            <a:endParaRPr lang="en-US" altLang="en-US">
              <a:cs typeface="+mn-cs"/>
            </a:endParaRPr>
          </a:p>
        </p:txBody>
      </p:sp>
      <p:sp>
        <p:nvSpPr>
          <p:cNvPr id="37990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solidFill>
                  <a:srgbClr val="660066"/>
                </a:solidFill>
                <a:latin typeface="Arial" charset="0"/>
              </a:defRPr>
            </a:lvl1pPr>
          </a:lstStyle>
          <a:p>
            <a:pPr>
              <a:defRPr/>
            </a:pPr>
            <a:r>
              <a:rPr lang="en-US" altLang="en-US"/>
              <a:t>Dataflow Analysis </a:t>
            </a:r>
          </a:p>
        </p:txBody>
      </p:sp>
      <p:sp>
        <p:nvSpPr>
          <p:cNvPr id="37991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660066"/>
                </a:solidFill>
              </a:defRPr>
            </a:lvl1pPr>
          </a:lstStyle>
          <a:p>
            <a:fld id="{B49540F4-2BD3-4FA7-9295-18889861206E}" type="slidenum">
              <a:rPr lang="en-US" altLang="en-US"/>
              <a:pPr/>
              <a:t>‹#›</a:t>
            </a:fld>
            <a:endParaRPr lang="en-US" altLang="en-US"/>
          </a:p>
        </p:txBody>
      </p:sp>
      <p:sp>
        <p:nvSpPr>
          <p:cNvPr id="1031" name="Rectangle 7"/>
          <p:cNvSpPr>
            <a:spLocks noChangeArrowheads="1"/>
          </p:cNvSpPr>
          <p:nvPr/>
        </p:nvSpPr>
        <p:spPr bwMode="auto">
          <a:xfrm>
            <a:off x="457200" y="1371600"/>
            <a:ext cx="8229600" cy="76200"/>
          </a:xfrm>
          <a:prstGeom prst="rect">
            <a:avLst/>
          </a:prstGeom>
          <a:gradFill rotWithShape="1">
            <a:gsLst>
              <a:gs pos="0">
                <a:srgbClr val="FF0000"/>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32" name="Oval 8"/>
          <p:cNvSpPr>
            <a:spLocks noChangeArrowheads="1"/>
          </p:cNvSpPr>
          <p:nvPr/>
        </p:nvSpPr>
        <p:spPr bwMode="auto">
          <a:xfrm>
            <a:off x="381000" y="1333500"/>
            <a:ext cx="152400" cy="152400"/>
          </a:xfrm>
          <a:prstGeom prst="ellipse">
            <a:avLst/>
          </a:prstGeom>
          <a:gradFill rotWithShape="1">
            <a:gsLst>
              <a:gs pos="0">
                <a:srgbClr val="80000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eaLnBrk="0" fontAlgn="base" hangingPunct="0">
        <a:spcBef>
          <a:spcPct val="0"/>
        </a:spcBef>
        <a:spcAft>
          <a:spcPct val="0"/>
        </a:spcAft>
        <a:defRPr sz="4400">
          <a:solidFill>
            <a:srgbClr val="333399"/>
          </a:solidFill>
          <a:latin typeface="+mj-lt"/>
          <a:ea typeface="+mj-ea"/>
          <a:cs typeface="+mj-cs"/>
        </a:defRPr>
      </a:lvl1pPr>
      <a:lvl2pPr algn="ctr" rtl="0" eaLnBrk="0" fontAlgn="base" hangingPunct="0">
        <a:spcBef>
          <a:spcPct val="0"/>
        </a:spcBef>
        <a:spcAft>
          <a:spcPct val="0"/>
        </a:spcAft>
        <a:defRPr sz="4400">
          <a:solidFill>
            <a:srgbClr val="333399"/>
          </a:solidFill>
          <a:latin typeface="Arial" charset="0"/>
        </a:defRPr>
      </a:lvl2pPr>
      <a:lvl3pPr algn="ctr" rtl="0" eaLnBrk="0" fontAlgn="base" hangingPunct="0">
        <a:spcBef>
          <a:spcPct val="0"/>
        </a:spcBef>
        <a:spcAft>
          <a:spcPct val="0"/>
        </a:spcAft>
        <a:defRPr sz="4400">
          <a:solidFill>
            <a:srgbClr val="333399"/>
          </a:solidFill>
          <a:latin typeface="Arial" charset="0"/>
        </a:defRPr>
      </a:lvl3pPr>
      <a:lvl4pPr algn="ctr" rtl="0" eaLnBrk="0" fontAlgn="base" hangingPunct="0">
        <a:spcBef>
          <a:spcPct val="0"/>
        </a:spcBef>
        <a:spcAft>
          <a:spcPct val="0"/>
        </a:spcAft>
        <a:defRPr sz="4400">
          <a:solidFill>
            <a:srgbClr val="333399"/>
          </a:solidFill>
          <a:latin typeface="Arial" charset="0"/>
        </a:defRPr>
      </a:lvl4pPr>
      <a:lvl5pPr algn="ctr" rtl="0" eaLnBrk="0" fontAlgn="base" hangingPunct="0">
        <a:spcBef>
          <a:spcPct val="0"/>
        </a:spcBef>
        <a:spcAft>
          <a:spcPct val="0"/>
        </a:spcAft>
        <a:defRPr sz="4400">
          <a:solidFill>
            <a:srgbClr val="333399"/>
          </a:solidFill>
          <a:latin typeface="Arial" charset="0"/>
        </a:defRPr>
      </a:lvl5pPr>
      <a:lvl6pPr marL="457200" algn="ctr" rtl="0" fontAlgn="base">
        <a:spcBef>
          <a:spcPct val="0"/>
        </a:spcBef>
        <a:spcAft>
          <a:spcPct val="0"/>
        </a:spcAft>
        <a:defRPr sz="4400">
          <a:solidFill>
            <a:srgbClr val="333399"/>
          </a:solidFill>
          <a:latin typeface="Arial" charset="0"/>
        </a:defRPr>
      </a:lvl6pPr>
      <a:lvl7pPr marL="914400" algn="ctr" rtl="0" fontAlgn="base">
        <a:spcBef>
          <a:spcPct val="0"/>
        </a:spcBef>
        <a:spcAft>
          <a:spcPct val="0"/>
        </a:spcAft>
        <a:defRPr sz="4400">
          <a:solidFill>
            <a:srgbClr val="333399"/>
          </a:solidFill>
          <a:latin typeface="Arial" charset="0"/>
        </a:defRPr>
      </a:lvl7pPr>
      <a:lvl8pPr marL="1371600" algn="ctr" rtl="0" fontAlgn="base">
        <a:spcBef>
          <a:spcPct val="0"/>
        </a:spcBef>
        <a:spcAft>
          <a:spcPct val="0"/>
        </a:spcAft>
        <a:defRPr sz="4400">
          <a:solidFill>
            <a:srgbClr val="333399"/>
          </a:solidFill>
          <a:latin typeface="Arial" charset="0"/>
        </a:defRPr>
      </a:lvl8pPr>
      <a:lvl9pPr marL="1828800" algn="ctr" rtl="0" fontAlgn="base">
        <a:spcBef>
          <a:spcPct val="0"/>
        </a:spcBef>
        <a:spcAft>
          <a:spcPct val="0"/>
        </a:spcAft>
        <a:defRPr sz="4400">
          <a:solidFill>
            <a:srgbClr val="333399"/>
          </a:solidFill>
          <a:latin typeface="Arial" charset="0"/>
        </a:defRPr>
      </a:lvl9pPr>
    </p:titleStyle>
    <p:bodyStyle>
      <a:lvl1pPr marL="342900" indent="-342900" algn="l" rtl="0" eaLnBrk="0" fontAlgn="base" hangingPunct="0">
        <a:spcBef>
          <a:spcPct val="20000"/>
        </a:spcBef>
        <a:spcAft>
          <a:spcPct val="0"/>
        </a:spcAft>
        <a:buClr>
          <a:srgbClr val="0066FF"/>
        </a:buClr>
        <a:buSzPct val="80000"/>
        <a:buFont typeface="Arial Unicode MS" panose="020B0604020202020204" pitchFamily="34" charset="-128"/>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660066"/>
          </a:solidFill>
          <a:latin typeface="+mn-lt"/>
        </a:defRPr>
      </a:lvl2pPr>
      <a:lvl3pPr marL="1143000" indent="-228600" algn="l" rtl="0" eaLnBrk="0" fontAlgn="base" hangingPunct="0">
        <a:spcBef>
          <a:spcPct val="20000"/>
        </a:spcBef>
        <a:spcAft>
          <a:spcPct val="0"/>
        </a:spcAft>
        <a:buChar char="•"/>
        <a:defRPr sz="2400">
          <a:solidFill>
            <a:srgbClr val="003300"/>
          </a:solidFill>
          <a:latin typeface="+mn-lt"/>
        </a:defRPr>
      </a:lvl3pPr>
      <a:lvl4pPr marL="1600200" indent="-228600" algn="l" rtl="0" eaLnBrk="0" fontAlgn="base" hangingPunct="0">
        <a:spcBef>
          <a:spcPct val="20000"/>
        </a:spcBef>
        <a:spcAft>
          <a:spcPct val="0"/>
        </a:spcAft>
        <a:buChar char="–"/>
        <a:defRPr sz="2000">
          <a:solidFill>
            <a:srgbClr val="000066"/>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2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81000" y="1600200"/>
            <a:ext cx="8229600" cy="1143000"/>
          </a:xfrm>
        </p:spPr>
        <p:txBody>
          <a:bodyPr/>
          <a:lstStyle/>
          <a:p>
            <a:pPr eaLnBrk="1" hangingPunct="1"/>
            <a:r>
              <a:rPr lang="en-US" altLang="en-US" smtClean="0"/>
              <a:t>Data Flow Analysis</a:t>
            </a:r>
            <a:br>
              <a:rPr lang="en-US" altLang="en-US" smtClean="0"/>
            </a:br>
            <a:r>
              <a:rPr lang="en-US" altLang="en-US" smtClean="0"/>
              <a:t>and Optimizations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35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35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C515AA-89F1-4C74-AF4B-D3934275C071}" type="slidenum">
              <a:rPr lang="en-US" altLang="en-US">
                <a:solidFill>
                  <a:srgbClr val="660066"/>
                </a:solidFill>
              </a:rPr>
              <a:pPr eaLnBrk="1" hangingPunct="1"/>
              <a:t>10</a:t>
            </a:fld>
            <a:endParaRPr lang="en-US" altLang="en-US">
              <a:solidFill>
                <a:srgbClr val="660066"/>
              </a:solidFill>
            </a:endParaRPr>
          </a:p>
        </p:txBody>
      </p:sp>
      <p:sp>
        <p:nvSpPr>
          <p:cNvPr id="23557" name="Rectangle 2"/>
          <p:cNvSpPr>
            <a:spLocks noGrp="1" noChangeArrowheads="1"/>
          </p:cNvSpPr>
          <p:nvPr>
            <p:ph type="title"/>
          </p:nvPr>
        </p:nvSpPr>
        <p:spPr>
          <a:xfrm>
            <a:off x="533400" y="533400"/>
            <a:ext cx="7534275" cy="550863"/>
          </a:xfrm>
        </p:spPr>
        <p:txBody>
          <a:bodyPr/>
          <a:lstStyle/>
          <a:p>
            <a:pPr eaLnBrk="1" hangingPunct="1"/>
            <a:r>
              <a:rPr lang="en-US" altLang="en-US" sz="3600" smtClean="0"/>
              <a:t>Inferencing Proceeds As Follows</a:t>
            </a:r>
          </a:p>
        </p:txBody>
      </p:sp>
      <p:sp>
        <p:nvSpPr>
          <p:cNvPr id="23558" name="Rectangle 3"/>
          <p:cNvSpPr>
            <a:spLocks noGrp="1" noChangeArrowheads="1"/>
          </p:cNvSpPr>
          <p:nvPr>
            <p:ph type="body" idx="1"/>
          </p:nvPr>
        </p:nvSpPr>
        <p:spPr>
          <a:xfrm>
            <a:off x="685800" y="2133600"/>
            <a:ext cx="7620000" cy="3614738"/>
          </a:xfrm>
        </p:spPr>
        <p:txBody>
          <a:bodyPr/>
          <a:lstStyle/>
          <a:p>
            <a:pPr eaLnBrk="1" hangingPunct="1">
              <a:buFont typeface="Arial Unicode MS" panose="020B0604020202020204" pitchFamily="34" charset="-128"/>
              <a:buNone/>
            </a:pPr>
            <a:r>
              <a:rPr lang="en-US" altLang="en-US" smtClean="0"/>
              <a:t>In this example:</a:t>
            </a:r>
          </a:p>
          <a:p>
            <a:pPr lvl="1" eaLnBrk="1" hangingPunct="1">
              <a:buFontTx/>
              <a:buChar char="•"/>
            </a:pPr>
            <a:r>
              <a:rPr lang="en-US" altLang="en-US" smtClean="0"/>
              <a:t>Reasoning is about control variable </a:t>
            </a:r>
            <a:r>
              <a:rPr lang="en-US" altLang="en-US" i="1" smtClean="0">
                <a:latin typeface="Times New Roman" panose="02020603050405020304" pitchFamily="18" charset="0"/>
              </a:rPr>
              <a:t>i </a:t>
            </a:r>
            <a:r>
              <a:rPr lang="en-US" altLang="en-US" smtClean="0"/>
              <a:t>and code that tests it </a:t>
            </a:r>
          </a:p>
          <a:p>
            <a:pPr lvl="1" eaLnBrk="1" hangingPunct="1">
              <a:buFontTx/>
              <a:buChar char="•"/>
            </a:pPr>
            <a:r>
              <a:rPr lang="en-US" altLang="en-US" smtClean="0"/>
              <a:t>Hence the analysis essentially flows along the edges of the CFG</a:t>
            </a:r>
          </a:p>
          <a:p>
            <a:pPr lvl="1" eaLnBrk="1" hangingPunct="1">
              <a:buFontTx/>
              <a:buChar char="•"/>
            </a:pPr>
            <a:r>
              <a:rPr lang="en-US" altLang="en-US" smtClean="0"/>
              <a:t>Functions that cause truth value </a:t>
            </a:r>
            <a:r>
              <a:rPr lang="en-US" altLang="en-US" i="1" smtClean="0">
                <a:latin typeface="Times New Roman" panose="02020603050405020304" pitchFamily="18" charset="0"/>
              </a:rPr>
              <a:t>transitions</a:t>
            </a:r>
            <a:r>
              <a:rPr lang="en-US" altLang="en-US" smtClean="0"/>
              <a:t> are associated with the edges of the CFG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31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31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C45701-F9E0-4F55-9E4F-D24829665E6D}" type="slidenum">
              <a:rPr lang="en-US" altLang="en-US">
                <a:solidFill>
                  <a:srgbClr val="660066"/>
                </a:solidFill>
              </a:rPr>
              <a:pPr eaLnBrk="1" hangingPunct="1"/>
              <a:t>100</a:t>
            </a:fld>
            <a:endParaRPr lang="en-US" altLang="en-US">
              <a:solidFill>
                <a:srgbClr val="660066"/>
              </a:solidFill>
            </a:endParaRPr>
          </a:p>
        </p:txBody>
      </p:sp>
      <p:sp>
        <p:nvSpPr>
          <p:cNvPr id="93189" name="Rectangle 2"/>
          <p:cNvSpPr>
            <a:spLocks noGrp="1" noChangeArrowheads="1"/>
          </p:cNvSpPr>
          <p:nvPr>
            <p:ph type="title"/>
          </p:nvPr>
        </p:nvSpPr>
        <p:spPr>
          <a:xfrm>
            <a:off x="1062038" y="500063"/>
            <a:ext cx="7446962" cy="485775"/>
          </a:xfrm>
        </p:spPr>
        <p:txBody>
          <a:bodyPr/>
          <a:lstStyle/>
          <a:p>
            <a:pPr eaLnBrk="1" hangingPunct="1"/>
            <a:r>
              <a:rPr lang="en-US" altLang="en-US" smtClean="0"/>
              <a:t>An Example</a:t>
            </a:r>
          </a:p>
        </p:txBody>
      </p:sp>
      <p:sp>
        <p:nvSpPr>
          <p:cNvPr id="93190" name="Rectangle 3"/>
          <p:cNvSpPr>
            <a:spLocks noGrp="1" noChangeArrowheads="1"/>
          </p:cNvSpPr>
          <p:nvPr>
            <p:ph type="body" idx="1"/>
          </p:nvPr>
        </p:nvSpPr>
        <p:spPr>
          <a:xfrm>
            <a:off x="762000" y="1524000"/>
            <a:ext cx="7620000" cy="4991100"/>
          </a:xfrm>
        </p:spPr>
        <p:txBody>
          <a:bodyPr/>
          <a:lstStyle/>
          <a:p>
            <a:pPr eaLnBrk="1" hangingPunct="1">
              <a:lnSpc>
                <a:spcPct val="90000"/>
              </a:lnSpc>
            </a:pPr>
            <a:r>
              <a:rPr lang="en-US" altLang="en-US" smtClean="0"/>
              <a:t>The number of available registers is usually a restricted resource</a:t>
            </a:r>
          </a:p>
          <a:p>
            <a:pPr eaLnBrk="1" hangingPunct="1">
              <a:lnSpc>
                <a:spcPct val="90000"/>
              </a:lnSpc>
            </a:pPr>
            <a:r>
              <a:rPr lang="en-US" altLang="en-US" smtClean="0"/>
              <a:t>A first optimization to think of is to “flush” variables out as soon as the program has finished using them thereby freeing up the registers that they are using</a:t>
            </a:r>
          </a:p>
          <a:p>
            <a:pPr eaLnBrk="1" hangingPunct="1">
              <a:lnSpc>
                <a:spcPct val="90000"/>
              </a:lnSpc>
            </a:pPr>
            <a:r>
              <a:rPr lang="en-US" altLang="en-US" smtClean="0"/>
              <a:t>Backward dataflow analysis is used to determine when a variable can be flushed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42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42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8ECE1B-98EA-49A6-89DE-AD2FE45047B0}" type="slidenum">
              <a:rPr lang="en-US" altLang="en-US">
                <a:solidFill>
                  <a:srgbClr val="660066"/>
                </a:solidFill>
              </a:rPr>
              <a:pPr eaLnBrk="1" hangingPunct="1"/>
              <a:t>101</a:t>
            </a:fld>
            <a:endParaRPr lang="en-US" altLang="en-US">
              <a:solidFill>
                <a:srgbClr val="660066"/>
              </a:solidFill>
            </a:endParaRPr>
          </a:p>
        </p:txBody>
      </p:sp>
      <p:sp>
        <p:nvSpPr>
          <p:cNvPr id="94213" name="Rectangle 2"/>
          <p:cNvSpPr>
            <a:spLocks noGrp="1" noChangeArrowheads="1"/>
          </p:cNvSpPr>
          <p:nvPr>
            <p:ph type="title"/>
          </p:nvPr>
        </p:nvSpPr>
        <p:spPr>
          <a:xfrm>
            <a:off x="685800" y="304800"/>
            <a:ext cx="8153400" cy="711200"/>
          </a:xfrm>
        </p:spPr>
        <p:txBody>
          <a:bodyPr/>
          <a:lstStyle/>
          <a:p>
            <a:pPr eaLnBrk="1" hangingPunct="1"/>
            <a:r>
              <a:rPr lang="en-US" altLang="en-US" sz="4000" smtClean="0"/>
              <a:t>Formulation via </a:t>
            </a:r>
            <a:br>
              <a:rPr lang="en-US" altLang="en-US" sz="4000" smtClean="0"/>
            </a:br>
            <a:r>
              <a:rPr lang="en-US" altLang="en-US" sz="4000" smtClean="0"/>
              <a:t>Backward Data Flow Analysis</a:t>
            </a:r>
          </a:p>
        </p:txBody>
      </p:sp>
      <p:sp>
        <p:nvSpPr>
          <p:cNvPr id="94214" name="Rectangle 3"/>
          <p:cNvSpPr>
            <a:spLocks noGrp="1" noChangeArrowheads="1"/>
          </p:cNvSpPr>
          <p:nvPr>
            <p:ph type="body" idx="1"/>
          </p:nvPr>
        </p:nvSpPr>
        <p:spPr>
          <a:xfrm>
            <a:off x="762000" y="1676400"/>
            <a:ext cx="7620000" cy="4991100"/>
          </a:xfrm>
        </p:spPr>
        <p:txBody>
          <a:bodyPr/>
          <a:lstStyle/>
          <a:p>
            <a:pPr eaLnBrk="1" hangingPunct="1">
              <a:lnSpc>
                <a:spcPct val="90000"/>
              </a:lnSpc>
              <a:buFont typeface="Arial Unicode MS" panose="020B0604020202020204" pitchFamily="34" charset="-128"/>
              <a:buNone/>
            </a:pPr>
            <a:r>
              <a:rPr lang="en-US" altLang="en-US" sz="2400" smtClean="0"/>
              <a:t>Consider a program variable </a:t>
            </a:r>
            <a:r>
              <a:rPr lang="en-US" altLang="en-US" sz="2400" i="1" smtClean="0">
                <a:latin typeface="Times New Roman" panose="02020603050405020304" pitchFamily="18" charset="0"/>
              </a:rPr>
              <a:t>i</a:t>
            </a:r>
            <a:r>
              <a:rPr lang="en-US" altLang="en-US" sz="2400" smtClean="0"/>
              <a:t> and its corresponding bit </a:t>
            </a:r>
          </a:p>
          <a:p>
            <a:pPr eaLnBrk="1" hangingPunct="1">
              <a:lnSpc>
                <a:spcPct val="90000"/>
              </a:lnSpc>
              <a:buFont typeface="Arial Unicode MS" panose="020B0604020202020204" pitchFamily="34" charset="-128"/>
              <a:buNone/>
            </a:pPr>
            <a:r>
              <a:rPr lang="en-US" altLang="en-US" sz="2400" smtClean="0"/>
              <a:t>in the vector representation:</a:t>
            </a:r>
          </a:p>
          <a:p>
            <a:pPr lvl="1" eaLnBrk="1" hangingPunct="1">
              <a:lnSpc>
                <a:spcPct val="90000"/>
              </a:lnSpc>
              <a:buFontTx/>
              <a:buChar char="•"/>
            </a:pPr>
            <a:r>
              <a:rPr lang="en-US" altLang="en-US" sz="2000" smtClean="0"/>
              <a:t>An instruction of the form </a:t>
            </a:r>
            <a:r>
              <a:rPr lang="en-US" altLang="en-US" sz="2000" i="1" smtClean="0">
                <a:latin typeface="Times New Roman" panose="02020603050405020304" pitchFamily="18" charset="0"/>
              </a:rPr>
              <a:t>i</a:t>
            </a:r>
            <a:r>
              <a:rPr lang="en-US" altLang="en-US" sz="2000" smtClean="0"/>
              <a:t> </a:t>
            </a:r>
            <a:r>
              <a:rPr lang="en-US" altLang="en-US" sz="2000" smtClean="0">
                <a:sym typeface="Symbol" panose="05050102010706020507" pitchFamily="18" charset="2"/>
              </a:rPr>
              <a:t></a:t>
            </a:r>
            <a:r>
              <a:rPr lang="en-US" altLang="en-US" sz="2000" i="1" smtClean="0">
                <a:latin typeface="Times New Roman" panose="02020603050405020304" pitchFamily="18" charset="0"/>
                <a:sym typeface="Symbol" panose="05050102010706020507" pitchFamily="18" charset="2"/>
              </a:rPr>
              <a:t> i</a:t>
            </a:r>
            <a:r>
              <a:rPr lang="en-US" altLang="en-US" sz="2000" smtClean="0">
                <a:sym typeface="Symbol" panose="05050102010706020507" pitchFamily="18" charset="2"/>
              </a:rPr>
              <a:t> + 1 always causes this bit to be set to 1</a:t>
            </a:r>
          </a:p>
          <a:p>
            <a:pPr lvl="1" eaLnBrk="1" hangingPunct="1">
              <a:lnSpc>
                <a:spcPct val="90000"/>
              </a:lnSpc>
              <a:buFontTx/>
              <a:buChar char="•"/>
            </a:pPr>
            <a:r>
              <a:rPr lang="en-US" altLang="en-US" sz="2000" smtClean="0">
                <a:sym typeface="Symbol" panose="05050102010706020507" pitchFamily="18" charset="2"/>
              </a:rPr>
              <a:t>Similarly an instruction of the form </a:t>
            </a:r>
            <a:r>
              <a:rPr lang="en-US" altLang="en-US" sz="2000" i="1" smtClean="0">
                <a:latin typeface="Times New Roman" panose="02020603050405020304" pitchFamily="18" charset="0"/>
              </a:rPr>
              <a:t>i</a:t>
            </a:r>
            <a:r>
              <a:rPr lang="en-US" altLang="en-US" sz="2000" smtClean="0"/>
              <a:t> </a:t>
            </a:r>
            <a:r>
              <a:rPr lang="en-US" altLang="en-US" sz="2000" smtClean="0">
                <a:sym typeface="Symbol" panose="05050102010706020507" pitchFamily="18" charset="2"/>
              </a:rPr>
              <a:t> 3 will always cause the bit to be 0</a:t>
            </a:r>
          </a:p>
          <a:p>
            <a:pPr lvl="1" eaLnBrk="1" hangingPunct="1">
              <a:lnSpc>
                <a:spcPct val="90000"/>
              </a:lnSpc>
              <a:buFontTx/>
              <a:buNone/>
            </a:pPr>
            <a:r>
              <a:rPr lang="en-US" altLang="en-US" sz="2000" smtClean="0">
                <a:sym typeface="Symbol" panose="05050102010706020507" pitchFamily="18" charset="2"/>
              </a:rPr>
              <a:t>	Why?</a:t>
            </a:r>
          </a:p>
          <a:p>
            <a:pPr lvl="1" eaLnBrk="1" hangingPunct="1">
              <a:lnSpc>
                <a:spcPct val="90000"/>
              </a:lnSpc>
              <a:buFontTx/>
              <a:buChar char="•"/>
            </a:pPr>
            <a:r>
              <a:rPr lang="en-US" altLang="en-US" sz="2000" smtClean="0">
                <a:sym typeface="Symbol" panose="05050102010706020507" pitchFamily="18" charset="2"/>
              </a:rPr>
              <a:t>There are other instructions — for example ones that do not contain </a:t>
            </a:r>
            <a:r>
              <a:rPr lang="en-US" altLang="en-US" sz="2000" i="1" smtClean="0">
                <a:latin typeface="Times New Roman" panose="02020603050405020304" pitchFamily="18" charset="0"/>
                <a:sym typeface="Symbol" panose="05050102010706020507" pitchFamily="18" charset="2"/>
              </a:rPr>
              <a:t>i</a:t>
            </a:r>
            <a:r>
              <a:rPr lang="en-US" altLang="en-US" sz="2000" smtClean="0">
                <a:sym typeface="Symbol" panose="05050102010706020507" pitchFamily="18" charset="2"/>
              </a:rPr>
              <a:t> — that are </a:t>
            </a:r>
            <a:r>
              <a:rPr lang="en-US" altLang="en-US" sz="2000" i="1" smtClean="0">
                <a:latin typeface="Times New Roman" panose="02020603050405020304" pitchFamily="18" charset="0"/>
                <a:sym typeface="Symbol" panose="05050102010706020507" pitchFamily="18" charset="2"/>
              </a:rPr>
              <a:t>transparent</a:t>
            </a:r>
            <a:r>
              <a:rPr lang="en-US" altLang="en-US" sz="2000" smtClean="0">
                <a:sym typeface="Symbol" panose="05050102010706020507" pitchFamily="18" charset="2"/>
              </a:rPr>
              <a:t> to this bit</a:t>
            </a:r>
          </a:p>
          <a:p>
            <a:pPr lvl="1" eaLnBrk="1" hangingPunct="1">
              <a:lnSpc>
                <a:spcPct val="90000"/>
              </a:lnSpc>
              <a:buFontTx/>
              <a:buChar char="•"/>
            </a:pPr>
            <a:r>
              <a:rPr lang="en-US" altLang="en-US" sz="2000" smtClean="0">
                <a:sym typeface="Symbol" panose="05050102010706020507" pitchFamily="18" charset="2"/>
              </a:rPr>
              <a:t>When </a:t>
            </a:r>
            <a:r>
              <a:rPr lang="en-US" altLang="en-US" sz="2000" i="1" smtClean="0">
                <a:latin typeface="Times New Roman" panose="02020603050405020304" pitchFamily="18" charset="0"/>
                <a:sym typeface="Symbol" panose="05050102010706020507" pitchFamily="18" charset="2"/>
              </a:rPr>
              <a:t>combining </a:t>
            </a:r>
            <a:r>
              <a:rPr lang="en-US" altLang="en-US" sz="2000" smtClean="0">
                <a:sym typeface="Symbol" panose="05050102010706020507" pitchFamily="18" charset="2"/>
              </a:rPr>
              <a:t>instructions at a branch point for example the notion of  </a:t>
            </a:r>
            <a:r>
              <a:rPr lang="en-US" altLang="en-US" sz="2000" smtClean="0">
                <a:sym typeface="Euclid Math Two" pitchFamily="18" charset="2"/>
              </a:rPr>
              <a:t></a:t>
            </a:r>
            <a:r>
              <a:rPr lang="en-US" altLang="en-US" sz="2000" smtClean="0">
                <a:sym typeface="Symbol" panose="05050102010706020507" pitchFamily="18" charset="2"/>
              </a:rPr>
              <a:t> which was analogous to set intersection is replaced by  </a:t>
            </a:r>
            <a:r>
              <a:rPr lang="en-US" altLang="en-US" sz="2000" smtClean="0">
                <a:sym typeface="Euclid Math Two" pitchFamily="18" charset="2"/>
              </a:rPr>
              <a:t></a:t>
            </a:r>
            <a:r>
              <a:rPr lang="en-US" altLang="en-US" sz="2000" smtClean="0">
                <a:sym typeface="Symbol" panose="05050102010706020507" pitchFamily="18" charset="2"/>
              </a:rPr>
              <a:t>  which is analogous to union</a:t>
            </a:r>
          </a:p>
          <a:p>
            <a:pPr lvl="1" eaLnBrk="1" hangingPunct="1">
              <a:lnSpc>
                <a:spcPct val="90000"/>
              </a:lnSpc>
              <a:buFontTx/>
              <a:buNone/>
            </a:pPr>
            <a:r>
              <a:rPr lang="en-US" altLang="en-US" sz="2000" smtClean="0">
                <a:sym typeface="Symbol" panose="05050102010706020507" pitchFamily="18" charset="2"/>
              </a:rPr>
              <a:t>	Intuitively the variables that ought to be preserved </a:t>
            </a:r>
            <a:r>
              <a:rPr lang="en-US" altLang="en-US" sz="2000" i="1" smtClean="0">
                <a:latin typeface="Times New Roman" panose="02020603050405020304" pitchFamily="18" charset="0"/>
                <a:sym typeface="Symbol" panose="05050102010706020507" pitchFamily="18" charset="2"/>
              </a:rPr>
              <a:t>prior</a:t>
            </a:r>
            <a:r>
              <a:rPr lang="en-US" altLang="en-US" sz="2000" smtClean="0">
                <a:sym typeface="Symbol" panose="05050102010706020507" pitchFamily="18" charset="2"/>
              </a:rPr>
              <a:t> to a branch point is the </a:t>
            </a:r>
            <a:r>
              <a:rPr lang="en-US" altLang="en-US" sz="2000" i="1" smtClean="0">
                <a:latin typeface="Times New Roman" panose="02020603050405020304" pitchFamily="18" charset="0"/>
                <a:sym typeface="Symbol" panose="05050102010706020507" pitchFamily="18" charset="2"/>
              </a:rPr>
              <a:t>union</a:t>
            </a:r>
            <a:r>
              <a:rPr lang="en-US" altLang="en-US" sz="2000" smtClean="0">
                <a:sym typeface="Symbol" panose="05050102010706020507" pitchFamily="18" charset="2"/>
              </a:rPr>
              <a:t> of those that occur on either branch</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52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52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F0E564-F2AE-489A-881E-20B21B78F29F}" type="slidenum">
              <a:rPr lang="en-US" altLang="en-US">
                <a:solidFill>
                  <a:srgbClr val="660066"/>
                </a:solidFill>
              </a:rPr>
              <a:pPr eaLnBrk="1" hangingPunct="1"/>
              <a:t>102</a:t>
            </a:fld>
            <a:endParaRPr lang="en-US" altLang="en-US">
              <a:solidFill>
                <a:srgbClr val="660066"/>
              </a:solidFill>
            </a:endParaRPr>
          </a:p>
        </p:txBody>
      </p:sp>
      <p:sp>
        <p:nvSpPr>
          <p:cNvPr id="95237" name="Rectangle 2"/>
          <p:cNvSpPr>
            <a:spLocks noGrp="1" noChangeArrowheads="1"/>
          </p:cNvSpPr>
          <p:nvPr>
            <p:ph type="title"/>
          </p:nvPr>
        </p:nvSpPr>
        <p:spPr>
          <a:xfrm>
            <a:off x="709613" y="611188"/>
            <a:ext cx="7767637" cy="627062"/>
          </a:xfrm>
        </p:spPr>
        <p:txBody>
          <a:bodyPr/>
          <a:lstStyle/>
          <a:p>
            <a:pPr eaLnBrk="1" hangingPunct="1"/>
            <a:r>
              <a:rPr lang="en-US" altLang="en-US" sz="2800" smtClean="0"/>
              <a:t>Bidirectional DFA: Combine Backward and Forward Information</a:t>
            </a:r>
          </a:p>
        </p:txBody>
      </p:sp>
      <p:sp>
        <p:nvSpPr>
          <p:cNvPr id="95238" name="Rectangle 3"/>
          <p:cNvSpPr>
            <a:spLocks noGrp="1" noChangeArrowheads="1"/>
          </p:cNvSpPr>
          <p:nvPr>
            <p:ph type="body" idx="1"/>
          </p:nvPr>
        </p:nvSpPr>
        <p:spPr>
          <a:xfrm>
            <a:off x="990600" y="1600200"/>
            <a:ext cx="7620000" cy="4991100"/>
          </a:xfrm>
        </p:spPr>
        <p:txBody>
          <a:bodyPr/>
          <a:lstStyle/>
          <a:p>
            <a:pPr eaLnBrk="1" hangingPunct="1"/>
            <a:r>
              <a:rPr lang="en-US" altLang="en-US" sz="2800" smtClean="0"/>
              <a:t>Find all paths via a node </a:t>
            </a:r>
            <a:r>
              <a:rPr lang="en-US" altLang="en-US" sz="2800" i="1" smtClean="0"/>
              <a:t>x</a:t>
            </a:r>
            <a:r>
              <a:rPr lang="en-US" altLang="en-US" sz="2800" smtClean="0"/>
              <a:t> from </a:t>
            </a:r>
            <a:r>
              <a:rPr lang="en-US" altLang="en-US" sz="2800" i="1" smtClean="0"/>
              <a:t>Entry</a:t>
            </a:r>
            <a:r>
              <a:rPr lang="en-US" altLang="en-US" sz="2800" smtClean="0"/>
              <a:t> to </a:t>
            </a:r>
            <a:r>
              <a:rPr lang="en-US" altLang="en-US" sz="2800" i="1" smtClean="0"/>
              <a:t>Exit</a:t>
            </a:r>
            <a:endParaRPr lang="en-US" altLang="en-US" sz="2800" smtClean="0"/>
          </a:p>
          <a:p>
            <a:pPr eaLnBrk="1" hangingPunct="1"/>
            <a:r>
              <a:rPr lang="en-US" altLang="en-US" sz="2800" smtClean="0"/>
              <a:t>Write DFA equations as before the predecessors </a:t>
            </a:r>
            <a:r>
              <a:rPr lang="en-US" altLang="en-US" sz="2800" i="1" smtClean="0"/>
              <a:t>and</a:t>
            </a:r>
            <a:r>
              <a:rPr lang="en-US" altLang="en-US" sz="2800" smtClean="0"/>
              <a:t> successors</a:t>
            </a:r>
          </a:p>
          <a:p>
            <a:pPr eaLnBrk="1" hangingPunct="1"/>
            <a:r>
              <a:rPr lang="en-US" altLang="en-US" sz="2800" smtClean="0"/>
              <a:t>In the fully general case </a:t>
            </a:r>
            <a:r>
              <a:rPr lang="en-US" altLang="en-US" sz="2800" i="1" smtClean="0"/>
              <a:t>merge</a:t>
            </a:r>
            <a:r>
              <a:rPr lang="en-US" altLang="en-US" sz="2800" smtClean="0"/>
              <a:t> the results</a:t>
            </a:r>
          </a:p>
          <a:p>
            <a:pPr eaLnBrk="1" hangingPunct="1"/>
            <a:r>
              <a:rPr lang="en-US" altLang="en-US" sz="2800" smtClean="0"/>
              <a:t>Typically </a:t>
            </a:r>
            <a:r>
              <a:rPr lang="en-US" altLang="en-US" sz="2800" i="1" smtClean="0"/>
              <a:t>approximated</a:t>
            </a:r>
            <a:r>
              <a:rPr lang="en-US" altLang="en-US" sz="2800" smtClean="0"/>
              <a:t> quite well by an appropriately chose unidirectional computation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62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62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5B89C1-1268-453B-86BF-3E9EFA3A8104}" type="slidenum">
              <a:rPr lang="en-US" altLang="en-US">
                <a:solidFill>
                  <a:srgbClr val="660066"/>
                </a:solidFill>
              </a:rPr>
              <a:pPr eaLnBrk="1" hangingPunct="1"/>
              <a:t>103</a:t>
            </a:fld>
            <a:endParaRPr lang="en-US" altLang="en-US">
              <a:solidFill>
                <a:srgbClr val="660066"/>
              </a:solidFill>
            </a:endParaRPr>
          </a:p>
        </p:txBody>
      </p:sp>
      <p:sp>
        <p:nvSpPr>
          <p:cNvPr id="96261" name="Rectangle 2"/>
          <p:cNvSpPr>
            <a:spLocks noGrp="1" noChangeArrowheads="1"/>
          </p:cNvSpPr>
          <p:nvPr>
            <p:ph type="title"/>
          </p:nvPr>
        </p:nvSpPr>
        <p:spPr/>
        <p:txBody>
          <a:bodyPr/>
          <a:lstStyle/>
          <a:p>
            <a:pPr eaLnBrk="1" hangingPunct="1"/>
            <a:r>
              <a:rPr lang="en-US" altLang="en-US" smtClean="0"/>
              <a:t>Examples of DFA problems</a:t>
            </a:r>
          </a:p>
        </p:txBody>
      </p:sp>
      <p:sp>
        <p:nvSpPr>
          <p:cNvPr id="96262" name="Rectangle 3"/>
          <p:cNvSpPr>
            <a:spLocks noGrp="1" noChangeArrowheads="1"/>
          </p:cNvSpPr>
          <p:nvPr>
            <p:ph type="body" idx="1"/>
          </p:nvPr>
        </p:nvSpPr>
        <p:spPr/>
        <p:txBody>
          <a:bodyPr/>
          <a:lstStyle/>
          <a:p>
            <a:pPr eaLnBrk="1" hangingPunct="1">
              <a:lnSpc>
                <a:spcPct val="90000"/>
              </a:lnSpc>
            </a:pPr>
            <a:r>
              <a:rPr lang="en-US" altLang="en-US" sz="2400" smtClean="0">
                <a:solidFill>
                  <a:srgbClr val="800080"/>
                </a:solidFill>
              </a:rPr>
              <a:t>Reaching Definitions</a:t>
            </a:r>
            <a:r>
              <a:rPr lang="en-US" altLang="en-US" sz="2400" smtClean="0"/>
              <a:t> - determines which definitions of a variable may reach each use of the variable (</a:t>
            </a:r>
            <a:r>
              <a:rPr lang="en-US" altLang="en-US" sz="2400" smtClean="0">
                <a:solidFill>
                  <a:srgbClr val="663300"/>
                </a:solidFill>
              </a:rPr>
              <a:t>forward</a:t>
            </a:r>
            <a:r>
              <a:rPr lang="en-US" altLang="en-US" sz="2400" smtClean="0"/>
              <a:t>)</a:t>
            </a:r>
          </a:p>
          <a:p>
            <a:pPr eaLnBrk="1" hangingPunct="1">
              <a:lnSpc>
                <a:spcPct val="90000"/>
              </a:lnSpc>
            </a:pPr>
            <a:endParaRPr lang="en-US" altLang="en-US" sz="2400" smtClean="0"/>
          </a:p>
          <a:p>
            <a:pPr eaLnBrk="1" hangingPunct="1">
              <a:lnSpc>
                <a:spcPct val="90000"/>
              </a:lnSpc>
            </a:pPr>
            <a:r>
              <a:rPr lang="en-US" altLang="en-US" sz="2400" smtClean="0">
                <a:solidFill>
                  <a:srgbClr val="800080"/>
                </a:solidFill>
              </a:rPr>
              <a:t>Available Expressions</a:t>
            </a:r>
            <a:r>
              <a:rPr lang="en-US" altLang="en-US" sz="2400" smtClean="0"/>
              <a:t> - determines which expressions are </a:t>
            </a:r>
            <a:r>
              <a:rPr lang="en-US" altLang="en-US" sz="2400" i="1" smtClean="0">
                <a:solidFill>
                  <a:srgbClr val="006600"/>
                </a:solidFill>
              </a:rPr>
              <a:t>available</a:t>
            </a:r>
            <a:r>
              <a:rPr lang="en-US" altLang="en-US" sz="2400" smtClean="0"/>
              <a:t> at each point in a procedure. An expression is available at a certain point if every path from entry to that point contains an evaluation of the expression, and none of the variables in the expression are assigned values between the last such expression on a path and the point (</a:t>
            </a:r>
            <a:r>
              <a:rPr lang="en-US" altLang="en-US" sz="2400" smtClean="0">
                <a:solidFill>
                  <a:srgbClr val="663300"/>
                </a:solidFill>
              </a:rPr>
              <a:t>forward</a:t>
            </a:r>
            <a:r>
              <a:rPr lang="en-US" altLang="en-US" sz="2400" smtClean="0"/>
              <a:t>)</a:t>
            </a:r>
          </a:p>
          <a:p>
            <a:pPr eaLnBrk="1" hangingPunct="1">
              <a:lnSpc>
                <a:spcPct val="90000"/>
              </a:lnSpc>
            </a:pPr>
            <a:endParaRPr lang="en-US" altLang="en-US" sz="240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72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72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349701-EA52-4113-A179-04299330D28D}" type="slidenum">
              <a:rPr lang="en-US" altLang="en-US">
                <a:solidFill>
                  <a:srgbClr val="660066"/>
                </a:solidFill>
              </a:rPr>
              <a:pPr eaLnBrk="1" hangingPunct="1"/>
              <a:t>104</a:t>
            </a:fld>
            <a:endParaRPr lang="en-US" altLang="en-US">
              <a:solidFill>
                <a:srgbClr val="660066"/>
              </a:solidFill>
            </a:endParaRPr>
          </a:p>
        </p:txBody>
      </p:sp>
      <p:sp>
        <p:nvSpPr>
          <p:cNvPr id="97285" name="Rectangle 2"/>
          <p:cNvSpPr>
            <a:spLocks noGrp="1" noChangeArrowheads="1"/>
          </p:cNvSpPr>
          <p:nvPr>
            <p:ph type="title"/>
          </p:nvPr>
        </p:nvSpPr>
        <p:spPr/>
        <p:txBody>
          <a:bodyPr/>
          <a:lstStyle/>
          <a:p>
            <a:pPr eaLnBrk="1" hangingPunct="1"/>
            <a:r>
              <a:rPr lang="en-US" altLang="en-US" smtClean="0"/>
              <a:t>Examples of DFA problems</a:t>
            </a:r>
          </a:p>
        </p:txBody>
      </p:sp>
      <p:sp>
        <p:nvSpPr>
          <p:cNvPr id="97286" name="Rectangle 3"/>
          <p:cNvSpPr>
            <a:spLocks noGrp="1" noChangeArrowheads="1"/>
          </p:cNvSpPr>
          <p:nvPr>
            <p:ph type="body" idx="1"/>
          </p:nvPr>
        </p:nvSpPr>
        <p:spPr/>
        <p:txBody>
          <a:bodyPr/>
          <a:lstStyle/>
          <a:p>
            <a:pPr eaLnBrk="1" hangingPunct="1">
              <a:lnSpc>
                <a:spcPct val="90000"/>
              </a:lnSpc>
            </a:pPr>
            <a:r>
              <a:rPr lang="en-US" altLang="en-US" sz="2400" smtClean="0">
                <a:solidFill>
                  <a:srgbClr val="800080"/>
                </a:solidFill>
              </a:rPr>
              <a:t>Live Variables</a:t>
            </a:r>
            <a:r>
              <a:rPr lang="en-US" altLang="en-US" sz="2400" smtClean="0"/>
              <a:t> - for a given variable and a given program point whether there is a use of the variable along some path from the point to the exit (</a:t>
            </a:r>
            <a:r>
              <a:rPr lang="en-US" altLang="en-US" sz="2400" smtClean="0">
                <a:solidFill>
                  <a:srgbClr val="663300"/>
                </a:solidFill>
              </a:rPr>
              <a:t>backward</a:t>
            </a:r>
            <a:r>
              <a:rPr lang="en-US" altLang="en-US" sz="2400" smtClean="0"/>
              <a:t>)</a:t>
            </a:r>
          </a:p>
          <a:p>
            <a:pPr eaLnBrk="1" hangingPunct="1">
              <a:lnSpc>
                <a:spcPct val="90000"/>
              </a:lnSpc>
            </a:pPr>
            <a:endParaRPr lang="en-US" altLang="en-US" sz="2400" smtClean="0"/>
          </a:p>
          <a:p>
            <a:pPr eaLnBrk="1" hangingPunct="1">
              <a:lnSpc>
                <a:spcPct val="90000"/>
              </a:lnSpc>
            </a:pPr>
            <a:r>
              <a:rPr lang="en-US" altLang="en-US" sz="2400" smtClean="0">
                <a:solidFill>
                  <a:srgbClr val="800080"/>
                </a:solidFill>
              </a:rPr>
              <a:t>Upward Exposed Uses</a:t>
            </a:r>
            <a:r>
              <a:rPr lang="en-US" altLang="en-US" sz="2400" smtClean="0"/>
              <a:t> - determines what uses of variables at particular points are reached by particular definitions (</a:t>
            </a:r>
            <a:r>
              <a:rPr lang="en-US" altLang="en-US" sz="2400" smtClean="0">
                <a:solidFill>
                  <a:srgbClr val="663300"/>
                </a:solidFill>
              </a:rPr>
              <a:t>backward</a:t>
            </a:r>
            <a:r>
              <a:rPr lang="en-US" altLang="en-US" sz="2400" smtClean="0"/>
              <a:t>)</a:t>
            </a:r>
          </a:p>
          <a:p>
            <a:pPr eaLnBrk="1" hangingPunct="1">
              <a:lnSpc>
                <a:spcPct val="90000"/>
              </a:lnSpc>
            </a:pPr>
            <a:endParaRPr lang="en-US" altLang="en-US" sz="2400" smtClean="0"/>
          </a:p>
          <a:p>
            <a:pPr eaLnBrk="1" hangingPunct="1">
              <a:lnSpc>
                <a:spcPct val="90000"/>
              </a:lnSpc>
            </a:pPr>
            <a:r>
              <a:rPr lang="en-US" altLang="en-US" sz="2400" smtClean="0">
                <a:solidFill>
                  <a:srgbClr val="800080"/>
                </a:solidFill>
              </a:rPr>
              <a:t>Copy Propagation Analysis</a:t>
            </a:r>
            <a:r>
              <a:rPr lang="en-US" altLang="en-US" sz="2400" smtClean="0"/>
              <a:t> - determines that on every path from a copy assignment, i.e. </a:t>
            </a:r>
            <a:r>
              <a:rPr lang="en-US" altLang="en-US" sz="2400" b="1" smtClean="0">
                <a:latin typeface="Courier New" panose="02070309020205020404" pitchFamily="49" charset="0"/>
              </a:rPr>
              <a:t>x := y</a:t>
            </a:r>
            <a:r>
              <a:rPr lang="en-US" altLang="en-US" sz="2400" smtClean="0"/>
              <a:t>, to a use of </a:t>
            </a:r>
            <a:r>
              <a:rPr lang="en-US" altLang="en-US" sz="2400" b="1" smtClean="0">
                <a:latin typeface="Courier New" panose="02070309020205020404" pitchFamily="49" charset="0"/>
              </a:rPr>
              <a:t>x</a:t>
            </a:r>
            <a:r>
              <a:rPr lang="en-US" altLang="en-US" sz="2400" smtClean="0"/>
              <a:t>, there is no assignments to </a:t>
            </a:r>
            <a:r>
              <a:rPr lang="en-US" altLang="en-US" sz="2400" b="1" smtClean="0">
                <a:latin typeface="Courier New" panose="02070309020205020404" pitchFamily="49" charset="0"/>
              </a:rPr>
              <a:t>y</a:t>
            </a:r>
            <a:r>
              <a:rPr lang="en-US" altLang="en-US" sz="2400" smtClean="0"/>
              <a:t> (</a:t>
            </a:r>
            <a:r>
              <a:rPr lang="en-US" altLang="en-US" sz="2400" smtClean="0">
                <a:solidFill>
                  <a:srgbClr val="663300"/>
                </a:solidFill>
              </a:rPr>
              <a:t>forward</a:t>
            </a:r>
            <a:r>
              <a:rPr lang="en-US" altLang="en-US" sz="2400" smtClean="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83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83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4BA86C-D28F-4099-9147-77703119C979}" type="slidenum">
              <a:rPr lang="en-US" altLang="en-US">
                <a:solidFill>
                  <a:srgbClr val="660066"/>
                </a:solidFill>
              </a:rPr>
              <a:pPr eaLnBrk="1" hangingPunct="1"/>
              <a:t>105</a:t>
            </a:fld>
            <a:endParaRPr lang="en-US" altLang="en-US">
              <a:solidFill>
                <a:srgbClr val="660066"/>
              </a:solidFill>
            </a:endParaRPr>
          </a:p>
        </p:txBody>
      </p:sp>
      <p:sp>
        <p:nvSpPr>
          <p:cNvPr id="98309" name="Rectangle 2"/>
          <p:cNvSpPr>
            <a:spLocks noGrp="1" noChangeArrowheads="1"/>
          </p:cNvSpPr>
          <p:nvPr>
            <p:ph type="title"/>
          </p:nvPr>
        </p:nvSpPr>
        <p:spPr/>
        <p:txBody>
          <a:bodyPr/>
          <a:lstStyle/>
          <a:p>
            <a:pPr eaLnBrk="1" hangingPunct="1"/>
            <a:r>
              <a:rPr lang="en-US" altLang="en-US" smtClean="0"/>
              <a:t>Examples of DFA problems</a:t>
            </a:r>
          </a:p>
        </p:txBody>
      </p:sp>
      <p:sp>
        <p:nvSpPr>
          <p:cNvPr id="98310" name="Rectangle 3"/>
          <p:cNvSpPr>
            <a:spLocks noGrp="1" noChangeArrowheads="1"/>
          </p:cNvSpPr>
          <p:nvPr>
            <p:ph type="body" idx="1"/>
          </p:nvPr>
        </p:nvSpPr>
        <p:spPr/>
        <p:txBody>
          <a:bodyPr/>
          <a:lstStyle/>
          <a:p>
            <a:pPr eaLnBrk="1" hangingPunct="1">
              <a:lnSpc>
                <a:spcPct val="90000"/>
              </a:lnSpc>
            </a:pPr>
            <a:r>
              <a:rPr lang="en-US" altLang="en-US" sz="2400" smtClean="0">
                <a:solidFill>
                  <a:srgbClr val="800080"/>
                </a:solidFill>
              </a:rPr>
              <a:t>Constant Propagation</a:t>
            </a:r>
            <a:r>
              <a:rPr lang="en-US" altLang="en-US" sz="2400" smtClean="0"/>
              <a:t> - determines that on every path from a constant assignment, i.e. </a:t>
            </a:r>
            <a:r>
              <a:rPr lang="en-US" altLang="en-US" sz="2400" b="1" smtClean="0">
                <a:latin typeface="Courier New" panose="02070309020205020404" pitchFamily="49" charset="0"/>
              </a:rPr>
              <a:t>x := c</a:t>
            </a:r>
            <a:r>
              <a:rPr lang="en-US" altLang="en-US" sz="2400" smtClean="0"/>
              <a:t>, to a use of </a:t>
            </a:r>
            <a:r>
              <a:rPr lang="en-US" altLang="en-US" sz="2400" b="1" smtClean="0">
                <a:latin typeface="Courier New" panose="02070309020205020404" pitchFamily="49" charset="0"/>
              </a:rPr>
              <a:t>x</a:t>
            </a:r>
            <a:r>
              <a:rPr lang="en-US" altLang="en-US" sz="2400" smtClean="0"/>
              <a:t>, the only assignments to </a:t>
            </a:r>
            <a:r>
              <a:rPr lang="en-US" altLang="en-US" sz="2400" b="1" smtClean="0">
                <a:latin typeface="Courier New" panose="02070309020205020404" pitchFamily="49" charset="0"/>
              </a:rPr>
              <a:t>x</a:t>
            </a:r>
            <a:r>
              <a:rPr lang="en-US" altLang="en-US" sz="2400" smtClean="0"/>
              <a:t> are </a:t>
            </a:r>
            <a:r>
              <a:rPr lang="en-US" altLang="en-US" sz="2400" b="1" smtClean="0">
                <a:latin typeface="Courier New" panose="02070309020205020404" pitchFamily="49" charset="0"/>
              </a:rPr>
              <a:t>c</a:t>
            </a:r>
            <a:r>
              <a:rPr lang="en-US" altLang="en-US" sz="2400" smtClean="0"/>
              <a:t>’s (</a:t>
            </a:r>
            <a:r>
              <a:rPr lang="en-US" altLang="en-US" sz="2400" smtClean="0">
                <a:solidFill>
                  <a:srgbClr val="663300"/>
                </a:solidFill>
              </a:rPr>
              <a:t>forward</a:t>
            </a:r>
            <a:r>
              <a:rPr lang="en-US" altLang="en-US" sz="2400" smtClean="0"/>
              <a:t>)</a:t>
            </a:r>
          </a:p>
          <a:p>
            <a:pPr eaLnBrk="1" hangingPunct="1">
              <a:lnSpc>
                <a:spcPct val="90000"/>
              </a:lnSpc>
            </a:pPr>
            <a:endParaRPr lang="en-US" altLang="en-US" sz="2400" smtClean="0"/>
          </a:p>
          <a:p>
            <a:pPr eaLnBrk="1" hangingPunct="1">
              <a:lnSpc>
                <a:spcPct val="90000"/>
              </a:lnSpc>
            </a:pPr>
            <a:r>
              <a:rPr lang="en-US" altLang="en-US" sz="2400" smtClean="0">
                <a:solidFill>
                  <a:srgbClr val="800080"/>
                </a:solidFill>
              </a:rPr>
              <a:t>Partial Redundancy Analysis</a:t>
            </a:r>
            <a:r>
              <a:rPr lang="en-US" altLang="en-US" sz="2400" smtClean="0"/>
              <a:t> - determines what computation is performed more than once on some execution path without the operands being modified (</a:t>
            </a:r>
            <a:r>
              <a:rPr lang="en-US" altLang="en-US" sz="2400" smtClean="0">
                <a:solidFill>
                  <a:srgbClr val="663300"/>
                </a:solidFill>
              </a:rPr>
              <a:t>bidirectional</a:t>
            </a:r>
            <a:r>
              <a:rPr lang="en-US" altLang="en-US" sz="2400" smtClean="0"/>
              <a:t>); subsumes</a:t>
            </a:r>
          </a:p>
          <a:p>
            <a:pPr lvl="1" eaLnBrk="1" hangingPunct="1">
              <a:lnSpc>
                <a:spcPct val="90000"/>
              </a:lnSpc>
            </a:pPr>
            <a:r>
              <a:rPr lang="en-US" altLang="en-US" sz="2000" smtClean="0"/>
              <a:t>loop-invariant code movement</a:t>
            </a:r>
          </a:p>
          <a:p>
            <a:pPr lvl="1" eaLnBrk="1" hangingPunct="1">
              <a:lnSpc>
                <a:spcPct val="90000"/>
              </a:lnSpc>
            </a:pPr>
            <a:r>
              <a:rPr lang="en-US" altLang="en-US" sz="2000" smtClean="0"/>
              <a:t>code hoisting</a:t>
            </a:r>
          </a:p>
          <a:p>
            <a:pPr lvl="1" eaLnBrk="1" hangingPunct="1">
              <a:lnSpc>
                <a:spcPct val="90000"/>
              </a:lnSpc>
            </a:pPr>
            <a:r>
              <a:rPr lang="en-US" altLang="en-US" sz="2000" smtClean="0"/>
              <a:t>common sub-expression elimination</a:t>
            </a:r>
          </a:p>
          <a:p>
            <a:pPr eaLnBrk="1" hangingPunct="1">
              <a:lnSpc>
                <a:spcPct val="90000"/>
              </a:lnSpc>
            </a:pPr>
            <a:endParaRPr lang="en-US" altLang="en-US" sz="2400"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1752600" y="1981200"/>
            <a:ext cx="6705600" cy="1470025"/>
          </a:xfrm>
        </p:spPr>
        <p:txBody>
          <a:bodyPr/>
          <a:lstStyle/>
          <a:p>
            <a:pPr eaLnBrk="1" hangingPunct="1"/>
            <a:r>
              <a:rPr lang="en-US" altLang="en-US" smtClean="0"/>
              <a:t>Constant Propagation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03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03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25FEBD-19BC-4CA1-B74D-8FBC2B438682}" type="slidenum">
              <a:rPr lang="en-US" altLang="en-US">
                <a:solidFill>
                  <a:srgbClr val="660066"/>
                </a:solidFill>
              </a:rPr>
              <a:pPr eaLnBrk="1" hangingPunct="1"/>
              <a:t>107</a:t>
            </a:fld>
            <a:endParaRPr lang="en-US" altLang="en-US">
              <a:solidFill>
                <a:srgbClr val="660066"/>
              </a:solidFill>
            </a:endParaRPr>
          </a:p>
        </p:txBody>
      </p:sp>
      <p:sp>
        <p:nvSpPr>
          <p:cNvPr id="100357" name="Rectangle 2"/>
          <p:cNvSpPr>
            <a:spLocks noGrp="1" noChangeArrowheads="1"/>
          </p:cNvSpPr>
          <p:nvPr>
            <p:ph type="title"/>
          </p:nvPr>
        </p:nvSpPr>
        <p:spPr/>
        <p:txBody>
          <a:bodyPr/>
          <a:lstStyle/>
          <a:p>
            <a:pPr eaLnBrk="1" hangingPunct="1"/>
            <a:r>
              <a:rPr lang="en-US" altLang="en-US" smtClean="0"/>
              <a:t>The Optimization</a:t>
            </a:r>
          </a:p>
        </p:txBody>
      </p:sp>
      <p:sp>
        <p:nvSpPr>
          <p:cNvPr id="100358" name="Rectangle 3"/>
          <p:cNvSpPr>
            <a:spLocks noGrp="1" noChangeArrowheads="1"/>
          </p:cNvSpPr>
          <p:nvPr>
            <p:ph type="body" idx="1"/>
          </p:nvPr>
        </p:nvSpPr>
        <p:spPr/>
        <p:txBody>
          <a:bodyPr/>
          <a:lstStyle/>
          <a:p>
            <a:pPr eaLnBrk="1" hangingPunct="1"/>
            <a:r>
              <a:rPr lang="en-US" altLang="en-US" sz="2800" smtClean="0"/>
              <a:t>Globally analyze variables whose values are constant for all possible program executions</a:t>
            </a:r>
          </a:p>
          <a:p>
            <a:pPr eaLnBrk="1" hangingPunct="1"/>
            <a:r>
              <a:rPr lang="en-US" altLang="en-US" sz="2800" smtClean="0"/>
              <a:t>Propagate the values of these (constant) variables as far forward into the program as possible</a:t>
            </a:r>
          </a:p>
          <a:p>
            <a:pPr eaLnBrk="1" hangingPunct="1"/>
            <a:r>
              <a:rPr lang="en-US" altLang="en-US" sz="2800" smtClean="0"/>
              <a:t>Includes control variables that lead to a variation of identifying dead code</a:t>
            </a:r>
          </a:p>
          <a:p>
            <a:pPr eaLnBrk="1" hangingPunct="1"/>
            <a:r>
              <a:rPr lang="en-US" altLang="en-US" sz="2800" smtClean="0"/>
              <a:t>Analysis can be done at compile-time quite often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13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13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CE4CEB-ADA9-4853-9051-A6A7817109E2}" type="slidenum">
              <a:rPr lang="en-US" altLang="en-US">
                <a:solidFill>
                  <a:srgbClr val="660066"/>
                </a:solidFill>
              </a:rPr>
              <a:pPr eaLnBrk="1" hangingPunct="1"/>
              <a:t>108</a:t>
            </a:fld>
            <a:endParaRPr lang="en-US" altLang="en-US">
              <a:solidFill>
                <a:srgbClr val="660066"/>
              </a:solidFill>
            </a:endParaRPr>
          </a:p>
        </p:txBody>
      </p:sp>
      <p:sp>
        <p:nvSpPr>
          <p:cNvPr id="101381" name="Rectangle 2"/>
          <p:cNvSpPr>
            <a:spLocks noGrp="1" noChangeArrowheads="1"/>
          </p:cNvSpPr>
          <p:nvPr>
            <p:ph type="title"/>
          </p:nvPr>
        </p:nvSpPr>
        <p:spPr/>
        <p:txBody>
          <a:bodyPr/>
          <a:lstStyle/>
          <a:p>
            <a:pPr eaLnBrk="1" hangingPunct="1"/>
            <a:r>
              <a:rPr lang="en-US" altLang="en-US" smtClean="0"/>
              <a:t>The Rationale</a:t>
            </a:r>
          </a:p>
        </p:txBody>
      </p:sp>
      <p:sp>
        <p:nvSpPr>
          <p:cNvPr id="101382" name="Rectangle 3"/>
          <p:cNvSpPr>
            <a:spLocks noGrp="1" noChangeArrowheads="1"/>
          </p:cNvSpPr>
          <p:nvPr>
            <p:ph type="body" idx="1"/>
          </p:nvPr>
        </p:nvSpPr>
        <p:spPr/>
        <p:txBody>
          <a:bodyPr/>
          <a:lstStyle/>
          <a:p>
            <a:pPr eaLnBrk="1" hangingPunct="1">
              <a:lnSpc>
                <a:spcPct val="90000"/>
              </a:lnSpc>
            </a:pPr>
            <a:r>
              <a:rPr lang="en-US" altLang="en-US" sz="2800" smtClean="0"/>
              <a:t>Expressions that compute constants can be replaced appropriately by assignments and/or eliminated thereby avoiding costly run-time evaluations</a:t>
            </a:r>
          </a:p>
          <a:p>
            <a:pPr eaLnBrk="1" hangingPunct="1">
              <a:lnSpc>
                <a:spcPct val="90000"/>
              </a:lnSpc>
            </a:pPr>
            <a:r>
              <a:rPr lang="en-US" altLang="en-US" sz="2800" smtClean="0"/>
              <a:t>This leads (in an obvious way) to better performance of the compiled code</a:t>
            </a:r>
          </a:p>
          <a:p>
            <a:pPr eaLnBrk="1" hangingPunct="1">
              <a:lnSpc>
                <a:spcPct val="90000"/>
              </a:lnSpc>
            </a:pPr>
            <a:r>
              <a:rPr lang="en-US" altLang="en-US" sz="2800" smtClean="0"/>
              <a:t>Based on analysis of the control variables, code that is never executed can be deleted</a:t>
            </a:r>
          </a:p>
          <a:p>
            <a:pPr eaLnBrk="1" hangingPunct="1">
              <a:lnSpc>
                <a:spcPct val="90000"/>
              </a:lnSpc>
            </a:pPr>
            <a:r>
              <a:rPr lang="en-US" altLang="en-US" sz="2800" smtClean="0"/>
              <a:t>This simplifies the control flow and aids other optimizations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24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24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84C240-34E5-4FDC-A069-78C0DB3A2405}" type="slidenum">
              <a:rPr lang="en-US" altLang="en-US">
                <a:solidFill>
                  <a:srgbClr val="660066"/>
                </a:solidFill>
              </a:rPr>
              <a:pPr eaLnBrk="1" hangingPunct="1"/>
              <a:t>109</a:t>
            </a:fld>
            <a:endParaRPr lang="en-US" altLang="en-US">
              <a:solidFill>
                <a:srgbClr val="660066"/>
              </a:solidFill>
            </a:endParaRPr>
          </a:p>
        </p:txBody>
      </p:sp>
      <p:sp>
        <p:nvSpPr>
          <p:cNvPr id="102405" name="Rectangle 2"/>
          <p:cNvSpPr>
            <a:spLocks noGrp="1" noChangeArrowheads="1"/>
          </p:cNvSpPr>
          <p:nvPr>
            <p:ph type="title"/>
          </p:nvPr>
        </p:nvSpPr>
        <p:spPr>
          <a:xfrm>
            <a:off x="541338" y="677863"/>
            <a:ext cx="7750175" cy="428625"/>
          </a:xfrm>
        </p:spPr>
        <p:txBody>
          <a:bodyPr/>
          <a:lstStyle/>
          <a:p>
            <a:pPr eaLnBrk="1" hangingPunct="1"/>
            <a:r>
              <a:rPr lang="en-US" altLang="en-US" smtClean="0"/>
              <a:t>The Lattice Structure</a:t>
            </a:r>
          </a:p>
        </p:txBody>
      </p:sp>
      <p:sp>
        <p:nvSpPr>
          <p:cNvPr id="102406" name="Rectangle 3"/>
          <p:cNvSpPr>
            <a:spLocks noGrp="1" noChangeArrowheads="1"/>
          </p:cNvSpPr>
          <p:nvPr>
            <p:ph type="body" idx="1"/>
          </p:nvPr>
        </p:nvSpPr>
        <p:spPr/>
        <p:txBody>
          <a:bodyPr/>
          <a:lstStyle/>
          <a:p>
            <a:pPr eaLnBrk="1" hangingPunct="1">
              <a:lnSpc>
                <a:spcPct val="90000"/>
              </a:lnSpc>
              <a:buFont typeface="Arial Unicode MS" panose="020B0604020202020204" pitchFamily="34" charset="-128"/>
              <a:buNone/>
            </a:pPr>
            <a:r>
              <a:rPr lang="en-US" altLang="en-US" sz="2400" smtClean="0"/>
              <a:t>Corresponds to the space of bit vectors where each </a:t>
            </a:r>
          </a:p>
          <a:p>
            <a:pPr eaLnBrk="1" hangingPunct="1">
              <a:lnSpc>
                <a:spcPct val="90000"/>
              </a:lnSpc>
              <a:buFont typeface="Arial Unicode MS" panose="020B0604020202020204" pitchFamily="34" charset="-128"/>
              <a:buNone/>
            </a:pPr>
            <a:r>
              <a:rPr lang="en-US" altLang="en-US" sz="2400" smtClean="0"/>
              <a:t>element is a constant in this case</a:t>
            </a:r>
          </a:p>
          <a:p>
            <a:pPr eaLnBrk="1" hangingPunct="1">
              <a:lnSpc>
                <a:spcPct val="90000"/>
              </a:lnSpc>
            </a:pPr>
            <a:r>
              <a:rPr lang="en-US" altLang="en-US" sz="2400" smtClean="0"/>
              <a:t>We have a unique symbol </a:t>
            </a:r>
            <a:r>
              <a:rPr lang="en-US" altLang="en-US" sz="2400" smtClean="0">
                <a:sym typeface="Symbol" panose="05050102010706020507" pitchFamily="18" charset="2"/>
              </a:rPr>
              <a:t> representing the fact that a constant value </a:t>
            </a:r>
            <a:r>
              <a:rPr lang="en-US" altLang="en-US" sz="2400" i="1" smtClean="0">
                <a:sym typeface="Symbol" panose="05050102010706020507" pitchFamily="18" charset="2"/>
              </a:rPr>
              <a:t>cannot</a:t>
            </a:r>
            <a:r>
              <a:rPr lang="en-US" altLang="en-US" sz="2400" smtClean="0">
                <a:sym typeface="Symbol" panose="05050102010706020507" pitchFamily="18" charset="2"/>
              </a:rPr>
              <a:t> be guaranteed</a:t>
            </a:r>
          </a:p>
          <a:p>
            <a:pPr eaLnBrk="1" hangingPunct="1">
              <a:lnSpc>
                <a:spcPct val="90000"/>
              </a:lnSpc>
            </a:pPr>
            <a:r>
              <a:rPr lang="en-US" altLang="en-US" sz="2400" smtClean="0">
                <a:sym typeface="Symbol" panose="05050102010706020507" pitchFamily="18" charset="2"/>
              </a:rPr>
              <a:t>Several (potentially unbounded number of) constant symbol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that denote the space of all possible constants and the dominate  </a:t>
            </a:r>
          </a:p>
          <a:p>
            <a:pPr eaLnBrk="1" hangingPunct="1">
              <a:lnSpc>
                <a:spcPct val="90000"/>
              </a:lnSpc>
            </a:pPr>
            <a:r>
              <a:rPr lang="en-US" altLang="en-US" sz="2400" smtClean="0">
                <a:sym typeface="Symbol" panose="05050102010706020507" pitchFamily="18" charset="2"/>
              </a:rPr>
              <a:t>These constants are dominated by a unique T symbol that represents that fact that the corresponding variable/expression to which it is assigned </a:t>
            </a:r>
            <a:r>
              <a:rPr lang="en-US" altLang="en-US" sz="2400" i="1" smtClean="0">
                <a:sym typeface="Symbol" panose="05050102010706020507" pitchFamily="18" charset="2"/>
              </a:rPr>
              <a:t>may</a:t>
            </a:r>
            <a:r>
              <a:rPr lang="en-US" altLang="en-US" sz="2400" smtClean="0">
                <a:sym typeface="Symbol" panose="05050102010706020507" pitchFamily="18" charset="2"/>
              </a:rPr>
              <a:t> potentially be reducible to a constant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45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45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362D44-9288-4099-B3E6-9D7FB4C010DF}" type="slidenum">
              <a:rPr lang="en-US" altLang="en-US">
                <a:solidFill>
                  <a:srgbClr val="660066"/>
                </a:solidFill>
              </a:rPr>
              <a:pPr eaLnBrk="1" hangingPunct="1"/>
              <a:t>11</a:t>
            </a:fld>
            <a:endParaRPr lang="en-US" altLang="en-US">
              <a:solidFill>
                <a:srgbClr val="660066"/>
              </a:solidFill>
            </a:endParaRPr>
          </a:p>
        </p:txBody>
      </p:sp>
      <p:sp>
        <p:nvSpPr>
          <p:cNvPr id="24581" name="Rectangle 2"/>
          <p:cNvSpPr>
            <a:spLocks noGrp="1" noChangeArrowheads="1"/>
          </p:cNvSpPr>
          <p:nvPr>
            <p:ph type="title"/>
          </p:nvPr>
        </p:nvSpPr>
        <p:spPr>
          <a:xfrm>
            <a:off x="914400" y="457200"/>
            <a:ext cx="7848600" cy="550863"/>
          </a:xfrm>
        </p:spPr>
        <p:txBody>
          <a:bodyPr/>
          <a:lstStyle/>
          <a:p>
            <a:pPr eaLnBrk="1" hangingPunct="1"/>
            <a:r>
              <a:rPr lang="en-US" altLang="en-US" sz="4000" smtClean="0"/>
              <a:t>All Possible Transition Functions</a:t>
            </a:r>
          </a:p>
        </p:txBody>
      </p:sp>
      <p:sp>
        <p:nvSpPr>
          <p:cNvPr id="24582" name="Rectangle 3"/>
          <p:cNvSpPr>
            <a:spLocks noChangeArrowheads="1"/>
          </p:cNvSpPr>
          <p:nvPr/>
        </p:nvSpPr>
        <p:spPr bwMode="auto">
          <a:xfrm>
            <a:off x="3581400" y="1676400"/>
            <a:ext cx="1295400"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Function</a:t>
            </a:r>
          </a:p>
          <a:p>
            <a:pPr algn="ctr"/>
            <a:endParaRPr lang="en-US" altLang="en-US" sz="1600" b="1"/>
          </a:p>
          <a:p>
            <a:pPr algn="ctr"/>
            <a:endParaRPr lang="en-US" altLang="en-US" sz="1600" b="1"/>
          </a:p>
          <a:p>
            <a:pPr algn="ctr"/>
            <a:r>
              <a:rPr lang="en-US" altLang="en-US" sz="1600" b="1"/>
              <a:t>Start</a:t>
            </a:r>
          </a:p>
          <a:p>
            <a:pPr algn="ctr"/>
            <a:endParaRPr lang="en-US" altLang="en-US" sz="1600" b="1"/>
          </a:p>
          <a:p>
            <a:pPr algn="ctr"/>
            <a:endParaRPr lang="en-US" altLang="en-US" sz="1600" b="1"/>
          </a:p>
          <a:p>
            <a:pPr algn="ctr"/>
            <a:r>
              <a:rPr lang="en-US" altLang="en-US" sz="1600" b="1"/>
              <a:t>Stop</a:t>
            </a:r>
          </a:p>
          <a:p>
            <a:pPr algn="ctr"/>
            <a:endParaRPr lang="en-US" altLang="en-US" sz="1600" b="1"/>
          </a:p>
          <a:p>
            <a:pPr algn="ctr"/>
            <a:endParaRPr lang="en-US" altLang="en-US" sz="1600" b="1"/>
          </a:p>
          <a:p>
            <a:pPr algn="ctr"/>
            <a:r>
              <a:rPr lang="en-US" altLang="en-US" sz="1600" b="1"/>
              <a:t>Propagate</a:t>
            </a:r>
          </a:p>
          <a:p>
            <a:pPr algn="ctr"/>
            <a:endParaRPr lang="en-US" altLang="en-US" sz="1600" b="1"/>
          </a:p>
          <a:p>
            <a:pPr algn="ctr"/>
            <a:endParaRPr lang="en-US" altLang="en-US" sz="1600" b="1"/>
          </a:p>
          <a:p>
            <a:pPr algn="ctr"/>
            <a:r>
              <a:rPr lang="en-US" altLang="en-US" sz="1600" b="1"/>
              <a:t>Negate</a:t>
            </a:r>
          </a:p>
        </p:txBody>
      </p:sp>
      <p:sp>
        <p:nvSpPr>
          <p:cNvPr id="24583" name="Rectangle 4"/>
          <p:cNvSpPr>
            <a:spLocks noChangeArrowheads="1"/>
          </p:cNvSpPr>
          <p:nvPr/>
        </p:nvSpPr>
        <p:spPr bwMode="auto">
          <a:xfrm>
            <a:off x="4876800" y="1676400"/>
            <a:ext cx="1905000"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00" b="1"/>
          </a:p>
          <a:p>
            <a:pPr algn="ctr"/>
            <a:r>
              <a:rPr lang="en-US" altLang="en-US" sz="1600" b="1"/>
              <a:t>Current Value</a:t>
            </a:r>
          </a:p>
          <a:p>
            <a:pPr algn="ctr"/>
            <a:endParaRPr lang="en-US" altLang="en-US" sz="1600" b="1"/>
          </a:p>
          <a:p>
            <a:pPr algn="ctr"/>
            <a:endParaRPr lang="en-US" altLang="en-US" sz="1600" b="1"/>
          </a:p>
          <a:p>
            <a:pPr algn="ctr"/>
            <a:r>
              <a:rPr lang="en-US" altLang="en-US" sz="1600" b="1"/>
              <a:t>0</a:t>
            </a:r>
          </a:p>
          <a:p>
            <a:pPr algn="ctr"/>
            <a:r>
              <a:rPr lang="en-US" altLang="en-US" sz="1600" b="1"/>
              <a:t>1</a:t>
            </a:r>
          </a:p>
          <a:p>
            <a:pPr algn="ctr"/>
            <a:endParaRPr lang="en-US" altLang="en-US" sz="1600" b="1"/>
          </a:p>
          <a:p>
            <a:pPr algn="ctr"/>
            <a:r>
              <a:rPr lang="en-US" altLang="en-US" sz="1600" b="1"/>
              <a:t>0</a:t>
            </a:r>
          </a:p>
          <a:p>
            <a:pPr algn="ctr"/>
            <a:r>
              <a:rPr lang="en-US" altLang="en-US" sz="1600" b="1"/>
              <a:t>1</a:t>
            </a:r>
          </a:p>
          <a:p>
            <a:pPr algn="ctr"/>
            <a:endParaRPr lang="en-US" altLang="en-US" sz="1600" b="1"/>
          </a:p>
          <a:p>
            <a:pPr algn="ctr"/>
            <a:r>
              <a:rPr lang="en-US" altLang="en-US" sz="1600" b="1"/>
              <a:t>0</a:t>
            </a:r>
          </a:p>
          <a:p>
            <a:pPr algn="ctr"/>
            <a:r>
              <a:rPr lang="en-US" altLang="en-US" sz="1600" b="1"/>
              <a:t>1</a:t>
            </a:r>
          </a:p>
          <a:p>
            <a:pPr algn="ctr"/>
            <a:endParaRPr lang="en-US" altLang="en-US" sz="1600" b="1"/>
          </a:p>
          <a:p>
            <a:pPr algn="ctr"/>
            <a:r>
              <a:rPr lang="en-US" altLang="en-US" sz="1600" b="1"/>
              <a:t>0</a:t>
            </a:r>
          </a:p>
          <a:p>
            <a:pPr algn="ctr"/>
            <a:r>
              <a:rPr lang="en-US" altLang="en-US" sz="1600" b="1"/>
              <a:t>1</a:t>
            </a:r>
          </a:p>
        </p:txBody>
      </p:sp>
      <p:sp>
        <p:nvSpPr>
          <p:cNvPr id="24584" name="Rectangle 5"/>
          <p:cNvSpPr>
            <a:spLocks noChangeArrowheads="1"/>
          </p:cNvSpPr>
          <p:nvPr/>
        </p:nvSpPr>
        <p:spPr bwMode="auto">
          <a:xfrm>
            <a:off x="6781800" y="1676400"/>
            <a:ext cx="1752600" cy="3733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00" b="1"/>
          </a:p>
          <a:p>
            <a:pPr algn="ctr"/>
            <a:r>
              <a:rPr lang="en-US" altLang="en-US" sz="1600" b="1"/>
              <a:t>New Value</a:t>
            </a:r>
          </a:p>
          <a:p>
            <a:pPr algn="ctr"/>
            <a:endParaRPr lang="en-US" altLang="en-US" sz="1600" b="1"/>
          </a:p>
          <a:p>
            <a:pPr algn="ctr"/>
            <a:endParaRPr lang="en-US" altLang="en-US" sz="1600" b="1"/>
          </a:p>
          <a:p>
            <a:pPr algn="ctr"/>
            <a:r>
              <a:rPr lang="en-US" altLang="en-US" sz="1600" b="1"/>
              <a:t>1</a:t>
            </a:r>
          </a:p>
          <a:p>
            <a:pPr algn="ctr"/>
            <a:r>
              <a:rPr lang="en-US" altLang="en-US" sz="1600" b="1"/>
              <a:t>1</a:t>
            </a:r>
          </a:p>
          <a:p>
            <a:pPr algn="ctr"/>
            <a:endParaRPr lang="en-US" altLang="en-US" sz="1600" b="1"/>
          </a:p>
          <a:p>
            <a:pPr algn="ctr"/>
            <a:r>
              <a:rPr lang="en-US" altLang="en-US" sz="1600" b="1"/>
              <a:t>0</a:t>
            </a:r>
          </a:p>
          <a:p>
            <a:pPr algn="ctr"/>
            <a:r>
              <a:rPr lang="en-US" altLang="en-US" sz="1600" b="1"/>
              <a:t>0</a:t>
            </a:r>
          </a:p>
          <a:p>
            <a:pPr algn="ctr"/>
            <a:endParaRPr lang="en-US" altLang="en-US" sz="1600" b="1"/>
          </a:p>
          <a:p>
            <a:pPr algn="ctr"/>
            <a:r>
              <a:rPr lang="en-US" altLang="en-US" sz="1600" b="1"/>
              <a:t>0</a:t>
            </a:r>
          </a:p>
          <a:p>
            <a:pPr algn="ctr"/>
            <a:r>
              <a:rPr lang="en-US" altLang="en-US" sz="1600" b="1"/>
              <a:t>1</a:t>
            </a:r>
          </a:p>
          <a:p>
            <a:pPr algn="ctr"/>
            <a:endParaRPr lang="en-US" altLang="en-US" sz="1600" b="1"/>
          </a:p>
          <a:p>
            <a:pPr algn="ctr"/>
            <a:r>
              <a:rPr lang="en-US" altLang="en-US" sz="1600" b="1"/>
              <a:t>1</a:t>
            </a:r>
          </a:p>
          <a:p>
            <a:pPr algn="ctr"/>
            <a:r>
              <a:rPr lang="en-US" altLang="en-US" sz="1600" b="1"/>
              <a:t>0</a:t>
            </a:r>
          </a:p>
        </p:txBody>
      </p:sp>
      <p:sp>
        <p:nvSpPr>
          <p:cNvPr id="24585" name="Line 6"/>
          <p:cNvSpPr>
            <a:spLocks noChangeShapeType="1"/>
          </p:cNvSpPr>
          <p:nvPr/>
        </p:nvSpPr>
        <p:spPr bwMode="auto">
          <a:xfrm>
            <a:off x="3581400" y="2362200"/>
            <a:ext cx="495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7"/>
          <p:cNvSpPr>
            <a:spLocks noChangeShapeType="1"/>
          </p:cNvSpPr>
          <p:nvPr/>
        </p:nvSpPr>
        <p:spPr bwMode="auto">
          <a:xfrm>
            <a:off x="6019800" y="28194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8"/>
          <p:cNvSpPr>
            <a:spLocks noChangeShapeType="1"/>
          </p:cNvSpPr>
          <p:nvPr/>
        </p:nvSpPr>
        <p:spPr bwMode="auto">
          <a:xfrm>
            <a:off x="6019800" y="30480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9"/>
          <p:cNvSpPr>
            <a:spLocks noChangeShapeType="1"/>
          </p:cNvSpPr>
          <p:nvPr/>
        </p:nvSpPr>
        <p:spPr bwMode="auto">
          <a:xfrm>
            <a:off x="6019800" y="35052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0"/>
          <p:cNvSpPr>
            <a:spLocks noChangeShapeType="1"/>
          </p:cNvSpPr>
          <p:nvPr/>
        </p:nvSpPr>
        <p:spPr bwMode="auto">
          <a:xfrm>
            <a:off x="6019800" y="37338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1"/>
          <p:cNvSpPr>
            <a:spLocks noChangeShapeType="1"/>
          </p:cNvSpPr>
          <p:nvPr/>
        </p:nvSpPr>
        <p:spPr bwMode="auto">
          <a:xfrm>
            <a:off x="6019800" y="42672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Line 12"/>
          <p:cNvSpPr>
            <a:spLocks noChangeShapeType="1"/>
          </p:cNvSpPr>
          <p:nvPr/>
        </p:nvSpPr>
        <p:spPr bwMode="auto">
          <a:xfrm>
            <a:off x="6019800" y="44958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Line 13"/>
          <p:cNvSpPr>
            <a:spLocks noChangeShapeType="1"/>
          </p:cNvSpPr>
          <p:nvPr/>
        </p:nvSpPr>
        <p:spPr bwMode="auto">
          <a:xfrm>
            <a:off x="6019800" y="50292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Line 14"/>
          <p:cNvSpPr>
            <a:spLocks noChangeShapeType="1"/>
          </p:cNvSpPr>
          <p:nvPr/>
        </p:nvSpPr>
        <p:spPr bwMode="auto">
          <a:xfrm>
            <a:off x="6019800" y="5257800"/>
            <a:ext cx="1524000" cy="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Text Box 15"/>
          <p:cNvSpPr txBox="1">
            <a:spLocks noChangeArrowheads="1"/>
          </p:cNvSpPr>
          <p:nvPr/>
        </p:nvSpPr>
        <p:spPr bwMode="auto">
          <a:xfrm>
            <a:off x="457200" y="2743200"/>
            <a:ext cx="2209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50000"/>
              </a:spcBef>
            </a:pPr>
            <a:r>
              <a:rPr lang="en-US" altLang="en-US" sz="1600"/>
              <a:t>Impact on truth value</a:t>
            </a:r>
          </a:p>
          <a:p>
            <a:pPr>
              <a:lnSpc>
                <a:spcPct val="80000"/>
              </a:lnSpc>
              <a:spcBef>
                <a:spcPct val="50000"/>
              </a:spcBef>
              <a:buFontTx/>
              <a:buChar char="•"/>
            </a:pPr>
            <a:r>
              <a:rPr lang="en-US" altLang="en-US" sz="1600" i="1"/>
              <a:t>Start </a:t>
            </a:r>
            <a:r>
              <a:rPr lang="en-US" altLang="en-US" sz="1600"/>
              <a:t>always validate</a:t>
            </a:r>
          </a:p>
          <a:p>
            <a:pPr>
              <a:lnSpc>
                <a:spcPct val="80000"/>
              </a:lnSpc>
              <a:spcBef>
                <a:spcPct val="50000"/>
              </a:spcBef>
              <a:buFontTx/>
              <a:buChar char="•"/>
            </a:pPr>
            <a:r>
              <a:rPr lang="en-US" altLang="en-US" sz="1600" i="1"/>
              <a:t>Stop</a:t>
            </a:r>
            <a:r>
              <a:rPr lang="en-US" altLang="en-US" sz="1600"/>
              <a:t> always invalidate</a:t>
            </a:r>
          </a:p>
          <a:p>
            <a:pPr>
              <a:lnSpc>
                <a:spcPct val="80000"/>
              </a:lnSpc>
              <a:spcBef>
                <a:spcPct val="50000"/>
              </a:spcBef>
              <a:buFontTx/>
              <a:buChar char="•"/>
            </a:pPr>
            <a:r>
              <a:rPr lang="en-US" altLang="en-US" sz="1600" i="1"/>
              <a:t>Propagate</a:t>
            </a:r>
            <a:r>
              <a:rPr lang="en-US" altLang="en-US" sz="1600"/>
              <a:t> maintains the truth value</a:t>
            </a:r>
          </a:p>
          <a:p>
            <a:pPr>
              <a:lnSpc>
                <a:spcPct val="80000"/>
              </a:lnSpc>
              <a:spcBef>
                <a:spcPct val="50000"/>
              </a:spcBef>
              <a:buFontTx/>
              <a:buChar char="•"/>
            </a:pPr>
            <a:r>
              <a:rPr lang="en-US" altLang="en-US" sz="1600" i="1"/>
              <a:t>Negate</a:t>
            </a:r>
            <a:r>
              <a:rPr lang="en-US" altLang="en-US" sz="1600"/>
              <a:t> flips the truth value</a:t>
            </a:r>
            <a:endParaRPr lang="en-US" altLang="en-US" sz="24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34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34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EE2E16-FD9C-442C-825F-704A18FBE81C}" type="slidenum">
              <a:rPr lang="en-US" altLang="en-US">
                <a:solidFill>
                  <a:srgbClr val="660066"/>
                </a:solidFill>
              </a:rPr>
              <a:pPr eaLnBrk="1" hangingPunct="1"/>
              <a:t>110</a:t>
            </a:fld>
            <a:endParaRPr lang="en-US" altLang="en-US">
              <a:solidFill>
                <a:srgbClr val="660066"/>
              </a:solidFill>
            </a:endParaRPr>
          </a:p>
        </p:txBody>
      </p:sp>
      <p:sp>
        <p:nvSpPr>
          <p:cNvPr id="103429" name="Rectangle 2"/>
          <p:cNvSpPr>
            <a:spLocks noGrp="1" noChangeArrowheads="1"/>
          </p:cNvSpPr>
          <p:nvPr>
            <p:ph type="title"/>
          </p:nvPr>
        </p:nvSpPr>
        <p:spPr>
          <a:xfrm>
            <a:off x="1182688" y="503238"/>
            <a:ext cx="7446962" cy="485775"/>
          </a:xfrm>
        </p:spPr>
        <p:txBody>
          <a:bodyPr/>
          <a:lstStyle/>
          <a:p>
            <a:pPr eaLnBrk="1" hangingPunct="1"/>
            <a:r>
              <a:rPr lang="en-US" altLang="en-US" smtClean="0"/>
              <a:t>The Intuition</a:t>
            </a:r>
          </a:p>
        </p:txBody>
      </p:sp>
      <p:sp>
        <p:nvSpPr>
          <p:cNvPr id="103430" name="Rectangle 3"/>
          <p:cNvSpPr>
            <a:spLocks noGrp="1" noChangeArrowheads="1"/>
          </p:cNvSpPr>
          <p:nvPr>
            <p:ph type="body" idx="1"/>
          </p:nvPr>
        </p:nvSpPr>
        <p:spPr/>
        <p:txBody>
          <a:bodyPr/>
          <a:lstStyle/>
          <a:p>
            <a:pPr eaLnBrk="1" hangingPunct="1">
              <a:lnSpc>
                <a:spcPct val="80000"/>
              </a:lnSpc>
            </a:pPr>
            <a:r>
              <a:rPr lang="en-US" altLang="en-US" sz="2400" smtClean="0"/>
              <a:t>We start out with all the nodes being assigned T This assumes that all variables are defined; </a:t>
            </a:r>
            <a:r>
              <a:rPr lang="en-US" altLang="en-US" sz="2400" i="1" smtClean="0"/>
              <a:t>cannot </a:t>
            </a:r>
            <a:r>
              <a:rPr lang="en-US" altLang="en-US" sz="2400" smtClean="0"/>
              <a:t>be done for languages that permit undefined (uninitialized) inputs</a:t>
            </a:r>
          </a:p>
          <a:p>
            <a:pPr eaLnBrk="1" hangingPunct="1">
              <a:lnSpc>
                <a:spcPct val="80000"/>
              </a:lnSpc>
            </a:pPr>
            <a:r>
              <a:rPr lang="en-US" altLang="en-US" sz="2400" smtClean="0"/>
              <a:t>The idea is to move down the lattice towards </a:t>
            </a:r>
            <a:r>
              <a:rPr lang="en-US" altLang="en-US" sz="2400" smtClean="0">
                <a:sym typeface="Symbol" panose="05050102010706020507" pitchFamily="18" charset="2"/>
              </a:rPr>
              <a:t> and see whether the analysis stabilizes at a constant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in between whether it reaches </a:t>
            </a:r>
          </a:p>
          <a:p>
            <a:pPr eaLnBrk="1" hangingPunct="1">
              <a:lnSpc>
                <a:spcPct val="80000"/>
              </a:lnSpc>
            </a:pPr>
            <a:r>
              <a:rPr lang="en-US" altLang="en-US" sz="2400" smtClean="0">
                <a:sym typeface="Symbol" panose="05050102010706020507" pitchFamily="18" charset="2"/>
              </a:rPr>
              <a:t>The rules for combination are as follows where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denotes T,  or one of the constants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endParaRPr lang="en-US" altLang="en-US" sz="2400" i="1" smtClean="0">
              <a:latin typeface="Times New Roman" panose="02020603050405020304" pitchFamily="18" charset="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1.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 T = </a:t>
            </a:r>
            <a:r>
              <a:rPr lang="en-US" altLang="en-US" sz="2400" i="1" smtClean="0">
                <a:latin typeface="Times New Roman" panose="02020603050405020304" pitchFamily="18" charset="0"/>
                <a:sym typeface="Symbol" panose="05050102010706020507" pitchFamily="18" charset="2"/>
              </a:rPr>
              <a:t>Anysymbol</a:t>
            </a: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2.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  = </a:t>
            </a: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3.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smtClean="0">
                <a:sym typeface="Symbol" panose="05050102010706020507" pitchFamily="18" charset="2"/>
              </a:rPr>
              <a:t>	4.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j</a:t>
            </a:r>
            <a:r>
              <a:rPr lang="en-US" altLang="en-US" sz="2400" i="1" smtClean="0">
                <a:latin typeface="Times New Roman" panose="02020603050405020304" pitchFamily="18" charset="0"/>
                <a:sym typeface="Symbol" panose="05050102010706020507" pitchFamily="18" charset="2"/>
              </a:rPr>
              <a:t>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 i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44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44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1B9BEB-D2F4-45C7-8F91-C9975E99A0BF}" type="slidenum">
              <a:rPr lang="en-US" altLang="en-US">
                <a:solidFill>
                  <a:srgbClr val="660066"/>
                </a:solidFill>
              </a:rPr>
              <a:pPr eaLnBrk="1" hangingPunct="1"/>
              <a:t>111</a:t>
            </a:fld>
            <a:endParaRPr lang="en-US" altLang="en-US">
              <a:solidFill>
                <a:srgbClr val="660066"/>
              </a:solidFill>
            </a:endParaRPr>
          </a:p>
        </p:txBody>
      </p:sp>
      <p:sp>
        <p:nvSpPr>
          <p:cNvPr id="104453" name="Rectangle 2"/>
          <p:cNvSpPr>
            <a:spLocks noGrp="1" noChangeArrowheads="1"/>
          </p:cNvSpPr>
          <p:nvPr>
            <p:ph type="title"/>
          </p:nvPr>
        </p:nvSpPr>
        <p:spPr>
          <a:xfrm>
            <a:off x="1263650" y="503238"/>
            <a:ext cx="7423150" cy="457200"/>
          </a:xfrm>
        </p:spPr>
        <p:txBody>
          <a:bodyPr/>
          <a:lstStyle/>
          <a:p>
            <a:pPr eaLnBrk="1" hangingPunct="1"/>
            <a:r>
              <a:rPr lang="en-US" altLang="en-US" smtClean="0"/>
              <a:t>The Framework</a:t>
            </a:r>
          </a:p>
        </p:txBody>
      </p:sp>
      <p:sp>
        <p:nvSpPr>
          <p:cNvPr id="104454" name="Rectangle 3"/>
          <p:cNvSpPr>
            <a:spLocks noGrp="1" noChangeArrowheads="1"/>
          </p:cNvSpPr>
          <p:nvPr>
            <p:ph type="body" idx="1"/>
          </p:nvPr>
        </p:nvSpPr>
        <p:spPr/>
        <p:txBody>
          <a:bodyPr/>
          <a:lstStyle/>
          <a:p>
            <a:pPr eaLnBrk="1" hangingPunct="1">
              <a:lnSpc>
                <a:spcPct val="90000"/>
              </a:lnSpc>
            </a:pPr>
            <a:r>
              <a:rPr lang="en-US" altLang="en-US" sz="2400" smtClean="0">
                <a:sym typeface="Symbol" panose="05050102010706020507" pitchFamily="18" charset="2"/>
              </a:rPr>
              <a:t>We start out with all the nodes being assigned  T this means that there is a possibility that this expression can be replaced by a constant</a:t>
            </a:r>
          </a:p>
          <a:p>
            <a:pPr eaLnBrk="1" hangingPunct="1">
              <a:lnSpc>
                <a:spcPct val="90000"/>
              </a:lnSpc>
            </a:pPr>
            <a:r>
              <a:rPr lang="en-US" altLang="en-US" sz="2400" smtClean="0">
                <a:sym typeface="Symbol" panose="05050102010706020507" pitchFamily="18" charset="2"/>
              </a:rPr>
              <a:t>The idea is to move down the lattice towards  and see whether the analysis stabilizes at a constant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baseline="-25000" smtClean="0">
                <a:sym typeface="Symbol" panose="05050102010706020507" pitchFamily="18" charset="2"/>
              </a:rPr>
              <a:t> </a:t>
            </a:r>
            <a:r>
              <a:rPr lang="en-US" altLang="en-US" sz="2400" smtClean="0">
                <a:sym typeface="Symbol" panose="05050102010706020507" pitchFamily="18" charset="2"/>
              </a:rPr>
              <a:t>in between whether it reaches  </a:t>
            </a:r>
          </a:p>
          <a:p>
            <a:pPr eaLnBrk="1" hangingPunct="1">
              <a:lnSpc>
                <a:spcPct val="90000"/>
              </a:lnSpc>
            </a:pPr>
            <a:r>
              <a:rPr lang="en-US" altLang="en-US" sz="2400" smtClean="0">
                <a:sym typeface="Symbol" panose="05050102010706020507" pitchFamily="18" charset="2"/>
              </a:rPr>
              <a:t>The rules for combination are as follows where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denotes T,  or one of the constants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1.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 T = </a:t>
            </a:r>
            <a:r>
              <a:rPr lang="en-US" altLang="en-US" sz="2400" i="1" smtClean="0">
                <a:latin typeface="Times New Roman" panose="02020603050405020304" pitchFamily="18" charset="0"/>
                <a:sym typeface="Symbol" panose="05050102010706020507" pitchFamily="18" charset="2"/>
              </a:rPr>
              <a:t>Anysymbol</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2. </a:t>
            </a:r>
            <a:r>
              <a:rPr lang="en-US" altLang="en-US" sz="2400" i="1" smtClean="0">
                <a:latin typeface="Times New Roman" panose="02020603050405020304" pitchFamily="18" charset="0"/>
                <a:sym typeface="Symbol" panose="05050102010706020507" pitchFamily="18" charset="2"/>
              </a:rPr>
              <a:t>Anysymbol</a:t>
            </a:r>
            <a:r>
              <a:rPr lang="en-US" altLang="en-US" sz="2400" smtClean="0">
                <a:sym typeface="Symbol" panose="05050102010706020507" pitchFamily="18" charset="2"/>
              </a:rPr>
              <a:t>   = </a:t>
            </a: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3.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endParaRPr lang="en-US" altLang="en-US" sz="24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400" smtClean="0">
                <a:sym typeface="Symbol" panose="05050102010706020507" pitchFamily="18" charset="2"/>
              </a:rPr>
              <a:t>	4.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C</a:t>
            </a:r>
            <a:r>
              <a:rPr lang="en-US" altLang="en-US" sz="2400" i="1" baseline="-25000" smtClean="0">
                <a:latin typeface="Times New Roman" panose="02020603050405020304" pitchFamily="18" charset="0"/>
                <a:sym typeface="Symbol" panose="05050102010706020507" pitchFamily="18" charset="2"/>
              </a:rPr>
              <a:t>j</a:t>
            </a:r>
            <a:r>
              <a:rPr lang="en-US" altLang="en-US" sz="2400" smtClean="0">
                <a:sym typeface="Symbol" panose="05050102010706020507" pitchFamily="18" charset="2"/>
              </a:rPr>
              <a:t> = , </a:t>
            </a:r>
            <a:r>
              <a:rPr lang="en-US" altLang="en-US" sz="2400" i="1" smtClean="0">
                <a:latin typeface="Times New Roman" panose="02020603050405020304" pitchFamily="18" charset="0"/>
                <a:sym typeface="Symbol" panose="05050102010706020507" pitchFamily="18" charset="2"/>
              </a:rPr>
              <a:t>i </a:t>
            </a:r>
            <a:r>
              <a:rPr lang="en-US" altLang="en-US" sz="2400" smtClean="0">
                <a:sym typeface="Symbol" panose="05050102010706020507" pitchFamily="18" charset="2"/>
              </a:rPr>
              <a:t> </a:t>
            </a:r>
            <a:r>
              <a:rPr lang="en-US" altLang="en-US" sz="2400" i="1" smtClean="0">
                <a:latin typeface="Times New Roman" panose="02020603050405020304" pitchFamily="18" charset="0"/>
                <a:sym typeface="Symbol" panose="05050102010706020507" pitchFamily="18" charset="2"/>
              </a:rPr>
              <a:t>j</a:t>
            </a:r>
            <a:endParaRPr lang="en-US" altLang="en-US" sz="2400" smtClean="0">
              <a:sym typeface="Symbol" panose="05050102010706020507" pitchFamily="18" charset="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54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54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863F72-EDFF-4650-800B-B035A0032413}" type="slidenum">
              <a:rPr lang="en-US" altLang="en-US">
                <a:solidFill>
                  <a:srgbClr val="660066"/>
                </a:solidFill>
              </a:rPr>
              <a:pPr eaLnBrk="1" hangingPunct="1"/>
              <a:t>112</a:t>
            </a:fld>
            <a:endParaRPr lang="en-US" altLang="en-US">
              <a:solidFill>
                <a:srgbClr val="660066"/>
              </a:solidFill>
            </a:endParaRPr>
          </a:p>
        </p:txBody>
      </p:sp>
      <p:sp>
        <p:nvSpPr>
          <p:cNvPr id="105477" name="Rectangle 2"/>
          <p:cNvSpPr>
            <a:spLocks noGrp="1" noChangeArrowheads="1"/>
          </p:cNvSpPr>
          <p:nvPr>
            <p:ph type="title"/>
          </p:nvPr>
        </p:nvSpPr>
        <p:spPr>
          <a:xfrm>
            <a:off x="541338" y="677863"/>
            <a:ext cx="7750175" cy="428625"/>
          </a:xfrm>
        </p:spPr>
        <p:txBody>
          <a:bodyPr/>
          <a:lstStyle/>
          <a:p>
            <a:pPr eaLnBrk="1" hangingPunct="1"/>
            <a:r>
              <a:rPr lang="en-US" altLang="en-US" smtClean="0"/>
              <a:t>The Framework (Contd.)</a:t>
            </a:r>
          </a:p>
        </p:txBody>
      </p:sp>
      <p:sp>
        <p:nvSpPr>
          <p:cNvPr id="105478" name="Rectangle 3"/>
          <p:cNvSpPr>
            <a:spLocks noGrp="1" noChangeArrowheads="1"/>
          </p:cNvSpPr>
          <p:nvPr>
            <p:ph type="body" idx="1"/>
          </p:nvPr>
        </p:nvSpPr>
        <p:spPr/>
        <p:txBody>
          <a:bodyPr/>
          <a:lstStyle/>
          <a:p>
            <a:pPr eaLnBrk="1" hangingPunct="1"/>
            <a:r>
              <a:rPr lang="en-US" altLang="en-US" smtClean="0">
                <a:sym typeface="Symbol" panose="05050102010706020507" pitchFamily="18" charset="2"/>
              </a:rPr>
              <a:t>Generally,  “pulls down” any expression to itself because any expression with a part that is guaranteed to be non-constant () is also non-constant </a:t>
            </a:r>
          </a:p>
          <a:p>
            <a:pPr eaLnBrk="1" hangingPunct="1"/>
            <a:endParaRPr lang="en-US" altLang="en-US" smtClean="0">
              <a:sym typeface="Symbol" panose="05050102010706020507" pitchFamily="18" charset="2"/>
            </a:endParaRPr>
          </a:p>
          <a:p>
            <a:pPr eaLnBrk="1" hangingPunct="1"/>
            <a:endParaRPr lang="en-US" altLang="en-US" smtClean="0">
              <a:sym typeface="Symbol" panose="05050102010706020507" pitchFamily="18" charset="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064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065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19AD66-65D6-4A55-BB77-FEFFFDCDB8D9}" type="slidenum">
              <a:rPr lang="en-US" altLang="en-US">
                <a:solidFill>
                  <a:srgbClr val="660066"/>
                </a:solidFill>
              </a:rPr>
              <a:pPr eaLnBrk="1" hangingPunct="1"/>
              <a:t>113</a:t>
            </a:fld>
            <a:endParaRPr lang="en-US" altLang="en-US">
              <a:solidFill>
                <a:srgbClr val="660066"/>
              </a:solidFill>
            </a:endParaRPr>
          </a:p>
        </p:txBody>
      </p:sp>
      <p:sp>
        <p:nvSpPr>
          <p:cNvPr id="106501" name="Rectangle 2"/>
          <p:cNvSpPr>
            <a:spLocks noGrp="1" noChangeArrowheads="1"/>
          </p:cNvSpPr>
          <p:nvPr>
            <p:ph type="body" idx="1"/>
          </p:nvPr>
        </p:nvSpPr>
        <p:spPr>
          <a:xfrm>
            <a:off x="619125" y="2667000"/>
            <a:ext cx="8067675" cy="1150938"/>
          </a:xfrm>
        </p:spPr>
        <p:txBody>
          <a:bodyPr/>
          <a:lstStyle/>
          <a:p>
            <a:pPr eaLnBrk="1" hangingPunct="1"/>
            <a:r>
              <a:rPr lang="en-US" altLang="en-US" smtClean="0"/>
              <a:t>Exceptions are logical formulae where </a:t>
            </a:r>
            <a:r>
              <a:rPr lang="en-US" altLang="en-US" i="1" smtClean="0">
                <a:latin typeface="Times New Roman" panose="02020603050405020304" pitchFamily="18" charset="0"/>
              </a:rPr>
              <a:t>Anysymbol</a:t>
            </a:r>
            <a:r>
              <a:rPr lang="en-US" altLang="en-US" smtClean="0"/>
              <a:t> </a:t>
            </a:r>
            <a:r>
              <a:rPr lang="en-US" altLang="en-US" smtClean="0">
                <a:sym typeface="Symbol" panose="05050102010706020507" pitchFamily="18" charset="2"/>
              </a:rPr>
              <a:t></a:t>
            </a:r>
            <a:r>
              <a:rPr lang="en-US" altLang="en-US" smtClean="0"/>
              <a:t> </a:t>
            </a:r>
            <a:r>
              <a:rPr lang="en-US" altLang="en-US" smtClean="0">
                <a:latin typeface="Courier New" panose="02070309020205020404" pitchFamily="49" charset="0"/>
              </a:rPr>
              <a:t>true </a:t>
            </a:r>
            <a:r>
              <a:rPr lang="en-US" altLang="en-US" smtClean="0"/>
              <a:t>= </a:t>
            </a:r>
            <a:r>
              <a:rPr lang="en-US" altLang="en-US" smtClean="0">
                <a:latin typeface="Courier New" panose="02070309020205020404" pitchFamily="49" charset="0"/>
              </a:rPr>
              <a:t>true </a:t>
            </a:r>
            <a:r>
              <a:rPr lang="en-US" altLang="en-US" smtClean="0"/>
              <a:t>and the complement holds for </a:t>
            </a:r>
            <a:r>
              <a:rPr lang="en-US" altLang="en-US" smtClean="0">
                <a:sym typeface="Symbol" panose="05050102010706020507" pitchFamily="18" charset="2"/>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analysis</a:t>
            </a:r>
            <a:endParaRPr lang="en-US" dirty="0"/>
          </a:p>
        </p:txBody>
      </p:sp>
      <p:sp>
        <p:nvSpPr>
          <p:cNvPr id="3" name="Content Placeholder 2"/>
          <p:cNvSpPr>
            <a:spLocks noGrp="1"/>
          </p:cNvSpPr>
          <p:nvPr>
            <p:ph idx="1"/>
          </p:nvPr>
        </p:nvSpPr>
        <p:spPr/>
        <p:txBody>
          <a:bodyPr/>
          <a:lstStyle/>
          <a:p>
            <a:r>
              <a:rPr lang="en-US" sz="2800" dirty="0" smtClean="0">
                <a:solidFill>
                  <a:srgbClr val="FF0000"/>
                </a:solidFill>
              </a:rPr>
              <a:t>Flow-sensitive</a:t>
            </a:r>
            <a:r>
              <a:rPr lang="en-US" sz="2800" dirty="0" smtClean="0"/>
              <a:t>: takes into account the order of statements in a program </a:t>
            </a:r>
          </a:p>
          <a:p>
            <a:pPr lvl="1"/>
            <a:r>
              <a:rPr lang="en-US" sz="2400" dirty="0" smtClean="0"/>
              <a:t>Property identified with location</a:t>
            </a:r>
          </a:p>
          <a:p>
            <a:r>
              <a:rPr lang="en-US" sz="2800" dirty="0" smtClean="0">
                <a:solidFill>
                  <a:srgbClr val="FF0000"/>
                </a:solidFill>
              </a:rPr>
              <a:t>Path-sensitive</a:t>
            </a:r>
            <a:r>
              <a:rPr lang="en-US" sz="2800" dirty="0" smtClean="0"/>
              <a:t>: computes different pieces of analysis information dependent on the predicates at conditional branch instructions </a:t>
            </a:r>
          </a:p>
          <a:p>
            <a:r>
              <a:rPr lang="en-US" sz="2800" dirty="0" smtClean="0">
                <a:solidFill>
                  <a:srgbClr val="FF0000"/>
                </a:solidFill>
              </a:rPr>
              <a:t>Context-sensitive</a:t>
            </a:r>
            <a:r>
              <a:rPr lang="en-US" sz="2800" dirty="0" smtClean="0"/>
              <a:t>: an </a:t>
            </a:r>
            <a:r>
              <a:rPr lang="en-US" sz="2800" dirty="0" err="1" smtClean="0"/>
              <a:t>interprocedural</a:t>
            </a:r>
            <a:r>
              <a:rPr lang="en-US" sz="2800" dirty="0" smtClean="0"/>
              <a:t> analysis that considers the calling context when analyzing the target of a function call</a:t>
            </a:r>
            <a:endParaRPr lang="en-US" sz="2800"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114</a:t>
            </a:fld>
            <a:endParaRPr lang="en-US" altLang="en-US"/>
          </a:p>
        </p:txBody>
      </p:sp>
    </p:spTree>
    <p:extLst>
      <p:ext uri="{BB962C8B-B14F-4D97-AF65-F5344CB8AC3E}">
        <p14:creationId xmlns:p14="http://schemas.microsoft.com/office/powerpoint/2010/main" val="38422208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685800" y="2209800"/>
            <a:ext cx="7772400" cy="1143000"/>
          </a:xfrm>
        </p:spPr>
        <p:txBody>
          <a:bodyPr/>
          <a:lstStyle/>
          <a:p>
            <a:pPr algn="r" eaLnBrk="1" hangingPunct="1"/>
            <a:r>
              <a:rPr lang="en-US" altLang="en-US" smtClean="0"/>
              <a:t>Alias Analysis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57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157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C87016-6BD2-4BCC-AE32-03ADC9817DD5}" type="slidenum">
              <a:rPr lang="en-US" altLang="en-US">
                <a:solidFill>
                  <a:srgbClr val="660066"/>
                </a:solidFill>
              </a:rPr>
              <a:pPr eaLnBrk="1" hangingPunct="1"/>
              <a:t>116</a:t>
            </a:fld>
            <a:endParaRPr lang="en-US" altLang="en-US">
              <a:solidFill>
                <a:srgbClr val="660066"/>
              </a:solidFill>
            </a:endParaRPr>
          </a:p>
        </p:txBody>
      </p:sp>
      <p:sp>
        <p:nvSpPr>
          <p:cNvPr id="115717" name="Rectangle 2"/>
          <p:cNvSpPr>
            <a:spLocks noGrp="1" noChangeArrowheads="1"/>
          </p:cNvSpPr>
          <p:nvPr>
            <p:ph type="title"/>
          </p:nvPr>
        </p:nvSpPr>
        <p:spPr/>
        <p:txBody>
          <a:bodyPr/>
          <a:lstStyle/>
          <a:p>
            <a:pPr eaLnBrk="1" hangingPunct="1"/>
            <a:r>
              <a:rPr lang="en-US" altLang="en-US" smtClean="0"/>
              <a:t>The Problem</a:t>
            </a:r>
          </a:p>
        </p:txBody>
      </p:sp>
      <p:sp>
        <p:nvSpPr>
          <p:cNvPr id="115718" name="Rectangle 3"/>
          <p:cNvSpPr>
            <a:spLocks noGrp="1" noChangeArrowheads="1"/>
          </p:cNvSpPr>
          <p:nvPr>
            <p:ph type="body" idx="1"/>
          </p:nvPr>
        </p:nvSpPr>
        <p:spPr/>
        <p:txBody>
          <a:bodyPr/>
          <a:lstStyle/>
          <a:p>
            <a:pPr eaLnBrk="1" hangingPunct="1">
              <a:lnSpc>
                <a:spcPct val="90000"/>
              </a:lnSpc>
            </a:pPr>
            <a:r>
              <a:rPr lang="en-US" altLang="en-US" smtClean="0"/>
              <a:t>The problem statement: determine if a storage location is accessed in more than one way</a:t>
            </a:r>
          </a:p>
          <a:p>
            <a:pPr eaLnBrk="1" hangingPunct="1">
              <a:lnSpc>
                <a:spcPct val="90000"/>
              </a:lnSpc>
            </a:pPr>
            <a:endParaRPr lang="en-US" altLang="en-US" smtClean="0"/>
          </a:p>
          <a:p>
            <a:pPr eaLnBrk="1" hangingPunct="1">
              <a:lnSpc>
                <a:spcPct val="90000"/>
              </a:lnSpc>
            </a:pPr>
            <a:r>
              <a:rPr lang="en-US" altLang="en-US" smtClean="0"/>
              <a:t>The general unstructured problem is too difficult to solve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67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167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660F48-CB40-4B4C-A216-83DA32B49F2B}" type="slidenum">
              <a:rPr lang="en-US" altLang="en-US">
                <a:solidFill>
                  <a:srgbClr val="660066"/>
                </a:solidFill>
              </a:rPr>
              <a:pPr eaLnBrk="1" hangingPunct="1"/>
              <a:t>117</a:t>
            </a:fld>
            <a:endParaRPr lang="en-US" altLang="en-US">
              <a:solidFill>
                <a:srgbClr val="660066"/>
              </a:solidFill>
            </a:endParaRPr>
          </a:p>
        </p:txBody>
      </p:sp>
      <p:sp>
        <p:nvSpPr>
          <p:cNvPr id="116741" name="Rectangle 2"/>
          <p:cNvSpPr>
            <a:spLocks noGrp="1" noChangeArrowheads="1"/>
          </p:cNvSpPr>
          <p:nvPr>
            <p:ph type="title"/>
          </p:nvPr>
        </p:nvSpPr>
        <p:spPr/>
        <p:txBody>
          <a:bodyPr/>
          <a:lstStyle/>
          <a:p>
            <a:pPr eaLnBrk="1" hangingPunct="1"/>
            <a:r>
              <a:rPr lang="en-US" altLang="en-US" smtClean="0"/>
              <a:t>Language Dependence</a:t>
            </a:r>
          </a:p>
        </p:txBody>
      </p:sp>
      <p:sp>
        <p:nvSpPr>
          <p:cNvPr id="116742" name="Rectangle 3"/>
          <p:cNvSpPr>
            <a:spLocks noGrp="1" noChangeArrowheads="1"/>
          </p:cNvSpPr>
          <p:nvPr>
            <p:ph type="body" idx="1"/>
          </p:nvPr>
        </p:nvSpPr>
        <p:spPr/>
        <p:txBody>
          <a:bodyPr/>
          <a:lstStyle/>
          <a:p>
            <a:pPr eaLnBrk="1" hangingPunct="1">
              <a:lnSpc>
                <a:spcPct val="90000"/>
              </a:lnSpc>
            </a:pPr>
            <a:r>
              <a:rPr lang="en-US" altLang="en-US" smtClean="0"/>
              <a:t>Dependent on the programming languages and the pointer semantics permitted</a:t>
            </a:r>
          </a:p>
          <a:p>
            <a:pPr lvl="1" eaLnBrk="1" hangingPunct="1">
              <a:lnSpc>
                <a:spcPct val="90000"/>
              </a:lnSpc>
            </a:pPr>
            <a:r>
              <a:rPr lang="en-US" altLang="en-US" smtClean="0"/>
              <a:t>in assembly: can do just about anything</a:t>
            </a:r>
          </a:p>
          <a:p>
            <a:pPr lvl="1" eaLnBrk="1" hangingPunct="1">
              <a:lnSpc>
                <a:spcPct val="90000"/>
              </a:lnSpc>
            </a:pPr>
            <a:r>
              <a:rPr lang="en-US" altLang="en-US" smtClean="0"/>
              <a:t>in C: can take address of variables; pass around as pointers; perform pointer arithmetic</a:t>
            </a:r>
          </a:p>
          <a:p>
            <a:pPr lvl="1" eaLnBrk="1" hangingPunct="1">
              <a:lnSpc>
                <a:spcPct val="90000"/>
              </a:lnSpc>
            </a:pPr>
            <a:r>
              <a:rPr lang="en-US" altLang="en-US" smtClean="0"/>
              <a:t>in Java: no pointers</a:t>
            </a:r>
          </a:p>
          <a:p>
            <a:pPr eaLnBrk="1" hangingPunct="1">
              <a:lnSpc>
                <a:spcPct val="90000"/>
              </a:lnSpc>
            </a:pPr>
            <a:endParaRPr lang="en-US" altLang="en-US" smtClean="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77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177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2DB4E2-777A-478D-8351-E1E67119A276}" type="slidenum">
              <a:rPr lang="en-US" altLang="en-US">
                <a:solidFill>
                  <a:srgbClr val="660066"/>
                </a:solidFill>
              </a:rPr>
              <a:pPr eaLnBrk="1" hangingPunct="1"/>
              <a:t>118</a:t>
            </a:fld>
            <a:endParaRPr lang="en-US" altLang="en-US">
              <a:solidFill>
                <a:srgbClr val="660066"/>
              </a:solidFill>
            </a:endParaRPr>
          </a:p>
        </p:txBody>
      </p:sp>
      <p:sp>
        <p:nvSpPr>
          <p:cNvPr id="117765" name="Rectangle 2"/>
          <p:cNvSpPr>
            <a:spLocks noGrp="1" noChangeArrowheads="1"/>
          </p:cNvSpPr>
          <p:nvPr>
            <p:ph type="title"/>
          </p:nvPr>
        </p:nvSpPr>
        <p:spPr/>
        <p:txBody>
          <a:bodyPr/>
          <a:lstStyle/>
          <a:p>
            <a:pPr eaLnBrk="1" hangingPunct="1"/>
            <a:r>
              <a:rPr lang="en-US" altLang="en-US" smtClean="0"/>
              <a:t>An Example</a:t>
            </a:r>
          </a:p>
        </p:txBody>
      </p:sp>
      <p:sp>
        <p:nvSpPr>
          <p:cNvPr id="117766" name="Rectangle 3"/>
          <p:cNvSpPr>
            <a:spLocks noGrp="1" noChangeArrowheads="1"/>
          </p:cNvSpPr>
          <p:nvPr>
            <p:ph type="body" idx="1"/>
          </p:nvPr>
        </p:nvSpPr>
        <p:spPr>
          <a:xfrm>
            <a:off x="457200" y="4038600"/>
            <a:ext cx="8229600" cy="1458913"/>
          </a:xfrm>
        </p:spPr>
        <p:txBody>
          <a:bodyPr/>
          <a:lstStyle/>
          <a:p>
            <a:pPr eaLnBrk="1" hangingPunct="1"/>
            <a:r>
              <a:rPr lang="en-US" altLang="en-US" sz="2400" smtClean="0"/>
              <a:t>Is L7 redundant?</a:t>
            </a:r>
          </a:p>
          <a:p>
            <a:pPr eaLnBrk="1" hangingPunct="1"/>
            <a:endParaRPr lang="en-US" altLang="en-US" sz="2400" smtClean="0"/>
          </a:p>
          <a:p>
            <a:pPr eaLnBrk="1" hangingPunct="1"/>
            <a:r>
              <a:rPr lang="en-US" altLang="en-US" sz="2400" smtClean="0"/>
              <a:t>Only if L5 and L6 do not modify the values of </a:t>
            </a:r>
            <a:r>
              <a:rPr lang="en-US" altLang="en-US" sz="2400" b="1" smtClean="0">
                <a:solidFill>
                  <a:srgbClr val="663300"/>
                </a:solidFill>
                <a:latin typeface="Courier New" panose="02070309020205020404" pitchFamily="49" charset="0"/>
              </a:rPr>
              <a:t>q</a:t>
            </a:r>
            <a:r>
              <a:rPr lang="en-US" altLang="en-US" sz="2400" smtClean="0"/>
              <a:t> and </a:t>
            </a:r>
            <a:r>
              <a:rPr lang="en-US" altLang="en-US" sz="2400" b="1" smtClean="0">
                <a:solidFill>
                  <a:srgbClr val="663300"/>
                </a:solidFill>
                <a:latin typeface="Courier New" panose="02070309020205020404" pitchFamily="49" charset="0"/>
              </a:rPr>
              <a:t>a</a:t>
            </a:r>
          </a:p>
        </p:txBody>
      </p:sp>
      <p:sp>
        <p:nvSpPr>
          <p:cNvPr id="117767" name="Text Box 4"/>
          <p:cNvSpPr txBox="1">
            <a:spLocks noChangeArrowheads="1"/>
          </p:cNvSpPr>
          <p:nvPr/>
        </p:nvSpPr>
        <p:spPr bwMode="auto">
          <a:xfrm>
            <a:off x="2743200" y="1752600"/>
            <a:ext cx="3657600" cy="22891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chemeClr val="accent2"/>
                </a:solidFill>
                <a:latin typeface="Courier New" panose="02070309020205020404" pitchFamily="49" charset="0"/>
              </a:rPr>
              <a:t>L1:</a:t>
            </a:r>
            <a:r>
              <a:rPr lang="en-US" altLang="en-US" b="1">
                <a:solidFill>
                  <a:srgbClr val="663300"/>
                </a:solidFill>
                <a:latin typeface="Courier New" panose="02070309020205020404" pitchFamily="49" charset="0"/>
              </a:rPr>
              <a:t>	exam1()</a:t>
            </a:r>
          </a:p>
          <a:p>
            <a:r>
              <a:rPr lang="en-US" altLang="en-US" b="1">
                <a:solidFill>
                  <a:schemeClr val="accent2"/>
                </a:solidFill>
                <a:latin typeface="Courier New" panose="02070309020205020404" pitchFamily="49" charset="0"/>
              </a:rPr>
              <a:t>L2:</a:t>
            </a:r>
            <a:r>
              <a:rPr lang="en-US" altLang="en-US" b="1">
                <a:solidFill>
                  <a:srgbClr val="663300"/>
                </a:solidFill>
                <a:latin typeface="Courier New" panose="02070309020205020404" pitchFamily="49" charset="0"/>
              </a:rPr>
              <a:t>	{ int a, k;</a:t>
            </a:r>
          </a:p>
          <a:p>
            <a:r>
              <a:rPr lang="en-US" altLang="en-US" b="1">
                <a:solidFill>
                  <a:schemeClr val="accent2"/>
                </a:solidFill>
                <a:latin typeface="Courier New" panose="02070309020205020404" pitchFamily="49" charset="0"/>
              </a:rPr>
              <a:t>L3:</a:t>
            </a:r>
            <a:r>
              <a:rPr lang="en-US" altLang="en-US" b="1">
                <a:solidFill>
                  <a:srgbClr val="663300"/>
                </a:solidFill>
                <a:latin typeface="Courier New" panose="02070309020205020404" pitchFamily="49" charset="0"/>
              </a:rPr>
              <a:t>	  extern int *q;</a:t>
            </a:r>
          </a:p>
          <a:p>
            <a:r>
              <a:rPr lang="en-US" altLang="en-US" b="1">
                <a:solidFill>
                  <a:schemeClr val="accent2"/>
                </a:solidFill>
                <a:latin typeface="Courier New" panose="02070309020205020404" pitchFamily="49" charset="0"/>
              </a:rPr>
              <a:t>L4:</a:t>
            </a:r>
            <a:r>
              <a:rPr lang="en-US" altLang="en-US" b="1">
                <a:solidFill>
                  <a:srgbClr val="663300"/>
                </a:solidFill>
                <a:latin typeface="Courier New" panose="02070309020205020404" pitchFamily="49" charset="0"/>
              </a:rPr>
              <a:t>	  k = a + 5;</a:t>
            </a:r>
          </a:p>
          <a:p>
            <a:r>
              <a:rPr lang="en-US" altLang="en-US" b="1">
                <a:solidFill>
                  <a:schemeClr val="accent2"/>
                </a:solidFill>
                <a:latin typeface="Courier New" panose="02070309020205020404" pitchFamily="49" charset="0"/>
              </a:rPr>
              <a:t>L5:</a:t>
            </a:r>
            <a:r>
              <a:rPr lang="en-US" altLang="en-US" b="1">
                <a:solidFill>
                  <a:srgbClr val="663300"/>
                </a:solidFill>
                <a:latin typeface="Courier New" panose="02070309020205020404" pitchFamily="49" charset="0"/>
              </a:rPr>
              <a:t>	  f(a, &amp;k);</a:t>
            </a:r>
          </a:p>
          <a:p>
            <a:r>
              <a:rPr lang="en-US" altLang="en-US" b="1">
                <a:solidFill>
                  <a:schemeClr val="accent2"/>
                </a:solidFill>
                <a:latin typeface="Courier New" panose="02070309020205020404" pitchFamily="49" charset="0"/>
              </a:rPr>
              <a:t>L6:</a:t>
            </a:r>
            <a:r>
              <a:rPr lang="en-US" altLang="en-US" b="1">
                <a:solidFill>
                  <a:srgbClr val="663300"/>
                </a:solidFill>
                <a:latin typeface="Courier New" panose="02070309020205020404" pitchFamily="49" charset="0"/>
              </a:rPr>
              <a:t>	  *q = 13;</a:t>
            </a:r>
          </a:p>
          <a:p>
            <a:r>
              <a:rPr lang="en-US" altLang="en-US" b="1">
                <a:solidFill>
                  <a:schemeClr val="accent2"/>
                </a:solidFill>
                <a:latin typeface="Courier New" panose="02070309020205020404" pitchFamily="49" charset="0"/>
              </a:rPr>
              <a:t>L7:</a:t>
            </a:r>
            <a:r>
              <a:rPr lang="en-US" altLang="en-US" b="1">
                <a:solidFill>
                  <a:srgbClr val="663300"/>
                </a:solidFill>
                <a:latin typeface="Courier New" panose="02070309020205020404" pitchFamily="49" charset="0"/>
              </a:rPr>
              <a:t>	  k = a + 5; </a:t>
            </a:r>
          </a:p>
          <a:p>
            <a:r>
              <a:rPr lang="en-US" altLang="en-US" b="1">
                <a:solidFill>
                  <a:schemeClr val="accent2"/>
                </a:solidFill>
                <a:latin typeface="Courier New" panose="02070309020205020404" pitchFamily="49" charset="0"/>
              </a:rPr>
              <a:t>L8:</a:t>
            </a:r>
            <a:r>
              <a:rPr lang="en-US" altLang="en-US" b="1">
                <a:solidFill>
                  <a:srgbClr val="663300"/>
                </a:solidFill>
                <a:latin typeface="Courier New" panose="02070309020205020404" pitchFamily="49" charset="0"/>
              </a:rPr>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87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187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3F16DB5-8D0C-4627-BE60-92DA5AB5555C}" type="slidenum">
              <a:rPr lang="en-US" altLang="en-US">
                <a:solidFill>
                  <a:srgbClr val="660066"/>
                </a:solidFill>
              </a:rPr>
              <a:pPr eaLnBrk="1" hangingPunct="1"/>
              <a:t>119</a:t>
            </a:fld>
            <a:endParaRPr lang="en-US" altLang="en-US">
              <a:solidFill>
                <a:srgbClr val="660066"/>
              </a:solidFill>
            </a:endParaRPr>
          </a:p>
        </p:txBody>
      </p:sp>
      <p:sp>
        <p:nvSpPr>
          <p:cNvPr id="118789" name="Rectangle 2"/>
          <p:cNvSpPr>
            <a:spLocks noGrp="1" noChangeArrowheads="1"/>
          </p:cNvSpPr>
          <p:nvPr>
            <p:ph type="title"/>
          </p:nvPr>
        </p:nvSpPr>
        <p:spPr/>
        <p:txBody>
          <a:bodyPr/>
          <a:lstStyle/>
          <a:p>
            <a:pPr eaLnBrk="1" hangingPunct="1"/>
            <a:r>
              <a:rPr lang="en-US" altLang="en-US" smtClean="0"/>
              <a:t>May vs Must</a:t>
            </a:r>
          </a:p>
        </p:txBody>
      </p:sp>
      <p:sp>
        <p:nvSpPr>
          <p:cNvPr id="118790" name="Rectangle 3"/>
          <p:cNvSpPr>
            <a:spLocks noGrp="1" noChangeArrowheads="1"/>
          </p:cNvSpPr>
          <p:nvPr>
            <p:ph type="body" idx="1"/>
          </p:nvPr>
        </p:nvSpPr>
        <p:spPr>
          <a:xfrm>
            <a:off x="685800" y="1524000"/>
            <a:ext cx="7696200" cy="4525963"/>
          </a:xfrm>
        </p:spPr>
        <p:txBody>
          <a:bodyPr/>
          <a:lstStyle/>
          <a:p>
            <a:pPr eaLnBrk="1" hangingPunct="1"/>
            <a:r>
              <a:rPr lang="en-US" altLang="en-US" sz="2400" smtClean="0"/>
              <a:t>We need to work with the statement-level CFG - we shall simply call this the flowgraph</a:t>
            </a:r>
          </a:p>
          <a:p>
            <a:pPr eaLnBrk="1" hangingPunct="1"/>
            <a:endParaRPr lang="en-US" altLang="en-US" sz="2400" smtClean="0"/>
          </a:p>
          <a:p>
            <a:pPr eaLnBrk="1" hangingPunct="1"/>
            <a:r>
              <a:rPr lang="en-US" altLang="en-US" sz="2400" smtClean="0"/>
              <a:t>“May” alias - in </a:t>
            </a:r>
            <a:r>
              <a:rPr lang="en-US" altLang="en-US" sz="2400" smtClean="0">
                <a:solidFill>
                  <a:srgbClr val="A50021"/>
                </a:solidFill>
              </a:rPr>
              <a:t>some</a:t>
            </a:r>
            <a:r>
              <a:rPr lang="en-US" altLang="en-US" sz="2400" smtClean="0"/>
              <a:t> execution path through the flowgraph, two pointer variables may point to the same storage location</a:t>
            </a:r>
          </a:p>
          <a:p>
            <a:pPr eaLnBrk="1" hangingPunct="1"/>
            <a:endParaRPr lang="en-US" altLang="en-US" sz="2400" smtClean="0"/>
          </a:p>
          <a:p>
            <a:pPr eaLnBrk="1" hangingPunct="1"/>
            <a:r>
              <a:rPr lang="en-US" altLang="en-US" sz="2400" smtClean="0"/>
              <a:t>“Must” alias - in </a:t>
            </a:r>
            <a:r>
              <a:rPr lang="en-US" altLang="en-US" sz="2400" smtClean="0">
                <a:solidFill>
                  <a:srgbClr val="A50021"/>
                </a:solidFill>
              </a:rPr>
              <a:t>all </a:t>
            </a:r>
            <a:r>
              <a:rPr lang="en-US" altLang="en-US" sz="2400" smtClean="0"/>
              <a:t>execution path through the flowgraph, two pointer variables must point to the same storage 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56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56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CEC656-FEDA-4393-8F1C-341FBEEFBF39}" type="slidenum">
              <a:rPr lang="en-US" altLang="en-US">
                <a:solidFill>
                  <a:srgbClr val="660066"/>
                </a:solidFill>
              </a:rPr>
              <a:pPr eaLnBrk="1" hangingPunct="1"/>
              <a:t>12</a:t>
            </a:fld>
            <a:endParaRPr lang="en-US" altLang="en-US">
              <a:solidFill>
                <a:srgbClr val="660066"/>
              </a:solidFill>
            </a:endParaRPr>
          </a:p>
        </p:txBody>
      </p:sp>
      <p:sp>
        <p:nvSpPr>
          <p:cNvPr id="25605" name="Line 2"/>
          <p:cNvSpPr>
            <a:spLocks noChangeShapeType="1"/>
          </p:cNvSpPr>
          <p:nvPr/>
        </p:nvSpPr>
        <p:spPr bwMode="auto">
          <a:xfrm flipH="1">
            <a:off x="4419600" y="2667000"/>
            <a:ext cx="8382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Line 3"/>
          <p:cNvSpPr>
            <a:spLocks noChangeShapeType="1"/>
          </p:cNvSpPr>
          <p:nvPr/>
        </p:nvSpPr>
        <p:spPr bwMode="auto">
          <a:xfrm>
            <a:off x="4343400" y="27432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Line 4"/>
          <p:cNvSpPr>
            <a:spLocks noChangeShapeType="1"/>
          </p:cNvSpPr>
          <p:nvPr/>
        </p:nvSpPr>
        <p:spPr bwMode="auto">
          <a:xfrm>
            <a:off x="6934200" y="33528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Line 5"/>
          <p:cNvSpPr>
            <a:spLocks noChangeShapeType="1"/>
          </p:cNvSpPr>
          <p:nvPr/>
        </p:nvSpPr>
        <p:spPr bwMode="auto">
          <a:xfrm>
            <a:off x="6934200" y="27432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6"/>
          <p:cNvSpPr>
            <a:spLocks noChangeShapeType="1"/>
          </p:cNvSpPr>
          <p:nvPr/>
        </p:nvSpPr>
        <p:spPr bwMode="auto">
          <a:xfrm>
            <a:off x="2819400" y="21336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Rectangle 7"/>
          <p:cNvSpPr>
            <a:spLocks noGrp="1" noChangeArrowheads="1"/>
          </p:cNvSpPr>
          <p:nvPr>
            <p:ph type="title"/>
          </p:nvPr>
        </p:nvSpPr>
        <p:spPr>
          <a:xfrm>
            <a:off x="1295400" y="228600"/>
            <a:ext cx="7581900" cy="939800"/>
          </a:xfrm>
        </p:spPr>
        <p:txBody>
          <a:bodyPr/>
          <a:lstStyle/>
          <a:p>
            <a:pPr eaLnBrk="1" hangingPunct="1"/>
            <a:r>
              <a:rPr lang="en-US" altLang="en-US" sz="4000" smtClean="0"/>
              <a:t>The Flow of Control for </a:t>
            </a:r>
            <a:br>
              <a:rPr lang="en-US" altLang="en-US" sz="4000" smtClean="0"/>
            </a:br>
            <a:r>
              <a:rPr lang="en-US" altLang="en-US" sz="4000" smtClean="0"/>
              <a:t>the Example</a:t>
            </a:r>
          </a:p>
        </p:txBody>
      </p:sp>
      <p:sp>
        <p:nvSpPr>
          <p:cNvPr id="25611" name="Rectangle 8"/>
          <p:cNvSpPr>
            <a:spLocks noGrp="1" noChangeArrowheads="1"/>
          </p:cNvSpPr>
          <p:nvPr>
            <p:ph type="body" idx="1"/>
          </p:nvPr>
        </p:nvSpPr>
        <p:spPr>
          <a:xfrm>
            <a:off x="1508125" y="4191000"/>
            <a:ext cx="7635875" cy="2214563"/>
          </a:xfrm>
        </p:spPr>
        <p:txBody>
          <a:bodyPr/>
          <a:lstStyle/>
          <a:p>
            <a:pPr eaLnBrk="1" hangingPunct="1">
              <a:lnSpc>
                <a:spcPct val="90000"/>
              </a:lnSpc>
            </a:pPr>
            <a:r>
              <a:rPr lang="en-US" altLang="en-US" sz="2000" smtClean="0"/>
              <a:t>Block 1 evaluates the test </a:t>
            </a:r>
            <a:r>
              <a:rPr lang="en-US" altLang="en-US" sz="2000" i="1" smtClean="0">
                <a:latin typeface="Times New Roman" panose="02020603050405020304" pitchFamily="18" charset="0"/>
              </a:rPr>
              <a:t>i </a:t>
            </a:r>
            <a:r>
              <a:rPr lang="en-US" altLang="en-US" sz="2000" smtClean="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n</a:t>
            </a:r>
            <a:endParaRPr lang="en-US" altLang="en-US" sz="2000" smtClean="0">
              <a:sym typeface="Symbol" panose="05050102010706020507" pitchFamily="18" charset="2"/>
            </a:endParaRPr>
          </a:p>
          <a:p>
            <a:pPr eaLnBrk="1" hangingPunct="1">
              <a:lnSpc>
                <a:spcPct val="90000"/>
              </a:lnSpc>
              <a:buFont typeface="Arial Unicode MS" panose="020B0604020202020204" pitchFamily="34" charset="-128"/>
              <a:buNone/>
            </a:pPr>
            <a:r>
              <a:rPr lang="en-US" altLang="en-US" sz="2000" smtClean="0"/>
              <a:t>	Recall that </a:t>
            </a:r>
            <a:r>
              <a:rPr lang="en-US" altLang="en-US" sz="2000" i="1" smtClean="0">
                <a:latin typeface="Times New Roman" panose="02020603050405020304" pitchFamily="18" charset="0"/>
              </a:rPr>
              <a:t>i</a:t>
            </a:r>
            <a:r>
              <a:rPr lang="en-US" altLang="en-US" sz="2000" smtClean="0"/>
              <a:t> := 1 immediately before</a:t>
            </a:r>
          </a:p>
          <a:p>
            <a:pPr eaLnBrk="1" hangingPunct="1">
              <a:lnSpc>
                <a:spcPct val="90000"/>
              </a:lnSpc>
            </a:pPr>
            <a:r>
              <a:rPr lang="en-US" altLang="en-US" sz="2000" smtClean="0"/>
              <a:t>Blocks (2,3) and (4,5) respectively are the two sets of guards</a:t>
            </a:r>
          </a:p>
          <a:p>
            <a:pPr eaLnBrk="1" hangingPunct="1">
              <a:lnSpc>
                <a:spcPct val="90000"/>
              </a:lnSpc>
            </a:pPr>
            <a:r>
              <a:rPr lang="en-US" altLang="en-US" sz="2000" smtClean="0"/>
              <a:t>Block 6 denotes the </a:t>
            </a:r>
            <a:r>
              <a:rPr lang="en-US" altLang="en-US" sz="2000" i="1" smtClean="0"/>
              <a:t>repeat</a:t>
            </a:r>
            <a:r>
              <a:rPr lang="en-US" altLang="en-US" sz="2000" smtClean="0"/>
              <a:t> — </a:t>
            </a:r>
            <a:r>
              <a:rPr lang="en-US" altLang="en-US" sz="2000" i="1" smtClean="0"/>
              <a:t>until</a:t>
            </a:r>
            <a:r>
              <a:rPr lang="en-US" altLang="en-US" sz="2000" smtClean="0"/>
              <a:t> control flow</a:t>
            </a:r>
          </a:p>
        </p:txBody>
      </p:sp>
      <p:sp>
        <p:nvSpPr>
          <p:cNvPr id="25612" name="Rectangle 9"/>
          <p:cNvSpPr>
            <a:spLocks noChangeAspect="1" noChangeArrowheads="1"/>
          </p:cNvSpPr>
          <p:nvPr/>
        </p:nvSpPr>
        <p:spPr bwMode="auto">
          <a:xfrm>
            <a:off x="2362200" y="18288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1</a:t>
            </a:r>
            <a:endParaRPr lang="en-US" altLang="en-US" sz="2400" b="1"/>
          </a:p>
        </p:txBody>
      </p:sp>
      <p:sp>
        <p:nvSpPr>
          <p:cNvPr id="25613" name="Rectangle 10"/>
          <p:cNvSpPr>
            <a:spLocks noChangeAspect="1" noChangeArrowheads="1"/>
          </p:cNvSpPr>
          <p:nvPr/>
        </p:nvSpPr>
        <p:spPr bwMode="auto">
          <a:xfrm>
            <a:off x="2362200" y="24384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2</a:t>
            </a:r>
            <a:endParaRPr lang="en-US" altLang="en-US" sz="2400" b="1"/>
          </a:p>
        </p:txBody>
      </p:sp>
      <p:sp>
        <p:nvSpPr>
          <p:cNvPr id="25614" name="Rectangle 11"/>
          <p:cNvSpPr>
            <a:spLocks noChangeAspect="1" noChangeArrowheads="1"/>
          </p:cNvSpPr>
          <p:nvPr/>
        </p:nvSpPr>
        <p:spPr bwMode="auto">
          <a:xfrm>
            <a:off x="3886200" y="24384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3</a:t>
            </a:r>
          </a:p>
        </p:txBody>
      </p:sp>
      <p:sp>
        <p:nvSpPr>
          <p:cNvPr id="25615" name="Rectangle 12"/>
          <p:cNvSpPr>
            <a:spLocks noChangeAspect="1" noChangeArrowheads="1"/>
          </p:cNvSpPr>
          <p:nvPr/>
        </p:nvSpPr>
        <p:spPr bwMode="auto">
          <a:xfrm>
            <a:off x="5181600" y="24384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4</a:t>
            </a:r>
          </a:p>
        </p:txBody>
      </p:sp>
      <p:sp>
        <p:nvSpPr>
          <p:cNvPr id="25616" name="Rectangle 13"/>
          <p:cNvSpPr>
            <a:spLocks noChangeAspect="1" noChangeArrowheads="1"/>
          </p:cNvSpPr>
          <p:nvPr/>
        </p:nvSpPr>
        <p:spPr bwMode="auto">
          <a:xfrm>
            <a:off x="6477000" y="24384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5</a:t>
            </a:r>
            <a:endParaRPr lang="en-US" altLang="en-US" sz="2400" b="1"/>
          </a:p>
        </p:txBody>
      </p:sp>
      <p:sp>
        <p:nvSpPr>
          <p:cNvPr id="25617" name="Rectangle 14"/>
          <p:cNvSpPr>
            <a:spLocks noChangeAspect="1" noChangeArrowheads="1"/>
          </p:cNvSpPr>
          <p:nvPr/>
        </p:nvSpPr>
        <p:spPr bwMode="auto">
          <a:xfrm>
            <a:off x="6477000" y="30480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6</a:t>
            </a:r>
            <a:endParaRPr lang="en-US" altLang="en-US" sz="2400" b="1"/>
          </a:p>
        </p:txBody>
      </p:sp>
      <p:sp>
        <p:nvSpPr>
          <p:cNvPr id="25618" name="Rectangle 15"/>
          <p:cNvSpPr>
            <a:spLocks noChangeAspect="1" noChangeArrowheads="1"/>
          </p:cNvSpPr>
          <p:nvPr/>
        </p:nvSpPr>
        <p:spPr bwMode="auto">
          <a:xfrm>
            <a:off x="6477000" y="36576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7</a:t>
            </a:r>
            <a:endParaRPr lang="en-US" altLang="en-US" sz="2400" b="1"/>
          </a:p>
        </p:txBody>
      </p:sp>
      <p:sp>
        <p:nvSpPr>
          <p:cNvPr id="25619" name="Rectangle 16"/>
          <p:cNvSpPr>
            <a:spLocks noChangeAspect="1" noChangeArrowheads="1"/>
          </p:cNvSpPr>
          <p:nvPr/>
        </p:nvSpPr>
        <p:spPr bwMode="auto">
          <a:xfrm>
            <a:off x="3886200" y="3048000"/>
            <a:ext cx="895350" cy="344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8</a:t>
            </a:r>
            <a:endParaRPr lang="en-US" altLang="en-US" sz="2400" b="1"/>
          </a:p>
        </p:txBody>
      </p:sp>
      <p:sp>
        <p:nvSpPr>
          <p:cNvPr id="25620" name="Line 17"/>
          <p:cNvSpPr>
            <a:spLocks noChangeShapeType="1"/>
          </p:cNvSpPr>
          <p:nvPr/>
        </p:nvSpPr>
        <p:spPr bwMode="auto">
          <a:xfrm>
            <a:off x="2819400" y="1524000"/>
            <a:ext cx="0" cy="3048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8"/>
          <p:cNvSpPr>
            <a:spLocks noChangeShapeType="1"/>
          </p:cNvSpPr>
          <p:nvPr/>
        </p:nvSpPr>
        <p:spPr bwMode="auto">
          <a:xfrm>
            <a:off x="3276600" y="2590800"/>
            <a:ext cx="6096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9"/>
          <p:cNvSpPr>
            <a:spLocks noChangeShapeType="1"/>
          </p:cNvSpPr>
          <p:nvPr/>
        </p:nvSpPr>
        <p:spPr bwMode="auto">
          <a:xfrm>
            <a:off x="4800600" y="2590800"/>
            <a:ext cx="3810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20"/>
          <p:cNvSpPr>
            <a:spLocks noChangeShapeType="1"/>
          </p:cNvSpPr>
          <p:nvPr/>
        </p:nvSpPr>
        <p:spPr bwMode="auto">
          <a:xfrm>
            <a:off x="6096000" y="2590800"/>
            <a:ext cx="3810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21"/>
          <p:cNvSpPr>
            <a:spLocks noChangeShapeType="1"/>
          </p:cNvSpPr>
          <p:nvPr/>
        </p:nvSpPr>
        <p:spPr bwMode="auto">
          <a:xfrm>
            <a:off x="3276600" y="2667000"/>
            <a:ext cx="914400" cy="3810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22"/>
          <p:cNvSpPr>
            <a:spLocks noChangeShapeType="1"/>
          </p:cNvSpPr>
          <p:nvPr/>
        </p:nvSpPr>
        <p:spPr bwMode="auto">
          <a:xfrm flipH="1">
            <a:off x="4800600" y="3200400"/>
            <a:ext cx="7620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23"/>
          <p:cNvSpPr>
            <a:spLocks noChangeShapeType="1"/>
          </p:cNvSpPr>
          <p:nvPr/>
        </p:nvSpPr>
        <p:spPr bwMode="auto">
          <a:xfrm flipH="1">
            <a:off x="5562600" y="2667000"/>
            <a:ext cx="914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24"/>
          <p:cNvSpPr>
            <a:spLocks noChangeShapeType="1"/>
          </p:cNvSpPr>
          <p:nvPr/>
        </p:nvSpPr>
        <p:spPr bwMode="auto">
          <a:xfrm>
            <a:off x="7391400" y="3200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8" name="Line 25"/>
          <p:cNvSpPr>
            <a:spLocks noChangeShapeType="1"/>
          </p:cNvSpPr>
          <p:nvPr/>
        </p:nvSpPr>
        <p:spPr bwMode="auto">
          <a:xfrm flipV="1">
            <a:off x="7620000" y="22860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9" name="Line 26"/>
          <p:cNvSpPr>
            <a:spLocks noChangeShapeType="1"/>
          </p:cNvSpPr>
          <p:nvPr/>
        </p:nvSpPr>
        <p:spPr bwMode="auto">
          <a:xfrm flipH="1">
            <a:off x="3505200" y="228600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Line 27"/>
          <p:cNvSpPr>
            <a:spLocks noChangeShapeType="1"/>
          </p:cNvSpPr>
          <p:nvPr/>
        </p:nvSpPr>
        <p:spPr bwMode="auto">
          <a:xfrm flipH="1">
            <a:off x="3276600" y="2286000"/>
            <a:ext cx="228600" cy="22860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1" name="Line 28"/>
          <p:cNvSpPr>
            <a:spLocks noChangeShapeType="1"/>
          </p:cNvSpPr>
          <p:nvPr/>
        </p:nvSpPr>
        <p:spPr bwMode="auto">
          <a:xfrm>
            <a:off x="3276600" y="19812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2" name="Line 29"/>
          <p:cNvSpPr>
            <a:spLocks noChangeShapeType="1"/>
          </p:cNvSpPr>
          <p:nvPr/>
        </p:nvSpPr>
        <p:spPr bwMode="auto">
          <a:xfrm>
            <a:off x="7848600" y="1981200"/>
            <a:ext cx="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3" name="Line 30"/>
          <p:cNvSpPr>
            <a:spLocks noChangeShapeType="1"/>
          </p:cNvSpPr>
          <p:nvPr/>
        </p:nvSpPr>
        <p:spPr bwMode="auto">
          <a:xfrm flipH="1">
            <a:off x="7391400" y="3810000"/>
            <a:ext cx="4572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198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198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E4338E-2655-40D7-9BFF-721C137ECCCD}" type="slidenum">
              <a:rPr lang="en-US" altLang="en-US">
                <a:solidFill>
                  <a:srgbClr val="660066"/>
                </a:solidFill>
              </a:rPr>
              <a:pPr eaLnBrk="1" hangingPunct="1"/>
              <a:t>120</a:t>
            </a:fld>
            <a:endParaRPr lang="en-US" altLang="en-US">
              <a:solidFill>
                <a:srgbClr val="660066"/>
              </a:solidFill>
            </a:endParaRPr>
          </a:p>
        </p:txBody>
      </p:sp>
      <p:sp>
        <p:nvSpPr>
          <p:cNvPr id="119813" name="Rectangle 2"/>
          <p:cNvSpPr>
            <a:spLocks noGrp="1" noChangeArrowheads="1"/>
          </p:cNvSpPr>
          <p:nvPr>
            <p:ph type="title"/>
          </p:nvPr>
        </p:nvSpPr>
        <p:spPr>
          <a:xfrm>
            <a:off x="685800" y="0"/>
            <a:ext cx="7772400" cy="1143000"/>
          </a:xfrm>
        </p:spPr>
        <p:txBody>
          <a:bodyPr/>
          <a:lstStyle/>
          <a:p>
            <a:pPr eaLnBrk="1" hangingPunct="1"/>
            <a:r>
              <a:rPr lang="en-US" altLang="en-US" smtClean="0"/>
              <a:t>Flow-insensitive Alias Analysis</a:t>
            </a:r>
          </a:p>
        </p:txBody>
      </p:sp>
      <p:sp>
        <p:nvSpPr>
          <p:cNvPr id="119814" name="Rectangle 3"/>
          <p:cNvSpPr>
            <a:spLocks noGrp="1" noChangeArrowheads="1"/>
          </p:cNvSpPr>
          <p:nvPr>
            <p:ph type="body" idx="1"/>
          </p:nvPr>
        </p:nvSpPr>
        <p:spPr>
          <a:xfrm>
            <a:off x="533400" y="1600200"/>
            <a:ext cx="7772400" cy="4772025"/>
          </a:xfrm>
        </p:spPr>
        <p:txBody>
          <a:bodyPr/>
          <a:lstStyle/>
          <a:p>
            <a:pPr eaLnBrk="1" hangingPunct="1">
              <a:lnSpc>
                <a:spcPct val="90000"/>
              </a:lnSpc>
            </a:pPr>
            <a:r>
              <a:rPr lang="en-US" altLang="en-US" sz="2800" smtClean="0"/>
              <a:t>Flow insensitive - does not consider control flow</a:t>
            </a:r>
          </a:p>
          <a:p>
            <a:pPr lvl="1" eaLnBrk="1" hangingPunct="1">
              <a:lnSpc>
                <a:spcPct val="90000"/>
              </a:lnSpc>
            </a:pP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is the flow insensitive May-alias relationship if and only if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are variables and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t>
            </a:r>
            <a:r>
              <a:rPr lang="en-US" altLang="en-US" sz="2400" smtClean="0">
                <a:solidFill>
                  <a:srgbClr val="A50021"/>
                </a:solidFill>
              </a:rPr>
              <a:t>may</a:t>
            </a:r>
            <a:r>
              <a:rPr lang="en-US" altLang="en-US" sz="2400" smtClean="0"/>
              <a:t>, possibly at different times, refer to the same memory location</a:t>
            </a:r>
          </a:p>
          <a:p>
            <a:pPr lvl="1" eaLnBrk="1" hangingPunct="1">
              <a:lnSpc>
                <a:spcPct val="90000"/>
              </a:lnSpc>
            </a:pPr>
            <a:endParaRPr lang="en-US" altLang="en-US" sz="2400" smtClean="0"/>
          </a:p>
          <a:p>
            <a:pPr lvl="1" eaLnBrk="1" hangingPunct="1">
              <a:lnSpc>
                <a:spcPct val="90000"/>
              </a:lnSpc>
            </a:pP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is symmetric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a:t>
            </a:r>
            <a:r>
              <a:rPr lang="en-US" altLang="en-US" sz="2400" smtClean="0">
                <a:sym typeface="Symbol" panose="05050102010706020507" pitchFamily="18" charset="2"/>
              </a:rPr>
              <a:t>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a:t>
            </a:r>
            <a:r>
              <a:rPr lang="en-US" altLang="en-US" sz="2400" smtClean="0"/>
              <a:t>) but not transitive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z</a:t>
            </a:r>
            <a:r>
              <a:rPr lang="en-US" altLang="en-US" sz="2400" smtClean="0">
                <a:solidFill>
                  <a:srgbClr val="663300"/>
                </a:solidFill>
              </a:rPr>
              <a:t>)</a:t>
            </a:r>
            <a:r>
              <a:rPr lang="en-US" altLang="en-US" sz="2400" smtClean="0"/>
              <a:t> </a:t>
            </a:r>
            <a:r>
              <a:rPr lang="en-US" altLang="en-US"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sz="2400" smtClean="0"/>
              <a:t>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z</a:t>
            </a:r>
            <a:r>
              <a:rPr lang="en-US" altLang="en-US" sz="2400" smtClean="0">
                <a:solidFill>
                  <a:srgbClr val="663300"/>
                </a:solidFill>
              </a:rPr>
              <a:t>)</a:t>
            </a:r>
            <a:r>
              <a:rPr lang="en-US" altLang="en-US" sz="2400" smtClean="0"/>
              <a:t>)</a:t>
            </a:r>
          </a:p>
          <a:p>
            <a:pPr lvl="1"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08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08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1ED83A-C4C4-418B-ADFC-24EE9293BCDB}" type="slidenum">
              <a:rPr lang="en-US" altLang="en-US">
                <a:solidFill>
                  <a:srgbClr val="660066"/>
                </a:solidFill>
              </a:rPr>
              <a:pPr eaLnBrk="1" hangingPunct="1"/>
              <a:t>121</a:t>
            </a:fld>
            <a:endParaRPr lang="en-US" altLang="en-US">
              <a:solidFill>
                <a:srgbClr val="660066"/>
              </a:solidFill>
            </a:endParaRPr>
          </a:p>
        </p:txBody>
      </p:sp>
      <p:sp>
        <p:nvSpPr>
          <p:cNvPr id="120837" name="Rectangle 2"/>
          <p:cNvSpPr>
            <a:spLocks noGrp="1" noChangeArrowheads="1"/>
          </p:cNvSpPr>
          <p:nvPr>
            <p:ph type="title"/>
          </p:nvPr>
        </p:nvSpPr>
        <p:spPr>
          <a:xfrm>
            <a:off x="685800" y="0"/>
            <a:ext cx="7772400" cy="1143000"/>
          </a:xfrm>
        </p:spPr>
        <p:txBody>
          <a:bodyPr/>
          <a:lstStyle/>
          <a:p>
            <a:pPr eaLnBrk="1" hangingPunct="1"/>
            <a:r>
              <a:rPr lang="en-US" altLang="en-US" smtClean="0"/>
              <a:t>Flow-insensitive Alias Analysis</a:t>
            </a:r>
          </a:p>
        </p:txBody>
      </p:sp>
      <p:sp>
        <p:nvSpPr>
          <p:cNvPr id="120838" name="Rectangle 3"/>
          <p:cNvSpPr>
            <a:spLocks noGrp="1" noChangeArrowheads="1"/>
          </p:cNvSpPr>
          <p:nvPr>
            <p:ph type="body" idx="1"/>
          </p:nvPr>
        </p:nvSpPr>
        <p:spPr>
          <a:xfrm>
            <a:off x="914400" y="1676400"/>
            <a:ext cx="7772400" cy="4772025"/>
          </a:xfrm>
        </p:spPr>
        <p:txBody>
          <a:bodyPr/>
          <a:lstStyle/>
          <a:p>
            <a:pPr lvl="1" eaLnBrk="1" hangingPunct="1">
              <a:lnSpc>
                <a:spcPct val="90000"/>
              </a:lnSpc>
            </a:pPr>
            <a:endParaRPr lang="en-US" altLang="en-US" sz="2400" smtClean="0"/>
          </a:p>
          <a:p>
            <a:pPr lvl="1" eaLnBrk="1" hangingPunct="1">
              <a:lnSpc>
                <a:spcPct val="90000"/>
              </a:lnSpc>
            </a:pPr>
            <a:r>
              <a:rPr lang="en-US" altLang="en-US" sz="2400" i="1" smtClean="0">
                <a:solidFill>
                  <a:srgbClr val="663300"/>
                </a:solidFill>
                <a:latin typeface="Times New Roman" panose="02020603050405020304" pitchFamily="18" charset="0"/>
              </a:rPr>
              <a:t>Must</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is the flow insensitive Must-alias relationship if and only if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are variables and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t>
            </a:r>
            <a:r>
              <a:rPr lang="en-US" altLang="en-US" sz="2400" smtClean="0">
                <a:solidFill>
                  <a:srgbClr val="A50021"/>
                </a:solidFill>
              </a:rPr>
              <a:t>must</a:t>
            </a:r>
            <a:r>
              <a:rPr lang="en-US" altLang="en-US" sz="2400" smtClean="0"/>
              <a:t>, throughout the execution of the flowgraph, refer to the same memory location</a:t>
            </a:r>
          </a:p>
          <a:p>
            <a:pPr lvl="1" eaLnBrk="1" hangingPunct="1">
              <a:lnSpc>
                <a:spcPct val="90000"/>
              </a:lnSpc>
            </a:pPr>
            <a:endParaRPr lang="en-US" altLang="en-US" sz="2400" smtClean="0"/>
          </a:p>
          <a:p>
            <a:pPr lvl="1" eaLnBrk="1" hangingPunct="1">
              <a:lnSpc>
                <a:spcPct val="90000"/>
              </a:lnSpc>
            </a:pPr>
            <a:r>
              <a:rPr lang="en-US" altLang="en-US" sz="2400" i="1" smtClean="0">
                <a:solidFill>
                  <a:srgbClr val="663300"/>
                </a:solidFill>
                <a:latin typeface="Times New Roman" panose="02020603050405020304" pitchFamily="18" charset="0"/>
              </a:rPr>
              <a:t>Must</a:t>
            </a:r>
            <a:r>
              <a:rPr lang="en-US" altLang="en-US" sz="2400" i="1" baseline="-25000" smtClean="0">
                <a:solidFill>
                  <a:srgbClr val="663300"/>
                </a:solidFill>
                <a:latin typeface="Times New Roman" panose="02020603050405020304" pitchFamily="18" charset="0"/>
              </a:rPr>
              <a:t>FI</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is symmetric and transitive</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18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18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1C067C-1C16-4AD8-99D4-B1CB72ED0A8F}" type="slidenum">
              <a:rPr lang="en-US" altLang="en-US">
                <a:solidFill>
                  <a:srgbClr val="660066"/>
                </a:solidFill>
              </a:rPr>
              <a:pPr eaLnBrk="1" hangingPunct="1"/>
              <a:t>122</a:t>
            </a:fld>
            <a:endParaRPr lang="en-US" altLang="en-US">
              <a:solidFill>
                <a:srgbClr val="660066"/>
              </a:solidFill>
            </a:endParaRPr>
          </a:p>
        </p:txBody>
      </p:sp>
      <p:sp>
        <p:nvSpPr>
          <p:cNvPr id="121861" name="Rectangle 2"/>
          <p:cNvSpPr>
            <a:spLocks noGrp="1" noChangeArrowheads="1"/>
          </p:cNvSpPr>
          <p:nvPr>
            <p:ph type="title"/>
          </p:nvPr>
        </p:nvSpPr>
        <p:spPr>
          <a:xfrm>
            <a:off x="1295400" y="76200"/>
            <a:ext cx="7772400" cy="1143000"/>
          </a:xfrm>
        </p:spPr>
        <p:txBody>
          <a:bodyPr/>
          <a:lstStyle/>
          <a:p>
            <a:pPr eaLnBrk="1" hangingPunct="1"/>
            <a:r>
              <a:rPr lang="en-US" altLang="en-US" smtClean="0"/>
              <a:t>Program Point</a:t>
            </a:r>
          </a:p>
        </p:txBody>
      </p:sp>
      <p:sp>
        <p:nvSpPr>
          <p:cNvPr id="121862" name="Rectangle 3"/>
          <p:cNvSpPr>
            <a:spLocks noGrp="1" noChangeArrowheads="1"/>
          </p:cNvSpPr>
          <p:nvPr>
            <p:ph type="body" idx="1"/>
          </p:nvPr>
        </p:nvSpPr>
        <p:spPr>
          <a:xfrm>
            <a:off x="838200" y="1752600"/>
            <a:ext cx="7772400" cy="4772025"/>
          </a:xfrm>
        </p:spPr>
        <p:txBody>
          <a:bodyPr/>
          <a:lstStyle/>
          <a:p>
            <a:pPr eaLnBrk="1" hangingPunct="1"/>
            <a:r>
              <a:rPr lang="en-US" altLang="en-US" smtClean="0"/>
              <a:t>A </a:t>
            </a:r>
            <a:r>
              <a:rPr lang="en-US" altLang="en-US" smtClean="0">
                <a:solidFill>
                  <a:srgbClr val="A50021"/>
                </a:solidFill>
              </a:rPr>
              <a:t>program point</a:t>
            </a:r>
            <a:r>
              <a:rPr lang="en-US" altLang="en-US" smtClean="0"/>
              <a:t> is a point between two statements in the flowgraph - two special points</a:t>
            </a:r>
          </a:p>
          <a:p>
            <a:pPr lvl="1" eaLnBrk="1" hangingPunct="1"/>
            <a:r>
              <a:rPr lang="en-US" altLang="en-US" b="1" smtClean="0">
                <a:latin typeface="Courier" pitchFamily="49" charset="0"/>
              </a:rPr>
              <a:t>entry+</a:t>
            </a:r>
            <a:r>
              <a:rPr lang="en-US" altLang="en-US" smtClean="0"/>
              <a:t> is the program point on the entry edge</a:t>
            </a:r>
          </a:p>
          <a:p>
            <a:pPr lvl="1" eaLnBrk="1" hangingPunct="1"/>
            <a:r>
              <a:rPr lang="en-US" altLang="en-US" b="1" smtClean="0">
                <a:latin typeface="Courier" pitchFamily="49" charset="0"/>
              </a:rPr>
              <a:t>exit-</a:t>
            </a:r>
            <a:r>
              <a:rPr lang="en-US" altLang="en-US" smtClean="0"/>
              <a:t> is the program point on the exit edge</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28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28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60877D-78B1-43E4-8FA4-67FA9DCFB1F5}" type="slidenum">
              <a:rPr lang="en-US" altLang="en-US">
                <a:solidFill>
                  <a:srgbClr val="660066"/>
                </a:solidFill>
              </a:rPr>
              <a:pPr eaLnBrk="1" hangingPunct="1"/>
              <a:t>123</a:t>
            </a:fld>
            <a:endParaRPr lang="en-US" altLang="en-US">
              <a:solidFill>
                <a:srgbClr val="660066"/>
              </a:solidFill>
            </a:endParaRPr>
          </a:p>
        </p:txBody>
      </p:sp>
      <p:sp>
        <p:nvSpPr>
          <p:cNvPr id="122885" name="Rectangle 2"/>
          <p:cNvSpPr>
            <a:spLocks noGrp="1" noChangeArrowheads="1"/>
          </p:cNvSpPr>
          <p:nvPr>
            <p:ph type="title"/>
          </p:nvPr>
        </p:nvSpPr>
        <p:spPr>
          <a:xfrm>
            <a:off x="1295400" y="76200"/>
            <a:ext cx="7772400" cy="1143000"/>
          </a:xfrm>
        </p:spPr>
        <p:txBody>
          <a:bodyPr/>
          <a:lstStyle/>
          <a:p>
            <a:pPr eaLnBrk="1" hangingPunct="1"/>
            <a:r>
              <a:rPr lang="en-US" altLang="en-US" smtClean="0"/>
              <a:t>Flow-sensitive Alias Analysis</a:t>
            </a:r>
          </a:p>
        </p:txBody>
      </p:sp>
      <p:sp>
        <p:nvSpPr>
          <p:cNvPr id="122886" name="Rectangle 3"/>
          <p:cNvSpPr>
            <a:spLocks noGrp="1" noChangeArrowheads="1"/>
          </p:cNvSpPr>
          <p:nvPr>
            <p:ph type="body" idx="1"/>
          </p:nvPr>
        </p:nvSpPr>
        <p:spPr>
          <a:xfrm>
            <a:off x="762000" y="1828800"/>
            <a:ext cx="7772400" cy="4772025"/>
          </a:xfrm>
        </p:spPr>
        <p:txBody>
          <a:bodyPr/>
          <a:lstStyle/>
          <a:p>
            <a:pPr eaLnBrk="1" hangingPunct="1"/>
            <a:r>
              <a:rPr lang="en-US" altLang="en-US" sz="2800" smtClean="0"/>
              <a:t>Flow sensitive - considers control flow</a:t>
            </a:r>
          </a:p>
          <a:p>
            <a:pPr lvl="1" eaLnBrk="1" hangingPunct="1"/>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FS</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p</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a:t>
            </a:r>
            <a:r>
              <a:rPr lang="en-US" altLang="en-US" sz="2400" smtClean="0"/>
              <a:t> is a set of memory locations that variable </a:t>
            </a:r>
            <a:r>
              <a:rPr lang="en-US" altLang="en-US" sz="2400" i="1" smtClean="0">
                <a:latin typeface="Times New Roman" panose="02020603050405020304" pitchFamily="18" charset="0"/>
              </a:rPr>
              <a:t>x</a:t>
            </a:r>
            <a:r>
              <a:rPr lang="en-US" altLang="en-US" sz="2400" smtClean="0"/>
              <a:t> may refer to at program point </a:t>
            </a:r>
            <a:r>
              <a:rPr lang="en-US" altLang="en-US" sz="2400" i="1" smtClean="0">
                <a:latin typeface="Times New Roman" panose="02020603050405020304" pitchFamily="18" charset="0"/>
              </a:rPr>
              <a:t>p</a:t>
            </a:r>
          </a:p>
          <a:p>
            <a:pPr lvl="1" eaLnBrk="1" hangingPunct="1"/>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FS</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p</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smtClean="0">
                <a:sym typeface="Symbol" panose="05050102010706020507" pitchFamily="18" charset="2"/>
              </a:rPr>
              <a:t></a:t>
            </a:r>
            <a:r>
              <a:rPr lang="en-US" altLang="en-US" sz="2400" smtClean="0"/>
              <a:t> </a:t>
            </a:r>
            <a:r>
              <a:rPr lang="en-US" altLang="en-US" sz="2400" i="1" smtClean="0">
                <a:solidFill>
                  <a:srgbClr val="663300"/>
                </a:solidFill>
                <a:latin typeface="Times New Roman" panose="02020603050405020304" pitchFamily="18" charset="0"/>
              </a:rPr>
              <a:t>May</a:t>
            </a:r>
            <a:r>
              <a:rPr lang="en-US" altLang="en-US" sz="2400" i="1" baseline="-25000" smtClean="0">
                <a:solidFill>
                  <a:srgbClr val="663300"/>
                </a:solidFill>
                <a:latin typeface="Times New Roman" panose="02020603050405020304" pitchFamily="18" charset="0"/>
              </a:rPr>
              <a:t>FS</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p</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 </a:t>
            </a:r>
            <a:r>
              <a:rPr lang="en-US" altLang="en-US" sz="2400" smtClean="0">
                <a:sym typeface="Symbol" panose="05050102010706020507" pitchFamily="18" charset="2"/>
              </a:rPr>
              <a:t> </a:t>
            </a:r>
            <a:r>
              <a:rPr lang="en-US" altLang="en-US" sz="2400" smtClean="0"/>
              <a:t> means that at program point </a:t>
            </a:r>
            <a:r>
              <a:rPr lang="en-US" altLang="en-US" sz="2400" i="1" smtClean="0">
                <a:latin typeface="Times New Roman" panose="02020603050405020304" pitchFamily="18" charset="0"/>
              </a:rPr>
              <a:t>p</a:t>
            </a:r>
            <a:r>
              <a:rPr lang="en-US" altLang="en-US" sz="2400" smtClean="0"/>
              <a:t>, variable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may refer to the same locations - symmetric but not transitive</a:t>
            </a:r>
          </a:p>
          <a:p>
            <a:pPr lvl="1" eaLnBrk="1" hangingPunct="1"/>
            <a:r>
              <a:rPr lang="en-US" altLang="en-US" sz="2400" i="1" smtClean="0">
                <a:solidFill>
                  <a:srgbClr val="663300"/>
                </a:solidFill>
                <a:latin typeface="Times New Roman" panose="02020603050405020304" pitchFamily="18" charset="0"/>
              </a:rPr>
              <a:t>Must</a:t>
            </a:r>
            <a:r>
              <a:rPr lang="en-US" altLang="en-US" sz="2400" i="1" baseline="-25000" smtClean="0">
                <a:solidFill>
                  <a:srgbClr val="663300"/>
                </a:solidFill>
                <a:latin typeface="Times New Roman" panose="02020603050405020304" pitchFamily="18" charset="0"/>
              </a:rPr>
              <a:t>FS</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p</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 </a:t>
            </a:r>
            <a:r>
              <a:rPr lang="en-US" altLang="en-US" sz="2400" i="1" smtClean="0">
                <a:latin typeface="Times New Roman" panose="02020603050405020304" pitchFamily="18" charset="0"/>
              </a:rPr>
              <a:t>l</a:t>
            </a:r>
            <a:r>
              <a:rPr lang="en-US" altLang="en-US" sz="2400" smtClean="0"/>
              <a:t> means that at program point </a:t>
            </a:r>
            <a:r>
              <a:rPr lang="en-US" altLang="en-US" sz="2400" i="1" smtClean="0">
                <a:latin typeface="Times New Roman" panose="02020603050405020304" pitchFamily="18" charset="0"/>
              </a:rPr>
              <a:t>p</a:t>
            </a:r>
            <a:r>
              <a:rPr lang="en-US" altLang="en-US" sz="2400" smtClean="0"/>
              <a:t>, the variables </a:t>
            </a:r>
            <a:r>
              <a:rPr lang="en-US" altLang="en-US" sz="2400" i="1" smtClean="0">
                <a:latin typeface="Times New Roman" panose="02020603050405020304" pitchFamily="18" charset="0"/>
              </a:rPr>
              <a:t>x</a:t>
            </a:r>
            <a:r>
              <a:rPr lang="en-US" altLang="en-US" sz="2400" smtClean="0"/>
              <a:t> and </a:t>
            </a:r>
            <a:r>
              <a:rPr lang="en-US" altLang="en-US" sz="2400" i="1" smtClean="0">
                <a:solidFill>
                  <a:srgbClr val="663300"/>
                </a:solidFill>
                <a:latin typeface="Times New Roman" panose="02020603050405020304" pitchFamily="18" charset="0"/>
              </a:rPr>
              <a:t>y</a:t>
            </a:r>
            <a:r>
              <a:rPr lang="en-US" altLang="en-US" sz="2400" smtClean="0"/>
              <a:t> must refer to the same memory location </a:t>
            </a:r>
            <a:r>
              <a:rPr lang="en-US" altLang="en-US" sz="2400" i="1" smtClean="0">
                <a:latin typeface="Times New Roman" panose="02020603050405020304" pitchFamily="18" charset="0"/>
              </a:rPr>
              <a:t>l</a:t>
            </a:r>
          </a:p>
          <a:p>
            <a:pPr lvl="1" eaLnBrk="1" hangingPunct="1"/>
            <a:r>
              <a:rPr lang="en-US" altLang="en-US" sz="2400" i="1" smtClean="0">
                <a:solidFill>
                  <a:srgbClr val="663300"/>
                </a:solidFill>
                <a:latin typeface="Times New Roman" panose="02020603050405020304" pitchFamily="18" charset="0"/>
              </a:rPr>
              <a:t>Must</a:t>
            </a:r>
            <a:r>
              <a:rPr lang="en-US" altLang="en-US" sz="2400" i="1" baseline="-25000" smtClean="0">
                <a:solidFill>
                  <a:srgbClr val="663300"/>
                </a:solidFill>
                <a:latin typeface="Times New Roman" panose="02020603050405020304" pitchFamily="18" charset="0"/>
              </a:rPr>
              <a:t>FS</a:t>
            </a:r>
            <a:r>
              <a:rPr lang="en-US" altLang="en-US" sz="2400" smtClean="0">
                <a:solidFill>
                  <a:srgbClr val="663300"/>
                </a:solidFill>
              </a:rPr>
              <a:t>(</a:t>
            </a:r>
            <a:r>
              <a:rPr lang="en-US" altLang="en-US" sz="2400" i="1" smtClean="0">
                <a:solidFill>
                  <a:srgbClr val="663300"/>
                </a:solidFill>
                <a:latin typeface="Times New Roman" panose="02020603050405020304" pitchFamily="18" charset="0"/>
              </a:rPr>
              <a:t>p</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x</a:t>
            </a:r>
            <a:r>
              <a:rPr lang="en-US" altLang="en-US" sz="2400" smtClean="0">
                <a:solidFill>
                  <a:srgbClr val="663300"/>
                </a:solidFill>
              </a:rPr>
              <a:t>, </a:t>
            </a:r>
            <a:r>
              <a:rPr lang="en-US" altLang="en-US" sz="2400" i="1" smtClean="0">
                <a:solidFill>
                  <a:srgbClr val="663300"/>
                </a:solidFill>
                <a:latin typeface="Times New Roman" panose="02020603050405020304" pitchFamily="18" charset="0"/>
              </a:rPr>
              <a:t>y</a:t>
            </a:r>
            <a:r>
              <a:rPr lang="en-US" altLang="en-US" sz="2400" smtClean="0">
                <a:solidFill>
                  <a:srgbClr val="663300"/>
                </a:solidFill>
              </a:rPr>
              <a:t>)</a:t>
            </a:r>
            <a:r>
              <a:rPr lang="en-US" altLang="en-US" sz="2400" smtClean="0"/>
              <a:t> is symmetric and transitive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39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39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985B5-524D-40BD-BA2B-2785DA33468E}" type="slidenum">
              <a:rPr lang="en-US" altLang="en-US">
                <a:solidFill>
                  <a:srgbClr val="660066"/>
                </a:solidFill>
              </a:rPr>
              <a:pPr eaLnBrk="1" hangingPunct="1"/>
              <a:t>124</a:t>
            </a:fld>
            <a:endParaRPr lang="en-US" altLang="en-US">
              <a:solidFill>
                <a:srgbClr val="660066"/>
              </a:solidFill>
            </a:endParaRPr>
          </a:p>
        </p:txBody>
      </p:sp>
      <p:sp>
        <p:nvSpPr>
          <p:cNvPr id="123909" name="Rectangle 2"/>
          <p:cNvSpPr>
            <a:spLocks noGrp="1" noChangeArrowheads="1"/>
          </p:cNvSpPr>
          <p:nvPr>
            <p:ph type="title"/>
          </p:nvPr>
        </p:nvSpPr>
        <p:spPr/>
        <p:txBody>
          <a:bodyPr/>
          <a:lstStyle/>
          <a:p>
            <a:pPr eaLnBrk="1" hangingPunct="1"/>
            <a:r>
              <a:rPr lang="en-US" altLang="en-US" smtClean="0"/>
              <a:t>Alias Analysis Framework</a:t>
            </a:r>
          </a:p>
        </p:txBody>
      </p:sp>
      <p:sp>
        <p:nvSpPr>
          <p:cNvPr id="123910" name="Rectangle 3"/>
          <p:cNvSpPr>
            <a:spLocks noGrp="1" noChangeArrowheads="1"/>
          </p:cNvSpPr>
          <p:nvPr>
            <p:ph type="body" idx="1"/>
          </p:nvPr>
        </p:nvSpPr>
        <p:spPr/>
        <p:txBody>
          <a:bodyPr/>
          <a:lstStyle/>
          <a:p>
            <a:pPr eaLnBrk="1" hangingPunct="1"/>
            <a:r>
              <a:rPr lang="en-US" altLang="en-US" sz="2800" smtClean="0"/>
              <a:t>A language specific component - the </a:t>
            </a:r>
            <a:r>
              <a:rPr lang="en-US" altLang="en-US" sz="2800" smtClean="0">
                <a:solidFill>
                  <a:srgbClr val="A50021"/>
                </a:solidFill>
              </a:rPr>
              <a:t>Alias Gatherer</a:t>
            </a:r>
          </a:p>
          <a:p>
            <a:pPr lvl="1" eaLnBrk="1" hangingPunct="1"/>
            <a:r>
              <a:rPr lang="en-US" altLang="en-US" sz="2400" smtClean="0"/>
              <a:t>overlapping of memory allocated for two objects</a:t>
            </a:r>
          </a:p>
          <a:p>
            <a:pPr lvl="1" eaLnBrk="1" hangingPunct="1"/>
            <a:r>
              <a:rPr lang="en-US" altLang="en-US" sz="2400" smtClean="0"/>
              <a:t>references to arrays, array sections, or array elements</a:t>
            </a:r>
          </a:p>
          <a:p>
            <a:pPr lvl="1" eaLnBrk="1" hangingPunct="1"/>
            <a:r>
              <a:rPr lang="en-US" altLang="en-US" sz="2400" smtClean="0"/>
              <a:t>references through pointers</a:t>
            </a:r>
          </a:p>
          <a:p>
            <a:pPr lvl="1" eaLnBrk="1" hangingPunct="1"/>
            <a:r>
              <a:rPr lang="en-US" altLang="en-US" sz="2400" smtClean="0"/>
              <a:t>parameter passing</a:t>
            </a:r>
          </a:p>
          <a:p>
            <a:pPr lvl="1" eaLnBrk="1" hangingPunct="1"/>
            <a:r>
              <a:rPr lang="en-US" altLang="en-US" sz="2400" smtClean="0"/>
              <a:t>combination of the above</a:t>
            </a:r>
          </a:p>
          <a:p>
            <a:pPr eaLnBrk="1" hangingPunct="1"/>
            <a:r>
              <a:rPr lang="en-US" altLang="en-US" sz="2800" smtClean="0"/>
              <a:t>A DFA component - the </a:t>
            </a:r>
            <a:r>
              <a:rPr lang="en-US" altLang="en-US" sz="2800" smtClean="0">
                <a:solidFill>
                  <a:srgbClr val="A50021"/>
                </a:solidFill>
              </a:rPr>
              <a:t>Alias Propagator</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49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49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E86A03-C5EF-4F7B-A68B-D7B5ABC905F7}" type="slidenum">
              <a:rPr lang="en-US" altLang="en-US">
                <a:solidFill>
                  <a:srgbClr val="660066"/>
                </a:solidFill>
              </a:rPr>
              <a:pPr eaLnBrk="1" hangingPunct="1"/>
              <a:t>125</a:t>
            </a:fld>
            <a:endParaRPr lang="en-US" altLang="en-US">
              <a:solidFill>
                <a:srgbClr val="660066"/>
              </a:solidFill>
            </a:endParaRPr>
          </a:p>
        </p:txBody>
      </p:sp>
      <p:sp>
        <p:nvSpPr>
          <p:cNvPr id="124933" name="Rectangle 2"/>
          <p:cNvSpPr>
            <a:spLocks noGrp="1" noChangeArrowheads="1"/>
          </p:cNvSpPr>
          <p:nvPr>
            <p:ph type="title"/>
          </p:nvPr>
        </p:nvSpPr>
        <p:spPr/>
        <p:txBody>
          <a:bodyPr/>
          <a:lstStyle/>
          <a:p>
            <a:pPr eaLnBrk="1" hangingPunct="1"/>
            <a:r>
              <a:rPr lang="en-US" altLang="en-US" smtClean="0"/>
              <a:t>Data Structures</a:t>
            </a:r>
          </a:p>
        </p:txBody>
      </p:sp>
      <p:sp>
        <p:nvSpPr>
          <p:cNvPr id="124934" name="Rectangle 3"/>
          <p:cNvSpPr>
            <a:spLocks noGrp="1" noChangeArrowheads="1"/>
          </p:cNvSpPr>
          <p:nvPr>
            <p:ph type="body" idx="1"/>
          </p:nvPr>
        </p:nvSpPr>
        <p:spPr/>
        <p:txBody>
          <a:bodyPr/>
          <a:lstStyle/>
          <a:p>
            <a:pPr eaLnBrk="1" hangingPunct="1"/>
            <a:r>
              <a:rPr lang="en-US" altLang="en-US" sz="2800" smtClean="0"/>
              <a:t>Let </a:t>
            </a:r>
            <a:r>
              <a:rPr lang="en-US" altLang="en-US" sz="2800" i="1" smtClean="0">
                <a:latin typeface="Times New Roman" panose="02020603050405020304" pitchFamily="18" charset="0"/>
              </a:rPr>
              <a:t>mem</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denote an abstract memory location associated with object </a:t>
            </a:r>
            <a:r>
              <a:rPr lang="en-US" altLang="en-US" sz="2800" i="1" smtClean="0">
                <a:latin typeface="Times New Roman" panose="02020603050405020304" pitchFamily="18" charset="0"/>
              </a:rPr>
              <a:t>x</a:t>
            </a:r>
            <a:r>
              <a:rPr lang="en-US" altLang="en-US" sz="2800" smtClean="0"/>
              <a:t> at program point </a:t>
            </a:r>
            <a:r>
              <a:rPr lang="en-US" altLang="en-US" sz="2800" i="1" smtClean="0">
                <a:latin typeface="Times New Roman" panose="02020603050405020304" pitchFamily="18" charset="0"/>
              </a:rPr>
              <a:t>P</a:t>
            </a:r>
          </a:p>
          <a:p>
            <a:pPr eaLnBrk="1" hangingPunct="1"/>
            <a:endParaRPr lang="en-US" altLang="en-US" sz="2800" smtClean="0"/>
          </a:p>
          <a:p>
            <a:pPr eaLnBrk="1" hangingPunct="1"/>
            <a:r>
              <a:rPr lang="en-US" altLang="en-US" sz="2800" i="1" smtClean="0">
                <a:latin typeface="Times New Roman" panose="02020603050405020304" pitchFamily="18" charset="0"/>
              </a:rPr>
              <a:t>ovr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the set of memory locations that </a:t>
            </a:r>
            <a:r>
              <a:rPr lang="en-US" altLang="en-US" sz="2800" i="1" smtClean="0">
                <a:latin typeface="Times New Roman" panose="02020603050405020304" pitchFamily="18" charset="0"/>
              </a:rPr>
              <a:t>x</a:t>
            </a:r>
            <a:r>
              <a:rPr lang="en-US" altLang="en-US" sz="2800" smtClean="0"/>
              <a:t> may overlap with at program point </a:t>
            </a:r>
            <a:r>
              <a:rPr lang="en-US" altLang="en-US" sz="2800" i="1" smtClean="0">
                <a:latin typeface="Times New Roman" panose="02020603050405020304" pitchFamily="18" charset="0"/>
              </a:rPr>
              <a:t>P</a:t>
            </a:r>
          </a:p>
          <a:p>
            <a:pPr eaLnBrk="1" hangingPunct="1"/>
            <a:endParaRPr lang="en-US" altLang="en-US" sz="2800" smtClean="0"/>
          </a:p>
          <a:p>
            <a:pPr eaLnBrk="1" hangingPunct="1"/>
            <a:r>
              <a:rPr lang="en-US" altLang="en-US" sz="2800" i="1" smtClean="0">
                <a:latin typeface="Times New Roman" panose="02020603050405020304" pitchFamily="18" charset="0"/>
              </a:rPr>
              <a:t>ptr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the set of memory locations that </a:t>
            </a:r>
            <a:r>
              <a:rPr lang="en-US" altLang="en-US" sz="2800" i="1" smtClean="0">
                <a:latin typeface="Times New Roman" panose="02020603050405020304" pitchFamily="18" charset="0"/>
              </a:rPr>
              <a:t>x</a:t>
            </a:r>
            <a:r>
              <a:rPr lang="en-US" altLang="en-US" sz="2800" smtClean="0"/>
              <a:t> may point to at program point </a:t>
            </a:r>
            <a:r>
              <a:rPr lang="en-US" altLang="en-US" sz="2800" i="1" smtClean="0">
                <a:latin typeface="Times New Roman" panose="02020603050405020304" pitchFamily="18" charset="0"/>
              </a:rPr>
              <a:t>P</a:t>
            </a:r>
          </a:p>
          <a:p>
            <a:pPr eaLnBrk="1" hangingPunct="1"/>
            <a:endParaRPr lang="en-US" altLang="en-US" i="1" smtClean="0">
              <a:latin typeface="Times New Roman" panose="02020603050405020304" pitchFamily="18" charset="0"/>
            </a:endParaRPr>
          </a:p>
          <a:p>
            <a:pPr eaLnBrk="1" hangingPunct="1"/>
            <a:endParaRPr lang="en-US" altLang="en-US"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59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59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C033DB-C946-407B-B505-E27B388F67F4}" type="slidenum">
              <a:rPr lang="en-US" altLang="en-US">
                <a:solidFill>
                  <a:srgbClr val="660066"/>
                </a:solidFill>
              </a:rPr>
              <a:pPr eaLnBrk="1" hangingPunct="1"/>
              <a:t>126</a:t>
            </a:fld>
            <a:endParaRPr lang="en-US" altLang="en-US">
              <a:solidFill>
                <a:srgbClr val="660066"/>
              </a:solidFill>
            </a:endParaRPr>
          </a:p>
        </p:txBody>
      </p:sp>
      <p:sp>
        <p:nvSpPr>
          <p:cNvPr id="125957" name="Rectangle 2"/>
          <p:cNvSpPr>
            <a:spLocks noGrp="1" noChangeArrowheads="1"/>
          </p:cNvSpPr>
          <p:nvPr>
            <p:ph type="title"/>
          </p:nvPr>
        </p:nvSpPr>
        <p:spPr/>
        <p:txBody>
          <a:bodyPr/>
          <a:lstStyle/>
          <a:p>
            <a:pPr eaLnBrk="1" hangingPunct="1"/>
            <a:r>
              <a:rPr lang="en-US" altLang="en-US" smtClean="0"/>
              <a:t>Data Structures</a:t>
            </a:r>
          </a:p>
        </p:txBody>
      </p:sp>
      <p:sp>
        <p:nvSpPr>
          <p:cNvPr id="125958" name="Rectangle 3"/>
          <p:cNvSpPr>
            <a:spLocks noGrp="1" noChangeArrowheads="1"/>
          </p:cNvSpPr>
          <p:nvPr>
            <p:ph type="body" idx="1"/>
          </p:nvPr>
        </p:nvSpPr>
        <p:spPr/>
        <p:txBody>
          <a:bodyPr/>
          <a:lstStyle/>
          <a:p>
            <a:pPr eaLnBrk="1" hangingPunct="1"/>
            <a:r>
              <a:rPr lang="en-US" altLang="en-US" sz="2400" i="1" smtClean="0">
                <a:latin typeface="Times New Roman" panose="02020603050405020304" pitchFamily="18" charset="0"/>
              </a:rPr>
              <a:t>ref</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 = the set of memory locations reachable through arbitrarily many de-references from x at program point P; we can recursively define this - let fields(x) be x if x is a pointer or the set of pointer fields in x if x is a structure, then</a:t>
            </a:r>
          </a:p>
        </p:txBody>
      </p:sp>
      <p:graphicFrame>
        <p:nvGraphicFramePr>
          <p:cNvPr id="125959" name="Object 4"/>
          <p:cNvGraphicFramePr>
            <a:graphicFrameLocks noChangeAspect="1"/>
          </p:cNvGraphicFramePr>
          <p:nvPr/>
        </p:nvGraphicFramePr>
        <p:xfrm>
          <a:off x="3390900" y="3581400"/>
          <a:ext cx="2743200" cy="579438"/>
        </p:xfrm>
        <a:graphic>
          <a:graphicData uri="http://schemas.openxmlformats.org/presentationml/2006/ole">
            <mc:AlternateContent xmlns:mc="http://schemas.openxmlformats.org/markup-compatibility/2006">
              <mc:Choice xmlns:v="urn:schemas-microsoft-com:vml" Requires="v">
                <p:oleObj spid="_x0000_s125992" name="Equation" r:id="rId4" imgW="1079500" imgH="228600" progId="Equation.DSMT4">
                  <p:embed/>
                </p:oleObj>
              </mc:Choice>
              <mc:Fallback>
                <p:oleObj name="Equation" r:id="rId4" imgW="10795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0900" y="3581400"/>
                        <a:ext cx="27432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0" name="Object 5"/>
          <p:cNvGraphicFramePr>
            <a:graphicFrameLocks noChangeAspect="1"/>
          </p:cNvGraphicFramePr>
          <p:nvPr/>
        </p:nvGraphicFramePr>
        <p:xfrm>
          <a:off x="2590800" y="4343400"/>
          <a:ext cx="4648200" cy="533400"/>
        </p:xfrm>
        <a:graphic>
          <a:graphicData uri="http://schemas.openxmlformats.org/presentationml/2006/ole">
            <mc:AlternateContent xmlns:mc="http://schemas.openxmlformats.org/markup-compatibility/2006">
              <mc:Choice xmlns:v="urn:schemas-microsoft-com:vml" Requires="v">
                <p:oleObj spid="_x0000_s125993" name="Equation" r:id="rId6" imgW="1993900" imgH="228600" progId="Equation.DSMT4">
                  <p:embed/>
                </p:oleObj>
              </mc:Choice>
              <mc:Fallback>
                <p:oleObj name="Equation" r:id="rId6" imgW="1993900" imgH="2286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343400"/>
                        <a:ext cx="4648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61" name="Object 6"/>
          <p:cNvGraphicFramePr>
            <a:graphicFrameLocks noChangeAspect="1"/>
          </p:cNvGraphicFramePr>
          <p:nvPr/>
        </p:nvGraphicFramePr>
        <p:xfrm>
          <a:off x="3314700" y="4953000"/>
          <a:ext cx="3200400" cy="1109663"/>
        </p:xfrm>
        <a:graphic>
          <a:graphicData uri="http://schemas.openxmlformats.org/presentationml/2006/ole">
            <mc:AlternateContent xmlns:mc="http://schemas.openxmlformats.org/markup-compatibility/2006">
              <mc:Choice xmlns:v="urn:schemas-microsoft-com:vml" Requires="v">
                <p:oleObj spid="_x0000_s125994" name="Equation" r:id="rId8" imgW="1244600" imgH="431800" progId="Equation.DSMT4">
                  <p:embed/>
                </p:oleObj>
              </mc:Choice>
              <mc:Fallback>
                <p:oleObj name="Equation" r:id="rId8" imgW="1244600" imgH="4318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700" y="4953000"/>
                        <a:ext cx="3200400"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69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69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434545-6649-475D-9CAB-CEB9A60BA1DE}" type="slidenum">
              <a:rPr lang="en-US" altLang="en-US">
                <a:solidFill>
                  <a:srgbClr val="660066"/>
                </a:solidFill>
              </a:rPr>
              <a:pPr eaLnBrk="1" hangingPunct="1"/>
              <a:t>127</a:t>
            </a:fld>
            <a:endParaRPr lang="en-US" altLang="en-US">
              <a:solidFill>
                <a:srgbClr val="660066"/>
              </a:solidFill>
            </a:endParaRPr>
          </a:p>
        </p:txBody>
      </p:sp>
      <p:sp>
        <p:nvSpPr>
          <p:cNvPr id="126981" name="Rectangle 2"/>
          <p:cNvSpPr>
            <a:spLocks noGrp="1" noChangeArrowheads="1"/>
          </p:cNvSpPr>
          <p:nvPr>
            <p:ph type="title"/>
          </p:nvPr>
        </p:nvSpPr>
        <p:spPr/>
        <p:txBody>
          <a:bodyPr/>
          <a:lstStyle/>
          <a:p>
            <a:pPr eaLnBrk="1" hangingPunct="1"/>
            <a:r>
              <a:rPr lang="en-US" altLang="en-US" smtClean="0"/>
              <a:t>Alias Gatherer for C</a:t>
            </a:r>
          </a:p>
        </p:txBody>
      </p:sp>
      <p:sp>
        <p:nvSpPr>
          <p:cNvPr id="126982" name="Rectangle 3"/>
          <p:cNvSpPr>
            <a:spLocks noGrp="1" noChangeArrowheads="1"/>
          </p:cNvSpPr>
          <p:nvPr>
            <p:ph type="body" idx="1"/>
          </p:nvPr>
        </p:nvSpPr>
        <p:spPr>
          <a:xfrm>
            <a:off x="457200" y="1600200"/>
            <a:ext cx="7821613" cy="4525963"/>
          </a:xfrm>
        </p:spPr>
        <p:txBody>
          <a:bodyPr/>
          <a:lstStyle/>
          <a:p>
            <a:pPr eaLnBrk="1" hangingPunct="1"/>
            <a:r>
              <a:rPr lang="en-US" altLang="en-US" sz="2800" smtClean="0"/>
              <a:t>Let </a:t>
            </a:r>
            <a:r>
              <a:rPr lang="en-US" altLang="en-US" sz="2800" i="1" smtClean="0">
                <a:solidFill>
                  <a:srgbClr val="663300"/>
                </a:solidFill>
                <a:latin typeface="Times New Roman" panose="02020603050405020304" pitchFamily="18" charset="0"/>
              </a:rPr>
              <a:t>stmt</a:t>
            </a:r>
            <a:r>
              <a:rPr lang="en-US" altLang="en-US" sz="2800" smtClean="0">
                <a:solidFill>
                  <a:srgbClr val="663300"/>
                </a:solidFill>
              </a:rPr>
              <a:t>(</a:t>
            </a:r>
            <a:r>
              <a:rPr lang="en-US" altLang="en-US" sz="2800" i="1" smtClean="0">
                <a:solidFill>
                  <a:srgbClr val="663300"/>
                </a:solidFill>
                <a:latin typeface="Times New Roman" panose="02020603050405020304" pitchFamily="18" charset="0"/>
              </a:rPr>
              <a:t>P</a:t>
            </a:r>
            <a:r>
              <a:rPr lang="en-US" altLang="en-US" sz="2800" smtClean="0">
                <a:solidFill>
                  <a:srgbClr val="663300"/>
                </a:solidFill>
              </a:rPr>
              <a:t>)</a:t>
            </a:r>
            <a:r>
              <a:rPr lang="en-US" altLang="en-US" sz="2800" smtClean="0"/>
              <a:t> be the unique statement immediately preceding program point </a:t>
            </a:r>
            <a:r>
              <a:rPr lang="en-US" altLang="en-US" sz="2800" i="1" smtClean="0">
                <a:latin typeface="Times New Roman" panose="02020603050405020304" pitchFamily="18" charset="0"/>
              </a:rPr>
              <a:t>P</a:t>
            </a:r>
            <a:r>
              <a:rPr lang="en-US" altLang="en-US" sz="2800" smtClean="0"/>
              <a:t> in the flowgraph</a:t>
            </a:r>
          </a:p>
          <a:p>
            <a:pPr eaLnBrk="1" hangingPunct="1"/>
            <a:endParaRPr lang="en-US" altLang="en-US" sz="2800" smtClean="0"/>
          </a:p>
          <a:p>
            <a:pPr eaLnBrk="1" hangingPunct="1"/>
            <a:r>
              <a:rPr lang="en-US" altLang="en-US" sz="2800" smtClean="0"/>
              <a:t>Let </a:t>
            </a:r>
            <a:r>
              <a:rPr lang="en-US" altLang="en-US" sz="2800" i="1" smtClean="0">
                <a:latin typeface="Times New Roman" panose="02020603050405020304" pitchFamily="18" charset="0"/>
              </a:rPr>
              <a:t>P</a:t>
            </a:r>
            <a:r>
              <a:rPr lang="en-US" altLang="en-US" sz="2800" smtClean="0"/>
              <a:t>’ be the program point immediate before </a:t>
            </a:r>
            <a:r>
              <a:rPr lang="en-US" altLang="en-US" sz="2800" i="1" smtClean="0">
                <a:latin typeface="Times New Roman" panose="02020603050405020304" pitchFamily="18" charset="0"/>
              </a:rPr>
              <a:t>P</a:t>
            </a:r>
            <a:endParaRPr lang="en-US" altLang="en-US" sz="2800" smtClean="0"/>
          </a:p>
          <a:p>
            <a:pPr eaLnBrk="1" hangingPunct="1"/>
            <a:endParaRPr lang="en-US" altLang="en-US" sz="2800" smtClean="0"/>
          </a:p>
          <a:p>
            <a:pPr eaLnBrk="1" hangingPunct="1"/>
            <a:r>
              <a:rPr lang="en-US" altLang="en-US" sz="2800" smtClean="0"/>
              <a:t>If </a:t>
            </a:r>
            <a:r>
              <a:rPr lang="en-US" altLang="en-US" sz="2800" i="1" smtClean="0">
                <a:latin typeface="Times New Roman" panose="02020603050405020304" pitchFamily="18" charset="0"/>
              </a:rPr>
              <a:t>stmt</a:t>
            </a:r>
            <a:r>
              <a:rPr lang="en-US" altLang="en-US" sz="2800" smtClean="0"/>
              <a:t>(</a:t>
            </a:r>
            <a:r>
              <a:rPr lang="en-US" altLang="en-US" sz="2800" i="1" smtClean="0">
                <a:latin typeface="Times New Roman" panose="02020603050405020304" pitchFamily="18" charset="0"/>
              </a:rPr>
              <a:t>P</a:t>
            </a:r>
            <a:r>
              <a:rPr lang="en-US" altLang="en-US" sz="2800" smtClean="0"/>
              <a:t>) assigns a null pointer to </a:t>
            </a:r>
            <a:r>
              <a:rPr lang="en-US" altLang="en-US" sz="2800" i="1" smtClean="0">
                <a:latin typeface="Times New Roman" panose="02020603050405020304" pitchFamily="18" charset="0"/>
              </a:rPr>
              <a:t>x</a:t>
            </a:r>
            <a:r>
              <a:rPr lang="en-US" altLang="en-US" sz="2800" smtClean="0"/>
              <a:t>, then</a:t>
            </a:r>
            <a:br>
              <a:rPr lang="en-US" altLang="en-US" sz="2800" smtClean="0"/>
            </a:br>
            <a:r>
              <a:rPr lang="en-US" altLang="en-US" sz="2800" smtClean="0"/>
              <a:t>		 </a:t>
            </a:r>
            <a:r>
              <a:rPr lang="en-US" altLang="en-US" sz="2800" i="1" smtClean="0">
                <a:latin typeface="Times New Roman" panose="02020603050405020304" pitchFamily="18" charset="0"/>
              </a:rPr>
              <a:t>ptr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a:t>
            </a:r>
            <a:r>
              <a:rPr lang="en-US" altLang="en-US" sz="2800" smtClean="0">
                <a:sym typeface="Symbol" panose="05050102010706020507" pitchFamily="18" charset="2"/>
              </a:rPr>
              <a:t></a:t>
            </a:r>
          </a:p>
          <a:p>
            <a:pPr eaLnBrk="1" hangingPunct="1"/>
            <a:endParaRPr lang="en-US" altLang="en-US" sz="2800" smtClean="0">
              <a:sym typeface="Symbol" panose="05050102010706020507" pitchFamily="18" charset="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80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80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01291D-4259-45B4-80E0-03595AC22672}" type="slidenum">
              <a:rPr lang="en-US" altLang="en-US">
                <a:solidFill>
                  <a:srgbClr val="660066"/>
                </a:solidFill>
              </a:rPr>
              <a:pPr eaLnBrk="1" hangingPunct="1"/>
              <a:t>128</a:t>
            </a:fld>
            <a:endParaRPr lang="en-US" altLang="en-US">
              <a:solidFill>
                <a:srgbClr val="660066"/>
              </a:solidFill>
            </a:endParaRPr>
          </a:p>
        </p:txBody>
      </p:sp>
      <p:sp>
        <p:nvSpPr>
          <p:cNvPr id="128005" name="Rectangle 2"/>
          <p:cNvSpPr>
            <a:spLocks noGrp="1" noChangeArrowheads="1"/>
          </p:cNvSpPr>
          <p:nvPr>
            <p:ph type="title"/>
          </p:nvPr>
        </p:nvSpPr>
        <p:spPr/>
        <p:txBody>
          <a:bodyPr/>
          <a:lstStyle/>
          <a:p>
            <a:pPr eaLnBrk="1" hangingPunct="1"/>
            <a:r>
              <a:rPr lang="en-US" altLang="en-US" smtClean="0"/>
              <a:t>Alias Gatherer for C</a:t>
            </a:r>
          </a:p>
        </p:txBody>
      </p:sp>
      <p:sp>
        <p:nvSpPr>
          <p:cNvPr id="128006" name="Rectangle 3"/>
          <p:cNvSpPr>
            <a:spLocks noGrp="1" noChangeArrowheads="1"/>
          </p:cNvSpPr>
          <p:nvPr>
            <p:ph type="body" idx="1"/>
          </p:nvPr>
        </p:nvSpPr>
        <p:spPr/>
        <p:txBody>
          <a:bodyPr/>
          <a:lstStyle/>
          <a:p>
            <a:pPr eaLnBrk="1" hangingPunct="1"/>
            <a:r>
              <a:rPr lang="en-US" altLang="en-US" sz="2800" smtClean="0"/>
              <a:t>If </a:t>
            </a:r>
            <a:r>
              <a:rPr lang="en-US" altLang="en-US" sz="2800" i="1" smtClean="0">
                <a:latin typeface="Times New Roman" panose="02020603050405020304" pitchFamily="18" charset="0"/>
              </a:rPr>
              <a:t>stmt</a:t>
            </a:r>
            <a:r>
              <a:rPr lang="en-US" altLang="en-US" sz="2800" smtClean="0"/>
              <a:t>(</a:t>
            </a:r>
            <a:r>
              <a:rPr lang="en-US" altLang="en-US" sz="2800" i="1" smtClean="0">
                <a:latin typeface="Times New Roman" panose="02020603050405020304" pitchFamily="18" charset="0"/>
              </a:rPr>
              <a:t>P</a:t>
            </a:r>
            <a:r>
              <a:rPr lang="en-US" altLang="en-US" sz="2800" smtClean="0"/>
              <a:t>) assigns a dynamically allocated pointer to </a:t>
            </a:r>
            <a:r>
              <a:rPr lang="en-US" altLang="en-US" sz="2800" i="1" smtClean="0">
                <a:latin typeface="Times New Roman" panose="02020603050405020304" pitchFamily="18" charset="0"/>
              </a:rPr>
              <a:t>x</a:t>
            </a:r>
            <a:r>
              <a:rPr lang="en-US" altLang="en-US" sz="2800" smtClean="0"/>
              <a:t>, then</a:t>
            </a:r>
            <a:br>
              <a:rPr lang="en-US" altLang="en-US" sz="2800" smtClean="0"/>
            </a:br>
            <a:r>
              <a:rPr lang="en-US" altLang="en-US" sz="2800" smtClean="0"/>
              <a:t>		 </a:t>
            </a:r>
            <a:r>
              <a:rPr lang="en-US" altLang="en-US" sz="2800" i="1" smtClean="0">
                <a:latin typeface="Times New Roman" panose="02020603050405020304" pitchFamily="18" charset="0"/>
              </a:rPr>
              <a:t>ptr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a:t>
            </a:r>
            <a:r>
              <a:rPr lang="en-US" altLang="en-US" sz="2800" i="1" smtClean="0">
                <a:latin typeface="Times New Roman" panose="02020603050405020304" pitchFamily="18" charset="0"/>
                <a:sym typeface="Symbol" panose="05050102010706020507" pitchFamily="18" charset="2"/>
              </a:rPr>
              <a:t>anon</a:t>
            </a:r>
          </a:p>
          <a:p>
            <a:pPr eaLnBrk="1" hangingPunct="1">
              <a:buFont typeface="Arial Unicode MS" panose="020B0604020202020204" pitchFamily="34" charset="-128"/>
              <a:buNone/>
            </a:pPr>
            <a:r>
              <a:rPr lang="en-US" altLang="en-US" sz="2800" smtClean="0"/>
              <a:t>	where </a:t>
            </a:r>
            <a:r>
              <a:rPr lang="en-US" altLang="en-US" sz="2800" i="1" smtClean="0">
                <a:latin typeface="Times New Roman" panose="02020603050405020304" pitchFamily="18" charset="0"/>
              </a:rPr>
              <a:t>anon</a:t>
            </a:r>
            <a:r>
              <a:rPr lang="en-US" altLang="en-US" sz="2800" smtClean="0"/>
              <a:t> denotes an anonymous (dynamically allocated) memory location</a:t>
            </a:r>
          </a:p>
          <a:p>
            <a:pPr eaLnBrk="1" hangingPunct="1"/>
            <a:endParaRPr lang="en-US" altLang="en-US" sz="2800" smtClean="0"/>
          </a:p>
          <a:p>
            <a:pPr eaLnBrk="1" hangingPunct="1"/>
            <a:r>
              <a:rPr lang="en-US" altLang="en-US" sz="2800" smtClean="0"/>
              <a:t>If </a:t>
            </a:r>
            <a:r>
              <a:rPr lang="en-US" altLang="en-US" sz="2800" i="1" smtClean="0">
                <a:latin typeface="Times New Roman" panose="02020603050405020304" pitchFamily="18" charset="0"/>
              </a:rPr>
              <a:t>stmt</a:t>
            </a:r>
            <a:r>
              <a:rPr lang="en-US" altLang="en-US" sz="2800" smtClean="0"/>
              <a:t>(</a:t>
            </a:r>
            <a:r>
              <a:rPr lang="en-US" altLang="en-US" sz="2800" i="1" smtClean="0">
                <a:latin typeface="Times New Roman" panose="02020603050405020304" pitchFamily="18" charset="0"/>
              </a:rPr>
              <a:t>P</a:t>
            </a:r>
            <a:r>
              <a:rPr lang="en-US" altLang="en-US" sz="2800" smtClean="0"/>
              <a:t>) is “</a:t>
            </a:r>
            <a:r>
              <a:rPr lang="en-US" altLang="en-US" sz="2800" b="1" smtClean="0">
                <a:latin typeface="Courier New" panose="02070309020205020404" pitchFamily="49" charset="0"/>
              </a:rPr>
              <a:t>x = &amp;a</a:t>
            </a:r>
            <a:r>
              <a:rPr lang="en-US" altLang="en-US" sz="2800" smtClean="0"/>
              <a:t>”, then</a:t>
            </a:r>
          </a:p>
          <a:p>
            <a:pPr eaLnBrk="1" hangingPunct="1">
              <a:buFont typeface="Arial Unicode MS" panose="020B0604020202020204" pitchFamily="34" charset="-128"/>
              <a:buNone/>
            </a:pPr>
            <a:r>
              <a:rPr lang="en-US" altLang="en-US" sz="2800" smtClean="0"/>
              <a:t>			 </a:t>
            </a:r>
            <a:r>
              <a:rPr lang="en-US" altLang="en-US" sz="2800" i="1" smtClean="0">
                <a:latin typeface="Times New Roman" panose="02020603050405020304" pitchFamily="18" charset="0"/>
              </a:rPr>
              <a:t>ptr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a:t>
            </a:r>
            <a:r>
              <a:rPr lang="en-US" altLang="en-US" sz="2800" i="1" smtClean="0">
                <a:latin typeface="Times New Roman" panose="02020603050405020304" pitchFamily="18" charset="0"/>
                <a:sym typeface="Symbol" panose="05050102010706020507" pitchFamily="18" charset="2"/>
              </a:rPr>
              <a:t>mem</a:t>
            </a:r>
            <a:r>
              <a:rPr lang="en-US" altLang="en-US" sz="2800" i="1" baseline="-25000" smtClean="0">
                <a:latin typeface="Times New Roman" panose="02020603050405020304" pitchFamily="18" charset="0"/>
                <a:sym typeface="Symbol" panose="05050102010706020507" pitchFamily="18" charset="2"/>
              </a:rPr>
              <a:t>P</a:t>
            </a:r>
            <a:r>
              <a:rPr lang="en-US" altLang="en-US" sz="2800" smtClean="0"/>
              <a:t>(</a:t>
            </a:r>
            <a:r>
              <a:rPr lang="en-US" altLang="en-US" sz="2800" i="1" smtClean="0">
                <a:latin typeface="Times New Roman" panose="02020603050405020304" pitchFamily="18" charset="0"/>
              </a:rPr>
              <a:t>a</a:t>
            </a:r>
            <a:r>
              <a:rPr lang="en-US" altLang="en-US" sz="2800" smtClean="0"/>
              <a:t>)} = {</a:t>
            </a:r>
            <a:r>
              <a:rPr lang="en-US" altLang="en-US" sz="2800" i="1" smtClean="0">
                <a:latin typeface="Times New Roman" panose="02020603050405020304" pitchFamily="18" charset="0"/>
                <a:sym typeface="Symbol" panose="05050102010706020507" pitchFamily="18" charset="2"/>
              </a:rPr>
              <a:t>mem</a:t>
            </a:r>
            <a:r>
              <a:rPr lang="en-US" altLang="en-US" sz="2800" i="1" baseline="-25000" smtClean="0">
                <a:latin typeface="Times New Roman" panose="02020603050405020304" pitchFamily="18" charset="0"/>
                <a:sym typeface="Symbol" panose="05050102010706020507" pitchFamily="18" charset="2"/>
              </a:rPr>
              <a:t>P’</a:t>
            </a:r>
            <a:r>
              <a:rPr lang="en-US" altLang="en-US" sz="2800" smtClean="0"/>
              <a:t>(</a:t>
            </a:r>
            <a:r>
              <a:rPr lang="en-US" altLang="en-US" sz="2800" i="1" smtClean="0">
                <a:latin typeface="Times New Roman" panose="02020603050405020304" pitchFamily="18" charset="0"/>
              </a:rPr>
              <a:t>a</a:t>
            </a:r>
            <a:r>
              <a:rPr lang="en-US" altLang="en-US" sz="2800" smtClean="0"/>
              <a:t>)}</a:t>
            </a:r>
          </a:p>
          <a:p>
            <a:pPr eaLnBrk="1" hangingPunct="1">
              <a:buFont typeface="Arial Unicode MS" panose="020B0604020202020204" pitchFamily="34" charset="-128"/>
              <a:buNone/>
            </a:pPr>
            <a:endParaRPr lang="en-US" altLang="en-US" smtClean="0"/>
          </a:p>
          <a:p>
            <a:pPr eaLnBrk="1" hangingPunct="1"/>
            <a:endParaRPr lang="en-US" altLang="en-US" smtClean="0"/>
          </a:p>
          <a:p>
            <a:pPr eaLnBrk="1" hangingPunct="1"/>
            <a:endParaRPr lang="en-US" altLang="en-US"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290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290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4F5FD98-2C7A-46F4-AEE2-1C923C14BFF0}" type="slidenum">
              <a:rPr lang="en-US" altLang="en-US">
                <a:solidFill>
                  <a:srgbClr val="660066"/>
                </a:solidFill>
              </a:rPr>
              <a:pPr eaLnBrk="1" hangingPunct="1"/>
              <a:t>129</a:t>
            </a:fld>
            <a:endParaRPr lang="en-US" altLang="en-US">
              <a:solidFill>
                <a:srgbClr val="660066"/>
              </a:solidFill>
            </a:endParaRPr>
          </a:p>
        </p:txBody>
      </p:sp>
      <p:sp>
        <p:nvSpPr>
          <p:cNvPr id="129029" name="Rectangle 2"/>
          <p:cNvSpPr>
            <a:spLocks noGrp="1" noChangeArrowheads="1"/>
          </p:cNvSpPr>
          <p:nvPr>
            <p:ph type="title"/>
          </p:nvPr>
        </p:nvSpPr>
        <p:spPr/>
        <p:txBody>
          <a:bodyPr/>
          <a:lstStyle/>
          <a:p>
            <a:pPr eaLnBrk="1" hangingPunct="1"/>
            <a:r>
              <a:rPr lang="en-US" altLang="en-US" smtClean="0"/>
              <a:t>Alias Gatherer for C</a:t>
            </a:r>
          </a:p>
        </p:txBody>
      </p:sp>
      <p:sp>
        <p:nvSpPr>
          <p:cNvPr id="129030" name="Rectangle 3"/>
          <p:cNvSpPr>
            <a:spLocks noGrp="1" noChangeArrowheads="1"/>
          </p:cNvSpPr>
          <p:nvPr>
            <p:ph type="body" idx="1"/>
          </p:nvPr>
        </p:nvSpPr>
        <p:spPr/>
        <p:txBody>
          <a:bodyPr/>
          <a:lstStyle/>
          <a:p>
            <a:pPr eaLnBrk="1" hangingPunct="1"/>
            <a:r>
              <a:rPr lang="en-US" altLang="en-US" sz="2400" smtClean="0"/>
              <a:t>If </a:t>
            </a:r>
            <a:r>
              <a:rPr lang="en-US" altLang="en-US" sz="2400" i="1" smtClean="0">
                <a:latin typeface="Times New Roman" panose="02020603050405020304" pitchFamily="18" charset="0"/>
              </a:rPr>
              <a:t>stmt</a:t>
            </a:r>
            <a:r>
              <a:rPr lang="en-US" altLang="en-US" sz="2400" smtClean="0"/>
              <a:t>(</a:t>
            </a:r>
            <a:r>
              <a:rPr lang="en-US" altLang="en-US" sz="2400" i="1" smtClean="0">
                <a:latin typeface="Times New Roman" panose="02020603050405020304" pitchFamily="18" charset="0"/>
              </a:rPr>
              <a:t>P</a:t>
            </a:r>
            <a:r>
              <a:rPr lang="en-US" altLang="en-US" sz="2400" smtClean="0"/>
              <a:t>) is “</a:t>
            </a:r>
            <a:r>
              <a:rPr lang="en-US" altLang="en-US" sz="2400" b="1" smtClean="0">
                <a:latin typeface="Courier New" panose="02070309020205020404" pitchFamily="49" charset="0"/>
              </a:rPr>
              <a:t>x = y</a:t>
            </a:r>
            <a:r>
              <a:rPr lang="en-US" altLang="en-US" sz="2400" smtClean="0"/>
              <a:t>”, where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are pointers, then</a:t>
            </a:r>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endParaRPr lang="en-US" altLang="en-US" sz="2400" smtClean="0"/>
          </a:p>
          <a:p>
            <a:pPr eaLnBrk="1" hangingPunct="1"/>
            <a:r>
              <a:rPr lang="en-US" altLang="en-US" sz="2400" smtClean="0"/>
              <a:t>If </a:t>
            </a:r>
            <a:r>
              <a:rPr lang="en-US" altLang="en-US" sz="2400" i="1" smtClean="0">
                <a:latin typeface="Times New Roman" panose="02020603050405020304" pitchFamily="18" charset="0"/>
              </a:rPr>
              <a:t>stmt</a:t>
            </a:r>
            <a:r>
              <a:rPr lang="en-US" altLang="en-US" sz="2400" smtClean="0"/>
              <a:t>(</a:t>
            </a:r>
            <a:r>
              <a:rPr lang="en-US" altLang="en-US" sz="2400" i="1" smtClean="0">
                <a:latin typeface="Times New Roman" panose="02020603050405020304" pitchFamily="18" charset="0"/>
              </a:rPr>
              <a:t>P</a:t>
            </a:r>
            <a:r>
              <a:rPr lang="en-US" altLang="en-US" sz="2400" smtClean="0"/>
              <a:t>) is “</a:t>
            </a:r>
            <a:r>
              <a:rPr lang="en-US" altLang="en-US" sz="2400" b="1" smtClean="0">
                <a:latin typeface="Courier New" panose="02070309020205020404" pitchFamily="49" charset="0"/>
              </a:rPr>
              <a:t>x = y -&gt; z</a:t>
            </a:r>
            <a:r>
              <a:rPr lang="en-US" altLang="en-US" sz="2400" smtClean="0"/>
              <a:t>”, where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y</a:t>
            </a:r>
            <a:r>
              <a:rPr lang="en-US" altLang="en-US" sz="2400" smtClean="0"/>
              <a:t> are pointers and </a:t>
            </a:r>
            <a:r>
              <a:rPr lang="en-US" altLang="en-US" sz="2400" i="1" smtClean="0">
                <a:latin typeface="Times New Roman" panose="02020603050405020304" pitchFamily="18" charset="0"/>
              </a:rPr>
              <a:t>z</a:t>
            </a:r>
            <a:r>
              <a:rPr lang="en-US" altLang="en-US" sz="2400" smtClean="0"/>
              <a:t> is a pointer field, then</a:t>
            </a:r>
          </a:p>
          <a:p>
            <a:pPr eaLnBrk="1" hangingPunct="1">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 =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y</a:t>
            </a:r>
            <a:r>
              <a:rPr lang="en-US" altLang="en-US" sz="2400" smtClean="0"/>
              <a:t> </a:t>
            </a:r>
            <a:r>
              <a:rPr lang="en-US" altLang="en-US" sz="2400" b="1" smtClean="0">
                <a:latin typeface="Courier New" panose="02070309020205020404" pitchFamily="49" charset="0"/>
              </a:rPr>
              <a:t>-&gt;</a:t>
            </a:r>
            <a:r>
              <a:rPr lang="en-US" altLang="en-US" sz="2400" smtClean="0"/>
              <a:t> </a:t>
            </a:r>
            <a:r>
              <a:rPr lang="en-US" altLang="en-US" sz="2400" i="1" smtClean="0">
                <a:latin typeface="Times New Roman" panose="02020603050405020304" pitchFamily="18" charset="0"/>
              </a:rPr>
              <a:t>z</a:t>
            </a:r>
            <a:r>
              <a:rPr lang="en-US" altLang="en-US" sz="2400" smtClean="0"/>
              <a:t>)</a:t>
            </a:r>
          </a:p>
          <a:p>
            <a:pPr eaLnBrk="1" hangingPunct="1"/>
            <a:endParaRPr lang="en-US" altLang="en-US" sz="2400" smtClean="0"/>
          </a:p>
        </p:txBody>
      </p:sp>
      <p:graphicFrame>
        <p:nvGraphicFramePr>
          <p:cNvPr id="129031" name="Object 4"/>
          <p:cNvGraphicFramePr>
            <a:graphicFrameLocks noChangeAspect="1"/>
          </p:cNvGraphicFramePr>
          <p:nvPr/>
        </p:nvGraphicFramePr>
        <p:xfrm>
          <a:off x="1752600" y="2743200"/>
          <a:ext cx="6781800" cy="973138"/>
        </p:xfrm>
        <a:graphic>
          <a:graphicData uri="http://schemas.openxmlformats.org/presentationml/2006/ole">
            <mc:AlternateContent xmlns:mc="http://schemas.openxmlformats.org/markup-compatibility/2006">
              <mc:Choice xmlns:v="urn:schemas-microsoft-com:vml" Requires="v">
                <p:oleObj spid="_x0000_s129042" name="Equation" r:id="rId4" imgW="3365500" imgH="482600" progId="Equation.DSMT4">
                  <p:embed/>
                </p:oleObj>
              </mc:Choice>
              <mc:Fallback>
                <p:oleObj name="Equation" r:id="rId4" imgW="3365500" imgH="482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743200"/>
                        <a:ext cx="6781800"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66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66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1D914B-5074-4BA5-94A0-C5C30CBCA2B8}" type="slidenum">
              <a:rPr lang="en-US" altLang="en-US">
                <a:solidFill>
                  <a:srgbClr val="660066"/>
                </a:solidFill>
              </a:rPr>
              <a:pPr eaLnBrk="1" hangingPunct="1"/>
              <a:t>13</a:t>
            </a:fld>
            <a:endParaRPr lang="en-US" altLang="en-US">
              <a:solidFill>
                <a:srgbClr val="660066"/>
              </a:solidFill>
            </a:endParaRPr>
          </a:p>
        </p:txBody>
      </p:sp>
      <p:sp>
        <p:nvSpPr>
          <p:cNvPr id="26629" name="Rectangle 2"/>
          <p:cNvSpPr>
            <a:spLocks noGrp="1" noChangeArrowheads="1"/>
          </p:cNvSpPr>
          <p:nvPr>
            <p:ph type="title"/>
          </p:nvPr>
        </p:nvSpPr>
        <p:spPr>
          <a:xfrm>
            <a:off x="1044575" y="476250"/>
            <a:ext cx="7543800" cy="711200"/>
          </a:xfrm>
        </p:spPr>
        <p:txBody>
          <a:bodyPr/>
          <a:lstStyle/>
          <a:p>
            <a:pPr eaLnBrk="1" hangingPunct="1"/>
            <a:r>
              <a:rPr lang="en-US" altLang="en-US" sz="4000" smtClean="0"/>
              <a:t>Applying the Transition Functions to this Example</a:t>
            </a:r>
          </a:p>
        </p:txBody>
      </p:sp>
      <p:sp>
        <p:nvSpPr>
          <p:cNvPr id="26630" name="Rectangle 3"/>
          <p:cNvSpPr>
            <a:spLocks noGrp="1" noChangeArrowheads="1"/>
          </p:cNvSpPr>
          <p:nvPr>
            <p:ph type="body" idx="1"/>
          </p:nvPr>
        </p:nvSpPr>
        <p:spPr>
          <a:xfrm>
            <a:off x="1447800" y="1524000"/>
            <a:ext cx="7543800" cy="4991100"/>
          </a:xfrm>
        </p:spPr>
        <p:txBody>
          <a:bodyPr/>
          <a:lstStyle/>
          <a:p>
            <a:pPr eaLnBrk="1" hangingPunct="1">
              <a:lnSpc>
                <a:spcPct val="90000"/>
              </a:lnSpc>
              <a:buFont typeface="Arial Unicode MS" panose="020B0604020202020204" pitchFamily="34" charset="-128"/>
              <a:buNone/>
            </a:pPr>
            <a:r>
              <a:rPr lang="en-US" altLang="en-US" sz="2400" smtClean="0"/>
              <a:t>Proposition </a:t>
            </a:r>
            <a:r>
              <a:rPr lang="en-US" altLang="en-US" sz="2400" smtClean="0">
                <a:sym typeface="Symbol" panose="05050102010706020507" pitchFamily="18" charset="2"/>
              </a:rPr>
              <a:t> is (</a:t>
            </a:r>
            <a:r>
              <a:rPr lang="en-US" altLang="en-US" sz="2400" i="1"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1) and  is </a:t>
            </a:r>
            <a:r>
              <a:rPr lang="en-US" altLang="en-US" sz="2400" i="1" smtClean="0">
                <a:latin typeface="Times New Roman" panose="02020603050405020304" pitchFamily="18" charset="0"/>
                <a:sym typeface="Symbol" panose="05050102010706020507" pitchFamily="18" charset="2"/>
              </a:rPr>
              <a:t>i</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n</a:t>
            </a:r>
            <a:endParaRPr lang="en-US" altLang="en-US" sz="2400" smtClean="0">
              <a:sym typeface="Symbol" panose="05050102010706020507" pitchFamily="18" charset="2"/>
            </a:endParaRPr>
          </a:p>
          <a:p>
            <a:pPr eaLnBrk="1" hangingPunct="1">
              <a:lnSpc>
                <a:spcPct val="90000"/>
              </a:lnSpc>
            </a:pPr>
            <a:r>
              <a:rPr lang="en-US" altLang="en-US" sz="2400" smtClean="0"/>
              <a:t>Along edge &lt;1,2&gt; apply </a:t>
            </a:r>
            <a:r>
              <a:rPr lang="en-US" altLang="en-US" sz="2400" smtClean="0">
                <a:latin typeface="Courier New" panose="02070309020205020404" pitchFamily="49" charset="0"/>
              </a:rPr>
              <a:t>Start</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Start</a:t>
            </a:r>
            <a:r>
              <a:rPr lang="en-US" altLang="en-US" sz="2400" smtClean="0">
                <a:sym typeface="Symbol" panose="05050102010706020507" pitchFamily="18" charset="2"/>
              </a:rPr>
              <a:t> to </a:t>
            </a:r>
          </a:p>
          <a:p>
            <a:pPr eaLnBrk="1" hangingPunct="1">
              <a:lnSpc>
                <a:spcPct val="90000"/>
              </a:lnSpc>
            </a:pPr>
            <a:r>
              <a:rPr lang="en-US" altLang="en-US" sz="2400" smtClean="0"/>
              <a:t>Along edge &lt;1,7&gt; apply </a:t>
            </a:r>
            <a:r>
              <a:rPr lang="en-US" altLang="en-US" sz="2400" smtClean="0">
                <a:latin typeface="Courier New" panose="02070309020205020404" pitchFamily="49" charset="0"/>
              </a:rPr>
              <a:t>Start</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Stop </a:t>
            </a:r>
            <a:r>
              <a:rPr lang="en-US" altLang="en-US" sz="2400" smtClean="0">
                <a:sym typeface="Symbol" panose="05050102010706020507" pitchFamily="18" charset="2"/>
              </a:rPr>
              <a:t>to  </a:t>
            </a:r>
          </a:p>
          <a:p>
            <a:pPr eaLnBrk="1" hangingPunct="1">
              <a:lnSpc>
                <a:spcPct val="90000"/>
              </a:lnSpc>
            </a:pPr>
            <a:r>
              <a:rPr lang="en-US" altLang="en-US" sz="2400" smtClean="0"/>
              <a:t>Along edge &lt;2,8&gt; apply </a:t>
            </a:r>
            <a:r>
              <a:rPr lang="en-US" altLang="en-US" sz="2400" smtClean="0">
                <a:latin typeface="Courier New" panose="02070309020205020404" pitchFamily="49" charset="0"/>
              </a:rPr>
              <a:t>Stop</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Propagate</a:t>
            </a:r>
            <a:r>
              <a:rPr lang="en-US" altLang="en-US" sz="2400" smtClean="0">
                <a:sym typeface="Symbol" panose="05050102010706020507" pitchFamily="18" charset="2"/>
              </a:rPr>
              <a:t> to </a:t>
            </a:r>
          </a:p>
          <a:p>
            <a:pPr eaLnBrk="1" hangingPunct="1">
              <a:lnSpc>
                <a:spcPct val="90000"/>
              </a:lnSpc>
            </a:pPr>
            <a:r>
              <a:rPr lang="en-US" altLang="en-US" sz="2400" smtClean="0"/>
              <a:t>Along edge &lt;2,3&gt; apply </a:t>
            </a:r>
            <a:r>
              <a:rPr lang="en-US" altLang="en-US" sz="2400" smtClean="0">
                <a:latin typeface="Courier New" panose="02070309020205020404" pitchFamily="49" charset="0"/>
              </a:rPr>
              <a:t>Start</a:t>
            </a:r>
            <a:r>
              <a:rPr lang="en-US" altLang="en-US" sz="2400" smtClean="0">
                <a:latin typeface="Courier" pitchFamily="49" charset="0"/>
              </a:rPr>
              <a:t> </a:t>
            </a:r>
            <a:r>
              <a:rPr lang="en-US" altLang="en-US" sz="2400" smtClean="0"/>
              <a:t>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Propagate</a:t>
            </a:r>
            <a:r>
              <a:rPr lang="en-US" altLang="en-US" sz="2400" smtClean="0">
                <a:sym typeface="Symbol" panose="05050102010706020507" pitchFamily="18" charset="2"/>
              </a:rPr>
              <a:t> to </a:t>
            </a:r>
          </a:p>
          <a:p>
            <a:pPr eaLnBrk="1" hangingPunct="1">
              <a:lnSpc>
                <a:spcPct val="90000"/>
              </a:lnSpc>
            </a:pPr>
            <a:r>
              <a:rPr lang="en-US" altLang="en-US" sz="2400" smtClean="0"/>
              <a:t>Along edge &lt;3,8&gt; apply </a:t>
            </a:r>
            <a:r>
              <a:rPr lang="en-US" altLang="en-US" sz="2400" smtClean="0">
                <a:latin typeface="Courier New" panose="02070309020205020404" pitchFamily="49" charset="0"/>
              </a:rPr>
              <a:t>Propagate</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Stop</a:t>
            </a:r>
            <a:r>
              <a:rPr lang="en-US" altLang="en-US" sz="2400" smtClean="0">
                <a:sym typeface="Symbol" panose="05050102010706020507" pitchFamily="18" charset="2"/>
              </a:rPr>
              <a:t> to </a:t>
            </a:r>
          </a:p>
          <a:p>
            <a:pPr eaLnBrk="1" hangingPunct="1">
              <a:lnSpc>
                <a:spcPct val="90000"/>
              </a:lnSpc>
            </a:pPr>
            <a:r>
              <a:rPr lang="en-US" altLang="en-US" sz="2400" smtClean="0"/>
              <a:t>Along edge &lt;3,4&gt; apply </a:t>
            </a:r>
            <a:r>
              <a:rPr lang="en-US" altLang="en-US" sz="2400" smtClean="0">
                <a:latin typeface="Courier New" panose="02070309020205020404" pitchFamily="49" charset="0"/>
              </a:rPr>
              <a:t>Propagate</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Start</a:t>
            </a:r>
            <a:r>
              <a:rPr lang="en-US" altLang="en-US" sz="2400" smtClean="0">
                <a:sym typeface="Symbol" panose="05050102010706020507" pitchFamily="18" charset="2"/>
              </a:rPr>
              <a:t> to </a:t>
            </a:r>
          </a:p>
          <a:p>
            <a:pPr eaLnBrk="1" hangingPunct="1">
              <a:lnSpc>
                <a:spcPct val="90000"/>
              </a:lnSpc>
            </a:pPr>
            <a:endParaRPr lang="en-US" altLang="en-US" sz="2400" smtClean="0">
              <a:sym typeface="Symbol" panose="05050102010706020507" pitchFamily="18" charset="2"/>
            </a:endParaRPr>
          </a:p>
          <a:p>
            <a:pPr eaLnBrk="1" hangingPunct="1">
              <a:lnSpc>
                <a:spcPct val="90000"/>
              </a:lnSpc>
            </a:pPr>
            <a:endParaRPr lang="en-US" altLang="en-US" sz="2400" smtClean="0">
              <a:sym typeface="Symbol" panose="05050102010706020507" pitchFamily="18" charset="2"/>
            </a:endParaRPr>
          </a:p>
          <a:p>
            <a:pPr eaLnBrk="1" hangingPunct="1">
              <a:lnSpc>
                <a:spcPct val="90000"/>
              </a:lnSpc>
            </a:pPr>
            <a:endParaRPr lang="en-US" altLang="en-US" sz="2400" smtClean="0">
              <a:sym typeface="Symbol" panose="05050102010706020507" pitchFamily="18" charset="2"/>
            </a:endParaRPr>
          </a:p>
          <a:p>
            <a:pPr eaLnBrk="1" hangingPunct="1">
              <a:lnSpc>
                <a:spcPct val="90000"/>
              </a:lnSpc>
            </a:pPr>
            <a:endParaRPr lang="en-US" altLang="en-US" sz="2400" smtClean="0">
              <a:sym typeface="Symbol" panose="05050102010706020507" pitchFamily="18" charset="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00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00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673420-AF68-4C40-9979-7F4A0813BB3A}" type="slidenum">
              <a:rPr lang="en-US" altLang="en-US">
                <a:solidFill>
                  <a:srgbClr val="660066"/>
                </a:solidFill>
              </a:rPr>
              <a:pPr eaLnBrk="1" hangingPunct="1"/>
              <a:t>130</a:t>
            </a:fld>
            <a:endParaRPr lang="en-US" altLang="en-US">
              <a:solidFill>
                <a:srgbClr val="660066"/>
              </a:solidFill>
            </a:endParaRPr>
          </a:p>
        </p:txBody>
      </p:sp>
      <p:sp>
        <p:nvSpPr>
          <p:cNvPr id="130053" name="Rectangle 2"/>
          <p:cNvSpPr>
            <a:spLocks noGrp="1" noChangeArrowheads="1"/>
          </p:cNvSpPr>
          <p:nvPr>
            <p:ph type="title"/>
          </p:nvPr>
        </p:nvSpPr>
        <p:spPr/>
        <p:txBody>
          <a:bodyPr/>
          <a:lstStyle/>
          <a:p>
            <a:pPr eaLnBrk="1" hangingPunct="1"/>
            <a:r>
              <a:rPr lang="en-US" altLang="en-US" smtClean="0"/>
              <a:t>Alias Gatherer for C</a:t>
            </a:r>
          </a:p>
        </p:txBody>
      </p:sp>
      <p:sp>
        <p:nvSpPr>
          <p:cNvPr id="130054" name="Rectangle 3"/>
          <p:cNvSpPr>
            <a:spLocks noGrp="1" noChangeArrowheads="1"/>
          </p:cNvSpPr>
          <p:nvPr>
            <p:ph type="body" idx="1"/>
          </p:nvPr>
        </p:nvSpPr>
        <p:spPr/>
        <p:txBody>
          <a:bodyPr/>
          <a:lstStyle/>
          <a:p>
            <a:pPr eaLnBrk="1" hangingPunct="1"/>
            <a:r>
              <a:rPr lang="en-US" altLang="en-US" sz="2400" smtClean="0"/>
              <a:t>If </a:t>
            </a:r>
            <a:r>
              <a:rPr lang="en-US" altLang="en-US" sz="2400" i="1" smtClean="0">
                <a:latin typeface="Times New Roman" panose="02020603050405020304" pitchFamily="18" charset="0"/>
              </a:rPr>
              <a:t>stmt</a:t>
            </a:r>
            <a:r>
              <a:rPr lang="en-US" altLang="en-US" sz="2400" smtClean="0"/>
              <a:t>(</a:t>
            </a:r>
            <a:r>
              <a:rPr lang="en-US" altLang="en-US" sz="2400" i="1" smtClean="0">
                <a:latin typeface="Times New Roman" panose="02020603050405020304" pitchFamily="18" charset="0"/>
              </a:rPr>
              <a:t>P</a:t>
            </a:r>
            <a:r>
              <a:rPr lang="en-US" altLang="en-US" sz="2400" smtClean="0"/>
              <a:t>) is “</a:t>
            </a:r>
            <a:r>
              <a:rPr lang="en-US" altLang="en-US" sz="2400" b="1" smtClean="0">
                <a:latin typeface="Courier New" panose="02070309020205020404" pitchFamily="49" charset="0"/>
              </a:rPr>
              <a:t>x = &amp;a[expr]</a:t>
            </a:r>
            <a:r>
              <a:rPr lang="en-US" altLang="en-US" sz="2400" smtClean="0"/>
              <a:t>”, where </a:t>
            </a:r>
            <a:r>
              <a:rPr lang="en-US" altLang="en-US" sz="2400" i="1" smtClean="0">
                <a:latin typeface="Times New Roman" panose="02020603050405020304" pitchFamily="18" charset="0"/>
              </a:rPr>
              <a:t>x</a:t>
            </a:r>
            <a:r>
              <a:rPr lang="en-US" altLang="en-US" sz="2400" smtClean="0"/>
              <a:t> is a pointer and </a:t>
            </a:r>
            <a:r>
              <a:rPr lang="en-US" altLang="en-US" sz="2400" i="1" smtClean="0">
                <a:latin typeface="Times New Roman" panose="02020603050405020304" pitchFamily="18" charset="0"/>
              </a:rPr>
              <a:t>a</a:t>
            </a:r>
            <a:r>
              <a:rPr lang="en-US" altLang="en-US" sz="2400" smtClean="0"/>
              <a:t> is an array, then</a:t>
            </a:r>
          </a:p>
          <a:p>
            <a:pPr eaLnBrk="1" hangingPunct="1">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 =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a</a:t>
            </a:r>
            <a:r>
              <a:rPr lang="en-US" altLang="en-US" sz="2400" smtClean="0"/>
              <a:t>) =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a</a:t>
            </a:r>
            <a:r>
              <a:rPr lang="en-US" altLang="en-US" sz="2400" smtClean="0"/>
              <a:t>) = {</a:t>
            </a:r>
            <a:r>
              <a:rPr lang="en-US" altLang="en-US" sz="2400" i="1" smtClean="0">
                <a:latin typeface="Times New Roman" panose="02020603050405020304" pitchFamily="18" charset="0"/>
              </a:rPr>
              <a:t>mem</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a</a:t>
            </a:r>
            <a:r>
              <a:rPr lang="en-US" altLang="en-US" sz="2400" smtClean="0"/>
              <a:t>)}</a:t>
            </a:r>
          </a:p>
          <a:p>
            <a:pPr eaLnBrk="1" hangingPunct="1">
              <a:buFont typeface="Arial Unicode MS" panose="020B0604020202020204" pitchFamily="34" charset="-128"/>
              <a:buNone/>
            </a:pPr>
            <a:endParaRPr lang="en-US" altLang="en-US" sz="2400" smtClean="0"/>
          </a:p>
          <a:p>
            <a:pPr eaLnBrk="1" hangingPunct="1"/>
            <a:r>
              <a:rPr lang="en-US" altLang="en-US" sz="2400" smtClean="0"/>
              <a:t>If </a:t>
            </a:r>
            <a:r>
              <a:rPr lang="en-US" altLang="en-US" sz="2400" i="1" smtClean="0">
                <a:latin typeface="Times New Roman" panose="02020603050405020304" pitchFamily="18" charset="0"/>
              </a:rPr>
              <a:t>stmt</a:t>
            </a:r>
            <a:r>
              <a:rPr lang="en-US" altLang="en-US" sz="2400" smtClean="0"/>
              <a:t>(</a:t>
            </a:r>
            <a:r>
              <a:rPr lang="en-US" altLang="en-US" sz="2400" i="1" smtClean="0">
                <a:latin typeface="Times New Roman" panose="02020603050405020304" pitchFamily="18" charset="0"/>
              </a:rPr>
              <a:t>P</a:t>
            </a:r>
            <a:r>
              <a:rPr lang="en-US" altLang="en-US" sz="2400" smtClean="0"/>
              <a:t>) is “</a:t>
            </a:r>
            <a:r>
              <a:rPr lang="en-US" altLang="en-US" sz="2400" b="1" smtClean="0">
                <a:latin typeface="Courier New" panose="02070309020205020404" pitchFamily="49" charset="0"/>
              </a:rPr>
              <a:t>x = x + i</a:t>
            </a:r>
            <a:r>
              <a:rPr lang="en-US" altLang="en-US" sz="2400" smtClean="0"/>
              <a:t>”, where </a:t>
            </a:r>
            <a:r>
              <a:rPr lang="en-US" altLang="en-US" sz="2400" i="1" smtClean="0">
                <a:latin typeface="Times New Roman" panose="02020603050405020304" pitchFamily="18" charset="0"/>
              </a:rPr>
              <a:t>x</a:t>
            </a:r>
            <a:r>
              <a:rPr lang="en-US" altLang="en-US" sz="2400" smtClean="0"/>
              <a:t> is a pointer and </a:t>
            </a:r>
            <a:r>
              <a:rPr lang="en-US" altLang="en-US" sz="2400" i="1" smtClean="0">
                <a:latin typeface="Times New Roman" panose="02020603050405020304" pitchFamily="18" charset="0"/>
              </a:rPr>
              <a:t>i</a:t>
            </a:r>
            <a:r>
              <a:rPr lang="en-US" altLang="en-US" sz="2400" smtClean="0"/>
              <a:t> is an integer, then</a:t>
            </a:r>
          </a:p>
          <a:p>
            <a:pPr eaLnBrk="1" hangingPunct="1">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 =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a:t>
            </a:r>
          </a:p>
          <a:p>
            <a:pPr eaLnBrk="1" hangingPunct="1"/>
            <a:endParaRPr lang="en-US" altLang="en-US" sz="2400" smtClean="0"/>
          </a:p>
          <a:p>
            <a:pPr eaLnBrk="1" hangingPunct="1"/>
            <a:r>
              <a:rPr lang="en-US" altLang="en-US" sz="2400" smtClean="0"/>
              <a:t>If </a:t>
            </a:r>
            <a:r>
              <a:rPr lang="en-US" altLang="en-US" sz="2400" i="1" smtClean="0">
                <a:latin typeface="Times New Roman" panose="02020603050405020304" pitchFamily="18" charset="0"/>
              </a:rPr>
              <a:t>stmt</a:t>
            </a:r>
            <a:r>
              <a:rPr lang="en-US" altLang="en-US" sz="2400" smtClean="0"/>
              <a:t>(</a:t>
            </a:r>
            <a:r>
              <a:rPr lang="en-US" altLang="en-US" sz="2400" i="1" smtClean="0">
                <a:latin typeface="Times New Roman" panose="02020603050405020304" pitchFamily="18" charset="0"/>
              </a:rPr>
              <a:t>P</a:t>
            </a:r>
            <a:r>
              <a:rPr lang="en-US" altLang="en-US" sz="2400" smtClean="0"/>
              <a:t>) is “*</a:t>
            </a:r>
            <a:r>
              <a:rPr lang="en-US" altLang="en-US" sz="2400" b="1" smtClean="0">
                <a:latin typeface="Courier New" panose="02070309020205020404" pitchFamily="49" charset="0"/>
              </a:rPr>
              <a:t>x = a</a:t>
            </a:r>
            <a:r>
              <a:rPr lang="en-US" altLang="en-US" sz="2400" smtClean="0"/>
              <a:t>”, and “</a:t>
            </a:r>
            <a:r>
              <a:rPr lang="en-US" altLang="en-US" sz="2400" b="1" smtClean="0">
                <a:latin typeface="Courier New" panose="02070309020205020404" pitchFamily="49" charset="0"/>
              </a:rPr>
              <a:t>*x</a:t>
            </a:r>
            <a:r>
              <a:rPr lang="en-US" altLang="en-US" sz="2400" smtClean="0"/>
              <a:t>” is not a pointer, then</a:t>
            </a:r>
          </a:p>
          <a:p>
            <a:pPr eaLnBrk="1" hangingPunct="1">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 =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10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10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2BFB4C-6A30-430E-B423-FC73E5E079BE}" type="slidenum">
              <a:rPr lang="en-US" altLang="en-US">
                <a:solidFill>
                  <a:srgbClr val="660066"/>
                </a:solidFill>
              </a:rPr>
              <a:pPr eaLnBrk="1" hangingPunct="1"/>
              <a:t>131</a:t>
            </a:fld>
            <a:endParaRPr lang="en-US" altLang="en-US">
              <a:solidFill>
                <a:srgbClr val="660066"/>
              </a:solidFill>
            </a:endParaRPr>
          </a:p>
        </p:txBody>
      </p:sp>
      <p:sp>
        <p:nvSpPr>
          <p:cNvPr id="131077" name="Rectangle 2"/>
          <p:cNvSpPr>
            <a:spLocks noGrp="1" noChangeArrowheads="1"/>
          </p:cNvSpPr>
          <p:nvPr>
            <p:ph type="title"/>
          </p:nvPr>
        </p:nvSpPr>
        <p:spPr/>
        <p:txBody>
          <a:bodyPr/>
          <a:lstStyle/>
          <a:p>
            <a:pPr eaLnBrk="1" hangingPunct="1"/>
            <a:r>
              <a:rPr lang="en-US" altLang="en-US" smtClean="0"/>
              <a:t>Alias Gatherer for C</a:t>
            </a:r>
          </a:p>
        </p:txBody>
      </p:sp>
      <p:sp>
        <p:nvSpPr>
          <p:cNvPr id="131078" name="Rectangle 3"/>
          <p:cNvSpPr>
            <a:spLocks noGrp="1" noChangeArrowheads="1"/>
          </p:cNvSpPr>
          <p:nvPr>
            <p:ph type="body" idx="1"/>
          </p:nvPr>
        </p:nvSpPr>
        <p:spPr/>
        <p:txBody>
          <a:bodyPr/>
          <a:lstStyle/>
          <a:p>
            <a:pPr eaLnBrk="1" hangingPunct="1"/>
            <a:r>
              <a:rPr lang="en-US" altLang="en-US" smtClean="0"/>
              <a:t>If </a:t>
            </a:r>
            <a:r>
              <a:rPr lang="en-US" altLang="en-US" i="1" smtClean="0">
                <a:latin typeface="Times New Roman" panose="02020603050405020304" pitchFamily="18" charset="0"/>
              </a:rPr>
              <a:t>stmt</a:t>
            </a:r>
            <a:r>
              <a:rPr lang="en-US" altLang="en-US" smtClean="0"/>
              <a:t>(</a:t>
            </a:r>
            <a:r>
              <a:rPr lang="en-US" altLang="en-US" i="1" smtClean="0">
                <a:latin typeface="Times New Roman" panose="02020603050405020304" pitchFamily="18" charset="0"/>
              </a:rPr>
              <a:t>P</a:t>
            </a:r>
            <a:r>
              <a:rPr lang="en-US" altLang="en-US" smtClean="0"/>
              <a:t>) is “*</a:t>
            </a:r>
            <a:r>
              <a:rPr lang="en-US" altLang="en-US" b="1" smtClean="0">
                <a:latin typeface="Courier New" panose="02070309020205020404" pitchFamily="49" charset="0"/>
              </a:rPr>
              <a:t>x = a</a:t>
            </a:r>
            <a:r>
              <a:rPr lang="en-US" altLang="en-US" smtClean="0"/>
              <a:t>”, and “</a:t>
            </a:r>
            <a:r>
              <a:rPr lang="en-US" altLang="en-US" b="1" smtClean="0">
                <a:latin typeface="Courier New" panose="02070309020205020404" pitchFamily="49" charset="0"/>
              </a:rPr>
              <a:t>*x</a:t>
            </a:r>
            <a:r>
              <a:rPr lang="en-US" altLang="en-US" smtClean="0"/>
              <a:t>” is a pointer, then</a:t>
            </a:r>
          </a:p>
          <a:p>
            <a:pPr eaLnBrk="1" hangingPunct="1">
              <a:buFont typeface="Arial Unicode MS" panose="020B0604020202020204" pitchFamily="34" charset="-128"/>
              <a:buNone/>
            </a:pPr>
            <a:r>
              <a:rPr lang="en-US" altLang="en-US" smtClean="0"/>
              <a:t>		 	</a:t>
            </a:r>
            <a:r>
              <a:rPr lang="en-US" altLang="en-US" i="1" smtClean="0">
                <a:latin typeface="Times New Roman" panose="02020603050405020304" pitchFamily="18" charset="0"/>
              </a:rPr>
              <a:t>ptr</a:t>
            </a:r>
            <a:r>
              <a:rPr lang="en-US" altLang="en-US" i="1" baseline="-25000" smtClean="0">
                <a:latin typeface="Times New Roman" panose="02020603050405020304" pitchFamily="18" charset="0"/>
              </a:rPr>
              <a:t>P</a:t>
            </a:r>
            <a:r>
              <a:rPr lang="en-US" altLang="en-US" smtClean="0"/>
              <a:t>(</a:t>
            </a:r>
            <a:r>
              <a:rPr lang="en-US" altLang="en-US" i="1" smtClean="0">
                <a:latin typeface="Times New Roman" panose="02020603050405020304" pitchFamily="18" charset="0"/>
              </a:rPr>
              <a:t>x</a:t>
            </a:r>
            <a:r>
              <a:rPr lang="en-US" altLang="en-US" smtClean="0"/>
              <a:t>) = </a:t>
            </a:r>
            <a:r>
              <a:rPr lang="en-US" altLang="en-US" i="1" smtClean="0">
                <a:latin typeface="Times New Roman" panose="02020603050405020304" pitchFamily="18" charset="0"/>
              </a:rPr>
              <a:t>ptr</a:t>
            </a:r>
            <a:r>
              <a:rPr lang="en-US" altLang="en-US" i="1" baseline="-25000" smtClean="0">
                <a:latin typeface="Times New Roman" panose="02020603050405020304" pitchFamily="18" charset="0"/>
              </a:rPr>
              <a:t>P</a:t>
            </a:r>
            <a:r>
              <a:rPr lang="en-US" altLang="en-US" smtClean="0"/>
              <a:t>(</a:t>
            </a:r>
            <a:r>
              <a:rPr lang="en-US" altLang="en-US" i="1" smtClean="0">
                <a:latin typeface="Times New Roman" panose="02020603050405020304" pitchFamily="18" charset="0"/>
              </a:rPr>
              <a:t>a</a:t>
            </a:r>
            <a:r>
              <a:rPr lang="en-US" altLang="en-US" smtClean="0"/>
              <a:t>) = </a:t>
            </a:r>
            <a:r>
              <a:rPr lang="en-US" altLang="en-US" i="1" smtClean="0">
                <a:latin typeface="Times New Roman" panose="02020603050405020304" pitchFamily="18" charset="0"/>
              </a:rPr>
              <a:t>ptr</a:t>
            </a:r>
            <a:r>
              <a:rPr lang="en-US" altLang="en-US" i="1" baseline="-25000" smtClean="0">
                <a:latin typeface="Times New Roman" panose="02020603050405020304" pitchFamily="18" charset="0"/>
              </a:rPr>
              <a:t>P’</a:t>
            </a:r>
            <a:r>
              <a:rPr lang="en-US" altLang="en-US" smtClean="0"/>
              <a:t>(</a:t>
            </a:r>
            <a:r>
              <a:rPr lang="en-US" altLang="en-US" i="1" smtClean="0">
                <a:latin typeface="Times New Roman" panose="02020603050405020304" pitchFamily="18" charset="0"/>
              </a:rPr>
              <a:t>a</a:t>
            </a:r>
            <a:r>
              <a:rPr lang="en-US" altLang="en-US" smtClean="0"/>
              <a:t>)</a:t>
            </a:r>
          </a:p>
          <a:p>
            <a:pPr eaLnBrk="1" hangingPunct="1"/>
            <a:endParaRPr lang="en-US" altLang="en-US" smtClean="0"/>
          </a:p>
          <a:p>
            <a:pPr eaLnBrk="1" hangingPunct="1"/>
            <a:r>
              <a:rPr lang="en-US" altLang="en-US" smtClean="0"/>
              <a:t>If </a:t>
            </a:r>
            <a:r>
              <a:rPr lang="en-US" altLang="en-US" i="1" smtClean="0">
                <a:latin typeface="Times New Roman" panose="02020603050405020304" pitchFamily="18" charset="0"/>
              </a:rPr>
              <a:t>stmt</a:t>
            </a:r>
            <a:r>
              <a:rPr lang="en-US" altLang="en-US" smtClean="0"/>
              <a:t>(</a:t>
            </a:r>
            <a:r>
              <a:rPr lang="en-US" altLang="en-US" i="1" smtClean="0">
                <a:latin typeface="Times New Roman" panose="02020603050405020304" pitchFamily="18" charset="0"/>
              </a:rPr>
              <a:t>P</a:t>
            </a:r>
            <a:r>
              <a:rPr lang="en-US" altLang="en-US" smtClean="0"/>
              <a:t>) is “</a:t>
            </a:r>
            <a:r>
              <a:rPr lang="en-US" altLang="en-US" b="1" smtClean="0">
                <a:latin typeface="Courier New" panose="02070309020205020404" pitchFamily="49" charset="0"/>
              </a:rPr>
              <a:t>x == y</a:t>
            </a:r>
            <a:r>
              <a:rPr lang="en-US" altLang="en-US" smtClean="0"/>
              <a:t>”, where </a:t>
            </a:r>
            <a:r>
              <a:rPr lang="en-US" altLang="en-US" i="1" smtClean="0">
                <a:latin typeface="Times New Roman" panose="02020603050405020304" pitchFamily="18" charset="0"/>
              </a:rPr>
              <a:t>x</a:t>
            </a:r>
            <a:r>
              <a:rPr lang="en-US" altLang="en-US" smtClean="0"/>
              <a:t> and </a:t>
            </a:r>
            <a:r>
              <a:rPr lang="en-US" altLang="en-US" i="1" smtClean="0">
                <a:latin typeface="Times New Roman" panose="02020603050405020304" pitchFamily="18" charset="0"/>
              </a:rPr>
              <a:t>y</a:t>
            </a:r>
            <a:r>
              <a:rPr lang="en-US" altLang="en-US" smtClean="0"/>
              <a:t> are pointers, and </a:t>
            </a:r>
            <a:r>
              <a:rPr lang="en-US" altLang="en-US" i="1" smtClean="0">
                <a:latin typeface="Times New Roman" panose="02020603050405020304" pitchFamily="18" charset="0"/>
              </a:rPr>
              <a:t>P</a:t>
            </a:r>
            <a:r>
              <a:rPr lang="en-US" altLang="en-US" smtClean="0"/>
              <a:t> labels the “true” branch of the test, then</a:t>
            </a:r>
          </a:p>
        </p:txBody>
      </p:sp>
      <p:graphicFrame>
        <p:nvGraphicFramePr>
          <p:cNvPr id="131079" name="Object 4"/>
          <p:cNvGraphicFramePr>
            <a:graphicFrameLocks noChangeAspect="1"/>
          </p:cNvGraphicFramePr>
          <p:nvPr/>
        </p:nvGraphicFramePr>
        <p:xfrm>
          <a:off x="2743200" y="5410200"/>
          <a:ext cx="5334000" cy="488950"/>
        </p:xfrm>
        <a:graphic>
          <a:graphicData uri="http://schemas.openxmlformats.org/presentationml/2006/ole">
            <mc:AlternateContent xmlns:mc="http://schemas.openxmlformats.org/markup-compatibility/2006">
              <mc:Choice xmlns:v="urn:schemas-microsoft-com:vml" Requires="v">
                <p:oleObj spid="_x0000_s131090" name="Equation" r:id="rId4" imgW="2349500" imgH="215900" progId="Equation.DSMT4">
                  <p:embed/>
                </p:oleObj>
              </mc:Choice>
              <mc:Fallback>
                <p:oleObj name="Equation" r:id="rId4" imgW="2349500" imgH="215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410200"/>
                        <a:ext cx="5334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20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21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D9DCBC-65D9-414E-B0E8-CEC978CA4700}" type="slidenum">
              <a:rPr lang="en-US" altLang="en-US">
                <a:solidFill>
                  <a:srgbClr val="660066"/>
                </a:solidFill>
              </a:rPr>
              <a:pPr eaLnBrk="1" hangingPunct="1"/>
              <a:t>132</a:t>
            </a:fld>
            <a:endParaRPr lang="en-US" altLang="en-US">
              <a:solidFill>
                <a:srgbClr val="660066"/>
              </a:solidFill>
            </a:endParaRPr>
          </a:p>
        </p:txBody>
      </p:sp>
      <p:sp>
        <p:nvSpPr>
          <p:cNvPr id="132101" name="Rectangle 2"/>
          <p:cNvSpPr>
            <a:spLocks noGrp="1" noChangeArrowheads="1"/>
          </p:cNvSpPr>
          <p:nvPr>
            <p:ph type="title"/>
          </p:nvPr>
        </p:nvSpPr>
        <p:spPr/>
        <p:txBody>
          <a:bodyPr/>
          <a:lstStyle/>
          <a:p>
            <a:pPr eaLnBrk="1" hangingPunct="1"/>
            <a:r>
              <a:rPr lang="en-US" altLang="en-US" smtClean="0"/>
              <a:t>Alias Gatherer for C</a:t>
            </a:r>
          </a:p>
        </p:txBody>
      </p:sp>
      <p:sp>
        <p:nvSpPr>
          <p:cNvPr id="132102" name="Rectangle 3"/>
          <p:cNvSpPr>
            <a:spLocks noGrp="1" noChangeArrowheads="1"/>
          </p:cNvSpPr>
          <p:nvPr>
            <p:ph type="body" idx="1"/>
          </p:nvPr>
        </p:nvSpPr>
        <p:spPr/>
        <p:txBody>
          <a:bodyPr/>
          <a:lstStyle/>
          <a:p>
            <a:pPr eaLnBrk="1" hangingPunct="1">
              <a:lnSpc>
                <a:spcPct val="90000"/>
              </a:lnSpc>
            </a:pPr>
            <a:r>
              <a:rPr lang="en-US" altLang="en-US" sz="2400" smtClean="0"/>
              <a:t>If </a:t>
            </a:r>
            <a:r>
              <a:rPr lang="en-US" altLang="en-US" sz="2400" i="1" smtClean="0">
                <a:latin typeface="Times New Roman" panose="02020603050405020304" pitchFamily="18" charset="0"/>
              </a:rPr>
              <a:t>s</a:t>
            </a:r>
            <a:r>
              <a:rPr lang="en-US" altLang="en-US" sz="2400" smtClean="0"/>
              <a:t> is a structure object (static or dynamic) with fields </a:t>
            </a:r>
            <a:r>
              <a:rPr lang="en-US" altLang="en-US" sz="2400" i="1" smtClean="0">
                <a:latin typeface="Times New Roman" panose="02020603050405020304" pitchFamily="18" charset="0"/>
              </a:rPr>
              <a:t>s</a:t>
            </a:r>
            <a:r>
              <a:rPr lang="en-US" altLang="en-US" sz="2400" baseline="-25000" smtClean="0"/>
              <a:t>1</a:t>
            </a:r>
            <a:r>
              <a:rPr lang="en-US" altLang="en-US" sz="2400" smtClean="0"/>
              <a:t> to </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n</a:t>
            </a:r>
            <a:r>
              <a:rPr lang="en-US" altLang="en-US" sz="2400" smtClean="0"/>
              <a:t>, then</a:t>
            </a:r>
          </a:p>
          <a:p>
            <a:pPr eaLnBrk="1" hangingPunct="1">
              <a:lnSpc>
                <a:spcPct val="90000"/>
              </a:lnSpc>
              <a:buFont typeface="Arial Unicode MS" panose="020B0604020202020204" pitchFamily="34" charset="-128"/>
              <a:buNone/>
            </a:pPr>
            <a:r>
              <a:rPr lang="en-US" altLang="en-US" sz="2400" smtClean="0"/>
              <a:t>		 	</a:t>
            </a:r>
          </a:p>
          <a:p>
            <a:pPr eaLnBrk="1" hangingPunct="1">
              <a:lnSpc>
                <a:spcPct val="90000"/>
              </a:lnSpc>
            </a:pPr>
            <a:endParaRPr lang="en-US" altLang="en-US" sz="2400" smtClean="0"/>
          </a:p>
          <a:p>
            <a:pPr eaLnBrk="1" hangingPunct="1">
              <a:lnSpc>
                <a:spcPct val="90000"/>
              </a:lnSpc>
              <a:buFont typeface="Arial Unicode MS" panose="020B0604020202020204" pitchFamily="34" charset="-128"/>
              <a:buNone/>
            </a:pPr>
            <a:r>
              <a:rPr lang="en-US" altLang="en-US" sz="2400" smtClean="0"/>
              <a:t>	and also, for each </a:t>
            </a:r>
            <a:r>
              <a:rPr lang="en-US" altLang="en-US" sz="2400" i="1" smtClean="0">
                <a:latin typeface="Times New Roman" panose="02020603050405020304" pitchFamily="18" charset="0"/>
              </a:rPr>
              <a:t>i</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mem</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s</a:t>
            </a:r>
            <a:r>
              <a:rPr lang="en-US" altLang="en-US" sz="2400" smtClean="0"/>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s</a:t>
            </a:r>
            <a:r>
              <a:rPr lang="en-US" altLang="en-US" sz="2400" smtClean="0"/>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s</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and for all </a:t>
            </a:r>
            <a:r>
              <a:rPr lang="en-US" altLang="en-US" sz="2400" i="1" smtClean="0">
                <a:latin typeface="Times New Roman" panose="02020603050405020304" pitchFamily="18" charset="0"/>
              </a:rPr>
              <a:t>j</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i</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i="1" smtClean="0">
                <a:latin typeface="Times New Roman" panose="02020603050405020304" pitchFamily="18" charset="0"/>
              </a:rPr>
              <a:t>		   	 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s</a:t>
            </a:r>
            <a:r>
              <a:rPr lang="en-US" altLang="en-US" sz="2400" smtClean="0"/>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j</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s</a:t>
            </a:r>
            <a:r>
              <a:rPr lang="en-US" altLang="en-US" sz="2400" smtClean="0"/>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 </a:t>
            </a:r>
            <a:r>
              <a:rPr lang="en-US" altLang="en-US" sz="2400" smtClean="0">
                <a:sym typeface="Symbol" panose="05050102010706020507" pitchFamily="18" charset="2"/>
              </a:rPr>
              <a:t></a:t>
            </a:r>
            <a:endParaRPr lang="en-US" altLang="en-US" sz="2400" smtClean="0"/>
          </a:p>
        </p:txBody>
      </p:sp>
      <p:graphicFrame>
        <p:nvGraphicFramePr>
          <p:cNvPr id="132103" name="Object 4"/>
          <p:cNvGraphicFramePr>
            <a:graphicFrameLocks noChangeAspect="1"/>
          </p:cNvGraphicFramePr>
          <p:nvPr/>
        </p:nvGraphicFramePr>
        <p:xfrm>
          <a:off x="2590800" y="2362200"/>
          <a:ext cx="5105400" cy="927100"/>
        </p:xfrm>
        <a:graphic>
          <a:graphicData uri="http://schemas.openxmlformats.org/presentationml/2006/ole">
            <mc:AlternateContent xmlns:mc="http://schemas.openxmlformats.org/markup-compatibility/2006">
              <mc:Choice xmlns:v="urn:schemas-microsoft-com:vml" Requires="v">
                <p:oleObj spid="_x0000_s132114" name="Equation" r:id="rId4" imgW="2374900" imgH="431800" progId="Equation.DSMT4">
                  <p:embed/>
                </p:oleObj>
              </mc:Choice>
              <mc:Fallback>
                <p:oleObj name="Equation" r:id="rId4" imgW="23749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362200"/>
                        <a:ext cx="5105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31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31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55A106-ECBC-48C0-A583-E0690509BCD9}" type="slidenum">
              <a:rPr lang="en-US" altLang="en-US">
                <a:solidFill>
                  <a:srgbClr val="660066"/>
                </a:solidFill>
              </a:rPr>
              <a:pPr eaLnBrk="1" hangingPunct="1"/>
              <a:t>133</a:t>
            </a:fld>
            <a:endParaRPr lang="en-US" altLang="en-US">
              <a:solidFill>
                <a:srgbClr val="660066"/>
              </a:solidFill>
            </a:endParaRPr>
          </a:p>
        </p:txBody>
      </p:sp>
      <p:sp>
        <p:nvSpPr>
          <p:cNvPr id="133125" name="Rectangle 2"/>
          <p:cNvSpPr>
            <a:spLocks noGrp="1" noChangeArrowheads="1"/>
          </p:cNvSpPr>
          <p:nvPr>
            <p:ph type="title"/>
          </p:nvPr>
        </p:nvSpPr>
        <p:spPr/>
        <p:txBody>
          <a:bodyPr/>
          <a:lstStyle/>
          <a:p>
            <a:pPr eaLnBrk="1" hangingPunct="1"/>
            <a:r>
              <a:rPr lang="en-US" altLang="en-US" smtClean="0"/>
              <a:t>Alias Gatherer for C</a:t>
            </a:r>
          </a:p>
        </p:txBody>
      </p:sp>
      <p:sp>
        <p:nvSpPr>
          <p:cNvPr id="133126" name="Rectangle 3"/>
          <p:cNvSpPr>
            <a:spLocks noGrp="1" noChangeArrowheads="1"/>
          </p:cNvSpPr>
          <p:nvPr>
            <p:ph type="body" idx="1"/>
          </p:nvPr>
        </p:nvSpPr>
        <p:spPr/>
        <p:txBody>
          <a:bodyPr/>
          <a:lstStyle/>
          <a:p>
            <a:pPr eaLnBrk="1" hangingPunct="1">
              <a:lnSpc>
                <a:spcPct val="90000"/>
              </a:lnSpc>
            </a:pPr>
            <a:r>
              <a:rPr lang="en-US" altLang="en-US" sz="2400" smtClean="0"/>
              <a:t>If </a:t>
            </a:r>
            <a:r>
              <a:rPr lang="en-US" altLang="en-US" sz="2400" i="1" smtClean="0">
                <a:latin typeface="Times New Roman" panose="02020603050405020304" pitchFamily="18" charset="0"/>
              </a:rPr>
              <a:t>x</a:t>
            </a:r>
            <a:r>
              <a:rPr lang="en-US" altLang="en-US" sz="2400" smtClean="0"/>
              <a:t> is a pointer to a structure object with fields </a:t>
            </a:r>
            <a:r>
              <a:rPr lang="en-US" altLang="en-US" sz="2400" i="1" smtClean="0">
                <a:latin typeface="Times New Roman" panose="02020603050405020304" pitchFamily="18" charset="0"/>
              </a:rPr>
              <a:t>s</a:t>
            </a:r>
            <a:r>
              <a:rPr lang="en-US" altLang="en-US" sz="2400" baseline="-25000" smtClean="0"/>
              <a:t>1</a:t>
            </a:r>
            <a:r>
              <a:rPr lang="en-US" altLang="en-US" sz="2400" smtClean="0"/>
              <a:t> to </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n</a:t>
            </a:r>
            <a:r>
              <a:rPr lang="en-US" altLang="en-US" sz="2400" smtClean="0"/>
              <a:t>, then</a:t>
            </a:r>
          </a:p>
          <a:p>
            <a:pPr eaLnBrk="1" hangingPunct="1">
              <a:lnSpc>
                <a:spcPct val="90000"/>
              </a:lnSpc>
              <a:buFont typeface="Arial Unicode MS" panose="020B0604020202020204" pitchFamily="34" charset="-128"/>
              <a:buNone/>
            </a:pPr>
            <a:r>
              <a:rPr lang="en-US" altLang="en-US" sz="2400" smtClean="0"/>
              <a:t>		 	</a:t>
            </a:r>
          </a:p>
          <a:p>
            <a:pPr eaLnBrk="1" hangingPunct="1">
              <a:lnSpc>
                <a:spcPct val="90000"/>
              </a:lnSpc>
            </a:pPr>
            <a:endParaRPr lang="en-US" altLang="en-US" sz="2400" smtClean="0"/>
          </a:p>
          <a:p>
            <a:pPr eaLnBrk="1" hangingPunct="1">
              <a:lnSpc>
                <a:spcPct val="90000"/>
              </a:lnSpc>
              <a:buFont typeface="Arial Unicode MS" panose="020B0604020202020204" pitchFamily="34" charset="-128"/>
              <a:buNone/>
            </a:pPr>
            <a:r>
              <a:rPr lang="en-US" altLang="en-US" sz="2400" smtClean="0"/>
              <a:t>	and also, for each </a:t>
            </a:r>
            <a:r>
              <a:rPr lang="en-US" altLang="en-US" sz="2400" i="1" smtClean="0">
                <a:latin typeface="Times New Roman" panose="02020603050405020304" pitchFamily="18" charset="0"/>
              </a:rPr>
              <a:t>i</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t>
            </a:r>
            <a:r>
              <a:rPr lang="en-US" altLang="en-US" sz="2400" i="1" smtClean="0">
                <a:latin typeface="Times New Roman" panose="02020603050405020304" pitchFamily="18" charset="0"/>
              </a:rPr>
              <a:t>mem</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latin typeface="Times New Roman" panose="02020603050405020304" pitchFamily="18" charset="0"/>
                <a:sym typeface="Symbol" panose="05050102010706020507" pitchFamily="18" charset="2"/>
              </a:rPr>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latin typeface="Times New Roman" panose="02020603050405020304" pitchFamily="18" charset="0"/>
                <a:sym typeface="Symbol" panose="05050102010706020507" pitchFamily="18" charset="2"/>
              </a:rPr>
              <a:t></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ovr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	and for all </a:t>
            </a:r>
            <a:r>
              <a:rPr lang="en-US" altLang="en-US" sz="2400" i="1" smtClean="0">
                <a:latin typeface="Times New Roman" panose="02020603050405020304" pitchFamily="18" charset="0"/>
              </a:rPr>
              <a:t>j</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i</a:t>
            </a:r>
            <a:r>
              <a:rPr lang="en-US" altLang="en-US" sz="2400" smtClean="0"/>
              <a:t>,</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i="1" smtClean="0">
                <a:latin typeface="Times New Roman" panose="02020603050405020304" pitchFamily="18" charset="0"/>
              </a:rPr>
              <a:t>		   	 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latin typeface="Times New Roman" panose="02020603050405020304" pitchFamily="18" charset="0"/>
                <a:sym typeface="Symbol" panose="05050102010706020507" pitchFamily="18" charset="2"/>
              </a:rPr>
              <a:t></a:t>
            </a:r>
            <a:r>
              <a:rPr lang="en-US" altLang="en-US" sz="2400" smtClean="0"/>
              <a:t> </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j</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ptr</a:t>
            </a:r>
            <a:r>
              <a:rPr lang="en-US" altLang="en-US" sz="2400" i="1" baseline="-25000" smtClean="0">
                <a:latin typeface="Times New Roman" panose="02020603050405020304" pitchFamily="18" charset="0"/>
              </a:rPr>
              <a:t>P</a:t>
            </a:r>
            <a:r>
              <a:rPr lang="en-US" altLang="en-US" sz="2400" smtClean="0"/>
              <a:t>(</a:t>
            </a:r>
            <a:r>
              <a:rPr lang="en-US" altLang="en-US" sz="2400" i="1" smtClean="0">
                <a:latin typeface="Times New Roman" panose="02020603050405020304" pitchFamily="18" charset="0"/>
              </a:rPr>
              <a:t>x</a:t>
            </a:r>
            <a:r>
              <a:rPr lang="en-US" altLang="en-US" sz="2400" smtClean="0">
                <a:latin typeface="Times New Roman" panose="02020603050405020304" pitchFamily="18" charset="0"/>
                <a:sym typeface="Symbol" panose="05050102010706020507" pitchFamily="18" charset="2"/>
              </a:rPr>
              <a:t></a:t>
            </a:r>
            <a:r>
              <a:rPr lang="en-US" altLang="en-US" sz="2400" smtClean="0"/>
              <a:t> </a:t>
            </a:r>
            <a:r>
              <a:rPr lang="en-US" altLang="en-US" sz="2400" i="1" smtClean="0">
                <a:latin typeface="Times New Roman" panose="02020603050405020304" pitchFamily="18" charset="0"/>
              </a:rPr>
              <a:t>s</a:t>
            </a:r>
            <a:r>
              <a:rPr lang="en-US" altLang="en-US" sz="2400" i="1" baseline="-25000" smtClean="0">
                <a:latin typeface="Times New Roman" panose="02020603050405020304" pitchFamily="18" charset="0"/>
              </a:rPr>
              <a:t>i</a:t>
            </a:r>
            <a:r>
              <a:rPr lang="en-US" altLang="en-US" sz="2400" smtClean="0"/>
              <a:t>) = </a:t>
            </a:r>
            <a:r>
              <a:rPr lang="en-US" altLang="en-US" sz="2400" smtClean="0">
                <a:sym typeface="Symbol" panose="05050102010706020507" pitchFamily="18" charset="2"/>
              </a:rPr>
              <a:t></a:t>
            </a:r>
          </a:p>
        </p:txBody>
      </p:sp>
      <p:graphicFrame>
        <p:nvGraphicFramePr>
          <p:cNvPr id="133127" name="Object 4"/>
          <p:cNvGraphicFramePr>
            <a:graphicFrameLocks noChangeAspect="1"/>
          </p:cNvGraphicFramePr>
          <p:nvPr/>
        </p:nvGraphicFramePr>
        <p:xfrm>
          <a:off x="2209800" y="2286000"/>
          <a:ext cx="5734050" cy="927100"/>
        </p:xfrm>
        <a:graphic>
          <a:graphicData uri="http://schemas.openxmlformats.org/presentationml/2006/ole">
            <mc:AlternateContent xmlns:mc="http://schemas.openxmlformats.org/markup-compatibility/2006">
              <mc:Choice xmlns:v="urn:schemas-microsoft-com:vml" Requires="v">
                <p:oleObj spid="_x0000_s133138" name="Equation" r:id="rId4" imgW="2667000" imgH="431800" progId="Equation.DSMT4">
                  <p:embed/>
                </p:oleObj>
              </mc:Choice>
              <mc:Fallback>
                <p:oleObj name="Equation" r:id="rId4" imgW="26670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86000"/>
                        <a:ext cx="57340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41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41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D56944-D9EF-48D4-B126-09D4278DE44F}" type="slidenum">
              <a:rPr lang="en-US" altLang="en-US">
                <a:solidFill>
                  <a:srgbClr val="660066"/>
                </a:solidFill>
              </a:rPr>
              <a:pPr eaLnBrk="1" hangingPunct="1"/>
              <a:t>134</a:t>
            </a:fld>
            <a:endParaRPr lang="en-US" altLang="en-US">
              <a:solidFill>
                <a:srgbClr val="660066"/>
              </a:solidFill>
            </a:endParaRPr>
          </a:p>
        </p:txBody>
      </p:sp>
      <p:sp>
        <p:nvSpPr>
          <p:cNvPr id="134149" name="Rectangle 2"/>
          <p:cNvSpPr>
            <a:spLocks noGrp="1" noChangeArrowheads="1"/>
          </p:cNvSpPr>
          <p:nvPr>
            <p:ph type="title"/>
          </p:nvPr>
        </p:nvSpPr>
        <p:spPr/>
        <p:txBody>
          <a:bodyPr/>
          <a:lstStyle/>
          <a:p>
            <a:pPr eaLnBrk="1" hangingPunct="1"/>
            <a:r>
              <a:rPr lang="en-US" altLang="en-US" smtClean="0"/>
              <a:t>Alias Gatherer for C</a:t>
            </a:r>
          </a:p>
        </p:txBody>
      </p:sp>
      <p:sp>
        <p:nvSpPr>
          <p:cNvPr id="134150" name="Rectangle 3"/>
          <p:cNvSpPr>
            <a:spLocks noGrp="1" noChangeArrowheads="1"/>
          </p:cNvSpPr>
          <p:nvPr>
            <p:ph type="body" idx="1"/>
          </p:nvPr>
        </p:nvSpPr>
        <p:spPr/>
        <p:txBody>
          <a:bodyPr/>
          <a:lstStyle/>
          <a:p>
            <a:pPr eaLnBrk="1" hangingPunct="1"/>
            <a:r>
              <a:rPr lang="en-US" altLang="en-US" smtClean="0"/>
              <a:t>If </a:t>
            </a:r>
            <a:r>
              <a:rPr lang="en-US" altLang="en-US" i="1" smtClean="0">
                <a:latin typeface="Times New Roman" panose="02020603050405020304" pitchFamily="18" charset="0"/>
              </a:rPr>
              <a:t>u</a:t>
            </a:r>
            <a:r>
              <a:rPr lang="en-US" altLang="en-US" smtClean="0"/>
              <a:t> is a union object (static or dynamic) with fields </a:t>
            </a:r>
            <a:r>
              <a:rPr lang="en-US" altLang="en-US" i="1" smtClean="0">
                <a:latin typeface="Times New Roman" panose="02020603050405020304" pitchFamily="18" charset="0"/>
              </a:rPr>
              <a:t>u</a:t>
            </a:r>
            <a:r>
              <a:rPr lang="en-US" altLang="en-US" baseline="-25000" smtClean="0"/>
              <a:t>1</a:t>
            </a:r>
            <a:r>
              <a:rPr lang="en-US" altLang="en-US" smtClean="0"/>
              <a:t> to </a:t>
            </a:r>
            <a:r>
              <a:rPr lang="en-US" altLang="en-US" i="1" smtClean="0">
                <a:latin typeface="Times New Roman" panose="02020603050405020304" pitchFamily="18" charset="0"/>
              </a:rPr>
              <a:t>u</a:t>
            </a:r>
            <a:r>
              <a:rPr lang="en-US" altLang="en-US" i="1" baseline="-25000" smtClean="0">
                <a:latin typeface="Times New Roman" panose="02020603050405020304" pitchFamily="18" charset="0"/>
              </a:rPr>
              <a:t>n</a:t>
            </a:r>
            <a:r>
              <a:rPr lang="en-US" altLang="en-US" smtClean="0"/>
              <a:t>, then</a:t>
            </a:r>
          </a:p>
          <a:p>
            <a:pPr eaLnBrk="1" hangingPunct="1">
              <a:buFont typeface="Arial Unicode MS" panose="020B0604020202020204" pitchFamily="34" charset="-128"/>
              <a:buNone/>
            </a:pPr>
            <a:r>
              <a:rPr lang="en-US" altLang="en-US" smtClean="0"/>
              <a:t>		 	</a:t>
            </a:r>
          </a:p>
          <a:p>
            <a:pPr eaLnBrk="1" hangingPunct="1"/>
            <a:endParaRPr lang="en-US" altLang="en-US" smtClean="0"/>
          </a:p>
          <a:p>
            <a:pPr eaLnBrk="1" hangingPunct="1">
              <a:buFont typeface="Arial Unicode MS" panose="020B0604020202020204" pitchFamily="34" charset="-128"/>
              <a:buNone/>
            </a:pPr>
            <a:r>
              <a:rPr lang="en-US" altLang="en-US" smtClean="0"/>
              <a:t>	for each </a:t>
            </a:r>
            <a:r>
              <a:rPr lang="en-US" altLang="en-US" i="1" smtClean="0">
                <a:latin typeface="Times New Roman" panose="02020603050405020304" pitchFamily="18" charset="0"/>
              </a:rPr>
              <a:t>i = </a:t>
            </a:r>
            <a:r>
              <a:rPr lang="en-US" altLang="en-US" smtClean="0">
                <a:latin typeface="Times New Roman" panose="02020603050405020304" pitchFamily="18" charset="0"/>
              </a:rPr>
              <a:t>1</a:t>
            </a:r>
            <a:r>
              <a:rPr lang="en-US" altLang="en-US" i="1" smtClean="0">
                <a:latin typeface="Times New Roman" panose="02020603050405020304" pitchFamily="18" charset="0"/>
              </a:rPr>
              <a:t>, ..., n</a:t>
            </a:r>
            <a:endParaRPr lang="en-US" altLang="en-US" smtClean="0"/>
          </a:p>
        </p:txBody>
      </p:sp>
      <p:graphicFrame>
        <p:nvGraphicFramePr>
          <p:cNvPr id="134151" name="Object 4"/>
          <p:cNvGraphicFramePr>
            <a:graphicFrameLocks noChangeAspect="1"/>
          </p:cNvGraphicFramePr>
          <p:nvPr/>
        </p:nvGraphicFramePr>
        <p:xfrm>
          <a:off x="2590800" y="2971800"/>
          <a:ext cx="4859338" cy="490538"/>
        </p:xfrm>
        <a:graphic>
          <a:graphicData uri="http://schemas.openxmlformats.org/presentationml/2006/ole">
            <mc:AlternateContent xmlns:mc="http://schemas.openxmlformats.org/markup-compatibility/2006">
              <mc:Choice xmlns:v="urn:schemas-microsoft-com:vml" Requires="v">
                <p:oleObj spid="_x0000_s134162" name="Equation" r:id="rId4" imgW="2260600" imgH="228600" progId="Equation.DSMT4">
                  <p:embed/>
                </p:oleObj>
              </mc:Choice>
              <mc:Fallback>
                <p:oleObj name="Equation" r:id="rId4" imgW="22606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971800"/>
                        <a:ext cx="48593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51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51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AC8BBE-C8EA-4DF0-969B-642FAF8A5C6F}" type="slidenum">
              <a:rPr lang="en-US" altLang="en-US">
                <a:solidFill>
                  <a:srgbClr val="660066"/>
                </a:solidFill>
              </a:rPr>
              <a:pPr eaLnBrk="1" hangingPunct="1"/>
              <a:t>135</a:t>
            </a:fld>
            <a:endParaRPr lang="en-US" altLang="en-US">
              <a:solidFill>
                <a:srgbClr val="660066"/>
              </a:solidFill>
            </a:endParaRPr>
          </a:p>
        </p:txBody>
      </p:sp>
      <p:sp>
        <p:nvSpPr>
          <p:cNvPr id="135173" name="Rectangle 2"/>
          <p:cNvSpPr>
            <a:spLocks noGrp="1" noChangeArrowheads="1"/>
          </p:cNvSpPr>
          <p:nvPr>
            <p:ph type="title"/>
          </p:nvPr>
        </p:nvSpPr>
        <p:spPr/>
        <p:txBody>
          <a:bodyPr/>
          <a:lstStyle/>
          <a:p>
            <a:pPr eaLnBrk="1" hangingPunct="1"/>
            <a:r>
              <a:rPr lang="en-US" altLang="en-US" smtClean="0"/>
              <a:t>Alias Gatherer for C</a:t>
            </a:r>
          </a:p>
        </p:txBody>
      </p:sp>
      <p:sp>
        <p:nvSpPr>
          <p:cNvPr id="135174" name="Rectangle 3"/>
          <p:cNvSpPr>
            <a:spLocks noGrp="1" noChangeArrowheads="1"/>
          </p:cNvSpPr>
          <p:nvPr>
            <p:ph type="body" idx="1"/>
          </p:nvPr>
        </p:nvSpPr>
        <p:spPr/>
        <p:txBody>
          <a:bodyPr/>
          <a:lstStyle/>
          <a:p>
            <a:pPr eaLnBrk="1" hangingPunct="1"/>
            <a:r>
              <a:rPr lang="en-US" altLang="en-US" smtClean="0"/>
              <a:t>If </a:t>
            </a:r>
            <a:r>
              <a:rPr lang="en-US" altLang="en-US" i="1" smtClean="0">
                <a:latin typeface="Times New Roman" panose="02020603050405020304" pitchFamily="18" charset="0"/>
              </a:rPr>
              <a:t>x</a:t>
            </a:r>
            <a:r>
              <a:rPr lang="en-US" altLang="en-US" smtClean="0"/>
              <a:t> is a pointer to a union object with fields </a:t>
            </a:r>
            <a:r>
              <a:rPr lang="en-US" altLang="en-US" i="1" smtClean="0">
                <a:latin typeface="Times New Roman" panose="02020603050405020304" pitchFamily="18" charset="0"/>
              </a:rPr>
              <a:t>u</a:t>
            </a:r>
            <a:r>
              <a:rPr lang="en-US" altLang="en-US" baseline="-25000" smtClean="0"/>
              <a:t>1</a:t>
            </a:r>
            <a:r>
              <a:rPr lang="en-US" altLang="en-US" smtClean="0"/>
              <a:t> to </a:t>
            </a:r>
            <a:r>
              <a:rPr lang="en-US" altLang="en-US" i="1" smtClean="0">
                <a:latin typeface="Times New Roman" panose="02020603050405020304" pitchFamily="18" charset="0"/>
              </a:rPr>
              <a:t>u</a:t>
            </a:r>
            <a:r>
              <a:rPr lang="en-US" altLang="en-US" i="1" baseline="-25000" smtClean="0">
                <a:latin typeface="Times New Roman" panose="02020603050405020304" pitchFamily="18" charset="0"/>
              </a:rPr>
              <a:t>n</a:t>
            </a:r>
            <a:r>
              <a:rPr lang="en-US" altLang="en-US" smtClean="0"/>
              <a:t>, then</a:t>
            </a:r>
          </a:p>
          <a:p>
            <a:pPr eaLnBrk="1" hangingPunct="1">
              <a:buFont typeface="Arial Unicode MS" panose="020B0604020202020204" pitchFamily="34" charset="-128"/>
              <a:buNone/>
            </a:pPr>
            <a:r>
              <a:rPr lang="en-US" altLang="en-US" smtClean="0"/>
              <a:t>		 	</a:t>
            </a:r>
          </a:p>
          <a:p>
            <a:pPr eaLnBrk="1" hangingPunct="1"/>
            <a:endParaRPr lang="en-US" altLang="en-US" smtClean="0"/>
          </a:p>
          <a:p>
            <a:pPr eaLnBrk="1" hangingPunct="1">
              <a:buFont typeface="Arial Unicode MS" panose="020B0604020202020204" pitchFamily="34" charset="-128"/>
              <a:buNone/>
            </a:pPr>
            <a:r>
              <a:rPr lang="en-US" altLang="en-US" smtClean="0"/>
              <a:t>	and for all </a:t>
            </a:r>
            <a:r>
              <a:rPr lang="en-US" altLang="en-US" i="1" smtClean="0">
                <a:latin typeface="Times New Roman" panose="02020603050405020304" pitchFamily="18" charset="0"/>
              </a:rPr>
              <a:t>i = 1,..., n; </a:t>
            </a:r>
            <a:r>
              <a:rPr lang="en-US" altLang="en-US" smtClean="0"/>
              <a:t>and for all other objects </a:t>
            </a:r>
            <a:r>
              <a:rPr lang="en-US" altLang="en-US" i="1" smtClean="0">
                <a:latin typeface="Times New Roman" panose="02020603050405020304" pitchFamily="18" charset="0"/>
              </a:rPr>
              <a:t>y</a:t>
            </a:r>
            <a:r>
              <a:rPr lang="en-US" altLang="en-US" smtClean="0"/>
              <a:t>,</a:t>
            </a:r>
          </a:p>
          <a:p>
            <a:pPr eaLnBrk="1" hangingPunct="1">
              <a:buFont typeface="Arial Unicode MS" panose="020B0604020202020204" pitchFamily="34" charset="-128"/>
              <a:buNone/>
            </a:pPr>
            <a:r>
              <a:rPr lang="en-US" altLang="en-US" i="1" smtClean="0">
                <a:latin typeface="Times New Roman" panose="02020603050405020304" pitchFamily="18" charset="0"/>
              </a:rPr>
              <a:t>		   	 ptr</a:t>
            </a:r>
            <a:r>
              <a:rPr lang="en-US" altLang="en-US" i="1" baseline="-25000" smtClean="0">
                <a:latin typeface="Times New Roman" panose="02020603050405020304" pitchFamily="18" charset="0"/>
              </a:rPr>
              <a:t>P</a:t>
            </a:r>
            <a:r>
              <a:rPr lang="en-US" altLang="en-US" smtClean="0"/>
              <a:t>(</a:t>
            </a:r>
            <a:r>
              <a:rPr lang="en-US" altLang="en-US" i="1" smtClean="0">
                <a:latin typeface="Times New Roman" panose="02020603050405020304" pitchFamily="18" charset="0"/>
              </a:rPr>
              <a:t>x</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Times New Roman" panose="02020603050405020304" pitchFamily="18" charset="0"/>
              </a:rPr>
              <a:t>mem</a:t>
            </a:r>
            <a:r>
              <a:rPr lang="en-US" altLang="en-US" i="1" baseline="-25000" smtClean="0">
                <a:latin typeface="Times New Roman" panose="02020603050405020304" pitchFamily="18" charset="0"/>
              </a:rPr>
              <a:t>P</a:t>
            </a:r>
            <a:r>
              <a:rPr lang="en-US" altLang="en-US" smtClean="0"/>
              <a:t>(</a:t>
            </a:r>
            <a:r>
              <a:rPr lang="en-US" altLang="en-US" i="1" smtClean="0">
                <a:latin typeface="Times New Roman" panose="02020603050405020304" pitchFamily="18" charset="0"/>
              </a:rPr>
              <a:t>y</a:t>
            </a:r>
            <a:r>
              <a:rPr lang="en-US" altLang="en-US" smtClean="0"/>
              <a:t>)} = </a:t>
            </a:r>
            <a:r>
              <a:rPr lang="en-US" altLang="en-US" smtClean="0">
                <a:sym typeface="Symbol" panose="05050102010706020507" pitchFamily="18" charset="2"/>
              </a:rPr>
              <a:t></a:t>
            </a:r>
          </a:p>
        </p:txBody>
      </p:sp>
      <p:graphicFrame>
        <p:nvGraphicFramePr>
          <p:cNvPr id="135175" name="Object 4"/>
          <p:cNvGraphicFramePr>
            <a:graphicFrameLocks noChangeAspect="1"/>
          </p:cNvGraphicFramePr>
          <p:nvPr/>
        </p:nvGraphicFramePr>
        <p:xfrm>
          <a:off x="2514600" y="2895600"/>
          <a:ext cx="5407025" cy="490538"/>
        </p:xfrm>
        <a:graphic>
          <a:graphicData uri="http://schemas.openxmlformats.org/presentationml/2006/ole">
            <mc:AlternateContent xmlns:mc="http://schemas.openxmlformats.org/markup-compatibility/2006">
              <mc:Choice xmlns:v="urn:schemas-microsoft-com:vml" Requires="v">
                <p:oleObj spid="_x0000_s135186" name="Equation" r:id="rId4" imgW="2514600" imgH="228600" progId="Equation.DSMT4">
                  <p:embed/>
                </p:oleObj>
              </mc:Choice>
              <mc:Fallback>
                <p:oleObj name="Equation" r:id="rId4" imgW="25146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895600"/>
                        <a:ext cx="540702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61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61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7A68887-551A-4248-9179-7E0D8CCDF971}" type="slidenum">
              <a:rPr lang="en-US" altLang="en-US">
                <a:solidFill>
                  <a:srgbClr val="660066"/>
                </a:solidFill>
              </a:rPr>
              <a:pPr eaLnBrk="1" hangingPunct="1"/>
              <a:t>136</a:t>
            </a:fld>
            <a:endParaRPr lang="en-US" altLang="en-US">
              <a:solidFill>
                <a:srgbClr val="660066"/>
              </a:solidFill>
            </a:endParaRPr>
          </a:p>
        </p:txBody>
      </p:sp>
      <p:sp>
        <p:nvSpPr>
          <p:cNvPr id="136197" name="Rectangle 2"/>
          <p:cNvSpPr>
            <a:spLocks noGrp="1" noChangeArrowheads="1"/>
          </p:cNvSpPr>
          <p:nvPr>
            <p:ph type="title"/>
          </p:nvPr>
        </p:nvSpPr>
        <p:spPr/>
        <p:txBody>
          <a:bodyPr/>
          <a:lstStyle/>
          <a:p>
            <a:pPr eaLnBrk="1" hangingPunct="1"/>
            <a:r>
              <a:rPr lang="en-US" altLang="en-US" smtClean="0"/>
              <a:t>Alias Gatherer for C</a:t>
            </a:r>
          </a:p>
        </p:txBody>
      </p:sp>
      <p:sp>
        <p:nvSpPr>
          <p:cNvPr id="136198" name="Rectangle 3"/>
          <p:cNvSpPr>
            <a:spLocks noGrp="1" noChangeArrowheads="1"/>
          </p:cNvSpPr>
          <p:nvPr>
            <p:ph type="body" idx="1"/>
          </p:nvPr>
        </p:nvSpPr>
        <p:spPr/>
        <p:txBody>
          <a:bodyPr/>
          <a:lstStyle/>
          <a:p>
            <a:pPr eaLnBrk="1" hangingPunct="1"/>
            <a:r>
              <a:rPr lang="en-US" altLang="en-US" sz="2800" smtClean="0"/>
              <a:t>If </a:t>
            </a:r>
            <a:r>
              <a:rPr lang="en-US" altLang="en-US" sz="2800" i="1" smtClean="0">
                <a:latin typeface="Times New Roman" panose="02020603050405020304" pitchFamily="18" charset="0"/>
              </a:rPr>
              <a:t>stmt</a:t>
            </a:r>
            <a:r>
              <a:rPr lang="en-US" altLang="en-US" sz="2800" smtClean="0"/>
              <a:t>(</a:t>
            </a:r>
            <a:r>
              <a:rPr lang="en-US" altLang="en-US" sz="2800" i="1" smtClean="0">
                <a:latin typeface="Times New Roman" panose="02020603050405020304" pitchFamily="18" charset="0"/>
              </a:rPr>
              <a:t>P</a:t>
            </a:r>
            <a:r>
              <a:rPr lang="en-US" altLang="en-US" sz="2800" smtClean="0"/>
              <a:t>) contains a call to a function </a:t>
            </a:r>
            <a:r>
              <a:rPr lang="en-US" altLang="en-US" sz="2800" i="1" smtClean="0">
                <a:latin typeface="Times New Roman" panose="02020603050405020304" pitchFamily="18" charset="0"/>
              </a:rPr>
              <a:t>f </a:t>
            </a:r>
            <a:r>
              <a:rPr lang="en-US" altLang="en-US" sz="2800" smtClean="0">
                <a:latin typeface="Times New Roman" panose="02020603050405020304" pitchFamily="18" charset="0"/>
              </a:rPr>
              <a:t>( )</a:t>
            </a:r>
            <a:r>
              <a:rPr lang="en-US" altLang="en-US" sz="2800" smtClean="0"/>
              <a:t>, then</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		 		</a:t>
            </a:r>
            <a:r>
              <a:rPr lang="en-US" altLang="en-US" sz="2800" i="1" smtClean="0">
                <a:latin typeface="Times New Roman" panose="02020603050405020304" pitchFamily="18" charset="0"/>
              </a:rPr>
              <a:t>ptr</a:t>
            </a:r>
            <a:r>
              <a:rPr lang="en-US" altLang="en-US" sz="2800" i="1" baseline="-25000" smtClean="0">
                <a:latin typeface="Times New Roman" panose="02020603050405020304" pitchFamily="18" charset="0"/>
              </a:rPr>
              <a:t>P</a:t>
            </a:r>
            <a:r>
              <a:rPr lang="en-US" altLang="en-US" sz="2800" smtClean="0"/>
              <a:t>(</a:t>
            </a:r>
            <a:r>
              <a:rPr lang="en-US" altLang="en-US" sz="2800" i="1" smtClean="0">
                <a:latin typeface="Times New Roman" panose="02020603050405020304" pitchFamily="18" charset="0"/>
              </a:rPr>
              <a:t>x</a:t>
            </a:r>
            <a:r>
              <a:rPr lang="en-US" altLang="en-US" sz="2800" smtClean="0"/>
              <a:t>) = </a:t>
            </a:r>
            <a:r>
              <a:rPr lang="en-US" altLang="en-US" sz="2800" i="1" smtClean="0">
                <a:latin typeface="Times New Roman" panose="02020603050405020304" pitchFamily="18" charset="0"/>
              </a:rPr>
              <a:t>ref</a:t>
            </a:r>
            <a:r>
              <a:rPr lang="en-US" altLang="en-US" sz="2800" i="1" baseline="-25000" smtClean="0">
                <a:latin typeface="Times New Roman" panose="02020603050405020304" pitchFamily="18" charset="0"/>
              </a:rPr>
              <a:t>P</a:t>
            </a:r>
            <a:r>
              <a:rPr lang="en-US" altLang="en-US" sz="2800" baseline="-25000" smtClean="0"/>
              <a:t>’</a:t>
            </a:r>
            <a:r>
              <a:rPr lang="en-US" altLang="en-US" sz="2800" smtClean="0"/>
              <a:t>(</a:t>
            </a:r>
            <a:r>
              <a:rPr lang="en-US" altLang="en-US" sz="2800" i="1" smtClean="0">
                <a:latin typeface="Times New Roman" panose="02020603050405020304" pitchFamily="18" charset="0"/>
              </a:rPr>
              <a:t>x</a:t>
            </a:r>
            <a:r>
              <a:rPr lang="en-US" altLang="en-US" sz="2800" smtClean="0"/>
              <a:t>)</a:t>
            </a:r>
          </a:p>
          <a:p>
            <a:pPr eaLnBrk="1" hangingPunct="1">
              <a:buFont typeface="Arial Unicode MS" panose="020B0604020202020204" pitchFamily="34" charset="-128"/>
              <a:buNone/>
            </a:pPr>
            <a:endParaRPr lang="en-US" altLang="en-US" sz="2800" smtClean="0"/>
          </a:p>
          <a:p>
            <a:pPr eaLnBrk="1" hangingPunct="1">
              <a:buFont typeface="Arial Unicode MS" panose="020B0604020202020204" pitchFamily="34" charset="-128"/>
              <a:buNone/>
            </a:pPr>
            <a:r>
              <a:rPr lang="en-US" altLang="en-US" sz="2800" smtClean="0"/>
              <a:t>	for all pointers, </a:t>
            </a:r>
            <a:r>
              <a:rPr lang="en-US" altLang="en-US" sz="2800" i="1" smtClean="0">
                <a:latin typeface="Times New Roman" panose="02020603050405020304" pitchFamily="18" charset="0"/>
              </a:rPr>
              <a:t>x</a:t>
            </a:r>
            <a:r>
              <a:rPr lang="en-US" altLang="en-US" sz="2800" smtClean="0"/>
              <a:t>, that are arguments to  </a:t>
            </a:r>
            <a:r>
              <a:rPr lang="en-US" altLang="en-US" sz="2800" i="1" smtClean="0">
                <a:latin typeface="Times New Roman" panose="02020603050405020304" pitchFamily="18" charset="0"/>
              </a:rPr>
              <a:t>f </a:t>
            </a:r>
            <a:r>
              <a:rPr lang="en-US" altLang="en-US" sz="2800" smtClean="0">
                <a:latin typeface="Times New Roman" panose="02020603050405020304" pitchFamily="18" charset="0"/>
              </a:rPr>
              <a:t>( )</a:t>
            </a:r>
            <a:r>
              <a:rPr lang="en-US" altLang="en-US" sz="2800" smtClean="0"/>
              <a:t>, for those that are global, or for those that are assigned the value returned by  </a:t>
            </a:r>
            <a:r>
              <a:rPr lang="en-US" altLang="en-US" sz="2800" i="1" smtClean="0">
                <a:latin typeface="Times New Roman" panose="02020603050405020304" pitchFamily="18" charset="0"/>
              </a:rPr>
              <a:t>f </a:t>
            </a:r>
            <a:r>
              <a:rPr lang="en-US" altLang="en-US" sz="2800" smtClean="0">
                <a:latin typeface="Times New Roman" panose="02020603050405020304" pitchFamily="18" charset="0"/>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72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72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801213-16B0-49AF-BA59-D99D32F073EE}" type="slidenum">
              <a:rPr lang="en-US" altLang="en-US">
                <a:solidFill>
                  <a:srgbClr val="660066"/>
                </a:solidFill>
              </a:rPr>
              <a:pPr eaLnBrk="1" hangingPunct="1"/>
              <a:t>137</a:t>
            </a:fld>
            <a:endParaRPr lang="en-US" altLang="en-US">
              <a:solidFill>
                <a:srgbClr val="660066"/>
              </a:solidFill>
            </a:endParaRPr>
          </a:p>
        </p:txBody>
      </p:sp>
      <p:sp>
        <p:nvSpPr>
          <p:cNvPr id="137221" name="Rectangle 2"/>
          <p:cNvSpPr>
            <a:spLocks noGrp="1" noChangeArrowheads="1"/>
          </p:cNvSpPr>
          <p:nvPr>
            <p:ph type="title"/>
          </p:nvPr>
        </p:nvSpPr>
        <p:spPr/>
        <p:txBody>
          <a:bodyPr/>
          <a:lstStyle/>
          <a:p>
            <a:pPr eaLnBrk="1" hangingPunct="1"/>
            <a:r>
              <a:rPr lang="en-US" altLang="en-US" smtClean="0"/>
              <a:t>The Alias Propagator</a:t>
            </a:r>
          </a:p>
        </p:txBody>
      </p:sp>
      <p:sp>
        <p:nvSpPr>
          <p:cNvPr id="137222" name="Rectangle 3"/>
          <p:cNvSpPr>
            <a:spLocks noGrp="1" noChangeArrowheads="1"/>
          </p:cNvSpPr>
          <p:nvPr>
            <p:ph type="body" idx="1"/>
          </p:nvPr>
        </p:nvSpPr>
        <p:spPr/>
        <p:txBody>
          <a:bodyPr/>
          <a:lstStyle/>
          <a:p>
            <a:pPr eaLnBrk="1" hangingPunct="1"/>
            <a:r>
              <a:rPr lang="en-US" altLang="en-US" sz="2400" smtClean="0"/>
              <a:t>Language independent</a:t>
            </a:r>
          </a:p>
          <a:p>
            <a:pPr eaLnBrk="1" hangingPunct="1"/>
            <a:endParaRPr lang="en-US" altLang="en-US" sz="2400" smtClean="0"/>
          </a:p>
          <a:p>
            <a:pPr eaLnBrk="1" hangingPunct="1"/>
            <a:r>
              <a:rPr lang="en-US" altLang="en-US" sz="2400" smtClean="0"/>
              <a:t>Global flow equations</a:t>
            </a:r>
          </a:p>
          <a:p>
            <a:pPr eaLnBrk="1" hangingPunct="1"/>
            <a:endParaRPr lang="en-US" altLang="en-US" sz="2400" smtClean="0"/>
          </a:p>
          <a:p>
            <a:pPr eaLnBrk="1" hangingPunct="1"/>
            <a:r>
              <a:rPr lang="en-US" altLang="en-US" sz="2400" smtClean="0"/>
              <a:t>Uses local information obtained by the Alias Gatherer</a:t>
            </a:r>
          </a:p>
          <a:p>
            <a:pPr eaLnBrk="1" hangingPunct="1"/>
            <a:endParaRPr lang="en-US" altLang="en-US" sz="2400" smtClean="0"/>
          </a:p>
          <a:p>
            <a:pPr eaLnBrk="1" hangingPunct="1"/>
            <a:r>
              <a:rPr lang="en-US" altLang="en-US" sz="2400" smtClean="0"/>
              <a:t>Define in terms of program points</a:t>
            </a:r>
          </a:p>
          <a:p>
            <a:pPr eaLnBrk="1" hangingPunct="1"/>
            <a:endParaRPr lang="en-US" altLang="en-US" sz="2400" smtClean="0"/>
          </a:p>
          <a:p>
            <a:pPr eaLnBrk="1" hangingPunct="1"/>
            <a:r>
              <a:rPr lang="en-US" altLang="en-US" sz="2400" smtClean="0"/>
              <a:t>Let </a:t>
            </a:r>
            <a:r>
              <a:rPr lang="en-US" altLang="en-US" sz="2400" i="1" smtClean="0">
                <a:latin typeface="Times New Roman" panose="02020603050405020304" pitchFamily="18" charset="0"/>
              </a:rPr>
              <a:t>OVR</a:t>
            </a:r>
            <a:r>
              <a:rPr lang="en-US" altLang="en-US" sz="2400" smtClean="0"/>
              <a:t> and </a:t>
            </a:r>
            <a:r>
              <a:rPr lang="en-US" altLang="en-US" sz="2400" i="1" smtClean="0">
                <a:latin typeface="Times New Roman" panose="02020603050405020304" pitchFamily="18" charset="0"/>
              </a:rPr>
              <a:t>PTR</a:t>
            </a:r>
            <a:r>
              <a:rPr lang="en-US" altLang="en-US" sz="2400" smtClean="0"/>
              <a:t> be the flow equations to be solved</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82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82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E878DA-A2D8-4D75-BF02-251F359C598D}" type="slidenum">
              <a:rPr lang="en-US" altLang="en-US">
                <a:solidFill>
                  <a:srgbClr val="660066"/>
                </a:solidFill>
              </a:rPr>
              <a:pPr eaLnBrk="1" hangingPunct="1"/>
              <a:t>138</a:t>
            </a:fld>
            <a:endParaRPr lang="en-US" altLang="en-US">
              <a:solidFill>
                <a:srgbClr val="660066"/>
              </a:solidFill>
            </a:endParaRPr>
          </a:p>
        </p:txBody>
      </p:sp>
      <p:sp>
        <p:nvSpPr>
          <p:cNvPr id="138245" name="Rectangle 2"/>
          <p:cNvSpPr>
            <a:spLocks noGrp="1" noChangeArrowheads="1"/>
          </p:cNvSpPr>
          <p:nvPr>
            <p:ph type="title"/>
          </p:nvPr>
        </p:nvSpPr>
        <p:spPr/>
        <p:txBody>
          <a:bodyPr/>
          <a:lstStyle/>
          <a:p>
            <a:pPr eaLnBrk="1" hangingPunct="1"/>
            <a:r>
              <a:rPr lang="en-US" altLang="en-US" smtClean="0"/>
              <a:t>The Alias Propagator</a:t>
            </a:r>
          </a:p>
        </p:txBody>
      </p:sp>
      <p:sp>
        <p:nvSpPr>
          <p:cNvPr id="138246" name="Rectangle 3"/>
          <p:cNvSpPr>
            <a:spLocks noGrp="1" noChangeArrowheads="1"/>
          </p:cNvSpPr>
          <p:nvPr>
            <p:ph type="body" idx="1"/>
          </p:nvPr>
        </p:nvSpPr>
        <p:spPr/>
        <p:txBody>
          <a:bodyPr/>
          <a:lstStyle/>
          <a:p>
            <a:pPr eaLnBrk="1" hangingPunct="1"/>
            <a:r>
              <a:rPr lang="en-US" altLang="en-US" smtClean="0"/>
              <a:t>Let </a:t>
            </a:r>
            <a:r>
              <a:rPr lang="en-US" altLang="en-US" i="1" smtClean="0">
                <a:latin typeface="Times New Roman" panose="02020603050405020304" pitchFamily="18" charset="0"/>
              </a:rPr>
              <a:t>P</a:t>
            </a:r>
            <a:r>
              <a:rPr lang="en-US" altLang="en-US" smtClean="0"/>
              <a:t> be a program point such that </a:t>
            </a:r>
            <a:r>
              <a:rPr lang="en-US" altLang="en-US" i="1" smtClean="0">
                <a:latin typeface="Times New Roman" panose="02020603050405020304" pitchFamily="18" charset="0"/>
              </a:rPr>
              <a:t>stmt</a:t>
            </a:r>
            <a:r>
              <a:rPr lang="en-US" altLang="en-US" smtClean="0"/>
              <a:t>(</a:t>
            </a:r>
            <a:r>
              <a:rPr lang="en-US" altLang="en-US" i="1" smtClean="0">
                <a:latin typeface="Times New Roman" panose="02020603050405020304" pitchFamily="18" charset="0"/>
              </a:rPr>
              <a:t>P</a:t>
            </a:r>
            <a:r>
              <a:rPr lang="en-US" altLang="en-US" smtClean="0"/>
              <a:t>) has a single predecessor </a:t>
            </a:r>
            <a:r>
              <a:rPr lang="en-US" altLang="en-US" i="1" smtClean="0">
                <a:latin typeface="Times New Roman" panose="02020603050405020304" pitchFamily="18" charset="0"/>
              </a:rPr>
              <a:t>P</a:t>
            </a:r>
            <a:r>
              <a:rPr lang="en-US" altLang="en-US" smtClean="0"/>
              <a:t>’. Then</a:t>
            </a:r>
          </a:p>
        </p:txBody>
      </p:sp>
      <p:graphicFrame>
        <p:nvGraphicFramePr>
          <p:cNvPr id="138247" name="Object 4"/>
          <p:cNvGraphicFramePr>
            <a:graphicFrameLocks noChangeAspect="1"/>
          </p:cNvGraphicFramePr>
          <p:nvPr/>
        </p:nvGraphicFramePr>
        <p:xfrm>
          <a:off x="2057400" y="3200400"/>
          <a:ext cx="5970588" cy="927100"/>
        </p:xfrm>
        <a:graphic>
          <a:graphicData uri="http://schemas.openxmlformats.org/presentationml/2006/ole">
            <mc:AlternateContent xmlns:mc="http://schemas.openxmlformats.org/markup-compatibility/2006">
              <mc:Choice xmlns:v="urn:schemas-microsoft-com:vml" Requires="v">
                <p:oleObj spid="_x0000_s138269" name="Equation" r:id="rId4" imgW="2946400" imgH="457200" progId="Equation.DSMT4">
                  <p:embed/>
                </p:oleObj>
              </mc:Choice>
              <mc:Fallback>
                <p:oleObj name="Equation" r:id="rId4" imgW="29464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00400"/>
                        <a:ext cx="59705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8" name="Object 5"/>
          <p:cNvGraphicFramePr>
            <a:graphicFrameLocks noChangeAspect="1"/>
          </p:cNvGraphicFramePr>
          <p:nvPr/>
        </p:nvGraphicFramePr>
        <p:xfrm>
          <a:off x="1981200" y="4495800"/>
          <a:ext cx="5919788" cy="927100"/>
        </p:xfrm>
        <a:graphic>
          <a:graphicData uri="http://schemas.openxmlformats.org/presentationml/2006/ole">
            <mc:AlternateContent xmlns:mc="http://schemas.openxmlformats.org/markup-compatibility/2006">
              <mc:Choice xmlns:v="urn:schemas-microsoft-com:vml" Requires="v">
                <p:oleObj spid="_x0000_s138270" name="Equation" r:id="rId6" imgW="2921000" imgH="457200" progId="Equation.DSMT4">
                  <p:embed/>
                </p:oleObj>
              </mc:Choice>
              <mc:Fallback>
                <p:oleObj name="Equation" r:id="rId6" imgW="29210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495800"/>
                        <a:ext cx="5919788"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392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392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8E5485-D190-46BC-BE19-C0ACF336A0B8}" type="slidenum">
              <a:rPr lang="en-US" altLang="en-US">
                <a:solidFill>
                  <a:srgbClr val="660066"/>
                </a:solidFill>
              </a:rPr>
              <a:pPr eaLnBrk="1" hangingPunct="1"/>
              <a:t>139</a:t>
            </a:fld>
            <a:endParaRPr lang="en-US" altLang="en-US">
              <a:solidFill>
                <a:srgbClr val="660066"/>
              </a:solidFill>
            </a:endParaRPr>
          </a:p>
        </p:txBody>
      </p:sp>
      <p:sp>
        <p:nvSpPr>
          <p:cNvPr id="139269" name="Rectangle 2"/>
          <p:cNvSpPr>
            <a:spLocks noGrp="1" noChangeArrowheads="1"/>
          </p:cNvSpPr>
          <p:nvPr>
            <p:ph type="title"/>
          </p:nvPr>
        </p:nvSpPr>
        <p:spPr/>
        <p:txBody>
          <a:bodyPr/>
          <a:lstStyle/>
          <a:p>
            <a:pPr eaLnBrk="1" hangingPunct="1"/>
            <a:r>
              <a:rPr lang="en-US" altLang="en-US" smtClean="0"/>
              <a:t>The Alias Propagator</a:t>
            </a:r>
          </a:p>
        </p:txBody>
      </p:sp>
      <p:sp>
        <p:nvSpPr>
          <p:cNvPr id="139270" name="Rectangle 3"/>
          <p:cNvSpPr>
            <a:spLocks noGrp="1" noChangeArrowheads="1"/>
          </p:cNvSpPr>
          <p:nvPr>
            <p:ph type="body" idx="1"/>
          </p:nvPr>
        </p:nvSpPr>
        <p:spPr/>
        <p:txBody>
          <a:bodyPr/>
          <a:lstStyle/>
          <a:p>
            <a:pPr eaLnBrk="1" hangingPunct="1"/>
            <a:r>
              <a:rPr lang="en-US" altLang="en-US" smtClean="0"/>
              <a:t>Let </a:t>
            </a:r>
            <a:r>
              <a:rPr lang="en-US" altLang="en-US" i="1" smtClean="0">
                <a:latin typeface="Times New Roman" panose="02020603050405020304" pitchFamily="18" charset="0"/>
              </a:rPr>
              <a:t>P</a:t>
            </a:r>
            <a:r>
              <a:rPr lang="en-US" altLang="en-US" smtClean="0"/>
              <a:t> be a program point such that </a:t>
            </a:r>
            <a:r>
              <a:rPr lang="en-US" altLang="en-US" i="1" smtClean="0">
                <a:latin typeface="Times New Roman" panose="02020603050405020304" pitchFamily="18" charset="0"/>
              </a:rPr>
              <a:t>stmt</a:t>
            </a:r>
            <a:r>
              <a:rPr lang="en-US" altLang="en-US" smtClean="0"/>
              <a:t>(</a:t>
            </a:r>
            <a:r>
              <a:rPr lang="en-US" altLang="en-US" i="1" smtClean="0">
                <a:latin typeface="Times New Roman" panose="02020603050405020304" pitchFamily="18" charset="0"/>
              </a:rPr>
              <a:t>P</a:t>
            </a:r>
            <a:r>
              <a:rPr lang="en-US" altLang="en-US" smtClean="0"/>
              <a:t>) has a multiple predecessor </a:t>
            </a:r>
            <a:r>
              <a:rPr lang="en-US" altLang="en-US" i="1" smtClean="0">
                <a:latin typeface="Times New Roman" panose="02020603050405020304" pitchFamily="18" charset="0"/>
              </a:rPr>
              <a:t>P</a:t>
            </a:r>
            <a:r>
              <a:rPr lang="en-US" altLang="en-US" baseline="-25000" smtClean="0"/>
              <a:t>1</a:t>
            </a:r>
            <a:r>
              <a:rPr lang="en-US" altLang="en-US" smtClean="0"/>
              <a:t> to </a:t>
            </a:r>
            <a:r>
              <a:rPr lang="en-US" altLang="en-US" i="1" smtClean="0">
                <a:latin typeface="Times New Roman" panose="02020603050405020304" pitchFamily="18" charset="0"/>
              </a:rPr>
              <a:t>P</a:t>
            </a:r>
            <a:r>
              <a:rPr lang="en-US" altLang="en-US" i="1" baseline="-25000" smtClean="0">
                <a:latin typeface="Times New Roman" panose="02020603050405020304" pitchFamily="18" charset="0"/>
              </a:rPr>
              <a:t>n</a:t>
            </a:r>
            <a:r>
              <a:rPr lang="en-US" altLang="en-US" smtClean="0"/>
              <a:t>. Then</a:t>
            </a:r>
          </a:p>
        </p:txBody>
      </p:sp>
      <p:graphicFrame>
        <p:nvGraphicFramePr>
          <p:cNvPr id="139271" name="Object 4"/>
          <p:cNvGraphicFramePr>
            <a:graphicFrameLocks noChangeAspect="1"/>
          </p:cNvGraphicFramePr>
          <p:nvPr/>
        </p:nvGraphicFramePr>
        <p:xfrm>
          <a:off x="1905000" y="3048000"/>
          <a:ext cx="6254750" cy="1390650"/>
        </p:xfrm>
        <a:graphic>
          <a:graphicData uri="http://schemas.openxmlformats.org/presentationml/2006/ole">
            <mc:AlternateContent xmlns:mc="http://schemas.openxmlformats.org/markup-compatibility/2006">
              <mc:Choice xmlns:v="urn:schemas-microsoft-com:vml" Requires="v">
                <p:oleObj spid="_x0000_s139293" name="Equation" r:id="rId4" imgW="3086100" imgH="685800" progId="Equation.DSMT4">
                  <p:embed/>
                </p:oleObj>
              </mc:Choice>
              <mc:Fallback>
                <p:oleObj name="Equation" r:id="rId4" imgW="3086100" imgH="685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048000"/>
                        <a:ext cx="6254750"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2" name="Object 5"/>
          <p:cNvGraphicFramePr>
            <a:graphicFrameLocks noChangeAspect="1"/>
          </p:cNvGraphicFramePr>
          <p:nvPr/>
        </p:nvGraphicFramePr>
        <p:xfrm>
          <a:off x="1905000" y="4648200"/>
          <a:ext cx="6202363" cy="1390650"/>
        </p:xfrm>
        <a:graphic>
          <a:graphicData uri="http://schemas.openxmlformats.org/presentationml/2006/ole">
            <mc:AlternateContent xmlns:mc="http://schemas.openxmlformats.org/markup-compatibility/2006">
              <mc:Choice xmlns:v="urn:schemas-microsoft-com:vml" Requires="v">
                <p:oleObj spid="_x0000_s139294" name="Equation" r:id="rId6" imgW="3060700" imgH="685800" progId="Equation.DSMT4">
                  <p:embed/>
                </p:oleObj>
              </mc:Choice>
              <mc:Fallback>
                <p:oleObj name="Equation" r:id="rId6" imgW="3060700" imgH="685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648200"/>
                        <a:ext cx="6202363" cy="139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76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76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6EB795A-3587-4DD0-B0CE-82E4BB1C2CEF}" type="slidenum">
              <a:rPr lang="en-US" altLang="en-US">
                <a:solidFill>
                  <a:srgbClr val="660066"/>
                </a:solidFill>
              </a:rPr>
              <a:pPr eaLnBrk="1" hangingPunct="1"/>
              <a:t>14</a:t>
            </a:fld>
            <a:endParaRPr lang="en-US" altLang="en-US">
              <a:solidFill>
                <a:srgbClr val="660066"/>
              </a:solidFill>
            </a:endParaRPr>
          </a:p>
        </p:txBody>
      </p:sp>
      <p:sp>
        <p:nvSpPr>
          <p:cNvPr id="27653" name="Rectangle 2"/>
          <p:cNvSpPr>
            <a:spLocks noGrp="1" noChangeArrowheads="1"/>
          </p:cNvSpPr>
          <p:nvPr>
            <p:ph type="title"/>
          </p:nvPr>
        </p:nvSpPr>
        <p:spPr>
          <a:xfrm>
            <a:off x="1128713" y="611188"/>
            <a:ext cx="7543800" cy="711200"/>
          </a:xfrm>
        </p:spPr>
        <p:txBody>
          <a:bodyPr/>
          <a:lstStyle/>
          <a:p>
            <a:pPr eaLnBrk="1" hangingPunct="1"/>
            <a:r>
              <a:rPr lang="en-US" altLang="en-US" sz="3200" smtClean="0"/>
              <a:t>Applying the Transition Functions to this Example (Contd.)</a:t>
            </a:r>
          </a:p>
        </p:txBody>
      </p:sp>
      <p:sp>
        <p:nvSpPr>
          <p:cNvPr id="27654" name="Rectangle 3"/>
          <p:cNvSpPr>
            <a:spLocks noGrp="1" noChangeArrowheads="1"/>
          </p:cNvSpPr>
          <p:nvPr>
            <p:ph type="body" idx="1"/>
          </p:nvPr>
        </p:nvSpPr>
        <p:spPr>
          <a:xfrm>
            <a:off x="1524000" y="1447800"/>
            <a:ext cx="7239000" cy="4991100"/>
          </a:xfrm>
        </p:spPr>
        <p:txBody>
          <a:bodyPr/>
          <a:lstStyle/>
          <a:p>
            <a:pPr eaLnBrk="1" hangingPunct="1">
              <a:lnSpc>
                <a:spcPct val="80000"/>
              </a:lnSpc>
            </a:pPr>
            <a:r>
              <a:rPr lang="en-US" altLang="en-US" sz="2400" smtClean="0"/>
              <a:t>Along edge &lt;4,8&gt; apply </a:t>
            </a:r>
            <a:r>
              <a:rPr lang="en-US" altLang="en-US" sz="2400" smtClean="0">
                <a:latin typeface="Courier New" panose="02070309020205020404" pitchFamily="49" charset="0"/>
              </a:rPr>
              <a:t>Stop</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Propagate</a:t>
            </a:r>
            <a:r>
              <a:rPr lang="en-US" altLang="en-US" sz="2400" smtClean="0">
                <a:sym typeface="Symbol" panose="05050102010706020507" pitchFamily="18" charset="2"/>
              </a:rPr>
              <a:t> to </a:t>
            </a:r>
          </a:p>
          <a:p>
            <a:pPr eaLnBrk="1" hangingPunct="1">
              <a:lnSpc>
                <a:spcPct val="80000"/>
              </a:lnSpc>
            </a:pPr>
            <a:r>
              <a:rPr lang="en-US" altLang="en-US" sz="2400" smtClean="0"/>
              <a:t>Along edge &lt;4,5&gt; apply </a:t>
            </a:r>
            <a:r>
              <a:rPr lang="en-US" altLang="en-US" sz="2400" smtClean="0">
                <a:latin typeface="Courier New" panose="02070309020205020404" pitchFamily="49" charset="0"/>
              </a:rPr>
              <a:t>Start</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Propagate</a:t>
            </a:r>
            <a:r>
              <a:rPr lang="en-US" altLang="en-US" sz="2400" smtClean="0">
                <a:sym typeface="Symbol" panose="05050102010706020507" pitchFamily="18" charset="2"/>
              </a:rPr>
              <a:t> to  </a:t>
            </a:r>
          </a:p>
          <a:p>
            <a:pPr eaLnBrk="1" hangingPunct="1">
              <a:lnSpc>
                <a:spcPct val="80000"/>
              </a:lnSpc>
            </a:pPr>
            <a:r>
              <a:rPr lang="en-US" altLang="en-US" sz="2400" smtClean="0"/>
              <a:t>Along edge &lt;5,8&gt; apply </a:t>
            </a:r>
            <a:r>
              <a:rPr lang="en-US" altLang="en-US" sz="2400" smtClean="0">
                <a:latin typeface="Courier New" panose="02070309020205020404" pitchFamily="49" charset="0"/>
              </a:rPr>
              <a:t>P</a:t>
            </a:r>
            <a:r>
              <a:rPr lang="en-US" altLang="en-US" sz="2400" smtClean="0">
                <a:latin typeface="Courier New" panose="02070309020205020404" pitchFamily="49" charset="0"/>
                <a:sym typeface="Symbol" panose="05050102010706020507" pitchFamily="18" charset="2"/>
              </a:rPr>
              <a:t>ropagate</a:t>
            </a:r>
            <a:r>
              <a:rPr lang="en-US" altLang="en-US" sz="2400" smtClean="0"/>
              <a:t> 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Stop </a:t>
            </a:r>
            <a:r>
              <a:rPr lang="en-US" altLang="en-US" sz="2400" smtClean="0">
                <a:sym typeface="Symbol" panose="05050102010706020507" pitchFamily="18" charset="2"/>
              </a:rPr>
              <a:t>to </a:t>
            </a:r>
          </a:p>
          <a:p>
            <a:pPr eaLnBrk="1" hangingPunct="1">
              <a:lnSpc>
                <a:spcPct val="80000"/>
              </a:lnSpc>
            </a:pPr>
            <a:r>
              <a:rPr lang="en-US" altLang="en-US" sz="2400" smtClean="0"/>
              <a:t>Along edge &lt;5,6&gt; apply </a:t>
            </a:r>
            <a:r>
              <a:rPr lang="en-US" altLang="en-US" sz="2400" smtClean="0">
                <a:latin typeface="Courier New" panose="02070309020205020404" pitchFamily="49" charset="0"/>
              </a:rPr>
              <a:t>P</a:t>
            </a:r>
            <a:r>
              <a:rPr lang="en-US" altLang="en-US" sz="2400" smtClean="0">
                <a:latin typeface="Courier New" panose="02070309020205020404" pitchFamily="49" charset="0"/>
                <a:sym typeface="Symbol" panose="05050102010706020507" pitchFamily="18" charset="2"/>
              </a:rPr>
              <a:t>ropagate</a:t>
            </a:r>
            <a:r>
              <a:rPr lang="en-US" altLang="en-US" sz="2400" smtClean="0">
                <a:latin typeface="Courier" pitchFamily="49" charset="0"/>
              </a:rPr>
              <a:t> </a:t>
            </a:r>
            <a:r>
              <a:rPr lang="en-US" altLang="en-US" sz="2400" smtClean="0"/>
              <a:t>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Start</a:t>
            </a:r>
            <a:r>
              <a:rPr lang="en-US" altLang="en-US" sz="2400" smtClean="0">
                <a:sym typeface="Symbol" panose="05050102010706020507" pitchFamily="18" charset="2"/>
              </a:rPr>
              <a:t> to </a:t>
            </a:r>
          </a:p>
          <a:p>
            <a:pPr eaLnBrk="1" hangingPunct="1">
              <a:lnSpc>
                <a:spcPct val="80000"/>
              </a:lnSpc>
            </a:pPr>
            <a:r>
              <a:rPr lang="en-US" altLang="en-US" sz="2400" smtClean="0"/>
              <a:t>Along edge &lt;6,7&gt; apply </a:t>
            </a:r>
            <a:r>
              <a:rPr lang="en-US" altLang="en-US" sz="2400" smtClean="0">
                <a:latin typeface="Courier New" panose="02070309020205020404" pitchFamily="49" charset="0"/>
              </a:rPr>
              <a:t>Propagate </a:t>
            </a:r>
            <a:r>
              <a:rPr lang="en-US" altLang="en-US" sz="2400" smtClean="0"/>
              <a:t>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Stop</a:t>
            </a:r>
            <a:r>
              <a:rPr lang="en-US" altLang="en-US" sz="2400" smtClean="0">
                <a:sym typeface="Symbol" panose="05050102010706020507" pitchFamily="18" charset="2"/>
              </a:rPr>
              <a:t> to </a:t>
            </a:r>
          </a:p>
          <a:p>
            <a:pPr eaLnBrk="1" hangingPunct="1">
              <a:lnSpc>
                <a:spcPct val="80000"/>
              </a:lnSpc>
            </a:pPr>
            <a:r>
              <a:rPr lang="en-US" altLang="en-US" sz="2400" smtClean="0"/>
              <a:t>Along edge &lt;6,2&gt; apply </a:t>
            </a:r>
            <a:r>
              <a:rPr lang="en-US" altLang="en-US" sz="2400" smtClean="0">
                <a:latin typeface="Courier New" panose="02070309020205020404" pitchFamily="49" charset="0"/>
              </a:rPr>
              <a:t>Propagate </a:t>
            </a:r>
            <a:r>
              <a:rPr lang="en-US" altLang="en-US" sz="2400" smtClean="0"/>
              <a:t>to </a:t>
            </a:r>
            <a:r>
              <a:rPr lang="en-US" altLang="en-US" sz="2400" smtClean="0">
                <a:sym typeface="Symbol" panose="05050102010706020507" pitchFamily="18" charset="2"/>
              </a:rPr>
              <a:t> and </a:t>
            </a:r>
            <a:r>
              <a:rPr lang="en-US" altLang="en-US" sz="2400" smtClean="0">
                <a:latin typeface="Courier New" panose="02070309020205020404" pitchFamily="49" charset="0"/>
                <a:sym typeface="Symbol" panose="05050102010706020507" pitchFamily="18" charset="2"/>
              </a:rPr>
              <a:t>Start</a:t>
            </a:r>
            <a:r>
              <a:rPr lang="en-US" altLang="en-US" sz="2400" smtClean="0">
                <a:sym typeface="Symbol" panose="05050102010706020507" pitchFamily="18" charset="2"/>
              </a:rPr>
              <a:t> to </a:t>
            </a:r>
          </a:p>
          <a:p>
            <a:pPr eaLnBrk="1" hangingPunct="1">
              <a:lnSpc>
                <a:spcPct val="80000"/>
              </a:lnSpc>
            </a:pPr>
            <a:endParaRPr lang="en-US" altLang="en-US" sz="2400" smtClean="0">
              <a:sym typeface="Symbol" panose="05050102010706020507" pitchFamily="18" charset="2"/>
            </a:endParaRPr>
          </a:p>
          <a:p>
            <a:pPr eaLnBrk="1" hangingPunct="1">
              <a:lnSpc>
                <a:spcPct val="80000"/>
              </a:lnSpc>
              <a:buFont typeface="Arial Unicode MS" panose="020B0604020202020204" pitchFamily="34" charset="-128"/>
              <a:buNone/>
            </a:pPr>
            <a:r>
              <a:rPr lang="en-US" altLang="en-US" sz="2400" i="1" smtClean="0">
                <a:sym typeface="Symbol" panose="05050102010706020507" pitchFamily="18" charset="2"/>
              </a:rPr>
              <a:t>Note that</a:t>
            </a:r>
            <a:r>
              <a:rPr lang="en-US" altLang="en-US" sz="2400" smtClean="0">
                <a:sym typeface="Symbol" panose="05050102010706020507" pitchFamily="18" charset="2"/>
              </a:rPr>
              <a:t> Negate </a:t>
            </a:r>
            <a:r>
              <a:rPr lang="en-US" altLang="en-US" sz="2400" i="1" smtClean="0">
                <a:sym typeface="Symbol" panose="05050102010706020507" pitchFamily="18" charset="2"/>
              </a:rPr>
              <a:t>is never used</a:t>
            </a:r>
          </a:p>
          <a:p>
            <a:pPr eaLnBrk="1" hangingPunct="1">
              <a:lnSpc>
                <a:spcPct val="80000"/>
              </a:lnSpc>
            </a:pPr>
            <a:endParaRPr lang="en-US" altLang="en-US" sz="2400" smtClean="0">
              <a:sym typeface="Symbol" panose="05050102010706020507" pitchFamily="18" charset="2"/>
            </a:endParaRPr>
          </a:p>
          <a:p>
            <a:pPr eaLnBrk="1" hangingPunct="1">
              <a:lnSpc>
                <a:spcPct val="80000"/>
              </a:lnSpc>
            </a:pPr>
            <a:endParaRPr lang="en-US" altLang="en-US" sz="2400" smtClean="0">
              <a:sym typeface="Symbol" panose="05050102010706020507" pitchFamily="18" charset="2"/>
            </a:endParaRPr>
          </a:p>
          <a:p>
            <a:pPr eaLnBrk="1" hangingPunct="1">
              <a:lnSpc>
                <a:spcPct val="80000"/>
              </a:lnSpc>
            </a:pPr>
            <a:endParaRPr lang="en-US" altLang="en-US" sz="2400" smtClean="0">
              <a:sym typeface="Symbol" panose="05050102010706020507" pitchFamily="18" charset="2"/>
            </a:endParaRPr>
          </a:p>
          <a:p>
            <a:pPr eaLnBrk="1" hangingPunct="1">
              <a:lnSpc>
                <a:spcPct val="80000"/>
              </a:lnSpc>
            </a:pPr>
            <a:endParaRPr lang="en-US" altLang="en-US" sz="2400" smtClean="0">
              <a:sym typeface="Symbol" panose="05050102010706020507" pitchFamily="18" charset="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02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402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E51BCB-E9C7-4731-8BF2-DDCCC9472974}" type="slidenum">
              <a:rPr lang="en-US" altLang="en-US">
                <a:solidFill>
                  <a:srgbClr val="660066"/>
                </a:solidFill>
              </a:rPr>
              <a:pPr eaLnBrk="1" hangingPunct="1"/>
              <a:t>140</a:t>
            </a:fld>
            <a:endParaRPr lang="en-US" altLang="en-US">
              <a:solidFill>
                <a:srgbClr val="660066"/>
              </a:solidFill>
            </a:endParaRPr>
          </a:p>
        </p:txBody>
      </p:sp>
      <p:sp>
        <p:nvSpPr>
          <p:cNvPr id="140293" name="Rectangle 2"/>
          <p:cNvSpPr>
            <a:spLocks noGrp="1" noChangeArrowheads="1"/>
          </p:cNvSpPr>
          <p:nvPr>
            <p:ph type="title"/>
          </p:nvPr>
        </p:nvSpPr>
        <p:spPr>
          <a:xfrm>
            <a:off x="685800" y="0"/>
            <a:ext cx="7772400" cy="1143000"/>
          </a:xfrm>
        </p:spPr>
        <p:txBody>
          <a:bodyPr/>
          <a:lstStyle/>
          <a:p>
            <a:pPr eaLnBrk="1" hangingPunct="1"/>
            <a:r>
              <a:rPr lang="en-US" altLang="en-US" smtClean="0"/>
              <a:t>The Alias Propagator -</a:t>
            </a:r>
            <a:br>
              <a:rPr lang="en-US" altLang="en-US" smtClean="0"/>
            </a:br>
            <a:r>
              <a:rPr lang="en-US" altLang="en-US" smtClean="0"/>
              <a:t>Initial Values</a:t>
            </a:r>
          </a:p>
        </p:txBody>
      </p:sp>
      <p:sp>
        <p:nvSpPr>
          <p:cNvPr id="140294" name="Rectangle 3"/>
          <p:cNvSpPr>
            <a:spLocks noGrp="1" noChangeArrowheads="1"/>
          </p:cNvSpPr>
          <p:nvPr>
            <p:ph type="body" idx="1"/>
          </p:nvPr>
        </p:nvSpPr>
        <p:spPr/>
        <p:txBody>
          <a:bodyPr/>
          <a:lstStyle/>
          <a:p>
            <a:pPr eaLnBrk="1" hangingPunct="1"/>
            <a:r>
              <a:rPr lang="en-US" altLang="en-US" smtClean="0"/>
              <a:t>Let </a:t>
            </a:r>
            <a:r>
              <a:rPr lang="en-US" altLang="en-US" i="1" smtClean="0">
                <a:latin typeface="Times New Roman" panose="02020603050405020304" pitchFamily="18" charset="0"/>
              </a:rPr>
              <a:t>star</a:t>
            </a:r>
            <a:r>
              <a:rPr lang="en-US" altLang="en-US" smtClean="0"/>
              <a:t>(</a:t>
            </a:r>
            <a:r>
              <a:rPr lang="en-US" altLang="en-US" i="1" smtClean="0">
                <a:latin typeface="Times New Roman" panose="02020603050405020304" pitchFamily="18" charset="0"/>
              </a:rPr>
              <a:t>x</a:t>
            </a:r>
            <a:r>
              <a:rPr lang="en-US" altLang="en-US" smtClean="0"/>
              <a:t>) denotes the memory area allocated for </a:t>
            </a:r>
            <a:r>
              <a:rPr lang="en-US" altLang="en-US" i="1" smtClean="0">
                <a:latin typeface="Times New Roman" panose="02020603050405020304" pitchFamily="18" charset="0"/>
              </a:rPr>
              <a:t>x</a:t>
            </a:r>
            <a:r>
              <a:rPr lang="en-US" altLang="en-US" smtClean="0"/>
              <a:t> to satisfy its local declaration</a:t>
            </a:r>
          </a:p>
        </p:txBody>
      </p:sp>
      <p:graphicFrame>
        <p:nvGraphicFramePr>
          <p:cNvPr id="140295" name="Object 4"/>
          <p:cNvGraphicFramePr>
            <a:graphicFrameLocks noChangeAspect="1"/>
          </p:cNvGraphicFramePr>
          <p:nvPr/>
        </p:nvGraphicFramePr>
        <p:xfrm>
          <a:off x="2133600" y="3124200"/>
          <a:ext cx="5251450" cy="927100"/>
        </p:xfrm>
        <a:graphic>
          <a:graphicData uri="http://schemas.openxmlformats.org/presentationml/2006/ole">
            <mc:AlternateContent xmlns:mc="http://schemas.openxmlformats.org/markup-compatibility/2006">
              <mc:Choice xmlns:v="urn:schemas-microsoft-com:vml" Requires="v">
                <p:oleObj spid="_x0000_s140317" name="Equation" r:id="rId4" imgW="2590800" imgH="457200" progId="Equation.DSMT4">
                  <p:embed/>
                </p:oleObj>
              </mc:Choice>
              <mc:Fallback>
                <p:oleObj name="Equation" r:id="rId4" imgW="25908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124200"/>
                        <a:ext cx="52514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6" name="Object 5"/>
          <p:cNvGraphicFramePr>
            <a:graphicFrameLocks noChangeAspect="1"/>
          </p:cNvGraphicFramePr>
          <p:nvPr/>
        </p:nvGraphicFramePr>
        <p:xfrm>
          <a:off x="990600" y="4267200"/>
          <a:ext cx="7951788" cy="1812925"/>
        </p:xfrm>
        <a:graphic>
          <a:graphicData uri="http://schemas.openxmlformats.org/presentationml/2006/ole">
            <mc:AlternateContent xmlns:mc="http://schemas.openxmlformats.org/markup-compatibility/2006">
              <mc:Choice xmlns:v="urn:schemas-microsoft-com:vml" Requires="v">
                <p:oleObj spid="_x0000_s140318" name="Equation" r:id="rId6" imgW="4013200" imgH="914400" progId="Equation.DSMT4">
                  <p:embed/>
                </p:oleObj>
              </mc:Choice>
              <mc:Fallback>
                <p:oleObj name="Equation" r:id="rId6" imgW="4013200" imgH="9144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267200"/>
                        <a:ext cx="7951788" cy="181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13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413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365C56-8353-415D-BEC2-AD19F06A49AB}" type="slidenum">
              <a:rPr lang="en-US" altLang="en-US">
                <a:solidFill>
                  <a:srgbClr val="660066"/>
                </a:solidFill>
              </a:rPr>
              <a:pPr eaLnBrk="1" hangingPunct="1"/>
              <a:t>141</a:t>
            </a:fld>
            <a:endParaRPr lang="en-US" altLang="en-US">
              <a:solidFill>
                <a:srgbClr val="660066"/>
              </a:solidFill>
            </a:endParaRPr>
          </a:p>
        </p:txBody>
      </p:sp>
      <p:sp>
        <p:nvSpPr>
          <p:cNvPr id="141317" name="Rectangle 2"/>
          <p:cNvSpPr>
            <a:spLocks noGrp="1" noChangeArrowheads="1"/>
          </p:cNvSpPr>
          <p:nvPr>
            <p:ph type="title"/>
          </p:nvPr>
        </p:nvSpPr>
        <p:spPr/>
        <p:txBody>
          <a:bodyPr/>
          <a:lstStyle/>
          <a:p>
            <a:pPr eaLnBrk="1" hangingPunct="1"/>
            <a:r>
              <a:rPr lang="en-US" altLang="en-US" smtClean="0"/>
              <a:t>An Example</a:t>
            </a:r>
          </a:p>
        </p:txBody>
      </p:sp>
      <p:sp>
        <p:nvSpPr>
          <p:cNvPr id="141318" name="Rectangle 3"/>
          <p:cNvSpPr>
            <a:spLocks noGrp="1" noChangeArrowheads="1"/>
          </p:cNvSpPr>
          <p:nvPr>
            <p:ph type="body" idx="1"/>
          </p:nvPr>
        </p:nvSpPr>
        <p:spPr>
          <a:xfrm>
            <a:off x="1447800" y="1981200"/>
            <a:ext cx="7772400" cy="4495800"/>
          </a:xfrm>
        </p:spPr>
        <p:txBody>
          <a:bodyPr/>
          <a:lstStyle/>
          <a:p>
            <a:pPr eaLnBrk="1" hangingPunct="1">
              <a:buFont typeface="Arial Unicode MS" panose="020B0604020202020204" pitchFamily="34" charset="-128"/>
              <a:buNone/>
            </a:pPr>
            <a:r>
              <a:rPr lang="en-US" altLang="en-US" sz="2000" b="1" smtClean="0">
                <a:latin typeface="Courier New" panose="02070309020205020404" pitchFamily="49" charset="0"/>
              </a:rPr>
              <a:t>typedef struct {int i; char c;} struct_type;</a:t>
            </a:r>
          </a:p>
          <a:p>
            <a:pPr eaLnBrk="1" hangingPunct="1">
              <a:buFont typeface="Arial Unicode MS" panose="020B0604020202020204" pitchFamily="34" charset="-128"/>
              <a:buNone/>
            </a:pPr>
            <a:r>
              <a:rPr lang="en-US" altLang="en-US" sz="2000" b="1" smtClean="0">
                <a:latin typeface="Courier New" panose="02070309020205020404" pitchFamily="49" charset="0"/>
              </a:rPr>
              <a:t>struct_type s, *ps, **pps1, **pps2, arr[100];</a:t>
            </a:r>
          </a:p>
          <a:p>
            <a:pPr eaLnBrk="1" hangingPunct="1">
              <a:buFont typeface="Arial Unicode MS" panose="020B0604020202020204" pitchFamily="34" charset="-128"/>
              <a:buNone/>
            </a:pPr>
            <a:endParaRPr lang="en-US" altLang="en-US" sz="2000" b="1" smtClean="0">
              <a:latin typeface="Courier New" panose="02070309020205020404" pitchFamily="49" charset="0"/>
            </a:endParaRPr>
          </a:p>
          <a:p>
            <a:pPr eaLnBrk="1" hangingPunct="1">
              <a:buFont typeface="Arial Unicode MS" panose="020B0604020202020204" pitchFamily="34" charset="-128"/>
              <a:buNone/>
            </a:pPr>
            <a:r>
              <a:rPr lang="en-US" altLang="en-US" sz="2000" b="1" smtClean="0">
                <a:latin typeface="Courier New" panose="02070309020205020404" pitchFamily="49" charset="0"/>
              </a:rPr>
              <a:t>pps1 = &amp;ps;</a:t>
            </a:r>
          </a:p>
          <a:p>
            <a:pPr eaLnBrk="1" hangingPunct="1">
              <a:buFont typeface="Arial Unicode MS" panose="020B0604020202020204" pitchFamily="34" charset="-128"/>
              <a:buNone/>
            </a:pPr>
            <a:r>
              <a:rPr lang="en-US" altLang="en-US" sz="2000" b="1" smtClean="0">
                <a:latin typeface="Courier New" panose="02070309020205020404" pitchFamily="49" charset="0"/>
              </a:rPr>
              <a:t>pps2 = pps1;</a:t>
            </a:r>
          </a:p>
          <a:p>
            <a:pPr eaLnBrk="1" hangingPunct="1">
              <a:buFont typeface="Arial Unicode MS" panose="020B0604020202020204" pitchFamily="34" charset="-128"/>
              <a:buNone/>
            </a:pPr>
            <a:r>
              <a:rPr lang="en-US" altLang="en-US" sz="2000" b="1" smtClean="0">
                <a:latin typeface="Courier New" panose="02070309020205020404" pitchFamily="49" charset="0"/>
              </a:rPr>
              <a:t>*pps2 = &amp;s;</a:t>
            </a:r>
          </a:p>
          <a:p>
            <a:pPr eaLnBrk="1" hangingPunct="1">
              <a:buFont typeface="Arial Unicode MS" panose="020B0604020202020204" pitchFamily="34" charset="-128"/>
              <a:buNone/>
            </a:pPr>
            <a:r>
              <a:rPr lang="en-US" altLang="en-US" sz="2000" b="1" smtClean="0">
                <a:latin typeface="Courier New" panose="02070309020205020404" pitchFamily="49" charset="0"/>
              </a:rPr>
              <a:t>ps-&gt;i = 13;</a:t>
            </a:r>
          </a:p>
          <a:p>
            <a:pPr eaLnBrk="1" hangingPunct="1">
              <a:buFont typeface="Arial Unicode MS" panose="020B0604020202020204" pitchFamily="34" charset="-128"/>
              <a:buNone/>
            </a:pPr>
            <a:r>
              <a:rPr lang="en-US" altLang="en-US" sz="2000" b="1" smtClean="0">
                <a:latin typeface="Courier New" panose="02070309020205020404" pitchFamily="49" charset="0"/>
              </a:rPr>
              <a:t>func(ps);</a:t>
            </a:r>
          </a:p>
          <a:p>
            <a:pPr eaLnBrk="1" hangingPunct="1">
              <a:buFont typeface="Arial Unicode MS" panose="020B0604020202020204" pitchFamily="34" charset="-128"/>
              <a:buNone/>
            </a:pPr>
            <a:r>
              <a:rPr lang="en-US" altLang="en-US" sz="2000" b="1" smtClean="0">
                <a:latin typeface="Courier New" panose="02070309020205020404" pitchFamily="49" charset="0"/>
              </a:rPr>
              <a:t>arr[1].i = 10;</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2339"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CABE95-C91F-4221-ABA5-722961CE1E75}" type="slidenum">
              <a:rPr lang="en-US" altLang="en-US">
                <a:solidFill>
                  <a:srgbClr val="660066"/>
                </a:solidFill>
              </a:rPr>
              <a:pPr eaLnBrk="1" hangingPunct="1"/>
              <a:t>142</a:t>
            </a:fld>
            <a:endParaRPr lang="en-US" altLang="en-US">
              <a:solidFill>
                <a:srgbClr val="660066"/>
              </a:solidFill>
            </a:endParaRPr>
          </a:p>
        </p:txBody>
      </p:sp>
      <p:sp>
        <p:nvSpPr>
          <p:cNvPr id="142340" name="Rectangle 2"/>
          <p:cNvSpPr>
            <a:spLocks noGrp="1" noChangeArrowheads="1"/>
          </p:cNvSpPr>
          <p:nvPr>
            <p:ph type="title"/>
          </p:nvPr>
        </p:nvSpPr>
        <p:spPr/>
        <p:txBody>
          <a:bodyPr/>
          <a:lstStyle/>
          <a:p>
            <a:pPr eaLnBrk="1" hangingPunct="1"/>
            <a:r>
              <a:rPr lang="en-US" altLang="en-US" smtClean="0"/>
              <a:t>An Example</a:t>
            </a:r>
          </a:p>
        </p:txBody>
      </p:sp>
      <p:grpSp>
        <p:nvGrpSpPr>
          <p:cNvPr id="142341" name="Group 3"/>
          <p:cNvGrpSpPr>
            <a:grpSpLocks/>
          </p:cNvGrpSpPr>
          <p:nvPr/>
        </p:nvGrpSpPr>
        <p:grpSpPr bwMode="auto">
          <a:xfrm>
            <a:off x="4038600" y="1470025"/>
            <a:ext cx="1524000" cy="366713"/>
            <a:chOff x="2400" y="782"/>
            <a:chExt cx="960" cy="231"/>
          </a:xfrm>
        </p:grpSpPr>
        <p:sp>
          <p:nvSpPr>
            <p:cNvPr id="142378" name="Rectangle 4"/>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79" name="Text Box 5"/>
            <p:cNvSpPr txBox="1">
              <a:spLocks noChangeArrowheads="1"/>
            </p:cNvSpPr>
            <p:nvPr/>
          </p:nvSpPr>
          <p:spPr bwMode="auto">
            <a:xfrm>
              <a:off x="2582" y="782"/>
              <a:ext cx="54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entry</a:t>
              </a:r>
            </a:p>
          </p:txBody>
        </p:sp>
      </p:grpSp>
      <p:grpSp>
        <p:nvGrpSpPr>
          <p:cNvPr id="142342" name="Group 6"/>
          <p:cNvGrpSpPr>
            <a:grpSpLocks/>
          </p:cNvGrpSpPr>
          <p:nvPr/>
        </p:nvGrpSpPr>
        <p:grpSpPr bwMode="auto">
          <a:xfrm>
            <a:off x="4038600" y="2162175"/>
            <a:ext cx="1524000" cy="366713"/>
            <a:chOff x="2400" y="782"/>
            <a:chExt cx="960" cy="231"/>
          </a:xfrm>
        </p:grpSpPr>
        <p:sp>
          <p:nvSpPr>
            <p:cNvPr id="142376" name="Rectangle 7"/>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77" name="Text Box 8"/>
            <p:cNvSpPr txBox="1">
              <a:spLocks noChangeArrowheads="1"/>
            </p:cNvSpPr>
            <p:nvPr/>
          </p:nvSpPr>
          <p:spPr bwMode="auto">
            <a:xfrm>
              <a:off x="2453" y="782"/>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pps1=&amp;ps</a:t>
              </a:r>
            </a:p>
          </p:txBody>
        </p:sp>
      </p:grpSp>
      <p:grpSp>
        <p:nvGrpSpPr>
          <p:cNvPr id="142343" name="Group 9"/>
          <p:cNvGrpSpPr>
            <a:grpSpLocks/>
          </p:cNvGrpSpPr>
          <p:nvPr/>
        </p:nvGrpSpPr>
        <p:grpSpPr bwMode="auto">
          <a:xfrm>
            <a:off x="4038600" y="2855913"/>
            <a:ext cx="1524000" cy="366712"/>
            <a:chOff x="2400" y="782"/>
            <a:chExt cx="960" cy="231"/>
          </a:xfrm>
        </p:grpSpPr>
        <p:sp>
          <p:nvSpPr>
            <p:cNvPr id="142374" name="Rectangle 10"/>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75" name="Text Box 11"/>
            <p:cNvSpPr txBox="1">
              <a:spLocks noChangeArrowheads="1"/>
            </p:cNvSpPr>
            <p:nvPr/>
          </p:nvSpPr>
          <p:spPr bwMode="auto">
            <a:xfrm>
              <a:off x="2410" y="782"/>
              <a:ext cx="8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pps2=pps1</a:t>
              </a:r>
            </a:p>
          </p:txBody>
        </p:sp>
      </p:grpSp>
      <p:grpSp>
        <p:nvGrpSpPr>
          <p:cNvPr id="142344" name="Group 12"/>
          <p:cNvGrpSpPr>
            <a:grpSpLocks/>
          </p:cNvGrpSpPr>
          <p:nvPr/>
        </p:nvGrpSpPr>
        <p:grpSpPr bwMode="auto">
          <a:xfrm>
            <a:off x="3986213" y="3549650"/>
            <a:ext cx="1576387" cy="366713"/>
            <a:chOff x="2367" y="782"/>
            <a:chExt cx="993" cy="231"/>
          </a:xfrm>
        </p:grpSpPr>
        <p:sp>
          <p:nvSpPr>
            <p:cNvPr id="142372" name="Rectangle 13"/>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73" name="Text Box 14"/>
            <p:cNvSpPr txBox="1">
              <a:spLocks noChangeArrowheads="1"/>
            </p:cNvSpPr>
            <p:nvPr/>
          </p:nvSpPr>
          <p:spPr bwMode="auto">
            <a:xfrm>
              <a:off x="2367" y="782"/>
              <a:ext cx="9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*pps2 = &amp;s</a:t>
              </a:r>
            </a:p>
          </p:txBody>
        </p:sp>
      </p:grpSp>
      <p:grpSp>
        <p:nvGrpSpPr>
          <p:cNvPr id="142345" name="Group 15"/>
          <p:cNvGrpSpPr>
            <a:grpSpLocks/>
          </p:cNvGrpSpPr>
          <p:nvPr/>
        </p:nvGrpSpPr>
        <p:grpSpPr bwMode="auto">
          <a:xfrm>
            <a:off x="3986213" y="4243388"/>
            <a:ext cx="1576387" cy="366712"/>
            <a:chOff x="2367" y="782"/>
            <a:chExt cx="993" cy="231"/>
          </a:xfrm>
        </p:grpSpPr>
        <p:sp>
          <p:nvSpPr>
            <p:cNvPr id="142370" name="Rectangle 16"/>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71" name="Text Box 17"/>
            <p:cNvSpPr txBox="1">
              <a:spLocks noChangeArrowheads="1"/>
            </p:cNvSpPr>
            <p:nvPr/>
          </p:nvSpPr>
          <p:spPr bwMode="auto">
            <a:xfrm>
              <a:off x="2367" y="782"/>
              <a:ext cx="9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ps-&gt;i = 13</a:t>
              </a:r>
            </a:p>
          </p:txBody>
        </p:sp>
      </p:grpSp>
      <p:grpSp>
        <p:nvGrpSpPr>
          <p:cNvPr id="142346" name="Group 18"/>
          <p:cNvGrpSpPr>
            <a:grpSpLocks/>
          </p:cNvGrpSpPr>
          <p:nvPr/>
        </p:nvGrpSpPr>
        <p:grpSpPr bwMode="auto">
          <a:xfrm>
            <a:off x="4038600" y="4937125"/>
            <a:ext cx="1524000" cy="366713"/>
            <a:chOff x="2400" y="782"/>
            <a:chExt cx="960" cy="231"/>
          </a:xfrm>
        </p:grpSpPr>
        <p:sp>
          <p:nvSpPr>
            <p:cNvPr id="142368" name="Rectangle 19"/>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69" name="Text Box 20"/>
            <p:cNvSpPr txBox="1">
              <a:spLocks noChangeArrowheads="1"/>
            </p:cNvSpPr>
            <p:nvPr/>
          </p:nvSpPr>
          <p:spPr bwMode="auto">
            <a:xfrm>
              <a:off x="2453" y="782"/>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func(ps)</a:t>
              </a:r>
            </a:p>
          </p:txBody>
        </p:sp>
      </p:grpSp>
      <p:grpSp>
        <p:nvGrpSpPr>
          <p:cNvPr id="142347" name="Group 21"/>
          <p:cNvGrpSpPr>
            <a:grpSpLocks/>
          </p:cNvGrpSpPr>
          <p:nvPr/>
        </p:nvGrpSpPr>
        <p:grpSpPr bwMode="auto">
          <a:xfrm>
            <a:off x="3995738" y="5651500"/>
            <a:ext cx="1566862" cy="338138"/>
            <a:chOff x="2373" y="795"/>
            <a:chExt cx="987" cy="213"/>
          </a:xfrm>
        </p:grpSpPr>
        <p:sp>
          <p:nvSpPr>
            <p:cNvPr id="142366" name="Rectangle 22"/>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67" name="Text Box 23"/>
            <p:cNvSpPr txBox="1">
              <a:spLocks noChangeArrowheads="1"/>
            </p:cNvSpPr>
            <p:nvPr/>
          </p:nvSpPr>
          <p:spPr bwMode="auto">
            <a:xfrm>
              <a:off x="2373" y="795"/>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solidFill>
                    <a:srgbClr val="663300"/>
                  </a:solidFill>
                  <a:latin typeface="Courier New" panose="02070309020205020404" pitchFamily="49" charset="0"/>
                </a:rPr>
                <a:t>arr[1].i=10</a:t>
              </a:r>
            </a:p>
          </p:txBody>
        </p:sp>
      </p:grpSp>
      <p:grpSp>
        <p:nvGrpSpPr>
          <p:cNvPr id="142348" name="Group 24"/>
          <p:cNvGrpSpPr>
            <a:grpSpLocks/>
          </p:cNvGrpSpPr>
          <p:nvPr/>
        </p:nvGrpSpPr>
        <p:grpSpPr bwMode="auto">
          <a:xfrm>
            <a:off x="4038600" y="6324600"/>
            <a:ext cx="1524000" cy="366713"/>
            <a:chOff x="2400" y="782"/>
            <a:chExt cx="960" cy="231"/>
          </a:xfrm>
        </p:grpSpPr>
        <p:sp>
          <p:nvSpPr>
            <p:cNvPr id="142364" name="Rectangle 25"/>
            <p:cNvSpPr>
              <a:spLocks noChangeArrowheads="1"/>
            </p:cNvSpPr>
            <p:nvPr/>
          </p:nvSpPr>
          <p:spPr bwMode="auto">
            <a:xfrm>
              <a:off x="2400" y="816"/>
              <a:ext cx="960"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2365" name="Text Box 26"/>
            <p:cNvSpPr txBox="1">
              <a:spLocks noChangeArrowheads="1"/>
            </p:cNvSpPr>
            <p:nvPr/>
          </p:nvSpPr>
          <p:spPr bwMode="auto">
            <a:xfrm>
              <a:off x="2625" y="782"/>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rgbClr val="663300"/>
                  </a:solidFill>
                  <a:latin typeface="Courier New" panose="02070309020205020404" pitchFamily="49" charset="0"/>
                </a:rPr>
                <a:t>exit</a:t>
              </a:r>
            </a:p>
          </p:txBody>
        </p:sp>
      </p:grpSp>
      <p:sp>
        <p:nvSpPr>
          <p:cNvPr id="142349" name="Line 27"/>
          <p:cNvSpPr>
            <a:spLocks noChangeShapeType="1"/>
          </p:cNvSpPr>
          <p:nvPr/>
        </p:nvSpPr>
        <p:spPr bwMode="auto">
          <a:xfrm>
            <a:off x="4800600" y="1828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0" name="Line 28"/>
          <p:cNvSpPr>
            <a:spLocks noChangeShapeType="1"/>
          </p:cNvSpPr>
          <p:nvPr/>
        </p:nvSpPr>
        <p:spPr bwMode="auto">
          <a:xfrm>
            <a:off x="4800600" y="2514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1" name="Line 29"/>
          <p:cNvSpPr>
            <a:spLocks noChangeShapeType="1"/>
          </p:cNvSpPr>
          <p:nvPr/>
        </p:nvSpPr>
        <p:spPr bwMode="auto">
          <a:xfrm>
            <a:off x="4800600" y="3200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2" name="Line 30"/>
          <p:cNvSpPr>
            <a:spLocks noChangeShapeType="1"/>
          </p:cNvSpPr>
          <p:nvPr/>
        </p:nvSpPr>
        <p:spPr bwMode="auto">
          <a:xfrm>
            <a:off x="4800600" y="3886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3" name="Line 31"/>
          <p:cNvSpPr>
            <a:spLocks noChangeShapeType="1"/>
          </p:cNvSpPr>
          <p:nvPr/>
        </p:nvSpPr>
        <p:spPr bwMode="auto">
          <a:xfrm>
            <a:off x="4800600" y="4572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4" name="Line 32"/>
          <p:cNvSpPr>
            <a:spLocks noChangeShapeType="1"/>
          </p:cNvSpPr>
          <p:nvPr/>
        </p:nvSpPr>
        <p:spPr bwMode="auto">
          <a:xfrm>
            <a:off x="4800600" y="5257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5" name="Line 33"/>
          <p:cNvSpPr>
            <a:spLocks noChangeShapeType="1"/>
          </p:cNvSpPr>
          <p:nvPr/>
        </p:nvSpPr>
        <p:spPr bwMode="auto">
          <a:xfrm>
            <a:off x="4800600" y="60198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6" name="Text Box 34"/>
          <p:cNvSpPr txBox="1">
            <a:spLocks noChangeArrowheads="1"/>
          </p:cNvSpPr>
          <p:nvPr/>
        </p:nvSpPr>
        <p:spPr bwMode="auto">
          <a:xfrm>
            <a:off x="4800600" y="18288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entry+</a:t>
            </a:r>
          </a:p>
        </p:txBody>
      </p:sp>
      <p:sp>
        <p:nvSpPr>
          <p:cNvPr id="142357" name="Text Box 35"/>
          <p:cNvSpPr txBox="1">
            <a:spLocks noChangeArrowheads="1"/>
          </p:cNvSpPr>
          <p:nvPr/>
        </p:nvSpPr>
        <p:spPr bwMode="auto">
          <a:xfrm>
            <a:off x="4800600" y="6019800"/>
            <a:ext cx="795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exit-</a:t>
            </a:r>
          </a:p>
        </p:txBody>
      </p:sp>
      <p:sp>
        <p:nvSpPr>
          <p:cNvPr id="142358" name="Text Box 36"/>
          <p:cNvSpPr txBox="1">
            <a:spLocks noChangeArrowheads="1"/>
          </p:cNvSpPr>
          <p:nvPr/>
        </p:nvSpPr>
        <p:spPr bwMode="auto">
          <a:xfrm>
            <a:off x="4876800" y="25146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1</a:t>
            </a:r>
          </a:p>
        </p:txBody>
      </p:sp>
      <p:sp>
        <p:nvSpPr>
          <p:cNvPr id="142359" name="Text Box 37"/>
          <p:cNvSpPr txBox="1">
            <a:spLocks noChangeArrowheads="1"/>
          </p:cNvSpPr>
          <p:nvPr/>
        </p:nvSpPr>
        <p:spPr bwMode="auto">
          <a:xfrm>
            <a:off x="4876800" y="32004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2</a:t>
            </a:r>
          </a:p>
        </p:txBody>
      </p:sp>
      <p:sp>
        <p:nvSpPr>
          <p:cNvPr id="142360" name="Text Box 38"/>
          <p:cNvSpPr txBox="1">
            <a:spLocks noChangeArrowheads="1"/>
          </p:cNvSpPr>
          <p:nvPr/>
        </p:nvSpPr>
        <p:spPr bwMode="auto">
          <a:xfrm>
            <a:off x="4876800" y="38862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3</a:t>
            </a:r>
          </a:p>
        </p:txBody>
      </p:sp>
      <p:sp>
        <p:nvSpPr>
          <p:cNvPr id="142361" name="Text Box 39"/>
          <p:cNvSpPr txBox="1">
            <a:spLocks noChangeArrowheads="1"/>
          </p:cNvSpPr>
          <p:nvPr/>
        </p:nvSpPr>
        <p:spPr bwMode="auto">
          <a:xfrm>
            <a:off x="4876800" y="45720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4</a:t>
            </a:r>
          </a:p>
        </p:txBody>
      </p:sp>
      <p:sp>
        <p:nvSpPr>
          <p:cNvPr id="142362" name="Text Box 40"/>
          <p:cNvSpPr txBox="1">
            <a:spLocks noChangeArrowheads="1"/>
          </p:cNvSpPr>
          <p:nvPr/>
        </p:nvSpPr>
        <p:spPr bwMode="auto">
          <a:xfrm>
            <a:off x="4876800" y="53340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solidFill>
                  <a:srgbClr val="800080"/>
                </a:solidFill>
                <a:latin typeface="Courier New" panose="02070309020205020404" pitchFamily="49" charset="0"/>
              </a:rPr>
              <a:t>5</a:t>
            </a:r>
          </a:p>
        </p:txBody>
      </p:sp>
      <p:sp>
        <p:nvSpPr>
          <p:cNvPr id="142363" name="Footer Placeholder 1"/>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33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433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235F97-A43D-4CB6-A09C-6D4F6ED41C8D}" type="slidenum">
              <a:rPr lang="en-US" altLang="en-US">
                <a:solidFill>
                  <a:srgbClr val="660066"/>
                </a:solidFill>
              </a:rPr>
              <a:pPr eaLnBrk="1" hangingPunct="1"/>
              <a:t>143</a:t>
            </a:fld>
            <a:endParaRPr lang="en-US" altLang="en-US">
              <a:solidFill>
                <a:srgbClr val="660066"/>
              </a:solidFill>
            </a:endParaRPr>
          </a:p>
        </p:txBody>
      </p:sp>
      <p:sp>
        <p:nvSpPr>
          <p:cNvPr id="143365" name="Rectangle 2"/>
          <p:cNvSpPr>
            <a:spLocks noGrp="1" noChangeArrowheads="1"/>
          </p:cNvSpPr>
          <p:nvPr>
            <p:ph type="title"/>
          </p:nvPr>
        </p:nvSpPr>
        <p:spPr/>
        <p:txBody>
          <a:bodyPr/>
          <a:lstStyle/>
          <a:p>
            <a:pPr eaLnBrk="1" hangingPunct="1"/>
            <a:r>
              <a:rPr lang="en-US" altLang="en-US" smtClean="0"/>
              <a:t>An Example</a:t>
            </a:r>
          </a:p>
        </p:txBody>
      </p:sp>
      <p:sp>
        <p:nvSpPr>
          <p:cNvPr id="143366" name="Rectangle 3"/>
          <p:cNvSpPr>
            <a:spLocks noGrp="1" noChangeArrowheads="1"/>
          </p:cNvSpPr>
          <p:nvPr>
            <p:ph type="body" idx="1"/>
          </p:nvPr>
        </p:nvSpPr>
        <p:spPr>
          <a:xfrm>
            <a:off x="1905000" y="1752600"/>
            <a:ext cx="7086600" cy="4525963"/>
          </a:xfrm>
        </p:spPr>
        <p:txBody>
          <a:bodyPr/>
          <a:lstStyle/>
          <a:p>
            <a:pPr eaLnBrk="1" hangingPunct="1"/>
            <a:r>
              <a:rPr lang="en-US" altLang="en-US" sz="2400" i="1" smtClean="0">
                <a:latin typeface="Times New Roman" panose="02020603050405020304" pitchFamily="18" charset="0"/>
              </a:rPr>
              <a:t>ptr</a:t>
            </a:r>
            <a:r>
              <a:rPr lang="en-US" altLang="en-US" sz="2400" baseline="-25000" smtClean="0"/>
              <a:t>1</a:t>
            </a:r>
            <a:r>
              <a:rPr lang="en-US" altLang="en-US" sz="2400" smtClean="0"/>
              <a:t>(</a:t>
            </a:r>
            <a:r>
              <a:rPr lang="en-US" altLang="en-US" sz="2400" b="1" smtClean="0">
                <a:latin typeface="Courier New" panose="02070309020205020404" pitchFamily="49" charset="0"/>
              </a:rPr>
              <a:t>pps1</a:t>
            </a:r>
            <a:r>
              <a:rPr lang="en-US" altLang="en-US" sz="2400" smtClean="0"/>
              <a:t>) = {</a:t>
            </a:r>
            <a:r>
              <a:rPr lang="en-US" altLang="en-US" sz="2400" i="1" smtClean="0">
                <a:latin typeface="Times New Roman" panose="02020603050405020304" pitchFamily="18" charset="0"/>
              </a:rPr>
              <a:t>mem</a:t>
            </a:r>
            <a:r>
              <a:rPr lang="en-US" altLang="en-US" sz="2400" baseline="-25000" smtClean="0"/>
              <a:t>1</a:t>
            </a:r>
            <a:r>
              <a:rPr lang="en-US" altLang="en-US" sz="2400" smtClean="0"/>
              <a:t>(</a:t>
            </a:r>
            <a:r>
              <a:rPr lang="en-US" altLang="en-US" sz="2400" b="1" smtClean="0">
                <a:latin typeface="Courier New" panose="02070309020205020404" pitchFamily="49" charset="0"/>
              </a:rPr>
              <a:t>ps</a:t>
            </a:r>
            <a:r>
              <a:rPr lang="en-US" altLang="en-US" sz="2400" smtClean="0"/>
              <a:t>)} = {</a:t>
            </a:r>
            <a:r>
              <a:rPr lang="en-US" altLang="en-US" sz="2400" i="1" smtClean="0">
                <a:latin typeface="Times New Roman" panose="02020603050405020304" pitchFamily="18" charset="0"/>
              </a:rPr>
              <a:t>mem</a:t>
            </a:r>
            <a:r>
              <a:rPr lang="en-US" altLang="en-US" sz="2400" b="1" baseline="-25000" smtClean="0">
                <a:latin typeface="Courier New" panose="02070309020205020404" pitchFamily="49" charset="0"/>
              </a:rPr>
              <a:t>entry+</a:t>
            </a:r>
            <a:r>
              <a:rPr lang="en-US" altLang="en-US" sz="2400" smtClean="0"/>
              <a:t>(</a:t>
            </a:r>
            <a:r>
              <a:rPr lang="en-US" altLang="en-US" sz="2400" b="1" smtClean="0">
                <a:latin typeface="Courier New" panose="02070309020205020404" pitchFamily="49" charset="0"/>
              </a:rPr>
              <a:t>ps</a:t>
            </a:r>
            <a:r>
              <a:rPr lang="en-US" altLang="en-US" sz="2400" smtClean="0"/>
              <a:t>)} = {</a:t>
            </a:r>
            <a:r>
              <a:rPr lang="en-US" altLang="en-US" sz="2400" i="1" smtClean="0">
                <a:latin typeface="Times New Roman" panose="02020603050405020304" pitchFamily="18" charset="0"/>
              </a:rPr>
              <a:t>star</a:t>
            </a:r>
            <a:r>
              <a:rPr lang="en-US" altLang="en-US" sz="2400" smtClean="0"/>
              <a:t>(</a:t>
            </a:r>
            <a:r>
              <a:rPr lang="en-US" altLang="en-US" sz="2400" b="1" smtClean="0">
                <a:latin typeface="Courier New" panose="02070309020205020404" pitchFamily="49" charset="0"/>
              </a:rPr>
              <a:t>ps</a:t>
            </a:r>
            <a:r>
              <a:rPr lang="en-US" altLang="en-US" sz="2400" smtClean="0"/>
              <a:t>)}</a:t>
            </a:r>
          </a:p>
          <a:p>
            <a:pPr eaLnBrk="1" hangingPunct="1"/>
            <a:endParaRPr lang="en-US" altLang="en-US" sz="2400" smtClean="0"/>
          </a:p>
          <a:p>
            <a:pPr eaLnBrk="1" hangingPunct="1"/>
            <a:r>
              <a:rPr lang="en-US" altLang="en-US" sz="2400" i="1" smtClean="0">
                <a:latin typeface="Times New Roman" panose="02020603050405020304" pitchFamily="18" charset="0"/>
              </a:rPr>
              <a:t>ptr</a:t>
            </a:r>
            <a:r>
              <a:rPr lang="en-US" altLang="en-US" sz="2400" baseline="-25000" smtClean="0"/>
              <a:t>2</a:t>
            </a:r>
            <a:r>
              <a:rPr lang="en-US" altLang="en-US" sz="2400" smtClean="0"/>
              <a:t>(</a:t>
            </a:r>
            <a:r>
              <a:rPr lang="en-US" altLang="en-US" sz="2400" b="1" smtClean="0">
                <a:latin typeface="Courier New" panose="02070309020205020404" pitchFamily="49" charset="0"/>
              </a:rPr>
              <a:t>pps2</a:t>
            </a:r>
            <a:r>
              <a:rPr lang="en-US" altLang="en-US" sz="2400" smtClean="0"/>
              <a:t>) = </a:t>
            </a:r>
            <a:r>
              <a:rPr lang="en-US" altLang="en-US" sz="2400" i="1" smtClean="0">
                <a:latin typeface="Times New Roman" panose="02020603050405020304" pitchFamily="18" charset="0"/>
              </a:rPr>
              <a:t>ptr</a:t>
            </a:r>
            <a:r>
              <a:rPr lang="en-US" altLang="en-US" sz="2400" baseline="-25000" smtClean="0"/>
              <a:t>2</a:t>
            </a:r>
            <a:r>
              <a:rPr lang="en-US" altLang="en-US" sz="2400" smtClean="0"/>
              <a:t>(</a:t>
            </a:r>
            <a:r>
              <a:rPr lang="en-US" altLang="en-US" sz="2400" b="1" smtClean="0">
                <a:latin typeface="Courier New" panose="02070309020205020404" pitchFamily="49" charset="0"/>
              </a:rPr>
              <a:t>pps1</a:t>
            </a:r>
            <a:r>
              <a:rPr lang="en-US" altLang="en-US" sz="2400" smtClean="0"/>
              <a:t>) = </a:t>
            </a:r>
            <a:r>
              <a:rPr lang="en-US" altLang="en-US" sz="2400" i="1" smtClean="0">
                <a:latin typeface="Times New Roman" panose="02020603050405020304" pitchFamily="18" charset="0"/>
              </a:rPr>
              <a:t>ptr</a:t>
            </a:r>
            <a:r>
              <a:rPr lang="en-US" altLang="en-US" sz="2400" baseline="-25000" smtClean="0"/>
              <a:t>1</a:t>
            </a:r>
            <a:r>
              <a:rPr lang="en-US" altLang="en-US" sz="2400" smtClean="0"/>
              <a:t>(</a:t>
            </a:r>
            <a:r>
              <a:rPr lang="en-US" altLang="en-US" sz="2400" b="1" smtClean="0">
                <a:latin typeface="Courier New" panose="02070309020205020404" pitchFamily="49" charset="0"/>
              </a:rPr>
              <a:t>pps1</a:t>
            </a:r>
            <a:r>
              <a:rPr lang="en-US" altLang="en-US" sz="2400" smtClean="0"/>
              <a:t>)</a:t>
            </a:r>
          </a:p>
          <a:p>
            <a:pPr eaLnBrk="1" hangingPunct="1"/>
            <a:endParaRPr lang="en-US" altLang="en-US" sz="2400" smtClean="0"/>
          </a:p>
          <a:p>
            <a:pPr eaLnBrk="1" hangingPunct="1"/>
            <a:r>
              <a:rPr lang="en-US" altLang="en-US" sz="2400" i="1" smtClean="0">
                <a:latin typeface="Times New Roman" panose="02020603050405020304" pitchFamily="18" charset="0"/>
              </a:rPr>
              <a:t>ptr</a:t>
            </a:r>
            <a:r>
              <a:rPr lang="en-US" altLang="en-US" sz="2400" baseline="-25000" smtClean="0"/>
              <a:t>3</a:t>
            </a:r>
            <a:r>
              <a:rPr lang="en-US" altLang="en-US" sz="2400" smtClean="0"/>
              <a:t>(</a:t>
            </a:r>
            <a:r>
              <a:rPr lang="en-US" altLang="en-US" sz="2400" b="1" smtClean="0">
                <a:latin typeface="Courier New" panose="02070309020205020404" pitchFamily="49" charset="0"/>
              </a:rPr>
              <a:t>pps2</a:t>
            </a:r>
            <a:r>
              <a:rPr lang="en-US" altLang="en-US" sz="2400" smtClean="0"/>
              <a:t>) = </a:t>
            </a:r>
            <a:r>
              <a:rPr lang="en-US" altLang="en-US" sz="2400" i="1" smtClean="0">
                <a:latin typeface="Times New Roman" panose="02020603050405020304" pitchFamily="18" charset="0"/>
              </a:rPr>
              <a:t>ptr</a:t>
            </a:r>
            <a:r>
              <a:rPr lang="en-US" altLang="en-US" sz="2400" baseline="-25000" smtClean="0"/>
              <a:t>2</a:t>
            </a:r>
            <a:r>
              <a:rPr lang="en-US" altLang="en-US" sz="2400" smtClean="0"/>
              <a:t>(</a:t>
            </a:r>
            <a:r>
              <a:rPr lang="en-US" altLang="en-US" sz="2400" b="1" smtClean="0">
                <a:latin typeface="Courier New" panose="02070309020205020404" pitchFamily="49" charset="0"/>
              </a:rPr>
              <a:t>pps2</a:t>
            </a:r>
            <a:r>
              <a:rPr lang="en-US" altLang="en-US" sz="2400" smtClean="0"/>
              <a:t>)</a:t>
            </a:r>
          </a:p>
          <a:p>
            <a:pPr eaLnBrk="1" hangingPunct="1"/>
            <a:endParaRPr lang="en-US" altLang="en-US" sz="2400" smtClean="0"/>
          </a:p>
          <a:p>
            <a:pPr eaLnBrk="1" hangingPunct="1"/>
            <a:r>
              <a:rPr lang="en-US" altLang="en-US" sz="2400" i="1" smtClean="0">
                <a:latin typeface="Times New Roman" panose="02020603050405020304" pitchFamily="18" charset="0"/>
              </a:rPr>
              <a:t>ptr</a:t>
            </a:r>
            <a:r>
              <a:rPr lang="en-US" altLang="en-US" sz="2400" baseline="-25000" smtClean="0"/>
              <a:t>3</a:t>
            </a:r>
            <a:r>
              <a:rPr lang="en-US" altLang="en-US" sz="2400" smtClean="0"/>
              <a:t>(*</a:t>
            </a:r>
            <a:r>
              <a:rPr lang="en-US" altLang="en-US" sz="2400" b="1" smtClean="0">
                <a:latin typeface="Courier New" panose="02070309020205020404" pitchFamily="49" charset="0"/>
              </a:rPr>
              <a:t>pps2</a:t>
            </a:r>
            <a:r>
              <a:rPr lang="en-US" altLang="en-US" sz="2400" smtClean="0"/>
              <a:t>) = </a:t>
            </a:r>
            <a:r>
              <a:rPr lang="en-US" altLang="en-US" sz="2400" i="1" smtClean="0">
                <a:latin typeface="Times New Roman" panose="02020603050405020304" pitchFamily="18" charset="0"/>
              </a:rPr>
              <a:t>ptr</a:t>
            </a:r>
            <a:r>
              <a:rPr lang="en-US" altLang="en-US" sz="2400" baseline="-25000" smtClean="0"/>
              <a:t>3</a:t>
            </a:r>
            <a:r>
              <a:rPr lang="en-US" altLang="en-US" sz="2400" smtClean="0"/>
              <a:t>(</a:t>
            </a:r>
            <a:r>
              <a:rPr lang="en-US" altLang="en-US" sz="2400" b="1" smtClean="0">
                <a:latin typeface="Courier New" panose="02070309020205020404" pitchFamily="49" charset="0"/>
              </a:rPr>
              <a:t>&amp;s</a:t>
            </a:r>
            <a:r>
              <a:rPr lang="en-US" altLang="en-US" sz="2400" smtClean="0"/>
              <a:t>) = </a:t>
            </a:r>
            <a:r>
              <a:rPr lang="en-US" altLang="en-US" sz="2400" i="1" smtClean="0">
                <a:latin typeface="Times New Roman" panose="02020603050405020304" pitchFamily="18" charset="0"/>
              </a:rPr>
              <a:t>ptr</a:t>
            </a:r>
            <a:r>
              <a:rPr lang="en-US" altLang="en-US" sz="2400" baseline="-25000" smtClean="0"/>
              <a:t>2</a:t>
            </a:r>
            <a:r>
              <a:rPr lang="en-US" altLang="en-US" sz="2400" smtClean="0"/>
              <a:t>(</a:t>
            </a:r>
            <a:r>
              <a:rPr lang="en-US" altLang="en-US" sz="2400" b="1" smtClean="0">
                <a:latin typeface="Courier New" panose="02070309020205020404" pitchFamily="49" charset="0"/>
              </a:rPr>
              <a:t>&amp;s</a:t>
            </a:r>
            <a:r>
              <a:rPr lang="en-US" altLang="en-US" sz="2400" smtClean="0"/>
              <a:t>) = </a:t>
            </a:r>
            <a:r>
              <a:rPr lang="en-US" altLang="en-US" sz="2400" i="1" smtClean="0">
                <a:latin typeface="Times New Roman" panose="02020603050405020304" pitchFamily="18" charset="0"/>
              </a:rPr>
              <a:t>ovr</a:t>
            </a:r>
            <a:r>
              <a:rPr lang="en-US" altLang="en-US" sz="2400" baseline="-25000" smtClean="0"/>
              <a:t>2</a:t>
            </a:r>
            <a:r>
              <a:rPr lang="en-US" altLang="en-US" sz="2400" smtClean="0"/>
              <a:t>(</a:t>
            </a:r>
            <a:r>
              <a:rPr lang="en-US" altLang="en-US" sz="2400" b="1" smtClean="0">
                <a:latin typeface="Courier New" panose="02070309020205020404" pitchFamily="49" charset="0"/>
              </a:rPr>
              <a:t>s</a:t>
            </a:r>
            <a:r>
              <a:rPr lang="en-US" altLang="en-US" sz="2400" smtClean="0"/>
              <a:t>)</a:t>
            </a:r>
          </a:p>
          <a:p>
            <a:pPr eaLnBrk="1" hangingPunct="1"/>
            <a:endParaRPr lang="en-US" altLang="en-US" sz="2400" smtClean="0"/>
          </a:p>
          <a:p>
            <a:pPr eaLnBrk="1" hangingPunct="1"/>
            <a:r>
              <a:rPr lang="en-US" altLang="en-US" sz="2400" i="1" smtClean="0">
                <a:latin typeface="Times New Roman" panose="02020603050405020304" pitchFamily="18" charset="0"/>
              </a:rPr>
              <a:t>ptr</a:t>
            </a:r>
            <a:r>
              <a:rPr lang="en-US" altLang="en-US" sz="2400" baseline="-25000" smtClean="0"/>
              <a:t>5</a:t>
            </a:r>
            <a:r>
              <a:rPr lang="en-US" altLang="en-US" sz="2400" smtClean="0"/>
              <a:t>(</a:t>
            </a:r>
            <a:r>
              <a:rPr lang="en-US" altLang="en-US" sz="2400" b="1" smtClean="0">
                <a:latin typeface="Courier New" panose="02070309020205020404" pitchFamily="49" charset="0"/>
              </a:rPr>
              <a:t>ps</a:t>
            </a:r>
            <a:r>
              <a:rPr lang="en-US" altLang="en-US" sz="2400" smtClean="0"/>
              <a:t>) = </a:t>
            </a:r>
            <a:r>
              <a:rPr lang="en-US" altLang="en-US" sz="2400" i="1" smtClean="0">
                <a:latin typeface="Times New Roman" panose="02020603050405020304" pitchFamily="18" charset="0"/>
              </a:rPr>
              <a:t>ref</a:t>
            </a:r>
            <a:r>
              <a:rPr lang="en-US" altLang="en-US" sz="2400" baseline="-25000" smtClean="0"/>
              <a:t>4</a:t>
            </a:r>
            <a:r>
              <a:rPr lang="en-US" altLang="en-US" sz="2400" smtClean="0"/>
              <a:t>(</a:t>
            </a:r>
            <a:r>
              <a:rPr lang="en-US" altLang="en-US" sz="2400" b="1" smtClean="0">
                <a:latin typeface="Courier New" panose="02070309020205020404" pitchFamily="49" charset="0"/>
              </a:rPr>
              <a:t>ps</a:t>
            </a:r>
            <a:r>
              <a:rPr lang="en-US" altLang="en-US" sz="2400" smtClean="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43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443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F36A26-F751-4DB0-85CD-6F754E515E82}" type="slidenum">
              <a:rPr lang="en-US" altLang="en-US">
                <a:solidFill>
                  <a:srgbClr val="660066"/>
                </a:solidFill>
              </a:rPr>
              <a:pPr eaLnBrk="1" hangingPunct="1"/>
              <a:t>144</a:t>
            </a:fld>
            <a:endParaRPr lang="en-US" altLang="en-US">
              <a:solidFill>
                <a:srgbClr val="660066"/>
              </a:solidFill>
            </a:endParaRPr>
          </a:p>
        </p:txBody>
      </p:sp>
      <p:sp>
        <p:nvSpPr>
          <p:cNvPr id="144389" name="Rectangle 2"/>
          <p:cNvSpPr>
            <a:spLocks noGrp="1" noChangeArrowheads="1"/>
          </p:cNvSpPr>
          <p:nvPr>
            <p:ph type="title"/>
          </p:nvPr>
        </p:nvSpPr>
        <p:spPr/>
        <p:txBody>
          <a:bodyPr/>
          <a:lstStyle/>
          <a:p>
            <a:pPr eaLnBrk="1" hangingPunct="1"/>
            <a:r>
              <a:rPr lang="en-US" altLang="en-US" smtClean="0"/>
              <a:t>The Flow Equations</a:t>
            </a:r>
          </a:p>
        </p:txBody>
      </p:sp>
      <p:sp>
        <p:nvSpPr>
          <p:cNvPr id="144390" name="Rectangle 3"/>
          <p:cNvSpPr>
            <a:spLocks noGrp="1" noChangeArrowheads="1"/>
          </p:cNvSpPr>
          <p:nvPr>
            <p:ph type="body" idx="1"/>
          </p:nvPr>
        </p:nvSpPr>
        <p:spPr/>
        <p:txBody>
          <a:bodyPr/>
          <a:lstStyle/>
          <a:p>
            <a:pPr eaLnBrk="1" hangingPunct="1">
              <a:lnSpc>
                <a:spcPct val="90000"/>
              </a:lnSpc>
            </a:pPr>
            <a:r>
              <a:rPr lang="en-US" altLang="en-US" sz="2400" smtClean="0"/>
              <a:t>Initial values:</a:t>
            </a:r>
          </a:p>
          <a:p>
            <a:pPr lvl="1" eaLnBrk="1" hangingPunct="1">
              <a:lnSpc>
                <a:spcPct val="90000"/>
              </a:lnSpc>
            </a:pPr>
            <a:r>
              <a:rPr lang="en-US" altLang="en-US" sz="2000" i="1" smtClean="0">
                <a:latin typeface="Times New Roman" panose="02020603050405020304" pitchFamily="18" charset="0"/>
              </a:rPr>
              <a:t>OVR</a:t>
            </a:r>
            <a:r>
              <a:rPr lang="en-US" altLang="en-US" sz="2000" smtClean="0"/>
              <a:t>(</a:t>
            </a:r>
            <a:r>
              <a:rPr lang="en-US" altLang="en-US" sz="2000" b="1" smtClean="0">
                <a:latin typeface="Courier New" panose="02070309020205020404" pitchFamily="49" charset="0"/>
              </a:rPr>
              <a:t>entry+</a:t>
            </a:r>
            <a:r>
              <a:rPr lang="en-US" altLang="en-US" sz="2000" smtClean="0"/>
              <a:t>, </a:t>
            </a:r>
            <a:r>
              <a:rPr lang="en-US" altLang="en-US" sz="2000" b="1" smtClean="0">
                <a:latin typeface="Courier New" panose="02070309020205020404" pitchFamily="49" charset="0"/>
              </a:rPr>
              <a:t>s</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s</a:t>
            </a:r>
            <a:r>
              <a:rPr lang="en-US" altLang="en-US" sz="2000" smtClean="0"/>
              <a:t>)}</a:t>
            </a:r>
          </a:p>
          <a:p>
            <a:pPr lvl="1" eaLnBrk="1" hangingPunct="1">
              <a:lnSpc>
                <a:spcPct val="90000"/>
              </a:lnSpc>
            </a:pPr>
            <a:r>
              <a:rPr lang="en-US" altLang="en-US" sz="2000" i="1" smtClean="0">
                <a:latin typeface="Times New Roman" panose="02020603050405020304" pitchFamily="18" charset="0"/>
              </a:rPr>
              <a:t>OVR</a:t>
            </a:r>
            <a:r>
              <a:rPr lang="en-US" altLang="en-US" sz="2000" smtClean="0"/>
              <a:t>(</a:t>
            </a:r>
            <a:r>
              <a:rPr lang="en-US" altLang="en-US" sz="2000" b="1" smtClean="0">
                <a:latin typeface="Courier New" panose="02070309020205020404" pitchFamily="49" charset="0"/>
              </a:rPr>
              <a:t>entry+</a:t>
            </a:r>
            <a:r>
              <a:rPr lang="en-US" altLang="en-US" sz="2000" smtClean="0"/>
              <a:t>, </a:t>
            </a:r>
            <a:r>
              <a:rPr lang="en-US" altLang="en-US" sz="2000" b="1" smtClean="0">
                <a:latin typeface="Courier New" panose="02070309020205020404" pitchFamily="49" charset="0"/>
              </a:rPr>
              <a:t>ps</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ps</a:t>
            </a:r>
            <a:r>
              <a:rPr lang="en-US" altLang="en-US" sz="2000" smtClean="0"/>
              <a:t>)}</a:t>
            </a:r>
          </a:p>
          <a:p>
            <a:pPr lvl="1" eaLnBrk="1" hangingPunct="1">
              <a:lnSpc>
                <a:spcPct val="90000"/>
              </a:lnSpc>
            </a:pPr>
            <a:r>
              <a:rPr lang="en-US" altLang="en-US" sz="2000" i="1" smtClean="0">
                <a:latin typeface="Times New Roman" panose="02020603050405020304" pitchFamily="18" charset="0"/>
              </a:rPr>
              <a:t>OVR</a:t>
            </a:r>
            <a:r>
              <a:rPr lang="en-US" altLang="en-US" sz="2000" smtClean="0"/>
              <a:t>(</a:t>
            </a:r>
            <a:r>
              <a:rPr lang="en-US" altLang="en-US" sz="2000" b="1" smtClean="0">
                <a:latin typeface="Courier New" panose="02070309020205020404" pitchFamily="49" charset="0"/>
              </a:rPr>
              <a:t>entry+</a:t>
            </a:r>
            <a:r>
              <a:rPr lang="en-US" altLang="en-US" sz="2000" smtClean="0"/>
              <a:t>, </a:t>
            </a:r>
            <a:r>
              <a:rPr lang="en-US" altLang="en-US" sz="2000" b="1" smtClean="0">
                <a:latin typeface="Courier New" panose="02070309020205020404" pitchFamily="49" charset="0"/>
              </a:rPr>
              <a:t>pps1</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pps1</a:t>
            </a:r>
            <a:r>
              <a:rPr lang="en-US" altLang="en-US" sz="2000" smtClean="0"/>
              <a:t>)}</a:t>
            </a:r>
          </a:p>
          <a:p>
            <a:pPr lvl="1" eaLnBrk="1" hangingPunct="1">
              <a:lnSpc>
                <a:spcPct val="90000"/>
              </a:lnSpc>
            </a:pPr>
            <a:r>
              <a:rPr lang="en-US" altLang="en-US" sz="2000" i="1" smtClean="0">
                <a:latin typeface="Times New Roman" panose="02020603050405020304" pitchFamily="18" charset="0"/>
              </a:rPr>
              <a:t>OVR</a:t>
            </a:r>
            <a:r>
              <a:rPr lang="en-US" altLang="en-US" sz="2000" smtClean="0"/>
              <a:t>(</a:t>
            </a:r>
            <a:r>
              <a:rPr lang="en-US" altLang="en-US" sz="2000" b="1" smtClean="0">
                <a:latin typeface="Courier New" panose="02070309020205020404" pitchFamily="49" charset="0"/>
              </a:rPr>
              <a:t>entry+</a:t>
            </a:r>
            <a:r>
              <a:rPr lang="en-US" altLang="en-US" sz="2000" smtClean="0"/>
              <a:t>, </a:t>
            </a:r>
            <a:r>
              <a:rPr lang="en-US" altLang="en-US" sz="2000" b="1" smtClean="0">
                <a:latin typeface="Courier New" panose="02070309020205020404" pitchFamily="49" charset="0"/>
              </a:rPr>
              <a:t>pps2</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pps2</a:t>
            </a:r>
            <a:r>
              <a:rPr lang="en-US" altLang="en-US" sz="2000" smtClean="0"/>
              <a:t>)}</a:t>
            </a:r>
          </a:p>
          <a:p>
            <a:pPr lvl="1" eaLnBrk="1" hangingPunct="1">
              <a:lnSpc>
                <a:spcPct val="90000"/>
              </a:lnSpc>
            </a:pPr>
            <a:r>
              <a:rPr lang="en-US" altLang="en-US" sz="2000" i="1" smtClean="0">
                <a:latin typeface="Times New Roman" panose="02020603050405020304" pitchFamily="18" charset="0"/>
              </a:rPr>
              <a:t>OVR</a:t>
            </a:r>
            <a:r>
              <a:rPr lang="en-US" altLang="en-US" sz="2000" smtClean="0"/>
              <a:t>(</a:t>
            </a:r>
            <a:r>
              <a:rPr lang="en-US" altLang="en-US" sz="2000" b="1" smtClean="0">
                <a:latin typeface="Courier New" panose="02070309020205020404" pitchFamily="49" charset="0"/>
              </a:rPr>
              <a:t>entry+</a:t>
            </a:r>
            <a:r>
              <a:rPr lang="en-US" altLang="en-US" sz="2000" smtClean="0"/>
              <a:t>, </a:t>
            </a:r>
            <a:r>
              <a:rPr lang="en-US" altLang="en-US" sz="2000" b="1" smtClean="0">
                <a:latin typeface="Courier New" panose="02070309020205020404" pitchFamily="49" charset="0"/>
              </a:rPr>
              <a:t>arr</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arr</a:t>
            </a:r>
            <a:r>
              <a:rPr lang="en-US" altLang="en-US" sz="2000" smtClean="0"/>
              <a:t>)}</a:t>
            </a:r>
          </a:p>
          <a:p>
            <a:pPr lvl="1" eaLnBrk="1" hangingPunct="1">
              <a:lnSpc>
                <a:spcPct val="90000"/>
              </a:lnSpc>
            </a:pPr>
            <a:endParaRPr lang="en-US" altLang="en-US" sz="2000" smtClean="0"/>
          </a:p>
          <a:p>
            <a:pPr eaLnBrk="1" hangingPunct="1">
              <a:lnSpc>
                <a:spcPct val="90000"/>
              </a:lnSpc>
            </a:pPr>
            <a:r>
              <a:rPr lang="en-US" altLang="en-US" sz="2400" smtClean="0"/>
              <a:t>The PTR equations:</a:t>
            </a:r>
          </a:p>
          <a:p>
            <a:pPr lvl="1" eaLnBrk="1" hangingPunct="1">
              <a:lnSpc>
                <a:spcPct val="90000"/>
              </a:lnSpc>
            </a:pPr>
            <a:r>
              <a:rPr lang="en-US" altLang="en-US" sz="2000" i="1" smtClean="0">
                <a:latin typeface="Times New Roman" panose="02020603050405020304" pitchFamily="18" charset="0"/>
              </a:rPr>
              <a:t>PTR</a:t>
            </a:r>
            <a:r>
              <a:rPr lang="en-US" altLang="en-US" sz="2000" smtClean="0"/>
              <a:t>(</a:t>
            </a:r>
            <a:r>
              <a:rPr lang="en-US" altLang="en-US" sz="2000" b="1" smtClean="0">
                <a:latin typeface="Courier New" panose="02070309020205020404" pitchFamily="49" charset="0"/>
              </a:rPr>
              <a:t>1</a:t>
            </a:r>
            <a:r>
              <a:rPr lang="en-US" altLang="en-US" sz="2000" smtClean="0"/>
              <a:t>, </a:t>
            </a:r>
            <a:r>
              <a:rPr lang="en-US" altLang="en-US" sz="2000" b="1" smtClean="0">
                <a:latin typeface="Courier New" panose="02070309020205020404" pitchFamily="49" charset="0"/>
              </a:rPr>
              <a:t>pps1</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ps</a:t>
            </a:r>
            <a:r>
              <a:rPr lang="en-US" altLang="en-US" sz="2000" smtClean="0"/>
              <a:t>)}</a:t>
            </a:r>
          </a:p>
          <a:p>
            <a:pPr lvl="1" eaLnBrk="1" hangingPunct="1">
              <a:lnSpc>
                <a:spcPct val="90000"/>
              </a:lnSpc>
            </a:pPr>
            <a:r>
              <a:rPr lang="en-US" altLang="en-US" sz="2000" i="1" smtClean="0">
                <a:latin typeface="Times New Roman" panose="02020603050405020304" pitchFamily="18" charset="0"/>
              </a:rPr>
              <a:t>PTR</a:t>
            </a:r>
            <a:r>
              <a:rPr lang="en-US" altLang="en-US" sz="2000" smtClean="0"/>
              <a:t>(</a:t>
            </a:r>
            <a:r>
              <a:rPr lang="en-US" altLang="en-US" sz="2000" b="1" smtClean="0">
                <a:latin typeface="Courier New" panose="02070309020205020404" pitchFamily="49" charset="0"/>
              </a:rPr>
              <a:t>2</a:t>
            </a:r>
            <a:r>
              <a:rPr lang="en-US" altLang="en-US" sz="2000" smtClean="0"/>
              <a:t>, </a:t>
            </a:r>
            <a:r>
              <a:rPr lang="en-US" altLang="en-US" sz="2000" b="1" smtClean="0">
                <a:latin typeface="Courier New" panose="02070309020205020404" pitchFamily="49" charset="0"/>
              </a:rPr>
              <a:t>pps2</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ps</a:t>
            </a:r>
            <a:r>
              <a:rPr lang="en-US" altLang="en-US" sz="2000" smtClean="0"/>
              <a:t>)}</a:t>
            </a:r>
          </a:p>
          <a:p>
            <a:pPr lvl="1" eaLnBrk="1" hangingPunct="1">
              <a:lnSpc>
                <a:spcPct val="90000"/>
              </a:lnSpc>
            </a:pPr>
            <a:r>
              <a:rPr lang="en-US" altLang="en-US" sz="2000" i="1" smtClean="0">
                <a:latin typeface="Times New Roman" panose="02020603050405020304" pitchFamily="18" charset="0"/>
              </a:rPr>
              <a:t>PTR</a:t>
            </a:r>
            <a:r>
              <a:rPr lang="en-US" altLang="en-US" sz="2000" smtClean="0"/>
              <a:t>(</a:t>
            </a:r>
            <a:r>
              <a:rPr lang="en-US" altLang="en-US" sz="2000" b="1" smtClean="0">
                <a:latin typeface="Courier New" panose="02070309020205020404" pitchFamily="49" charset="0"/>
              </a:rPr>
              <a:t>3</a:t>
            </a:r>
            <a:r>
              <a:rPr lang="en-US" altLang="en-US" sz="2000" smtClean="0"/>
              <a:t>, </a:t>
            </a:r>
            <a:r>
              <a:rPr lang="en-US" altLang="en-US" sz="2000" b="1" smtClean="0">
                <a:latin typeface="Courier New" panose="02070309020205020404" pitchFamily="49" charset="0"/>
              </a:rPr>
              <a:t>ps</a:t>
            </a:r>
            <a:r>
              <a:rPr lang="en-US" altLang="en-US" sz="2000" smtClean="0"/>
              <a:t>) = </a:t>
            </a:r>
            <a:r>
              <a:rPr lang="en-US" altLang="en-US" sz="2000" i="1" smtClean="0">
                <a:latin typeface="Times New Roman" panose="02020603050405020304" pitchFamily="18" charset="0"/>
              </a:rPr>
              <a:t>ovr</a:t>
            </a:r>
            <a:r>
              <a:rPr lang="en-US" altLang="en-US" sz="2000" baseline="-25000" smtClean="0"/>
              <a:t>2</a:t>
            </a:r>
            <a:r>
              <a:rPr lang="en-US" altLang="en-US" sz="2000" smtClean="0"/>
              <a:t>(</a:t>
            </a:r>
            <a:r>
              <a:rPr lang="en-US" altLang="en-US" sz="2000" b="1" smtClean="0">
                <a:latin typeface="Courier New" panose="02070309020205020404" pitchFamily="49" charset="0"/>
              </a:rPr>
              <a:t>s</a:t>
            </a:r>
            <a:r>
              <a:rPr lang="en-US" altLang="en-US" sz="2000" smtClean="0"/>
              <a:t>) = {</a:t>
            </a:r>
            <a:r>
              <a:rPr lang="en-US" altLang="en-US" sz="2000" i="1" smtClean="0">
                <a:latin typeface="Times New Roman" panose="02020603050405020304" pitchFamily="18" charset="0"/>
              </a:rPr>
              <a:t>star</a:t>
            </a:r>
            <a:r>
              <a:rPr lang="en-US" altLang="en-US" sz="2000" smtClean="0"/>
              <a:t>(</a:t>
            </a:r>
            <a:r>
              <a:rPr lang="en-US" altLang="en-US" sz="2000" b="1" smtClean="0">
                <a:latin typeface="Courier New" panose="02070309020205020404" pitchFamily="49" charset="0"/>
              </a:rPr>
              <a:t>s</a:t>
            </a:r>
            <a:r>
              <a:rPr lang="en-US" altLang="en-US" sz="2000" smtClean="0"/>
              <a:t>)}</a:t>
            </a:r>
          </a:p>
          <a:p>
            <a:pPr lvl="1" eaLnBrk="1" hangingPunct="1">
              <a:lnSpc>
                <a:spcPct val="90000"/>
              </a:lnSpc>
            </a:pPr>
            <a:r>
              <a:rPr lang="en-US" altLang="en-US" sz="2000" smtClean="0"/>
              <a:t> </a:t>
            </a:r>
          </a:p>
          <a:p>
            <a:pPr lvl="1" eaLnBrk="1" hangingPunct="1">
              <a:lnSpc>
                <a:spcPct val="90000"/>
              </a:lnSpc>
            </a:pPr>
            <a:endParaRPr lang="en-US" altLang="en-US" sz="2000" smtClean="0"/>
          </a:p>
        </p:txBody>
      </p:sp>
      <p:graphicFrame>
        <p:nvGraphicFramePr>
          <p:cNvPr id="144391" name="Object 4"/>
          <p:cNvGraphicFramePr>
            <a:graphicFrameLocks noChangeAspect="1"/>
          </p:cNvGraphicFramePr>
          <p:nvPr/>
        </p:nvGraphicFramePr>
        <p:xfrm>
          <a:off x="2209800" y="5334000"/>
          <a:ext cx="5118100" cy="765175"/>
        </p:xfrm>
        <a:graphic>
          <a:graphicData uri="http://schemas.openxmlformats.org/presentationml/2006/ole">
            <mc:AlternateContent xmlns:mc="http://schemas.openxmlformats.org/markup-compatibility/2006">
              <mc:Choice xmlns:v="urn:schemas-microsoft-com:vml" Requires="v">
                <p:oleObj spid="_x0000_s144402" name="Equation" r:id="rId4" imgW="3060700" imgH="457200" progId="Equation.DSMT4">
                  <p:embed/>
                </p:oleObj>
              </mc:Choice>
              <mc:Fallback>
                <p:oleObj name="Equation" r:id="rId4" imgW="30607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334000"/>
                        <a:ext cx="51181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454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454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785AD2-D0D6-480C-8E45-1CAEF497E991}" type="slidenum">
              <a:rPr lang="en-US" altLang="en-US">
                <a:solidFill>
                  <a:srgbClr val="660066"/>
                </a:solidFill>
              </a:rPr>
              <a:pPr eaLnBrk="1" hangingPunct="1"/>
              <a:t>145</a:t>
            </a:fld>
            <a:endParaRPr lang="en-US" altLang="en-US">
              <a:solidFill>
                <a:srgbClr val="660066"/>
              </a:solidFill>
            </a:endParaRPr>
          </a:p>
        </p:txBody>
      </p:sp>
      <p:sp>
        <p:nvSpPr>
          <p:cNvPr id="145413" name="Rectangle 2"/>
          <p:cNvSpPr>
            <a:spLocks noGrp="1" noChangeArrowheads="1"/>
          </p:cNvSpPr>
          <p:nvPr>
            <p:ph type="title"/>
          </p:nvPr>
        </p:nvSpPr>
        <p:spPr/>
        <p:txBody>
          <a:bodyPr/>
          <a:lstStyle/>
          <a:p>
            <a:pPr eaLnBrk="1" hangingPunct="1"/>
            <a:r>
              <a:rPr lang="en-US" altLang="en-US" smtClean="0"/>
              <a:t>What we learnt</a:t>
            </a:r>
          </a:p>
        </p:txBody>
      </p:sp>
      <p:sp>
        <p:nvSpPr>
          <p:cNvPr id="145414" name="Rectangle 3"/>
          <p:cNvSpPr>
            <a:spLocks noGrp="1" noChangeArrowheads="1"/>
          </p:cNvSpPr>
          <p:nvPr>
            <p:ph type="body" idx="1"/>
          </p:nvPr>
        </p:nvSpPr>
        <p:spPr>
          <a:xfrm>
            <a:off x="457200" y="2184400"/>
            <a:ext cx="8229600" cy="3040063"/>
          </a:xfrm>
        </p:spPr>
        <p:txBody>
          <a:bodyPr/>
          <a:lstStyle/>
          <a:p>
            <a:pPr eaLnBrk="1" hangingPunct="1"/>
            <a:r>
              <a:rPr lang="en-US" altLang="en-US" sz="3600" b="1" smtClean="0">
                <a:solidFill>
                  <a:srgbClr val="800080"/>
                </a:solidFill>
                <a:latin typeface="Courier New" panose="02070309020205020404" pitchFamily="49" charset="0"/>
              </a:rPr>
              <a:t>pps1</a:t>
            </a:r>
            <a:r>
              <a:rPr lang="en-US" altLang="en-US" sz="3600" smtClean="0"/>
              <a:t> and</a:t>
            </a:r>
            <a:r>
              <a:rPr lang="en-US" altLang="en-US" sz="3600" smtClean="0">
                <a:solidFill>
                  <a:srgbClr val="800080"/>
                </a:solidFill>
              </a:rPr>
              <a:t> </a:t>
            </a:r>
            <a:r>
              <a:rPr lang="en-US" altLang="en-US" sz="3600" b="1" smtClean="0">
                <a:solidFill>
                  <a:srgbClr val="800080"/>
                </a:solidFill>
                <a:latin typeface="Courier New" panose="02070309020205020404" pitchFamily="49" charset="0"/>
              </a:rPr>
              <a:t>pps2</a:t>
            </a:r>
            <a:r>
              <a:rPr lang="en-US" altLang="en-US" sz="3600" smtClean="0"/>
              <a:t> both point to </a:t>
            </a:r>
            <a:r>
              <a:rPr lang="en-US" altLang="en-US" sz="3600" b="1" smtClean="0">
                <a:solidFill>
                  <a:srgbClr val="800080"/>
                </a:solidFill>
                <a:latin typeface="Courier New" panose="02070309020205020404" pitchFamily="49" charset="0"/>
              </a:rPr>
              <a:t>ps</a:t>
            </a:r>
            <a:r>
              <a:rPr lang="en-US" altLang="en-US" sz="3600" b="1" smtClean="0">
                <a:latin typeface="Times New Roman" panose="02020603050405020304" pitchFamily="18" charset="0"/>
              </a:rPr>
              <a:t> </a:t>
            </a:r>
            <a:r>
              <a:rPr lang="en-US" altLang="en-US" sz="3600" smtClean="0"/>
              <a:t>at point 2</a:t>
            </a:r>
          </a:p>
          <a:p>
            <a:pPr eaLnBrk="1" hangingPunct="1"/>
            <a:endParaRPr lang="en-US" altLang="en-US" sz="3600" smtClean="0"/>
          </a:p>
          <a:p>
            <a:pPr eaLnBrk="1" hangingPunct="1"/>
            <a:r>
              <a:rPr lang="en-US" altLang="en-US" sz="3600" b="1" smtClean="0">
                <a:solidFill>
                  <a:srgbClr val="800080"/>
                </a:solidFill>
                <a:latin typeface="Courier New" panose="02070309020205020404" pitchFamily="49" charset="0"/>
              </a:rPr>
              <a:t>ps</a:t>
            </a:r>
            <a:r>
              <a:rPr lang="en-US" altLang="en-US" sz="3600" smtClean="0"/>
              <a:t> points to </a:t>
            </a:r>
            <a:r>
              <a:rPr lang="en-US" altLang="en-US" sz="3600" b="1" smtClean="0">
                <a:solidFill>
                  <a:srgbClr val="800080"/>
                </a:solidFill>
                <a:latin typeface="Courier New" panose="02070309020205020404" pitchFamily="49" charset="0"/>
              </a:rPr>
              <a:t>s</a:t>
            </a:r>
            <a:r>
              <a:rPr lang="en-US" altLang="en-US" sz="3600" smtClean="0"/>
              <a:t> at point 3, so the assignment immediately following that point affects the value of </a:t>
            </a:r>
            <a:r>
              <a:rPr lang="en-US" altLang="en-US" sz="3600" b="1" smtClean="0">
                <a:solidFill>
                  <a:srgbClr val="800080"/>
                </a:solidFill>
                <a:latin typeface="Courier New" panose="02070309020205020404" pitchFamily="49" charset="0"/>
              </a:rPr>
              <a: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86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86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F4202A7-E75C-468B-BA72-ED4039326B8D}" type="slidenum">
              <a:rPr lang="en-US" altLang="en-US">
                <a:solidFill>
                  <a:srgbClr val="660066"/>
                </a:solidFill>
              </a:rPr>
              <a:pPr eaLnBrk="1" hangingPunct="1"/>
              <a:t>15</a:t>
            </a:fld>
            <a:endParaRPr lang="en-US" altLang="en-US">
              <a:solidFill>
                <a:srgbClr val="660066"/>
              </a:solidFill>
            </a:endParaRPr>
          </a:p>
        </p:txBody>
      </p:sp>
      <p:sp>
        <p:nvSpPr>
          <p:cNvPr id="28677" name="Rectangle 2"/>
          <p:cNvSpPr>
            <a:spLocks noGrp="1" noChangeArrowheads="1"/>
          </p:cNvSpPr>
          <p:nvPr>
            <p:ph type="title"/>
          </p:nvPr>
        </p:nvSpPr>
        <p:spPr>
          <a:xfrm>
            <a:off x="541338" y="677863"/>
            <a:ext cx="7750175" cy="428625"/>
          </a:xfrm>
        </p:spPr>
        <p:txBody>
          <a:bodyPr/>
          <a:lstStyle/>
          <a:p>
            <a:pPr eaLnBrk="1" hangingPunct="1"/>
            <a:r>
              <a:rPr lang="en-US" altLang="en-US" sz="4000" smtClean="0"/>
              <a:t>Transition Functions </a:t>
            </a:r>
            <a:br>
              <a:rPr lang="en-US" altLang="en-US" sz="4000" smtClean="0"/>
            </a:br>
            <a:r>
              <a:rPr lang="en-US" altLang="en-US" sz="4000" smtClean="0"/>
              <a:t>that are Used</a:t>
            </a:r>
          </a:p>
        </p:txBody>
      </p:sp>
      <p:sp>
        <p:nvSpPr>
          <p:cNvPr id="28678" name="Rectangle 3"/>
          <p:cNvSpPr>
            <a:spLocks noGrp="1" noChangeArrowheads="1"/>
          </p:cNvSpPr>
          <p:nvPr>
            <p:ph type="body" idx="1"/>
          </p:nvPr>
        </p:nvSpPr>
        <p:spPr>
          <a:xfrm>
            <a:off x="381000" y="1676400"/>
            <a:ext cx="8305800" cy="4991100"/>
          </a:xfrm>
        </p:spPr>
        <p:txBody>
          <a:bodyPr/>
          <a:lstStyle/>
          <a:p>
            <a:pPr eaLnBrk="1" hangingPunct="1">
              <a:buClr>
                <a:schemeClr val="tx1"/>
              </a:buClr>
              <a:buFont typeface="Symbol" panose="05050102010706020507" pitchFamily="18" charset="2"/>
              <a:buChar char="·"/>
            </a:pPr>
            <a:r>
              <a:rPr lang="en-US" altLang="en-US" b="1" smtClean="0">
                <a:latin typeface="Courier New" panose="02070309020205020404" pitchFamily="49" charset="0"/>
              </a:rPr>
              <a:t>Start</a:t>
            </a:r>
            <a:r>
              <a:rPr lang="en-US" altLang="en-US" b="1" smtClean="0">
                <a:latin typeface="Courier" pitchFamily="49" charset="0"/>
              </a:rPr>
              <a:t>,</a:t>
            </a:r>
            <a:r>
              <a:rPr lang="en-US" altLang="en-US" b="1" smtClean="0">
                <a:latin typeface="Courier New" panose="02070309020205020404" pitchFamily="49" charset="0"/>
              </a:rPr>
              <a:t>Stop</a:t>
            </a:r>
            <a:r>
              <a:rPr lang="en-US" altLang="en-US" smtClean="0"/>
              <a:t> and </a:t>
            </a:r>
            <a:r>
              <a:rPr lang="en-US" altLang="en-US" smtClean="0">
                <a:latin typeface="Courier New" panose="02070309020205020404" pitchFamily="49" charset="0"/>
              </a:rPr>
              <a:t>Propagate</a:t>
            </a:r>
            <a:r>
              <a:rPr lang="en-US" altLang="en-US" smtClean="0"/>
              <a:t> suffice</a:t>
            </a:r>
          </a:p>
          <a:p>
            <a:pPr eaLnBrk="1" hangingPunct="1">
              <a:buClr>
                <a:schemeClr val="tx1"/>
              </a:buClr>
              <a:buFont typeface="Symbol" panose="05050102010706020507" pitchFamily="18" charset="2"/>
              <a:buChar char="·"/>
            </a:pPr>
            <a:r>
              <a:rPr lang="en-US" altLang="en-US" b="1" smtClean="0">
                <a:latin typeface="Courier New" panose="02070309020205020404" pitchFamily="49" charset="0"/>
              </a:rPr>
              <a:t>Negate</a:t>
            </a:r>
            <a:r>
              <a:rPr lang="en-US" altLang="en-US" smtClean="0"/>
              <a:t> is not needed since we will be using </a:t>
            </a:r>
            <a:r>
              <a:rPr lang="en-US" altLang="en-US" i="1" smtClean="0"/>
              <a:t>monotone</a:t>
            </a:r>
            <a:r>
              <a:rPr lang="en-US" altLang="en-US" smtClean="0"/>
              <a:t> transition functions</a:t>
            </a:r>
          </a:p>
          <a:p>
            <a:pPr eaLnBrk="1" hangingPunct="1">
              <a:buClr>
                <a:schemeClr val="tx1"/>
              </a:buClr>
              <a:buFont typeface="Symbol" panose="05050102010706020507" pitchFamily="18" charset="2"/>
              <a:buChar char="·"/>
            </a:pPr>
            <a:r>
              <a:rPr lang="en-US" altLang="en-US" smtClean="0"/>
              <a:t>Formally these are referred to in literature and henceforth as </a:t>
            </a:r>
            <a:r>
              <a:rPr lang="en-US" altLang="en-US" i="1" smtClean="0"/>
              <a:t>Flow functions</a:t>
            </a:r>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96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97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2EB3C58-C4E5-46FD-96A9-779BA182CCB8}" type="slidenum">
              <a:rPr lang="en-US" altLang="en-US">
                <a:solidFill>
                  <a:srgbClr val="660066"/>
                </a:solidFill>
              </a:rPr>
              <a:pPr eaLnBrk="1" hangingPunct="1"/>
              <a:t>16</a:t>
            </a:fld>
            <a:endParaRPr lang="en-US" altLang="en-US">
              <a:solidFill>
                <a:srgbClr val="660066"/>
              </a:solidFill>
            </a:endParaRPr>
          </a:p>
        </p:txBody>
      </p:sp>
      <p:sp>
        <p:nvSpPr>
          <p:cNvPr id="29701" name="Rectangle 2"/>
          <p:cNvSpPr>
            <a:spLocks noGrp="1" noChangeArrowheads="1"/>
          </p:cNvSpPr>
          <p:nvPr>
            <p:ph type="title"/>
          </p:nvPr>
        </p:nvSpPr>
        <p:spPr>
          <a:xfrm>
            <a:off x="609600" y="457200"/>
            <a:ext cx="7467600" cy="561975"/>
          </a:xfrm>
        </p:spPr>
        <p:txBody>
          <a:bodyPr/>
          <a:lstStyle/>
          <a:p>
            <a:pPr eaLnBrk="1" hangingPunct="1"/>
            <a:r>
              <a:rPr lang="en-US" altLang="en-US" sz="3600" smtClean="0"/>
              <a:t>Examples where Conservative </a:t>
            </a:r>
            <a:br>
              <a:rPr lang="en-US" altLang="en-US" sz="3600" smtClean="0"/>
            </a:br>
            <a:r>
              <a:rPr lang="en-US" altLang="en-US" sz="3600" smtClean="0">
                <a:latin typeface="Courier New" panose="02070309020205020404" pitchFamily="49" charset="0"/>
              </a:rPr>
              <a:t>Stops</a:t>
            </a:r>
            <a:r>
              <a:rPr lang="en-US" altLang="en-US" sz="3600" smtClean="0"/>
              <a:t> are Always Applied</a:t>
            </a:r>
          </a:p>
        </p:txBody>
      </p:sp>
      <p:sp>
        <p:nvSpPr>
          <p:cNvPr id="29702" name="Rectangle 3"/>
          <p:cNvSpPr>
            <a:spLocks noGrp="1" noChangeArrowheads="1"/>
          </p:cNvSpPr>
          <p:nvPr>
            <p:ph type="body" idx="1"/>
          </p:nvPr>
        </p:nvSpPr>
        <p:spPr>
          <a:xfrm>
            <a:off x="685800" y="1676400"/>
            <a:ext cx="7620000" cy="4991100"/>
          </a:xfrm>
        </p:spPr>
        <p:txBody>
          <a:bodyPr/>
          <a:lstStyle/>
          <a:p>
            <a:pPr eaLnBrk="1" hangingPunct="1"/>
            <a:r>
              <a:rPr lang="en-US" altLang="en-US" i="1" smtClean="0">
                <a:latin typeface="Times" panose="02020603060405020304" pitchFamily="18" charset="0"/>
              </a:rPr>
              <a:t>i</a:t>
            </a:r>
            <a:r>
              <a:rPr lang="en-US" altLang="en-US" smtClean="0"/>
              <a:t> </a:t>
            </a:r>
            <a:r>
              <a:rPr lang="en-US" altLang="en-US" smtClean="0">
                <a:sym typeface="Symbol" panose="05050102010706020507" pitchFamily="18" charset="2"/>
              </a:rPr>
              <a:t> </a:t>
            </a:r>
            <a:r>
              <a:rPr lang="en-US" altLang="en-US" i="1" smtClean="0">
                <a:latin typeface="Times" panose="02020603060405020304" pitchFamily="18" charset="0"/>
                <a:sym typeface="Symbol" panose="05050102010706020507" pitchFamily="18" charset="2"/>
              </a:rPr>
              <a:t>ugly</a:t>
            </a:r>
            <a:r>
              <a:rPr lang="en-US" altLang="en-US" smtClean="0">
                <a:sym typeface="Symbol" panose="05050102010706020507" pitchFamily="18" charset="2"/>
              </a:rPr>
              <a:t>-</a:t>
            </a:r>
            <a:r>
              <a:rPr lang="en-US" altLang="en-US" i="1" smtClean="0">
                <a:latin typeface="Times" panose="02020603060405020304" pitchFamily="18" charset="0"/>
                <a:sym typeface="Symbol" panose="05050102010706020507" pitchFamily="18" charset="2"/>
              </a:rPr>
              <a:t>expression</a:t>
            </a:r>
            <a:r>
              <a:rPr lang="en-US" altLang="en-US" smtClean="0">
                <a:sym typeface="Symbol" panose="05050102010706020507" pitchFamily="18" charset="2"/>
              </a:rPr>
              <a:t> which the compiler cannot declare as safe will invalidate propositions containing </a:t>
            </a:r>
            <a:r>
              <a:rPr lang="en-US" altLang="en-US" i="1" smtClean="0">
                <a:latin typeface="Times" panose="02020603060405020304" pitchFamily="18" charset="0"/>
                <a:sym typeface="Symbol" panose="05050102010706020507" pitchFamily="18" charset="2"/>
              </a:rPr>
              <a:t>i</a:t>
            </a:r>
            <a:endParaRPr lang="en-US" altLang="en-US" smtClean="0">
              <a:sym typeface="Symbol" panose="05050102010706020507" pitchFamily="18" charset="2"/>
            </a:endParaRPr>
          </a:p>
          <a:p>
            <a:pPr eaLnBrk="1" hangingPunct="1">
              <a:buFont typeface="Arial Unicode MS" panose="020B0604020202020204" pitchFamily="34" charset="-128"/>
              <a:buNone/>
            </a:pPr>
            <a:r>
              <a:rPr lang="en-US" altLang="en-US" smtClean="0">
                <a:sym typeface="Symbol" panose="05050102010706020507" pitchFamily="18" charset="2"/>
              </a:rPr>
              <a:t>	The “ugliness” factor is dependent on the particular compiler</a:t>
            </a:r>
          </a:p>
          <a:p>
            <a:pPr eaLnBrk="1" hangingPunct="1"/>
            <a:r>
              <a:rPr lang="en-US" altLang="en-US" i="1" smtClean="0">
                <a:latin typeface="Times" panose="02020603060405020304" pitchFamily="18" charset="0"/>
                <a:sym typeface="Symbol" panose="05050102010706020507" pitchFamily="18" charset="2"/>
              </a:rPr>
              <a:t>i</a:t>
            </a:r>
            <a:r>
              <a:rPr lang="en-US" altLang="en-US" smtClean="0">
                <a:sym typeface="Symbol" panose="05050102010706020507" pitchFamily="18" charset="2"/>
              </a:rPr>
              <a:t>  (</a:t>
            </a:r>
            <a:r>
              <a:rPr lang="en-US" altLang="en-US" i="1" smtClean="0">
                <a:latin typeface="Times" panose="02020603060405020304" pitchFamily="18" charset="0"/>
                <a:sym typeface="Symbol" panose="05050102010706020507" pitchFamily="18" charset="2"/>
              </a:rPr>
              <a:t>i</a:t>
            </a:r>
            <a:r>
              <a:rPr lang="en-US" altLang="en-US" smtClean="0">
                <a:sym typeface="Symbol" panose="05050102010706020507" pitchFamily="18" charset="2"/>
              </a:rPr>
              <a:t> +1) always invalidates </a:t>
            </a:r>
            <a:r>
              <a:rPr lang="en-US" altLang="en-US" i="1" smtClean="0">
                <a:latin typeface="Times" panose="02020603060405020304" pitchFamily="18" charset="0"/>
                <a:sym typeface="Symbol" panose="05050102010706020507" pitchFamily="18" charset="2"/>
              </a:rPr>
              <a:t>i</a:t>
            </a:r>
            <a:r>
              <a:rPr lang="en-US" altLang="en-US" smtClean="0">
                <a:sym typeface="Symbol" panose="05050102010706020507" pitchFamily="18" charset="2"/>
              </a:rPr>
              <a:t>  </a:t>
            </a:r>
            <a:r>
              <a:rPr lang="en-US" altLang="en-US" i="1" smtClean="0">
                <a:latin typeface="Times" panose="02020603060405020304" pitchFamily="18" charset="0"/>
                <a:sym typeface="Symbol" panose="05050102010706020507" pitchFamily="18" charset="2"/>
              </a:rPr>
              <a:t>X</a:t>
            </a:r>
            <a:r>
              <a:rPr lang="en-US" altLang="en-US" smtClean="0">
                <a:sym typeface="Symbol" panose="05050102010706020507" pitchFamily="18" charset="2"/>
              </a:rPr>
              <a:t> unless </a:t>
            </a:r>
            <a:r>
              <a:rPr lang="en-US" altLang="en-US" i="1" smtClean="0">
                <a:latin typeface="Times" panose="02020603060405020304" pitchFamily="18" charset="0"/>
                <a:sym typeface="Symbol" panose="05050102010706020507" pitchFamily="18" charset="2"/>
              </a:rPr>
              <a:t>X</a:t>
            </a:r>
            <a:r>
              <a:rPr lang="en-US" altLang="en-US" smtClean="0">
                <a:sym typeface="Symbol" panose="05050102010706020507" pitchFamily="18" charset="2"/>
              </a:rPr>
              <a:t> is known as part of the input</a:t>
            </a:r>
          </a:p>
          <a:p>
            <a:pPr eaLnBrk="1" hangingPunct="1"/>
            <a:endParaRPr lang="en-US"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609600" y="1603375"/>
            <a:ext cx="7772400" cy="1143000"/>
          </a:xfrm>
        </p:spPr>
        <p:txBody>
          <a:bodyPr/>
          <a:lstStyle/>
          <a:p>
            <a:pPr eaLnBrk="1" hangingPunct="1"/>
            <a:r>
              <a:rPr lang="en-US" altLang="en-US" smtClean="0"/>
              <a:t>Data Flow Analysis Principles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17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17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121B1-4A32-4EDC-8BF9-EEF26BECF4E0}" type="slidenum">
              <a:rPr lang="en-US" altLang="en-US">
                <a:solidFill>
                  <a:srgbClr val="660066"/>
                </a:solidFill>
              </a:rPr>
              <a:pPr eaLnBrk="1" hangingPunct="1"/>
              <a:t>18</a:t>
            </a:fld>
            <a:endParaRPr lang="en-US" altLang="en-US">
              <a:solidFill>
                <a:srgbClr val="660066"/>
              </a:solidFill>
            </a:endParaRPr>
          </a:p>
        </p:txBody>
      </p:sp>
      <p:sp>
        <p:nvSpPr>
          <p:cNvPr id="31749" name="Rectangle 2"/>
          <p:cNvSpPr>
            <a:spLocks noGrp="1" noChangeArrowheads="1"/>
          </p:cNvSpPr>
          <p:nvPr>
            <p:ph type="title"/>
          </p:nvPr>
        </p:nvSpPr>
        <p:spPr>
          <a:xfrm>
            <a:off x="1062038" y="500063"/>
            <a:ext cx="7446962" cy="485775"/>
          </a:xfrm>
        </p:spPr>
        <p:txBody>
          <a:bodyPr/>
          <a:lstStyle/>
          <a:p>
            <a:pPr eaLnBrk="1" hangingPunct="1"/>
            <a:r>
              <a:rPr lang="en-US" altLang="en-US" smtClean="0"/>
              <a:t>Material Form</a:t>
            </a:r>
          </a:p>
        </p:txBody>
      </p:sp>
      <p:sp>
        <p:nvSpPr>
          <p:cNvPr id="31750" name="Rectangle 3"/>
          <p:cNvSpPr>
            <a:spLocks noGrp="1" noChangeArrowheads="1"/>
          </p:cNvSpPr>
          <p:nvPr>
            <p:ph type="body" idx="1"/>
          </p:nvPr>
        </p:nvSpPr>
        <p:spPr>
          <a:xfrm>
            <a:off x="914400" y="1219200"/>
            <a:ext cx="7696200" cy="4991100"/>
          </a:xfrm>
        </p:spPr>
        <p:txBody>
          <a:bodyPr/>
          <a:lstStyle/>
          <a:p>
            <a:pPr eaLnBrk="1" hangingPunct="1">
              <a:buFont typeface="Arial Unicode MS" panose="020B0604020202020204" pitchFamily="34" charset="-128"/>
              <a:buNone/>
            </a:pPr>
            <a:endParaRPr lang="en-US" altLang="en-US" sz="2800" smtClean="0"/>
          </a:p>
          <a:p>
            <a:pPr eaLnBrk="1" hangingPunct="1"/>
            <a:r>
              <a:rPr lang="en-US" altLang="en-US" sz="2800" i="1" smtClean="0"/>
              <a:t>Compilers: Principles, techniques and tools.</a:t>
            </a:r>
            <a:r>
              <a:rPr lang="en-US" altLang="en-US" sz="2800" smtClean="0"/>
              <a:t>  Aho, Sehi and Ullman (The Dragon Book)</a:t>
            </a:r>
          </a:p>
          <a:p>
            <a:pPr eaLnBrk="1" hangingPunct="1"/>
            <a:endParaRPr lang="en-US" altLang="en-US" sz="2800" smtClean="0"/>
          </a:p>
          <a:p>
            <a:pPr eaLnBrk="1" hangingPunct="1"/>
            <a:r>
              <a:rPr lang="en-US" altLang="en-US" sz="2800" i="1" smtClean="0"/>
              <a:t>Advanced Compiler Design and Implementation</a:t>
            </a:r>
            <a:r>
              <a:rPr lang="en-US" altLang="en-US" sz="2800" smtClean="0"/>
              <a:t>. Steven S. Muchnick</a:t>
            </a:r>
          </a:p>
          <a:p>
            <a:pPr eaLnBrk="1" hangingPunct="1"/>
            <a:endParaRPr lang="en-US" altLang="en-US" sz="2800" smtClean="0"/>
          </a:p>
          <a:p>
            <a:pPr eaLnBrk="1" hangingPunct="1"/>
            <a:r>
              <a:rPr lang="en-US" altLang="en-US" sz="2800" smtClean="0"/>
              <a:t>“A Generalized Theory of Bit Vector Data Flow Analysis”, Khedker and Dhamdhere. </a:t>
            </a:r>
            <a:r>
              <a:rPr lang="en-US" altLang="en-US" sz="2800" i="1" smtClean="0"/>
              <a:t>ACM TOPLAS</a:t>
            </a:r>
            <a:r>
              <a:rPr lang="en-US" altLang="en-US" sz="2800" smtClean="0"/>
              <a:t> Sep 94.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27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27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ACEF1-81D7-44DF-A70F-DE5E22F27B08}" type="slidenum">
              <a:rPr lang="en-US" altLang="en-US">
                <a:solidFill>
                  <a:srgbClr val="660066"/>
                </a:solidFill>
              </a:rPr>
              <a:pPr eaLnBrk="1" hangingPunct="1"/>
              <a:t>19</a:t>
            </a:fld>
            <a:endParaRPr lang="en-US" altLang="en-US">
              <a:solidFill>
                <a:srgbClr val="660066"/>
              </a:solidFill>
            </a:endParaRPr>
          </a:p>
        </p:txBody>
      </p:sp>
      <p:sp>
        <p:nvSpPr>
          <p:cNvPr id="32773" name="Rectangle 2"/>
          <p:cNvSpPr>
            <a:spLocks noGrp="1" noChangeArrowheads="1"/>
          </p:cNvSpPr>
          <p:nvPr>
            <p:ph type="title"/>
          </p:nvPr>
        </p:nvSpPr>
        <p:spPr>
          <a:xfrm>
            <a:off x="628650" y="228600"/>
            <a:ext cx="8210550" cy="711200"/>
          </a:xfrm>
        </p:spPr>
        <p:txBody>
          <a:bodyPr/>
          <a:lstStyle/>
          <a:p>
            <a:pPr eaLnBrk="1" hangingPunct="1"/>
            <a:r>
              <a:rPr lang="en-US" altLang="en-US" sz="4000" smtClean="0"/>
              <a:t>Representing Propositions </a:t>
            </a:r>
            <a:br>
              <a:rPr lang="en-US" altLang="en-US" sz="4000" smtClean="0"/>
            </a:br>
            <a:r>
              <a:rPr lang="en-US" altLang="en-US" sz="4000" smtClean="0"/>
              <a:t>Abstractly</a:t>
            </a:r>
          </a:p>
        </p:txBody>
      </p:sp>
      <p:sp>
        <p:nvSpPr>
          <p:cNvPr id="32774" name="Rectangle 3"/>
          <p:cNvSpPr>
            <a:spLocks noGrp="1" noChangeArrowheads="1"/>
          </p:cNvSpPr>
          <p:nvPr>
            <p:ph type="body" idx="1"/>
          </p:nvPr>
        </p:nvSpPr>
        <p:spPr>
          <a:xfrm>
            <a:off x="838200" y="1600200"/>
            <a:ext cx="7620000" cy="4991100"/>
          </a:xfrm>
        </p:spPr>
        <p:txBody>
          <a:bodyPr/>
          <a:lstStyle/>
          <a:p>
            <a:pPr eaLnBrk="1" hangingPunct="1">
              <a:lnSpc>
                <a:spcPct val="90000"/>
              </a:lnSpc>
              <a:buFont typeface="Arial Unicode MS" panose="020B0604020202020204" pitchFamily="34" charset="-128"/>
              <a:buNone/>
            </a:pPr>
            <a:r>
              <a:rPr lang="en-US" altLang="en-US" sz="2400" b="1" smtClean="0"/>
              <a:t>Bit-vector Representation:</a:t>
            </a:r>
            <a:r>
              <a:rPr lang="en-US" altLang="en-US" sz="2400" smtClean="0"/>
              <a:t> &lt;</a:t>
            </a:r>
            <a:r>
              <a:rPr lang="en-US" altLang="en-US" sz="2400" i="1" smtClean="0">
                <a:latin typeface="Times" panose="02020603060405020304" pitchFamily="18" charset="0"/>
              </a:rPr>
              <a:t>x</a:t>
            </a:r>
            <a:r>
              <a:rPr lang="en-US" altLang="en-US" sz="2400" baseline="-25000" smtClean="0"/>
              <a:t>1</a:t>
            </a:r>
            <a:r>
              <a:rPr lang="en-US" altLang="en-US" sz="2400" smtClean="0"/>
              <a:t>, </a:t>
            </a:r>
            <a:r>
              <a:rPr lang="en-US" altLang="en-US" sz="2400" i="1" smtClean="0">
                <a:latin typeface="Times" panose="02020603060405020304" pitchFamily="18" charset="0"/>
              </a:rPr>
              <a:t>x</a:t>
            </a:r>
            <a:r>
              <a:rPr lang="en-US" altLang="en-US" sz="2400" baseline="-25000" smtClean="0"/>
              <a:t>2</a:t>
            </a:r>
            <a:r>
              <a:rPr lang="en-US" altLang="en-US" sz="2400" smtClean="0"/>
              <a:t>, …</a:t>
            </a:r>
            <a:r>
              <a:rPr lang="en-US" altLang="en-US" sz="2400" i="1" smtClean="0">
                <a:latin typeface="Times" panose="02020603060405020304" pitchFamily="18" charset="0"/>
              </a:rPr>
              <a:t>x</a:t>
            </a:r>
            <a:r>
              <a:rPr lang="en-US" altLang="en-US" sz="2400" baseline="-25000" smtClean="0"/>
              <a:t>n</a:t>
            </a:r>
            <a:r>
              <a:rPr lang="en-US" altLang="en-US" sz="2400" smtClean="0"/>
              <a:t>&gt; where </a:t>
            </a:r>
            <a:r>
              <a:rPr lang="en-US" altLang="en-US" sz="2400" i="1" smtClean="0">
                <a:latin typeface="Times" panose="02020603060405020304" pitchFamily="18" charset="0"/>
              </a:rPr>
              <a:t>x</a:t>
            </a:r>
            <a:r>
              <a:rPr lang="en-US" altLang="en-US" sz="2400" i="1" baseline="-25000" smtClean="0">
                <a:latin typeface="Times" panose="02020603060405020304" pitchFamily="18" charset="0"/>
              </a:rPr>
              <a:t>i</a:t>
            </a:r>
            <a:r>
              <a:rPr lang="en-US" altLang="en-US" sz="2400" smtClean="0"/>
              <a:t> is a </a:t>
            </a:r>
          </a:p>
          <a:p>
            <a:pPr eaLnBrk="1" hangingPunct="1">
              <a:lnSpc>
                <a:spcPct val="90000"/>
              </a:lnSpc>
              <a:buFont typeface="Arial Unicode MS" panose="020B0604020202020204" pitchFamily="34" charset="-128"/>
              <a:buNone/>
            </a:pPr>
            <a:r>
              <a:rPr lang="en-US" altLang="en-US" sz="2400" smtClean="0"/>
              <a:t>(0,1) boolean variable denoting the “truth value” of </a:t>
            </a:r>
          </a:p>
          <a:p>
            <a:pPr eaLnBrk="1" hangingPunct="1">
              <a:lnSpc>
                <a:spcPct val="90000"/>
              </a:lnSpc>
              <a:buFont typeface="Arial Unicode MS" panose="020B0604020202020204" pitchFamily="34" charset="-128"/>
              <a:buNone/>
            </a:pPr>
            <a:r>
              <a:rPr lang="en-US" altLang="en-US" sz="2400" smtClean="0"/>
              <a:t>proposition </a:t>
            </a:r>
            <a:r>
              <a:rPr lang="en-US" altLang="en-US" sz="2400" i="1" smtClean="0">
                <a:latin typeface="Times" panose="02020603060405020304" pitchFamily="18" charset="0"/>
              </a:rPr>
              <a:t>i</a:t>
            </a: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smtClean="0"/>
              <a:t>Expense of implementing a bit-vector large enough to </a:t>
            </a:r>
          </a:p>
          <a:p>
            <a:pPr eaLnBrk="1" hangingPunct="1">
              <a:lnSpc>
                <a:spcPct val="90000"/>
              </a:lnSpc>
              <a:buFont typeface="Arial Unicode MS" panose="020B0604020202020204" pitchFamily="34" charset="-128"/>
              <a:buNone/>
            </a:pPr>
            <a:r>
              <a:rPr lang="en-US" altLang="en-US" sz="2400" smtClean="0"/>
              <a:t>accommodate all possible propositions at reasonable </a:t>
            </a:r>
          </a:p>
          <a:p>
            <a:pPr eaLnBrk="1" hangingPunct="1">
              <a:lnSpc>
                <a:spcPct val="90000"/>
              </a:lnSpc>
              <a:buFont typeface="Arial Unicode MS" panose="020B0604020202020204" pitchFamily="34" charset="-128"/>
              <a:buNone/>
            </a:pPr>
            <a:r>
              <a:rPr lang="en-US" altLang="en-US" sz="2400" smtClean="0"/>
              <a:t>space-cost will be discussed.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53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53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B09166-B9C9-472E-A3B7-1CBB029F5FB6}" type="slidenum">
              <a:rPr lang="en-US" altLang="en-US">
                <a:solidFill>
                  <a:srgbClr val="660066"/>
                </a:solidFill>
              </a:rPr>
              <a:pPr eaLnBrk="1" hangingPunct="1"/>
              <a:t>2</a:t>
            </a:fld>
            <a:endParaRPr lang="en-US" altLang="en-US">
              <a:solidFill>
                <a:srgbClr val="660066"/>
              </a:solidFill>
            </a:endParaRPr>
          </a:p>
        </p:txBody>
      </p:sp>
      <p:sp>
        <p:nvSpPr>
          <p:cNvPr id="15365" name="Rectangle 2"/>
          <p:cNvSpPr>
            <a:spLocks noGrp="1" noChangeArrowheads="1"/>
          </p:cNvSpPr>
          <p:nvPr>
            <p:ph type="title"/>
          </p:nvPr>
        </p:nvSpPr>
        <p:spPr>
          <a:xfrm>
            <a:off x="838200" y="533400"/>
            <a:ext cx="7446963" cy="485775"/>
          </a:xfrm>
        </p:spPr>
        <p:txBody>
          <a:bodyPr/>
          <a:lstStyle/>
          <a:p>
            <a:pPr eaLnBrk="1" hangingPunct="1"/>
            <a:r>
              <a:rPr lang="en-US" altLang="en-US" smtClean="0"/>
              <a:t>Main Goals for Optimization</a:t>
            </a:r>
          </a:p>
        </p:txBody>
      </p:sp>
      <p:sp>
        <p:nvSpPr>
          <p:cNvPr id="15366" name="Rectangle 3"/>
          <p:cNvSpPr>
            <a:spLocks noGrp="1" noChangeArrowheads="1"/>
          </p:cNvSpPr>
          <p:nvPr>
            <p:ph type="body" idx="1"/>
          </p:nvPr>
        </p:nvSpPr>
        <p:spPr>
          <a:xfrm>
            <a:off x="762000" y="1752600"/>
            <a:ext cx="7620000" cy="4495800"/>
          </a:xfrm>
        </p:spPr>
        <p:txBody>
          <a:bodyPr/>
          <a:lstStyle/>
          <a:p>
            <a:pPr eaLnBrk="1" hangingPunct="1">
              <a:lnSpc>
                <a:spcPct val="90000"/>
              </a:lnSpc>
              <a:buFont typeface="Arial Unicode MS" panose="020B0604020202020204" pitchFamily="34" charset="-128"/>
              <a:buNone/>
            </a:pPr>
            <a:r>
              <a:rPr lang="en-US" altLang="en-US" sz="2400" b="1" smtClean="0"/>
              <a:t>Informally:</a:t>
            </a:r>
            <a:r>
              <a:rPr lang="en-US" altLang="en-US" sz="2400" smtClean="0"/>
              <a:t> Use knowledge of data values to </a:t>
            </a:r>
            <a:r>
              <a:rPr lang="en-US" altLang="en-US" sz="2400" i="1" smtClean="0"/>
              <a:t>eliminate </a:t>
            </a:r>
          </a:p>
          <a:p>
            <a:pPr eaLnBrk="1" hangingPunct="1">
              <a:lnSpc>
                <a:spcPct val="90000"/>
              </a:lnSpc>
              <a:buFont typeface="Arial Unicode MS" panose="020B0604020202020204" pitchFamily="34" charset="-128"/>
              <a:buNone/>
            </a:pPr>
            <a:r>
              <a:rPr lang="en-US" altLang="en-US" sz="2400" smtClean="0"/>
              <a:t>“semantically redundant” code or simplify parts of it by </a:t>
            </a:r>
          </a:p>
          <a:p>
            <a:pPr eaLnBrk="1" hangingPunct="1">
              <a:lnSpc>
                <a:spcPct val="90000"/>
              </a:lnSpc>
              <a:buFont typeface="Arial Unicode MS" panose="020B0604020202020204" pitchFamily="34" charset="-128"/>
              <a:buNone/>
            </a:pPr>
            <a:r>
              <a:rPr lang="en-US" altLang="en-US" sz="2400" smtClean="0"/>
              <a:t>“less-expensive” equivalents</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b="1" smtClean="0"/>
              <a:t>Goal:</a:t>
            </a:r>
            <a:r>
              <a:rPr lang="en-US" altLang="en-US" sz="2400" smtClean="0"/>
              <a:t> Analyze the given program </a:t>
            </a:r>
            <a:r>
              <a:rPr lang="en-US" altLang="en-US" sz="2400" smtClean="0">
                <a:latin typeface="Times" panose="02020603060405020304" pitchFamily="18" charset="0"/>
              </a:rPr>
              <a:t>P </a:t>
            </a:r>
            <a:r>
              <a:rPr lang="en-US" altLang="en-US" sz="2400" smtClean="0"/>
              <a:t>to </a:t>
            </a:r>
            <a:r>
              <a:rPr lang="en-US" altLang="en-US" sz="2400" i="1" smtClean="0"/>
              <a:t>infer</a:t>
            </a:r>
            <a:r>
              <a:rPr lang="en-US" altLang="en-US" sz="2400" smtClean="0"/>
              <a:t> the above </a:t>
            </a:r>
          </a:p>
          <a:p>
            <a:pPr eaLnBrk="1" hangingPunct="1">
              <a:lnSpc>
                <a:spcPct val="90000"/>
              </a:lnSpc>
              <a:buFont typeface="Arial Unicode MS" panose="020B0604020202020204" pitchFamily="34" charset="-128"/>
              <a:buNone/>
            </a:pPr>
            <a:r>
              <a:rPr lang="en-US" altLang="en-US" sz="2400" smtClean="0"/>
              <a:t>possibilities and eliminate/replace appropriate code </a:t>
            </a:r>
          </a:p>
          <a:p>
            <a:pPr eaLnBrk="1" hangingPunct="1">
              <a:lnSpc>
                <a:spcPct val="90000"/>
              </a:lnSpc>
              <a:buFont typeface="Arial Unicode MS" panose="020B0604020202020204" pitchFamily="34" charset="-128"/>
              <a:buNone/>
            </a:pPr>
            <a:r>
              <a:rPr lang="en-US" altLang="en-US" sz="2400" smtClean="0"/>
              <a:t>segments</a:t>
            </a:r>
          </a:p>
          <a:p>
            <a:pPr eaLnBrk="1" hangingPunct="1">
              <a:lnSpc>
                <a:spcPct val="90000"/>
              </a:lnSpc>
              <a:buFont typeface="Arial Unicode MS" panose="020B0604020202020204" pitchFamily="34" charset="-128"/>
              <a:buNone/>
            </a:pPr>
            <a:endParaRPr lang="en-US" altLang="en-US" sz="2400" smtClean="0"/>
          </a:p>
          <a:p>
            <a:pPr eaLnBrk="1" hangingPunct="1">
              <a:lnSpc>
                <a:spcPct val="90000"/>
              </a:lnSpc>
              <a:buFont typeface="Arial Unicode MS" panose="020B0604020202020204" pitchFamily="34" charset="-128"/>
              <a:buNone/>
            </a:pPr>
            <a:r>
              <a:rPr lang="en-US" altLang="en-US" sz="2400" b="1" smtClean="0"/>
              <a:t>Result:</a:t>
            </a:r>
            <a:r>
              <a:rPr lang="en-US" altLang="en-US" sz="2400" smtClean="0"/>
              <a:t> More efficient program execution at run-time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37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37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D86781-F27F-4D6D-82B4-47C3438124E8}" type="slidenum">
              <a:rPr lang="en-US" altLang="en-US">
                <a:solidFill>
                  <a:srgbClr val="660066"/>
                </a:solidFill>
              </a:rPr>
              <a:pPr eaLnBrk="1" hangingPunct="1"/>
              <a:t>20</a:t>
            </a:fld>
            <a:endParaRPr lang="en-US" altLang="en-US">
              <a:solidFill>
                <a:srgbClr val="660066"/>
              </a:solidFill>
            </a:endParaRPr>
          </a:p>
        </p:txBody>
      </p:sp>
      <p:sp>
        <p:nvSpPr>
          <p:cNvPr id="33797" name="Rectangle 2"/>
          <p:cNvSpPr>
            <a:spLocks noGrp="1" noChangeArrowheads="1"/>
          </p:cNvSpPr>
          <p:nvPr>
            <p:ph type="title"/>
          </p:nvPr>
        </p:nvSpPr>
        <p:spPr>
          <a:xfrm>
            <a:off x="1062038" y="500063"/>
            <a:ext cx="7446962" cy="485775"/>
          </a:xfrm>
        </p:spPr>
        <p:txBody>
          <a:bodyPr/>
          <a:lstStyle/>
          <a:p>
            <a:pPr eaLnBrk="1" hangingPunct="1"/>
            <a:r>
              <a:rPr lang="en-US" altLang="en-US" smtClean="0"/>
              <a:t>Reaching Definitions</a:t>
            </a:r>
          </a:p>
        </p:txBody>
      </p:sp>
      <p:sp>
        <p:nvSpPr>
          <p:cNvPr id="33798" name="Rectangle 3"/>
          <p:cNvSpPr>
            <a:spLocks noGrp="1" noChangeArrowheads="1"/>
          </p:cNvSpPr>
          <p:nvPr>
            <p:ph type="body" idx="1"/>
          </p:nvPr>
        </p:nvSpPr>
        <p:spPr>
          <a:xfrm>
            <a:off x="1431925" y="5410200"/>
            <a:ext cx="7712075" cy="919163"/>
          </a:xfrm>
        </p:spPr>
        <p:txBody>
          <a:bodyPr/>
          <a:lstStyle/>
          <a:p>
            <a:pPr eaLnBrk="1" hangingPunct="1"/>
            <a:r>
              <a:rPr lang="en-US" altLang="en-US" i="1" smtClean="0"/>
              <a:t>DEF1</a:t>
            </a:r>
            <a:r>
              <a:rPr lang="en-US" altLang="en-US" smtClean="0"/>
              <a:t> of </a:t>
            </a:r>
            <a:r>
              <a:rPr lang="en-US" altLang="en-US" i="1" smtClean="0">
                <a:latin typeface="Times" panose="02020603060405020304" pitchFamily="18" charset="0"/>
              </a:rPr>
              <a:t>x</a:t>
            </a:r>
            <a:r>
              <a:rPr lang="en-US" altLang="en-US" smtClean="0"/>
              <a:t> does not reach past </a:t>
            </a:r>
            <a:r>
              <a:rPr lang="en-US" altLang="en-US" i="1" smtClean="0"/>
              <a:t>DEF2</a:t>
            </a:r>
            <a:endParaRPr lang="en-US" altLang="en-US" smtClean="0"/>
          </a:p>
        </p:txBody>
      </p:sp>
      <p:sp>
        <p:nvSpPr>
          <p:cNvPr id="33799" name="Rectangle 4"/>
          <p:cNvSpPr>
            <a:spLocks noChangeArrowheads="1"/>
          </p:cNvSpPr>
          <p:nvPr/>
        </p:nvSpPr>
        <p:spPr bwMode="auto">
          <a:xfrm>
            <a:off x="2667000" y="2667000"/>
            <a:ext cx="3276600" cy="990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X is NOT Redefined here</a:t>
            </a:r>
          </a:p>
        </p:txBody>
      </p:sp>
      <p:sp>
        <p:nvSpPr>
          <p:cNvPr id="33800" name="Text Box 5"/>
          <p:cNvSpPr txBox="1">
            <a:spLocks noChangeArrowheads="1"/>
          </p:cNvSpPr>
          <p:nvPr/>
        </p:nvSpPr>
        <p:spPr bwMode="auto">
          <a:xfrm>
            <a:off x="2971800" y="21336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t>X := 10 + Y </a:t>
            </a:r>
          </a:p>
        </p:txBody>
      </p:sp>
      <p:sp>
        <p:nvSpPr>
          <p:cNvPr id="33801" name="Text Box 6"/>
          <p:cNvSpPr txBox="1">
            <a:spLocks noChangeArrowheads="1"/>
          </p:cNvSpPr>
          <p:nvPr/>
        </p:nvSpPr>
        <p:spPr bwMode="auto">
          <a:xfrm>
            <a:off x="5334000" y="21336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Define X </a:t>
            </a:r>
          </a:p>
        </p:txBody>
      </p:sp>
      <p:sp>
        <p:nvSpPr>
          <p:cNvPr id="33802" name="Text Box 7"/>
          <p:cNvSpPr txBox="1">
            <a:spLocks noChangeArrowheads="1"/>
          </p:cNvSpPr>
          <p:nvPr/>
        </p:nvSpPr>
        <p:spPr bwMode="auto">
          <a:xfrm>
            <a:off x="6172200" y="30480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Reaching  </a:t>
            </a:r>
          </a:p>
        </p:txBody>
      </p:sp>
      <p:sp>
        <p:nvSpPr>
          <p:cNvPr id="33803" name="Text Box 8"/>
          <p:cNvSpPr txBox="1">
            <a:spLocks noChangeArrowheads="1"/>
          </p:cNvSpPr>
          <p:nvPr/>
        </p:nvSpPr>
        <p:spPr bwMode="auto">
          <a:xfrm>
            <a:off x="5410200" y="4191000"/>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a:t> Redefine X </a:t>
            </a:r>
          </a:p>
        </p:txBody>
      </p:sp>
      <p:sp>
        <p:nvSpPr>
          <p:cNvPr id="33804" name="Text Box 9"/>
          <p:cNvSpPr txBox="1">
            <a:spLocks noChangeArrowheads="1"/>
          </p:cNvSpPr>
          <p:nvPr/>
        </p:nvSpPr>
        <p:spPr bwMode="auto">
          <a:xfrm>
            <a:off x="2743200" y="3733800"/>
            <a:ext cx="2971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i="1"/>
              <a:t>Z := 3X + …</a:t>
            </a:r>
          </a:p>
          <a:p>
            <a:pPr>
              <a:spcBef>
                <a:spcPct val="50000"/>
              </a:spcBef>
            </a:pPr>
            <a:r>
              <a:rPr lang="en-US" altLang="en-US" i="1"/>
              <a:t>X := ...</a:t>
            </a:r>
          </a:p>
        </p:txBody>
      </p:sp>
      <p:sp>
        <p:nvSpPr>
          <p:cNvPr id="33805" name="Line 10"/>
          <p:cNvSpPr>
            <a:spLocks noChangeShapeType="1"/>
          </p:cNvSpPr>
          <p:nvPr/>
        </p:nvSpPr>
        <p:spPr bwMode="auto">
          <a:xfrm flipH="1">
            <a:off x="4343400" y="2286000"/>
            <a:ext cx="10668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6" name="Line 11"/>
          <p:cNvSpPr>
            <a:spLocks noChangeShapeType="1"/>
          </p:cNvSpPr>
          <p:nvPr/>
        </p:nvSpPr>
        <p:spPr bwMode="auto">
          <a:xfrm>
            <a:off x="6400800" y="2286000"/>
            <a:ext cx="30480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2"/>
          <p:cNvSpPr>
            <a:spLocks noChangeShapeType="1"/>
          </p:cNvSpPr>
          <p:nvPr/>
        </p:nvSpPr>
        <p:spPr bwMode="auto">
          <a:xfrm>
            <a:off x="6705600" y="2514600"/>
            <a:ext cx="0" cy="60960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3"/>
          <p:cNvSpPr>
            <a:spLocks noChangeShapeType="1"/>
          </p:cNvSpPr>
          <p:nvPr/>
        </p:nvSpPr>
        <p:spPr bwMode="auto">
          <a:xfrm>
            <a:off x="6705600" y="33528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Line 14"/>
          <p:cNvSpPr>
            <a:spLocks noChangeShapeType="1"/>
          </p:cNvSpPr>
          <p:nvPr/>
        </p:nvSpPr>
        <p:spPr bwMode="auto">
          <a:xfrm flipH="1">
            <a:off x="6248400" y="3657600"/>
            <a:ext cx="457200" cy="609600"/>
          </a:xfrm>
          <a:prstGeom prst="line">
            <a:avLst/>
          </a:prstGeom>
          <a:noFill/>
          <a:ln w="9525">
            <a:solidFill>
              <a:schemeClr val="tx1"/>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Line 15"/>
          <p:cNvSpPr>
            <a:spLocks noChangeShapeType="1"/>
          </p:cNvSpPr>
          <p:nvPr/>
        </p:nvSpPr>
        <p:spPr bwMode="auto">
          <a:xfrm flipH="1">
            <a:off x="4419600" y="4343400"/>
            <a:ext cx="10668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48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48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785E62-6712-4D02-AC11-B46B22AAE9DE}" type="slidenum">
              <a:rPr lang="en-US" altLang="en-US">
                <a:solidFill>
                  <a:srgbClr val="660066"/>
                </a:solidFill>
              </a:rPr>
              <a:pPr eaLnBrk="1" hangingPunct="1"/>
              <a:t>21</a:t>
            </a:fld>
            <a:endParaRPr lang="en-US" altLang="en-US">
              <a:solidFill>
                <a:srgbClr val="660066"/>
              </a:solidFill>
            </a:endParaRPr>
          </a:p>
        </p:txBody>
      </p:sp>
      <p:sp>
        <p:nvSpPr>
          <p:cNvPr id="34821" name="Rectangle 2"/>
          <p:cNvSpPr>
            <a:spLocks noGrp="1" noChangeArrowheads="1"/>
          </p:cNvSpPr>
          <p:nvPr>
            <p:ph type="title"/>
          </p:nvPr>
        </p:nvSpPr>
        <p:spPr>
          <a:xfrm>
            <a:off x="1062038" y="500063"/>
            <a:ext cx="7446962" cy="485775"/>
          </a:xfrm>
        </p:spPr>
        <p:txBody>
          <a:bodyPr/>
          <a:lstStyle/>
          <a:p>
            <a:pPr eaLnBrk="1" hangingPunct="1"/>
            <a:r>
              <a:rPr lang="en-US" altLang="en-US" smtClean="0"/>
              <a:t>Informally</a:t>
            </a:r>
          </a:p>
        </p:txBody>
      </p:sp>
      <p:sp>
        <p:nvSpPr>
          <p:cNvPr id="34822" name="Rectangle 3"/>
          <p:cNvSpPr>
            <a:spLocks noGrp="1" noChangeArrowheads="1"/>
          </p:cNvSpPr>
          <p:nvPr>
            <p:ph type="body" idx="1"/>
          </p:nvPr>
        </p:nvSpPr>
        <p:spPr>
          <a:xfrm>
            <a:off x="914400" y="1600200"/>
            <a:ext cx="7620000" cy="4991100"/>
          </a:xfrm>
        </p:spPr>
        <p:txBody>
          <a:bodyPr/>
          <a:lstStyle/>
          <a:p>
            <a:pPr eaLnBrk="1" hangingPunct="1"/>
            <a:r>
              <a:rPr lang="en-US" altLang="en-US" smtClean="0"/>
              <a:t>A </a:t>
            </a:r>
            <a:r>
              <a:rPr lang="en-US" altLang="en-US" i="1" smtClean="0"/>
              <a:t>definition</a:t>
            </a:r>
            <a:r>
              <a:rPr lang="en-US" altLang="en-US" smtClean="0"/>
              <a:t> (or </a:t>
            </a:r>
            <a:r>
              <a:rPr lang="en-US" altLang="en-US" i="1" smtClean="0"/>
              <a:t>def</a:t>
            </a:r>
            <a:r>
              <a:rPr lang="en-US" altLang="en-US" smtClean="0"/>
              <a:t>) of a variable is any occurrence of it on the left-hand side of an expression</a:t>
            </a:r>
          </a:p>
          <a:p>
            <a:pPr eaLnBrk="1" hangingPunct="1"/>
            <a:r>
              <a:rPr lang="en-US" altLang="en-US" smtClean="0"/>
              <a:t>A </a:t>
            </a:r>
            <a:r>
              <a:rPr lang="en-US" altLang="en-US" i="1" smtClean="0"/>
              <a:t>use</a:t>
            </a:r>
            <a:r>
              <a:rPr lang="en-US" altLang="en-US" smtClean="0"/>
              <a:t> is its occurrence on the right-hand side</a:t>
            </a:r>
          </a:p>
          <a:p>
            <a:pPr eaLnBrk="1" hangingPunct="1"/>
            <a:r>
              <a:rPr lang="en-US" altLang="en-US" smtClean="0"/>
              <a:t>A def reaches a use if there are no other defs in the program between the two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58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58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664848-1EAD-4FC1-BE1A-940D569A4991}" type="slidenum">
              <a:rPr lang="en-US" altLang="en-US">
                <a:solidFill>
                  <a:srgbClr val="660066"/>
                </a:solidFill>
              </a:rPr>
              <a:pPr eaLnBrk="1" hangingPunct="1"/>
              <a:t>22</a:t>
            </a:fld>
            <a:endParaRPr lang="en-US" altLang="en-US">
              <a:solidFill>
                <a:srgbClr val="660066"/>
              </a:solidFill>
            </a:endParaRPr>
          </a:p>
        </p:txBody>
      </p:sp>
      <p:sp>
        <p:nvSpPr>
          <p:cNvPr id="35845" name="Rectangle 2"/>
          <p:cNvSpPr>
            <a:spLocks noGrp="1" noChangeArrowheads="1"/>
          </p:cNvSpPr>
          <p:nvPr>
            <p:ph type="title"/>
          </p:nvPr>
        </p:nvSpPr>
        <p:spPr>
          <a:xfrm>
            <a:off x="1062038" y="500063"/>
            <a:ext cx="7446962" cy="485775"/>
          </a:xfrm>
        </p:spPr>
        <p:txBody>
          <a:bodyPr/>
          <a:lstStyle/>
          <a:p>
            <a:pPr eaLnBrk="1" hangingPunct="1"/>
            <a:r>
              <a:rPr lang="en-US" altLang="en-US" smtClean="0"/>
              <a:t>Of Interest</a:t>
            </a:r>
          </a:p>
        </p:txBody>
      </p:sp>
      <p:sp>
        <p:nvSpPr>
          <p:cNvPr id="35846" name="Rectangle 3"/>
          <p:cNvSpPr>
            <a:spLocks noGrp="1" noChangeArrowheads="1"/>
          </p:cNvSpPr>
          <p:nvPr>
            <p:ph type="body" idx="1"/>
          </p:nvPr>
        </p:nvSpPr>
        <p:spPr>
          <a:xfrm>
            <a:off x="1524000" y="1524000"/>
            <a:ext cx="7620000" cy="4991100"/>
          </a:xfrm>
        </p:spPr>
        <p:txBody>
          <a:bodyPr/>
          <a:lstStyle/>
          <a:p>
            <a:pPr eaLnBrk="1" hangingPunct="1"/>
            <a:r>
              <a:rPr lang="en-US" altLang="en-US" smtClean="0"/>
              <a:t>Give a statement </a:t>
            </a:r>
            <a:r>
              <a:rPr lang="en-US" altLang="en-US" b="1" smtClean="0">
                <a:latin typeface="Courier New" panose="02070309020205020404" pitchFamily="49" charset="0"/>
              </a:rPr>
              <a:t>S</a:t>
            </a:r>
            <a:endParaRPr lang="en-US" altLang="en-US" smtClean="0"/>
          </a:p>
          <a:p>
            <a:pPr lvl="1" eaLnBrk="1" hangingPunct="1"/>
            <a:r>
              <a:rPr lang="en-US" altLang="en-US" smtClean="0">
                <a:latin typeface="Courier New" panose="02070309020205020404" pitchFamily="49" charset="0"/>
              </a:rPr>
              <a:t>IN[S]</a:t>
            </a:r>
          </a:p>
          <a:p>
            <a:pPr lvl="1" eaLnBrk="1" hangingPunct="1">
              <a:buFontTx/>
              <a:buNone/>
            </a:pPr>
            <a:r>
              <a:rPr lang="en-US" altLang="en-US" smtClean="0"/>
              <a:t>The set of all definitions reaching the entry</a:t>
            </a:r>
            <a:r>
              <a:rPr lang="en-US" altLang="en-US" smtClean="0">
                <a:latin typeface="Courier New" panose="02070309020205020404" pitchFamily="49" charset="0"/>
              </a:rPr>
              <a:t> </a:t>
            </a:r>
            <a:r>
              <a:rPr lang="en-US" altLang="en-US" smtClean="0"/>
              <a:t>to</a:t>
            </a:r>
            <a:r>
              <a:rPr lang="en-US" altLang="en-US" smtClean="0">
                <a:latin typeface="Courier New" panose="02070309020205020404" pitchFamily="49" charset="0"/>
              </a:rPr>
              <a:t> </a:t>
            </a:r>
            <a:r>
              <a:rPr lang="en-US" altLang="en-US" b="1" smtClean="0">
                <a:latin typeface="Courier New" panose="02070309020205020404" pitchFamily="49" charset="0"/>
              </a:rPr>
              <a:t>S</a:t>
            </a:r>
          </a:p>
          <a:p>
            <a:pPr lvl="1" eaLnBrk="1" hangingPunct="1">
              <a:buFontTx/>
              <a:buChar char="•"/>
            </a:pPr>
            <a:r>
              <a:rPr lang="en-US" altLang="en-US" smtClean="0">
                <a:latin typeface="Courier New" panose="02070309020205020404" pitchFamily="49" charset="0"/>
              </a:rPr>
              <a:t>OUT[s]</a:t>
            </a:r>
          </a:p>
          <a:p>
            <a:pPr lvl="1" eaLnBrk="1" hangingPunct="1">
              <a:buFontTx/>
              <a:buNone/>
            </a:pPr>
            <a:r>
              <a:rPr lang="en-US" altLang="en-US" smtClean="0"/>
              <a:t>The set of all definitions</a:t>
            </a:r>
          </a:p>
          <a:p>
            <a:pPr lvl="1" eaLnBrk="1" hangingPunct="1"/>
            <a:r>
              <a:rPr lang="en-US" altLang="en-US" smtClean="0"/>
              <a:t>That are defined by</a:t>
            </a:r>
            <a:r>
              <a:rPr lang="en-US" altLang="en-US" smtClean="0">
                <a:latin typeface="Courier New" panose="02070309020205020404" pitchFamily="49" charset="0"/>
              </a:rPr>
              <a:t> </a:t>
            </a:r>
            <a:r>
              <a:rPr lang="en-US" altLang="en-US" b="1" smtClean="0">
                <a:latin typeface="Courier New" panose="02070309020205020404" pitchFamily="49" charset="0"/>
              </a:rPr>
              <a:t>S</a:t>
            </a:r>
            <a:r>
              <a:rPr lang="en-US" altLang="en-US" smtClean="0">
                <a:latin typeface="Courier New" panose="02070309020205020404" pitchFamily="49" charset="0"/>
              </a:rPr>
              <a:t> </a:t>
            </a:r>
            <a:r>
              <a:rPr lang="en-US" altLang="en-US" smtClean="0"/>
              <a:t>or</a:t>
            </a:r>
            <a:endParaRPr lang="en-US" altLang="en-US" smtClean="0">
              <a:latin typeface="Courier New" panose="02070309020205020404" pitchFamily="49" charset="0"/>
            </a:endParaRPr>
          </a:p>
          <a:p>
            <a:pPr lvl="1" eaLnBrk="1" hangingPunct="1"/>
            <a:r>
              <a:rPr lang="en-US" altLang="en-US" smtClean="0"/>
              <a:t>That reach</a:t>
            </a:r>
            <a:r>
              <a:rPr lang="en-US" altLang="en-US" smtClean="0">
                <a:latin typeface="Courier New" panose="02070309020205020404" pitchFamily="49" charset="0"/>
              </a:rPr>
              <a:t> </a:t>
            </a:r>
            <a:r>
              <a:rPr lang="en-US" altLang="en-US" b="1" smtClean="0">
                <a:latin typeface="Courier New" panose="02070309020205020404" pitchFamily="49" charset="0"/>
              </a:rPr>
              <a:t>S</a:t>
            </a:r>
            <a:r>
              <a:rPr lang="en-US" altLang="en-US" smtClean="0">
                <a:latin typeface="Courier New" panose="02070309020205020404" pitchFamily="49" charset="0"/>
              </a:rPr>
              <a:t> </a:t>
            </a:r>
            <a:r>
              <a:rPr lang="en-US" altLang="en-US" smtClean="0"/>
              <a:t>and go beyond it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68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68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1F0A48-53CB-44C4-B612-79BF36791A4A}" type="slidenum">
              <a:rPr lang="en-US" altLang="en-US">
                <a:solidFill>
                  <a:srgbClr val="660066"/>
                </a:solidFill>
              </a:rPr>
              <a:pPr eaLnBrk="1" hangingPunct="1"/>
              <a:t>23</a:t>
            </a:fld>
            <a:endParaRPr lang="en-US" altLang="en-US">
              <a:solidFill>
                <a:srgbClr val="660066"/>
              </a:solidFill>
            </a:endParaRPr>
          </a:p>
        </p:txBody>
      </p:sp>
      <p:sp>
        <p:nvSpPr>
          <p:cNvPr id="36869" name="Rectangle 2"/>
          <p:cNvSpPr>
            <a:spLocks noGrp="1" noChangeArrowheads="1"/>
          </p:cNvSpPr>
          <p:nvPr>
            <p:ph type="title"/>
          </p:nvPr>
        </p:nvSpPr>
        <p:spPr>
          <a:xfrm>
            <a:off x="1062038" y="500063"/>
            <a:ext cx="7446962" cy="485775"/>
          </a:xfrm>
        </p:spPr>
        <p:txBody>
          <a:bodyPr/>
          <a:lstStyle/>
          <a:p>
            <a:pPr eaLnBrk="1" hangingPunct="1"/>
            <a:r>
              <a:rPr lang="en-US" altLang="en-US" smtClean="0"/>
              <a:t>Structured Programs</a:t>
            </a:r>
          </a:p>
        </p:txBody>
      </p:sp>
      <p:sp>
        <p:nvSpPr>
          <p:cNvPr id="36870" name="Rectangle 3"/>
          <p:cNvSpPr>
            <a:spLocks noGrp="1" noChangeArrowheads="1"/>
          </p:cNvSpPr>
          <p:nvPr>
            <p:ph type="body" idx="1"/>
          </p:nvPr>
        </p:nvSpPr>
        <p:spPr>
          <a:xfrm>
            <a:off x="990600" y="1600200"/>
            <a:ext cx="7620000" cy="4991100"/>
          </a:xfrm>
        </p:spPr>
        <p:txBody>
          <a:bodyPr/>
          <a:lstStyle/>
          <a:p>
            <a:pPr eaLnBrk="1" hangingPunct="1"/>
            <a:r>
              <a:rPr lang="en-US" altLang="en-US" smtClean="0"/>
              <a:t>Consider a control-flow graph</a:t>
            </a:r>
          </a:p>
          <a:p>
            <a:pPr eaLnBrk="1" hangingPunct="1"/>
            <a:r>
              <a:rPr lang="en-US" altLang="en-US" smtClean="0"/>
              <a:t>A </a:t>
            </a:r>
            <a:r>
              <a:rPr lang="en-US" altLang="en-US" i="1" smtClean="0"/>
              <a:t>region</a:t>
            </a:r>
            <a:r>
              <a:rPr lang="en-US" altLang="en-US" smtClean="0"/>
              <a:t> is a connected portion of it that has a unique dominator</a:t>
            </a:r>
          </a:p>
          <a:p>
            <a:pPr eaLnBrk="1" hangingPunct="1"/>
            <a:r>
              <a:rPr lang="en-US" altLang="en-US" smtClean="0"/>
              <a:t>All edges — except those entering the header — are in the region </a:t>
            </a:r>
          </a:p>
          <a:p>
            <a:pPr eaLnBrk="1" hangingPunct="1"/>
            <a:r>
              <a:rPr lang="en-US" altLang="en-US" smtClean="0"/>
              <a:t>A structured program can be decomposed into regions with unique postdominators as well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78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78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6E2574-8590-498E-9FF5-9EDFE94E8D36}" type="slidenum">
              <a:rPr lang="en-US" altLang="en-US">
                <a:solidFill>
                  <a:srgbClr val="660066"/>
                </a:solidFill>
              </a:rPr>
              <a:pPr eaLnBrk="1" hangingPunct="1"/>
              <a:t>24</a:t>
            </a:fld>
            <a:endParaRPr lang="en-US" altLang="en-US">
              <a:solidFill>
                <a:srgbClr val="660066"/>
              </a:solidFill>
            </a:endParaRPr>
          </a:p>
        </p:txBody>
      </p:sp>
      <p:sp>
        <p:nvSpPr>
          <p:cNvPr id="37893" name="Rectangle 2"/>
          <p:cNvSpPr>
            <a:spLocks noGrp="1" noChangeArrowheads="1"/>
          </p:cNvSpPr>
          <p:nvPr>
            <p:ph type="title"/>
          </p:nvPr>
        </p:nvSpPr>
        <p:spPr>
          <a:xfrm>
            <a:off x="1062038" y="500063"/>
            <a:ext cx="7446962" cy="485775"/>
          </a:xfrm>
        </p:spPr>
        <p:txBody>
          <a:bodyPr/>
          <a:lstStyle/>
          <a:p>
            <a:pPr eaLnBrk="1" hangingPunct="1"/>
            <a:r>
              <a:rPr lang="en-US" altLang="en-US" smtClean="0"/>
              <a:t>Examples</a:t>
            </a:r>
          </a:p>
        </p:txBody>
      </p:sp>
      <p:sp>
        <p:nvSpPr>
          <p:cNvPr id="37894" name="Rectangle 3"/>
          <p:cNvSpPr>
            <a:spLocks noGrp="1" noChangeArrowheads="1"/>
          </p:cNvSpPr>
          <p:nvPr>
            <p:ph type="body" idx="1"/>
          </p:nvPr>
        </p:nvSpPr>
        <p:spPr>
          <a:xfrm>
            <a:off x="990600" y="3886200"/>
            <a:ext cx="7331075" cy="2366963"/>
          </a:xfrm>
        </p:spPr>
        <p:txBody>
          <a:bodyPr/>
          <a:lstStyle/>
          <a:p>
            <a:pPr eaLnBrk="1" hangingPunct="1">
              <a:lnSpc>
                <a:spcPct val="90000"/>
              </a:lnSpc>
            </a:pPr>
            <a:r>
              <a:rPr lang="en-US" altLang="en-US" sz="2000" smtClean="0"/>
              <a:t>The small circles denote “dummy” nodes that signify entry and exit points to regions</a:t>
            </a:r>
          </a:p>
          <a:p>
            <a:pPr eaLnBrk="1" hangingPunct="1">
              <a:lnSpc>
                <a:spcPct val="90000"/>
              </a:lnSpc>
            </a:pPr>
            <a:r>
              <a:rPr lang="en-US" altLang="en-US" sz="2000" smtClean="0"/>
              <a:t>The </a:t>
            </a:r>
            <a:r>
              <a:rPr lang="en-US" altLang="en-US" sz="2000" i="1" smtClean="0"/>
              <a:t>Si</a:t>
            </a:r>
            <a:r>
              <a:rPr lang="en-US" altLang="en-US" sz="2000" smtClean="0"/>
              <a:t> are statements with unique control-flow entry and exit</a:t>
            </a:r>
          </a:p>
          <a:p>
            <a:pPr eaLnBrk="1" hangingPunct="1">
              <a:lnSpc>
                <a:spcPct val="90000"/>
              </a:lnSpc>
            </a:pPr>
            <a:r>
              <a:rPr lang="en-US" altLang="en-US" sz="2000" smtClean="0"/>
              <a:t>These will be referred to as the </a:t>
            </a:r>
            <a:r>
              <a:rPr lang="en-US" altLang="en-US" sz="2000" i="1" smtClean="0"/>
              <a:t>beginning</a:t>
            </a:r>
            <a:r>
              <a:rPr lang="en-US" altLang="en-US" sz="2000" smtClean="0"/>
              <a:t> and </a:t>
            </a:r>
            <a:r>
              <a:rPr lang="en-US" altLang="en-US" sz="2000" i="1" smtClean="0"/>
              <a:t>end</a:t>
            </a:r>
            <a:r>
              <a:rPr lang="en-US" altLang="en-US" sz="2000" smtClean="0"/>
              <a:t> points of the statement respectively</a:t>
            </a:r>
          </a:p>
        </p:txBody>
      </p:sp>
      <p:sp>
        <p:nvSpPr>
          <p:cNvPr id="37895" name="Oval 4"/>
          <p:cNvSpPr>
            <a:spLocks noChangeArrowheads="1"/>
          </p:cNvSpPr>
          <p:nvPr/>
        </p:nvSpPr>
        <p:spPr bwMode="auto">
          <a:xfrm>
            <a:off x="2362200" y="1524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6" name="Oval 5"/>
          <p:cNvSpPr>
            <a:spLocks noChangeArrowheads="1"/>
          </p:cNvSpPr>
          <p:nvPr/>
        </p:nvSpPr>
        <p:spPr bwMode="auto">
          <a:xfrm>
            <a:off x="2057400" y="198120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S1</a:t>
            </a:r>
            <a:endParaRPr lang="en-US" altLang="en-US" sz="2400"/>
          </a:p>
        </p:txBody>
      </p:sp>
      <p:sp>
        <p:nvSpPr>
          <p:cNvPr id="37897" name="Line 6"/>
          <p:cNvSpPr>
            <a:spLocks noChangeShapeType="1"/>
          </p:cNvSpPr>
          <p:nvPr/>
        </p:nvSpPr>
        <p:spPr bwMode="auto">
          <a:xfrm>
            <a:off x="2438400" y="167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Oval 7"/>
          <p:cNvSpPr>
            <a:spLocks noChangeArrowheads="1"/>
          </p:cNvSpPr>
          <p:nvPr/>
        </p:nvSpPr>
        <p:spPr bwMode="auto">
          <a:xfrm>
            <a:off x="2057400" y="274320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S2</a:t>
            </a:r>
            <a:endParaRPr lang="en-US" altLang="en-US" sz="2400"/>
          </a:p>
        </p:txBody>
      </p:sp>
      <p:sp>
        <p:nvSpPr>
          <p:cNvPr id="37899" name="Line 8"/>
          <p:cNvSpPr>
            <a:spLocks noChangeShapeType="1"/>
          </p:cNvSpPr>
          <p:nvPr/>
        </p:nvSpPr>
        <p:spPr bwMode="auto">
          <a:xfrm>
            <a:off x="2438400" y="2286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Line 9"/>
          <p:cNvSpPr>
            <a:spLocks noChangeShapeType="1"/>
          </p:cNvSpPr>
          <p:nvPr/>
        </p:nvSpPr>
        <p:spPr bwMode="auto">
          <a:xfrm>
            <a:off x="24384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Oval 10"/>
          <p:cNvSpPr>
            <a:spLocks noChangeArrowheads="1"/>
          </p:cNvSpPr>
          <p:nvPr/>
        </p:nvSpPr>
        <p:spPr bwMode="auto">
          <a:xfrm>
            <a:off x="4724400" y="1524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2" name="Line 11"/>
          <p:cNvSpPr>
            <a:spLocks noChangeShapeType="1"/>
          </p:cNvSpPr>
          <p:nvPr/>
        </p:nvSpPr>
        <p:spPr bwMode="auto">
          <a:xfrm>
            <a:off x="4800600" y="167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12"/>
          <p:cNvSpPr>
            <a:spLocks noChangeArrowheads="1"/>
          </p:cNvSpPr>
          <p:nvPr/>
        </p:nvSpPr>
        <p:spPr bwMode="auto">
          <a:xfrm>
            <a:off x="4114800" y="1981200"/>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If-then-else</a:t>
            </a:r>
          </a:p>
        </p:txBody>
      </p:sp>
      <p:sp>
        <p:nvSpPr>
          <p:cNvPr id="37904" name="Oval 13"/>
          <p:cNvSpPr>
            <a:spLocks noChangeArrowheads="1"/>
          </p:cNvSpPr>
          <p:nvPr/>
        </p:nvSpPr>
        <p:spPr bwMode="auto">
          <a:xfrm>
            <a:off x="3810000" y="266700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S1</a:t>
            </a:r>
            <a:endParaRPr lang="en-US" altLang="en-US" sz="2400"/>
          </a:p>
        </p:txBody>
      </p:sp>
      <p:sp>
        <p:nvSpPr>
          <p:cNvPr id="37905" name="Oval 14"/>
          <p:cNvSpPr>
            <a:spLocks noChangeArrowheads="1"/>
          </p:cNvSpPr>
          <p:nvPr/>
        </p:nvSpPr>
        <p:spPr bwMode="auto">
          <a:xfrm>
            <a:off x="5029200" y="266700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S2</a:t>
            </a:r>
            <a:endParaRPr lang="en-US" altLang="en-US" sz="2400"/>
          </a:p>
        </p:txBody>
      </p:sp>
      <p:sp>
        <p:nvSpPr>
          <p:cNvPr id="37906" name="Line 15"/>
          <p:cNvSpPr>
            <a:spLocks noChangeShapeType="1"/>
          </p:cNvSpPr>
          <p:nvPr/>
        </p:nvSpPr>
        <p:spPr bwMode="auto">
          <a:xfrm flipH="1">
            <a:off x="4267200" y="2362200"/>
            <a:ext cx="533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16"/>
          <p:cNvSpPr>
            <a:spLocks noChangeShapeType="1"/>
          </p:cNvSpPr>
          <p:nvPr/>
        </p:nvSpPr>
        <p:spPr bwMode="auto">
          <a:xfrm>
            <a:off x="4800600" y="2362200"/>
            <a:ext cx="609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Line 17"/>
          <p:cNvSpPr>
            <a:spLocks noChangeShapeType="1"/>
          </p:cNvSpPr>
          <p:nvPr/>
        </p:nvSpPr>
        <p:spPr bwMode="auto">
          <a:xfrm>
            <a:off x="4114800" y="29718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18"/>
          <p:cNvSpPr>
            <a:spLocks noChangeShapeType="1"/>
          </p:cNvSpPr>
          <p:nvPr/>
        </p:nvSpPr>
        <p:spPr bwMode="auto">
          <a:xfrm flipH="1">
            <a:off x="4876800" y="29718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Oval 19"/>
          <p:cNvSpPr>
            <a:spLocks noChangeArrowheads="1"/>
          </p:cNvSpPr>
          <p:nvPr/>
        </p:nvSpPr>
        <p:spPr bwMode="auto">
          <a:xfrm>
            <a:off x="47244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1" name="Oval 20"/>
          <p:cNvSpPr>
            <a:spLocks noChangeArrowheads="1"/>
          </p:cNvSpPr>
          <p:nvPr/>
        </p:nvSpPr>
        <p:spPr bwMode="auto">
          <a:xfrm>
            <a:off x="7391400" y="1981200"/>
            <a:ext cx="7620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S1</a:t>
            </a:r>
            <a:endParaRPr lang="en-US" altLang="en-US" sz="2400"/>
          </a:p>
        </p:txBody>
      </p:sp>
      <p:sp>
        <p:nvSpPr>
          <p:cNvPr id="37912" name="Line 21"/>
          <p:cNvSpPr>
            <a:spLocks noChangeShapeType="1"/>
          </p:cNvSpPr>
          <p:nvPr/>
        </p:nvSpPr>
        <p:spPr bwMode="auto">
          <a:xfrm>
            <a:off x="7772400" y="2286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Rectangle 22"/>
          <p:cNvSpPr>
            <a:spLocks noChangeArrowheads="1"/>
          </p:cNvSpPr>
          <p:nvPr/>
        </p:nvSpPr>
        <p:spPr bwMode="auto">
          <a:xfrm>
            <a:off x="7086600" y="2590800"/>
            <a:ext cx="13716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If-then-else</a:t>
            </a:r>
          </a:p>
        </p:txBody>
      </p:sp>
      <p:sp>
        <p:nvSpPr>
          <p:cNvPr id="37914" name="Line 23"/>
          <p:cNvSpPr>
            <a:spLocks noChangeShapeType="1"/>
          </p:cNvSpPr>
          <p:nvPr/>
        </p:nvSpPr>
        <p:spPr bwMode="auto">
          <a:xfrm>
            <a:off x="7772400" y="2971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Freeform 24"/>
          <p:cNvSpPr>
            <a:spLocks/>
          </p:cNvSpPr>
          <p:nvPr/>
        </p:nvSpPr>
        <p:spPr bwMode="auto">
          <a:xfrm>
            <a:off x="6756400" y="2133600"/>
            <a:ext cx="1016000" cy="1181100"/>
          </a:xfrm>
          <a:custGeom>
            <a:avLst/>
            <a:gdLst>
              <a:gd name="T0" fmla="*/ 1016000 w 640"/>
              <a:gd name="T1" fmla="*/ 838200 h 744"/>
              <a:gd name="T2" fmla="*/ 711200 w 640"/>
              <a:gd name="T3" fmla="*/ 1066800 h 744"/>
              <a:gd name="T4" fmla="*/ 254000 w 640"/>
              <a:gd name="T5" fmla="*/ 1143000 h 744"/>
              <a:gd name="T6" fmla="*/ 25400 w 640"/>
              <a:gd name="T7" fmla="*/ 838200 h 744"/>
              <a:gd name="T8" fmla="*/ 101600 w 640"/>
              <a:gd name="T9" fmla="*/ 228600 h 744"/>
              <a:gd name="T10" fmla="*/ 635000 w 640"/>
              <a:gd name="T11" fmla="*/ 0 h 7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0" h="744">
                <a:moveTo>
                  <a:pt x="640" y="528"/>
                </a:moveTo>
                <a:cubicBezTo>
                  <a:pt x="584" y="584"/>
                  <a:pt x="528" y="640"/>
                  <a:pt x="448" y="672"/>
                </a:cubicBezTo>
                <a:cubicBezTo>
                  <a:pt x="368" y="704"/>
                  <a:pt x="232" y="744"/>
                  <a:pt x="160" y="720"/>
                </a:cubicBezTo>
                <a:cubicBezTo>
                  <a:pt x="88" y="696"/>
                  <a:pt x="32" y="624"/>
                  <a:pt x="16" y="528"/>
                </a:cubicBezTo>
                <a:cubicBezTo>
                  <a:pt x="0" y="432"/>
                  <a:pt x="0" y="232"/>
                  <a:pt x="64" y="144"/>
                </a:cubicBezTo>
                <a:cubicBezTo>
                  <a:pt x="128" y="56"/>
                  <a:pt x="264" y="28"/>
                  <a:pt x="40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Oval 25"/>
          <p:cNvSpPr>
            <a:spLocks noChangeArrowheads="1"/>
          </p:cNvSpPr>
          <p:nvPr/>
        </p:nvSpPr>
        <p:spPr bwMode="auto">
          <a:xfrm>
            <a:off x="7696200" y="3429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7" name="Oval 26"/>
          <p:cNvSpPr>
            <a:spLocks noChangeArrowheads="1"/>
          </p:cNvSpPr>
          <p:nvPr/>
        </p:nvSpPr>
        <p:spPr bwMode="auto">
          <a:xfrm>
            <a:off x="7696200" y="1524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18" name="Line 27"/>
          <p:cNvSpPr>
            <a:spLocks noChangeShapeType="1"/>
          </p:cNvSpPr>
          <p:nvPr/>
        </p:nvSpPr>
        <p:spPr bwMode="auto">
          <a:xfrm>
            <a:off x="7772400" y="167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89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89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7D97-3416-494B-8AB1-E2FD2849A3A8}" type="slidenum">
              <a:rPr lang="en-US" altLang="en-US">
                <a:solidFill>
                  <a:srgbClr val="660066"/>
                </a:solidFill>
              </a:rPr>
              <a:pPr eaLnBrk="1" hangingPunct="1"/>
              <a:t>25</a:t>
            </a:fld>
            <a:endParaRPr lang="en-US" altLang="en-US">
              <a:solidFill>
                <a:srgbClr val="660066"/>
              </a:solidFill>
            </a:endParaRPr>
          </a:p>
        </p:txBody>
      </p:sp>
      <p:sp>
        <p:nvSpPr>
          <p:cNvPr id="38917" name="Rectangle 2"/>
          <p:cNvSpPr>
            <a:spLocks noGrp="1" noChangeArrowheads="1"/>
          </p:cNvSpPr>
          <p:nvPr>
            <p:ph type="title"/>
          </p:nvPr>
        </p:nvSpPr>
        <p:spPr>
          <a:xfrm>
            <a:off x="838200" y="457200"/>
            <a:ext cx="7458075" cy="550863"/>
          </a:xfrm>
        </p:spPr>
        <p:txBody>
          <a:bodyPr/>
          <a:lstStyle/>
          <a:p>
            <a:pPr eaLnBrk="1" hangingPunct="1"/>
            <a:r>
              <a:rPr lang="en-US" altLang="en-US" sz="4000" smtClean="0"/>
              <a:t>A Typical Solution Framework</a:t>
            </a:r>
          </a:p>
        </p:txBody>
      </p:sp>
      <p:sp>
        <p:nvSpPr>
          <p:cNvPr id="38918" name="Rectangle 3"/>
          <p:cNvSpPr>
            <a:spLocks noGrp="1" noChangeArrowheads="1"/>
          </p:cNvSpPr>
          <p:nvPr>
            <p:ph type="body" idx="1"/>
          </p:nvPr>
        </p:nvSpPr>
        <p:spPr>
          <a:xfrm>
            <a:off x="838200" y="1676400"/>
            <a:ext cx="7620000" cy="4991100"/>
          </a:xfrm>
        </p:spPr>
        <p:txBody>
          <a:bodyPr/>
          <a:lstStyle/>
          <a:p>
            <a:pPr eaLnBrk="1" hangingPunct="1">
              <a:buFont typeface="Arial Unicode MS" panose="020B0604020202020204" pitchFamily="34" charset="-128"/>
              <a:buNone/>
            </a:pPr>
            <a:r>
              <a:rPr lang="en-US" altLang="en-US" sz="2800" b="1" dirty="0" smtClean="0"/>
              <a:t>Data Flow Equations for Structured Programs</a:t>
            </a:r>
          </a:p>
          <a:p>
            <a:pPr lvl="1" eaLnBrk="1" hangingPunct="1">
              <a:buFontTx/>
              <a:buChar char="•"/>
            </a:pPr>
            <a:r>
              <a:rPr lang="en-US" altLang="en-US" sz="2400" dirty="0" smtClean="0">
                <a:latin typeface="Courier New" panose="02070309020205020404" pitchFamily="49" charset="0"/>
              </a:rPr>
              <a:t>OUT[S] = GEN[S]</a:t>
            </a:r>
            <a:r>
              <a:rPr lang="en-US" altLang="en-US" sz="2400" dirty="0" smtClean="0">
                <a:latin typeface="Courier New" panose="02070309020205020404" pitchFamily="49" charset="0"/>
                <a:sym typeface="Symbol" panose="05050102010706020507" pitchFamily="18" charset="2"/>
              </a:rPr>
              <a:t>(IN[S]-KILL[S])</a:t>
            </a:r>
            <a:endParaRPr lang="en-US" altLang="en-US" sz="2400" dirty="0" smtClean="0">
              <a:sym typeface="Symbol" panose="05050102010706020507" pitchFamily="18" charset="2"/>
            </a:endParaRPr>
          </a:p>
          <a:p>
            <a:pPr lvl="1" eaLnBrk="1" hangingPunct="1">
              <a:buFontTx/>
              <a:buChar char="•"/>
            </a:pPr>
            <a:r>
              <a:rPr lang="en-US" altLang="en-US" sz="2400" dirty="0" smtClean="0">
                <a:sym typeface="Symbol" panose="05050102010706020507" pitchFamily="18" charset="2"/>
              </a:rPr>
              <a:t>To be read as “ The definitions reaching the end of a statement is” :</a:t>
            </a:r>
          </a:p>
          <a:p>
            <a:pPr lvl="2" eaLnBrk="1" hangingPunct="1">
              <a:buFontTx/>
              <a:buChar char="–"/>
            </a:pPr>
            <a:r>
              <a:rPr lang="en-US" altLang="en-US" sz="2800" dirty="0" smtClean="0"/>
              <a:t>Either generated by the statement S or</a:t>
            </a:r>
          </a:p>
          <a:p>
            <a:pPr lvl="2" eaLnBrk="1" hangingPunct="1">
              <a:buFontTx/>
              <a:buChar char="–"/>
            </a:pPr>
            <a:r>
              <a:rPr lang="en-US" altLang="en-US" sz="2800" dirty="0" smtClean="0"/>
              <a:t>Enters it and is not killed as control flows through 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399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399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712265-868A-4417-B026-D83C202149ED}" type="slidenum">
              <a:rPr lang="en-US" altLang="en-US">
                <a:solidFill>
                  <a:srgbClr val="660066"/>
                </a:solidFill>
              </a:rPr>
              <a:pPr eaLnBrk="1" hangingPunct="1"/>
              <a:t>26</a:t>
            </a:fld>
            <a:endParaRPr lang="en-US" altLang="en-US">
              <a:solidFill>
                <a:srgbClr val="660066"/>
              </a:solidFill>
            </a:endParaRPr>
          </a:p>
        </p:txBody>
      </p:sp>
      <p:sp>
        <p:nvSpPr>
          <p:cNvPr id="39941" name="Rectangle 2"/>
          <p:cNvSpPr>
            <a:spLocks noGrp="1" noChangeArrowheads="1"/>
          </p:cNvSpPr>
          <p:nvPr>
            <p:ph type="title"/>
          </p:nvPr>
        </p:nvSpPr>
        <p:spPr>
          <a:xfrm>
            <a:off x="1062038" y="500063"/>
            <a:ext cx="7446962" cy="485775"/>
          </a:xfrm>
        </p:spPr>
        <p:txBody>
          <a:bodyPr/>
          <a:lstStyle/>
          <a:p>
            <a:pPr eaLnBrk="1" hangingPunct="1"/>
            <a:r>
              <a:rPr lang="en-US" altLang="en-US" smtClean="0"/>
              <a:t>A Detailed Example</a:t>
            </a:r>
          </a:p>
        </p:txBody>
      </p:sp>
      <p:sp>
        <p:nvSpPr>
          <p:cNvPr id="39942" name="Rectangle 3"/>
          <p:cNvSpPr>
            <a:spLocks noGrp="1" noChangeArrowheads="1"/>
          </p:cNvSpPr>
          <p:nvPr>
            <p:ph type="body" idx="1"/>
          </p:nvPr>
        </p:nvSpPr>
        <p:spPr>
          <a:xfrm>
            <a:off x="5867400" y="1524000"/>
            <a:ext cx="2819400" cy="5110163"/>
          </a:xfrm>
        </p:spPr>
        <p:txBody>
          <a:bodyPr/>
          <a:lstStyle/>
          <a:p>
            <a:pPr eaLnBrk="1" hangingPunct="1">
              <a:lnSpc>
                <a:spcPct val="90000"/>
              </a:lnSpc>
            </a:pPr>
            <a:r>
              <a:rPr lang="en-US" altLang="en-US" sz="2400" b="1" smtClean="0"/>
              <a:t>D1</a:t>
            </a:r>
            <a:r>
              <a:rPr lang="en-US" altLang="en-US" sz="2400" smtClean="0"/>
              <a:t> reaches </a:t>
            </a:r>
            <a:r>
              <a:rPr lang="en-US" altLang="en-US" sz="2400" b="1" smtClean="0"/>
              <a:t>D4</a:t>
            </a:r>
            <a:r>
              <a:rPr lang="en-US" altLang="en-US" sz="2400" smtClean="0"/>
              <a:t> but </a:t>
            </a:r>
            <a:r>
              <a:rPr lang="en-US" altLang="en-US" sz="2400" i="1" smtClean="0"/>
              <a:t>not</a:t>
            </a:r>
            <a:r>
              <a:rPr lang="en-US" altLang="en-US" sz="2400" smtClean="0"/>
              <a:t> beyond; why?</a:t>
            </a:r>
          </a:p>
          <a:p>
            <a:pPr eaLnBrk="1" hangingPunct="1">
              <a:lnSpc>
                <a:spcPct val="90000"/>
              </a:lnSpc>
              <a:buFont typeface="Arial Unicode MS" panose="020B0604020202020204" pitchFamily="34" charset="-128"/>
              <a:buNone/>
            </a:pPr>
            <a:r>
              <a:rPr lang="en-US" altLang="en-US" sz="2400" smtClean="0"/>
              <a:t>	Think of the “kill” sets of </a:t>
            </a:r>
            <a:r>
              <a:rPr lang="en-US" altLang="en-US" sz="2400" b="1" smtClean="0"/>
              <a:t>D4</a:t>
            </a:r>
            <a:endParaRPr lang="en-US" altLang="en-US" sz="2400" smtClean="0"/>
          </a:p>
          <a:p>
            <a:pPr eaLnBrk="1" hangingPunct="1">
              <a:lnSpc>
                <a:spcPct val="90000"/>
              </a:lnSpc>
            </a:pPr>
            <a:r>
              <a:rPr lang="en-US" altLang="en-US" sz="2400" b="1" smtClean="0"/>
              <a:t>D4</a:t>
            </a:r>
            <a:r>
              <a:rPr lang="en-US" altLang="en-US" sz="2400" smtClean="0"/>
              <a:t> reaches itself due to cyclic dependences in the control-flow</a:t>
            </a:r>
          </a:p>
          <a:p>
            <a:pPr eaLnBrk="1" hangingPunct="1">
              <a:lnSpc>
                <a:spcPct val="90000"/>
              </a:lnSpc>
            </a:pPr>
            <a:r>
              <a:rPr lang="en-US" altLang="en-US" sz="2400" b="1" smtClean="0"/>
              <a:t>D3</a:t>
            </a:r>
            <a:r>
              <a:rPr lang="en-US" altLang="en-US" sz="2400" smtClean="0"/>
              <a:t> reaches </a:t>
            </a:r>
            <a:r>
              <a:rPr lang="en-US" altLang="en-US" sz="2400" b="1" smtClean="0"/>
              <a:t>D6</a:t>
            </a:r>
            <a:r>
              <a:rPr lang="en-US" altLang="en-US" sz="2400" smtClean="0"/>
              <a:t> and so on</a:t>
            </a:r>
          </a:p>
          <a:p>
            <a:pPr eaLnBrk="1" hangingPunct="1">
              <a:lnSpc>
                <a:spcPct val="90000"/>
              </a:lnSpc>
            </a:pPr>
            <a:r>
              <a:rPr lang="en-US" altLang="en-US" sz="2400" smtClean="0"/>
              <a:t>How about </a:t>
            </a:r>
            <a:r>
              <a:rPr lang="en-US" altLang="en-US" sz="2400" smtClean="0">
                <a:latin typeface="Courier New" panose="02070309020205020404" pitchFamily="49" charset="0"/>
              </a:rPr>
              <a:t>IN</a:t>
            </a:r>
            <a:r>
              <a:rPr lang="en-US" altLang="en-US" sz="2400" smtClean="0"/>
              <a:t> and </a:t>
            </a:r>
            <a:r>
              <a:rPr lang="en-US" altLang="en-US" sz="2400" smtClean="0">
                <a:latin typeface="Courier New" panose="02070309020205020404" pitchFamily="49" charset="0"/>
              </a:rPr>
              <a:t>OUT</a:t>
            </a:r>
            <a:r>
              <a:rPr lang="en-US" altLang="en-US" sz="2400" smtClean="0"/>
              <a:t> sets?</a:t>
            </a:r>
          </a:p>
        </p:txBody>
      </p:sp>
      <p:sp>
        <p:nvSpPr>
          <p:cNvPr id="39943" name="Rectangle 4"/>
          <p:cNvSpPr>
            <a:spLocks noChangeArrowheads="1"/>
          </p:cNvSpPr>
          <p:nvPr/>
        </p:nvSpPr>
        <p:spPr bwMode="auto">
          <a:xfrm>
            <a:off x="3276600" y="1981200"/>
            <a:ext cx="1066800" cy="7969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i : m-1</a:t>
            </a:r>
          </a:p>
          <a:p>
            <a:r>
              <a:rPr lang="en-US" altLang="en-US" sz="1600" b="1"/>
              <a:t>   j := n</a:t>
            </a:r>
          </a:p>
          <a:p>
            <a:r>
              <a:rPr lang="en-US" altLang="en-US" sz="1600" b="1"/>
              <a:t>  a := u</a:t>
            </a:r>
          </a:p>
        </p:txBody>
      </p:sp>
      <p:sp>
        <p:nvSpPr>
          <p:cNvPr id="39944" name="Rectangle 5"/>
          <p:cNvSpPr>
            <a:spLocks noChangeArrowheads="1"/>
          </p:cNvSpPr>
          <p:nvPr/>
        </p:nvSpPr>
        <p:spPr bwMode="auto">
          <a:xfrm>
            <a:off x="3276600" y="2978150"/>
            <a:ext cx="1066800" cy="3984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a:t>
            </a:r>
          </a:p>
          <a:p>
            <a:r>
              <a:rPr lang="en-US" altLang="en-US" sz="1600" b="1"/>
              <a:t>   i : i+1</a:t>
            </a:r>
          </a:p>
          <a:p>
            <a:r>
              <a:rPr lang="en-US" altLang="en-US" sz="1600" b="1"/>
              <a:t>   </a:t>
            </a:r>
          </a:p>
        </p:txBody>
      </p:sp>
      <p:sp>
        <p:nvSpPr>
          <p:cNvPr id="39945" name="Line 6"/>
          <p:cNvSpPr>
            <a:spLocks noChangeShapeType="1"/>
          </p:cNvSpPr>
          <p:nvPr/>
        </p:nvSpPr>
        <p:spPr bwMode="auto">
          <a:xfrm>
            <a:off x="3844925" y="2778125"/>
            <a:ext cx="0" cy="200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Line 7"/>
          <p:cNvSpPr>
            <a:spLocks noChangeShapeType="1"/>
          </p:cNvSpPr>
          <p:nvPr/>
        </p:nvSpPr>
        <p:spPr bwMode="auto">
          <a:xfrm>
            <a:off x="3844925" y="3376613"/>
            <a:ext cx="0" cy="198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Rectangle 8"/>
          <p:cNvSpPr>
            <a:spLocks noChangeArrowheads="1"/>
          </p:cNvSpPr>
          <p:nvPr/>
        </p:nvSpPr>
        <p:spPr bwMode="auto">
          <a:xfrm>
            <a:off x="3276600" y="3575050"/>
            <a:ext cx="1066800" cy="3984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a:t>
            </a:r>
          </a:p>
          <a:p>
            <a:r>
              <a:rPr lang="en-US" altLang="en-US" sz="1600" b="1"/>
              <a:t>   j : j-1</a:t>
            </a:r>
          </a:p>
          <a:p>
            <a:r>
              <a:rPr lang="en-US" altLang="en-US" sz="1600" b="1"/>
              <a:t>   </a:t>
            </a:r>
          </a:p>
        </p:txBody>
      </p:sp>
      <p:sp>
        <p:nvSpPr>
          <p:cNvPr id="39948" name="Line 9"/>
          <p:cNvSpPr>
            <a:spLocks noChangeShapeType="1"/>
          </p:cNvSpPr>
          <p:nvPr/>
        </p:nvSpPr>
        <p:spPr bwMode="auto">
          <a:xfrm>
            <a:off x="3844925" y="3973513"/>
            <a:ext cx="0" cy="200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Rectangle 10"/>
          <p:cNvSpPr>
            <a:spLocks noChangeArrowheads="1"/>
          </p:cNvSpPr>
          <p:nvPr/>
        </p:nvSpPr>
        <p:spPr bwMode="auto">
          <a:xfrm>
            <a:off x="3276600" y="4173538"/>
            <a:ext cx="1066800" cy="398462"/>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a:t>
            </a:r>
          </a:p>
          <a:p>
            <a:r>
              <a:rPr lang="en-US" altLang="en-US" sz="1600" b="1"/>
              <a:t>   </a:t>
            </a:r>
          </a:p>
          <a:p>
            <a:r>
              <a:rPr lang="en-US" altLang="en-US" sz="1600" b="1"/>
              <a:t>   </a:t>
            </a:r>
          </a:p>
        </p:txBody>
      </p:sp>
      <p:sp>
        <p:nvSpPr>
          <p:cNvPr id="39950" name="Line 11"/>
          <p:cNvSpPr>
            <a:spLocks noChangeShapeType="1"/>
          </p:cNvSpPr>
          <p:nvPr/>
        </p:nvSpPr>
        <p:spPr bwMode="auto">
          <a:xfrm flipH="1">
            <a:off x="2895600" y="45720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2"/>
          <p:cNvSpPr>
            <a:spLocks noChangeArrowheads="1"/>
          </p:cNvSpPr>
          <p:nvPr/>
        </p:nvSpPr>
        <p:spPr bwMode="auto">
          <a:xfrm>
            <a:off x="2286000" y="4953000"/>
            <a:ext cx="11430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 </a:t>
            </a:r>
          </a:p>
          <a:p>
            <a:r>
              <a:rPr lang="en-US" altLang="en-US"/>
              <a:t>  a := U’</a:t>
            </a:r>
          </a:p>
          <a:p>
            <a:r>
              <a:rPr lang="en-US" altLang="en-US"/>
              <a:t>   </a:t>
            </a:r>
          </a:p>
        </p:txBody>
      </p:sp>
      <p:sp>
        <p:nvSpPr>
          <p:cNvPr id="39952" name="Line 13"/>
          <p:cNvSpPr>
            <a:spLocks noChangeShapeType="1"/>
          </p:cNvSpPr>
          <p:nvPr/>
        </p:nvSpPr>
        <p:spPr bwMode="auto">
          <a:xfrm>
            <a:off x="3962400" y="45720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4"/>
          <p:cNvSpPr>
            <a:spLocks noChangeArrowheads="1"/>
          </p:cNvSpPr>
          <p:nvPr/>
        </p:nvSpPr>
        <p:spPr bwMode="auto">
          <a:xfrm>
            <a:off x="4191000" y="4953000"/>
            <a:ext cx="1066800" cy="39846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a:t>
            </a:r>
          </a:p>
          <a:p>
            <a:r>
              <a:rPr lang="en-US" altLang="en-US" sz="1600" b="1"/>
              <a:t>   </a:t>
            </a:r>
          </a:p>
          <a:p>
            <a:r>
              <a:rPr lang="en-US" altLang="en-US" sz="1600" b="1"/>
              <a:t>   </a:t>
            </a:r>
          </a:p>
        </p:txBody>
      </p:sp>
      <p:sp>
        <p:nvSpPr>
          <p:cNvPr id="39954" name="Text Box 15"/>
          <p:cNvSpPr txBox="1">
            <a:spLocks noChangeArrowheads="1"/>
          </p:cNvSpPr>
          <p:nvPr/>
        </p:nvSpPr>
        <p:spPr bwMode="auto">
          <a:xfrm>
            <a:off x="2743200" y="1981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D1</a:t>
            </a:r>
          </a:p>
        </p:txBody>
      </p:sp>
      <p:sp>
        <p:nvSpPr>
          <p:cNvPr id="39955" name="Text Box 16"/>
          <p:cNvSpPr txBox="1">
            <a:spLocks noChangeArrowheads="1"/>
          </p:cNvSpPr>
          <p:nvPr/>
        </p:nvSpPr>
        <p:spPr bwMode="auto">
          <a:xfrm>
            <a:off x="2743200" y="2209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D2</a:t>
            </a:r>
          </a:p>
        </p:txBody>
      </p:sp>
      <p:sp>
        <p:nvSpPr>
          <p:cNvPr id="39956" name="Text Box 17"/>
          <p:cNvSpPr txBox="1">
            <a:spLocks noChangeArrowheads="1"/>
          </p:cNvSpPr>
          <p:nvPr/>
        </p:nvSpPr>
        <p:spPr bwMode="auto">
          <a:xfrm>
            <a:off x="2743200" y="2438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D3</a:t>
            </a:r>
          </a:p>
        </p:txBody>
      </p:sp>
      <p:sp>
        <p:nvSpPr>
          <p:cNvPr id="39957" name="Text Box 18"/>
          <p:cNvSpPr txBox="1">
            <a:spLocks noChangeArrowheads="1"/>
          </p:cNvSpPr>
          <p:nvPr/>
        </p:nvSpPr>
        <p:spPr bwMode="auto">
          <a:xfrm>
            <a:off x="2743200" y="30480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D4</a:t>
            </a:r>
          </a:p>
        </p:txBody>
      </p:sp>
      <p:sp>
        <p:nvSpPr>
          <p:cNvPr id="39958" name="Text Box 19"/>
          <p:cNvSpPr txBox="1">
            <a:spLocks noChangeArrowheads="1"/>
          </p:cNvSpPr>
          <p:nvPr/>
        </p:nvSpPr>
        <p:spPr bwMode="auto">
          <a:xfrm>
            <a:off x="2743200" y="3581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D5</a:t>
            </a:r>
          </a:p>
        </p:txBody>
      </p:sp>
      <p:sp>
        <p:nvSpPr>
          <p:cNvPr id="39959" name="Text Box 20"/>
          <p:cNvSpPr txBox="1">
            <a:spLocks noChangeArrowheads="1"/>
          </p:cNvSpPr>
          <p:nvPr/>
        </p:nvSpPr>
        <p:spPr bwMode="auto">
          <a:xfrm>
            <a:off x="3429000" y="50292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D6</a:t>
            </a:r>
          </a:p>
        </p:txBody>
      </p:sp>
      <p:sp>
        <p:nvSpPr>
          <p:cNvPr id="39960" name="Text Box 21"/>
          <p:cNvSpPr txBox="1">
            <a:spLocks noChangeArrowheads="1"/>
          </p:cNvSpPr>
          <p:nvPr/>
        </p:nvSpPr>
        <p:spPr bwMode="auto">
          <a:xfrm>
            <a:off x="4343400" y="22860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BB1</a:t>
            </a:r>
          </a:p>
        </p:txBody>
      </p:sp>
      <p:sp>
        <p:nvSpPr>
          <p:cNvPr id="39961" name="Text Box 22"/>
          <p:cNvSpPr txBox="1">
            <a:spLocks noChangeArrowheads="1"/>
          </p:cNvSpPr>
          <p:nvPr/>
        </p:nvSpPr>
        <p:spPr bwMode="auto">
          <a:xfrm>
            <a:off x="4343400" y="29718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BB2</a:t>
            </a:r>
          </a:p>
        </p:txBody>
      </p:sp>
      <p:sp>
        <p:nvSpPr>
          <p:cNvPr id="39962" name="Text Box 23"/>
          <p:cNvSpPr txBox="1">
            <a:spLocks noChangeArrowheads="1"/>
          </p:cNvSpPr>
          <p:nvPr/>
        </p:nvSpPr>
        <p:spPr bwMode="auto">
          <a:xfrm>
            <a:off x="4343400" y="3581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BB3</a:t>
            </a:r>
          </a:p>
        </p:txBody>
      </p:sp>
      <p:sp>
        <p:nvSpPr>
          <p:cNvPr id="39963" name="Text Box 24"/>
          <p:cNvSpPr txBox="1">
            <a:spLocks noChangeArrowheads="1"/>
          </p:cNvSpPr>
          <p:nvPr/>
        </p:nvSpPr>
        <p:spPr bwMode="auto">
          <a:xfrm>
            <a:off x="4343400" y="41910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BB4</a:t>
            </a:r>
          </a:p>
        </p:txBody>
      </p:sp>
      <p:sp>
        <p:nvSpPr>
          <p:cNvPr id="39964" name="Text Box 25"/>
          <p:cNvSpPr txBox="1">
            <a:spLocks noChangeArrowheads="1"/>
          </p:cNvSpPr>
          <p:nvPr/>
        </p:nvSpPr>
        <p:spPr bwMode="auto">
          <a:xfrm>
            <a:off x="5257800" y="5029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BB6</a:t>
            </a:r>
          </a:p>
        </p:txBody>
      </p:sp>
      <p:sp>
        <p:nvSpPr>
          <p:cNvPr id="39965" name="Text Box 26"/>
          <p:cNvSpPr txBox="1">
            <a:spLocks noChangeArrowheads="1"/>
          </p:cNvSpPr>
          <p:nvPr/>
        </p:nvSpPr>
        <p:spPr bwMode="auto">
          <a:xfrm>
            <a:off x="1600200" y="5029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 BB5</a:t>
            </a:r>
          </a:p>
        </p:txBody>
      </p:sp>
      <p:sp>
        <p:nvSpPr>
          <p:cNvPr id="39966" name="Freeform 27"/>
          <p:cNvSpPr>
            <a:spLocks/>
          </p:cNvSpPr>
          <p:nvPr/>
        </p:nvSpPr>
        <p:spPr bwMode="auto">
          <a:xfrm>
            <a:off x="4343400" y="2794000"/>
            <a:ext cx="774700" cy="723900"/>
          </a:xfrm>
          <a:custGeom>
            <a:avLst/>
            <a:gdLst>
              <a:gd name="T0" fmla="*/ 0 w 488"/>
              <a:gd name="T1" fmla="*/ 558800 h 456"/>
              <a:gd name="T2" fmla="*/ 152400 w 488"/>
              <a:gd name="T3" fmla="*/ 711200 h 456"/>
              <a:gd name="T4" fmla="*/ 457200 w 488"/>
              <a:gd name="T5" fmla="*/ 635000 h 456"/>
              <a:gd name="T6" fmla="*/ 762000 w 488"/>
              <a:gd name="T7" fmla="*/ 330200 h 456"/>
              <a:gd name="T8" fmla="*/ 533400 w 488"/>
              <a:gd name="T9" fmla="*/ 25400 h 456"/>
              <a:gd name="T10" fmla="*/ 0 w 488"/>
              <a:gd name="T11" fmla="*/ 177800 h 4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8" h="456">
                <a:moveTo>
                  <a:pt x="0" y="352"/>
                </a:moveTo>
                <a:cubicBezTo>
                  <a:pt x="24" y="396"/>
                  <a:pt x="48" y="440"/>
                  <a:pt x="96" y="448"/>
                </a:cubicBezTo>
                <a:cubicBezTo>
                  <a:pt x="144" y="456"/>
                  <a:pt x="224" y="440"/>
                  <a:pt x="288" y="400"/>
                </a:cubicBezTo>
                <a:cubicBezTo>
                  <a:pt x="352" y="360"/>
                  <a:pt x="472" y="272"/>
                  <a:pt x="480" y="208"/>
                </a:cubicBezTo>
                <a:cubicBezTo>
                  <a:pt x="488" y="144"/>
                  <a:pt x="416" y="32"/>
                  <a:pt x="336" y="16"/>
                </a:cubicBezTo>
                <a:cubicBezTo>
                  <a:pt x="256" y="0"/>
                  <a:pt x="128" y="56"/>
                  <a:pt x="0" y="11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Freeform 28"/>
          <p:cNvSpPr>
            <a:spLocks/>
          </p:cNvSpPr>
          <p:nvPr/>
        </p:nvSpPr>
        <p:spPr bwMode="auto">
          <a:xfrm>
            <a:off x="2514600" y="3492500"/>
            <a:ext cx="838200" cy="711200"/>
          </a:xfrm>
          <a:custGeom>
            <a:avLst/>
            <a:gdLst>
              <a:gd name="T0" fmla="*/ 838200 w 528"/>
              <a:gd name="T1" fmla="*/ 469900 h 448"/>
              <a:gd name="T2" fmla="*/ 685800 w 528"/>
              <a:gd name="T3" fmla="*/ 622300 h 448"/>
              <a:gd name="T4" fmla="*/ 381000 w 528"/>
              <a:gd name="T5" fmla="*/ 698500 h 448"/>
              <a:gd name="T6" fmla="*/ 76200 w 528"/>
              <a:gd name="T7" fmla="*/ 546100 h 448"/>
              <a:gd name="T8" fmla="*/ 76200 w 528"/>
              <a:gd name="T9" fmla="*/ 88900 h 448"/>
              <a:gd name="T10" fmla="*/ 533400 w 528"/>
              <a:gd name="T11" fmla="*/ 12700 h 448"/>
              <a:gd name="T12" fmla="*/ 838200 w 528"/>
              <a:gd name="T13" fmla="*/ 88900 h 4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448">
                <a:moveTo>
                  <a:pt x="528" y="296"/>
                </a:moveTo>
                <a:cubicBezTo>
                  <a:pt x="504" y="332"/>
                  <a:pt x="480" y="368"/>
                  <a:pt x="432" y="392"/>
                </a:cubicBezTo>
                <a:cubicBezTo>
                  <a:pt x="384" y="416"/>
                  <a:pt x="304" y="448"/>
                  <a:pt x="240" y="440"/>
                </a:cubicBezTo>
                <a:cubicBezTo>
                  <a:pt x="176" y="432"/>
                  <a:pt x="80" y="408"/>
                  <a:pt x="48" y="344"/>
                </a:cubicBezTo>
                <a:cubicBezTo>
                  <a:pt x="16" y="280"/>
                  <a:pt x="0" y="112"/>
                  <a:pt x="48" y="56"/>
                </a:cubicBezTo>
                <a:cubicBezTo>
                  <a:pt x="96" y="0"/>
                  <a:pt x="256" y="8"/>
                  <a:pt x="336" y="8"/>
                </a:cubicBezTo>
                <a:cubicBezTo>
                  <a:pt x="416" y="8"/>
                  <a:pt x="472" y="32"/>
                  <a:pt x="528" y="5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Freeform 29"/>
          <p:cNvSpPr>
            <a:spLocks/>
          </p:cNvSpPr>
          <p:nvPr/>
        </p:nvSpPr>
        <p:spPr bwMode="auto">
          <a:xfrm>
            <a:off x="1295400" y="2921000"/>
            <a:ext cx="1981200" cy="2578100"/>
          </a:xfrm>
          <a:custGeom>
            <a:avLst/>
            <a:gdLst>
              <a:gd name="T0" fmla="*/ 990600 w 1248"/>
              <a:gd name="T1" fmla="*/ 2489200 h 1624"/>
              <a:gd name="T2" fmla="*/ 685800 w 1248"/>
              <a:gd name="T3" fmla="*/ 2565400 h 1624"/>
              <a:gd name="T4" fmla="*/ 304800 w 1248"/>
              <a:gd name="T5" fmla="*/ 2413000 h 1624"/>
              <a:gd name="T6" fmla="*/ 76200 w 1248"/>
              <a:gd name="T7" fmla="*/ 1955800 h 1624"/>
              <a:gd name="T8" fmla="*/ 76200 w 1248"/>
              <a:gd name="T9" fmla="*/ 812800 h 1624"/>
              <a:gd name="T10" fmla="*/ 533400 w 1248"/>
              <a:gd name="T11" fmla="*/ 127000 h 1624"/>
              <a:gd name="T12" fmla="*/ 1981200 w 1248"/>
              <a:gd name="T13" fmla="*/ 50800 h 1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8" h="1624">
                <a:moveTo>
                  <a:pt x="624" y="1568"/>
                </a:moveTo>
                <a:cubicBezTo>
                  <a:pt x="564" y="1596"/>
                  <a:pt x="504" y="1624"/>
                  <a:pt x="432" y="1616"/>
                </a:cubicBezTo>
                <a:cubicBezTo>
                  <a:pt x="360" y="1608"/>
                  <a:pt x="256" y="1584"/>
                  <a:pt x="192" y="1520"/>
                </a:cubicBezTo>
                <a:cubicBezTo>
                  <a:pt x="128" y="1456"/>
                  <a:pt x="72" y="1400"/>
                  <a:pt x="48" y="1232"/>
                </a:cubicBezTo>
                <a:cubicBezTo>
                  <a:pt x="24" y="1064"/>
                  <a:pt x="0" y="704"/>
                  <a:pt x="48" y="512"/>
                </a:cubicBezTo>
                <a:cubicBezTo>
                  <a:pt x="96" y="320"/>
                  <a:pt x="136" y="160"/>
                  <a:pt x="336" y="80"/>
                </a:cubicBezTo>
                <a:cubicBezTo>
                  <a:pt x="536" y="0"/>
                  <a:pt x="892" y="16"/>
                  <a:pt x="1248" y="32"/>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09600" y="1603375"/>
            <a:ext cx="7772400" cy="1143000"/>
          </a:xfrm>
        </p:spPr>
        <p:txBody>
          <a:bodyPr/>
          <a:lstStyle/>
          <a:p>
            <a:pPr eaLnBrk="1" hangingPunct="1"/>
            <a:r>
              <a:rPr lang="en-US" altLang="en-US" smtClean="0"/>
              <a:t>Computing Reaching Definitions for Structured Programs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19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19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F72C84-0B46-4DF2-B2CC-48383DF27F66}" type="slidenum">
              <a:rPr lang="en-US" altLang="en-US">
                <a:solidFill>
                  <a:srgbClr val="660066"/>
                </a:solidFill>
              </a:rPr>
              <a:pPr eaLnBrk="1" hangingPunct="1"/>
              <a:t>28</a:t>
            </a:fld>
            <a:endParaRPr lang="en-US" altLang="en-US">
              <a:solidFill>
                <a:srgbClr val="660066"/>
              </a:solidFill>
            </a:endParaRPr>
          </a:p>
        </p:txBody>
      </p:sp>
      <p:sp>
        <p:nvSpPr>
          <p:cNvPr id="41989" name="Rectangle 2"/>
          <p:cNvSpPr>
            <a:spLocks noGrp="1" noChangeArrowheads="1"/>
          </p:cNvSpPr>
          <p:nvPr>
            <p:ph type="title"/>
          </p:nvPr>
        </p:nvSpPr>
        <p:spPr>
          <a:xfrm>
            <a:off x="1062038" y="500063"/>
            <a:ext cx="7446962" cy="485775"/>
          </a:xfrm>
        </p:spPr>
        <p:txBody>
          <a:bodyPr/>
          <a:lstStyle/>
          <a:p>
            <a:pPr eaLnBrk="1" hangingPunct="1"/>
            <a:r>
              <a:rPr lang="en-US" altLang="en-US" smtClean="0"/>
              <a:t>Basics</a:t>
            </a:r>
          </a:p>
        </p:txBody>
      </p:sp>
      <p:sp>
        <p:nvSpPr>
          <p:cNvPr id="41990" name="Rectangle 3"/>
          <p:cNvSpPr>
            <a:spLocks noGrp="1" noChangeArrowheads="1"/>
          </p:cNvSpPr>
          <p:nvPr>
            <p:ph type="body" idx="1"/>
          </p:nvPr>
        </p:nvSpPr>
        <p:spPr>
          <a:xfrm>
            <a:off x="685800" y="1524000"/>
            <a:ext cx="8229600" cy="4991100"/>
          </a:xfrm>
        </p:spPr>
        <p:txBody>
          <a:bodyPr/>
          <a:lstStyle/>
          <a:p>
            <a:pPr eaLnBrk="1" hangingPunct="1">
              <a:lnSpc>
                <a:spcPct val="90000"/>
              </a:lnSpc>
            </a:pPr>
            <a:r>
              <a:rPr lang="en-US" altLang="en-US" sz="2800" i="1" smtClean="0"/>
              <a:t>gen</a:t>
            </a:r>
            <a:r>
              <a:rPr lang="en-US" altLang="en-US" sz="2800" smtClean="0"/>
              <a:t> A set of definitions that the reach the end of statement </a:t>
            </a:r>
            <a:r>
              <a:rPr lang="en-US" altLang="en-US" sz="2800" smtClean="0">
                <a:latin typeface="Courier New" panose="02070309020205020404" pitchFamily="49" charset="0"/>
              </a:rPr>
              <a:t>S</a:t>
            </a:r>
            <a:r>
              <a:rPr lang="en-US" altLang="en-US" sz="2800" smtClean="0"/>
              <a:t> whether they reach its beginning or not</a:t>
            </a:r>
          </a:p>
          <a:p>
            <a:pPr eaLnBrk="1" hangingPunct="1">
              <a:lnSpc>
                <a:spcPct val="90000"/>
              </a:lnSpc>
            </a:pPr>
            <a:r>
              <a:rPr lang="en-US" altLang="en-US" sz="2800" i="1" smtClean="0"/>
              <a:t>kill</a:t>
            </a:r>
            <a:r>
              <a:rPr lang="en-US" altLang="en-US" sz="2800" smtClean="0"/>
              <a:t> A set of definitions that </a:t>
            </a:r>
            <a:r>
              <a:rPr lang="en-US" altLang="en-US" sz="2800" i="1" smtClean="0"/>
              <a:t>never</a:t>
            </a:r>
            <a:r>
              <a:rPr lang="en-US" altLang="en-US" sz="2800" smtClean="0"/>
              <a:t> reach the end of </a:t>
            </a:r>
            <a:r>
              <a:rPr lang="en-US" altLang="en-US" sz="2800" smtClean="0">
                <a:latin typeface="Courier New" panose="02070309020205020404" pitchFamily="49" charset="0"/>
              </a:rPr>
              <a:t>S</a:t>
            </a:r>
            <a:r>
              <a:rPr lang="en-US" altLang="en-US" sz="2800" smtClean="0"/>
              <a:t> even if they reach the beginning</a:t>
            </a:r>
          </a:p>
          <a:p>
            <a:pPr eaLnBrk="1" hangingPunct="1">
              <a:lnSpc>
                <a:spcPct val="90000"/>
              </a:lnSpc>
            </a:pPr>
            <a:r>
              <a:rPr lang="en-US" altLang="en-US" sz="2800" i="1" smtClean="0"/>
              <a:t>in</a:t>
            </a:r>
            <a:r>
              <a:rPr lang="en-US" altLang="en-US" sz="2800" smtClean="0"/>
              <a:t> A set of definitions that reach the entry to statement </a:t>
            </a:r>
            <a:r>
              <a:rPr lang="en-US" altLang="en-US" sz="2800" smtClean="0">
                <a:latin typeface="Courier New" panose="02070309020205020404" pitchFamily="49" charset="0"/>
              </a:rPr>
              <a:t>S</a:t>
            </a:r>
            <a:r>
              <a:rPr lang="en-US" altLang="en-US" sz="2800" smtClean="0"/>
              <a:t> in the obvious way</a:t>
            </a:r>
          </a:p>
          <a:p>
            <a:pPr eaLnBrk="1" hangingPunct="1">
              <a:lnSpc>
                <a:spcPct val="90000"/>
              </a:lnSpc>
            </a:pPr>
            <a:r>
              <a:rPr lang="en-US" altLang="en-US" sz="2800" i="1" smtClean="0"/>
              <a:t>out</a:t>
            </a:r>
            <a:r>
              <a:rPr lang="en-US" altLang="en-US" sz="2800" smtClean="0"/>
              <a:t> A set of definitions that go past a statement </a:t>
            </a:r>
            <a:r>
              <a:rPr lang="en-US" altLang="en-US" sz="2800" smtClean="0">
                <a:latin typeface="Courier New" panose="02070309020205020404" pitchFamily="49" charset="0"/>
              </a:rPr>
              <a:t>S</a:t>
            </a:r>
            <a:r>
              <a:rPr lang="en-US" altLang="en-US" sz="2800" smtClean="0"/>
              <a:t> which include those that reach it and are not killed and those in gen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30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30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085959-966F-4970-8FF9-0DD2DBFD2027}" type="slidenum">
              <a:rPr lang="en-US" altLang="en-US">
                <a:solidFill>
                  <a:srgbClr val="660066"/>
                </a:solidFill>
              </a:rPr>
              <a:pPr eaLnBrk="1" hangingPunct="1"/>
              <a:t>29</a:t>
            </a:fld>
            <a:endParaRPr lang="en-US" altLang="en-US">
              <a:solidFill>
                <a:srgbClr val="660066"/>
              </a:solidFill>
            </a:endParaRPr>
          </a:p>
        </p:txBody>
      </p:sp>
      <p:sp>
        <p:nvSpPr>
          <p:cNvPr id="43013" name="Rectangle 2"/>
          <p:cNvSpPr>
            <a:spLocks noGrp="1" noChangeArrowheads="1"/>
          </p:cNvSpPr>
          <p:nvPr>
            <p:ph type="title"/>
          </p:nvPr>
        </p:nvSpPr>
        <p:spPr>
          <a:xfrm>
            <a:off x="1062038" y="500063"/>
            <a:ext cx="7446962" cy="485775"/>
          </a:xfrm>
        </p:spPr>
        <p:txBody>
          <a:bodyPr/>
          <a:lstStyle/>
          <a:p>
            <a:pPr eaLnBrk="1" hangingPunct="1"/>
            <a:r>
              <a:rPr lang="en-US" altLang="en-US" smtClean="0"/>
              <a:t>In General</a:t>
            </a:r>
          </a:p>
        </p:txBody>
      </p:sp>
      <p:sp>
        <p:nvSpPr>
          <p:cNvPr id="43014" name="Rectangle 3"/>
          <p:cNvSpPr>
            <a:spLocks noGrp="1" noChangeArrowheads="1"/>
          </p:cNvSpPr>
          <p:nvPr>
            <p:ph type="body" idx="1"/>
          </p:nvPr>
        </p:nvSpPr>
        <p:spPr>
          <a:xfrm>
            <a:off x="538163" y="1866900"/>
            <a:ext cx="7740650" cy="4076700"/>
          </a:xfrm>
        </p:spPr>
        <p:txBody>
          <a:bodyPr/>
          <a:lstStyle/>
          <a:p>
            <a:pPr eaLnBrk="1" hangingPunct="1"/>
            <a:r>
              <a:rPr lang="en-US" altLang="en-US" smtClean="0"/>
              <a:t>The set </a:t>
            </a:r>
            <a:r>
              <a:rPr lang="en-US" altLang="en-US" i="1" smtClean="0"/>
              <a:t>gen</a:t>
            </a:r>
            <a:r>
              <a:rPr lang="en-US" altLang="en-US" smtClean="0"/>
              <a:t> and </a:t>
            </a:r>
            <a:r>
              <a:rPr lang="en-US" altLang="en-US" i="1" smtClean="0"/>
              <a:t>kill</a:t>
            </a:r>
            <a:r>
              <a:rPr lang="en-US" altLang="en-US" smtClean="0"/>
              <a:t> are computed “bottom-up” from single statements to groups of statements to basic-blocks</a:t>
            </a:r>
          </a:p>
          <a:p>
            <a:pPr eaLnBrk="1" hangingPunct="1"/>
            <a:endParaRPr lang="en-US" altLang="en-US" smtClean="0"/>
          </a:p>
          <a:p>
            <a:pPr eaLnBrk="1" hangingPunct="1"/>
            <a:r>
              <a:rPr lang="en-US" altLang="en-US" smtClean="0">
                <a:solidFill>
                  <a:srgbClr val="A50021"/>
                </a:solidFill>
              </a:rPr>
              <a:t>Transfer functions</a:t>
            </a:r>
            <a:r>
              <a:rPr lang="en-US" altLang="en-US" smtClean="0"/>
              <a:t> relates in with out depending of the nature of the statement or basic block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63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63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97E4CC-F35B-4F60-9B9E-FAE3E86E66CF}" type="slidenum">
              <a:rPr lang="en-US" altLang="en-US">
                <a:solidFill>
                  <a:srgbClr val="660066"/>
                </a:solidFill>
              </a:rPr>
              <a:pPr eaLnBrk="1" hangingPunct="1"/>
              <a:t>3</a:t>
            </a:fld>
            <a:endParaRPr lang="en-US" altLang="en-US">
              <a:solidFill>
                <a:srgbClr val="660066"/>
              </a:solidFill>
            </a:endParaRPr>
          </a:p>
        </p:txBody>
      </p:sp>
      <p:sp>
        <p:nvSpPr>
          <p:cNvPr id="16389" name="Rectangle 2"/>
          <p:cNvSpPr>
            <a:spLocks noGrp="1" noChangeArrowheads="1"/>
          </p:cNvSpPr>
          <p:nvPr>
            <p:ph type="title"/>
          </p:nvPr>
        </p:nvSpPr>
        <p:spPr>
          <a:xfrm>
            <a:off x="914400" y="533400"/>
            <a:ext cx="7446963" cy="485775"/>
          </a:xfrm>
        </p:spPr>
        <p:txBody>
          <a:bodyPr/>
          <a:lstStyle/>
          <a:p>
            <a:pPr eaLnBrk="1" hangingPunct="1"/>
            <a:r>
              <a:rPr lang="en-US" altLang="en-US" smtClean="0"/>
              <a:t>Typical Scenarios</a:t>
            </a:r>
          </a:p>
        </p:txBody>
      </p:sp>
      <p:sp>
        <p:nvSpPr>
          <p:cNvPr id="16390" name="Rectangle 3"/>
          <p:cNvSpPr>
            <a:spLocks noGrp="1" noChangeArrowheads="1"/>
          </p:cNvSpPr>
          <p:nvPr>
            <p:ph type="body" idx="1"/>
          </p:nvPr>
        </p:nvSpPr>
        <p:spPr>
          <a:xfrm>
            <a:off x="304800" y="1524000"/>
            <a:ext cx="8229600" cy="4991100"/>
          </a:xfrm>
        </p:spPr>
        <p:txBody>
          <a:bodyPr/>
          <a:lstStyle/>
          <a:p>
            <a:pPr eaLnBrk="1" hangingPunct="1"/>
            <a:r>
              <a:rPr lang="en-US" altLang="en-US" sz="2400" smtClean="0"/>
              <a:t>Values of data once computed have not changed since the beginning and the same value is recomputed</a:t>
            </a:r>
          </a:p>
          <a:p>
            <a:pPr eaLnBrk="1" hangingPunct="1"/>
            <a:r>
              <a:rPr lang="en-US" altLang="en-US" sz="2400" smtClean="0"/>
              <a:t>Clear case where the second computation is redundant</a:t>
            </a:r>
          </a:p>
          <a:p>
            <a:pPr eaLnBrk="1" hangingPunct="1"/>
            <a:r>
              <a:rPr lang="en-US" altLang="en-US" sz="2400" smtClean="0"/>
              <a:t>Some times this is true of a large part of a program and a variable for </a:t>
            </a:r>
            <a:r>
              <a:rPr lang="en-US" altLang="en-US" sz="2400" i="1" smtClean="0"/>
              <a:t>all possible</a:t>
            </a:r>
            <a:r>
              <a:rPr lang="en-US" altLang="en-US" sz="2400" smtClean="0"/>
              <a:t> executions i.e. the variable is a constant</a:t>
            </a:r>
          </a:p>
          <a:p>
            <a:pPr eaLnBrk="1" hangingPunct="1">
              <a:buFont typeface="Arial Unicode MS" panose="020B0604020202020204" pitchFamily="34" charset="-128"/>
              <a:buNone/>
            </a:pPr>
            <a:r>
              <a:rPr lang="en-US" altLang="en-US" sz="2400" smtClean="0"/>
              <a:t>	Detected by a variant of data-flow analysis called </a:t>
            </a:r>
            <a:r>
              <a:rPr lang="en-US" altLang="en-US" sz="2400" i="1" smtClean="0"/>
              <a:t>constant propagation</a:t>
            </a:r>
            <a:r>
              <a:rPr lang="en-US" altLang="en-US" sz="2400" smtClean="0"/>
              <a:t> to be discussed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40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40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68644E-16E4-4363-BB55-58C560174A11}" type="slidenum">
              <a:rPr lang="en-US" altLang="en-US">
                <a:solidFill>
                  <a:srgbClr val="660066"/>
                </a:solidFill>
              </a:rPr>
              <a:pPr eaLnBrk="1" hangingPunct="1"/>
              <a:t>30</a:t>
            </a:fld>
            <a:endParaRPr lang="en-US" altLang="en-US">
              <a:solidFill>
                <a:srgbClr val="660066"/>
              </a:solidFill>
            </a:endParaRPr>
          </a:p>
        </p:txBody>
      </p:sp>
      <p:sp>
        <p:nvSpPr>
          <p:cNvPr id="44037" name="Rectangle 2"/>
          <p:cNvSpPr>
            <a:spLocks noGrp="1" noChangeArrowheads="1"/>
          </p:cNvSpPr>
          <p:nvPr>
            <p:ph type="title"/>
          </p:nvPr>
        </p:nvSpPr>
        <p:spPr>
          <a:xfrm>
            <a:off x="1371600" y="533400"/>
            <a:ext cx="6756400" cy="550863"/>
          </a:xfrm>
        </p:spPr>
        <p:txBody>
          <a:bodyPr/>
          <a:lstStyle/>
          <a:p>
            <a:pPr eaLnBrk="1" hangingPunct="1"/>
            <a:r>
              <a:rPr lang="en-US" altLang="en-US" smtClean="0"/>
              <a:t>Single Statements</a:t>
            </a:r>
          </a:p>
        </p:txBody>
      </p:sp>
      <p:sp>
        <p:nvSpPr>
          <p:cNvPr id="44038" name="Rectangle 3"/>
          <p:cNvSpPr>
            <a:spLocks noGrp="1" noChangeArrowheads="1"/>
          </p:cNvSpPr>
          <p:nvPr>
            <p:ph type="body" idx="1"/>
          </p:nvPr>
        </p:nvSpPr>
        <p:spPr>
          <a:xfrm>
            <a:off x="1143000" y="3962400"/>
            <a:ext cx="7315200" cy="2062163"/>
          </a:xfrm>
        </p:spPr>
        <p:txBody>
          <a:bodyPr/>
          <a:lstStyle/>
          <a:p>
            <a:pPr eaLnBrk="1" hangingPunct="1">
              <a:lnSpc>
                <a:spcPct val="90000"/>
              </a:lnSpc>
            </a:pPr>
            <a:r>
              <a:rPr lang="en-US" altLang="en-US" sz="2800" i="1" smtClean="0"/>
              <a:t>gen</a:t>
            </a:r>
            <a:r>
              <a:rPr lang="en-US" altLang="en-US" sz="2800" smtClean="0"/>
              <a:t>[</a:t>
            </a:r>
            <a:r>
              <a:rPr lang="en-US" altLang="en-US" sz="2800" i="1" smtClean="0"/>
              <a:t>S</a:t>
            </a:r>
            <a:r>
              <a:rPr lang="en-US" altLang="en-US" sz="2800" smtClean="0"/>
              <a:t>] = {</a:t>
            </a:r>
            <a:r>
              <a:rPr lang="en-US" altLang="en-US" sz="2800" b="1" smtClean="0"/>
              <a:t>D1</a:t>
            </a:r>
            <a:r>
              <a:rPr lang="en-US" altLang="en-US" sz="2800" smtClean="0"/>
              <a:t>}</a:t>
            </a:r>
          </a:p>
          <a:p>
            <a:pPr eaLnBrk="1" hangingPunct="1">
              <a:lnSpc>
                <a:spcPct val="90000"/>
              </a:lnSpc>
            </a:pPr>
            <a:r>
              <a:rPr lang="en-US" altLang="en-US" sz="2800" i="1" smtClean="0"/>
              <a:t>kill</a:t>
            </a:r>
            <a:r>
              <a:rPr lang="en-US" altLang="en-US" sz="2800" smtClean="0"/>
              <a:t>[</a:t>
            </a:r>
            <a:r>
              <a:rPr lang="en-US" altLang="en-US" sz="2800" i="1" smtClean="0"/>
              <a:t>S</a:t>
            </a:r>
            <a:r>
              <a:rPr lang="en-US" altLang="en-US" sz="2800" smtClean="0"/>
              <a:t>] = {</a:t>
            </a:r>
            <a:r>
              <a:rPr lang="en-US" altLang="en-US" sz="2800" i="1" smtClean="0"/>
              <a:t>D</a:t>
            </a:r>
            <a:r>
              <a:rPr lang="en-US" altLang="en-US" sz="2800" i="1" baseline="-25000" smtClean="0"/>
              <a:t>a</a:t>
            </a:r>
            <a:r>
              <a:rPr lang="en-US" altLang="en-US" sz="2800" smtClean="0"/>
              <a:t>-{</a:t>
            </a:r>
            <a:r>
              <a:rPr lang="en-US" altLang="en-US" sz="2800" b="1" smtClean="0"/>
              <a:t>D1</a:t>
            </a:r>
            <a:r>
              <a:rPr lang="en-US" altLang="en-US" sz="2800" smtClean="0"/>
              <a:t>}} where </a:t>
            </a:r>
            <a:r>
              <a:rPr lang="en-US" altLang="en-US" sz="2800" i="1" smtClean="0"/>
              <a:t>D</a:t>
            </a:r>
            <a:r>
              <a:rPr lang="en-US" altLang="en-US" sz="2800" i="1" baseline="-25000" smtClean="0"/>
              <a:t>a</a:t>
            </a:r>
            <a:r>
              <a:rPr lang="en-US" altLang="en-US" sz="2800" smtClean="0"/>
              <a:t> is the set of </a:t>
            </a:r>
            <a:r>
              <a:rPr lang="en-US" altLang="en-US" sz="2800" i="1" smtClean="0"/>
              <a:t>all</a:t>
            </a:r>
            <a:r>
              <a:rPr lang="en-US" altLang="en-US" sz="2800" smtClean="0"/>
              <a:t> definitions of </a:t>
            </a:r>
            <a:r>
              <a:rPr lang="en-US" altLang="en-US" sz="2800" i="1" smtClean="0"/>
              <a:t>a</a:t>
            </a:r>
            <a:r>
              <a:rPr lang="en-US" altLang="en-US" sz="2800" smtClean="0"/>
              <a:t> in the program</a:t>
            </a:r>
          </a:p>
          <a:p>
            <a:pPr eaLnBrk="1" hangingPunct="1">
              <a:lnSpc>
                <a:spcPct val="90000"/>
              </a:lnSpc>
            </a:pPr>
            <a:r>
              <a:rPr lang="en-US" altLang="en-US" sz="2800" i="1" smtClean="0"/>
              <a:t>OUT</a:t>
            </a:r>
            <a:r>
              <a:rPr lang="en-US" altLang="en-US" sz="2800" smtClean="0"/>
              <a:t>[</a:t>
            </a:r>
            <a:r>
              <a:rPr lang="en-US" altLang="en-US" sz="2800" i="1" smtClean="0"/>
              <a:t>S</a:t>
            </a:r>
            <a:r>
              <a:rPr lang="en-US" altLang="en-US" sz="2800" smtClean="0"/>
              <a:t>] = </a:t>
            </a:r>
            <a:r>
              <a:rPr lang="en-US" altLang="en-US" sz="2800" i="1" smtClean="0"/>
              <a:t>GEN</a:t>
            </a:r>
            <a:r>
              <a:rPr lang="en-US" altLang="en-US" sz="2800" smtClean="0"/>
              <a:t>[</a:t>
            </a:r>
            <a:r>
              <a:rPr lang="en-US" altLang="en-US" sz="2800" i="1" smtClean="0"/>
              <a:t>S</a:t>
            </a:r>
            <a:r>
              <a:rPr lang="en-US" altLang="en-US" sz="2800" smtClean="0"/>
              <a:t>] </a:t>
            </a:r>
            <a:r>
              <a:rPr lang="en-US" altLang="en-US" sz="2800" smtClean="0">
                <a:sym typeface="Symbol" panose="05050102010706020507" pitchFamily="18" charset="2"/>
              </a:rPr>
              <a:t> (</a:t>
            </a:r>
            <a:r>
              <a:rPr lang="en-US" altLang="en-US" sz="2800" i="1" smtClean="0">
                <a:sym typeface="Symbol" panose="05050102010706020507" pitchFamily="18" charset="2"/>
              </a:rPr>
              <a:t>IN</a:t>
            </a:r>
            <a:r>
              <a:rPr lang="en-US" altLang="en-US" sz="2800" smtClean="0">
                <a:sym typeface="Symbol" panose="05050102010706020507" pitchFamily="18" charset="2"/>
              </a:rPr>
              <a:t>[</a:t>
            </a:r>
            <a:r>
              <a:rPr lang="en-US" altLang="en-US" sz="2800" i="1" smtClean="0">
                <a:sym typeface="Symbol" panose="05050102010706020507" pitchFamily="18" charset="2"/>
              </a:rPr>
              <a:t>S</a:t>
            </a:r>
            <a:r>
              <a:rPr lang="en-US" altLang="en-US" sz="2800" smtClean="0">
                <a:sym typeface="Symbol" panose="05050102010706020507" pitchFamily="18" charset="2"/>
              </a:rPr>
              <a:t>]-</a:t>
            </a:r>
            <a:r>
              <a:rPr lang="en-US" altLang="en-US" sz="2800" i="1" smtClean="0">
                <a:sym typeface="Symbol" panose="05050102010706020507" pitchFamily="18" charset="2"/>
              </a:rPr>
              <a:t>KILL</a:t>
            </a:r>
            <a:r>
              <a:rPr lang="en-US" altLang="en-US" sz="2800" smtClean="0">
                <a:sym typeface="Symbol" panose="05050102010706020507" pitchFamily="18" charset="2"/>
              </a:rPr>
              <a:t>[</a:t>
            </a:r>
            <a:r>
              <a:rPr lang="en-US" altLang="en-US" sz="2800" i="1" smtClean="0">
                <a:sym typeface="Symbol" panose="05050102010706020507" pitchFamily="18" charset="2"/>
              </a:rPr>
              <a:t>S</a:t>
            </a:r>
            <a:r>
              <a:rPr lang="en-US" altLang="en-US" sz="2800" smtClean="0">
                <a:sym typeface="Symbol" panose="05050102010706020507" pitchFamily="18" charset="2"/>
              </a:rPr>
              <a:t>])</a:t>
            </a:r>
            <a:endParaRPr lang="en-US" altLang="en-US" sz="2800" smtClean="0"/>
          </a:p>
        </p:txBody>
      </p:sp>
      <p:sp>
        <p:nvSpPr>
          <p:cNvPr id="44039" name="Oval 4"/>
          <p:cNvSpPr>
            <a:spLocks noChangeArrowheads="1"/>
          </p:cNvSpPr>
          <p:nvPr/>
        </p:nvSpPr>
        <p:spPr bwMode="auto">
          <a:xfrm>
            <a:off x="3429000" y="1981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0" name="Oval 5"/>
          <p:cNvSpPr>
            <a:spLocks noChangeArrowheads="1"/>
          </p:cNvSpPr>
          <p:nvPr/>
        </p:nvSpPr>
        <p:spPr bwMode="auto">
          <a:xfrm>
            <a:off x="3124200" y="24384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a:t>
            </a:r>
            <a:endParaRPr lang="en-US" altLang="en-US" sz="2400"/>
          </a:p>
        </p:txBody>
      </p:sp>
      <p:sp>
        <p:nvSpPr>
          <p:cNvPr id="44041" name="Line 6"/>
          <p:cNvSpPr>
            <a:spLocks noChangeShapeType="1"/>
          </p:cNvSpPr>
          <p:nvPr/>
        </p:nvSpPr>
        <p:spPr bwMode="auto">
          <a:xfrm>
            <a:off x="35052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7"/>
          <p:cNvSpPr>
            <a:spLocks noChangeShapeType="1"/>
          </p:cNvSpPr>
          <p:nvPr/>
        </p:nvSpPr>
        <p:spPr bwMode="auto">
          <a:xfrm>
            <a:off x="3505200" y="2743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Oval 8"/>
          <p:cNvSpPr>
            <a:spLocks noChangeArrowheads="1"/>
          </p:cNvSpPr>
          <p:nvPr/>
        </p:nvSpPr>
        <p:spPr bwMode="auto">
          <a:xfrm>
            <a:off x="5791200" y="19812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4" name="Line 9"/>
          <p:cNvSpPr>
            <a:spLocks noChangeShapeType="1"/>
          </p:cNvSpPr>
          <p:nvPr/>
        </p:nvSpPr>
        <p:spPr bwMode="auto">
          <a:xfrm>
            <a:off x="5867400" y="21336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Rectangle 10"/>
          <p:cNvSpPr>
            <a:spLocks noChangeArrowheads="1"/>
          </p:cNvSpPr>
          <p:nvPr/>
        </p:nvSpPr>
        <p:spPr bwMode="auto">
          <a:xfrm>
            <a:off x="5486400" y="2438400"/>
            <a:ext cx="762000" cy="381000"/>
          </a:xfrm>
          <a:prstGeom prst="rect">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D1</a:t>
            </a:r>
          </a:p>
        </p:txBody>
      </p:sp>
      <p:sp>
        <p:nvSpPr>
          <p:cNvPr id="44046" name="Oval 11"/>
          <p:cNvSpPr>
            <a:spLocks noChangeArrowheads="1"/>
          </p:cNvSpPr>
          <p:nvPr/>
        </p:nvSpPr>
        <p:spPr bwMode="auto">
          <a:xfrm>
            <a:off x="3429000" y="3200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7" name="Line 12"/>
          <p:cNvSpPr>
            <a:spLocks noChangeShapeType="1"/>
          </p:cNvSpPr>
          <p:nvPr/>
        </p:nvSpPr>
        <p:spPr bwMode="auto">
          <a:xfrm>
            <a:off x="5867400" y="2819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Oval 13"/>
          <p:cNvSpPr>
            <a:spLocks noChangeArrowheads="1"/>
          </p:cNvSpPr>
          <p:nvPr/>
        </p:nvSpPr>
        <p:spPr bwMode="auto">
          <a:xfrm>
            <a:off x="57912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9" name="Line 14"/>
          <p:cNvSpPr>
            <a:spLocks noChangeShapeType="1"/>
          </p:cNvSpPr>
          <p:nvPr/>
        </p:nvSpPr>
        <p:spPr bwMode="auto">
          <a:xfrm>
            <a:off x="4114800" y="25908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Text Box 15"/>
          <p:cNvSpPr txBox="1">
            <a:spLocks noChangeArrowheads="1"/>
          </p:cNvSpPr>
          <p:nvPr/>
        </p:nvSpPr>
        <p:spPr bwMode="auto">
          <a:xfrm>
            <a:off x="4267200" y="2819400"/>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a:t>D1</a:t>
            </a:r>
            <a:r>
              <a:rPr lang="en-US" altLang="en-US" sz="1400"/>
              <a:t>: </a:t>
            </a:r>
            <a:r>
              <a:rPr lang="en-US" altLang="en-US" sz="1400" i="1"/>
              <a:t>a := b+c</a:t>
            </a:r>
            <a:endParaRPr lang="en-US" altLang="en-US"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50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50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F2900A-E1F3-4295-9509-6A128E552D06}" type="slidenum">
              <a:rPr lang="en-US" altLang="en-US">
                <a:solidFill>
                  <a:srgbClr val="660066"/>
                </a:solidFill>
              </a:rPr>
              <a:pPr eaLnBrk="1" hangingPunct="1"/>
              <a:t>31</a:t>
            </a:fld>
            <a:endParaRPr lang="en-US" altLang="en-US">
              <a:solidFill>
                <a:srgbClr val="660066"/>
              </a:solidFill>
            </a:endParaRPr>
          </a:p>
        </p:txBody>
      </p:sp>
      <p:sp>
        <p:nvSpPr>
          <p:cNvPr id="45061" name="Rectangle 2"/>
          <p:cNvSpPr>
            <a:spLocks noGrp="1" noChangeArrowheads="1"/>
          </p:cNvSpPr>
          <p:nvPr>
            <p:ph type="title"/>
          </p:nvPr>
        </p:nvSpPr>
        <p:spPr>
          <a:xfrm>
            <a:off x="1062038" y="500063"/>
            <a:ext cx="7446962" cy="485775"/>
          </a:xfrm>
        </p:spPr>
        <p:txBody>
          <a:bodyPr/>
          <a:lstStyle/>
          <a:p>
            <a:pPr eaLnBrk="1" hangingPunct="1"/>
            <a:r>
              <a:rPr lang="en-US" altLang="en-US" smtClean="0"/>
              <a:t>Single Statements</a:t>
            </a:r>
          </a:p>
        </p:txBody>
      </p:sp>
      <p:sp>
        <p:nvSpPr>
          <p:cNvPr id="45062" name="Rectangle 3"/>
          <p:cNvSpPr>
            <a:spLocks noGrp="1" noChangeArrowheads="1"/>
          </p:cNvSpPr>
          <p:nvPr>
            <p:ph type="body" idx="1"/>
          </p:nvPr>
        </p:nvSpPr>
        <p:spPr>
          <a:xfrm>
            <a:off x="1676400" y="3200400"/>
            <a:ext cx="6629400" cy="4038600"/>
          </a:xfrm>
        </p:spPr>
        <p:txBody>
          <a:bodyPr/>
          <a:lstStyle/>
          <a:p>
            <a:pPr eaLnBrk="1" hangingPunct="1">
              <a:buFont typeface="Arial Unicode MS" panose="020B0604020202020204" pitchFamily="34" charset="-128"/>
              <a:buNone/>
            </a:pPr>
            <a:r>
              <a:rPr lang="en-US" altLang="en-US" sz="2400" smtClean="0"/>
              <a:t>The data-flow equations are:</a:t>
            </a:r>
          </a:p>
          <a:p>
            <a:pPr eaLnBrk="1" hangingPunct="1">
              <a:buFont typeface="Arial Unicode MS" panose="020B0604020202020204" pitchFamily="34" charset="-128"/>
              <a:buNone/>
            </a:pPr>
            <a:r>
              <a:rPr lang="en-US" altLang="en-US" sz="2400" smtClean="0"/>
              <a:t> 1.</a:t>
            </a:r>
            <a:r>
              <a:rPr lang="en-US" altLang="en-US" sz="2400" i="1" smtClean="0"/>
              <a:t> gen</a:t>
            </a:r>
            <a:r>
              <a:rPr lang="en-US" altLang="en-US" sz="2400" smtClean="0"/>
              <a:t>[S] = {</a:t>
            </a:r>
            <a:r>
              <a:rPr lang="en-US" altLang="en-US" sz="2400" i="1" smtClean="0">
                <a:sym typeface="Symbol" panose="05050102010706020507" pitchFamily="18" charset="2"/>
              </a:rPr>
              <a:t>gen</a:t>
            </a:r>
            <a:r>
              <a:rPr lang="en-US" altLang="en-US" sz="2400" smtClean="0">
                <a:sym typeface="Symbol" panose="05050102010706020507" pitchFamily="18" charset="2"/>
              </a:rPr>
              <a:t>[</a:t>
            </a:r>
            <a:r>
              <a:rPr lang="en-US" altLang="en-US" sz="2400" i="1" smtClean="0">
                <a:sym typeface="Symbol" panose="05050102010706020507" pitchFamily="18" charset="2"/>
              </a:rPr>
              <a:t>S1</a:t>
            </a:r>
            <a:r>
              <a:rPr lang="en-US" altLang="en-US" sz="2400" smtClean="0">
                <a:sym typeface="Symbol" panose="05050102010706020507" pitchFamily="18" charset="2"/>
              </a:rPr>
              <a:t>] - gen[</a:t>
            </a:r>
            <a:r>
              <a:rPr lang="en-US" altLang="en-US" sz="2400" i="1" smtClean="0">
                <a:sym typeface="Symbol" panose="05050102010706020507" pitchFamily="18" charset="2"/>
              </a:rPr>
              <a:t>S2</a:t>
            </a:r>
            <a:r>
              <a:rPr lang="en-US" altLang="en-US" sz="2400" smtClean="0">
                <a:sym typeface="Symbol" panose="05050102010706020507" pitchFamily="18" charset="2"/>
              </a:rPr>
              <a:t>]}</a:t>
            </a:r>
          </a:p>
          <a:p>
            <a:pPr eaLnBrk="1" hangingPunct="1">
              <a:buFont typeface="Arial Unicode MS" panose="020B0604020202020204" pitchFamily="34" charset="-128"/>
              <a:buNone/>
            </a:pPr>
            <a:r>
              <a:rPr lang="en-US" altLang="en-US" sz="2400" smtClean="0">
                <a:sym typeface="Symbol" panose="05050102010706020507" pitchFamily="18" charset="2"/>
              </a:rPr>
              <a:t> 2. </a:t>
            </a:r>
            <a:r>
              <a:rPr lang="en-US" altLang="en-US" sz="2400" i="1" smtClean="0">
                <a:sym typeface="Symbol" panose="05050102010706020507" pitchFamily="18" charset="2"/>
              </a:rPr>
              <a:t>kill</a:t>
            </a:r>
            <a:r>
              <a:rPr lang="en-US" altLang="en-US" sz="2400" smtClean="0">
                <a:sym typeface="Symbol" panose="05050102010706020507" pitchFamily="18" charset="2"/>
              </a:rPr>
              <a:t>[S] = {</a:t>
            </a:r>
            <a:r>
              <a:rPr lang="en-US" altLang="en-US" sz="2400" i="1" smtClean="0">
                <a:sym typeface="Symbol" panose="05050102010706020507" pitchFamily="18" charset="2"/>
              </a:rPr>
              <a:t>kill</a:t>
            </a:r>
            <a:r>
              <a:rPr lang="en-US" altLang="en-US" sz="2400" smtClean="0">
                <a:sym typeface="Symbol" panose="05050102010706020507" pitchFamily="18" charset="2"/>
              </a:rPr>
              <a:t>{</a:t>
            </a:r>
            <a:r>
              <a:rPr lang="en-US" altLang="en-US" sz="2400" i="1" smtClean="0">
                <a:sym typeface="Symbol" panose="05050102010706020507" pitchFamily="18" charset="2"/>
              </a:rPr>
              <a:t>S1</a:t>
            </a:r>
            <a:r>
              <a:rPr lang="en-US" altLang="en-US" sz="2400" smtClean="0">
                <a:sym typeface="Symbol" panose="05050102010706020507" pitchFamily="18" charset="2"/>
              </a:rPr>
              <a:t>] </a:t>
            </a:r>
            <a:r>
              <a:rPr lang="en-US" altLang="en-US" sz="2400" smtClean="0">
                <a:cs typeface="Arial" panose="020B0604020202020204" pitchFamily="34" charset="0"/>
                <a:sym typeface="Symbol" panose="05050102010706020507" pitchFamily="18" charset="2"/>
              </a:rPr>
              <a:t>∩</a:t>
            </a:r>
            <a:r>
              <a:rPr lang="en-US" altLang="en-US" sz="2400" smtClean="0">
                <a:sym typeface="Symbol" panose="05050102010706020507" pitchFamily="18" charset="2"/>
              </a:rPr>
              <a:t> </a:t>
            </a:r>
            <a:r>
              <a:rPr lang="en-US" altLang="en-US" sz="2400" i="1" smtClean="0">
                <a:sym typeface="Symbol" panose="05050102010706020507" pitchFamily="18" charset="2"/>
              </a:rPr>
              <a:t>kill</a:t>
            </a:r>
            <a:r>
              <a:rPr lang="en-US" altLang="en-US" sz="2400" smtClean="0">
                <a:sym typeface="Symbol" panose="05050102010706020507" pitchFamily="18" charset="2"/>
              </a:rPr>
              <a:t>[</a:t>
            </a:r>
            <a:r>
              <a:rPr lang="en-US" altLang="en-US" sz="2400" i="1" smtClean="0">
                <a:sym typeface="Symbol" panose="05050102010706020507" pitchFamily="18" charset="2"/>
              </a:rPr>
              <a:t>S2</a:t>
            </a:r>
            <a:r>
              <a:rPr lang="en-US" altLang="en-US" sz="2400" smtClean="0">
                <a:sym typeface="Symbol" panose="05050102010706020507" pitchFamily="18" charset="2"/>
              </a:rPr>
              <a:t>])}</a:t>
            </a:r>
          </a:p>
          <a:p>
            <a:pPr eaLnBrk="1" hangingPunct="1">
              <a:buFont typeface="Arial Unicode MS" panose="020B0604020202020204" pitchFamily="34" charset="-128"/>
              <a:buNone/>
            </a:pPr>
            <a:r>
              <a:rPr lang="en-US" altLang="en-US" sz="2400" smtClean="0">
                <a:sym typeface="Symbol" panose="05050102010706020507" pitchFamily="18" charset="2"/>
              </a:rPr>
              <a:t> 3. </a:t>
            </a:r>
            <a:r>
              <a:rPr lang="en-US" altLang="en-US" sz="2400" i="1" smtClean="0">
                <a:sym typeface="Symbol" panose="05050102010706020507" pitchFamily="18" charset="2"/>
              </a:rPr>
              <a:t>in</a:t>
            </a:r>
            <a:r>
              <a:rPr lang="en-US" altLang="en-US" sz="2400" smtClean="0">
                <a:sym typeface="Symbol" panose="05050102010706020507" pitchFamily="18" charset="2"/>
              </a:rPr>
              <a:t>[</a:t>
            </a:r>
            <a:r>
              <a:rPr lang="en-US" altLang="en-US" sz="2400" i="1" smtClean="0">
                <a:sym typeface="Symbol" panose="05050102010706020507" pitchFamily="18" charset="2"/>
              </a:rPr>
              <a:t>S1</a:t>
            </a:r>
            <a:r>
              <a:rPr lang="en-US" altLang="en-US" sz="2400" smtClean="0">
                <a:sym typeface="Symbol" panose="05050102010706020507" pitchFamily="18" charset="2"/>
              </a:rPr>
              <a:t>] = </a:t>
            </a:r>
            <a:r>
              <a:rPr lang="en-US" altLang="en-US" sz="2400" i="1" smtClean="0">
                <a:sym typeface="Symbol" panose="05050102010706020507" pitchFamily="18" charset="2"/>
              </a:rPr>
              <a:t>in</a:t>
            </a:r>
            <a:r>
              <a:rPr lang="en-US" altLang="en-US" sz="2400" smtClean="0">
                <a:sym typeface="Symbol" panose="05050102010706020507" pitchFamily="18" charset="2"/>
              </a:rPr>
              <a:t>[</a:t>
            </a:r>
            <a:r>
              <a:rPr lang="en-US" altLang="en-US" sz="2400" i="1" smtClean="0">
                <a:sym typeface="Symbol" panose="05050102010706020507" pitchFamily="18" charset="2"/>
              </a:rPr>
              <a:t>S</a:t>
            </a:r>
            <a:r>
              <a:rPr lang="en-US" altLang="en-US" sz="2400" smtClean="0">
                <a:sym typeface="Symbol" panose="05050102010706020507" pitchFamily="18" charset="2"/>
              </a:rPr>
              <a:t>]</a:t>
            </a:r>
          </a:p>
          <a:p>
            <a:pPr eaLnBrk="1" hangingPunct="1">
              <a:buFont typeface="Arial Unicode MS" panose="020B0604020202020204" pitchFamily="34" charset="-128"/>
              <a:buNone/>
            </a:pPr>
            <a:r>
              <a:rPr lang="en-US" altLang="en-US" sz="2400" smtClean="0">
                <a:sym typeface="Symbol" panose="05050102010706020507" pitchFamily="18" charset="2"/>
              </a:rPr>
              <a:t> 4.</a:t>
            </a:r>
            <a:r>
              <a:rPr lang="en-US" altLang="en-US" sz="2400" i="1" smtClean="0">
                <a:sym typeface="Symbol" panose="05050102010706020507" pitchFamily="18" charset="2"/>
              </a:rPr>
              <a:t> in</a:t>
            </a:r>
            <a:r>
              <a:rPr lang="en-US" altLang="en-US" sz="2400" smtClean="0">
                <a:sym typeface="Symbol" panose="05050102010706020507" pitchFamily="18" charset="2"/>
              </a:rPr>
              <a:t>[</a:t>
            </a:r>
            <a:r>
              <a:rPr lang="en-US" altLang="en-US" sz="2400" i="1" smtClean="0">
                <a:sym typeface="Symbol" panose="05050102010706020507" pitchFamily="18" charset="2"/>
              </a:rPr>
              <a:t>S2</a:t>
            </a:r>
            <a:r>
              <a:rPr lang="en-US" altLang="en-US" sz="2400" smtClean="0">
                <a:sym typeface="Symbol" panose="05050102010706020507" pitchFamily="18" charset="2"/>
              </a:rPr>
              <a:t>] = </a:t>
            </a:r>
            <a:r>
              <a:rPr lang="en-US" altLang="en-US" sz="2400" i="1" smtClean="0">
                <a:sym typeface="Symbol" panose="05050102010706020507" pitchFamily="18" charset="2"/>
              </a:rPr>
              <a:t>in</a:t>
            </a:r>
            <a:r>
              <a:rPr lang="en-US" altLang="en-US" sz="2400" smtClean="0">
                <a:sym typeface="Symbol" panose="05050102010706020507" pitchFamily="18" charset="2"/>
              </a:rPr>
              <a:t>[</a:t>
            </a:r>
            <a:r>
              <a:rPr lang="en-US" altLang="en-US" sz="2400" i="1" smtClean="0">
                <a:sym typeface="Symbol" panose="05050102010706020507" pitchFamily="18" charset="2"/>
              </a:rPr>
              <a:t>S</a:t>
            </a:r>
            <a:r>
              <a:rPr lang="en-US" altLang="en-US" sz="2400" smtClean="0">
                <a:sym typeface="Symbol" panose="05050102010706020507" pitchFamily="18" charset="2"/>
              </a:rPr>
              <a:t>]</a:t>
            </a:r>
          </a:p>
          <a:p>
            <a:pPr eaLnBrk="1" hangingPunct="1">
              <a:buFont typeface="Arial Unicode MS" panose="020B0604020202020204" pitchFamily="34" charset="-128"/>
              <a:buNone/>
            </a:pPr>
            <a:r>
              <a:rPr lang="en-US" altLang="en-US" sz="2400" smtClean="0">
                <a:sym typeface="Symbol" panose="05050102010706020507" pitchFamily="18" charset="2"/>
              </a:rPr>
              <a:t> 5. </a:t>
            </a:r>
            <a:r>
              <a:rPr lang="en-US" altLang="en-US" sz="2400" i="1" smtClean="0">
                <a:sym typeface="Symbol" panose="05050102010706020507" pitchFamily="18" charset="2"/>
              </a:rPr>
              <a:t>out</a:t>
            </a:r>
            <a:r>
              <a:rPr lang="en-US" altLang="en-US" sz="2400" smtClean="0">
                <a:sym typeface="Symbol" panose="05050102010706020507" pitchFamily="18" charset="2"/>
              </a:rPr>
              <a:t>[</a:t>
            </a:r>
            <a:r>
              <a:rPr lang="en-US" altLang="en-US" sz="2400" i="1" smtClean="0">
                <a:sym typeface="Symbol" panose="05050102010706020507" pitchFamily="18" charset="2"/>
              </a:rPr>
              <a:t>S</a:t>
            </a:r>
            <a:r>
              <a:rPr lang="en-US" altLang="en-US" sz="2400" smtClean="0">
                <a:sym typeface="Symbol" panose="05050102010706020507" pitchFamily="18" charset="2"/>
              </a:rPr>
              <a:t>] = </a:t>
            </a:r>
            <a:r>
              <a:rPr lang="en-US" altLang="en-US" sz="2400" i="1" smtClean="0">
                <a:sym typeface="Symbol" panose="05050102010706020507" pitchFamily="18" charset="2"/>
              </a:rPr>
              <a:t>out</a:t>
            </a:r>
            <a:r>
              <a:rPr lang="en-US" altLang="en-US" sz="2400" smtClean="0">
                <a:sym typeface="Symbol" panose="05050102010706020507" pitchFamily="18" charset="2"/>
              </a:rPr>
              <a:t>[</a:t>
            </a:r>
            <a:r>
              <a:rPr lang="en-US" altLang="en-US" sz="2400" i="1" smtClean="0">
                <a:sym typeface="Symbol" panose="05050102010706020507" pitchFamily="18" charset="2"/>
              </a:rPr>
              <a:t>S1</a:t>
            </a:r>
            <a:r>
              <a:rPr lang="en-US" altLang="en-US" sz="2400" smtClean="0">
                <a:sym typeface="Symbol" panose="05050102010706020507" pitchFamily="18" charset="2"/>
              </a:rPr>
              <a:t>] U </a:t>
            </a:r>
            <a:r>
              <a:rPr lang="en-US" altLang="en-US" sz="2400" i="1" smtClean="0">
                <a:sym typeface="Symbol" panose="05050102010706020507" pitchFamily="18" charset="2"/>
              </a:rPr>
              <a:t>out</a:t>
            </a:r>
            <a:r>
              <a:rPr lang="en-US" altLang="en-US" sz="2400" smtClean="0">
                <a:sym typeface="Symbol" panose="05050102010706020507" pitchFamily="18" charset="2"/>
              </a:rPr>
              <a:t>[S2]</a:t>
            </a:r>
          </a:p>
          <a:p>
            <a:pPr eaLnBrk="1" hangingPunct="1">
              <a:lnSpc>
                <a:spcPct val="30000"/>
              </a:lnSpc>
              <a:buFont typeface="Arial Unicode MS" panose="020B0604020202020204" pitchFamily="34" charset="-128"/>
              <a:buNone/>
            </a:pPr>
            <a:endParaRPr lang="en-US" altLang="en-US" sz="2400" smtClean="0">
              <a:sym typeface="Symbol" panose="05050102010706020507" pitchFamily="18" charset="2"/>
            </a:endParaRPr>
          </a:p>
        </p:txBody>
      </p:sp>
      <p:sp>
        <p:nvSpPr>
          <p:cNvPr id="45063" name="Oval 4"/>
          <p:cNvSpPr>
            <a:spLocks noChangeArrowheads="1"/>
          </p:cNvSpPr>
          <p:nvPr/>
        </p:nvSpPr>
        <p:spPr bwMode="auto">
          <a:xfrm>
            <a:off x="3048000" y="182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64" name="Oval 5"/>
          <p:cNvSpPr>
            <a:spLocks noChangeArrowheads="1"/>
          </p:cNvSpPr>
          <p:nvPr/>
        </p:nvSpPr>
        <p:spPr bwMode="auto">
          <a:xfrm>
            <a:off x="2743200" y="22860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a:t>
            </a:r>
            <a:endParaRPr lang="en-US" altLang="en-US" sz="2400"/>
          </a:p>
        </p:txBody>
      </p:sp>
      <p:sp>
        <p:nvSpPr>
          <p:cNvPr id="45065" name="Line 6"/>
          <p:cNvSpPr>
            <a:spLocks noChangeShapeType="1"/>
          </p:cNvSpPr>
          <p:nvPr/>
        </p:nvSpPr>
        <p:spPr bwMode="auto">
          <a:xfrm>
            <a:off x="3124200" y="198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6" name="Line 7"/>
          <p:cNvSpPr>
            <a:spLocks noChangeShapeType="1"/>
          </p:cNvSpPr>
          <p:nvPr/>
        </p:nvSpPr>
        <p:spPr bwMode="auto">
          <a:xfrm>
            <a:off x="3124200" y="2590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Oval 8"/>
          <p:cNvSpPr>
            <a:spLocks noChangeArrowheads="1"/>
          </p:cNvSpPr>
          <p:nvPr/>
        </p:nvSpPr>
        <p:spPr bwMode="auto">
          <a:xfrm>
            <a:off x="30480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68" name="Line 9"/>
          <p:cNvSpPr>
            <a:spLocks noChangeShapeType="1"/>
          </p:cNvSpPr>
          <p:nvPr/>
        </p:nvSpPr>
        <p:spPr bwMode="auto">
          <a:xfrm>
            <a:off x="3886200" y="24384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9" name="Oval 10"/>
          <p:cNvSpPr>
            <a:spLocks noChangeArrowheads="1"/>
          </p:cNvSpPr>
          <p:nvPr/>
        </p:nvSpPr>
        <p:spPr bwMode="auto">
          <a:xfrm>
            <a:off x="6400800" y="182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70" name="Oval 11"/>
          <p:cNvSpPr>
            <a:spLocks noChangeArrowheads="1"/>
          </p:cNvSpPr>
          <p:nvPr/>
        </p:nvSpPr>
        <p:spPr bwMode="auto">
          <a:xfrm>
            <a:off x="5486400" y="23622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S1</a:t>
            </a:r>
            <a:endParaRPr lang="en-US" altLang="en-US" sz="2400"/>
          </a:p>
        </p:txBody>
      </p:sp>
      <p:sp>
        <p:nvSpPr>
          <p:cNvPr id="45071" name="Line 12"/>
          <p:cNvSpPr>
            <a:spLocks noChangeShapeType="1"/>
          </p:cNvSpPr>
          <p:nvPr/>
        </p:nvSpPr>
        <p:spPr bwMode="auto">
          <a:xfrm flipH="1">
            <a:off x="5867400" y="1981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2" name="Oval 13"/>
          <p:cNvSpPr>
            <a:spLocks noChangeArrowheads="1"/>
          </p:cNvSpPr>
          <p:nvPr/>
        </p:nvSpPr>
        <p:spPr bwMode="auto">
          <a:xfrm>
            <a:off x="6705600" y="23622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S2</a:t>
            </a:r>
            <a:endParaRPr lang="en-US" altLang="en-US" sz="2400"/>
          </a:p>
        </p:txBody>
      </p:sp>
      <p:sp>
        <p:nvSpPr>
          <p:cNvPr id="45073" name="Line 14"/>
          <p:cNvSpPr>
            <a:spLocks noChangeShapeType="1"/>
          </p:cNvSpPr>
          <p:nvPr/>
        </p:nvSpPr>
        <p:spPr bwMode="auto">
          <a:xfrm flipH="1">
            <a:off x="6477000" y="26670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4" name="Oval 15"/>
          <p:cNvSpPr>
            <a:spLocks noChangeArrowheads="1"/>
          </p:cNvSpPr>
          <p:nvPr/>
        </p:nvSpPr>
        <p:spPr bwMode="auto">
          <a:xfrm>
            <a:off x="64008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5075" name="Line 16"/>
          <p:cNvSpPr>
            <a:spLocks noChangeShapeType="1"/>
          </p:cNvSpPr>
          <p:nvPr/>
        </p:nvSpPr>
        <p:spPr bwMode="auto">
          <a:xfrm>
            <a:off x="5791200" y="26670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6" name="Line 17"/>
          <p:cNvSpPr>
            <a:spLocks noChangeShapeType="1"/>
          </p:cNvSpPr>
          <p:nvPr/>
        </p:nvSpPr>
        <p:spPr bwMode="auto">
          <a:xfrm>
            <a:off x="6553200" y="19812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60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60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47F59B-94DF-4482-8B3D-2AD0F50195E6}" type="slidenum">
              <a:rPr lang="en-US" altLang="en-US">
                <a:solidFill>
                  <a:srgbClr val="660066"/>
                </a:solidFill>
              </a:rPr>
              <a:pPr eaLnBrk="1" hangingPunct="1"/>
              <a:t>32</a:t>
            </a:fld>
            <a:endParaRPr lang="en-US" altLang="en-US">
              <a:solidFill>
                <a:srgbClr val="660066"/>
              </a:solidFill>
            </a:endParaRPr>
          </a:p>
        </p:txBody>
      </p:sp>
      <p:sp>
        <p:nvSpPr>
          <p:cNvPr id="46085" name="Rectangle 2"/>
          <p:cNvSpPr>
            <a:spLocks noGrp="1" noChangeArrowheads="1"/>
          </p:cNvSpPr>
          <p:nvPr>
            <p:ph type="title"/>
          </p:nvPr>
        </p:nvSpPr>
        <p:spPr>
          <a:xfrm>
            <a:off x="1062038" y="500063"/>
            <a:ext cx="7446962" cy="485775"/>
          </a:xfrm>
        </p:spPr>
        <p:txBody>
          <a:bodyPr/>
          <a:lstStyle/>
          <a:p>
            <a:pPr eaLnBrk="1" hangingPunct="1"/>
            <a:r>
              <a:rPr lang="en-US" altLang="en-US" smtClean="0"/>
              <a:t>Iteration</a:t>
            </a:r>
          </a:p>
        </p:txBody>
      </p:sp>
      <p:sp>
        <p:nvSpPr>
          <p:cNvPr id="46086" name="Rectangle 3"/>
          <p:cNvSpPr>
            <a:spLocks noGrp="1" noChangeArrowheads="1"/>
          </p:cNvSpPr>
          <p:nvPr>
            <p:ph type="body" idx="1"/>
          </p:nvPr>
        </p:nvSpPr>
        <p:spPr>
          <a:xfrm>
            <a:off x="2057400" y="3581400"/>
            <a:ext cx="6172200" cy="4038600"/>
          </a:xfrm>
        </p:spPr>
        <p:txBody>
          <a:bodyPr/>
          <a:lstStyle/>
          <a:p>
            <a:pPr eaLnBrk="1" hangingPunct="1">
              <a:buFont typeface="Arial Unicode MS" panose="020B0604020202020204" pitchFamily="34" charset="-128"/>
              <a:buNone/>
            </a:pPr>
            <a:r>
              <a:rPr lang="en-US" altLang="en-US" sz="2800" smtClean="0"/>
              <a:t>The data-flow equations are:</a:t>
            </a:r>
          </a:p>
          <a:p>
            <a:pPr eaLnBrk="1" hangingPunct="1">
              <a:buFont typeface="Arial Unicode MS" panose="020B0604020202020204" pitchFamily="34" charset="-128"/>
              <a:buNone/>
            </a:pPr>
            <a:r>
              <a:rPr lang="en-US" altLang="en-US" sz="2800" smtClean="0"/>
              <a:t> 1.</a:t>
            </a:r>
            <a:r>
              <a:rPr lang="en-US" altLang="en-US" sz="2800" i="1" smtClean="0"/>
              <a:t> gen</a:t>
            </a:r>
            <a:r>
              <a:rPr lang="en-US" altLang="en-US" sz="2800" smtClean="0"/>
              <a:t>[S]  =   </a:t>
            </a:r>
            <a:r>
              <a:rPr lang="en-US" altLang="en-US" sz="2800" i="1" smtClean="0">
                <a:sym typeface="Symbol" panose="05050102010706020507" pitchFamily="18" charset="2"/>
              </a:rPr>
              <a:t>gen</a:t>
            </a:r>
            <a:r>
              <a:rPr lang="en-US" altLang="en-US" sz="2800" smtClean="0">
                <a:sym typeface="Symbol" panose="05050102010706020507" pitchFamily="18" charset="2"/>
              </a:rPr>
              <a:t>[</a:t>
            </a:r>
            <a:r>
              <a:rPr lang="en-US" altLang="en-US" sz="2800" i="1" smtClean="0">
                <a:sym typeface="Symbol" panose="05050102010706020507" pitchFamily="18" charset="2"/>
              </a:rPr>
              <a:t>S1</a:t>
            </a:r>
            <a:r>
              <a:rPr lang="en-US" altLang="en-US" sz="2800" smtClean="0">
                <a:sym typeface="Symbol" panose="05050102010706020507" pitchFamily="18" charset="2"/>
              </a:rPr>
              <a:t>] </a:t>
            </a:r>
          </a:p>
          <a:p>
            <a:pPr eaLnBrk="1" hangingPunct="1">
              <a:buFont typeface="Arial Unicode MS" panose="020B0604020202020204" pitchFamily="34" charset="-128"/>
              <a:buNone/>
            </a:pPr>
            <a:r>
              <a:rPr lang="en-US" altLang="en-US" sz="2800" smtClean="0">
                <a:sym typeface="Symbol" panose="05050102010706020507" pitchFamily="18" charset="2"/>
              </a:rPr>
              <a:t> 2. </a:t>
            </a:r>
            <a:r>
              <a:rPr lang="en-US" altLang="en-US" sz="2800" i="1" smtClean="0">
                <a:sym typeface="Symbol" panose="05050102010706020507" pitchFamily="18" charset="2"/>
              </a:rPr>
              <a:t>kill</a:t>
            </a:r>
            <a:r>
              <a:rPr lang="en-US" altLang="en-US" sz="2800" smtClean="0">
                <a:sym typeface="Symbol" panose="05050102010706020507" pitchFamily="18" charset="2"/>
              </a:rPr>
              <a:t>[S]    =   </a:t>
            </a:r>
            <a:r>
              <a:rPr lang="en-US" altLang="en-US" sz="2800" i="1" smtClean="0">
                <a:sym typeface="Symbol" panose="05050102010706020507" pitchFamily="18" charset="2"/>
              </a:rPr>
              <a:t>kill</a:t>
            </a:r>
            <a:r>
              <a:rPr lang="en-US" altLang="en-US" sz="2800" smtClean="0">
                <a:sym typeface="Symbol" panose="05050102010706020507" pitchFamily="18" charset="2"/>
              </a:rPr>
              <a:t>[</a:t>
            </a:r>
            <a:r>
              <a:rPr lang="en-US" altLang="en-US" sz="2800" i="1" smtClean="0">
                <a:sym typeface="Symbol" panose="05050102010706020507" pitchFamily="18" charset="2"/>
              </a:rPr>
              <a:t>S1</a:t>
            </a:r>
            <a:r>
              <a:rPr lang="en-US" altLang="en-US" sz="2800" smtClean="0">
                <a:sym typeface="Symbol" panose="05050102010706020507" pitchFamily="18" charset="2"/>
              </a:rPr>
              <a:t>]  </a:t>
            </a:r>
          </a:p>
          <a:p>
            <a:pPr eaLnBrk="1" hangingPunct="1">
              <a:buFont typeface="Arial Unicode MS" panose="020B0604020202020204" pitchFamily="34" charset="-128"/>
              <a:buNone/>
            </a:pPr>
            <a:r>
              <a:rPr lang="en-US" altLang="en-US" sz="2800" smtClean="0">
                <a:sym typeface="Symbol" panose="05050102010706020507" pitchFamily="18" charset="2"/>
              </a:rPr>
              <a:t> 3. </a:t>
            </a:r>
            <a:r>
              <a:rPr lang="en-US" altLang="en-US" sz="2800" i="1" smtClean="0">
                <a:sym typeface="Symbol" panose="05050102010706020507" pitchFamily="18" charset="2"/>
              </a:rPr>
              <a:t>in</a:t>
            </a:r>
            <a:r>
              <a:rPr lang="en-US" altLang="en-US" sz="2800" smtClean="0">
                <a:sym typeface="Symbol" panose="05050102010706020507" pitchFamily="18" charset="2"/>
              </a:rPr>
              <a:t>[</a:t>
            </a:r>
            <a:r>
              <a:rPr lang="en-US" altLang="en-US" sz="2800" i="1" smtClean="0">
                <a:sym typeface="Symbol" panose="05050102010706020507" pitchFamily="18" charset="2"/>
              </a:rPr>
              <a:t>S1</a:t>
            </a:r>
            <a:r>
              <a:rPr lang="en-US" altLang="en-US" sz="2800" smtClean="0">
                <a:sym typeface="Symbol" panose="05050102010706020507" pitchFamily="18" charset="2"/>
              </a:rPr>
              <a:t>]   =   </a:t>
            </a:r>
            <a:r>
              <a:rPr lang="en-US" altLang="en-US" sz="2800" i="1" smtClean="0">
                <a:sym typeface="Symbol" panose="05050102010706020507" pitchFamily="18" charset="2"/>
              </a:rPr>
              <a:t>in</a:t>
            </a:r>
            <a:r>
              <a:rPr lang="en-US" altLang="en-US" sz="2800" smtClean="0">
                <a:sym typeface="Symbol" panose="05050102010706020507" pitchFamily="18" charset="2"/>
              </a:rPr>
              <a:t>[</a:t>
            </a:r>
            <a:r>
              <a:rPr lang="en-US" altLang="en-US" sz="2800" i="1" smtClean="0">
                <a:sym typeface="Symbol" panose="05050102010706020507" pitchFamily="18" charset="2"/>
              </a:rPr>
              <a:t>S</a:t>
            </a:r>
            <a:r>
              <a:rPr lang="en-US" altLang="en-US" sz="2800" smtClean="0">
                <a:sym typeface="Symbol" panose="05050102010706020507" pitchFamily="18" charset="2"/>
              </a:rPr>
              <a:t>] U </a:t>
            </a:r>
            <a:r>
              <a:rPr lang="en-US" altLang="en-US" sz="2800" i="1" smtClean="0">
                <a:sym typeface="Symbol" panose="05050102010706020507" pitchFamily="18" charset="2"/>
              </a:rPr>
              <a:t>out</a:t>
            </a:r>
            <a:r>
              <a:rPr lang="en-US" altLang="en-US" sz="2800" smtClean="0">
                <a:sym typeface="Symbol" panose="05050102010706020507" pitchFamily="18" charset="2"/>
              </a:rPr>
              <a:t>[</a:t>
            </a:r>
            <a:r>
              <a:rPr lang="en-US" altLang="en-US" sz="2800" i="1" smtClean="0">
                <a:sym typeface="Symbol" panose="05050102010706020507" pitchFamily="18" charset="2"/>
              </a:rPr>
              <a:t>S1</a:t>
            </a:r>
            <a:r>
              <a:rPr lang="en-US" altLang="en-US" sz="2800" smtClean="0">
                <a:sym typeface="Symbol" panose="05050102010706020507" pitchFamily="18" charset="2"/>
              </a:rPr>
              <a:t>] </a:t>
            </a:r>
          </a:p>
        </p:txBody>
      </p:sp>
      <p:sp>
        <p:nvSpPr>
          <p:cNvPr id="46087" name="Oval 4"/>
          <p:cNvSpPr>
            <a:spLocks noChangeArrowheads="1"/>
          </p:cNvSpPr>
          <p:nvPr/>
        </p:nvSpPr>
        <p:spPr bwMode="auto">
          <a:xfrm>
            <a:off x="3657600" y="182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88" name="Oval 5"/>
          <p:cNvSpPr>
            <a:spLocks noChangeArrowheads="1"/>
          </p:cNvSpPr>
          <p:nvPr/>
        </p:nvSpPr>
        <p:spPr bwMode="auto">
          <a:xfrm>
            <a:off x="3352800" y="22860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a:t>
            </a:r>
            <a:endParaRPr lang="en-US" altLang="en-US" sz="2400"/>
          </a:p>
        </p:txBody>
      </p:sp>
      <p:sp>
        <p:nvSpPr>
          <p:cNvPr id="46089" name="Line 6"/>
          <p:cNvSpPr>
            <a:spLocks noChangeShapeType="1"/>
          </p:cNvSpPr>
          <p:nvPr/>
        </p:nvSpPr>
        <p:spPr bwMode="auto">
          <a:xfrm>
            <a:off x="3733800" y="198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7"/>
          <p:cNvSpPr>
            <a:spLocks noChangeShapeType="1"/>
          </p:cNvSpPr>
          <p:nvPr/>
        </p:nvSpPr>
        <p:spPr bwMode="auto">
          <a:xfrm>
            <a:off x="3733800" y="2590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8"/>
          <p:cNvSpPr>
            <a:spLocks noChangeArrowheads="1"/>
          </p:cNvSpPr>
          <p:nvPr/>
        </p:nvSpPr>
        <p:spPr bwMode="auto">
          <a:xfrm>
            <a:off x="36576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2" name="Line 9"/>
          <p:cNvSpPr>
            <a:spLocks noChangeShapeType="1"/>
          </p:cNvSpPr>
          <p:nvPr/>
        </p:nvSpPr>
        <p:spPr bwMode="auto">
          <a:xfrm>
            <a:off x="4495800" y="24384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Oval 10"/>
          <p:cNvSpPr>
            <a:spLocks noChangeArrowheads="1"/>
          </p:cNvSpPr>
          <p:nvPr/>
        </p:nvSpPr>
        <p:spPr bwMode="auto">
          <a:xfrm>
            <a:off x="6248400" y="1828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4" name="Oval 11"/>
          <p:cNvSpPr>
            <a:spLocks noChangeArrowheads="1"/>
          </p:cNvSpPr>
          <p:nvPr/>
        </p:nvSpPr>
        <p:spPr bwMode="auto">
          <a:xfrm>
            <a:off x="5943600" y="2286000"/>
            <a:ext cx="762000" cy="304800"/>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S1</a:t>
            </a:r>
            <a:endParaRPr lang="en-US" altLang="en-US" sz="2400"/>
          </a:p>
        </p:txBody>
      </p:sp>
      <p:sp>
        <p:nvSpPr>
          <p:cNvPr id="46095" name="Line 12"/>
          <p:cNvSpPr>
            <a:spLocks noChangeShapeType="1"/>
          </p:cNvSpPr>
          <p:nvPr/>
        </p:nvSpPr>
        <p:spPr bwMode="auto">
          <a:xfrm>
            <a:off x="6324600" y="1981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Line 13"/>
          <p:cNvSpPr>
            <a:spLocks noChangeShapeType="1"/>
          </p:cNvSpPr>
          <p:nvPr/>
        </p:nvSpPr>
        <p:spPr bwMode="auto">
          <a:xfrm>
            <a:off x="6324600" y="2590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Oval 14"/>
          <p:cNvSpPr>
            <a:spLocks noChangeArrowheads="1"/>
          </p:cNvSpPr>
          <p:nvPr/>
        </p:nvSpPr>
        <p:spPr bwMode="auto">
          <a:xfrm>
            <a:off x="6248400" y="3048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8" name="Freeform 15"/>
          <p:cNvSpPr>
            <a:spLocks/>
          </p:cNvSpPr>
          <p:nvPr/>
        </p:nvSpPr>
        <p:spPr bwMode="auto">
          <a:xfrm>
            <a:off x="6553200" y="2019300"/>
            <a:ext cx="546100" cy="736600"/>
          </a:xfrm>
          <a:custGeom>
            <a:avLst/>
            <a:gdLst>
              <a:gd name="T0" fmla="*/ 0 w 344"/>
              <a:gd name="T1" fmla="*/ 571500 h 464"/>
              <a:gd name="T2" fmla="*/ 304800 w 344"/>
              <a:gd name="T3" fmla="*/ 723900 h 464"/>
              <a:gd name="T4" fmla="*/ 533400 w 344"/>
              <a:gd name="T5" fmla="*/ 495300 h 464"/>
              <a:gd name="T6" fmla="*/ 381000 w 344"/>
              <a:gd name="T7" fmla="*/ 38100 h 464"/>
              <a:gd name="T8" fmla="*/ 0 w 344"/>
              <a:gd name="T9" fmla="*/ 266700 h 4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 h="464">
                <a:moveTo>
                  <a:pt x="0" y="360"/>
                </a:moveTo>
                <a:cubicBezTo>
                  <a:pt x="68" y="412"/>
                  <a:pt x="136" y="464"/>
                  <a:pt x="192" y="456"/>
                </a:cubicBezTo>
                <a:cubicBezTo>
                  <a:pt x="248" y="448"/>
                  <a:pt x="328" y="384"/>
                  <a:pt x="336" y="312"/>
                </a:cubicBezTo>
                <a:cubicBezTo>
                  <a:pt x="344" y="240"/>
                  <a:pt x="296" y="48"/>
                  <a:pt x="240" y="24"/>
                </a:cubicBezTo>
                <a:cubicBezTo>
                  <a:pt x="184" y="0"/>
                  <a:pt x="92" y="84"/>
                  <a:pt x="0" y="168"/>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710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710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0F8C12-290C-4B31-BFEC-A128E63AFA10}" type="slidenum">
              <a:rPr lang="en-US" altLang="en-US">
                <a:solidFill>
                  <a:srgbClr val="660066"/>
                </a:solidFill>
              </a:rPr>
              <a:pPr eaLnBrk="1" hangingPunct="1"/>
              <a:t>33</a:t>
            </a:fld>
            <a:endParaRPr lang="en-US" altLang="en-US">
              <a:solidFill>
                <a:srgbClr val="660066"/>
              </a:solidFill>
            </a:endParaRPr>
          </a:p>
        </p:txBody>
      </p:sp>
      <p:sp>
        <p:nvSpPr>
          <p:cNvPr id="47109" name="Rectangle 2"/>
          <p:cNvSpPr>
            <a:spLocks noGrp="1" noChangeArrowheads="1"/>
          </p:cNvSpPr>
          <p:nvPr>
            <p:ph type="title"/>
          </p:nvPr>
        </p:nvSpPr>
        <p:spPr>
          <a:xfrm>
            <a:off x="685800" y="533400"/>
            <a:ext cx="7446963" cy="485775"/>
          </a:xfrm>
        </p:spPr>
        <p:txBody>
          <a:bodyPr/>
          <a:lstStyle/>
          <a:p>
            <a:pPr eaLnBrk="1" hangingPunct="1"/>
            <a:r>
              <a:rPr lang="en-US" altLang="en-US" smtClean="0"/>
              <a:t>Computing </a:t>
            </a:r>
            <a:r>
              <a:rPr lang="en-US" altLang="en-US" b="1" i="1" smtClean="0"/>
              <a:t>in</a:t>
            </a:r>
            <a:r>
              <a:rPr lang="en-US" altLang="en-US" smtClean="0"/>
              <a:t> and </a:t>
            </a:r>
            <a:r>
              <a:rPr lang="en-US" altLang="en-US" b="1" i="1" smtClean="0"/>
              <a:t>out</a:t>
            </a:r>
            <a:endParaRPr lang="en-US" altLang="en-US" smtClean="0"/>
          </a:p>
        </p:txBody>
      </p:sp>
      <p:sp>
        <p:nvSpPr>
          <p:cNvPr id="47110" name="Rectangle 3"/>
          <p:cNvSpPr>
            <a:spLocks noGrp="1" noChangeArrowheads="1"/>
          </p:cNvSpPr>
          <p:nvPr>
            <p:ph type="body" idx="1"/>
          </p:nvPr>
        </p:nvSpPr>
        <p:spPr>
          <a:xfrm>
            <a:off x="1143000" y="1676400"/>
            <a:ext cx="7162800" cy="4991100"/>
          </a:xfrm>
        </p:spPr>
        <p:txBody>
          <a:bodyPr/>
          <a:lstStyle/>
          <a:p>
            <a:pPr eaLnBrk="1" hangingPunct="1"/>
            <a:r>
              <a:rPr lang="en-US" altLang="en-US" smtClean="0"/>
              <a:t>Simple in the first three cases using the data-flow equations as stated</a:t>
            </a:r>
          </a:p>
          <a:p>
            <a:pPr eaLnBrk="1" hangingPunct="1"/>
            <a:r>
              <a:rPr lang="en-US" altLang="en-US" smtClean="0"/>
              <a:t>Evaluating</a:t>
            </a:r>
            <a:r>
              <a:rPr lang="en-US" altLang="en-US" i="1" smtClean="0"/>
              <a:t> in </a:t>
            </a:r>
            <a:r>
              <a:rPr lang="en-US" altLang="en-US" smtClean="0"/>
              <a:t>and </a:t>
            </a:r>
            <a:r>
              <a:rPr lang="en-US" altLang="en-US" i="1" smtClean="0"/>
              <a:t>out</a:t>
            </a:r>
            <a:r>
              <a:rPr lang="en-US" altLang="en-US" smtClean="0"/>
              <a:t> is not as easy due to the nature of the definitions in the case of iteration</a:t>
            </a:r>
          </a:p>
          <a:p>
            <a:pPr eaLnBrk="1" hangingPunct="1"/>
            <a:r>
              <a:rPr lang="en-US" altLang="en-US" smtClean="0"/>
              <a:t>Let us revisit the example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81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81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8F00E6-252D-4475-8254-B1FD90BC5CAE}" type="slidenum">
              <a:rPr lang="en-US" altLang="en-US">
                <a:solidFill>
                  <a:srgbClr val="660066"/>
                </a:solidFill>
              </a:rPr>
              <a:pPr eaLnBrk="1" hangingPunct="1"/>
              <a:t>34</a:t>
            </a:fld>
            <a:endParaRPr lang="en-US" altLang="en-US">
              <a:solidFill>
                <a:srgbClr val="660066"/>
              </a:solidFill>
            </a:endParaRPr>
          </a:p>
        </p:txBody>
      </p:sp>
      <p:sp>
        <p:nvSpPr>
          <p:cNvPr id="48133" name="Rectangle 2"/>
          <p:cNvSpPr>
            <a:spLocks noGrp="1" noChangeArrowheads="1"/>
          </p:cNvSpPr>
          <p:nvPr>
            <p:ph type="title"/>
          </p:nvPr>
        </p:nvSpPr>
        <p:spPr>
          <a:xfrm>
            <a:off x="625475" y="677863"/>
            <a:ext cx="8050213" cy="485775"/>
          </a:xfrm>
        </p:spPr>
        <p:txBody>
          <a:bodyPr/>
          <a:lstStyle/>
          <a:p>
            <a:pPr eaLnBrk="1" hangingPunct="1"/>
            <a:r>
              <a:rPr lang="en-US" altLang="en-US" sz="3600" smtClean="0"/>
              <a:t>The Approaches Identified Above</a:t>
            </a:r>
          </a:p>
        </p:txBody>
      </p:sp>
      <p:sp>
        <p:nvSpPr>
          <p:cNvPr id="48134" name="Rectangle 3"/>
          <p:cNvSpPr>
            <a:spLocks noGrp="1" noChangeArrowheads="1"/>
          </p:cNvSpPr>
          <p:nvPr>
            <p:ph type="body" idx="1"/>
          </p:nvPr>
        </p:nvSpPr>
        <p:spPr>
          <a:xfrm>
            <a:off x="1219200" y="1600200"/>
            <a:ext cx="7010400" cy="4991100"/>
          </a:xfrm>
        </p:spPr>
        <p:txBody>
          <a:bodyPr/>
          <a:lstStyle/>
          <a:p>
            <a:pPr eaLnBrk="1" hangingPunct="1"/>
            <a:r>
              <a:rPr lang="en-US" altLang="en-US" smtClean="0"/>
              <a:t>Purely syntax driven approaches</a:t>
            </a:r>
          </a:p>
          <a:p>
            <a:pPr eaLnBrk="1" hangingPunct="1"/>
            <a:r>
              <a:rPr lang="en-US" altLang="en-US" smtClean="0"/>
              <a:t>Local and limited in scope</a:t>
            </a:r>
          </a:p>
          <a:p>
            <a:pPr eaLnBrk="1" hangingPunct="1"/>
            <a:r>
              <a:rPr lang="en-US" altLang="en-US" smtClean="0"/>
              <a:t>Need methods to extend them to full flow-graphs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4915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4915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6669EA-6600-4CAC-8331-FDAA4D794C16}" type="slidenum">
              <a:rPr lang="en-US" altLang="en-US">
                <a:solidFill>
                  <a:srgbClr val="660066"/>
                </a:solidFill>
              </a:rPr>
              <a:pPr eaLnBrk="1" hangingPunct="1"/>
              <a:t>35</a:t>
            </a:fld>
            <a:endParaRPr lang="en-US" altLang="en-US">
              <a:solidFill>
                <a:srgbClr val="660066"/>
              </a:solidFill>
            </a:endParaRPr>
          </a:p>
        </p:txBody>
      </p:sp>
      <p:sp>
        <p:nvSpPr>
          <p:cNvPr id="49157" name="Rectangle 2"/>
          <p:cNvSpPr>
            <a:spLocks noGrp="1" noChangeArrowheads="1"/>
          </p:cNvSpPr>
          <p:nvPr>
            <p:ph type="title"/>
          </p:nvPr>
        </p:nvSpPr>
        <p:spPr>
          <a:xfrm>
            <a:off x="1062038" y="500063"/>
            <a:ext cx="7446962" cy="485775"/>
          </a:xfrm>
        </p:spPr>
        <p:txBody>
          <a:bodyPr/>
          <a:lstStyle/>
          <a:p>
            <a:pPr eaLnBrk="1" hangingPunct="1"/>
            <a:r>
              <a:rPr lang="en-US" altLang="en-US" smtClean="0"/>
              <a:t>Control Paths </a:t>
            </a:r>
          </a:p>
        </p:txBody>
      </p:sp>
      <p:sp>
        <p:nvSpPr>
          <p:cNvPr id="49158" name="Rectangle 3"/>
          <p:cNvSpPr>
            <a:spLocks noGrp="1" noChangeArrowheads="1"/>
          </p:cNvSpPr>
          <p:nvPr>
            <p:ph type="body" idx="1"/>
          </p:nvPr>
        </p:nvSpPr>
        <p:spPr>
          <a:xfrm>
            <a:off x="1524000" y="4724400"/>
            <a:ext cx="7620000" cy="1528763"/>
          </a:xfrm>
        </p:spPr>
        <p:txBody>
          <a:bodyPr/>
          <a:lstStyle/>
          <a:p>
            <a:pPr eaLnBrk="1" hangingPunct="1">
              <a:lnSpc>
                <a:spcPct val="90000"/>
              </a:lnSpc>
            </a:pPr>
            <a:r>
              <a:rPr lang="en-US" altLang="en-US" sz="2000" smtClean="0"/>
              <a:t>The definitions reaching the “join” node are the </a:t>
            </a:r>
            <a:r>
              <a:rPr lang="en-US" altLang="en-US" sz="2000" i="1" smtClean="0"/>
              <a:t>union</a:t>
            </a:r>
            <a:r>
              <a:rPr lang="en-US" altLang="en-US" sz="2000" smtClean="0"/>
              <a:t> of all those reaching each of the (three) predecessors (in this example)</a:t>
            </a:r>
          </a:p>
          <a:p>
            <a:pPr eaLnBrk="1" hangingPunct="1">
              <a:lnSpc>
                <a:spcPct val="90000"/>
              </a:lnSpc>
            </a:pPr>
            <a:r>
              <a:rPr lang="en-US" altLang="en-US" sz="2000" i="1" smtClean="0"/>
              <a:t>in</a:t>
            </a:r>
            <a:r>
              <a:rPr lang="en-US" altLang="en-US" sz="2000" smtClean="0"/>
              <a:t>[</a:t>
            </a:r>
            <a:r>
              <a:rPr lang="en-US" altLang="en-US" sz="2000" i="1" smtClean="0"/>
              <a:t>join</a:t>
            </a:r>
            <a:r>
              <a:rPr lang="en-US" altLang="en-US" sz="2000" smtClean="0"/>
              <a:t>] = U</a:t>
            </a:r>
            <a:r>
              <a:rPr lang="en-US" altLang="en-US" sz="2000" i="1" baseline="-25000" smtClean="0"/>
              <a:t>p</a:t>
            </a:r>
            <a:r>
              <a:rPr lang="en-US" altLang="en-US" sz="2000" baseline="-25000" smtClean="0">
                <a:sym typeface="Symbol" panose="05050102010706020507" pitchFamily="18" charset="2"/>
              </a:rPr>
              <a:t></a:t>
            </a:r>
            <a:r>
              <a:rPr lang="en-US" altLang="en-US" sz="2000" i="1" baseline="-25000" smtClean="0">
                <a:sym typeface="Symbol" panose="05050102010706020507" pitchFamily="18" charset="2"/>
              </a:rPr>
              <a:t>predecessors</a:t>
            </a:r>
            <a:r>
              <a:rPr lang="en-US" altLang="en-US" sz="2000" baseline="-25000" smtClean="0">
                <a:sym typeface="Symbol" panose="05050102010706020507" pitchFamily="18" charset="2"/>
              </a:rPr>
              <a:t>  </a:t>
            </a:r>
            <a:r>
              <a:rPr lang="en-US" altLang="en-US" sz="2000" i="1" smtClean="0">
                <a:sym typeface="Symbol" panose="05050102010706020507" pitchFamily="18" charset="2"/>
              </a:rPr>
              <a:t>out </a:t>
            </a:r>
            <a:r>
              <a:rPr lang="en-US" altLang="en-US" sz="2000" smtClean="0">
                <a:sym typeface="Symbol" panose="05050102010706020507" pitchFamily="18" charset="2"/>
              </a:rPr>
              <a:t>[</a:t>
            </a:r>
            <a:r>
              <a:rPr lang="en-US" altLang="en-US" sz="2000" i="1" smtClean="0">
                <a:sym typeface="Symbol" panose="05050102010706020507" pitchFamily="18" charset="2"/>
              </a:rPr>
              <a:t>p</a:t>
            </a:r>
            <a:r>
              <a:rPr lang="en-US" altLang="en-US" sz="2000" smtClean="0">
                <a:sym typeface="Symbol" panose="05050102010706020507" pitchFamily="18" charset="2"/>
              </a:rPr>
              <a:t>]</a:t>
            </a:r>
            <a:endParaRPr lang="en-US" altLang="en-US" sz="2000" smtClean="0"/>
          </a:p>
          <a:p>
            <a:pPr eaLnBrk="1" hangingPunct="1">
              <a:lnSpc>
                <a:spcPct val="90000"/>
              </a:lnSpc>
            </a:pPr>
            <a:endParaRPr lang="en-US" altLang="en-US" sz="2000" smtClean="0"/>
          </a:p>
        </p:txBody>
      </p:sp>
      <p:sp>
        <p:nvSpPr>
          <p:cNvPr id="49159" name="Oval 4"/>
          <p:cNvSpPr>
            <a:spLocks noChangeArrowheads="1"/>
          </p:cNvSpPr>
          <p:nvPr/>
        </p:nvSpPr>
        <p:spPr bwMode="auto">
          <a:xfrm>
            <a:off x="5029200" y="3657600"/>
            <a:ext cx="762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9160" name="Freeform 5"/>
          <p:cNvSpPr>
            <a:spLocks/>
          </p:cNvSpPr>
          <p:nvPr/>
        </p:nvSpPr>
        <p:spPr bwMode="auto">
          <a:xfrm>
            <a:off x="4343400" y="2590800"/>
            <a:ext cx="927100" cy="1092200"/>
          </a:xfrm>
          <a:custGeom>
            <a:avLst/>
            <a:gdLst>
              <a:gd name="T0" fmla="*/ 469900 w 584"/>
              <a:gd name="T1" fmla="*/ 25400 h 688"/>
              <a:gd name="T2" fmla="*/ 393700 w 584"/>
              <a:gd name="T3" fmla="*/ 25400 h 688"/>
              <a:gd name="T4" fmla="*/ 12700 w 584"/>
              <a:gd name="T5" fmla="*/ 177800 h 688"/>
              <a:gd name="T6" fmla="*/ 469900 w 584"/>
              <a:gd name="T7" fmla="*/ 482600 h 688"/>
              <a:gd name="T8" fmla="*/ 241300 w 584"/>
              <a:gd name="T9" fmla="*/ 939800 h 688"/>
              <a:gd name="T10" fmla="*/ 927100 w 584"/>
              <a:gd name="T11" fmla="*/ 1092200 h 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4" h="688">
                <a:moveTo>
                  <a:pt x="296" y="16"/>
                </a:moveTo>
                <a:cubicBezTo>
                  <a:pt x="296" y="8"/>
                  <a:pt x="296" y="0"/>
                  <a:pt x="248" y="16"/>
                </a:cubicBezTo>
                <a:cubicBezTo>
                  <a:pt x="200" y="32"/>
                  <a:pt x="0" y="64"/>
                  <a:pt x="8" y="112"/>
                </a:cubicBezTo>
                <a:cubicBezTo>
                  <a:pt x="16" y="160"/>
                  <a:pt x="272" y="224"/>
                  <a:pt x="296" y="304"/>
                </a:cubicBezTo>
                <a:cubicBezTo>
                  <a:pt x="320" y="384"/>
                  <a:pt x="104" y="528"/>
                  <a:pt x="152" y="592"/>
                </a:cubicBezTo>
                <a:cubicBezTo>
                  <a:pt x="200" y="656"/>
                  <a:pt x="392" y="672"/>
                  <a:pt x="584" y="688"/>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1" name="Freeform 6"/>
          <p:cNvSpPr>
            <a:spLocks/>
          </p:cNvSpPr>
          <p:nvPr/>
        </p:nvSpPr>
        <p:spPr bwMode="auto">
          <a:xfrm>
            <a:off x="5410200" y="2590800"/>
            <a:ext cx="622300" cy="1066800"/>
          </a:xfrm>
          <a:custGeom>
            <a:avLst/>
            <a:gdLst>
              <a:gd name="T0" fmla="*/ 622300 w 248"/>
              <a:gd name="T1" fmla="*/ 0 h 672"/>
              <a:gd name="T2" fmla="*/ 20074 w 248"/>
              <a:gd name="T3" fmla="*/ 381000 h 672"/>
              <a:gd name="T4" fmla="*/ 501855 w 248"/>
              <a:gd name="T5" fmla="*/ 762000 h 672"/>
              <a:gd name="T6" fmla="*/ 20074 w 248"/>
              <a:gd name="T7" fmla="*/ 106680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672">
                <a:moveTo>
                  <a:pt x="248" y="0"/>
                </a:moveTo>
                <a:cubicBezTo>
                  <a:pt x="132" y="80"/>
                  <a:pt x="16" y="160"/>
                  <a:pt x="8" y="240"/>
                </a:cubicBezTo>
                <a:cubicBezTo>
                  <a:pt x="0" y="320"/>
                  <a:pt x="200" y="408"/>
                  <a:pt x="200" y="480"/>
                </a:cubicBezTo>
                <a:cubicBezTo>
                  <a:pt x="200" y="552"/>
                  <a:pt x="40" y="640"/>
                  <a:pt x="8" y="67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Freeform 7"/>
          <p:cNvSpPr>
            <a:spLocks/>
          </p:cNvSpPr>
          <p:nvPr/>
        </p:nvSpPr>
        <p:spPr bwMode="auto">
          <a:xfrm>
            <a:off x="5715000" y="2438400"/>
            <a:ext cx="914400" cy="1371600"/>
          </a:xfrm>
          <a:custGeom>
            <a:avLst/>
            <a:gdLst>
              <a:gd name="T0" fmla="*/ 914400 w 576"/>
              <a:gd name="T1" fmla="*/ 0 h 864"/>
              <a:gd name="T2" fmla="*/ 533400 w 576"/>
              <a:gd name="T3" fmla="*/ 304800 h 864"/>
              <a:gd name="T4" fmla="*/ 609600 w 576"/>
              <a:gd name="T5" fmla="*/ 685800 h 864"/>
              <a:gd name="T6" fmla="*/ 762000 w 576"/>
              <a:gd name="T7" fmla="*/ 990600 h 864"/>
              <a:gd name="T8" fmla="*/ 0 w 576"/>
              <a:gd name="T9" fmla="*/ 1371600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864">
                <a:moveTo>
                  <a:pt x="576" y="0"/>
                </a:moveTo>
                <a:cubicBezTo>
                  <a:pt x="472" y="60"/>
                  <a:pt x="368" y="120"/>
                  <a:pt x="336" y="192"/>
                </a:cubicBezTo>
                <a:cubicBezTo>
                  <a:pt x="304" y="264"/>
                  <a:pt x="360" y="360"/>
                  <a:pt x="384" y="432"/>
                </a:cubicBezTo>
                <a:cubicBezTo>
                  <a:pt x="408" y="504"/>
                  <a:pt x="544" y="552"/>
                  <a:pt x="480" y="624"/>
                </a:cubicBezTo>
                <a:cubicBezTo>
                  <a:pt x="416" y="696"/>
                  <a:pt x="208" y="780"/>
                  <a:pt x="0" y="86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Text Box 8"/>
          <p:cNvSpPr txBox="1">
            <a:spLocks noChangeArrowheads="1"/>
          </p:cNvSpPr>
          <p:nvPr/>
        </p:nvSpPr>
        <p:spPr bwMode="auto">
          <a:xfrm>
            <a:off x="5029200" y="4419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Meet</a:t>
            </a:r>
            <a:endParaRPr lang="en-US" altLang="en-US" sz="1600"/>
          </a:p>
        </p:txBody>
      </p:sp>
      <p:sp>
        <p:nvSpPr>
          <p:cNvPr id="49164" name="Text Box 9"/>
          <p:cNvSpPr txBox="1">
            <a:spLocks noChangeArrowheads="1"/>
          </p:cNvSpPr>
          <p:nvPr/>
        </p:nvSpPr>
        <p:spPr bwMode="auto">
          <a:xfrm>
            <a:off x="3200400" y="182880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Multiple Control-flow paths</a:t>
            </a:r>
            <a:endParaRPr lang="en-US" altLang="en-US" sz="1600"/>
          </a:p>
        </p:txBody>
      </p:sp>
      <p:sp>
        <p:nvSpPr>
          <p:cNvPr id="49165" name="Text Box 10"/>
          <p:cNvSpPr txBox="1">
            <a:spLocks noChangeArrowheads="1"/>
          </p:cNvSpPr>
          <p:nvPr/>
        </p:nvSpPr>
        <p:spPr bwMode="auto">
          <a:xfrm>
            <a:off x="304800" y="28194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Staying with reaching definitions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01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01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0C9B7E-08A9-445B-A9C2-8F378A799E94}" type="slidenum">
              <a:rPr lang="en-US" altLang="en-US">
                <a:solidFill>
                  <a:srgbClr val="660066"/>
                </a:solidFill>
              </a:rPr>
              <a:pPr eaLnBrk="1" hangingPunct="1"/>
              <a:t>36</a:t>
            </a:fld>
            <a:endParaRPr lang="en-US" altLang="en-US">
              <a:solidFill>
                <a:srgbClr val="660066"/>
              </a:solidFill>
            </a:endParaRPr>
          </a:p>
        </p:txBody>
      </p:sp>
      <p:sp>
        <p:nvSpPr>
          <p:cNvPr id="50181" name="Rectangle 2"/>
          <p:cNvSpPr>
            <a:spLocks noGrp="1" noChangeArrowheads="1"/>
          </p:cNvSpPr>
          <p:nvPr>
            <p:ph type="title"/>
          </p:nvPr>
        </p:nvSpPr>
        <p:spPr>
          <a:xfrm>
            <a:off x="1062038" y="500063"/>
            <a:ext cx="7446962" cy="485775"/>
          </a:xfrm>
        </p:spPr>
        <p:txBody>
          <a:bodyPr/>
          <a:lstStyle/>
          <a:p>
            <a:pPr eaLnBrk="1" hangingPunct="1"/>
            <a:r>
              <a:rPr lang="en-US" altLang="en-US" smtClean="0"/>
              <a:t>In Some Cases </a:t>
            </a:r>
          </a:p>
        </p:txBody>
      </p:sp>
      <p:sp>
        <p:nvSpPr>
          <p:cNvPr id="50182" name="Rectangle 3"/>
          <p:cNvSpPr>
            <a:spLocks noGrp="1" noChangeArrowheads="1"/>
          </p:cNvSpPr>
          <p:nvPr>
            <p:ph type="body" idx="1"/>
          </p:nvPr>
        </p:nvSpPr>
        <p:spPr>
          <a:xfrm>
            <a:off x="990600" y="4191000"/>
            <a:ext cx="7620000" cy="1985963"/>
          </a:xfrm>
        </p:spPr>
        <p:txBody>
          <a:bodyPr/>
          <a:lstStyle/>
          <a:p>
            <a:pPr eaLnBrk="1" hangingPunct="1">
              <a:lnSpc>
                <a:spcPct val="80000"/>
              </a:lnSpc>
            </a:pPr>
            <a:r>
              <a:rPr lang="en-US" altLang="en-US" sz="2000" smtClean="0"/>
              <a:t>Suppose the data-flow information has to do with “constant propagation”</a:t>
            </a:r>
          </a:p>
          <a:p>
            <a:pPr eaLnBrk="1" hangingPunct="1">
              <a:lnSpc>
                <a:spcPct val="80000"/>
              </a:lnSpc>
            </a:pPr>
            <a:r>
              <a:rPr lang="en-US" altLang="en-US" sz="2000" i="1" smtClean="0">
                <a:latin typeface="Times New Roman" panose="02020603050405020304" pitchFamily="18" charset="0"/>
              </a:rPr>
              <a:t>x</a:t>
            </a:r>
            <a:r>
              <a:rPr lang="en-US" altLang="en-US" sz="2000" smtClean="0"/>
              <a:t> is a constant with a value of 2 on </a:t>
            </a:r>
            <a:r>
              <a:rPr lang="en-US" altLang="en-US" sz="2000" i="1" smtClean="0"/>
              <a:t>all</a:t>
            </a:r>
            <a:r>
              <a:rPr lang="en-US" altLang="en-US" sz="2000" smtClean="0"/>
              <a:t> the control flow paths</a:t>
            </a:r>
          </a:p>
          <a:p>
            <a:pPr eaLnBrk="1" hangingPunct="1">
              <a:lnSpc>
                <a:spcPct val="80000"/>
              </a:lnSpc>
            </a:pPr>
            <a:r>
              <a:rPr lang="en-US" altLang="en-US" sz="2000" smtClean="0"/>
              <a:t>Can be used to remove intermediate evaluations of  </a:t>
            </a:r>
            <a:r>
              <a:rPr lang="en-US" altLang="en-US" sz="2000" i="1" smtClean="0">
                <a:latin typeface="Times New Roman" panose="02020603050405020304" pitchFamily="18" charset="0"/>
              </a:rPr>
              <a:t>x</a:t>
            </a:r>
            <a:endParaRPr lang="en-US" altLang="en-US" sz="2000" i="1" smtClean="0"/>
          </a:p>
          <a:p>
            <a:pPr eaLnBrk="1" hangingPunct="1">
              <a:lnSpc>
                <a:spcPct val="80000"/>
              </a:lnSpc>
            </a:pPr>
            <a:r>
              <a:rPr lang="en-US" altLang="en-US" sz="2000" smtClean="0"/>
              <a:t>In this case</a:t>
            </a:r>
          </a:p>
          <a:p>
            <a:pPr lvl="1" eaLnBrk="1" hangingPunct="1">
              <a:lnSpc>
                <a:spcPct val="80000"/>
              </a:lnSpc>
            </a:pPr>
            <a:r>
              <a:rPr lang="en-US" altLang="en-US" sz="2000" i="1" smtClean="0"/>
              <a:t>in</a:t>
            </a:r>
            <a:r>
              <a:rPr lang="en-US" altLang="en-US" sz="2000" smtClean="0"/>
              <a:t>[</a:t>
            </a:r>
            <a:r>
              <a:rPr lang="en-US" altLang="en-US" sz="2000" i="1" smtClean="0"/>
              <a:t>join</a:t>
            </a:r>
            <a:r>
              <a:rPr lang="en-US" altLang="en-US" sz="2000" smtClean="0"/>
              <a:t>] =      </a:t>
            </a:r>
            <a:r>
              <a:rPr lang="en-US" altLang="en-US" sz="2000" i="1" baseline="-25000" smtClean="0"/>
              <a:t>p</a:t>
            </a:r>
            <a:r>
              <a:rPr lang="en-US" altLang="en-US" sz="2000" baseline="-25000" smtClean="0">
                <a:sym typeface="Symbol" panose="05050102010706020507" pitchFamily="18" charset="2"/>
              </a:rPr>
              <a:t></a:t>
            </a:r>
            <a:r>
              <a:rPr lang="en-US" altLang="en-US" sz="2000" i="1" baseline="-25000" smtClean="0">
                <a:sym typeface="Symbol" panose="05050102010706020507" pitchFamily="18" charset="2"/>
              </a:rPr>
              <a:t>predecessors</a:t>
            </a:r>
            <a:r>
              <a:rPr lang="en-US" altLang="en-US" sz="2000" baseline="-25000" smtClean="0">
                <a:sym typeface="Symbol" panose="05050102010706020507" pitchFamily="18" charset="2"/>
              </a:rPr>
              <a:t>  </a:t>
            </a:r>
            <a:r>
              <a:rPr lang="en-US" altLang="en-US" sz="2000" i="1" smtClean="0">
                <a:sym typeface="Symbol" panose="05050102010706020507" pitchFamily="18" charset="2"/>
              </a:rPr>
              <a:t>out </a:t>
            </a:r>
            <a:r>
              <a:rPr lang="en-US" altLang="en-US" sz="2000" smtClean="0">
                <a:sym typeface="Symbol" panose="05050102010706020507" pitchFamily="18" charset="2"/>
              </a:rPr>
              <a:t>[</a:t>
            </a:r>
            <a:r>
              <a:rPr lang="en-US" altLang="en-US" sz="2000" i="1" smtClean="0">
                <a:sym typeface="Symbol" panose="05050102010706020507" pitchFamily="18" charset="2"/>
              </a:rPr>
              <a:t>p</a:t>
            </a:r>
            <a:r>
              <a:rPr lang="en-US" altLang="en-US" sz="2000" smtClean="0">
                <a:sym typeface="Symbol" panose="05050102010706020507" pitchFamily="18" charset="2"/>
              </a:rPr>
              <a:t>]</a:t>
            </a:r>
            <a:endParaRPr lang="en-US" altLang="en-US" sz="2000" smtClean="0"/>
          </a:p>
          <a:p>
            <a:pPr eaLnBrk="1" hangingPunct="1">
              <a:lnSpc>
                <a:spcPct val="80000"/>
              </a:lnSpc>
            </a:pPr>
            <a:endParaRPr lang="en-US" altLang="en-US" sz="2000" smtClean="0"/>
          </a:p>
        </p:txBody>
      </p:sp>
      <p:sp>
        <p:nvSpPr>
          <p:cNvPr id="50183" name="Oval 4"/>
          <p:cNvSpPr>
            <a:spLocks noChangeArrowheads="1"/>
          </p:cNvSpPr>
          <p:nvPr/>
        </p:nvSpPr>
        <p:spPr bwMode="auto">
          <a:xfrm>
            <a:off x="4419600" y="2971800"/>
            <a:ext cx="762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184" name="Freeform 5"/>
          <p:cNvSpPr>
            <a:spLocks/>
          </p:cNvSpPr>
          <p:nvPr/>
        </p:nvSpPr>
        <p:spPr bwMode="auto">
          <a:xfrm>
            <a:off x="3733800" y="1905000"/>
            <a:ext cx="927100" cy="1092200"/>
          </a:xfrm>
          <a:custGeom>
            <a:avLst/>
            <a:gdLst>
              <a:gd name="T0" fmla="*/ 469900 w 584"/>
              <a:gd name="T1" fmla="*/ 25400 h 688"/>
              <a:gd name="T2" fmla="*/ 393700 w 584"/>
              <a:gd name="T3" fmla="*/ 25400 h 688"/>
              <a:gd name="T4" fmla="*/ 12700 w 584"/>
              <a:gd name="T5" fmla="*/ 177800 h 688"/>
              <a:gd name="T6" fmla="*/ 469900 w 584"/>
              <a:gd name="T7" fmla="*/ 482600 h 688"/>
              <a:gd name="T8" fmla="*/ 241300 w 584"/>
              <a:gd name="T9" fmla="*/ 939800 h 688"/>
              <a:gd name="T10" fmla="*/ 927100 w 584"/>
              <a:gd name="T11" fmla="*/ 1092200 h 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84" h="688">
                <a:moveTo>
                  <a:pt x="296" y="16"/>
                </a:moveTo>
                <a:cubicBezTo>
                  <a:pt x="296" y="8"/>
                  <a:pt x="296" y="0"/>
                  <a:pt x="248" y="16"/>
                </a:cubicBezTo>
                <a:cubicBezTo>
                  <a:pt x="200" y="32"/>
                  <a:pt x="0" y="64"/>
                  <a:pt x="8" y="112"/>
                </a:cubicBezTo>
                <a:cubicBezTo>
                  <a:pt x="16" y="160"/>
                  <a:pt x="272" y="224"/>
                  <a:pt x="296" y="304"/>
                </a:cubicBezTo>
                <a:cubicBezTo>
                  <a:pt x="320" y="384"/>
                  <a:pt x="104" y="528"/>
                  <a:pt x="152" y="592"/>
                </a:cubicBezTo>
                <a:cubicBezTo>
                  <a:pt x="200" y="656"/>
                  <a:pt x="392" y="672"/>
                  <a:pt x="584" y="688"/>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Freeform 6"/>
          <p:cNvSpPr>
            <a:spLocks/>
          </p:cNvSpPr>
          <p:nvPr/>
        </p:nvSpPr>
        <p:spPr bwMode="auto">
          <a:xfrm>
            <a:off x="4800600" y="1905000"/>
            <a:ext cx="622300" cy="1066800"/>
          </a:xfrm>
          <a:custGeom>
            <a:avLst/>
            <a:gdLst>
              <a:gd name="T0" fmla="*/ 622300 w 248"/>
              <a:gd name="T1" fmla="*/ 0 h 672"/>
              <a:gd name="T2" fmla="*/ 20074 w 248"/>
              <a:gd name="T3" fmla="*/ 381000 h 672"/>
              <a:gd name="T4" fmla="*/ 501855 w 248"/>
              <a:gd name="T5" fmla="*/ 762000 h 672"/>
              <a:gd name="T6" fmla="*/ 20074 w 248"/>
              <a:gd name="T7" fmla="*/ 106680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672">
                <a:moveTo>
                  <a:pt x="248" y="0"/>
                </a:moveTo>
                <a:cubicBezTo>
                  <a:pt x="132" y="80"/>
                  <a:pt x="16" y="160"/>
                  <a:pt x="8" y="240"/>
                </a:cubicBezTo>
                <a:cubicBezTo>
                  <a:pt x="0" y="320"/>
                  <a:pt x="200" y="408"/>
                  <a:pt x="200" y="480"/>
                </a:cubicBezTo>
                <a:cubicBezTo>
                  <a:pt x="200" y="552"/>
                  <a:pt x="40" y="640"/>
                  <a:pt x="8" y="67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Freeform 7"/>
          <p:cNvSpPr>
            <a:spLocks/>
          </p:cNvSpPr>
          <p:nvPr/>
        </p:nvSpPr>
        <p:spPr bwMode="auto">
          <a:xfrm>
            <a:off x="5105400" y="1752600"/>
            <a:ext cx="914400" cy="1371600"/>
          </a:xfrm>
          <a:custGeom>
            <a:avLst/>
            <a:gdLst>
              <a:gd name="T0" fmla="*/ 914400 w 576"/>
              <a:gd name="T1" fmla="*/ 0 h 864"/>
              <a:gd name="T2" fmla="*/ 533400 w 576"/>
              <a:gd name="T3" fmla="*/ 304800 h 864"/>
              <a:gd name="T4" fmla="*/ 609600 w 576"/>
              <a:gd name="T5" fmla="*/ 685800 h 864"/>
              <a:gd name="T6" fmla="*/ 762000 w 576"/>
              <a:gd name="T7" fmla="*/ 990600 h 864"/>
              <a:gd name="T8" fmla="*/ 0 w 576"/>
              <a:gd name="T9" fmla="*/ 1371600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864">
                <a:moveTo>
                  <a:pt x="576" y="0"/>
                </a:moveTo>
                <a:cubicBezTo>
                  <a:pt x="472" y="60"/>
                  <a:pt x="368" y="120"/>
                  <a:pt x="336" y="192"/>
                </a:cubicBezTo>
                <a:cubicBezTo>
                  <a:pt x="304" y="264"/>
                  <a:pt x="360" y="360"/>
                  <a:pt x="384" y="432"/>
                </a:cubicBezTo>
                <a:cubicBezTo>
                  <a:pt x="408" y="504"/>
                  <a:pt x="544" y="552"/>
                  <a:pt x="480" y="624"/>
                </a:cubicBezTo>
                <a:cubicBezTo>
                  <a:pt x="416" y="696"/>
                  <a:pt x="208" y="780"/>
                  <a:pt x="0" y="86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Text Box 8"/>
          <p:cNvSpPr txBox="1">
            <a:spLocks noChangeArrowheads="1"/>
          </p:cNvSpPr>
          <p:nvPr/>
        </p:nvSpPr>
        <p:spPr bwMode="auto">
          <a:xfrm>
            <a:off x="4419600" y="37338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Meet</a:t>
            </a:r>
            <a:endParaRPr lang="en-US" altLang="en-US" sz="1600"/>
          </a:p>
        </p:txBody>
      </p:sp>
      <p:sp>
        <p:nvSpPr>
          <p:cNvPr id="50188" name="Text Box 9"/>
          <p:cNvSpPr txBox="1">
            <a:spLocks noChangeArrowheads="1"/>
          </p:cNvSpPr>
          <p:nvPr/>
        </p:nvSpPr>
        <p:spPr bwMode="auto">
          <a:xfrm>
            <a:off x="3657600" y="144780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Multiple Control-flow paths</a:t>
            </a:r>
            <a:endParaRPr lang="en-US" altLang="en-US" sz="1600"/>
          </a:p>
        </p:txBody>
      </p:sp>
      <p:sp>
        <p:nvSpPr>
          <p:cNvPr id="50189" name="Text Box 10"/>
          <p:cNvSpPr txBox="1">
            <a:spLocks noChangeArrowheads="1"/>
          </p:cNvSpPr>
          <p:nvPr/>
        </p:nvSpPr>
        <p:spPr bwMode="auto">
          <a:xfrm>
            <a:off x="609600" y="2057400"/>
            <a:ext cx="624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Intersection</a:t>
            </a:r>
          </a:p>
        </p:txBody>
      </p:sp>
      <p:sp>
        <p:nvSpPr>
          <p:cNvPr id="50190" name="Rectangle 11"/>
          <p:cNvSpPr>
            <a:spLocks noChangeArrowheads="1"/>
          </p:cNvSpPr>
          <p:nvPr/>
        </p:nvSpPr>
        <p:spPr bwMode="auto">
          <a:xfrm rot="10800000">
            <a:off x="2743200" y="56388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800"/>
              <a:t>U</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1600200" y="1447800"/>
            <a:ext cx="6705600" cy="1470025"/>
          </a:xfrm>
        </p:spPr>
        <p:txBody>
          <a:bodyPr/>
          <a:lstStyle/>
          <a:p>
            <a:pPr eaLnBrk="1" hangingPunct="1"/>
            <a:r>
              <a:rPr lang="en-US" altLang="en-US" smtClean="0"/>
              <a:t>Lattices and the </a:t>
            </a:r>
            <a:br>
              <a:rPr lang="en-US" altLang="en-US" smtClean="0"/>
            </a:br>
            <a:r>
              <a:rPr lang="en-US" altLang="en-US" smtClean="0"/>
              <a:t>Dataflow Framework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22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22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37B784-3046-4F64-B954-A0857422E200}" type="slidenum">
              <a:rPr lang="en-US" altLang="en-US">
                <a:solidFill>
                  <a:srgbClr val="660066"/>
                </a:solidFill>
              </a:rPr>
              <a:pPr eaLnBrk="1" hangingPunct="1"/>
              <a:t>38</a:t>
            </a:fld>
            <a:endParaRPr lang="en-US" altLang="en-US">
              <a:solidFill>
                <a:srgbClr val="660066"/>
              </a:solidFill>
            </a:endParaRPr>
          </a:p>
        </p:txBody>
      </p:sp>
      <p:sp>
        <p:nvSpPr>
          <p:cNvPr id="52229" name="Rectangle 2"/>
          <p:cNvSpPr>
            <a:spLocks noGrp="1" noChangeArrowheads="1"/>
          </p:cNvSpPr>
          <p:nvPr>
            <p:ph type="title"/>
          </p:nvPr>
        </p:nvSpPr>
        <p:spPr/>
        <p:txBody>
          <a:bodyPr/>
          <a:lstStyle/>
          <a:p>
            <a:pPr eaLnBrk="1" hangingPunct="1"/>
            <a:r>
              <a:rPr lang="en-US" altLang="en-US" smtClean="0"/>
              <a:t>An Abstract Framework</a:t>
            </a:r>
          </a:p>
        </p:txBody>
      </p:sp>
      <p:sp>
        <p:nvSpPr>
          <p:cNvPr id="52230" name="Rectangle 3"/>
          <p:cNvSpPr>
            <a:spLocks noGrp="1" noChangeArrowheads="1"/>
          </p:cNvSpPr>
          <p:nvPr>
            <p:ph type="body" idx="1"/>
          </p:nvPr>
        </p:nvSpPr>
        <p:spPr/>
        <p:txBody>
          <a:bodyPr/>
          <a:lstStyle/>
          <a:p>
            <a:pPr eaLnBrk="1" hangingPunct="1">
              <a:lnSpc>
                <a:spcPct val="90000"/>
              </a:lnSpc>
            </a:pPr>
            <a:r>
              <a:rPr lang="en-US" altLang="en-US" sz="2400" smtClean="0"/>
              <a:t>Data flow analysis is performed by operating on elements of an algebraic data structure - the </a:t>
            </a:r>
            <a:r>
              <a:rPr lang="en-US" altLang="en-US" sz="2400" smtClean="0">
                <a:solidFill>
                  <a:srgbClr val="800080"/>
                </a:solidFill>
              </a:rPr>
              <a:t>lattice</a:t>
            </a:r>
          </a:p>
          <a:p>
            <a:pPr eaLnBrk="1" hangingPunct="1">
              <a:lnSpc>
                <a:spcPct val="90000"/>
              </a:lnSpc>
            </a:pPr>
            <a:endParaRPr lang="en-US" altLang="en-US" sz="2400" smtClean="0">
              <a:solidFill>
                <a:srgbClr val="800080"/>
              </a:solidFill>
            </a:endParaRPr>
          </a:p>
          <a:p>
            <a:pPr eaLnBrk="1" hangingPunct="1">
              <a:lnSpc>
                <a:spcPct val="90000"/>
              </a:lnSpc>
            </a:pPr>
            <a:r>
              <a:rPr lang="en-US" altLang="en-US" sz="2400" smtClean="0"/>
              <a:t>Elements of the lattice may be properties of variables, expressions - usually independent of input, usually also independent of control flow</a:t>
            </a:r>
          </a:p>
          <a:p>
            <a:pPr eaLnBrk="1" hangingPunct="1">
              <a:lnSpc>
                <a:spcPct val="90000"/>
              </a:lnSpc>
            </a:pPr>
            <a:endParaRPr lang="en-US" altLang="en-US" sz="2400" smtClean="0"/>
          </a:p>
          <a:p>
            <a:pPr eaLnBrk="1" hangingPunct="1">
              <a:lnSpc>
                <a:spcPct val="90000"/>
              </a:lnSpc>
            </a:pPr>
            <a:r>
              <a:rPr lang="en-US" altLang="en-US" sz="2400" smtClean="0"/>
              <a:t>A flow function captures the effect of control flow as well as the behavior of a node in terms of lattice elements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32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32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5CABC4-05FF-4794-AC9C-47C2532755D8}" type="slidenum">
              <a:rPr lang="en-US" altLang="en-US">
                <a:solidFill>
                  <a:srgbClr val="660066"/>
                </a:solidFill>
              </a:rPr>
              <a:pPr eaLnBrk="1" hangingPunct="1"/>
              <a:t>39</a:t>
            </a:fld>
            <a:endParaRPr lang="en-US" altLang="en-US">
              <a:solidFill>
                <a:srgbClr val="660066"/>
              </a:solidFill>
            </a:endParaRPr>
          </a:p>
        </p:txBody>
      </p:sp>
      <p:sp>
        <p:nvSpPr>
          <p:cNvPr id="53253" name="Rectangle 2"/>
          <p:cNvSpPr>
            <a:spLocks noGrp="1" noChangeArrowheads="1"/>
          </p:cNvSpPr>
          <p:nvPr>
            <p:ph type="title"/>
          </p:nvPr>
        </p:nvSpPr>
        <p:spPr/>
        <p:txBody>
          <a:bodyPr/>
          <a:lstStyle/>
          <a:p>
            <a:pPr eaLnBrk="1" hangingPunct="1"/>
            <a:r>
              <a:rPr lang="en-US" altLang="en-US" smtClean="0"/>
              <a:t>Lattices</a:t>
            </a:r>
          </a:p>
        </p:txBody>
      </p:sp>
      <p:sp>
        <p:nvSpPr>
          <p:cNvPr id="53254" name="Rectangle 3"/>
          <p:cNvSpPr>
            <a:spLocks noGrp="1" noChangeArrowheads="1"/>
          </p:cNvSpPr>
          <p:nvPr>
            <p:ph type="body" idx="1"/>
          </p:nvPr>
        </p:nvSpPr>
        <p:spPr>
          <a:xfrm>
            <a:off x="538163" y="3200400"/>
            <a:ext cx="7904162" cy="2838450"/>
          </a:xfrm>
        </p:spPr>
        <p:txBody>
          <a:bodyPr/>
          <a:lstStyle/>
          <a:p>
            <a:pPr eaLnBrk="1" hangingPunct="1">
              <a:lnSpc>
                <a:spcPct val="90000"/>
              </a:lnSpc>
            </a:pPr>
            <a:r>
              <a:rPr lang="en-US" altLang="en-US" sz="2400" smtClean="0"/>
              <a:t>For all </a:t>
            </a:r>
            <a:r>
              <a:rPr lang="en-US" altLang="en-US" sz="2400" i="1" smtClean="0">
                <a:latin typeface="Times New Roman" panose="02020603050405020304" pitchFamily="18" charset="0"/>
              </a:rPr>
              <a:t>x, y</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there exist </a:t>
            </a:r>
            <a:r>
              <a:rPr lang="en-US" altLang="en-US" sz="2400" smtClean="0">
                <a:solidFill>
                  <a:srgbClr val="800080"/>
                </a:solidFill>
              </a:rPr>
              <a:t>unique</a:t>
            </a:r>
            <a:r>
              <a:rPr lang="en-US" altLang="en-US" sz="2400" smtClean="0"/>
              <a:t> </a:t>
            </a:r>
            <a:r>
              <a:rPr lang="en-US" altLang="en-US" sz="2400" i="1" smtClean="0">
                <a:latin typeface="Times New Roman" panose="02020603050405020304" pitchFamily="18" charset="0"/>
              </a:rPr>
              <a:t>z</a:t>
            </a:r>
            <a:r>
              <a:rPr lang="en-US" altLang="en-US" sz="2400" smtClean="0"/>
              <a:t> and </a:t>
            </a:r>
            <a:r>
              <a:rPr lang="en-US" altLang="en-US" sz="2400" i="1" smtClean="0">
                <a:latin typeface="Times New Roman" panose="02020603050405020304" pitchFamily="18" charset="0"/>
              </a:rPr>
              <a:t>w</a:t>
            </a:r>
            <a:r>
              <a:rPr lang="en-US" altLang="en-US" sz="2400" smtClean="0"/>
              <a:t> </a:t>
            </a:r>
            <a:r>
              <a:rPr lang="en-US" altLang="en-US" sz="2400" smtClean="0">
                <a:sym typeface="Symbol" panose="05050102010706020507" pitchFamily="18" charset="2"/>
              </a:rPr>
              <a:t></a:t>
            </a:r>
            <a:r>
              <a:rPr lang="en-US" altLang="en-US" sz="2400" smtClean="0"/>
              <a:t> </a:t>
            </a:r>
            <a:r>
              <a:rPr lang="en-US" altLang="en-US" sz="2800" b="1" smtClean="0">
                <a:latin typeface="Monotype Corsiva" panose="03010101010201010101" pitchFamily="66" charset="0"/>
              </a:rPr>
              <a:t>L</a:t>
            </a:r>
            <a:r>
              <a:rPr lang="en-US" altLang="en-US" sz="2400" smtClean="0"/>
              <a:t>, such that </a:t>
            </a:r>
            <a:r>
              <a:rPr lang="en-US" altLang="en-US" sz="2400" i="1" smtClean="0">
                <a:latin typeface="Times New Roman" panose="02020603050405020304" pitchFamily="18" charset="0"/>
              </a:rPr>
              <a:t>x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z</a:t>
            </a:r>
            <a:r>
              <a:rPr lang="en-US" altLang="en-US" sz="2400" smtClean="0"/>
              <a:t> and </a:t>
            </a:r>
            <a:r>
              <a:rPr lang="en-US" altLang="en-US" sz="2400" i="1" smtClean="0">
                <a:latin typeface="Times New Roman" panose="02020603050405020304" pitchFamily="18" charset="0"/>
              </a:rPr>
              <a:t>x</a:t>
            </a:r>
            <a:r>
              <a:rPr lang="en-US" altLang="en-US" sz="2400" smtClean="0"/>
              <a:t>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w</a:t>
            </a:r>
            <a:r>
              <a:rPr lang="en-US" altLang="en-US" sz="2400" smtClean="0"/>
              <a:t> (</a:t>
            </a:r>
            <a:r>
              <a:rPr lang="en-US" altLang="en-US" sz="2400" smtClean="0">
                <a:solidFill>
                  <a:srgbClr val="663300"/>
                </a:solidFill>
              </a:rPr>
              <a:t>closure</a:t>
            </a:r>
            <a:r>
              <a:rPr lang="en-US" altLang="en-US" sz="2400" smtClean="0"/>
              <a:t>)</a:t>
            </a:r>
          </a:p>
          <a:p>
            <a:pPr eaLnBrk="1" hangingPunct="1">
              <a:lnSpc>
                <a:spcPct val="90000"/>
              </a:lnSpc>
            </a:pPr>
            <a:r>
              <a:rPr lang="en-US" altLang="en-US" sz="2400" smtClean="0"/>
              <a:t>For all </a:t>
            </a:r>
            <a:r>
              <a:rPr lang="en-US" altLang="en-US" sz="2400" i="1" smtClean="0">
                <a:latin typeface="Times New Roman" panose="02020603050405020304" pitchFamily="18" charset="0"/>
              </a:rPr>
              <a:t>x, y</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a:t>
            </a:r>
            <a:r>
              <a:rPr lang="en-US" altLang="en-US" sz="2400" i="1" smtClean="0">
                <a:latin typeface="Times New Roman" panose="02020603050405020304" pitchFamily="18" charset="0"/>
              </a:rPr>
              <a:t>x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y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x</a:t>
            </a:r>
            <a:r>
              <a:rPr lang="en-US" altLang="en-US" sz="2400" smtClean="0"/>
              <a:t> and </a:t>
            </a:r>
            <a:r>
              <a:rPr lang="en-US" altLang="en-US" sz="2400" i="1" smtClean="0">
                <a:latin typeface="Times New Roman" panose="02020603050405020304" pitchFamily="18" charset="0"/>
              </a:rPr>
              <a:t>x</a:t>
            </a:r>
            <a:r>
              <a:rPr lang="en-US" altLang="en-US" sz="2400" smtClean="0"/>
              <a:t>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y</a:t>
            </a:r>
            <a:r>
              <a:rPr lang="en-US" altLang="en-US" sz="2400" smtClean="0"/>
              <a:t>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x</a:t>
            </a:r>
            <a:r>
              <a:rPr lang="en-US" altLang="en-US" sz="2400" smtClean="0"/>
              <a:t> (</a:t>
            </a:r>
            <a:r>
              <a:rPr lang="en-US" altLang="en-US" sz="2400" smtClean="0">
                <a:solidFill>
                  <a:srgbClr val="663300"/>
                </a:solidFill>
              </a:rPr>
              <a:t>commutativity</a:t>
            </a:r>
            <a:r>
              <a:rPr lang="en-US" altLang="en-US" sz="2400" smtClean="0"/>
              <a:t>)</a:t>
            </a:r>
          </a:p>
          <a:p>
            <a:pPr eaLnBrk="1" hangingPunct="1">
              <a:lnSpc>
                <a:spcPct val="90000"/>
              </a:lnSpc>
            </a:pPr>
            <a:r>
              <a:rPr lang="en-US" altLang="en-US" sz="2400" smtClean="0"/>
              <a:t>For all </a:t>
            </a:r>
            <a:r>
              <a:rPr lang="en-US" altLang="en-US" sz="2400" i="1" smtClean="0">
                <a:latin typeface="Times New Roman" panose="02020603050405020304" pitchFamily="18" charset="0"/>
              </a:rPr>
              <a:t>x, y</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a:t>
            </a:r>
            <a:r>
              <a:rPr lang="en-US" altLang="en-US" sz="2400" i="1" smtClean="0">
                <a:latin typeface="Times New Roman" panose="02020603050405020304" pitchFamily="18" charset="0"/>
              </a:rPr>
              <a:t>x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z</a:t>
            </a:r>
            <a:r>
              <a:rPr lang="en-US" altLang="en-US" sz="2400" smtClean="0"/>
              <a:t>) = (</a:t>
            </a:r>
            <a:r>
              <a:rPr lang="en-US" altLang="en-US" sz="2400" i="1" smtClean="0">
                <a:latin typeface="Times New Roman" panose="02020603050405020304" pitchFamily="18" charset="0"/>
              </a:rPr>
              <a:t>x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z</a:t>
            </a:r>
            <a:r>
              <a:rPr lang="en-US" altLang="en-US" sz="2400" smtClean="0"/>
              <a:t> and </a:t>
            </a:r>
            <a:r>
              <a:rPr lang="en-US" altLang="en-US" sz="2400" i="1" smtClean="0">
                <a:latin typeface="Times New Roman" panose="02020603050405020304" pitchFamily="18" charset="0"/>
              </a:rPr>
              <a:t>x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z</a:t>
            </a:r>
            <a:r>
              <a:rPr lang="en-US" altLang="en-US" sz="2400" smtClean="0"/>
              <a:t>) = (</a:t>
            </a:r>
            <a:r>
              <a:rPr lang="en-US" altLang="en-US" sz="2400" i="1" smtClean="0">
                <a:latin typeface="Times New Roman" panose="02020603050405020304" pitchFamily="18" charset="0"/>
              </a:rPr>
              <a:t>x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a:t>
            </a:r>
            <a:r>
              <a:rPr lang="en-US" altLang="en-US" sz="2400" smtClean="0">
                <a:latin typeface="Symbol" panose="05050102010706020507" pitchFamily="18" charset="2"/>
                <a:sym typeface="Symbol" panose="05050102010706020507" pitchFamily="18" charset="2"/>
              </a:rPr>
              <a:t>+</a:t>
            </a:r>
            <a:r>
              <a:rPr lang="en-US" altLang="en-US" sz="2400" smtClean="0"/>
              <a:t> </a:t>
            </a:r>
            <a:r>
              <a:rPr lang="en-US" altLang="en-US" sz="2400" i="1" smtClean="0">
                <a:latin typeface="Times New Roman" panose="02020603050405020304" pitchFamily="18" charset="0"/>
              </a:rPr>
              <a:t>z</a:t>
            </a:r>
            <a:r>
              <a:rPr lang="en-US" altLang="en-US" sz="2400" smtClean="0"/>
              <a:t> (</a:t>
            </a:r>
            <a:r>
              <a:rPr lang="en-US" altLang="en-US" sz="2400" smtClean="0">
                <a:solidFill>
                  <a:srgbClr val="663300"/>
                </a:solidFill>
              </a:rPr>
              <a:t>associativity</a:t>
            </a:r>
            <a:r>
              <a:rPr lang="en-US" altLang="en-US" sz="2400" smtClean="0"/>
              <a:t>)</a:t>
            </a:r>
          </a:p>
          <a:p>
            <a:pPr eaLnBrk="1" hangingPunct="1">
              <a:lnSpc>
                <a:spcPct val="90000"/>
              </a:lnSpc>
            </a:pPr>
            <a:endParaRPr lang="en-US" altLang="en-US" sz="2400" smtClean="0"/>
          </a:p>
          <a:p>
            <a:pPr eaLnBrk="1" hangingPunct="1">
              <a:lnSpc>
                <a:spcPct val="90000"/>
              </a:lnSpc>
            </a:pPr>
            <a:endParaRPr lang="en-US" altLang="en-US" sz="2400" smtClean="0"/>
          </a:p>
          <a:p>
            <a:pPr eaLnBrk="1" hangingPunct="1">
              <a:lnSpc>
                <a:spcPct val="90000"/>
              </a:lnSpc>
            </a:pPr>
            <a:endParaRPr lang="en-US" altLang="en-US" sz="2400" smtClean="0"/>
          </a:p>
        </p:txBody>
      </p:sp>
      <p:sp>
        <p:nvSpPr>
          <p:cNvPr id="53255" name="Text Box 4"/>
          <p:cNvSpPr txBox="1">
            <a:spLocks noChangeArrowheads="1"/>
          </p:cNvSpPr>
          <p:nvPr/>
        </p:nvSpPr>
        <p:spPr bwMode="auto">
          <a:xfrm>
            <a:off x="990600" y="1676400"/>
            <a:ext cx="7010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solidFill>
                  <a:srgbClr val="006600"/>
                </a:solidFill>
              </a:rPr>
              <a:t>A lattice, </a:t>
            </a:r>
            <a:r>
              <a:rPr lang="en-US" altLang="en-US" sz="2400" b="1">
                <a:solidFill>
                  <a:srgbClr val="006600"/>
                </a:solidFill>
                <a:latin typeface="Monotype Corsiva" panose="03010101010201010101" pitchFamily="66" charset="0"/>
              </a:rPr>
              <a:t>L</a:t>
            </a:r>
            <a:r>
              <a:rPr lang="en-US" altLang="en-US" sz="2000">
                <a:solidFill>
                  <a:srgbClr val="006600"/>
                </a:solidFill>
              </a:rPr>
              <a:t>, consists of a set of values and two operators, </a:t>
            </a:r>
            <a:r>
              <a:rPr lang="en-US" altLang="en-US" sz="2000">
                <a:solidFill>
                  <a:srgbClr val="006600"/>
                </a:solidFill>
                <a:sym typeface="Symbol" panose="05050102010706020507" pitchFamily="18" charset="2"/>
              </a:rPr>
              <a:t> (the symbol ‘’ and ‘   ’ are also sometimes used) and </a:t>
            </a:r>
            <a:r>
              <a:rPr lang="en-US" altLang="en-US" sz="2000">
                <a:solidFill>
                  <a:srgbClr val="006600"/>
                </a:solidFill>
                <a:latin typeface="Symbol" panose="05050102010706020507" pitchFamily="18" charset="2"/>
                <a:sym typeface="Symbol" panose="05050102010706020507" pitchFamily="18" charset="2"/>
              </a:rPr>
              <a:t>+</a:t>
            </a:r>
            <a:r>
              <a:rPr lang="en-US" altLang="en-US" sz="2000">
                <a:solidFill>
                  <a:srgbClr val="006600"/>
                </a:solidFill>
                <a:sym typeface="Symbol" panose="05050102010706020507" pitchFamily="18" charset="2"/>
              </a:rPr>
              <a:t> (the symbol ‘’ and ‘   ’ are also sometimes used) with the following properties: </a:t>
            </a:r>
          </a:p>
        </p:txBody>
      </p:sp>
      <p:grpSp>
        <p:nvGrpSpPr>
          <p:cNvPr id="53256" name="Group 5"/>
          <p:cNvGrpSpPr>
            <a:grpSpLocks/>
          </p:cNvGrpSpPr>
          <p:nvPr/>
        </p:nvGrpSpPr>
        <p:grpSpPr bwMode="auto">
          <a:xfrm>
            <a:off x="2895600" y="2438400"/>
            <a:ext cx="152400" cy="228600"/>
            <a:chOff x="1392" y="3936"/>
            <a:chExt cx="96" cy="144"/>
          </a:xfrm>
        </p:grpSpPr>
        <p:sp>
          <p:nvSpPr>
            <p:cNvPr id="53261" name="Line 6"/>
            <p:cNvSpPr>
              <a:spLocks noChangeShapeType="1"/>
            </p:cNvSpPr>
            <p:nvPr/>
          </p:nvSpPr>
          <p:spPr bwMode="auto">
            <a:xfrm flipV="1">
              <a:off x="1392" y="39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2" name="Line 7"/>
            <p:cNvSpPr>
              <a:spLocks noChangeShapeType="1"/>
            </p:cNvSpPr>
            <p:nvPr/>
          </p:nvSpPr>
          <p:spPr bwMode="auto">
            <a:xfrm>
              <a:off x="1392" y="393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3" name="Line 8"/>
            <p:cNvSpPr>
              <a:spLocks noChangeShapeType="1"/>
            </p:cNvSpPr>
            <p:nvPr/>
          </p:nvSpPr>
          <p:spPr bwMode="auto">
            <a:xfrm>
              <a:off x="1488" y="39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257" name="Group 9"/>
          <p:cNvGrpSpPr>
            <a:grpSpLocks/>
          </p:cNvGrpSpPr>
          <p:nvPr/>
        </p:nvGrpSpPr>
        <p:grpSpPr bwMode="auto">
          <a:xfrm rot="10800000">
            <a:off x="3429000" y="2133600"/>
            <a:ext cx="152400" cy="228600"/>
            <a:chOff x="1392" y="3936"/>
            <a:chExt cx="96" cy="144"/>
          </a:xfrm>
        </p:grpSpPr>
        <p:sp>
          <p:nvSpPr>
            <p:cNvPr id="53258" name="Line 10"/>
            <p:cNvSpPr>
              <a:spLocks noChangeShapeType="1"/>
            </p:cNvSpPr>
            <p:nvPr/>
          </p:nvSpPr>
          <p:spPr bwMode="auto">
            <a:xfrm flipV="1">
              <a:off x="1392" y="39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Line 11"/>
            <p:cNvSpPr>
              <a:spLocks noChangeShapeType="1"/>
            </p:cNvSpPr>
            <p:nvPr/>
          </p:nvSpPr>
          <p:spPr bwMode="auto">
            <a:xfrm>
              <a:off x="1392" y="393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60" name="Line 12"/>
            <p:cNvSpPr>
              <a:spLocks noChangeShapeType="1"/>
            </p:cNvSpPr>
            <p:nvPr/>
          </p:nvSpPr>
          <p:spPr bwMode="auto">
            <a:xfrm>
              <a:off x="1488" y="3936"/>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2038" y="500063"/>
            <a:ext cx="7446962" cy="485775"/>
          </a:xfrm>
        </p:spPr>
        <p:txBody>
          <a:bodyPr/>
          <a:lstStyle/>
          <a:p>
            <a:pPr eaLnBrk="1" hangingPunct="1"/>
            <a:r>
              <a:rPr lang="en-US" altLang="en-US" smtClean="0"/>
              <a:t>An Example</a:t>
            </a:r>
          </a:p>
        </p:txBody>
      </p:sp>
      <p:sp>
        <p:nvSpPr>
          <p:cNvPr id="17411" name="Rectangle 3"/>
          <p:cNvSpPr>
            <a:spLocks noGrp="1" noChangeArrowheads="1"/>
          </p:cNvSpPr>
          <p:nvPr>
            <p:ph type="body" idx="1"/>
          </p:nvPr>
        </p:nvSpPr>
        <p:spPr>
          <a:xfrm>
            <a:off x="685800" y="1490663"/>
            <a:ext cx="8245475" cy="5367337"/>
          </a:xfrm>
        </p:spPr>
        <p:txBody>
          <a:bodyPr/>
          <a:lstStyle/>
          <a:p>
            <a:pPr eaLnBrk="1" hangingPunct="1">
              <a:lnSpc>
                <a:spcPct val="80000"/>
              </a:lnSpc>
              <a:buFont typeface="Arial Unicode MS" panose="020B0604020202020204" pitchFamily="34" charset="-128"/>
              <a:buNone/>
            </a:pPr>
            <a:r>
              <a:rPr lang="en-US" altLang="en-US" sz="1800" b="1" smtClean="0"/>
              <a:t>High-Level Code	</a:t>
            </a:r>
            <a:r>
              <a:rPr lang="en-US" altLang="en-US" sz="1800" smtClean="0"/>
              <a:t>			</a:t>
            </a:r>
            <a:r>
              <a:rPr lang="en-US" altLang="en-US" sz="1800" b="1" smtClean="0"/>
              <a:t>Actual Code</a:t>
            </a:r>
          </a:p>
          <a:p>
            <a:pPr eaLnBrk="1" hangingPunct="1">
              <a:lnSpc>
                <a:spcPct val="110000"/>
              </a:lnSpc>
              <a:buFont typeface="Arial Unicode MS" panose="020B0604020202020204" pitchFamily="34" charset="-128"/>
              <a:buNone/>
            </a:pPr>
            <a:r>
              <a:rPr lang="en-US" altLang="en-US" sz="1600" smtClean="0"/>
              <a:t>For i from 1 to N do 				i:=1</a:t>
            </a:r>
          </a:p>
          <a:p>
            <a:pPr eaLnBrk="1" hangingPunct="1">
              <a:lnSpc>
                <a:spcPct val="110000"/>
              </a:lnSpc>
              <a:buFont typeface="Arial Unicode MS" panose="020B0604020202020204" pitchFamily="34" charset="-128"/>
              <a:buNone/>
            </a:pPr>
            <a:r>
              <a:rPr lang="en-US" altLang="en-US" sz="1600" smtClean="0"/>
              <a:t>						if (i&lt;=N) then do 							    repeat</a:t>
            </a:r>
          </a:p>
          <a:p>
            <a:pPr eaLnBrk="1" hangingPunct="1">
              <a:lnSpc>
                <a:spcPct val="110000"/>
              </a:lnSpc>
              <a:buFont typeface="Arial Unicode MS" panose="020B0604020202020204" pitchFamily="34" charset="-128"/>
              <a:buNone/>
            </a:pPr>
            <a:r>
              <a:rPr lang="en-US" altLang="en-US" sz="1600" smtClean="0"/>
              <a:t>						     if (i&lt;1) then explode;</a:t>
            </a:r>
          </a:p>
          <a:p>
            <a:pPr eaLnBrk="1" hangingPunct="1">
              <a:lnSpc>
                <a:spcPct val="110000"/>
              </a:lnSpc>
              <a:buFont typeface="Arial Unicode MS" panose="020B0604020202020204" pitchFamily="34" charset="-128"/>
              <a:buNone/>
            </a:pPr>
            <a:r>
              <a:rPr lang="en-US" altLang="en-US" sz="1600" smtClean="0"/>
              <a:t>						     if (i&gt;N) then explode;</a:t>
            </a:r>
          </a:p>
          <a:p>
            <a:pPr eaLnBrk="1" hangingPunct="1">
              <a:lnSpc>
                <a:spcPct val="110000"/>
              </a:lnSpc>
              <a:buFont typeface="Arial Unicode MS" panose="020B0604020202020204" pitchFamily="34" charset="-128"/>
              <a:buNone/>
            </a:pPr>
            <a:r>
              <a:rPr lang="en-US" altLang="en-US" sz="1600" smtClean="0"/>
              <a:t>						     temp := Old[i];</a:t>
            </a:r>
          </a:p>
          <a:p>
            <a:pPr eaLnBrk="1" hangingPunct="1">
              <a:lnSpc>
                <a:spcPct val="110000"/>
              </a:lnSpc>
              <a:buFont typeface="Arial Unicode MS" panose="020B0604020202020204" pitchFamily="34" charset="-128"/>
              <a:buNone/>
            </a:pPr>
            <a:r>
              <a:rPr lang="en-US" altLang="en-US" sz="1600" smtClean="0"/>
              <a:t>						     if (i&lt;1) then explode;</a:t>
            </a:r>
          </a:p>
          <a:p>
            <a:pPr eaLnBrk="1" hangingPunct="1">
              <a:lnSpc>
                <a:spcPct val="110000"/>
              </a:lnSpc>
              <a:buFont typeface="Arial Unicode MS" panose="020B0604020202020204" pitchFamily="34" charset="-128"/>
              <a:buNone/>
            </a:pPr>
            <a:r>
              <a:rPr lang="en-US" altLang="en-US" sz="1600" smtClean="0"/>
              <a:t>						     if (i&gt;N) then explode;</a:t>
            </a:r>
          </a:p>
          <a:p>
            <a:pPr eaLnBrk="1" hangingPunct="1">
              <a:lnSpc>
                <a:spcPct val="110000"/>
              </a:lnSpc>
              <a:buFont typeface="Arial Unicode MS" panose="020B0604020202020204" pitchFamily="34" charset="-128"/>
              <a:buNone/>
            </a:pPr>
            <a:r>
              <a:rPr lang="en-US" altLang="en-US" sz="1600" smtClean="0"/>
              <a:t>New[i] := Old[i]				     New[i] := Temp;</a:t>
            </a:r>
          </a:p>
          <a:p>
            <a:pPr eaLnBrk="1" hangingPunct="1">
              <a:lnSpc>
                <a:spcPct val="110000"/>
              </a:lnSpc>
              <a:buFont typeface="Arial Unicode MS" panose="020B0604020202020204" pitchFamily="34" charset="-128"/>
              <a:buNone/>
            </a:pPr>
            <a:r>
              <a:rPr lang="en-US" altLang="en-US" sz="1600" smtClean="0"/>
              <a:t>						     i := i+1</a:t>
            </a:r>
          </a:p>
          <a:p>
            <a:pPr eaLnBrk="1" hangingPunct="1">
              <a:lnSpc>
                <a:spcPct val="110000"/>
              </a:lnSpc>
              <a:buFont typeface="Arial Unicode MS" panose="020B0604020202020204" pitchFamily="34" charset="-128"/>
              <a:buNone/>
            </a:pPr>
            <a:r>
              <a:rPr lang="en-US" altLang="en-US" sz="1600" smtClean="0"/>
              <a:t>End;					     Until (I&gt;n);</a:t>
            </a:r>
          </a:p>
          <a:p>
            <a:pPr eaLnBrk="1" hangingPunct="1">
              <a:lnSpc>
                <a:spcPct val="110000"/>
              </a:lnSpc>
              <a:buFont typeface="Arial Unicode MS" panose="020B0604020202020204" pitchFamily="34" charset="-128"/>
              <a:buNone/>
            </a:pPr>
            <a:r>
              <a:rPr lang="en-US" altLang="en-US" sz="1600" smtClean="0"/>
              <a:t>						  End;</a:t>
            </a:r>
          </a:p>
          <a:p>
            <a:pPr eaLnBrk="1" hangingPunct="1">
              <a:lnSpc>
                <a:spcPct val="20000"/>
              </a:lnSpc>
              <a:buFont typeface="Arial Unicode MS" panose="020B0604020202020204" pitchFamily="34" charset="-128"/>
              <a:buNone/>
            </a:pPr>
            <a:endParaRPr lang="en-US" altLang="en-US" sz="1600" smtClean="0"/>
          </a:p>
          <a:p>
            <a:pPr eaLnBrk="1" hangingPunct="1">
              <a:lnSpc>
                <a:spcPct val="80000"/>
              </a:lnSpc>
              <a:buFont typeface="Arial Unicode MS" panose="020B0604020202020204" pitchFamily="34" charset="-128"/>
              <a:buNone/>
            </a:pPr>
            <a:r>
              <a:rPr lang="en-US" altLang="en-US" sz="1600" smtClean="0"/>
              <a:t>	</a:t>
            </a:r>
            <a:r>
              <a:rPr lang="en-US" altLang="en-US" sz="1600" b="1" smtClean="0"/>
              <a:t>: Enclosed regions are guards to check for bounds on array variable</a:t>
            </a:r>
            <a:r>
              <a:rPr lang="en-US" altLang="en-US" sz="1600" smtClean="0"/>
              <a:t> i</a:t>
            </a:r>
          </a:p>
          <a:p>
            <a:pPr lvl="2" eaLnBrk="1" hangingPunct="1">
              <a:lnSpc>
                <a:spcPct val="80000"/>
              </a:lnSpc>
            </a:pPr>
            <a:r>
              <a:rPr lang="en-US" altLang="en-US" sz="1200" smtClean="0"/>
              <a:t>Compiler adds the </a:t>
            </a:r>
            <a:r>
              <a:rPr lang="en-US" altLang="en-US" sz="1200" i="1" smtClean="0"/>
              <a:t>guards</a:t>
            </a:r>
            <a:r>
              <a:rPr lang="en-US" altLang="en-US" sz="1200" smtClean="0"/>
              <a:t> for extra safety</a:t>
            </a:r>
          </a:p>
          <a:p>
            <a:pPr lvl="2" eaLnBrk="1" hangingPunct="1">
              <a:lnSpc>
                <a:spcPct val="80000"/>
              </a:lnSpc>
            </a:pPr>
            <a:r>
              <a:rPr lang="en-US" altLang="en-US" sz="1200" smtClean="0"/>
              <a:t>Four obviously extra instructions per-iteration</a:t>
            </a:r>
          </a:p>
          <a:p>
            <a:pPr lvl="2" eaLnBrk="1" hangingPunct="1">
              <a:lnSpc>
                <a:spcPct val="80000"/>
              </a:lnSpc>
            </a:pPr>
            <a:r>
              <a:rPr lang="en-US" altLang="en-US" sz="1200" smtClean="0"/>
              <a:t>Can detect if any of these precautions are not necessary</a:t>
            </a:r>
          </a:p>
        </p:txBody>
      </p:sp>
      <p:sp>
        <p:nvSpPr>
          <p:cNvPr id="17412" name="Rectangle 4"/>
          <p:cNvSpPr>
            <a:spLocks noChangeArrowheads="1"/>
          </p:cNvSpPr>
          <p:nvPr/>
        </p:nvSpPr>
        <p:spPr bwMode="auto">
          <a:xfrm>
            <a:off x="685800" y="5638800"/>
            <a:ext cx="381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3" name="Rectangle 5"/>
          <p:cNvSpPr>
            <a:spLocks noChangeArrowheads="1"/>
          </p:cNvSpPr>
          <p:nvPr/>
        </p:nvSpPr>
        <p:spPr bwMode="auto">
          <a:xfrm>
            <a:off x="5502275" y="2743200"/>
            <a:ext cx="205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4" name="Rectangle 6"/>
          <p:cNvSpPr>
            <a:spLocks noChangeArrowheads="1"/>
          </p:cNvSpPr>
          <p:nvPr/>
        </p:nvSpPr>
        <p:spPr bwMode="auto">
          <a:xfrm>
            <a:off x="5502275" y="3733800"/>
            <a:ext cx="205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415"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7416"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7417"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06BF0E-8FC6-43A4-8EF7-4BD8715AE08E}" type="slidenum">
              <a:rPr lang="en-US" altLang="en-US">
                <a:solidFill>
                  <a:srgbClr val="660066"/>
                </a:solidFill>
              </a:rPr>
              <a:pPr eaLnBrk="1" hangingPunct="1"/>
              <a:t>4</a:t>
            </a:fld>
            <a:endParaRPr lang="en-US" altLang="en-US">
              <a:solidFill>
                <a:srgbClr val="660066"/>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4275"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4276"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8882E8-0D23-4F27-BC59-2CC784EA9BD7}" type="slidenum">
              <a:rPr lang="en-US" altLang="en-US">
                <a:solidFill>
                  <a:srgbClr val="660066"/>
                </a:solidFill>
              </a:rPr>
              <a:pPr eaLnBrk="1" hangingPunct="1"/>
              <a:t>40</a:t>
            </a:fld>
            <a:endParaRPr lang="en-US" altLang="en-US">
              <a:solidFill>
                <a:srgbClr val="660066"/>
              </a:solidFill>
            </a:endParaRPr>
          </a:p>
        </p:txBody>
      </p:sp>
      <p:sp>
        <p:nvSpPr>
          <p:cNvPr id="54277" name="Rectangle 2"/>
          <p:cNvSpPr>
            <a:spLocks noGrp="1" noChangeArrowheads="1"/>
          </p:cNvSpPr>
          <p:nvPr>
            <p:ph type="title"/>
          </p:nvPr>
        </p:nvSpPr>
        <p:spPr/>
        <p:txBody>
          <a:bodyPr/>
          <a:lstStyle/>
          <a:p>
            <a:pPr eaLnBrk="1" hangingPunct="1"/>
            <a:r>
              <a:rPr lang="en-US" altLang="en-US" smtClean="0"/>
              <a:t>Top and bottom</a:t>
            </a:r>
          </a:p>
        </p:txBody>
      </p:sp>
      <p:sp>
        <p:nvSpPr>
          <p:cNvPr id="54278" name="Rectangle 3"/>
          <p:cNvSpPr>
            <a:spLocks noChangeArrowheads="1"/>
          </p:cNvSpPr>
          <p:nvPr/>
        </p:nvSpPr>
        <p:spPr bwMode="auto">
          <a:xfrm>
            <a:off x="1066800" y="1981200"/>
            <a:ext cx="7391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0066FF"/>
              </a:buClr>
              <a:buSzPct val="80000"/>
              <a:buFont typeface="Arial Unicode MS" panose="020B0604020202020204" pitchFamily="34" charset="-128"/>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rgbClr val="660066"/>
                </a:solidFill>
                <a:latin typeface="Arial" panose="020B0604020202020204" pitchFamily="34" charset="0"/>
              </a:defRPr>
            </a:lvl2pPr>
            <a:lvl3pPr marL="1143000" indent="-228600" eaLnBrk="0" hangingPunct="0">
              <a:spcBef>
                <a:spcPct val="20000"/>
              </a:spcBef>
              <a:buChar char="•"/>
              <a:defRPr sz="2400">
                <a:solidFill>
                  <a:srgbClr val="003300"/>
                </a:solidFill>
                <a:latin typeface="Arial" panose="020B0604020202020204" pitchFamily="34" charset="0"/>
              </a:defRPr>
            </a:lvl3pPr>
            <a:lvl4pPr marL="1600200" indent="-228600" eaLnBrk="0" hangingPunct="0">
              <a:spcBef>
                <a:spcPct val="20000"/>
              </a:spcBef>
              <a:buChar char="–"/>
              <a:defRPr sz="2000">
                <a:solidFill>
                  <a:srgbClr val="000066"/>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Tx/>
              <a:buSzTx/>
              <a:buFontTx/>
              <a:buChar char="•"/>
            </a:pPr>
            <a:r>
              <a:rPr lang="en-US" altLang="en-US" sz="2400" dirty="0">
                <a:solidFill>
                  <a:srgbClr val="000066"/>
                </a:solidFill>
              </a:rPr>
              <a:t>There exist two unique elements of </a:t>
            </a:r>
            <a:r>
              <a:rPr lang="en-US" altLang="en-US" sz="2800" b="1" dirty="0">
                <a:solidFill>
                  <a:srgbClr val="000066"/>
                </a:solidFill>
                <a:latin typeface="Monotype Corsiva" panose="03010101010201010101" pitchFamily="66" charset="0"/>
              </a:rPr>
              <a:t>L </a:t>
            </a:r>
            <a:r>
              <a:rPr lang="en-US" altLang="en-US" sz="2400" dirty="0">
                <a:solidFill>
                  <a:srgbClr val="000066"/>
                </a:solidFill>
              </a:rPr>
              <a:t>called </a:t>
            </a:r>
            <a:r>
              <a:rPr lang="en-US" altLang="en-US" sz="2400" i="1" dirty="0">
                <a:solidFill>
                  <a:srgbClr val="000066"/>
                </a:solidFill>
              </a:rPr>
              <a:t>bottom</a:t>
            </a:r>
            <a:r>
              <a:rPr lang="en-US" altLang="en-US" sz="2400" dirty="0">
                <a:solidFill>
                  <a:srgbClr val="000066"/>
                </a:solidFill>
              </a:rPr>
              <a:t> (denoted </a:t>
            </a:r>
            <a:r>
              <a:rPr lang="en-US" altLang="en-US" sz="2400" b="1" dirty="0">
                <a:solidFill>
                  <a:srgbClr val="000066"/>
                </a:solidFill>
                <a:sym typeface="Symbol" panose="05050102010706020507" pitchFamily="18" charset="2"/>
              </a:rPr>
              <a:t></a:t>
            </a:r>
            <a:r>
              <a:rPr lang="en-US" altLang="en-US" sz="2400" dirty="0">
                <a:solidFill>
                  <a:srgbClr val="000066"/>
                </a:solidFill>
              </a:rPr>
              <a:t>) and </a:t>
            </a:r>
            <a:r>
              <a:rPr lang="en-US" altLang="en-US" sz="2400" i="1" dirty="0">
                <a:solidFill>
                  <a:srgbClr val="000066"/>
                </a:solidFill>
              </a:rPr>
              <a:t>top</a:t>
            </a:r>
            <a:r>
              <a:rPr lang="en-US" altLang="en-US" sz="2400" dirty="0">
                <a:solidFill>
                  <a:srgbClr val="000066"/>
                </a:solidFill>
              </a:rPr>
              <a:t> (denoted T) such that for all </a:t>
            </a:r>
            <a:r>
              <a:rPr lang="en-US" altLang="en-US" sz="2400" i="1" dirty="0">
                <a:solidFill>
                  <a:srgbClr val="000066"/>
                </a:solidFill>
                <a:latin typeface="Times New Roman" panose="02020603050405020304" pitchFamily="18" charset="0"/>
              </a:rPr>
              <a:t>x</a:t>
            </a:r>
            <a:r>
              <a:rPr lang="en-US" altLang="en-US" sz="2400" dirty="0">
                <a:solidFill>
                  <a:srgbClr val="000066"/>
                </a:solidFill>
              </a:rPr>
              <a:t> </a:t>
            </a:r>
            <a:r>
              <a:rPr lang="en-US" altLang="en-US" sz="2400" dirty="0">
                <a:solidFill>
                  <a:srgbClr val="000066"/>
                </a:solidFill>
                <a:sym typeface="Symbol" panose="05050102010706020507" pitchFamily="18" charset="2"/>
              </a:rPr>
              <a:t> </a:t>
            </a:r>
            <a:r>
              <a:rPr lang="en-US" altLang="en-US" sz="2800" b="1" dirty="0">
                <a:solidFill>
                  <a:srgbClr val="000066"/>
                </a:solidFill>
                <a:latin typeface="Monotype Corsiva" panose="03010101010201010101" pitchFamily="66" charset="0"/>
              </a:rPr>
              <a:t>L</a:t>
            </a:r>
            <a:r>
              <a:rPr lang="en-US" altLang="en-US" sz="2400" dirty="0">
                <a:solidFill>
                  <a:srgbClr val="000066"/>
                </a:solidFill>
              </a:rPr>
              <a:t> , </a:t>
            </a:r>
            <a:r>
              <a:rPr lang="en-US" altLang="en-US" sz="2400" i="1" dirty="0">
                <a:solidFill>
                  <a:srgbClr val="000066"/>
                </a:solidFill>
                <a:latin typeface="Times New Roman" panose="02020603050405020304" pitchFamily="18" charset="0"/>
              </a:rPr>
              <a:t>x </a:t>
            </a:r>
            <a:r>
              <a:rPr lang="en-US" altLang="en-US" sz="2400" dirty="0">
                <a:solidFill>
                  <a:srgbClr val="000066"/>
                </a:solidFill>
                <a:sym typeface="Symbol" panose="05050102010706020507" pitchFamily="18" charset="2"/>
              </a:rPr>
              <a:t></a:t>
            </a:r>
            <a:r>
              <a:rPr lang="en-US" altLang="en-US" sz="2400" dirty="0">
                <a:solidFill>
                  <a:srgbClr val="000066"/>
                </a:solidFill>
              </a:rPr>
              <a:t> </a:t>
            </a:r>
            <a:r>
              <a:rPr lang="en-US" altLang="en-US" sz="2400" b="1" dirty="0">
                <a:solidFill>
                  <a:srgbClr val="000066"/>
                </a:solidFill>
                <a:sym typeface="Symbol" panose="05050102010706020507" pitchFamily="18" charset="2"/>
              </a:rPr>
              <a:t></a:t>
            </a:r>
            <a:r>
              <a:rPr lang="en-US" altLang="en-US" sz="2400" dirty="0">
                <a:solidFill>
                  <a:srgbClr val="000066"/>
                </a:solidFill>
              </a:rPr>
              <a:t> = </a:t>
            </a:r>
            <a:r>
              <a:rPr lang="en-US" altLang="en-US" sz="2400" b="1" dirty="0">
                <a:solidFill>
                  <a:srgbClr val="000066"/>
                </a:solidFill>
                <a:sym typeface="Symbol" panose="05050102010706020507" pitchFamily="18" charset="2"/>
              </a:rPr>
              <a:t></a:t>
            </a:r>
            <a:r>
              <a:rPr lang="en-US" altLang="en-US" sz="2400" dirty="0">
                <a:solidFill>
                  <a:srgbClr val="000066"/>
                </a:solidFill>
              </a:rPr>
              <a:t> and </a:t>
            </a:r>
            <a:r>
              <a:rPr lang="en-US" altLang="en-US" sz="2400" i="1" dirty="0">
                <a:solidFill>
                  <a:srgbClr val="000066"/>
                </a:solidFill>
                <a:latin typeface="Times New Roman" panose="02020603050405020304" pitchFamily="18" charset="0"/>
              </a:rPr>
              <a:t>x</a:t>
            </a:r>
            <a:r>
              <a:rPr lang="en-US" altLang="en-US" sz="2400" dirty="0">
                <a:solidFill>
                  <a:srgbClr val="000066"/>
                </a:solidFill>
              </a:rPr>
              <a:t> </a:t>
            </a:r>
            <a:r>
              <a:rPr lang="en-US" altLang="en-US" sz="2400" dirty="0">
                <a:solidFill>
                  <a:srgbClr val="000066"/>
                </a:solidFill>
                <a:latin typeface="Symbol" panose="05050102010706020507" pitchFamily="18" charset="2"/>
                <a:sym typeface="Symbol" panose="05050102010706020507" pitchFamily="18" charset="2"/>
              </a:rPr>
              <a:t>+</a:t>
            </a:r>
            <a:r>
              <a:rPr lang="en-US" altLang="en-US" sz="2400" dirty="0">
                <a:solidFill>
                  <a:srgbClr val="000066"/>
                </a:solidFill>
              </a:rPr>
              <a:t> T = T </a:t>
            </a:r>
          </a:p>
          <a:p>
            <a:pPr>
              <a:buClrTx/>
              <a:buSzTx/>
              <a:buFontTx/>
              <a:buChar char="•"/>
            </a:pPr>
            <a:endParaRPr lang="en-US" altLang="en-US" sz="2400" dirty="0">
              <a:solidFill>
                <a:srgbClr val="000066"/>
              </a:solidFill>
            </a:endParaRPr>
          </a:p>
          <a:p>
            <a:pPr>
              <a:buClrTx/>
              <a:buSzTx/>
              <a:buFontTx/>
              <a:buChar char="•"/>
            </a:pPr>
            <a:r>
              <a:rPr lang="en-US" altLang="en-US" sz="2400" dirty="0">
                <a:solidFill>
                  <a:srgbClr val="000066"/>
                </a:solidFill>
              </a:rPr>
              <a:t>Many lattices also have </a:t>
            </a:r>
            <a:r>
              <a:rPr lang="en-US" altLang="en-US" sz="2400" dirty="0" err="1">
                <a:solidFill>
                  <a:srgbClr val="000066"/>
                </a:solidFill>
              </a:rPr>
              <a:t>distributivity</a:t>
            </a:r>
            <a:r>
              <a:rPr lang="en-US" altLang="en-US" sz="2400" dirty="0">
                <a:solidFill>
                  <a:srgbClr val="000066"/>
                </a:solidFill>
              </a:rPr>
              <a:t> property for </a:t>
            </a:r>
            <a:r>
              <a:rPr lang="en-US" altLang="en-US" sz="2400" dirty="0">
                <a:solidFill>
                  <a:srgbClr val="000066"/>
                </a:solidFill>
                <a:sym typeface="Symbol" panose="05050102010706020507" pitchFamily="18" charset="2"/>
              </a:rPr>
              <a:t></a:t>
            </a:r>
            <a:r>
              <a:rPr lang="en-US" altLang="en-US" sz="2400" dirty="0">
                <a:solidFill>
                  <a:srgbClr val="000066"/>
                </a:solidFill>
              </a:rPr>
              <a:t> and </a:t>
            </a:r>
            <a:r>
              <a:rPr lang="en-US" altLang="en-US" sz="2400" dirty="0">
                <a:solidFill>
                  <a:srgbClr val="000066"/>
                </a:solidFill>
                <a:latin typeface="Symbol" panose="05050102010706020507" pitchFamily="18" charset="2"/>
                <a:sym typeface="Symbol" panose="05050102010706020507" pitchFamily="18" charset="2"/>
              </a:rPr>
              <a:t>+</a:t>
            </a:r>
            <a:r>
              <a:rPr lang="en-US" altLang="en-US" sz="2400" dirty="0">
                <a:solidFill>
                  <a:srgbClr val="000066"/>
                </a:solidFill>
              </a:rPr>
              <a:t> - but not a strict requirement for a lattice</a:t>
            </a:r>
          </a:p>
          <a:p>
            <a:pPr>
              <a:buClrTx/>
              <a:buSzTx/>
              <a:buFontTx/>
              <a:buChar char="•"/>
            </a:pPr>
            <a:endParaRPr lang="en-US" altLang="en-US" sz="2400" dirty="0">
              <a:solidFill>
                <a:srgbClr val="000066"/>
              </a:solidFill>
            </a:endParaRPr>
          </a:p>
          <a:p>
            <a:pPr>
              <a:buClrTx/>
              <a:buSzTx/>
              <a:buFontTx/>
              <a:buChar char="•"/>
            </a:pPr>
            <a:r>
              <a:rPr lang="en-US" altLang="en-US" sz="2400" dirty="0">
                <a:solidFill>
                  <a:srgbClr val="000066"/>
                </a:solidFill>
              </a:rPr>
              <a:t>If the top element, or the </a:t>
            </a:r>
            <a:r>
              <a:rPr lang="en-US" altLang="en-US" sz="2400" dirty="0">
                <a:solidFill>
                  <a:srgbClr val="000066"/>
                </a:solidFill>
                <a:latin typeface="Symbol" panose="05050102010706020507" pitchFamily="18" charset="2"/>
              </a:rPr>
              <a:t>+</a:t>
            </a:r>
            <a:r>
              <a:rPr lang="en-US" altLang="en-US" sz="2400" dirty="0">
                <a:solidFill>
                  <a:srgbClr val="000066"/>
                </a:solidFill>
              </a:rPr>
              <a:t> operation is missing, it is called a </a:t>
            </a:r>
            <a:r>
              <a:rPr lang="en-US" altLang="en-US" sz="2400" dirty="0">
                <a:solidFill>
                  <a:srgbClr val="800080"/>
                </a:solidFill>
              </a:rPr>
              <a:t>semi-lattice</a:t>
            </a:r>
          </a:p>
          <a:p>
            <a:pPr>
              <a:buClrTx/>
              <a:buSzTx/>
              <a:buFontTx/>
              <a:buChar char="•"/>
            </a:pPr>
            <a:endParaRPr lang="en-US" altLang="en-US" sz="2400" dirty="0">
              <a:solidFill>
                <a:srgbClr val="000066"/>
              </a:solidFill>
            </a:endParaRPr>
          </a:p>
          <a:p>
            <a:pPr>
              <a:buClrTx/>
              <a:buSzTx/>
              <a:buFontTx/>
              <a:buChar char="•"/>
            </a:pPr>
            <a:endParaRPr lang="en-US" altLang="en-US" sz="2400" dirty="0">
              <a:solidFill>
                <a:srgbClr val="6600CC"/>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and bottom: interpretations</a:t>
            </a:r>
            <a:endParaRPr lang="en-US" dirty="0"/>
          </a:p>
        </p:txBody>
      </p:sp>
      <p:sp>
        <p:nvSpPr>
          <p:cNvPr id="7" name="Content Placeholder 6"/>
          <p:cNvSpPr>
            <a:spLocks noGrp="1"/>
          </p:cNvSpPr>
          <p:nvPr>
            <p:ph idx="1"/>
          </p:nvPr>
        </p:nvSpPr>
        <p:spPr/>
        <p:txBody>
          <a:bodyPr/>
          <a:lstStyle/>
          <a:p>
            <a:r>
              <a:rPr lang="en-US" dirty="0" smtClean="0"/>
              <a:t>Typically, bottom (</a:t>
            </a:r>
            <a:r>
              <a:rPr lang="en-US" altLang="en-US" b="1" dirty="0" smtClean="0">
                <a:solidFill>
                  <a:srgbClr val="000066"/>
                </a:solidFill>
                <a:sym typeface="Symbol" panose="05050102010706020507" pitchFamily="18" charset="2"/>
              </a:rPr>
              <a:t></a:t>
            </a:r>
            <a:r>
              <a:rPr lang="en-US" altLang="en-US" dirty="0" smtClean="0">
                <a:solidFill>
                  <a:srgbClr val="000066"/>
                </a:solidFill>
                <a:sym typeface="Symbol" panose="05050102010706020507" pitchFamily="18" charset="2"/>
              </a:rPr>
              <a:t>)</a:t>
            </a:r>
            <a:r>
              <a:rPr lang="en-US" dirty="0" smtClean="0"/>
              <a:t> is used to denote “I don’t know </a:t>
            </a:r>
            <a:r>
              <a:rPr lang="en-US" dirty="0" smtClean="0">
                <a:solidFill>
                  <a:srgbClr val="FF0000"/>
                </a:solidFill>
              </a:rPr>
              <a:t>yet</a:t>
            </a:r>
            <a:r>
              <a:rPr lang="en-US" dirty="0" smtClean="0"/>
              <a:t>”</a:t>
            </a:r>
          </a:p>
          <a:p>
            <a:pPr lvl="1"/>
            <a:r>
              <a:rPr lang="en-US" dirty="0" smtClean="0"/>
              <a:t>Unknown </a:t>
            </a:r>
          </a:p>
          <a:p>
            <a:endParaRPr lang="en-US" dirty="0"/>
          </a:p>
          <a:p>
            <a:r>
              <a:rPr lang="en-US" dirty="0" smtClean="0"/>
              <a:t>Top denotes “Could be anything.”</a:t>
            </a:r>
          </a:p>
          <a:p>
            <a:pPr lvl="1"/>
            <a:r>
              <a:rPr lang="en-US" dirty="0" smtClean="0"/>
              <a:t>Too much information</a:t>
            </a:r>
          </a:p>
          <a:p>
            <a:pPr lvl="1"/>
            <a:r>
              <a:rPr lang="en-US" dirty="0" smtClean="0"/>
              <a:t>Contradictory information</a:t>
            </a:r>
          </a:p>
          <a:p>
            <a:endParaRPr lang="en-US" dirty="0"/>
          </a:p>
          <a:p>
            <a:endParaRPr lang="en-US" dirty="0"/>
          </a:p>
        </p:txBody>
      </p:sp>
      <p:sp>
        <p:nvSpPr>
          <p:cNvPr id="3" name="Date Placeholder 2"/>
          <p:cNvSpPr>
            <a:spLocks noGrp="1"/>
          </p:cNvSpPr>
          <p:nvPr>
            <p:ph type="dt" sz="half" idx="10"/>
          </p:nvPr>
        </p:nvSpPr>
        <p:spPr/>
        <p:txBody>
          <a:body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p>
            <a:pPr>
              <a:defRPr/>
            </a:pPr>
            <a:r>
              <a:rPr lang="en-US" altLang="en-US" smtClean="0"/>
              <a:t>Dataflow Analysis </a:t>
            </a:r>
            <a:endParaRPr lang="en-US" altLang="en-US"/>
          </a:p>
        </p:txBody>
      </p:sp>
      <p:sp>
        <p:nvSpPr>
          <p:cNvPr id="5" name="Slide Number Placeholder 4"/>
          <p:cNvSpPr>
            <a:spLocks noGrp="1"/>
          </p:cNvSpPr>
          <p:nvPr>
            <p:ph type="sldNum" sz="quarter" idx="12"/>
          </p:nvPr>
        </p:nvSpPr>
        <p:spPr/>
        <p:txBody>
          <a:bodyPr/>
          <a:lstStyle/>
          <a:p>
            <a:fld id="{F5713ED0-0019-4C3C-A84E-4D8348A9C0B8}" type="slidenum">
              <a:rPr lang="en-US" altLang="en-US" smtClean="0"/>
              <a:pPr/>
              <a:t>41</a:t>
            </a:fld>
            <a:endParaRPr lang="en-US" altLang="en-US"/>
          </a:p>
        </p:txBody>
      </p:sp>
    </p:spTree>
    <p:extLst>
      <p:ext uri="{BB962C8B-B14F-4D97-AF65-F5344CB8AC3E}">
        <p14:creationId xmlns:p14="http://schemas.microsoft.com/office/powerpoint/2010/main" val="1141325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2"/>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5299" name="Footer Placeholder 3"/>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5300"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7FC512-71EF-452E-A624-9C268BC6F455}" type="slidenum">
              <a:rPr lang="en-US" altLang="en-US">
                <a:solidFill>
                  <a:srgbClr val="660066"/>
                </a:solidFill>
              </a:rPr>
              <a:pPr eaLnBrk="1" hangingPunct="1"/>
              <a:t>42</a:t>
            </a:fld>
            <a:endParaRPr lang="en-US" altLang="en-US">
              <a:solidFill>
                <a:srgbClr val="660066"/>
              </a:solidFill>
            </a:endParaRPr>
          </a:p>
        </p:txBody>
      </p:sp>
      <p:sp>
        <p:nvSpPr>
          <p:cNvPr id="55301" name="Rectangle 2"/>
          <p:cNvSpPr>
            <a:spLocks noGrp="1" noChangeArrowheads="1"/>
          </p:cNvSpPr>
          <p:nvPr>
            <p:ph type="title"/>
          </p:nvPr>
        </p:nvSpPr>
        <p:spPr/>
        <p:txBody>
          <a:bodyPr/>
          <a:lstStyle/>
          <a:p>
            <a:pPr eaLnBrk="1" hangingPunct="1"/>
            <a:r>
              <a:rPr lang="en-US" altLang="en-US" smtClean="0"/>
              <a:t>An Example</a:t>
            </a:r>
          </a:p>
        </p:txBody>
      </p:sp>
      <p:sp>
        <p:nvSpPr>
          <p:cNvPr id="55302" name="Text Box 3"/>
          <p:cNvSpPr txBox="1">
            <a:spLocks noChangeArrowheads="1"/>
          </p:cNvSpPr>
          <p:nvPr/>
        </p:nvSpPr>
        <p:spPr bwMode="auto">
          <a:xfrm>
            <a:off x="4227513" y="1817688"/>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1,1,1</a:t>
            </a:r>
            <a:r>
              <a:rPr lang="en-US" altLang="en-US" sz="2400">
                <a:sym typeface="Symbol" panose="05050102010706020507" pitchFamily="18" charset="2"/>
              </a:rPr>
              <a:t></a:t>
            </a:r>
            <a:endParaRPr lang="en-US" altLang="en-US" sz="2400"/>
          </a:p>
        </p:txBody>
      </p:sp>
      <p:sp>
        <p:nvSpPr>
          <p:cNvPr id="55303" name="Text Box 4"/>
          <p:cNvSpPr txBox="1">
            <a:spLocks noChangeArrowheads="1"/>
          </p:cNvSpPr>
          <p:nvPr/>
        </p:nvSpPr>
        <p:spPr bwMode="auto">
          <a:xfrm>
            <a:off x="4227513" y="5430838"/>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0,0,0</a:t>
            </a:r>
            <a:r>
              <a:rPr lang="en-US" altLang="en-US" sz="2400">
                <a:sym typeface="Symbol" panose="05050102010706020507" pitchFamily="18" charset="2"/>
              </a:rPr>
              <a:t></a:t>
            </a:r>
            <a:endParaRPr lang="en-US" altLang="en-US" sz="2400"/>
          </a:p>
        </p:txBody>
      </p:sp>
      <p:sp>
        <p:nvSpPr>
          <p:cNvPr id="55304" name="Text Box 5"/>
          <p:cNvSpPr txBox="1">
            <a:spLocks noChangeArrowheads="1"/>
          </p:cNvSpPr>
          <p:nvPr/>
        </p:nvSpPr>
        <p:spPr bwMode="auto">
          <a:xfrm>
            <a:off x="4227513" y="4267200"/>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0,1,0</a:t>
            </a:r>
            <a:r>
              <a:rPr lang="en-US" altLang="en-US" sz="2400">
                <a:sym typeface="Symbol" panose="05050102010706020507" pitchFamily="18" charset="2"/>
              </a:rPr>
              <a:t></a:t>
            </a:r>
            <a:endParaRPr lang="en-US" altLang="en-US" sz="2400"/>
          </a:p>
        </p:txBody>
      </p:sp>
      <p:sp>
        <p:nvSpPr>
          <p:cNvPr id="55305" name="Text Box 6"/>
          <p:cNvSpPr txBox="1">
            <a:spLocks noChangeArrowheads="1"/>
          </p:cNvSpPr>
          <p:nvPr/>
        </p:nvSpPr>
        <p:spPr bwMode="auto">
          <a:xfrm>
            <a:off x="2238375" y="4278313"/>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1,0,0</a:t>
            </a:r>
            <a:r>
              <a:rPr lang="en-US" altLang="en-US" sz="2400">
                <a:sym typeface="Symbol" panose="05050102010706020507" pitchFamily="18" charset="2"/>
              </a:rPr>
              <a:t></a:t>
            </a:r>
            <a:endParaRPr lang="en-US" altLang="en-US" sz="2400"/>
          </a:p>
        </p:txBody>
      </p:sp>
      <p:sp>
        <p:nvSpPr>
          <p:cNvPr id="55306" name="Text Box 7"/>
          <p:cNvSpPr txBox="1">
            <a:spLocks noChangeArrowheads="1"/>
          </p:cNvSpPr>
          <p:nvPr/>
        </p:nvSpPr>
        <p:spPr bwMode="auto">
          <a:xfrm>
            <a:off x="6477000" y="4267200"/>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0,0,1</a:t>
            </a:r>
            <a:r>
              <a:rPr lang="en-US" altLang="en-US" sz="2400">
                <a:sym typeface="Symbol" panose="05050102010706020507" pitchFamily="18" charset="2"/>
              </a:rPr>
              <a:t></a:t>
            </a:r>
            <a:endParaRPr lang="en-US" altLang="en-US" sz="2400"/>
          </a:p>
        </p:txBody>
      </p:sp>
      <p:sp>
        <p:nvSpPr>
          <p:cNvPr id="55307" name="Text Box 8"/>
          <p:cNvSpPr txBox="1">
            <a:spLocks noChangeArrowheads="1"/>
          </p:cNvSpPr>
          <p:nvPr/>
        </p:nvSpPr>
        <p:spPr bwMode="auto">
          <a:xfrm>
            <a:off x="4229100" y="2971800"/>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1,0,1</a:t>
            </a:r>
            <a:r>
              <a:rPr lang="en-US" altLang="en-US" sz="2400">
                <a:sym typeface="Symbol" panose="05050102010706020507" pitchFamily="18" charset="2"/>
              </a:rPr>
              <a:t></a:t>
            </a:r>
            <a:endParaRPr lang="en-US" altLang="en-US" sz="2400"/>
          </a:p>
        </p:txBody>
      </p:sp>
      <p:sp>
        <p:nvSpPr>
          <p:cNvPr id="55308" name="Text Box 9"/>
          <p:cNvSpPr txBox="1">
            <a:spLocks noChangeArrowheads="1"/>
          </p:cNvSpPr>
          <p:nvPr/>
        </p:nvSpPr>
        <p:spPr bwMode="auto">
          <a:xfrm>
            <a:off x="2239963" y="2982913"/>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1,1,0</a:t>
            </a:r>
            <a:r>
              <a:rPr lang="en-US" altLang="en-US" sz="2400">
                <a:sym typeface="Symbol" panose="05050102010706020507" pitchFamily="18" charset="2"/>
              </a:rPr>
              <a:t></a:t>
            </a:r>
            <a:endParaRPr lang="en-US" altLang="en-US" sz="2400"/>
          </a:p>
        </p:txBody>
      </p:sp>
      <p:sp>
        <p:nvSpPr>
          <p:cNvPr id="55309" name="Text Box 10"/>
          <p:cNvSpPr txBox="1">
            <a:spLocks noChangeArrowheads="1"/>
          </p:cNvSpPr>
          <p:nvPr/>
        </p:nvSpPr>
        <p:spPr bwMode="auto">
          <a:xfrm>
            <a:off x="6478588" y="2971800"/>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ym typeface="Symbol" panose="05050102010706020507" pitchFamily="18" charset="2"/>
              </a:rPr>
              <a:t></a:t>
            </a:r>
            <a:r>
              <a:rPr lang="en-US" altLang="en-US" sz="2400"/>
              <a:t>0,1,1</a:t>
            </a:r>
            <a:r>
              <a:rPr lang="en-US" altLang="en-US" sz="2400">
                <a:sym typeface="Symbol" panose="05050102010706020507" pitchFamily="18" charset="2"/>
              </a:rPr>
              <a:t></a:t>
            </a:r>
            <a:endParaRPr lang="en-US" altLang="en-US" sz="2400"/>
          </a:p>
        </p:txBody>
      </p:sp>
      <p:sp>
        <p:nvSpPr>
          <p:cNvPr id="55310" name="Line 11"/>
          <p:cNvSpPr>
            <a:spLocks noChangeShapeType="1"/>
          </p:cNvSpPr>
          <p:nvPr/>
        </p:nvSpPr>
        <p:spPr bwMode="auto">
          <a:xfrm flipH="1" flipV="1">
            <a:off x="2768600" y="4711700"/>
            <a:ext cx="1990725" cy="717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Line 12"/>
          <p:cNvSpPr>
            <a:spLocks noChangeShapeType="1"/>
          </p:cNvSpPr>
          <p:nvPr/>
        </p:nvSpPr>
        <p:spPr bwMode="auto">
          <a:xfrm flipV="1">
            <a:off x="4759325" y="4699000"/>
            <a:ext cx="2198688" cy="717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Line 13"/>
          <p:cNvSpPr>
            <a:spLocks noChangeShapeType="1"/>
          </p:cNvSpPr>
          <p:nvPr/>
        </p:nvSpPr>
        <p:spPr bwMode="auto">
          <a:xfrm flipV="1">
            <a:off x="4759325" y="4722813"/>
            <a:ext cx="0" cy="706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Line 14"/>
          <p:cNvSpPr>
            <a:spLocks noChangeShapeType="1"/>
          </p:cNvSpPr>
          <p:nvPr/>
        </p:nvSpPr>
        <p:spPr bwMode="auto">
          <a:xfrm flipH="1" flipV="1">
            <a:off x="2757488" y="3390900"/>
            <a:ext cx="2001837" cy="903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4" name="Line 15"/>
          <p:cNvSpPr>
            <a:spLocks noChangeShapeType="1"/>
          </p:cNvSpPr>
          <p:nvPr/>
        </p:nvSpPr>
        <p:spPr bwMode="auto">
          <a:xfrm>
            <a:off x="2757488" y="3414713"/>
            <a:ext cx="0" cy="925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5" name="Line 16"/>
          <p:cNvSpPr>
            <a:spLocks noChangeShapeType="1"/>
          </p:cNvSpPr>
          <p:nvPr/>
        </p:nvSpPr>
        <p:spPr bwMode="auto">
          <a:xfrm flipV="1">
            <a:off x="4759325" y="3379788"/>
            <a:ext cx="2233613"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6" name="Line 17"/>
          <p:cNvSpPr>
            <a:spLocks noChangeShapeType="1"/>
          </p:cNvSpPr>
          <p:nvPr/>
        </p:nvSpPr>
        <p:spPr bwMode="auto">
          <a:xfrm>
            <a:off x="6992938" y="3379788"/>
            <a:ext cx="0" cy="9255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7" name="Line 18"/>
          <p:cNvSpPr>
            <a:spLocks noChangeShapeType="1"/>
          </p:cNvSpPr>
          <p:nvPr/>
        </p:nvSpPr>
        <p:spPr bwMode="auto">
          <a:xfrm flipV="1">
            <a:off x="2757488" y="3390900"/>
            <a:ext cx="2001837"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8" name="Line 19"/>
          <p:cNvSpPr>
            <a:spLocks noChangeShapeType="1"/>
          </p:cNvSpPr>
          <p:nvPr/>
        </p:nvSpPr>
        <p:spPr bwMode="auto">
          <a:xfrm>
            <a:off x="4759325" y="3414713"/>
            <a:ext cx="2244725"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9" name="Line 20"/>
          <p:cNvSpPr>
            <a:spLocks noChangeShapeType="1"/>
          </p:cNvSpPr>
          <p:nvPr/>
        </p:nvSpPr>
        <p:spPr bwMode="auto">
          <a:xfrm flipV="1">
            <a:off x="2757488" y="2268538"/>
            <a:ext cx="2001837" cy="752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0" name="Line 21"/>
          <p:cNvSpPr>
            <a:spLocks noChangeShapeType="1"/>
          </p:cNvSpPr>
          <p:nvPr/>
        </p:nvSpPr>
        <p:spPr bwMode="auto">
          <a:xfrm>
            <a:off x="4759325" y="2279650"/>
            <a:ext cx="2244725" cy="765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1" name="Line 22"/>
          <p:cNvSpPr>
            <a:spLocks noChangeShapeType="1"/>
          </p:cNvSpPr>
          <p:nvPr/>
        </p:nvSpPr>
        <p:spPr bwMode="auto">
          <a:xfrm>
            <a:off x="4759325" y="2303463"/>
            <a:ext cx="0" cy="636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22" name="Text Box 23"/>
          <p:cNvSpPr txBox="1">
            <a:spLocks noChangeArrowheads="1"/>
          </p:cNvSpPr>
          <p:nvPr/>
        </p:nvSpPr>
        <p:spPr bwMode="auto">
          <a:xfrm>
            <a:off x="1171575" y="1931988"/>
            <a:ext cx="277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800080"/>
                </a:solidFill>
              </a:rPr>
              <a:t>A Hasse Diagram</a:t>
            </a:r>
          </a:p>
        </p:txBody>
      </p:sp>
      <p:sp>
        <p:nvSpPr>
          <p:cNvPr id="55323" name="Text Box 24"/>
          <p:cNvSpPr txBox="1">
            <a:spLocks noChangeArrowheads="1"/>
          </p:cNvSpPr>
          <p:nvPr/>
        </p:nvSpPr>
        <p:spPr bwMode="auto">
          <a:xfrm>
            <a:off x="5570538" y="1689100"/>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6600CC"/>
                </a:solidFill>
              </a:rPr>
              <a:t>Lattice of Bit Vectors of Length 3</a:t>
            </a:r>
          </a:p>
        </p:txBody>
      </p:sp>
      <p:sp>
        <p:nvSpPr>
          <p:cNvPr id="55324" name="Text Box 25"/>
          <p:cNvSpPr txBox="1">
            <a:spLocks noChangeArrowheads="1"/>
          </p:cNvSpPr>
          <p:nvPr/>
        </p:nvSpPr>
        <p:spPr bwMode="auto">
          <a:xfrm>
            <a:off x="796925" y="4960938"/>
            <a:ext cx="29718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a:solidFill>
                  <a:srgbClr val="000066"/>
                </a:solidFill>
                <a:sym typeface="Symbol" panose="05050102010706020507" pitchFamily="18" charset="2"/>
              </a:rPr>
              <a:t> </a:t>
            </a:r>
            <a:r>
              <a:rPr lang="en-US" altLang="en-US" sz="2400">
                <a:solidFill>
                  <a:srgbClr val="000066"/>
                </a:solidFill>
              </a:rPr>
              <a:t> Logical OR</a:t>
            </a:r>
          </a:p>
          <a:p>
            <a:pPr>
              <a:spcBef>
                <a:spcPct val="50000"/>
              </a:spcBef>
            </a:pPr>
            <a:r>
              <a:rPr lang="en-US" altLang="en-US" sz="2800">
                <a:solidFill>
                  <a:srgbClr val="000066"/>
                </a:solidFill>
                <a:sym typeface="Symbol" panose="05050102010706020507" pitchFamily="18" charset="2"/>
              </a:rPr>
              <a:t></a:t>
            </a:r>
            <a:r>
              <a:rPr lang="en-US" altLang="en-US" sz="2800">
                <a:solidFill>
                  <a:srgbClr val="000066"/>
                </a:solidFill>
              </a:rPr>
              <a:t> </a:t>
            </a:r>
            <a:r>
              <a:rPr lang="en-US" altLang="en-US" sz="2800">
                <a:solidFill>
                  <a:srgbClr val="000066"/>
                </a:solidFill>
                <a:sym typeface="Symbol" panose="05050102010706020507" pitchFamily="18" charset="2"/>
              </a:rPr>
              <a:t></a:t>
            </a:r>
            <a:r>
              <a:rPr lang="en-US" altLang="en-US" sz="2400">
                <a:solidFill>
                  <a:srgbClr val="000066"/>
                </a:solidFill>
              </a:rPr>
              <a:t> Logical AND</a:t>
            </a:r>
          </a:p>
        </p:txBody>
      </p:sp>
      <p:sp>
        <p:nvSpPr>
          <p:cNvPr id="55325" name="Text Box 26"/>
          <p:cNvSpPr txBox="1">
            <a:spLocks noChangeArrowheads="1"/>
          </p:cNvSpPr>
          <p:nvPr/>
        </p:nvSpPr>
        <p:spPr bwMode="auto">
          <a:xfrm>
            <a:off x="4454525" y="1531938"/>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top</a:t>
            </a:r>
          </a:p>
        </p:txBody>
      </p:sp>
      <p:sp>
        <p:nvSpPr>
          <p:cNvPr id="55326" name="Text Box 27"/>
          <p:cNvSpPr txBox="1">
            <a:spLocks noChangeArrowheads="1"/>
          </p:cNvSpPr>
          <p:nvPr/>
        </p:nvSpPr>
        <p:spPr bwMode="auto">
          <a:xfrm>
            <a:off x="4200525" y="5722938"/>
            <a:ext cx="111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bottom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63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63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F4A8D4-106D-4140-8698-0CAA6771A9EA}" type="slidenum">
              <a:rPr lang="en-US" altLang="en-US">
                <a:solidFill>
                  <a:srgbClr val="660066"/>
                </a:solidFill>
              </a:rPr>
              <a:pPr eaLnBrk="1" hangingPunct="1"/>
              <a:t>43</a:t>
            </a:fld>
            <a:endParaRPr lang="en-US" altLang="en-US">
              <a:solidFill>
                <a:srgbClr val="660066"/>
              </a:solidFill>
            </a:endParaRPr>
          </a:p>
        </p:txBody>
      </p:sp>
      <p:sp>
        <p:nvSpPr>
          <p:cNvPr id="56325" name="Rectangle 2"/>
          <p:cNvSpPr>
            <a:spLocks noGrp="1" noChangeArrowheads="1"/>
          </p:cNvSpPr>
          <p:nvPr>
            <p:ph type="title"/>
          </p:nvPr>
        </p:nvSpPr>
        <p:spPr/>
        <p:txBody>
          <a:bodyPr/>
          <a:lstStyle/>
          <a:p>
            <a:pPr eaLnBrk="1" hangingPunct="1"/>
            <a:r>
              <a:rPr lang="en-US" altLang="en-US" smtClean="0"/>
              <a:t>Poset induced by a lattice</a:t>
            </a:r>
          </a:p>
        </p:txBody>
      </p:sp>
      <p:sp>
        <p:nvSpPr>
          <p:cNvPr id="56326" name="Rectangle 3"/>
          <p:cNvSpPr>
            <a:spLocks noGrp="1" noChangeArrowheads="1"/>
          </p:cNvSpPr>
          <p:nvPr>
            <p:ph type="body" idx="1"/>
          </p:nvPr>
        </p:nvSpPr>
        <p:spPr/>
        <p:txBody>
          <a:bodyPr/>
          <a:lstStyle/>
          <a:p>
            <a:pPr eaLnBrk="1" hangingPunct="1">
              <a:lnSpc>
                <a:spcPct val="90000"/>
              </a:lnSpc>
            </a:pPr>
            <a:r>
              <a:rPr lang="en-US" altLang="en-US" sz="2400" smtClean="0"/>
              <a:t>Define</a:t>
            </a:r>
            <a:br>
              <a:rPr lang="en-US" altLang="en-US" sz="2400" smtClean="0"/>
            </a:br>
            <a:r>
              <a:rPr lang="en-US" altLang="en-US" sz="2400" smtClean="0"/>
              <a:t>		</a:t>
            </a:r>
            <a:r>
              <a:rPr lang="en-US" altLang="en-US" sz="2400" i="1" smtClean="0">
                <a:latin typeface="Times New Roman" panose="02020603050405020304" pitchFamily="18" charset="0"/>
              </a:rPr>
              <a:t>x</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if and only if </a:t>
            </a:r>
            <a:r>
              <a:rPr lang="en-US" altLang="en-US" sz="2400" i="1" smtClean="0">
                <a:latin typeface="Times New Roman" panose="02020603050405020304" pitchFamily="18" charset="0"/>
              </a:rPr>
              <a:t>x</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x</a:t>
            </a:r>
            <a:endParaRPr lang="en-US" altLang="en-US" sz="2400" smtClean="0"/>
          </a:p>
          <a:p>
            <a:pPr eaLnBrk="1" hangingPunct="1">
              <a:lnSpc>
                <a:spcPct val="90000"/>
              </a:lnSpc>
            </a:pPr>
            <a:r>
              <a:rPr lang="en-US" altLang="en-US" sz="2400" smtClean="0"/>
              <a:t>We have a </a:t>
            </a:r>
            <a:r>
              <a:rPr lang="en-US" altLang="en-US" sz="2400" i="1" smtClean="0">
                <a:solidFill>
                  <a:srgbClr val="800080"/>
                </a:solidFill>
              </a:rPr>
              <a:t>partial order</a:t>
            </a:r>
            <a:r>
              <a:rPr lang="en-US" altLang="en-US" sz="2400" smtClean="0"/>
              <a:t>:</a:t>
            </a:r>
          </a:p>
          <a:p>
            <a:pPr eaLnBrk="1" hangingPunct="1">
              <a:lnSpc>
                <a:spcPct val="90000"/>
              </a:lnSpc>
            </a:pPr>
            <a:endParaRPr lang="en-US" altLang="en-US" sz="2400" smtClean="0"/>
          </a:p>
          <a:p>
            <a:pPr lvl="1" eaLnBrk="1" hangingPunct="1">
              <a:lnSpc>
                <a:spcPct val="90000"/>
              </a:lnSpc>
            </a:pPr>
            <a:r>
              <a:rPr lang="en-US" altLang="en-US" sz="2000" smtClean="0"/>
              <a:t>For all </a:t>
            </a:r>
            <a:r>
              <a:rPr lang="en-US" altLang="en-US" sz="2000" i="1" smtClean="0">
                <a:latin typeface="Times New Roman" panose="02020603050405020304" pitchFamily="18" charset="0"/>
              </a:rPr>
              <a:t>x</a:t>
            </a:r>
            <a:r>
              <a:rPr lang="en-US" altLang="en-US" sz="2000" smtClean="0"/>
              <a:t>, </a:t>
            </a:r>
            <a:r>
              <a:rPr lang="en-US" altLang="en-US" sz="2000" i="1" smtClean="0">
                <a:latin typeface="Times New Roman" panose="02020603050405020304" pitchFamily="18" charset="0"/>
              </a:rPr>
              <a:t>y</a:t>
            </a:r>
            <a:r>
              <a:rPr lang="en-US" altLang="en-US" sz="2000" smtClean="0"/>
              <a:t>, </a:t>
            </a:r>
            <a:r>
              <a:rPr lang="en-US" altLang="en-US" sz="2000" i="1" smtClean="0">
                <a:latin typeface="Times New Roman" panose="02020603050405020304" pitchFamily="18" charset="0"/>
              </a:rPr>
              <a:t>z</a:t>
            </a:r>
            <a:r>
              <a:rPr lang="en-US" altLang="en-US" sz="2000" smtClean="0"/>
              <a:t> </a:t>
            </a:r>
            <a:r>
              <a:rPr lang="en-US" altLang="en-US" sz="2000" smtClean="0">
                <a:sym typeface="Symbol" panose="05050102010706020507" pitchFamily="18" charset="2"/>
              </a:rPr>
              <a:t></a:t>
            </a:r>
            <a:r>
              <a:rPr lang="en-US" altLang="en-US" sz="2000" smtClean="0"/>
              <a:t> </a:t>
            </a:r>
            <a:r>
              <a:rPr lang="en-US" altLang="en-US" sz="2400" smtClean="0">
                <a:latin typeface="Monotype Corsiva" panose="03010101010201010101" pitchFamily="66" charset="0"/>
              </a:rPr>
              <a:t>L</a:t>
            </a:r>
            <a:r>
              <a:rPr lang="en-US" altLang="en-US" sz="2000" smtClean="0"/>
              <a:t>, if </a:t>
            </a:r>
            <a:r>
              <a:rPr lang="en-US" altLang="en-US" sz="2000" i="1" smtClean="0">
                <a:latin typeface="Times New Roman" panose="02020603050405020304" pitchFamily="18" charset="0"/>
              </a:rPr>
              <a:t>x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y</a:t>
            </a:r>
            <a:r>
              <a:rPr lang="en-US" altLang="en-US" sz="2000" smtClean="0"/>
              <a:t> and </a:t>
            </a:r>
            <a:r>
              <a:rPr lang="en-US" altLang="en-US" sz="2000" i="1" smtClean="0">
                <a:latin typeface="Times New Roman" panose="02020603050405020304" pitchFamily="18" charset="0"/>
              </a:rPr>
              <a:t>y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z</a:t>
            </a:r>
            <a:r>
              <a:rPr lang="en-US" altLang="en-US" sz="2000" smtClean="0"/>
              <a:t>, then </a:t>
            </a:r>
            <a:r>
              <a:rPr lang="en-US" altLang="en-US" sz="2000" i="1" smtClean="0">
                <a:latin typeface="Times New Roman" panose="02020603050405020304" pitchFamily="18" charset="0"/>
              </a:rPr>
              <a:t>x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z</a:t>
            </a:r>
            <a:r>
              <a:rPr lang="en-US" altLang="en-US" sz="2000" smtClean="0"/>
              <a:t> (</a:t>
            </a:r>
            <a:r>
              <a:rPr lang="en-US" altLang="en-US" sz="2000" smtClean="0">
                <a:solidFill>
                  <a:srgbClr val="663300"/>
                </a:solidFill>
              </a:rPr>
              <a:t>transitivity</a:t>
            </a:r>
            <a:r>
              <a:rPr lang="en-US" altLang="en-US" sz="2000" smtClean="0"/>
              <a:t>)</a:t>
            </a:r>
          </a:p>
          <a:p>
            <a:pPr lvl="1" eaLnBrk="1" hangingPunct="1">
              <a:lnSpc>
                <a:spcPct val="90000"/>
              </a:lnSpc>
            </a:pPr>
            <a:endParaRPr lang="en-US" altLang="en-US" sz="2000" smtClean="0"/>
          </a:p>
          <a:p>
            <a:pPr lvl="1" eaLnBrk="1" hangingPunct="1">
              <a:lnSpc>
                <a:spcPct val="90000"/>
              </a:lnSpc>
            </a:pPr>
            <a:r>
              <a:rPr lang="en-US" altLang="en-US" sz="2000" smtClean="0"/>
              <a:t>For all </a:t>
            </a:r>
            <a:r>
              <a:rPr lang="en-US" altLang="en-US" sz="2000" i="1" smtClean="0">
                <a:latin typeface="Times New Roman" panose="02020603050405020304" pitchFamily="18" charset="0"/>
              </a:rPr>
              <a:t>x</a:t>
            </a:r>
            <a:r>
              <a:rPr lang="en-US" altLang="en-US" sz="2000" smtClean="0"/>
              <a:t>, </a:t>
            </a:r>
            <a:r>
              <a:rPr lang="en-US" altLang="en-US" sz="2000" i="1" smtClean="0">
                <a:latin typeface="Times New Roman" panose="02020603050405020304" pitchFamily="18" charset="0"/>
              </a:rPr>
              <a:t>y</a:t>
            </a:r>
            <a:r>
              <a:rPr lang="en-US" altLang="en-US" sz="2000" smtClean="0"/>
              <a:t> </a:t>
            </a:r>
            <a:r>
              <a:rPr lang="en-US" altLang="en-US" sz="2000" smtClean="0">
                <a:sym typeface="Symbol" panose="05050102010706020507" pitchFamily="18" charset="2"/>
              </a:rPr>
              <a:t></a:t>
            </a:r>
            <a:r>
              <a:rPr lang="en-US" altLang="en-US" sz="2000" smtClean="0"/>
              <a:t> </a:t>
            </a:r>
            <a:r>
              <a:rPr lang="en-US" altLang="en-US" sz="2400" smtClean="0">
                <a:latin typeface="Monotype Corsiva" panose="03010101010201010101" pitchFamily="66" charset="0"/>
              </a:rPr>
              <a:t>L</a:t>
            </a:r>
            <a:r>
              <a:rPr lang="en-US" altLang="en-US" sz="2000" smtClean="0"/>
              <a:t>, if </a:t>
            </a:r>
            <a:r>
              <a:rPr lang="en-US" altLang="en-US" sz="2000" i="1" smtClean="0">
                <a:latin typeface="Times New Roman" panose="02020603050405020304" pitchFamily="18" charset="0"/>
              </a:rPr>
              <a:t>x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y</a:t>
            </a:r>
            <a:r>
              <a:rPr lang="en-US" altLang="en-US" sz="2000" smtClean="0"/>
              <a:t> and </a:t>
            </a:r>
            <a:r>
              <a:rPr lang="en-US" altLang="en-US" sz="2000" i="1" smtClean="0">
                <a:latin typeface="Times New Roman" panose="02020603050405020304" pitchFamily="18" charset="0"/>
              </a:rPr>
              <a:t>y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x</a:t>
            </a:r>
            <a:r>
              <a:rPr lang="en-US" altLang="en-US" sz="2000" smtClean="0"/>
              <a:t>, then </a:t>
            </a:r>
            <a:r>
              <a:rPr lang="en-US" altLang="en-US" sz="2000" i="1" smtClean="0">
                <a:latin typeface="Times New Roman" panose="02020603050405020304" pitchFamily="18" charset="0"/>
              </a:rPr>
              <a:t>x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y</a:t>
            </a:r>
            <a:r>
              <a:rPr lang="en-US" altLang="en-US" sz="2000" smtClean="0"/>
              <a:t> (</a:t>
            </a:r>
            <a:r>
              <a:rPr lang="en-US" altLang="en-US" sz="2000" smtClean="0">
                <a:solidFill>
                  <a:srgbClr val="663300"/>
                </a:solidFill>
              </a:rPr>
              <a:t>antisymmetry</a:t>
            </a:r>
            <a:r>
              <a:rPr lang="en-US" altLang="en-US" sz="2000" smtClean="0"/>
              <a:t>)</a:t>
            </a:r>
          </a:p>
          <a:p>
            <a:pPr lvl="1" eaLnBrk="1" hangingPunct="1">
              <a:lnSpc>
                <a:spcPct val="90000"/>
              </a:lnSpc>
            </a:pPr>
            <a:endParaRPr lang="en-US" altLang="en-US" sz="2000" smtClean="0"/>
          </a:p>
          <a:p>
            <a:pPr lvl="1" eaLnBrk="1" hangingPunct="1">
              <a:lnSpc>
                <a:spcPct val="90000"/>
              </a:lnSpc>
            </a:pPr>
            <a:r>
              <a:rPr lang="en-US" altLang="en-US" sz="2000" smtClean="0"/>
              <a:t>For all </a:t>
            </a:r>
            <a:r>
              <a:rPr lang="en-US" altLang="en-US" sz="2000" i="1" smtClean="0">
                <a:latin typeface="Times New Roman" panose="02020603050405020304" pitchFamily="18" charset="0"/>
              </a:rPr>
              <a:t>x</a:t>
            </a:r>
            <a:r>
              <a:rPr lang="en-US" altLang="en-US" sz="2000" smtClean="0"/>
              <a:t> </a:t>
            </a:r>
            <a:r>
              <a:rPr lang="en-US" altLang="en-US" sz="2000" smtClean="0">
                <a:sym typeface="Symbol" panose="05050102010706020507" pitchFamily="18" charset="2"/>
              </a:rPr>
              <a:t></a:t>
            </a:r>
            <a:r>
              <a:rPr lang="en-US" altLang="en-US" sz="2000" smtClean="0"/>
              <a:t> </a:t>
            </a:r>
            <a:r>
              <a:rPr lang="en-US" altLang="en-US" sz="2400" smtClean="0">
                <a:latin typeface="Monotype Corsiva" panose="03010101010201010101" pitchFamily="66" charset="0"/>
              </a:rPr>
              <a:t>L</a:t>
            </a:r>
            <a:r>
              <a:rPr lang="en-US" altLang="en-US" sz="2000" smtClean="0"/>
              <a:t>, </a:t>
            </a:r>
            <a:r>
              <a:rPr lang="en-US" altLang="en-US" sz="2000" i="1" smtClean="0">
                <a:latin typeface="Times New Roman" panose="02020603050405020304" pitchFamily="18" charset="0"/>
              </a:rPr>
              <a:t>x </a:t>
            </a:r>
            <a:r>
              <a:rPr lang="en-US" altLang="en-US" sz="2000" smtClean="0">
                <a:latin typeface="Times New Roman" panose="02020603050405020304" pitchFamily="18" charset="0"/>
                <a:sym typeface="Symbol" panose="05050102010706020507" pitchFamily="18" charset="2"/>
              </a:rPr>
              <a:t></a:t>
            </a:r>
            <a:r>
              <a:rPr lang="en-US" altLang="en-US" sz="2000" smtClean="0"/>
              <a:t> </a:t>
            </a:r>
            <a:r>
              <a:rPr lang="en-US" altLang="en-US" sz="2000" i="1" smtClean="0">
                <a:latin typeface="Times New Roman" panose="02020603050405020304" pitchFamily="18" charset="0"/>
              </a:rPr>
              <a:t>x</a:t>
            </a:r>
            <a:r>
              <a:rPr lang="en-US" altLang="en-US" sz="2000" smtClean="0"/>
              <a:t> (</a:t>
            </a:r>
            <a:r>
              <a:rPr lang="en-US" altLang="en-US" sz="2000" smtClean="0">
                <a:solidFill>
                  <a:srgbClr val="663300"/>
                </a:solidFill>
              </a:rPr>
              <a:t>reflexivity</a:t>
            </a:r>
            <a:r>
              <a:rPr lang="en-US" altLang="en-US" sz="2000" smtClean="0"/>
              <a:t>)</a:t>
            </a:r>
          </a:p>
          <a:p>
            <a:pPr eaLnBrk="1" hangingPunct="1">
              <a:lnSpc>
                <a:spcPct val="90000"/>
              </a:lnSpc>
            </a:pPr>
            <a:endParaRPr lang="en-US" altLang="en-US" sz="2400" smtClean="0"/>
          </a:p>
          <a:p>
            <a:pPr eaLnBrk="1" hangingPunct="1">
              <a:lnSpc>
                <a:spcPct val="90000"/>
              </a:lnSpc>
            </a:pPr>
            <a:r>
              <a:rPr lang="en-US" altLang="en-US" sz="2400" smtClean="0"/>
              <a:t>Similarly, we can define and use </a:t>
            </a:r>
            <a:r>
              <a:rPr lang="en-US" altLang="en-US" sz="2400" smtClean="0">
                <a:latin typeface="Symbol" panose="05050102010706020507" pitchFamily="18" charset="2"/>
              </a:rPr>
              <a:t>&gt;</a:t>
            </a:r>
            <a:r>
              <a:rPr lang="en-US" altLang="en-US" sz="2400" smtClean="0"/>
              <a:t>, </a:t>
            </a:r>
            <a:r>
              <a:rPr lang="en-US" altLang="en-US" sz="2400" smtClean="0">
                <a:latin typeface="Symbol" panose="05050102010706020507" pitchFamily="18" charset="2"/>
              </a:rPr>
              <a:t>&lt;</a:t>
            </a:r>
            <a:r>
              <a:rPr lang="en-US" altLang="en-US" sz="2400" smtClean="0"/>
              <a:t>, and </a:t>
            </a:r>
            <a:r>
              <a:rPr lang="en-US" altLang="en-US" sz="2400" smtClean="0">
                <a:sym typeface="Symbol" panose="05050102010706020507" pitchFamily="18" charset="2"/>
              </a:rPr>
              <a:t></a:t>
            </a:r>
            <a:endParaRPr lang="en-US" altLang="en-US" sz="2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73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73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DF91AD-9999-4424-B100-1AD011BA5002}" type="slidenum">
              <a:rPr lang="en-US" altLang="en-US">
                <a:solidFill>
                  <a:srgbClr val="660066"/>
                </a:solidFill>
              </a:rPr>
              <a:pPr eaLnBrk="1" hangingPunct="1"/>
              <a:t>44</a:t>
            </a:fld>
            <a:endParaRPr lang="en-US" altLang="en-US">
              <a:solidFill>
                <a:srgbClr val="660066"/>
              </a:solidFill>
            </a:endParaRPr>
          </a:p>
        </p:txBody>
      </p:sp>
      <p:sp>
        <p:nvSpPr>
          <p:cNvPr id="57349" name="Rectangle 2"/>
          <p:cNvSpPr>
            <a:spLocks noGrp="1" noChangeArrowheads="1"/>
          </p:cNvSpPr>
          <p:nvPr>
            <p:ph type="title"/>
          </p:nvPr>
        </p:nvSpPr>
        <p:spPr/>
        <p:txBody>
          <a:bodyPr/>
          <a:lstStyle/>
          <a:p>
            <a:pPr eaLnBrk="1" hangingPunct="1"/>
            <a:r>
              <a:rPr lang="en-US" altLang="en-US" smtClean="0"/>
              <a:t>Important Features</a:t>
            </a:r>
          </a:p>
        </p:txBody>
      </p:sp>
      <p:sp>
        <p:nvSpPr>
          <p:cNvPr id="57350" name="Rectangle 3"/>
          <p:cNvSpPr>
            <a:spLocks noGrp="1" noChangeArrowheads="1"/>
          </p:cNvSpPr>
          <p:nvPr>
            <p:ph type="body" idx="1"/>
          </p:nvPr>
        </p:nvSpPr>
        <p:spPr/>
        <p:txBody>
          <a:bodyPr/>
          <a:lstStyle/>
          <a:p>
            <a:pPr eaLnBrk="1" hangingPunct="1">
              <a:lnSpc>
                <a:spcPct val="90000"/>
              </a:lnSpc>
            </a:pPr>
            <a:r>
              <a:rPr lang="en-US" altLang="en-US" sz="2400" smtClean="0"/>
              <a:t>Let </a:t>
            </a:r>
            <a:r>
              <a:rPr lang="en-US" altLang="en-US" sz="2400" i="1" smtClean="0">
                <a:latin typeface="Times New Roman" panose="02020603050405020304" pitchFamily="18" charset="0"/>
              </a:rPr>
              <a:t>f</a:t>
            </a:r>
            <a:r>
              <a:rPr lang="en-US" altLang="en-US" sz="2400" smtClean="0"/>
              <a:t>: </a:t>
            </a:r>
            <a:r>
              <a:rPr lang="en-US" altLang="en-US" sz="2800" b="1" smtClean="0">
                <a:latin typeface="Monotype Corsiva" panose="03010101010201010101" pitchFamily="66" charset="0"/>
              </a:rPr>
              <a:t>L</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be a function that maps elements of </a:t>
            </a:r>
            <a:r>
              <a:rPr lang="en-US" altLang="en-US" sz="2800" b="1" smtClean="0">
                <a:latin typeface="Monotype Corsiva" panose="03010101010201010101" pitchFamily="66" charset="0"/>
              </a:rPr>
              <a:t>L</a:t>
            </a:r>
            <a:r>
              <a:rPr lang="en-US" altLang="en-US" sz="2400" smtClean="0"/>
              <a:t> to other elements of </a:t>
            </a:r>
            <a:r>
              <a:rPr lang="en-US" altLang="en-US" sz="2800" b="1" smtClean="0">
                <a:latin typeface="Monotype Corsiva" panose="03010101010201010101" pitchFamily="66" charset="0"/>
              </a:rPr>
              <a:t>L</a:t>
            </a:r>
            <a:r>
              <a:rPr lang="en-US" altLang="en-US" sz="2400" smtClean="0"/>
              <a:t>. </a:t>
            </a:r>
            <a:r>
              <a:rPr lang="en-US" altLang="en-US" sz="2400" i="1" smtClean="0">
                <a:latin typeface="Times New Roman" panose="02020603050405020304" pitchFamily="18" charset="0"/>
              </a:rPr>
              <a:t>f</a:t>
            </a:r>
            <a:r>
              <a:rPr lang="en-US" altLang="en-US" sz="2400" smtClean="0"/>
              <a:t> is </a:t>
            </a:r>
            <a:r>
              <a:rPr lang="en-US" altLang="en-US" sz="2400" i="1" smtClean="0">
                <a:solidFill>
                  <a:srgbClr val="800080"/>
                </a:solidFill>
              </a:rPr>
              <a:t>monotonic</a:t>
            </a:r>
            <a:r>
              <a:rPr lang="en-US" altLang="en-US" sz="2400" smtClean="0"/>
              <a:t> if and only if</a:t>
            </a:r>
            <a:br>
              <a:rPr lang="en-US" altLang="en-US" sz="2400" smtClean="0"/>
            </a:br>
            <a:r>
              <a:rPr lang="en-US" altLang="en-US" sz="2400" smtClean="0"/>
              <a:t>for all </a:t>
            </a:r>
            <a:r>
              <a:rPr lang="en-US" altLang="en-US" sz="2400" i="1" smtClean="0">
                <a:latin typeface="Times New Roman" panose="02020603050405020304" pitchFamily="18" charset="0"/>
              </a:rPr>
              <a:t>x, y</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a:t>
            </a:r>
            <a:br>
              <a:rPr lang="en-US" altLang="en-US" sz="2400" smtClean="0"/>
            </a:br>
            <a:r>
              <a:rPr lang="en-US" altLang="en-US" sz="2400" smtClean="0"/>
              <a:t>		            </a:t>
            </a:r>
            <a:r>
              <a:rPr lang="en-US" altLang="en-US" sz="2400" i="1" smtClean="0">
                <a:latin typeface="Times New Roman" panose="02020603050405020304" pitchFamily="18" charset="0"/>
              </a:rPr>
              <a:t>x</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y</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f</a:t>
            </a:r>
            <a:r>
              <a:rPr lang="en-US" altLang="en-US" sz="2400" smtClean="0"/>
              <a:t>(</a:t>
            </a:r>
            <a:r>
              <a:rPr lang="en-US" altLang="en-US" sz="2400" i="1" smtClean="0">
                <a:latin typeface="Times New Roman" panose="02020603050405020304" pitchFamily="18" charset="0"/>
              </a:rPr>
              <a:t>x</a:t>
            </a:r>
            <a:r>
              <a:rPr lang="en-US" altLang="en-US" sz="2400" smtClean="0">
                <a:latin typeface="Times New Roman" panose="02020603050405020304" pitchFamily="18" charset="0"/>
              </a:rPr>
              <a:t>)</a:t>
            </a:r>
            <a:r>
              <a:rPr lang="en-US" altLang="en-US" sz="2400" smtClean="0"/>
              <a:t> </a:t>
            </a:r>
            <a:r>
              <a:rPr lang="en-US" altLang="en-US" sz="2400" smtClean="0">
                <a:sym typeface="Symbol" panose="05050102010706020507" pitchFamily="18" charset="2"/>
              </a:rPr>
              <a:t></a:t>
            </a:r>
            <a:r>
              <a:rPr lang="en-US" altLang="en-US" sz="2400" smtClean="0"/>
              <a:t> </a:t>
            </a:r>
            <a:r>
              <a:rPr lang="en-US" altLang="en-US" sz="2400" i="1" smtClean="0">
                <a:latin typeface="Times New Roman" panose="02020603050405020304" pitchFamily="18" charset="0"/>
              </a:rPr>
              <a:t>f</a:t>
            </a:r>
            <a:r>
              <a:rPr lang="en-US" altLang="en-US" sz="2400" smtClean="0"/>
              <a:t>(</a:t>
            </a:r>
            <a:r>
              <a:rPr lang="en-US" altLang="en-US" sz="2400" i="1" smtClean="0">
                <a:latin typeface="Times New Roman" panose="02020603050405020304" pitchFamily="18" charset="0"/>
              </a:rPr>
              <a:t>y</a:t>
            </a:r>
            <a:r>
              <a:rPr lang="en-US" altLang="en-US" sz="2400" smtClean="0">
                <a:latin typeface="Times New Roman" panose="02020603050405020304" pitchFamily="18" charset="0"/>
              </a:rPr>
              <a:t>)</a:t>
            </a:r>
            <a:r>
              <a:rPr lang="en-US" altLang="en-US" sz="2400" smtClean="0"/>
              <a:t> </a:t>
            </a:r>
          </a:p>
          <a:p>
            <a:pPr eaLnBrk="1" hangingPunct="1">
              <a:lnSpc>
                <a:spcPct val="90000"/>
              </a:lnSpc>
            </a:pPr>
            <a:endParaRPr lang="en-US" altLang="en-US" sz="2400" smtClean="0"/>
          </a:p>
          <a:p>
            <a:pPr eaLnBrk="1" hangingPunct="1">
              <a:lnSpc>
                <a:spcPct val="90000"/>
              </a:lnSpc>
            </a:pPr>
            <a:r>
              <a:rPr lang="en-US" altLang="en-US" sz="2400" smtClean="0"/>
              <a:t>A </a:t>
            </a:r>
            <a:r>
              <a:rPr lang="en-US" altLang="en-US" sz="2400" i="1" smtClean="0">
                <a:solidFill>
                  <a:srgbClr val="800080"/>
                </a:solidFill>
              </a:rPr>
              <a:t>fixed point</a:t>
            </a:r>
            <a:r>
              <a:rPr lang="en-US" altLang="en-US" sz="2400" smtClean="0"/>
              <a:t> of </a:t>
            </a:r>
            <a:r>
              <a:rPr lang="en-US" altLang="en-US" sz="2400" i="1" smtClean="0">
                <a:latin typeface="Times New Roman" panose="02020603050405020304" pitchFamily="18" charset="0"/>
              </a:rPr>
              <a:t>f</a:t>
            </a:r>
            <a:r>
              <a:rPr lang="en-US" altLang="en-US" sz="2400" smtClean="0"/>
              <a:t> is an element </a:t>
            </a:r>
            <a:r>
              <a:rPr lang="en-US" altLang="en-US" sz="2400" i="1" smtClean="0">
                <a:latin typeface="Times New Roman" panose="02020603050405020304" pitchFamily="18" charset="0"/>
              </a:rPr>
              <a:t>y</a:t>
            </a:r>
            <a:r>
              <a:rPr lang="en-US" altLang="en-US" sz="2400" smtClean="0"/>
              <a:t> </a:t>
            </a:r>
            <a:r>
              <a:rPr lang="en-US" altLang="en-US" sz="2400" smtClean="0">
                <a:sym typeface="Symbol" panose="05050102010706020507" pitchFamily="18" charset="2"/>
              </a:rPr>
              <a:t> </a:t>
            </a:r>
            <a:r>
              <a:rPr lang="en-US" altLang="en-US" sz="2800" b="1" smtClean="0">
                <a:latin typeface="Monotype Corsiva" panose="03010101010201010101" pitchFamily="66" charset="0"/>
              </a:rPr>
              <a:t>L</a:t>
            </a:r>
            <a:r>
              <a:rPr lang="en-US" altLang="en-US" sz="2400" smtClean="0"/>
              <a:t> such that</a:t>
            </a:r>
            <a:br>
              <a:rPr lang="en-US" altLang="en-US" sz="2400" smtClean="0"/>
            </a:br>
            <a:r>
              <a:rPr lang="en-US" altLang="en-US" sz="2400" smtClean="0"/>
              <a:t>			</a:t>
            </a:r>
            <a:r>
              <a:rPr lang="en-US" altLang="en-US" sz="2400" i="1" smtClean="0">
                <a:latin typeface="Times New Roman" panose="02020603050405020304" pitchFamily="18" charset="0"/>
              </a:rPr>
              <a:t>f</a:t>
            </a:r>
            <a:r>
              <a:rPr lang="en-US" altLang="en-US" sz="2400" smtClean="0"/>
              <a:t>(</a:t>
            </a:r>
            <a:r>
              <a:rPr lang="en-US" altLang="en-US" sz="2400" i="1" smtClean="0">
                <a:latin typeface="Times New Roman" panose="02020603050405020304" pitchFamily="18" charset="0"/>
              </a:rPr>
              <a:t>y</a:t>
            </a:r>
            <a:r>
              <a:rPr lang="en-US" altLang="en-US" sz="2400" smtClean="0"/>
              <a:t>) = </a:t>
            </a:r>
            <a:r>
              <a:rPr lang="en-US" altLang="en-US" sz="2400" i="1" smtClean="0">
                <a:latin typeface="Times New Roman" panose="02020603050405020304" pitchFamily="18" charset="0"/>
              </a:rPr>
              <a:t>y</a:t>
            </a:r>
          </a:p>
          <a:p>
            <a:pPr eaLnBrk="1" hangingPunct="1">
              <a:lnSpc>
                <a:spcPct val="90000"/>
              </a:lnSpc>
            </a:pPr>
            <a:endParaRPr lang="en-US" altLang="en-US" sz="2400" smtClean="0"/>
          </a:p>
          <a:p>
            <a:pPr eaLnBrk="1" hangingPunct="1">
              <a:lnSpc>
                <a:spcPct val="90000"/>
              </a:lnSpc>
            </a:pPr>
            <a:r>
              <a:rPr lang="en-US" altLang="en-US" sz="2400" smtClean="0"/>
              <a:t>The </a:t>
            </a:r>
            <a:r>
              <a:rPr lang="en-US" altLang="en-US" sz="2400" i="1" smtClean="0">
                <a:solidFill>
                  <a:srgbClr val="800080"/>
                </a:solidFill>
              </a:rPr>
              <a:t>height</a:t>
            </a:r>
            <a:r>
              <a:rPr lang="en-US" altLang="en-US" sz="2400" smtClean="0"/>
              <a:t> of a lattice is the longest chain such that</a:t>
            </a:r>
            <a:br>
              <a:rPr lang="en-US" altLang="en-US" sz="2400" smtClean="0"/>
            </a:br>
            <a:r>
              <a:rPr lang="en-US" altLang="en-US" sz="2400" smtClean="0"/>
              <a:t>		   </a:t>
            </a:r>
            <a:r>
              <a:rPr lang="en-US" altLang="en-US" sz="2400" b="1" smtClean="0">
                <a:solidFill>
                  <a:srgbClr val="FF00FF"/>
                </a:solidFill>
                <a:sym typeface="Symbol" panose="05050102010706020507" pitchFamily="18" charset="2"/>
              </a:rPr>
              <a:t></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x</a:t>
            </a:r>
            <a:r>
              <a:rPr lang="en-US" altLang="en-US" sz="2400" baseline="-25000" smtClean="0">
                <a:sym typeface="Symbol" panose="05050102010706020507" pitchFamily="18" charset="2"/>
              </a:rPr>
              <a:t>1</a:t>
            </a:r>
            <a:r>
              <a:rPr lang="en-US" altLang="en-US" sz="2400" smtClean="0">
                <a:sym typeface="Symbol" panose="05050102010706020507" pitchFamily="18" charset="2"/>
              </a:rPr>
              <a:t>  </a:t>
            </a:r>
            <a:r>
              <a:rPr lang="en-US" altLang="en-US" sz="2400" i="1" smtClean="0">
                <a:latin typeface="Times New Roman" panose="02020603050405020304" pitchFamily="18" charset="0"/>
                <a:sym typeface="Symbol" panose="05050102010706020507" pitchFamily="18" charset="2"/>
              </a:rPr>
              <a:t>x</a:t>
            </a:r>
            <a:r>
              <a:rPr lang="en-US" altLang="en-US" sz="2400" baseline="-25000" smtClean="0">
                <a:sym typeface="Symbol" panose="05050102010706020507" pitchFamily="18" charset="2"/>
              </a:rPr>
              <a:t>2</a:t>
            </a:r>
            <a:r>
              <a:rPr lang="en-US" altLang="en-US" sz="2400" smtClean="0">
                <a:sym typeface="Symbol" panose="05050102010706020507" pitchFamily="18" charset="2"/>
              </a:rPr>
              <a:t>  ...  </a:t>
            </a:r>
            <a:r>
              <a:rPr lang="en-US" altLang="en-US" sz="2400" i="1" smtClean="0">
                <a:latin typeface="Times New Roman" panose="02020603050405020304" pitchFamily="18" charset="0"/>
                <a:sym typeface="Symbol" panose="05050102010706020507" pitchFamily="18" charset="2"/>
              </a:rPr>
              <a:t>x</a:t>
            </a:r>
            <a:r>
              <a:rPr lang="en-US" altLang="en-US" sz="2400" i="1" baseline="-25000" smtClean="0">
                <a:latin typeface="Times New Roman" panose="02020603050405020304" pitchFamily="18" charset="0"/>
                <a:sym typeface="Symbol" panose="05050102010706020507" pitchFamily="18" charset="2"/>
              </a:rPr>
              <a:t>n</a:t>
            </a:r>
            <a:r>
              <a:rPr lang="en-US" altLang="en-US" sz="2400" smtClean="0">
                <a:sym typeface="Symbol" panose="05050102010706020507" pitchFamily="18" charset="2"/>
              </a:rPr>
              <a:t> = </a:t>
            </a:r>
            <a:r>
              <a:rPr lang="en-US" altLang="en-US" sz="2000" smtClean="0">
                <a:solidFill>
                  <a:srgbClr val="FF00FF"/>
                </a:solidFill>
                <a:latin typeface="Trebuchet MS" panose="020B0603020202020204" pitchFamily="34" charset="0"/>
                <a:sym typeface="Symbol" panose="05050102010706020507" pitchFamily="18" charset="2"/>
              </a:rPr>
              <a:t>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83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83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2E7B54-6325-4E63-A740-0A8F5D00AD68}" type="slidenum">
              <a:rPr lang="en-US" altLang="en-US">
                <a:solidFill>
                  <a:srgbClr val="660066"/>
                </a:solidFill>
              </a:rPr>
              <a:pPr eaLnBrk="1" hangingPunct="1"/>
              <a:t>45</a:t>
            </a:fld>
            <a:endParaRPr lang="en-US" altLang="en-US">
              <a:solidFill>
                <a:srgbClr val="660066"/>
              </a:solidFill>
            </a:endParaRPr>
          </a:p>
        </p:txBody>
      </p:sp>
      <p:sp>
        <p:nvSpPr>
          <p:cNvPr id="58373" name="Rectangle 2"/>
          <p:cNvSpPr>
            <a:spLocks noGrp="1" noChangeArrowheads="1"/>
          </p:cNvSpPr>
          <p:nvPr>
            <p:ph type="title"/>
          </p:nvPr>
        </p:nvSpPr>
        <p:spPr/>
        <p:txBody>
          <a:bodyPr/>
          <a:lstStyle/>
          <a:p>
            <a:pPr eaLnBrk="1" hangingPunct="1"/>
            <a:r>
              <a:rPr lang="en-US" altLang="en-US" smtClean="0"/>
              <a:t>Chains</a:t>
            </a:r>
          </a:p>
        </p:txBody>
      </p:sp>
      <p:sp>
        <p:nvSpPr>
          <p:cNvPr id="58374" name="Rectangle 3"/>
          <p:cNvSpPr>
            <a:spLocks noGrp="1" noChangeArrowheads="1"/>
          </p:cNvSpPr>
          <p:nvPr>
            <p:ph type="body" idx="1"/>
          </p:nvPr>
        </p:nvSpPr>
        <p:spPr/>
        <p:txBody>
          <a:bodyPr/>
          <a:lstStyle/>
          <a:p>
            <a:pPr eaLnBrk="1" hangingPunct="1"/>
            <a:r>
              <a:rPr lang="en-US" altLang="en-US" sz="2800" smtClean="0"/>
              <a:t>A set S is a </a:t>
            </a:r>
            <a:r>
              <a:rPr lang="en-US" altLang="en-US" sz="2800" i="1" smtClean="0"/>
              <a:t>chain</a:t>
            </a:r>
            <a:r>
              <a:rPr lang="en-US" altLang="en-US" sz="2800" smtClean="0"/>
              <a:t> if </a:t>
            </a:r>
            <a:r>
              <a:rPr lang="en-US" altLang="en-US" sz="2800" smtClean="0">
                <a:sym typeface="Symbol" panose="05050102010706020507" pitchFamily="18" charset="2"/>
              </a:rPr>
              <a:t></a:t>
            </a:r>
            <a:r>
              <a:rPr lang="en-US" altLang="en-US" sz="2800" i="1" smtClean="0">
                <a:latin typeface="Times New Roman" panose="02020603050405020304" pitchFamily="18" charset="0"/>
                <a:sym typeface="Symbol" panose="05050102010706020507" pitchFamily="18" charset="2"/>
              </a:rPr>
              <a:t>x</a:t>
            </a:r>
            <a:r>
              <a:rPr lang="en-US" altLang="en-US" sz="2800" smtClean="0">
                <a:sym typeface="Symbol" panose="05050102010706020507" pitchFamily="18" charset="2"/>
              </a:rPr>
              <a:t>,</a:t>
            </a:r>
            <a:r>
              <a:rPr lang="en-US" altLang="en-US" sz="2800" i="1" smtClean="0">
                <a:latin typeface="Times New Roman" panose="02020603050405020304" pitchFamily="18" charset="0"/>
                <a:sym typeface="Symbol" panose="05050102010706020507" pitchFamily="18" charset="2"/>
              </a:rPr>
              <a:t>y</a:t>
            </a:r>
            <a:r>
              <a:rPr lang="en-US" altLang="en-US" sz="2800" smtClean="0">
                <a:sym typeface="Symbol" panose="05050102010706020507" pitchFamily="18" charset="2"/>
              </a:rPr>
              <a:t></a:t>
            </a:r>
            <a:r>
              <a:rPr lang="en-US" altLang="en-US" sz="2800" i="1" smtClean="0">
                <a:latin typeface="Times New Roman" panose="02020603050405020304" pitchFamily="18" charset="0"/>
                <a:sym typeface="Symbol" panose="05050102010706020507" pitchFamily="18" charset="2"/>
              </a:rPr>
              <a:t>S</a:t>
            </a:r>
            <a:r>
              <a:rPr lang="en-US" altLang="en-US" sz="2800" smtClean="0">
                <a:sym typeface="Symbol" panose="05050102010706020507" pitchFamily="18" charset="2"/>
              </a:rPr>
              <a:t>. </a:t>
            </a:r>
            <a:r>
              <a:rPr lang="en-US" altLang="en-US" sz="2800" i="1" smtClean="0">
                <a:latin typeface="Times New Roman" panose="02020603050405020304" pitchFamily="18" charset="0"/>
                <a:sym typeface="Symbol" panose="05050102010706020507" pitchFamily="18" charset="2"/>
              </a:rPr>
              <a:t>y</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x</a:t>
            </a:r>
            <a:r>
              <a:rPr lang="en-US" altLang="en-US" sz="2800" smtClean="0">
                <a:sym typeface="Symbol" panose="05050102010706020507" pitchFamily="18" charset="2"/>
              </a:rPr>
              <a:t> or </a:t>
            </a:r>
            <a:r>
              <a:rPr lang="en-US" altLang="en-US" sz="2800" i="1" smtClean="0">
                <a:latin typeface="Times New Roman" panose="02020603050405020304" pitchFamily="18" charset="0"/>
                <a:sym typeface="Symbol" panose="05050102010706020507" pitchFamily="18" charset="2"/>
              </a:rPr>
              <a:t>x</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y</a:t>
            </a:r>
            <a:r>
              <a:rPr lang="en-US" altLang="en-US" sz="2800" smtClean="0">
                <a:sym typeface="Symbol" panose="05050102010706020507" pitchFamily="18" charset="2"/>
              </a:rPr>
              <a:t> </a:t>
            </a:r>
          </a:p>
          <a:p>
            <a:pPr eaLnBrk="1" hangingPunct="1"/>
            <a:endParaRPr lang="en-US" altLang="en-US" sz="2800" smtClean="0">
              <a:sym typeface="Symbol" panose="05050102010706020507" pitchFamily="18" charset="2"/>
            </a:endParaRPr>
          </a:p>
          <a:p>
            <a:pPr eaLnBrk="1" hangingPunct="1"/>
            <a:r>
              <a:rPr lang="en-US" altLang="en-US" sz="2800" i="1" smtClean="0">
                <a:latin typeface="Times New Roman" panose="02020603050405020304" pitchFamily="18" charset="0"/>
                <a:sym typeface="Symbol" panose="05050102010706020507" pitchFamily="18" charset="2"/>
              </a:rPr>
              <a:t>P</a:t>
            </a:r>
            <a:r>
              <a:rPr lang="en-US" altLang="en-US" sz="2800" smtClean="0">
                <a:sym typeface="Symbol" panose="05050102010706020507" pitchFamily="18" charset="2"/>
              </a:rPr>
              <a:t> has </a:t>
            </a:r>
            <a:r>
              <a:rPr lang="en-US" altLang="en-US" sz="2800" i="1" smtClean="0">
                <a:sym typeface="Symbol" panose="05050102010706020507" pitchFamily="18" charset="2"/>
              </a:rPr>
              <a:t>no infinite chains</a:t>
            </a:r>
            <a:r>
              <a:rPr lang="en-US" altLang="en-US" sz="2800" smtClean="0">
                <a:sym typeface="Symbol" panose="05050102010706020507" pitchFamily="18" charset="2"/>
              </a:rPr>
              <a:t> if every chain in </a:t>
            </a:r>
            <a:r>
              <a:rPr lang="en-US" altLang="en-US" sz="2800" i="1" smtClean="0">
                <a:latin typeface="Times New Roman" panose="02020603050405020304" pitchFamily="18" charset="0"/>
                <a:sym typeface="Symbol" panose="05050102010706020507" pitchFamily="18" charset="2"/>
              </a:rPr>
              <a:t>P</a:t>
            </a:r>
            <a:r>
              <a:rPr lang="en-US" altLang="en-US" sz="2800" smtClean="0">
                <a:sym typeface="Symbol" panose="05050102010706020507" pitchFamily="18" charset="2"/>
              </a:rPr>
              <a:t> is finite</a:t>
            </a:r>
          </a:p>
          <a:p>
            <a:pPr eaLnBrk="1" hangingPunct="1"/>
            <a:endParaRPr lang="en-US" altLang="en-US" sz="2800" smtClean="0">
              <a:sym typeface="Symbol" panose="05050102010706020507" pitchFamily="18" charset="2"/>
            </a:endParaRPr>
          </a:p>
          <a:p>
            <a:pPr eaLnBrk="1" hangingPunct="1"/>
            <a:r>
              <a:rPr lang="en-US" altLang="en-US" sz="2800" i="1" smtClean="0">
                <a:latin typeface="Times New Roman" panose="02020603050405020304" pitchFamily="18" charset="0"/>
                <a:sym typeface="Symbol" panose="05050102010706020507" pitchFamily="18" charset="2"/>
              </a:rPr>
              <a:t>P</a:t>
            </a:r>
            <a:r>
              <a:rPr lang="en-US" altLang="en-US" sz="2800" smtClean="0">
                <a:sym typeface="Symbol" panose="05050102010706020507" pitchFamily="18" charset="2"/>
              </a:rPr>
              <a:t> satisfies the </a:t>
            </a:r>
            <a:r>
              <a:rPr lang="en-US" altLang="en-US" sz="2800" i="1" smtClean="0">
                <a:sym typeface="Symbol" panose="05050102010706020507" pitchFamily="18" charset="2"/>
              </a:rPr>
              <a:t>ascending chain condition</a:t>
            </a:r>
            <a:r>
              <a:rPr lang="en-US" altLang="en-US" sz="2800" smtClean="0">
                <a:sym typeface="Symbol" panose="05050102010706020507" pitchFamily="18" charset="2"/>
              </a:rPr>
              <a:t> if for all sequences </a:t>
            </a:r>
            <a:r>
              <a:rPr lang="en-US" altLang="en-US" sz="2800" i="1" smtClean="0">
                <a:latin typeface="Times New Roman" panose="02020603050405020304" pitchFamily="18" charset="0"/>
                <a:sym typeface="Symbol" panose="05050102010706020507" pitchFamily="18" charset="2"/>
              </a:rPr>
              <a:t>x</a:t>
            </a:r>
            <a:r>
              <a:rPr lang="en-US" altLang="en-US" sz="2800" baseline="-25000" smtClean="0">
                <a:sym typeface="Symbol" panose="05050102010706020507" pitchFamily="18" charset="2"/>
              </a:rPr>
              <a:t>1</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x</a:t>
            </a:r>
            <a:r>
              <a:rPr lang="en-US" altLang="en-US" sz="2800" baseline="-25000" smtClean="0">
                <a:sym typeface="Symbol" panose="05050102010706020507" pitchFamily="18" charset="2"/>
              </a:rPr>
              <a:t>2</a:t>
            </a:r>
            <a:r>
              <a:rPr lang="en-US" altLang="en-US" sz="2800" smtClean="0">
                <a:sym typeface="Symbol" panose="05050102010706020507" pitchFamily="18" charset="2"/>
              </a:rPr>
              <a:t>  …there exists </a:t>
            </a:r>
            <a:r>
              <a:rPr lang="en-US" altLang="en-US" sz="2800" i="1" smtClean="0">
                <a:latin typeface="Times New Roman" panose="02020603050405020304" pitchFamily="18" charset="0"/>
                <a:sym typeface="Symbol" panose="05050102010706020507" pitchFamily="18" charset="2"/>
              </a:rPr>
              <a:t>n</a:t>
            </a:r>
            <a:r>
              <a:rPr lang="en-US" altLang="en-US" sz="2800" smtClean="0">
                <a:sym typeface="Symbol" panose="05050102010706020507" pitchFamily="18" charset="2"/>
              </a:rPr>
              <a:t> such that </a:t>
            </a:r>
            <a:r>
              <a:rPr lang="en-US" altLang="en-US" sz="2800" i="1" smtClean="0">
                <a:latin typeface="Times New Roman" panose="02020603050405020304" pitchFamily="18" charset="0"/>
                <a:sym typeface="Symbol" panose="05050102010706020507" pitchFamily="18" charset="2"/>
              </a:rPr>
              <a:t>x</a:t>
            </a:r>
            <a:r>
              <a:rPr lang="en-US" altLang="en-US" sz="2800" i="1" baseline="-25000" smtClean="0">
                <a:latin typeface="Times New Roman" panose="02020603050405020304" pitchFamily="18" charset="0"/>
                <a:sym typeface="Symbol" panose="05050102010706020507" pitchFamily="18" charset="2"/>
              </a:rPr>
              <a:t>n</a:t>
            </a:r>
            <a:r>
              <a:rPr lang="en-US" altLang="en-US" sz="2800" smtClean="0">
                <a:sym typeface="Symbol" panose="05050102010706020507" pitchFamily="18" charset="2"/>
              </a:rPr>
              <a:t> = </a:t>
            </a:r>
            <a:r>
              <a:rPr lang="en-US" altLang="en-US" sz="2800" i="1" smtClean="0">
                <a:latin typeface="Times New Roman" panose="02020603050405020304" pitchFamily="18" charset="0"/>
                <a:sym typeface="Symbol" panose="05050102010706020507" pitchFamily="18" charset="2"/>
              </a:rPr>
              <a:t>x</a:t>
            </a:r>
            <a:r>
              <a:rPr lang="en-US" altLang="en-US" sz="2800" i="1" baseline="-25000" smtClean="0">
                <a:latin typeface="Times New Roman" panose="02020603050405020304" pitchFamily="18" charset="0"/>
                <a:sym typeface="Symbol" panose="05050102010706020507" pitchFamily="18" charset="2"/>
              </a:rPr>
              <a:t>n</a:t>
            </a:r>
            <a:r>
              <a:rPr lang="en-US" altLang="en-US" sz="2800" baseline="-25000" smtClean="0">
                <a:sym typeface="Symbol" panose="05050102010706020507" pitchFamily="18" charset="2"/>
              </a:rPr>
              <a:t>+1</a:t>
            </a:r>
            <a:r>
              <a:rPr lang="en-US" altLang="en-US" sz="2800" smtClean="0">
                <a:sym typeface="Symbol" panose="05050102010706020507" pitchFamily="18" charset="2"/>
              </a:rPr>
              <a:t> = …</a:t>
            </a:r>
            <a:endParaRPr lang="en-US" altLang="en-US" sz="280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593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593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E10842-E1C0-41E1-9052-B2A52B81F689}" type="slidenum">
              <a:rPr lang="en-US" altLang="en-US">
                <a:solidFill>
                  <a:srgbClr val="660066"/>
                </a:solidFill>
              </a:rPr>
              <a:pPr eaLnBrk="1" hangingPunct="1"/>
              <a:t>46</a:t>
            </a:fld>
            <a:endParaRPr lang="en-US" altLang="en-US">
              <a:solidFill>
                <a:srgbClr val="660066"/>
              </a:solidFill>
            </a:endParaRPr>
          </a:p>
        </p:txBody>
      </p:sp>
      <p:sp>
        <p:nvSpPr>
          <p:cNvPr id="59397" name="Rectangle 2"/>
          <p:cNvSpPr>
            <a:spLocks noGrp="1" noChangeArrowheads="1"/>
          </p:cNvSpPr>
          <p:nvPr>
            <p:ph type="title"/>
          </p:nvPr>
        </p:nvSpPr>
        <p:spPr/>
        <p:txBody>
          <a:bodyPr/>
          <a:lstStyle/>
          <a:p>
            <a:pPr eaLnBrk="1" hangingPunct="1"/>
            <a:r>
              <a:rPr lang="en-US" altLang="en-US" dirty="0" smtClean="0"/>
              <a:t>A Data Flow Framework</a:t>
            </a:r>
          </a:p>
        </p:txBody>
      </p:sp>
      <p:sp>
        <p:nvSpPr>
          <p:cNvPr id="59398" name="Rectangle 3"/>
          <p:cNvSpPr>
            <a:spLocks noGrp="1" noChangeArrowheads="1"/>
          </p:cNvSpPr>
          <p:nvPr>
            <p:ph type="body" idx="1"/>
          </p:nvPr>
        </p:nvSpPr>
        <p:spPr>
          <a:xfrm>
            <a:off x="457200" y="1600200"/>
            <a:ext cx="8001000" cy="4495800"/>
          </a:xfrm>
        </p:spPr>
        <p:txBody>
          <a:bodyPr/>
          <a:lstStyle/>
          <a:p>
            <a:pPr eaLnBrk="1" hangingPunct="1">
              <a:lnSpc>
                <a:spcPct val="90000"/>
              </a:lnSpc>
            </a:pPr>
            <a:r>
              <a:rPr lang="en-US" altLang="en-US" b="1" dirty="0" smtClean="0">
                <a:latin typeface="Monotype Corsiva" panose="03010101010201010101" pitchFamily="66" charset="0"/>
              </a:rPr>
              <a:t>D</a:t>
            </a:r>
            <a:r>
              <a:rPr lang="en-US" altLang="en-US" sz="2800" dirty="0" smtClean="0"/>
              <a:t> = </a:t>
            </a:r>
            <a:r>
              <a:rPr lang="en-US" altLang="en-US" sz="2800" dirty="0" smtClean="0">
                <a:sym typeface="Symbol" panose="05050102010706020507" pitchFamily="18" charset="2"/>
              </a:rPr>
              <a:t></a:t>
            </a:r>
            <a:r>
              <a:rPr lang="en-US" altLang="en-US" b="1" dirty="0" smtClean="0">
                <a:latin typeface="Monotype Corsiva" panose="03010101010201010101" pitchFamily="66" charset="0"/>
              </a:rPr>
              <a:t>L</a:t>
            </a:r>
            <a:r>
              <a:rPr lang="en-US" altLang="en-US" sz="2800" dirty="0" smtClean="0"/>
              <a:t>, </a:t>
            </a:r>
            <a:r>
              <a:rPr lang="en-US" altLang="en-US" sz="2800" dirty="0" smtClean="0">
                <a:sym typeface="Symbol" panose="05050102010706020507" pitchFamily="18" charset="2"/>
              </a:rPr>
              <a:t></a:t>
            </a:r>
            <a:r>
              <a:rPr lang="en-US" altLang="en-US" sz="2800" dirty="0" smtClean="0"/>
              <a:t>, </a:t>
            </a:r>
            <a:r>
              <a:rPr lang="en-US" altLang="en-US" b="1" dirty="0" smtClean="0">
                <a:latin typeface="Monotype Corsiva" panose="03010101010201010101" pitchFamily="66" charset="0"/>
              </a:rPr>
              <a:t>F</a:t>
            </a:r>
            <a:r>
              <a:rPr lang="en-US" altLang="en-US" sz="2800" dirty="0" smtClean="0">
                <a:sym typeface="Symbol" panose="05050102010706020507" pitchFamily="18" charset="2"/>
              </a:rPr>
              <a:t></a:t>
            </a:r>
            <a:r>
              <a:rPr lang="en-US" altLang="en-US" sz="2800" dirty="0" smtClean="0"/>
              <a:t> is a data flow framework if</a:t>
            </a:r>
          </a:p>
          <a:p>
            <a:pPr lvl="1" eaLnBrk="1" hangingPunct="1">
              <a:lnSpc>
                <a:spcPct val="90000"/>
              </a:lnSpc>
            </a:pPr>
            <a:r>
              <a:rPr lang="en-US" altLang="en-US" sz="2400" dirty="0" smtClean="0">
                <a:sym typeface="Symbol" panose="05050102010706020507" pitchFamily="18" charset="2"/>
              </a:rPr>
              <a:t></a:t>
            </a:r>
            <a:r>
              <a:rPr lang="en-US" altLang="en-US" b="1" dirty="0" smtClean="0">
                <a:latin typeface="Monotype Corsiva" panose="03010101010201010101" pitchFamily="66" charset="0"/>
              </a:rPr>
              <a:t>L</a:t>
            </a:r>
            <a:r>
              <a:rPr lang="en-US" altLang="en-US" sz="2400" dirty="0" smtClean="0"/>
              <a:t>, </a:t>
            </a:r>
            <a:r>
              <a:rPr lang="en-US" altLang="en-US" sz="2400" dirty="0" smtClean="0">
                <a:sym typeface="Symbol" panose="05050102010706020507" pitchFamily="18" charset="2"/>
              </a:rPr>
              <a:t> is a </a:t>
            </a:r>
            <a:r>
              <a:rPr lang="en-US" altLang="en-US" sz="2400" i="1" dirty="0" smtClean="0">
                <a:sym typeface="Symbol" panose="05050102010706020507" pitchFamily="18" charset="2"/>
              </a:rPr>
              <a:t>semi-lattice</a:t>
            </a:r>
            <a:r>
              <a:rPr lang="en-US" altLang="en-US" sz="2400" dirty="0" smtClean="0">
                <a:sym typeface="Symbol" panose="05050102010706020507" pitchFamily="18" charset="2"/>
              </a:rPr>
              <a:t> (a lattice with </a:t>
            </a:r>
            <a:r>
              <a:rPr lang="en-US" altLang="en-US" sz="2400" dirty="0" smtClean="0">
                <a:latin typeface="Symbol" panose="05050102010706020507" pitchFamily="18" charset="2"/>
                <a:sym typeface="Symbol" panose="05050102010706020507" pitchFamily="18" charset="2"/>
              </a:rPr>
              <a:t>+</a:t>
            </a:r>
            <a:r>
              <a:rPr lang="en-US" altLang="en-US" sz="2400" dirty="0" smtClean="0">
                <a:sym typeface="Symbol" panose="05050102010706020507" pitchFamily="18" charset="2"/>
              </a:rPr>
              <a:t> missing, top is very useful and included)</a:t>
            </a:r>
          </a:p>
          <a:p>
            <a:pPr lvl="1" eaLnBrk="1" hangingPunct="1">
              <a:lnSpc>
                <a:spcPct val="90000"/>
              </a:lnSpc>
            </a:pPr>
            <a:r>
              <a:rPr lang="en-US" altLang="en-US" sz="2400" dirty="0" smtClean="0">
                <a:sym typeface="Symbol" panose="05050102010706020507" pitchFamily="18" charset="2"/>
              </a:rPr>
              <a:t></a:t>
            </a:r>
            <a:r>
              <a:rPr lang="en-US" altLang="en-US" b="1" dirty="0" smtClean="0">
                <a:latin typeface="Monotype Corsiva" panose="03010101010201010101" pitchFamily="66" charset="0"/>
              </a:rPr>
              <a:t>L</a:t>
            </a:r>
            <a:r>
              <a:rPr lang="en-US" altLang="en-US" sz="2400" dirty="0" smtClean="0"/>
              <a:t>, </a:t>
            </a:r>
            <a:r>
              <a:rPr lang="en-US" altLang="en-US" sz="2400" dirty="0" smtClean="0">
                <a:sym typeface="Symbol" panose="05050102010706020507" pitchFamily="18" charset="2"/>
              </a:rPr>
              <a:t> has finite height</a:t>
            </a:r>
          </a:p>
          <a:p>
            <a:pPr lvl="1" eaLnBrk="1" hangingPunct="1">
              <a:lnSpc>
                <a:spcPct val="90000"/>
              </a:lnSpc>
            </a:pPr>
            <a:r>
              <a:rPr lang="en-US" altLang="en-US" b="1" dirty="0" smtClean="0">
                <a:latin typeface="Monotype Corsiva" panose="03010101010201010101" pitchFamily="66" charset="0"/>
              </a:rPr>
              <a:t>F</a:t>
            </a:r>
            <a:r>
              <a:rPr lang="en-US" altLang="en-US" sz="2400" dirty="0" smtClean="0">
                <a:sym typeface="Symbol" panose="05050102010706020507" pitchFamily="18" charset="2"/>
              </a:rPr>
              <a:t>  </a:t>
            </a:r>
            <a:r>
              <a:rPr lang="en-US" altLang="en-US" sz="2400" i="1" dirty="0" smtClean="0">
                <a:latin typeface="Times New Roman" panose="02020603050405020304" pitchFamily="18" charset="0"/>
                <a:sym typeface="Symbol" panose="05050102010706020507" pitchFamily="18" charset="2"/>
              </a:rPr>
              <a:t>f</a:t>
            </a:r>
            <a:r>
              <a:rPr lang="en-US" altLang="en-US" sz="2400" dirty="0" smtClean="0">
                <a:sym typeface="Symbol" panose="05050102010706020507" pitchFamily="18" charset="2"/>
              </a:rPr>
              <a:t>: </a:t>
            </a:r>
            <a:r>
              <a:rPr lang="en-US" altLang="en-US" b="1" dirty="0" smtClean="0">
                <a:latin typeface="Monotype Corsiva" panose="03010101010201010101" pitchFamily="66" charset="0"/>
              </a:rPr>
              <a:t>L</a:t>
            </a:r>
            <a:r>
              <a:rPr lang="en-US" altLang="en-US" sz="2400" dirty="0" smtClean="0">
                <a:sym typeface="Symbol" panose="05050102010706020507" pitchFamily="18" charset="2"/>
              </a:rPr>
              <a:t>  </a:t>
            </a:r>
            <a:r>
              <a:rPr lang="en-US" altLang="en-US" b="1" dirty="0" smtClean="0">
                <a:latin typeface="Monotype Corsiva" panose="03010101010201010101" pitchFamily="66" charset="0"/>
              </a:rPr>
              <a:t>L</a:t>
            </a:r>
            <a:r>
              <a:rPr lang="en-US" altLang="en-US" sz="2400" dirty="0" smtClean="0">
                <a:sym typeface="Symbol" panose="05050102010706020507" pitchFamily="18" charset="2"/>
              </a:rPr>
              <a:t> is a class of </a:t>
            </a:r>
            <a:r>
              <a:rPr lang="en-US" altLang="en-US" sz="2400" b="1" u="sng" dirty="0" smtClean="0">
                <a:sym typeface="Symbol" panose="05050102010706020507" pitchFamily="18" charset="2"/>
              </a:rPr>
              <a:t>transfer</a:t>
            </a:r>
            <a:r>
              <a:rPr lang="en-US" altLang="en-US" sz="2400" dirty="0" smtClean="0">
                <a:sym typeface="Symbol" panose="05050102010706020507" pitchFamily="18" charset="2"/>
              </a:rPr>
              <a:t> functions such that</a:t>
            </a:r>
          </a:p>
          <a:p>
            <a:pPr lvl="2" eaLnBrk="1" hangingPunct="1">
              <a:lnSpc>
                <a:spcPct val="90000"/>
              </a:lnSpc>
            </a:pPr>
            <a:r>
              <a:rPr lang="en-US" altLang="en-US" b="1" dirty="0" smtClean="0">
                <a:latin typeface="Monotype Corsiva" panose="03010101010201010101" pitchFamily="66" charset="0"/>
              </a:rPr>
              <a:t>F</a:t>
            </a:r>
            <a:r>
              <a:rPr lang="en-US" altLang="en-US" sz="2000" dirty="0" smtClean="0">
                <a:sym typeface="Symbol" panose="05050102010706020507" pitchFamily="18" charset="2"/>
              </a:rPr>
              <a:t> contains an identity function </a:t>
            </a:r>
            <a:r>
              <a:rPr lang="en-US" altLang="en-US" b="1" dirty="0" smtClean="0">
                <a:latin typeface="Monotype Corsiva" panose="03010101010201010101" pitchFamily="66" charset="0"/>
                <a:sym typeface="Symbol" panose="05050102010706020507" pitchFamily="18" charset="2"/>
              </a:rPr>
              <a:t>I</a:t>
            </a:r>
            <a:r>
              <a:rPr lang="en-US" altLang="en-US" sz="2000" dirty="0" smtClean="0">
                <a:sym typeface="Symbol" panose="05050102010706020507" pitchFamily="18" charset="2"/>
              </a:rPr>
              <a:t> such that for all </a:t>
            </a:r>
            <a:r>
              <a:rPr lang="en-US" altLang="en-US" sz="2000" i="1" dirty="0" smtClean="0">
                <a:latin typeface="Times New Roman" panose="02020603050405020304" pitchFamily="18" charset="0"/>
                <a:sym typeface="Symbol" panose="05050102010706020507" pitchFamily="18" charset="2"/>
              </a:rPr>
              <a:t>x</a:t>
            </a:r>
            <a:r>
              <a:rPr lang="en-US" altLang="en-US" sz="2000" dirty="0" smtClean="0">
                <a:sym typeface="Symbol" panose="05050102010706020507" pitchFamily="18" charset="2"/>
              </a:rPr>
              <a:t>  </a:t>
            </a:r>
            <a:r>
              <a:rPr lang="en-US" altLang="en-US" b="1" dirty="0" smtClean="0">
                <a:latin typeface="Monotype Corsiva" panose="03010101010201010101" pitchFamily="66" charset="0"/>
              </a:rPr>
              <a:t>L</a:t>
            </a:r>
            <a:r>
              <a:rPr lang="en-US" altLang="en-US" sz="2000" dirty="0" smtClean="0">
                <a:sym typeface="Symbol" panose="05050102010706020507" pitchFamily="18" charset="2"/>
              </a:rPr>
              <a:t>, </a:t>
            </a:r>
            <a:r>
              <a:rPr lang="en-US" altLang="en-US" b="1" dirty="0" smtClean="0">
                <a:latin typeface="Monotype Corsiva" panose="03010101010201010101" pitchFamily="66" charset="0"/>
                <a:sym typeface="Symbol" panose="05050102010706020507" pitchFamily="18" charset="2"/>
              </a:rPr>
              <a:t>I</a:t>
            </a:r>
            <a:r>
              <a:rPr lang="en-US" altLang="en-US" sz="2000" dirty="0" smtClean="0">
                <a:sym typeface="Symbol" panose="05050102010706020507" pitchFamily="18" charset="2"/>
              </a:rPr>
              <a:t>(</a:t>
            </a:r>
            <a:r>
              <a:rPr lang="en-US" altLang="en-US" sz="2000" i="1" dirty="0" smtClean="0">
                <a:latin typeface="Times New Roman" panose="02020603050405020304" pitchFamily="18" charset="0"/>
                <a:sym typeface="Symbol" panose="05050102010706020507" pitchFamily="18" charset="2"/>
              </a:rPr>
              <a:t>x</a:t>
            </a:r>
            <a:r>
              <a:rPr lang="en-US" altLang="en-US" sz="2000" dirty="0" smtClean="0">
                <a:sym typeface="Symbol" panose="05050102010706020507" pitchFamily="18" charset="2"/>
              </a:rPr>
              <a:t>) = </a:t>
            </a:r>
            <a:r>
              <a:rPr lang="en-US" altLang="en-US" sz="2000" i="1" dirty="0" smtClean="0">
                <a:latin typeface="Times New Roman" panose="02020603050405020304" pitchFamily="18" charset="0"/>
                <a:sym typeface="Symbol" panose="05050102010706020507" pitchFamily="18" charset="2"/>
              </a:rPr>
              <a:t>x</a:t>
            </a:r>
            <a:endParaRPr lang="en-US" altLang="en-US" sz="2000" dirty="0" smtClean="0">
              <a:sym typeface="Symbol" panose="05050102010706020507" pitchFamily="18" charset="2"/>
            </a:endParaRPr>
          </a:p>
          <a:p>
            <a:pPr lvl="2" eaLnBrk="1" hangingPunct="1">
              <a:lnSpc>
                <a:spcPct val="90000"/>
              </a:lnSpc>
            </a:pPr>
            <a:r>
              <a:rPr lang="en-US" altLang="en-US" b="1" dirty="0" smtClean="0">
                <a:latin typeface="Monotype Corsiva" panose="03010101010201010101" pitchFamily="66" charset="0"/>
              </a:rPr>
              <a:t>F</a:t>
            </a:r>
            <a:r>
              <a:rPr lang="en-US" altLang="en-US" sz="2000" dirty="0" smtClean="0">
                <a:sym typeface="Symbol" panose="05050102010706020507" pitchFamily="18" charset="2"/>
              </a:rPr>
              <a:t> is closed under function composition, i.e. for all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1</a:t>
            </a:r>
            <a:r>
              <a:rPr lang="en-US" altLang="en-US" sz="2000" dirty="0" smtClean="0">
                <a:sym typeface="Symbol" panose="05050102010706020507" pitchFamily="18" charset="2"/>
              </a:rPr>
              <a:t>,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2</a:t>
            </a:r>
            <a:r>
              <a:rPr lang="en-US" altLang="en-US" sz="2000" dirty="0" smtClean="0">
                <a:sym typeface="Symbol" panose="05050102010706020507" pitchFamily="18" charset="2"/>
              </a:rPr>
              <a:t>  </a:t>
            </a:r>
            <a:r>
              <a:rPr lang="en-US" altLang="en-US" b="1" dirty="0" smtClean="0">
                <a:latin typeface="Monotype Corsiva" panose="03010101010201010101" pitchFamily="66" charset="0"/>
              </a:rPr>
              <a:t>F</a:t>
            </a:r>
            <a:r>
              <a:rPr lang="en-US" altLang="en-US" sz="2000" dirty="0" smtClean="0">
                <a:sym typeface="Symbol" panose="05050102010706020507" pitchFamily="18" charset="2"/>
              </a:rPr>
              <a:t>,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1 </a:t>
            </a:r>
            <a:r>
              <a:rPr lang="en-US" altLang="en-US" sz="2000" dirty="0" smtClean="0">
                <a:sym typeface="Symbol" panose="05050102010706020507" pitchFamily="18" charset="2"/>
              </a:rPr>
              <a:t>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2</a:t>
            </a:r>
            <a:r>
              <a:rPr lang="en-US" altLang="en-US" sz="2000" dirty="0" smtClean="0">
                <a:sym typeface="Symbol" panose="05050102010706020507" pitchFamily="18" charset="2"/>
              </a:rPr>
              <a:t>  </a:t>
            </a:r>
            <a:r>
              <a:rPr lang="en-US" altLang="en-US" b="1" dirty="0" smtClean="0">
                <a:latin typeface="Monotype Corsiva" panose="03010101010201010101" pitchFamily="66" charset="0"/>
              </a:rPr>
              <a:t>F </a:t>
            </a:r>
            <a:r>
              <a:rPr lang="en-US" altLang="en-US" dirty="0" smtClean="0"/>
              <a:t>---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1 </a:t>
            </a:r>
            <a:r>
              <a:rPr lang="en-US" altLang="en-US" sz="2000" dirty="0" smtClean="0">
                <a:sym typeface="Symbol" panose="05050102010706020507" pitchFamily="18" charset="2"/>
              </a:rPr>
              <a:t>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2</a:t>
            </a:r>
            <a:r>
              <a:rPr lang="en-US" altLang="en-US" sz="2000" dirty="0" smtClean="0">
                <a:sym typeface="Symbol" panose="05050102010706020507" pitchFamily="18" charset="2"/>
              </a:rPr>
              <a:t> </a:t>
            </a:r>
            <a:r>
              <a:rPr lang="en-US" altLang="en-US" dirty="0" smtClean="0"/>
              <a:t>(</a:t>
            </a:r>
            <a:r>
              <a:rPr lang="en-US" altLang="en-US" i="1" dirty="0" smtClean="0">
                <a:latin typeface="Times New Roman" panose="02020603050405020304" pitchFamily="18" charset="0"/>
              </a:rPr>
              <a:t>x</a:t>
            </a:r>
            <a:r>
              <a:rPr lang="en-US" altLang="en-US" dirty="0" smtClean="0"/>
              <a:t>) = </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1</a:t>
            </a:r>
            <a:r>
              <a:rPr lang="en-US" altLang="en-US" dirty="0" smtClean="0"/>
              <a:t>(</a:t>
            </a:r>
            <a:r>
              <a:rPr lang="en-US" altLang="en-US" sz="2000" i="1" dirty="0" smtClean="0">
                <a:latin typeface="Times New Roman" panose="02020603050405020304" pitchFamily="18" charset="0"/>
                <a:sym typeface="Symbol" panose="05050102010706020507" pitchFamily="18" charset="2"/>
              </a:rPr>
              <a:t>f</a:t>
            </a:r>
            <a:r>
              <a:rPr lang="en-US" altLang="en-US" sz="2000" baseline="-25000" dirty="0" smtClean="0">
                <a:sym typeface="Symbol" panose="05050102010706020507" pitchFamily="18" charset="2"/>
              </a:rPr>
              <a:t>2</a:t>
            </a:r>
            <a:r>
              <a:rPr lang="en-US" altLang="en-US" dirty="0" smtClean="0"/>
              <a:t>(</a:t>
            </a:r>
            <a:r>
              <a:rPr lang="en-US" altLang="en-US" i="1" dirty="0" smtClean="0">
                <a:latin typeface="Times New Roman" panose="02020603050405020304" pitchFamily="18" charset="0"/>
              </a:rPr>
              <a:t>x</a:t>
            </a:r>
            <a:r>
              <a:rPr lang="en-US" altLang="en-US" dirty="0" smtClean="0"/>
              <a:t>))</a:t>
            </a:r>
          </a:p>
          <a:p>
            <a:pPr lvl="2" eaLnBrk="1" hangingPunct="1">
              <a:lnSpc>
                <a:spcPct val="90000"/>
              </a:lnSpc>
            </a:pPr>
            <a:r>
              <a:rPr lang="en-US" altLang="en-US" sz="2000" dirty="0" smtClean="0"/>
              <a:t>For all </a:t>
            </a:r>
            <a:r>
              <a:rPr lang="en-US" altLang="en-US" sz="2000" i="1" dirty="0" smtClean="0">
                <a:latin typeface="Times New Roman" panose="02020603050405020304" pitchFamily="18" charset="0"/>
                <a:sym typeface="Symbol" panose="05050102010706020507" pitchFamily="18" charset="2"/>
              </a:rPr>
              <a:t>x</a:t>
            </a:r>
            <a:r>
              <a:rPr lang="en-US" altLang="en-US" sz="2000" dirty="0" smtClean="0">
                <a:sym typeface="Symbol" panose="05050102010706020507" pitchFamily="18" charset="2"/>
              </a:rPr>
              <a:t>  </a:t>
            </a:r>
            <a:r>
              <a:rPr lang="en-US" altLang="en-US" b="1" dirty="0" smtClean="0">
                <a:latin typeface="Monotype Corsiva" panose="03010101010201010101" pitchFamily="66" charset="0"/>
              </a:rPr>
              <a:t>L</a:t>
            </a:r>
            <a:r>
              <a:rPr lang="en-US" altLang="en-US" sz="2000" dirty="0" smtClean="0"/>
              <a:t>, there exists a function </a:t>
            </a:r>
            <a:r>
              <a:rPr lang="en-US" altLang="en-US" sz="2000" i="1" dirty="0" smtClean="0">
                <a:latin typeface="Times New Roman" panose="02020603050405020304" pitchFamily="18" charset="0"/>
                <a:sym typeface="Symbol" panose="05050102010706020507" pitchFamily="18" charset="2"/>
              </a:rPr>
              <a:t>f</a:t>
            </a:r>
            <a:r>
              <a:rPr lang="en-US" altLang="en-US" sz="2000" dirty="0" smtClean="0">
                <a:sym typeface="Symbol" panose="05050102010706020507" pitchFamily="18" charset="2"/>
              </a:rPr>
              <a:t>  </a:t>
            </a:r>
            <a:r>
              <a:rPr lang="en-US" altLang="en-US" b="1" dirty="0" smtClean="0">
                <a:latin typeface="Monotype Corsiva" panose="03010101010201010101" pitchFamily="66" charset="0"/>
              </a:rPr>
              <a:t>F</a:t>
            </a:r>
            <a:r>
              <a:rPr lang="en-US" altLang="en-US" sz="2000" dirty="0" smtClean="0"/>
              <a:t> such that </a:t>
            </a:r>
            <a:r>
              <a:rPr lang="en-US" altLang="en-US" sz="2000" i="1" dirty="0" smtClean="0">
                <a:latin typeface="Times New Roman" panose="02020603050405020304" pitchFamily="18" charset="0"/>
              </a:rPr>
              <a:t>x</a:t>
            </a:r>
            <a:r>
              <a:rPr lang="en-US" altLang="en-US" sz="2000" dirty="0" smtClean="0"/>
              <a:t> = </a:t>
            </a:r>
            <a:r>
              <a:rPr lang="en-US" altLang="en-US" sz="2000" i="1" dirty="0" smtClean="0">
                <a:latin typeface="Times New Roman" panose="02020603050405020304" pitchFamily="18" charset="0"/>
              </a:rPr>
              <a:t>f</a:t>
            </a:r>
            <a:r>
              <a:rPr lang="en-US" altLang="en-US" sz="2000" dirty="0" smtClean="0"/>
              <a:t>(</a:t>
            </a:r>
            <a:r>
              <a:rPr lang="en-US" altLang="en-US" sz="2000" dirty="0" smtClean="0">
                <a:sym typeface="Symbol" panose="05050102010706020507" pitchFamily="18" charset="2"/>
              </a:rPr>
              <a:t></a:t>
            </a:r>
            <a:r>
              <a:rPr lang="en-US" altLang="en-US" sz="2000" dirty="0" smtClean="0"/>
              <a:t>)</a:t>
            </a:r>
          </a:p>
          <a:p>
            <a:pPr lvl="1" eaLnBrk="1" hangingPunct="1">
              <a:lnSpc>
                <a:spcPct val="90000"/>
              </a:lnSpc>
            </a:pPr>
            <a:endParaRPr lang="en-US" altLang="en-US" sz="2400" dirty="0" smtClean="0">
              <a:sym typeface="Symbol" panose="05050102010706020507"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04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04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CD943E-5DC5-43CF-9B4E-34D7B8B93A1F}" type="slidenum">
              <a:rPr lang="en-US" altLang="en-US">
                <a:solidFill>
                  <a:srgbClr val="660066"/>
                </a:solidFill>
              </a:rPr>
              <a:pPr eaLnBrk="1" hangingPunct="1"/>
              <a:t>47</a:t>
            </a:fld>
            <a:endParaRPr lang="en-US" altLang="en-US">
              <a:solidFill>
                <a:srgbClr val="660066"/>
              </a:solidFill>
            </a:endParaRPr>
          </a:p>
        </p:txBody>
      </p:sp>
      <p:sp>
        <p:nvSpPr>
          <p:cNvPr id="60421" name="Rectangle 2"/>
          <p:cNvSpPr>
            <a:spLocks noGrp="1" noChangeArrowheads="1"/>
          </p:cNvSpPr>
          <p:nvPr>
            <p:ph type="title"/>
          </p:nvPr>
        </p:nvSpPr>
        <p:spPr/>
        <p:txBody>
          <a:bodyPr/>
          <a:lstStyle/>
          <a:p>
            <a:pPr eaLnBrk="1" hangingPunct="1"/>
            <a:r>
              <a:rPr lang="en-US" altLang="en-US" smtClean="0"/>
              <a:t>Data Flow Framework (contd)</a:t>
            </a:r>
          </a:p>
        </p:txBody>
      </p:sp>
      <p:sp>
        <p:nvSpPr>
          <p:cNvPr id="60422" name="Rectangle 3"/>
          <p:cNvSpPr>
            <a:spLocks noGrp="1" noChangeArrowheads="1"/>
          </p:cNvSpPr>
          <p:nvPr>
            <p:ph type="body" idx="1"/>
          </p:nvPr>
        </p:nvSpPr>
        <p:spPr>
          <a:xfrm>
            <a:off x="990600" y="1524000"/>
            <a:ext cx="7696200" cy="4525963"/>
          </a:xfrm>
        </p:spPr>
        <p:txBody>
          <a:bodyPr/>
          <a:lstStyle/>
          <a:p>
            <a:pPr lvl="1" eaLnBrk="1" hangingPunct="1">
              <a:lnSpc>
                <a:spcPct val="90000"/>
              </a:lnSpc>
            </a:pPr>
            <a:r>
              <a:rPr lang="en-US" altLang="en-US" sz="2400" b="1" smtClean="0">
                <a:latin typeface="Monotype Corsiva" panose="03010101010201010101" pitchFamily="66" charset="0"/>
              </a:rPr>
              <a:t>D</a:t>
            </a:r>
            <a:r>
              <a:rPr lang="en-US" altLang="en-US" sz="2000" smtClean="0"/>
              <a:t> is </a:t>
            </a:r>
            <a:r>
              <a:rPr lang="en-US" altLang="en-US" sz="2000" smtClean="0">
                <a:solidFill>
                  <a:srgbClr val="000066"/>
                </a:solidFill>
              </a:rPr>
              <a:t>monotonic</a:t>
            </a:r>
            <a:r>
              <a:rPr lang="en-US" altLang="en-US" sz="2000" smtClean="0"/>
              <a:t> if and only if all functions in </a:t>
            </a:r>
            <a:r>
              <a:rPr lang="en-US" altLang="en-US" sz="2400" b="1" smtClean="0">
                <a:latin typeface="Monotype Corsiva" panose="03010101010201010101" pitchFamily="66" charset="0"/>
              </a:rPr>
              <a:t>F</a:t>
            </a:r>
            <a:r>
              <a:rPr lang="en-US" altLang="en-US" sz="2000" smtClean="0"/>
              <a:t> are monotonic</a:t>
            </a:r>
          </a:p>
          <a:p>
            <a:pPr lvl="1" eaLnBrk="1" hangingPunct="1">
              <a:lnSpc>
                <a:spcPct val="90000"/>
              </a:lnSpc>
            </a:pPr>
            <a:endParaRPr lang="en-US" altLang="en-US" sz="2000" smtClean="0"/>
          </a:p>
          <a:p>
            <a:pPr lvl="1" eaLnBrk="1" hangingPunct="1">
              <a:lnSpc>
                <a:spcPct val="90000"/>
              </a:lnSpc>
            </a:pPr>
            <a:r>
              <a:rPr lang="en-US" altLang="en-US" sz="2400" b="1" smtClean="0">
                <a:latin typeface="Monotype Corsiva" panose="03010101010201010101" pitchFamily="66" charset="0"/>
              </a:rPr>
              <a:t>D</a:t>
            </a:r>
            <a:r>
              <a:rPr lang="en-US" altLang="en-US" sz="2000" smtClean="0"/>
              <a:t> is </a:t>
            </a:r>
            <a:r>
              <a:rPr lang="en-US" altLang="en-US" sz="2000" smtClean="0">
                <a:solidFill>
                  <a:srgbClr val="000066"/>
                </a:solidFill>
              </a:rPr>
              <a:t>distributive</a:t>
            </a:r>
            <a:r>
              <a:rPr lang="en-US" altLang="en-US" sz="2000" smtClean="0"/>
              <a:t> if and only if all functions </a:t>
            </a:r>
            <a:r>
              <a:rPr lang="en-US" altLang="en-US" sz="2400" b="1" smtClean="0">
                <a:latin typeface="Monotype Corsiva" panose="03010101010201010101" pitchFamily="66" charset="0"/>
              </a:rPr>
              <a:t>F</a:t>
            </a:r>
            <a:r>
              <a:rPr lang="en-US" altLang="en-US" sz="2000" smtClean="0"/>
              <a:t> in are distributive, i.e.</a:t>
            </a:r>
            <a:r>
              <a:rPr lang="en-US" altLang="en-US" sz="2000" smtClean="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f</a:t>
            </a:r>
            <a:r>
              <a:rPr lang="en-US" altLang="en-US" sz="2000" baseline="-25000" smtClean="0">
                <a:sym typeface="Symbol" panose="05050102010706020507" pitchFamily="18" charset="2"/>
              </a:rPr>
              <a:t> </a:t>
            </a:r>
            <a:r>
              <a:rPr lang="en-US" altLang="en-US" sz="2000" smtClean="0">
                <a:sym typeface="Symbol" panose="05050102010706020507" pitchFamily="18" charset="2"/>
              </a:rPr>
              <a:t>(</a:t>
            </a:r>
            <a:r>
              <a:rPr lang="en-US" altLang="en-US" sz="2000" i="1" smtClean="0">
                <a:latin typeface="Times New Roman" panose="02020603050405020304" pitchFamily="18" charset="0"/>
                <a:sym typeface="Symbol" panose="05050102010706020507" pitchFamily="18" charset="2"/>
              </a:rPr>
              <a:t>x</a:t>
            </a:r>
            <a:r>
              <a:rPr lang="en-US" altLang="en-US" sz="2000" baseline="-25000" smtClean="0">
                <a:sym typeface="Symbol" panose="05050102010706020507" pitchFamily="18" charset="2"/>
              </a:rPr>
              <a:t>1</a:t>
            </a:r>
            <a:r>
              <a:rPr lang="en-US" altLang="en-US" sz="2000" smtClean="0">
                <a:sym typeface="Symbol" panose="05050102010706020507" pitchFamily="18" charset="2"/>
              </a:rPr>
              <a:t>  </a:t>
            </a:r>
            <a:r>
              <a:rPr lang="en-US" altLang="en-US" sz="2000" i="1" smtClean="0">
                <a:latin typeface="Times New Roman" panose="02020603050405020304" pitchFamily="18" charset="0"/>
                <a:sym typeface="Symbol" panose="05050102010706020507" pitchFamily="18" charset="2"/>
              </a:rPr>
              <a:t>x</a:t>
            </a:r>
            <a:r>
              <a:rPr lang="en-US" altLang="en-US" sz="2000" baseline="-25000" smtClean="0">
                <a:sym typeface="Symbol" panose="05050102010706020507" pitchFamily="18" charset="2"/>
              </a:rPr>
              <a:t>2</a:t>
            </a:r>
            <a:r>
              <a:rPr lang="en-US" altLang="en-US" sz="2000" smtClean="0">
                <a:sym typeface="Symbol" panose="05050102010706020507" pitchFamily="18" charset="2"/>
              </a:rPr>
              <a:t>) = </a:t>
            </a:r>
            <a:r>
              <a:rPr lang="en-US" altLang="en-US" sz="2000" i="1" smtClean="0">
                <a:latin typeface="Times New Roman" panose="02020603050405020304" pitchFamily="18" charset="0"/>
                <a:sym typeface="Symbol" panose="05050102010706020507" pitchFamily="18" charset="2"/>
              </a:rPr>
              <a:t>f</a:t>
            </a:r>
            <a:r>
              <a:rPr lang="en-US" altLang="en-US" sz="2000" baseline="-25000" smtClean="0">
                <a:sym typeface="Symbol" panose="05050102010706020507" pitchFamily="18" charset="2"/>
              </a:rPr>
              <a:t> </a:t>
            </a:r>
            <a:r>
              <a:rPr lang="en-US" altLang="en-US" sz="2000" smtClean="0">
                <a:sym typeface="Symbol" panose="05050102010706020507" pitchFamily="18" charset="2"/>
              </a:rPr>
              <a:t>(</a:t>
            </a:r>
            <a:r>
              <a:rPr lang="en-US" altLang="en-US" sz="2000" i="1" smtClean="0">
                <a:latin typeface="Times New Roman" panose="02020603050405020304" pitchFamily="18" charset="0"/>
                <a:sym typeface="Symbol" panose="05050102010706020507" pitchFamily="18" charset="2"/>
              </a:rPr>
              <a:t>x</a:t>
            </a:r>
            <a:r>
              <a:rPr lang="en-US" altLang="en-US" sz="2000" baseline="-25000" smtClean="0">
                <a:sym typeface="Symbol" panose="05050102010706020507" pitchFamily="18" charset="2"/>
              </a:rPr>
              <a:t>1</a:t>
            </a:r>
            <a:r>
              <a:rPr lang="en-US" altLang="en-US" sz="2000" smtClean="0">
                <a:sym typeface="Symbol" panose="05050102010706020507" pitchFamily="18" charset="2"/>
              </a:rPr>
              <a:t>)  </a:t>
            </a:r>
            <a:r>
              <a:rPr lang="en-US" altLang="en-US" sz="2000" i="1" smtClean="0">
                <a:latin typeface="Times New Roman" panose="02020603050405020304" pitchFamily="18" charset="0"/>
                <a:sym typeface="Symbol" panose="05050102010706020507" pitchFamily="18" charset="2"/>
              </a:rPr>
              <a:t>f</a:t>
            </a:r>
            <a:r>
              <a:rPr lang="en-US" altLang="en-US" sz="2000" baseline="-25000" smtClean="0">
                <a:sym typeface="Symbol" panose="05050102010706020507" pitchFamily="18" charset="2"/>
              </a:rPr>
              <a:t> </a:t>
            </a:r>
            <a:r>
              <a:rPr lang="en-US" altLang="en-US" sz="2000" smtClean="0">
                <a:sym typeface="Symbol" panose="05050102010706020507" pitchFamily="18" charset="2"/>
              </a:rPr>
              <a:t>(</a:t>
            </a:r>
            <a:r>
              <a:rPr lang="en-US" altLang="en-US" sz="2000" i="1" smtClean="0">
                <a:latin typeface="Times New Roman" panose="02020603050405020304" pitchFamily="18" charset="0"/>
                <a:sym typeface="Symbol" panose="05050102010706020507" pitchFamily="18" charset="2"/>
              </a:rPr>
              <a:t>x</a:t>
            </a:r>
            <a:r>
              <a:rPr lang="en-US" altLang="en-US" sz="2000" baseline="-25000" smtClean="0">
                <a:sym typeface="Symbol" panose="05050102010706020507" pitchFamily="18" charset="2"/>
              </a:rPr>
              <a:t>2</a:t>
            </a:r>
            <a:r>
              <a:rPr lang="en-US" altLang="en-US" sz="2000" smtClean="0">
                <a:sym typeface="Symbol" panose="05050102010706020507" pitchFamily="18" charset="2"/>
              </a:rPr>
              <a:t>)</a:t>
            </a:r>
            <a:endParaRPr lang="en-US" altLang="en-US" sz="2000" smtClean="0"/>
          </a:p>
          <a:p>
            <a:pPr lvl="1" eaLnBrk="1" hangingPunct="1">
              <a:lnSpc>
                <a:spcPct val="90000"/>
              </a:lnSpc>
            </a:pPr>
            <a:endParaRPr lang="en-US" altLang="en-US" sz="2000" smtClean="0"/>
          </a:p>
          <a:p>
            <a:pPr lvl="1" eaLnBrk="1" hangingPunct="1">
              <a:lnSpc>
                <a:spcPct val="90000"/>
              </a:lnSpc>
            </a:pPr>
            <a:r>
              <a:rPr lang="en-US" altLang="en-US" sz="2000" smtClean="0"/>
              <a:t>Define for </a:t>
            </a:r>
            <a:r>
              <a:rPr lang="en-US" altLang="en-US" sz="2000" i="1" smtClean="0">
                <a:latin typeface="Times New Roman" panose="02020603050405020304" pitchFamily="18" charset="0"/>
                <a:sym typeface="Symbol" panose="05050102010706020507" pitchFamily="18" charset="2"/>
              </a:rPr>
              <a:t>f</a:t>
            </a:r>
            <a:r>
              <a:rPr lang="en-US" altLang="en-US" sz="2000" baseline="-25000" smtClean="0">
                <a:sym typeface="Symbol" panose="05050102010706020507" pitchFamily="18" charset="2"/>
              </a:rPr>
              <a:t>1</a:t>
            </a:r>
            <a:r>
              <a:rPr lang="en-US" altLang="en-US" sz="2000" smtClean="0">
                <a:sym typeface="Symbol" panose="05050102010706020507" pitchFamily="18" charset="2"/>
              </a:rPr>
              <a:t>, </a:t>
            </a:r>
            <a:r>
              <a:rPr lang="en-US" altLang="en-US" sz="2000" i="1" smtClean="0">
                <a:latin typeface="Times New Roman" panose="02020603050405020304" pitchFamily="18" charset="0"/>
                <a:sym typeface="Symbol" panose="05050102010706020507" pitchFamily="18" charset="2"/>
              </a:rPr>
              <a:t>f</a:t>
            </a:r>
            <a:r>
              <a:rPr lang="en-US" altLang="en-US" sz="2000" baseline="-25000" smtClean="0">
                <a:sym typeface="Symbol" panose="05050102010706020507" pitchFamily="18" charset="2"/>
              </a:rPr>
              <a:t>2</a:t>
            </a:r>
            <a:r>
              <a:rPr lang="en-US" altLang="en-US" sz="2000" smtClean="0">
                <a:sym typeface="Symbol" panose="05050102010706020507" pitchFamily="18" charset="2"/>
              </a:rPr>
              <a:t>  </a:t>
            </a:r>
            <a:r>
              <a:rPr lang="en-US" altLang="en-US" sz="2400" b="1" smtClean="0">
                <a:latin typeface="Monotype Corsiva" panose="03010101010201010101" pitchFamily="66" charset="0"/>
              </a:rPr>
              <a:t>F</a:t>
            </a:r>
            <a:r>
              <a:rPr lang="en-US" altLang="en-US" sz="2000" smtClean="0"/>
              <a:t>: </a:t>
            </a:r>
          </a:p>
          <a:p>
            <a:pPr lvl="2" eaLnBrk="1" hangingPunct="1">
              <a:lnSpc>
                <a:spcPct val="90000"/>
              </a:lnSpc>
            </a:pPr>
            <a:r>
              <a:rPr lang="en-US" altLang="en-US" sz="1800" i="1" smtClean="0">
                <a:latin typeface="Times New Roman" panose="02020603050405020304" pitchFamily="18" charset="0"/>
                <a:sym typeface="Symbol" panose="05050102010706020507" pitchFamily="18" charset="2"/>
              </a:rPr>
              <a:t>f</a:t>
            </a:r>
            <a:r>
              <a:rPr lang="en-US" altLang="en-US" sz="1800" baseline="-25000" smtClean="0">
                <a:sym typeface="Symbol" panose="05050102010706020507" pitchFamily="18" charset="2"/>
              </a:rPr>
              <a:t>1</a:t>
            </a:r>
            <a:r>
              <a:rPr lang="en-US" altLang="en-US" sz="1800" smtClean="0">
                <a:sym typeface="Symbol" panose="05050102010706020507" pitchFamily="18" charset="2"/>
              </a:rPr>
              <a:t> </a:t>
            </a:r>
            <a:r>
              <a:rPr lang="en-US" altLang="en-US" sz="1800" i="1" smtClean="0">
                <a:latin typeface="Times New Roman" panose="02020603050405020304" pitchFamily="18" charset="0"/>
                <a:sym typeface="Symbol" panose="05050102010706020507" pitchFamily="18" charset="2"/>
              </a:rPr>
              <a:t>f</a:t>
            </a:r>
            <a:r>
              <a:rPr lang="en-US" altLang="en-US" sz="1800" baseline="-25000" smtClean="0">
                <a:sym typeface="Symbol" panose="05050102010706020507" pitchFamily="18" charset="2"/>
              </a:rPr>
              <a:t>2</a:t>
            </a:r>
            <a:r>
              <a:rPr lang="en-US" altLang="en-US" sz="1800" smtClean="0">
                <a:sym typeface="Symbol" panose="05050102010706020507" pitchFamily="18" charset="2"/>
              </a:rPr>
              <a:t>  = {</a:t>
            </a:r>
            <a:r>
              <a:rPr lang="en-US" altLang="en-US" sz="1800" i="1" smtClean="0">
                <a:latin typeface="Times New Roman" panose="02020603050405020304" pitchFamily="18" charset="0"/>
                <a:sym typeface="Symbol" panose="05050102010706020507" pitchFamily="18" charset="2"/>
              </a:rPr>
              <a:t>f</a:t>
            </a:r>
            <a:r>
              <a:rPr lang="en-US" altLang="en-US" sz="1800" baseline="-25000" smtClean="0">
                <a:sym typeface="Symbol" panose="05050102010706020507" pitchFamily="18" charset="2"/>
              </a:rPr>
              <a:t>1</a:t>
            </a:r>
            <a:r>
              <a:rPr lang="en-US" altLang="en-US" sz="1800" smtClean="0">
                <a:sym typeface="Symbol" panose="05050102010706020507" pitchFamily="18" charset="2"/>
              </a:rPr>
              <a:t>(</a:t>
            </a:r>
            <a:r>
              <a:rPr lang="en-US" altLang="en-US" sz="1800" i="1" smtClean="0">
                <a:latin typeface="Times New Roman" panose="02020603050405020304" pitchFamily="18" charset="0"/>
                <a:sym typeface="Symbol" panose="05050102010706020507" pitchFamily="18" charset="2"/>
              </a:rPr>
              <a:t>x</a:t>
            </a:r>
            <a:r>
              <a:rPr lang="en-US" altLang="en-US" sz="1800" smtClean="0">
                <a:sym typeface="Symbol" panose="05050102010706020507" pitchFamily="18" charset="2"/>
              </a:rPr>
              <a:t>)  </a:t>
            </a:r>
            <a:r>
              <a:rPr lang="en-US" altLang="en-US" sz="1800" i="1" smtClean="0">
                <a:latin typeface="Times New Roman" panose="02020603050405020304" pitchFamily="18" charset="0"/>
                <a:sym typeface="Symbol" panose="05050102010706020507" pitchFamily="18" charset="2"/>
              </a:rPr>
              <a:t>f</a:t>
            </a:r>
            <a:r>
              <a:rPr lang="en-US" altLang="en-US" sz="1800" baseline="-25000" smtClean="0">
                <a:sym typeface="Symbol" panose="05050102010706020507" pitchFamily="18" charset="2"/>
              </a:rPr>
              <a:t>2</a:t>
            </a:r>
            <a:r>
              <a:rPr lang="en-US" altLang="en-US" sz="1800" smtClean="0">
                <a:sym typeface="Symbol" panose="05050102010706020507" pitchFamily="18" charset="2"/>
              </a:rPr>
              <a:t>(</a:t>
            </a:r>
            <a:r>
              <a:rPr lang="en-US" altLang="en-US" sz="1800" i="1" smtClean="0">
                <a:latin typeface="Times New Roman" panose="02020603050405020304" pitchFamily="18" charset="0"/>
                <a:sym typeface="Symbol" panose="05050102010706020507" pitchFamily="18" charset="2"/>
              </a:rPr>
              <a:t>x</a:t>
            </a:r>
            <a:r>
              <a:rPr lang="en-US" altLang="en-US" sz="1800" smtClean="0">
                <a:sym typeface="Symbol" panose="05050102010706020507" pitchFamily="18" charset="2"/>
              </a:rPr>
              <a:t>): for all </a:t>
            </a:r>
            <a:r>
              <a:rPr lang="en-US" altLang="en-US" sz="1800" i="1" smtClean="0">
                <a:latin typeface="Times New Roman" panose="02020603050405020304" pitchFamily="18" charset="0"/>
                <a:sym typeface="Symbol" panose="05050102010706020507" pitchFamily="18" charset="2"/>
              </a:rPr>
              <a:t>x</a:t>
            </a:r>
            <a:r>
              <a:rPr lang="en-US" altLang="en-US" sz="1800" smtClean="0">
                <a:sym typeface="Symbol" panose="05050102010706020507" pitchFamily="18" charset="2"/>
              </a:rPr>
              <a:t>  </a:t>
            </a:r>
            <a:r>
              <a:rPr lang="en-US" altLang="en-US" sz="2000" b="1" smtClean="0">
                <a:latin typeface="Monotype Corsiva" panose="03010101010201010101" pitchFamily="66" charset="0"/>
              </a:rPr>
              <a:t>L</a:t>
            </a:r>
            <a:r>
              <a:rPr lang="en-US" altLang="en-US" sz="1800" smtClean="0">
                <a:sym typeface="Symbol" panose="05050102010706020507" pitchFamily="18" charset="2"/>
              </a:rPr>
              <a:t>}</a:t>
            </a:r>
            <a:endParaRPr lang="en-US" altLang="en-US" sz="1800" smtClean="0"/>
          </a:p>
          <a:p>
            <a:pPr lvl="2" eaLnBrk="1" hangingPunct="1">
              <a:lnSpc>
                <a:spcPct val="90000"/>
              </a:lnSpc>
            </a:pPr>
            <a:r>
              <a:rPr lang="en-US" altLang="en-US" sz="1800" i="1" smtClean="0">
                <a:latin typeface="Times New Roman" panose="02020603050405020304" pitchFamily="18" charset="0"/>
              </a:rPr>
              <a:t>f </a:t>
            </a:r>
            <a:r>
              <a:rPr lang="en-US" altLang="en-US" sz="1800" baseline="30000" smtClean="0">
                <a:latin typeface="Times New Roman" panose="02020603050405020304" pitchFamily="18" charset="0"/>
              </a:rPr>
              <a:t>0</a:t>
            </a:r>
            <a:r>
              <a:rPr lang="en-US" altLang="en-US" sz="1800" smtClean="0"/>
              <a:t> = </a:t>
            </a:r>
            <a:r>
              <a:rPr lang="en-US" altLang="en-US" sz="2000" b="1" smtClean="0">
                <a:latin typeface="Monotype Corsiva" panose="03010101010201010101" pitchFamily="66" charset="0"/>
              </a:rPr>
              <a:t>I</a:t>
            </a:r>
          </a:p>
          <a:p>
            <a:pPr lvl="2" eaLnBrk="1" hangingPunct="1">
              <a:lnSpc>
                <a:spcPct val="90000"/>
              </a:lnSpc>
            </a:pPr>
            <a:r>
              <a:rPr lang="en-US" altLang="en-US" sz="1800" i="1" smtClean="0">
                <a:latin typeface="Times New Roman" panose="02020603050405020304" pitchFamily="18" charset="0"/>
              </a:rPr>
              <a:t>f </a:t>
            </a:r>
            <a:r>
              <a:rPr lang="en-US" altLang="en-US" sz="1800" i="1" baseline="30000" smtClean="0">
                <a:latin typeface="Times New Roman" panose="02020603050405020304" pitchFamily="18" charset="0"/>
              </a:rPr>
              <a:t>j</a:t>
            </a:r>
            <a:r>
              <a:rPr lang="en-US" altLang="en-US" sz="1800" baseline="30000" smtClean="0">
                <a:latin typeface="Times New Roman" panose="02020603050405020304" pitchFamily="18" charset="0"/>
              </a:rPr>
              <a:t>+1</a:t>
            </a:r>
            <a:r>
              <a:rPr lang="en-US" altLang="en-US" sz="1800" smtClean="0"/>
              <a:t> = </a:t>
            </a:r>
            <a:r>
              <a:rPr lang="en-US" altLang="en-US" sz="1800" i="1" smtClean="0">
                <a:latin typeface="Times New Roman" panose="02020603050405020304" pitchFamily="18" charset="0"/>
              </a:rPr>
              <a:t>f</a:t>
            </a:r>
            <a:r>
              <a:rPr lang="en-US" altLang="en-US" sz="1800" smtClean="0">
                <a:latin typeface="Times New Roman" panose="02020603050405020304" pitchFamily="18" charset="0"/>
              </a:rPr>
              <a:t>  </a:t>
            </a:r>
            <a:r>
              <a:rPr lang="en-US" altLang="en-US" sz="1800" smtClean="0">
                <a:latin typeface="Times New Roman" panose="02020603050405020304" pitchFamily="18" charset="0"/>
                <a:sym typeface="Symbol" panose="05050102010706020507" pitchFamily="18" charset="2"/>
              </a:rPr>
              <a:t> </a:t>
            </a:r>
            <a:r>
              <a:rPr lang="en-US" altLang="en-US" sz="1800" i="1" smtClean="0">
                <a:latin typeface="Times New Roman" panose="02020603050405020304" pitchFamily="18" charset="0"/>
              </a:rPr>
              <a:t>f </a:t>
            </a:r>
            <a:r>
              <a:rPr lang="en-US" altLang="en-US" sz="1800" i="1" baseline="30000" smtClean="0">
                <a:latin typeface="Times New Roman" panose="02020603050405020304" pitchFamily="18" charset="0"/>
              </a:rPr>
              <a:t>j</a:t>
            </a:r>
          </a:p>
          <a:p>
            <a:pPr lvl="2" eaLnBrk="1" hangingPunct="1">
              <a:lnSpc>
                <a:spcPct val="90000"/>
              </a:lnSpc>
            </a:pPr>
            <a:r>
              <a:rPr lang="en-US" altLang="en-US" sz="1800" i="1" smtClean="0">
                <a:latin typeface="Times New Roman" panose="02020603050405020304" pitchFamily="18" charset="0"/>
              </a:rPr>
              <a:t>f </a:t>
            </a:r>
            <a:r>
              <a:rPr lang="en-US" altLang="en-US" sz="1800" smtClean="0">
                <a:latin typeface="Times New Roman" panose="02020603050405020304" pitchFamily="18" charset="0"/>
              </a:rPr>
              <a:t>*</a:t>
            </a:r>
            <a:r>
              <a:rPr lang="en-US" altLang="en-US" sz="1800" smtClean="0"/>
              <a:t> = </a:t>
            </a:r>
            <a:r>
              <a:rPr lang="en-US" altLang="en-US" sz="1800" i="1" smtClean="0">
                <a:latin typeface="Times New Roman" panose="02020603050405020304" pitchFamily="18" charset="0"/>
              </a:rPr>
              <a:t>f </a:t>
            </a:r>
            <a:r>
              <a:rPr lang="en-US" altLang="en-US" sz="1800" baseline="30000" smtClean="0">
                <a:latin typeface="Times New Roman" panose="02020603050405020304" pitchFamily="18" charset="0"/>
              </a:rPr>
              <a:t>0 </a:t>
            </a:r>
            <a:r>
              <a:rPr lang="en-US" altLang="en-US" sz="1800" smtClean="0">
                <a:latin typeface="Times New Roman" panose="02020603050405020304" pitchFamily="18" charset="0"/>
                <a:sym typeface="Symbol" panose="05050102010706020507" pitchFamily="18" charset="2"/>
              </a:rPr>
              <a:t></a:t>
            </a:r>
            <a:r>
              <a:rPr lang="en-US" altLang="en-US" sz="1800" smtClean="0">
                <a:latin typeface="Times New Roman" panose="02020603050405020304" pitchFamily="18" charset="0"/>
              </a:rPr>
              <a:t> </a:t>
            </a:r>
            <a:r>
              <a:rPr lang="en-US" altLang="en-US" sz="1800" i="1" smtClean="0">
                <a:latin typeface="Times New Roman" panose="02020603050405020304" pitchFamily="18" charset="0"/>
              </a:rPr>
              <a:t>f </a:t>
            </a:r>
            <a:r>
              <a:rPr lang="en-US" altLang="en-US" sz="1800" baseline="30000" smtClean="0">
                <a:latin typeface="Times New Roman" panose="02020603050405020304" pitchFamily="18" charset="0"/>
              </a:rPr>
              <a:t>1</a:t>
            </a:r>
            <a:r>
              <a:rPr lang="en-US" altLang="en-US" sz="1800" smtClean="0">
                <a:latin typeface="Times New Roman" panose="02020603050405020304" pitchFamily="18" charset="0"/>
              </a:rPr>
              <a:t> </a:t>
            </a:r>
            <a:r>
              <a:rPr lang="en-US" altLang="en-US" sz="1800" smtClean="0">
                <a:latin typeface="Times New Roman" panose="02020603050405020304" pitchFamily="18" charset="0"/>
                <a:sym typeface="Symbol" panose="05050102010706020507" pitchFamily="18" charset="2"/>
              </a:rPr>
              <a:t> </a:t>
            </a:r>
            <a:r>
              <a:rPr lang="en-US" altLang="en-US" sz="1800" i="1" smtClean="0">
                <a:latin typeface="Times New Roman" panose="02020603050405020304" pitchFamily="18" charset="0"/>
              </a:rPr>
              <a:t>f </a:t>
            </a:r>
            <a:r>
              <a:rPr lang="en-US" altLang="en-US" sz="1800" baseline="30000" smtClean="0">
                <a:latin typeface="Times New Roman" panose="02020603050405020304" pitchFamily="18" charset="0"/>
              </a:rPr>
              <a:t>2</a:t>
            </a:r>
            <a:r>
              <a:rPr lang="en-US" altLang="en-US" sz="1800" smtClean="0"/>
              <a:t> ...</a:t>
            </a:r>
          </a:p>
          <a:p>
            <a:pPr lvl="1" eaLnBrk="1" hangingPunct="1">
              <a:lnSpc>
                <a:spcPct val="90000"/>
              </a:lnSpc>
              <a:buFontTx/>
              <a:buNone/>
            </a:pPr>
            <a:r>
              <a:rPr lang="en-US" altLang="en-US" sz="2400" b="1" smtClean="0">
                <a:latin typeface="Monotype Corsiva" panose="03010101010201010101" pitchFamily="66" charset="0"/>
              </a:rPr>
              <a:t>	D</a:t>
            </a:r>
            <a:r>
              <a:rPr lang="en-US" altLang="en-US" sz="2000" smtClean="0"/>
              <a:t> is </a:t>
            </a:r>
            <a:r>
              <a:rPr lang="en-US" altLang="en-US" sz="2000" i="1" smtClean="0">
                <a:solidFill>
                  <a:srgbClr val="000066"/>
                </a:solidFill>
                <a:latin typeface="Times New Roman" panose="02020603050405020304" pitchFamily="18" charset="0"/>
              </a:rPr>
              <a:t>k</a:t>
            </a:r>
            <a:r>
              <a:rPr lang="en-US" altLang="en-US" sz="2000" smtClean="0">
                <a:solidFill>
                  <a:srgbClr val="000066"/>
                </a:solidFill>
              </a:rPr>
              <a:t>-bounded </a:t>
            </a:r>
            <a:r>
              <a:rPr lang="en-US" altLang="en-US" sz="2000" smtClean="0"/>
              <a:t>if and only if there exists an integer </a:t>
            </a:r>
            <a:r>
              <a:rPr lang="en-US" altLang="en-US" sz="2000" i="1" smtClean="0">
                <a:latin typeface="Times New Roman" panose="02020603050405020304" pitchFamily="18" charset="0"/>
              </a:rPr>
              <a:t>k</a:t>
            </a:r>
            <a:r>
              <a:rPr lang="en-US" altLang="en-US" sz="2000" smtClean="0"/>
              <a:t> such that for all </a:t>
            </a:r>
            <a:r>
              <a:rPr lang="en-US" altLang="en-US" sz="2000" i="1" smtClean="0">
                <a:latin typeface="Times New Roman" panose="02020603050405020304" pitchFamily="18" charset="0"/>
                <a:sym typeface="Symbol" panose="05050102010706020507" pitchFamily="18" charset="2"/>
              </a:rPr>
              <a:t>f</a:t>
            </a:r>
            <a:r>
              <a:rPr lang="en-US" altLang="en-US" sz="2000" smtClean="0">
                <a:sym typeface="Symbol" panose="05050102010706020507" pitchFamily="18" charset="2"/>
              </a:rPr>
              <a:t>  </a:t>
            </a:r>
            <a:r>
              <a:rPr lang="en-US" altLang="en-US" sz="2400" b="1" smtClean="0">
                <a:latin typeface="Monotype Corsiva" panose="03010101010201010101" pitchFamily="66" charset="0"/>
              </a:rPr>
              <a:t>F</a:t>
            </a:r>
            <a:r>
              <a:rPr lang="en-US" altLang="en-US" sz="2000" smtClean="0"/>
              <a:t> </a:t>
            </a:r>
          </a:p>
        </p:txBody>
      </p:sp>
      <p:graphicFrame>
        <p:nvGraphicFramePr>
          <p:cNvPr id="60423" name="Object 4"/>
          <p:cNvGraphicFramePr>
            <a:graphicFrameLocks noChangeAspect="1"/>
          </p:cNvGraphicFramePr>
          <p:nvPr/>
        </p:nvGraphicFramePr>
        <p:xfrm>
          <a:off x="4495800" y="5334000"/>
          <a:ext cx="1247775" cy="746125"/>
        </p:xfrm>
        <a:graphic>
          <a:graphicData uri="http://schemas.openxmlformats.org/presentationml/2006/ole">
            <mc:AlternateContent xmlns:mc="http://schemas.openxmlformats.org/markup-compatibility/2006">
              <mc:Choice xmlns:v="urn:schemas-microsoft-com:vml" Requires="v">
                <p:oleObj spid="_x0000_s60434" name="Equation" r:id="rId4" imgW="723586" imgH="431613" progId="Equation.DSMT4">
                  <p:embed/>
                </p:oleObj>
              </mc:Choice>
              <mc:Fallback>
                <p:oleObj name="Equation" r:id="rId4" imgW="723586" imgH="43161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5334000"/>
                        <a:ext cx="1247775"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14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14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0826FA-E66F-47C0-8720-93E69A044BAB}" type="slidenum">
              <a:rPr lang="en-US" altLang="en-US">
                <a:solidFill>
                  <a:srgbClr val="660066"/>
                </a:solidFill>
              </a:rPr>
              <a:pPr eaLnBrk="1" hangingPunct="1"/>
              <a:t>48</a:t>
            </a:fld>
            <a:endParaRPr lang="en-US" altLang="en-US">
              <a:solidFill>
                <a:srgbClr val="660066"/>
              </a:solidFill>
            </a:endParaRPr>
          </a:p>
        </p:txBody>
      </p:sp>
      <p:sp>
        <p:nvSpPr>
          <p:cNvPr id="61445" name="Rectangle 2"/>
          <p:cNvSpPr>
            <a:spLocks noGrp="1" noChangeArrowheads="1"/>
          </p:cNvSpPr>
          <p:nvPr>
            <p:ph type="title"/>
          </p:nvPr>
        </p:nvSpPr>
        <p:spPr/>
        <p:txBody>
          <a:bodyPr/>
          <a:lstStyle/>
          <a:p>
            <a:pPr eaLnBrk="1" hangingPunct="1"/>
            <a:r>
              <a:rPr lang="en-US" altLang="en-US" sz="4000" smtClean="0"/>
              <a:t>Distributivity Implies Monotonicity</a:t>
            </a:r>
          </a:p>
        </p:txBody>
      </p:sp>
      <p:sp>
        <p:nvSpPr>
          <p:cNvPr id="61446" name="Rectangle 3"/>
          <p:cNvSpPr>
            <a:spLocks noGrp="1" noChangeArrowheads="1"/>
          </p:cNvSpPr>
          <p:nvPr>
            <p:ph type="body" idx="1"/>
          </p:nvPr>
        </p:nvSpPr>
        <p:spPr/>
        <p:txBody>
          <a:bodyPr/>
          <a:lstStyle/>
          <a:p>
            <a:pPr eaLnBrk="1" hangingPunct="1"/>
            <a:r>
              <a:rPr lang="en-US" altLang="en-US" smtClean="0"/>
              <a:t>Assume </a:t>
            </a:r>
            <a:r>
              <a:rPr lang="en-US" altLang="en-US" smtClean="0">
                <a:sym typeface="Symbol" panose="05050102010706020507" pitchFamily="18" charset="2"/>
              </a:rPr>
              <a:t>f(x  y) = f(x)  f(y)</a:t>
            </a:r>
          </a:p>
          <a:p>
            <a:pPr eaLnBrk="1" hangingPunct="1"/>
            <a:endParaRPr lang="en-US" altLang="en-US" smtClean="0"/>
          </a:p>
          <a:p>
            <a:pPr eaLnBrk="1" hangingPunct="1"/>
            <a:r>
              <a:rPr lang="en-US" altLang="en-US" smtClean="0"/>
              <a:t>Must show: </a:t>
            </a:r>
            <a:br>
              <a:rPr lang="en-US" altLang="en-US" smtClean="0"/>
            </a:br>
            <a:r>
              <a:rPr lang="en-US" altLang="en-US" smtClean="0"/>
              <a:t> </a:t>
            </a:r>
            <a:r>
              <a:rPr lang="en-US" altLang="en-US" i="1" smtClean="0">
                <a:latin typeface="Times New Roman" panose="02020603050405020304" pitchFamily="18" charset="0"/>
              </a:rPr>
              <a:t>x</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Times New Roman" panose="02020603050405020304" pitchFamily="18" charset="0"/>
              </a:rPr>
              <a:t>y</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Times New Roman" panose="02020603050405020304" pitchFamily="18" charset="0"/>
              </a:rPr>
              <a:t>f</a:t>
            </a:r>
            <a:r>
              <a:rPr lang="en-US" altLang="en-US" smtClean="0"/>
              <a:t>(</a:t>
            </a:r>
            <a:r>
              <a:rPr lang="en-US" altLang="en-US" i="1" smtClean="0">
                <a:latin typeface="Times New Roman" panose="02020603050405020304" pitchFamily="18" charset="0"/>
              </a:rPr>
              <a:t>x</a:t>
            </a:r>
            <a:r>
              <a:rPr lang="en-US" altLang="en-US" smtClean="0">
                <a:latin typeface="Times New Roman" panose="02020603050405020304" pitchFamily="18" charset="0"/>
              </a:rPr>
              <a:t>)</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Times New Roman" panose="02020603050405020304" pitchFamily="18" charset="0"/>
              </a:rPr>
              <a:t>f</a:t>
            </a:r>
            <a:r>
              <a:rPr lang="en-US" altLang="en-US" smtClean="0"/>
              <a:t>(</a:t>
            </a:r>
            <a:r>
              <a:rPr lang="en-US" altLang="en-US" i="1" smtClean="0">
                <a:latin typeface="Times New Roman" panose="02020603050405020304" pitchFamily="18" charset="0"/>
              </a:rPr>
              <a:t>y</a:t>
            </a:r>
            <a:r>
              <a:rPr lang="en-US" altLang="en-US" smtClean="0">
                <a:latin typeface="Times New Roman" panose="02020603050405020304" pitchFamily="18" charset="0"/>
              </a:rPr>
              <a:t>)</a:t>
            </a:r>
            <a:r>
              <a:rPr lang="en-US" altLang="en-US" smtClean="0"/>
              <a:t> </a:t>
            </a:r>
          </a:p>
          <a:p>
            <a:pPr eaLnBrk="1" hangingPunct="1"/>
            <a:endParaRPr lang="en-US" altLang="en-US" smtClean="0">
              <a:sym typeface="Symbol" panose="05050102010706020507" pitchFamily="18" charset="2"/>
            </a:endParaRPr>
          </a:p>
          <a:p>
            <a:pPr eaLnBrk="1" hangingPunct="1"/>
            <a:r>
              <a:rPr lang="en-US" altLang="en-US" smtClean="0">
                <a:sym typeface="Symbol" panose="05050102010706020507" pitchFamily="18" charset="2"/>
              </a:rPr>
              <a:t>x  y = x implies f(x)  f(y) = f(x)</a:t>
            </a:r>
          </a:p>
          <a:p>
            <a:pPr lvl="2" eaLnBrk="1" hangingPunct="1">
              <a:buFontTx/>
              <a:buNone/>
            </a:pPr>
            <a:r>
              <a:rPr lang="en-US" altLang="en-US" sz="2800" smtClean="0">
                <a:solidFill>
                  <a:srgbClr val="A50021"/>
                </a:solidFill>
                <a:sym typeface="Symbol" panose="05050102010706020507" pitchFamily="18" charset="2"/>
              </a:rPr>
              <a:t>f(x) = f(x </a:t>
            </a:r>
            <a:r>
              <a:rPr lang="en-US" altLang="en-US" smtClean="0">
                <a:solidFill>
                  <a:srgbClr val="A50021"/>
                </a:solidFill>
                <a:sym typeface="Symbol" panose="05050102010706020507" pitchFamily="18" charset="2"/>
              </a:rPr>
              <a:t></a:t>
            </a:r>
            <a:r>
              <a:rPr lang="en-US" altLang="en-US" sz="2800" smtClean="0">
                <a:solidFill>
                  <a:srgbClr val="A50021"/>
                </a:solidFill>
                <a:sym typeface="Symbol" panose="05050102010706020507" pitchFamily="18" charset="2"/>
              </a:rPr>
              <a:t> y)	(by assumption)</a:t>
            </a:r>
          </a:p>
          <a:p>
            <a:pPr lvl="2" eaLnBrk="1" hangingPunct="1">
              <a:buFontTx/>
              <a:buNone/>
            </a:pPr>
            <a:r>
              <a:rPr lang="en-US" altLang="en-US" sz="2800" smtClean="0">
                <a:solidFill>
                  <a:srgbClr val="A50021"/>
                </a:solidFill>
                <a:sym typeface="Symbol" panose="05050102010706020507" pitchFamily="18" charset="2"/>
              </a:rPr>
              <a:t>       = f(x) </a:t>
            </a:r>
            <a:r>
              <a:rPr lang="en-US" altLang="en-US" smtClean="0">
                <a:solidFill>
                  <a:srgbClr val="A50021"/>
                </a:solidFill>
                <a:sym typeface="Symbol" panose="05050102010706020507" pitchFamily="18" charset="2"/>
              </a:rPr>
              <a:t></a:t>
            </a:r>
            <a:r>
              <a:rPr lang="en-US" altLang="en-US" sz="2800" smtClean="0">
                <a:solidFill>
                  <a:srgbClr val="A50021"/>
                </a:solidFill>
                <a:sym typeface="Symbol" panose="05050102010706020507" pitchFamily="18" charset="2"/>
              </a:rPr>
              <a:t> f(y)	(by distributivity)</a:t>
            </a:r>
          </a:p>
          <a:p>
            <a:pPr eaLnBrk="1" hangingPunct="1"/>
            <a:endParaRPr lang="en-US" altLang="en-US" smtClean="0">
              <a:solidFill>
                <a:srgbClr val="A5002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24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24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9A8BF8-5F7C-4163-A400-4670AD7273BF}" type="slidenum">
              <a:rPr lang="en-US" altLang="en-US">
                <a:solidFill>
                  <a:srgbClr val="660066"/>
                </a:solidFill>
              </a:rPr>
              <a:pPr eaLnBrk="1" hangingPunct="1"/>
              <a:t>49</a:t>
            </a:fld>
            <a:endParaRPr lang="en-US" altLang="en-US">
              <a:solidFill>
                <a:srgbClr val="660066"/>
              </a:solidFill>
            </a:endParaRPr>
          </a:p>
        </p:txBody>
      </p:sp>
      <p:sp>
        <p:nvSpPr>
          <p:cNvPr id="62469" name="Rectangle 2"/>
          <p:cNvSpPr>
            <a:spLocks noGrp="1" noChangeArrowheads="1"/>
          </p:cNvSpPr>
          <p:nvPr>
            <p:ph type="title"/>
          </p:nvPr>
        </p:nvSpPr>
        <p:spPr>
          <a:xfrm>
            <a:off x="685800" y="0"/>
            <a:ext cx="7772400" cy="1143000"/>
          </a:xfrm>
        </p:spPr>
        <p:txBody>
          <a:bodyPr/>
          <a:lstStyle/>
          <a:p>
            <a:pPr eaLnBrk="1" hangingPunct="1"/>
            <a:r>
              <a:rPr lang="en-US" altLang="en-US" smtClean="0"/>
              <a:t>Instance of a Data Flow </a:t>
            </a:r>
            <a:br>
              <a:rPr lang="en-US" altLang="en-US" smtClean="0"/>
            </a:br>
            <a:r>
              <a:rPr lang="en-US" altLang="en-US" smtClean="0"/>
              <a:t>Framework</a:t>
            </a:r>
          </a:p>
        </p:txBody>
      </p:sp>
      <p:sp>
        <p:nvSpPr>
          <p:cNvPr id="62470" name="Rectangle 3"/>
          <p:cNvSpPr>
            <a:spLocks noGrp="1" noChangeArrowheads="1"/>
          </p:cNvSpPr>
          <p:nvPr>
            <p:ph type="body" idx="1"/>
          </p:nvPr>
        </p:nvSpPr>
        <p:spPr/>
        <p:txBody>
          <a:bodyPr/>
          <a:lstStyle/>
          <a:p>
            <a:pPr eaLnBrk="1" hangingPunct="1"/>
            <a:r>
              <a:rPr lang="en-US" altLang="en-US" sz="2800" b="1" i="1" dirty="0" smtClean="0"/>
              <a:t>I</a:t>
            </a:r>
            <a:r>
              <a:rPr lang="en-US" altLang="en-US" sz="2800" dirty="0" smtClean="0"/>
              <a:t> = </a:t>
            </a:r>
            <a:r>
              <a:rPr lang="en-US" altLang="en-US" sz="2800" b="1" dirty="0" smtClean="0">
                <a:sym typeface="Symbol" panose="05050102010706020507" pitchFamily="18" charset="2"/>
              </a:rPr>
              <a:t></a:t>
            </a:r>
            <a:r>
              <a:rPr lang="en-US" altLang="en-US" sz="2800" b="1" i="1" dirty="0" smtClean="0"/>
              <a:t>G</a:t>
            </a:r>
            <a:r>
              <a:rPr lang="en-US" altLang="en-US" sz="2800" dirty="0" smtClean="0"/>
              <a:t>, </a:t>
            </a:r>
            <a:r>
              <a:rPr lang="en-US" altLang="en-US" sz="2800" b="1" i="1" dirty="0" smtClean="0"/>
              <a:t>M</a:t>
            </a:r>
            <a:r>
              <a:rPr lang="en-US" altLang="en-US" sz="2800" b="1" dirty="0" smtClean="0">
                <a:sym typeface="Symbol" panose="05050102010706020507" pitchFamily="18" charset="2"/>
              </a:rPr>
              <a:t></a:t>
            </a:r>
            <a:r>
              <a:rPr lang="en-US" altLang="en-US" sz="2800" dirty="0" smtClean="0"/>
              <a:t> is an instance of a data flow framework where</a:t>
            </a:r>
          </a:p>
          <a:p>
            <a:pPr lvl="1" eaLnBrk="1" hangingPunct="1"/>
            <a:r>
              <a:rPr lang="en-US" altLang="en-US" sz="2400" b="1" i="1" dirty="0" smtClean="0"/>
              <a:t>G</a:t>
            </a:r>
            <a:r>
              <a:rPr lang="en-US" altLang="en-US" sz="2400" dirty="0" smtClean="0"/>
              <a:t> = </a:t>
            </a:r>
            <a:r>
              <a:rPr lang="en-US" altLang="en-US" sz="2400" b="1" dirty="0" smtClean="0">
                <a:sym typeface="Symbol" panose="05050102010706020507" pitchFamily="18" charset="2"/>
              </a:rPr>
              <a:t></a:t>
            </a:r>
            <a:r>
              <a:rPr lang="en-US" altLang="en-US" sz="2400" b="1" i="1" dirty="0" smtClean="0"/>
              <a:t>N</a:t>
            </a:r>
            <a:r>
              <a:rPr lang="en-US" altLang="en-US" sz="2400" dirty="0" smtClean="0"/>
              <a:t>, </a:t>
            </a:r>
            <a:r>
              <a:rPr lang="en-US" altLang="en-US" sz="2400" b="1" i="1" dirty="0" smtClean="0"/>
              <a:t>E, n</a:t>
            </a:r>
            <a:r>
              <a:rPr lang="en-US" altLang="en-US" sz="2400" baseline="-25000" dirty="0" smtClean="0"/>
              <a:t>0</a:t>
            </a:r>
            <a:r>
              <a:rPr lang="en-US" altLang="en-US" sz="2400" b="1" dirty="0" smtClean="0">
                <a:sym typeface="Symbol" panose="05050102010706020507" pitchFamily="18" charset="2"/>
              </a:rPr>
              <a:t> </a:t>
            </a:r>
            <a:r>
              <a:rPr lang="en-US" altLang="en-US" sz="2400" dirty="0" smtClean="0">
                <a:sym typeface="Symbol" panose="05050102010706020507" pitchFamily="18" charset="2"/>
              </a:rPr>
              <a:t>is a control flow graph where </a:t>
            </a:r>
            <a:r>
              <a:rPr lang="en-US" altLang="en-US" sz="2400" b="1" i="1" dirty="0" smtClean="0">
                <a:sym typeface="Symbol" panose="05050102010706020507" pitchFamily="18" charset="2"/>
              </a:rPr>
              <a:t>N</a:t>
            </a:r>
            <a:r>
              <a:rPr lang="en-US" altLang="en-US" sz="2400" dirty="0" smtClean="0">
                <a:sym typeface="Symbol" panose="05050102010706020507" pitchFamily="18" charset="2"/>
              </a:rPr>
              <a:t> is the set of basic blocks, </a:t>
            </a:r>
            <a:r>
              <a:rPr lang="en-US" altLang="en-US" sz="2400" b="1" i="1" dirty="0" smtClean="0">
                <a:sym typeface="Symbol" panose="05050102010706020507" pitchFamily="18" charset="2"/>
              </a:rPr>
              <a:t>E</a:t>
            </a:r>
            <a:r>
              <a:rPr lang="en-US" altLang="en-US" sz="2400" dirty="0" smtClean="0">
                <a:sym typeface="Symbol" panose="05050102010706020507" pitchFamily="18" charset="2"/>
              </a:rPr>
              <a:t> is the set of control edges, and </a:t>
            </a:r>
            <a:r>
              <a:rPr lang="en-US" altLang="en-US" sz="2400" b="1" i="1" dirty="0" smtClean="0"/>
              <a:t>n</a:t>
            </a:r>
            <a:r>
              <a:rPr lang="en-US" altLang="en-US" sz="2400" baseline="-25000" dirty="0" smtClean="0"/>
              <a:t>0</a:t>
            </a:r>
            <a:r>
              <a:rPr lang="en-US" altLang="en-US" sz="2400" dirty="0" smtClean="0">
                <a:sym typeface="Symbol" panose="05050102010706020507" pitchFamily="18" charset="2"/>
              </a:rPr>
              <a:t> is a unique entry node with no predecessor</a:t>
            </a:r>
          </a:p>
          <a:p>
            <a:pPr lvl="1" eaLnBrk="1" hangingPunct="1"/>
            <a:r>
              <a:rPr lang="en-US" altLang="en-US" sz="2400" b="1" i="1" dirty="0" smtClean="0">
                <a:sym typeface="Symbol" panose="05050102010706020507" pitchFamily="18" charset="2"/>
              </a:rPr>
              <a:t>M</a:t>
            </a:r>
            <a:r>
              <a:rPr lang="en-US" altLang="en-US" sz="2400" b="1" dirty="0" smtClean="0">
                <a:sym typeface="Symbol" panose="05050102010706020507" pitchFamily="18" charset="2"/>
              </a:rPr>
              <a:t> : </a:t>
            </a:r>
            <a:r>
              <a:rPr lang="en-US" altLang="en-US" sz="2400" b="1" i="1" dirty="0" smtClean="0">
                <a:sym typeface="Symbol" panose="05050102010706020507" pitchFamily="18" charset="2"/>
              </a:rPr>
              <a:t>N</a:t>
            </a:r>
            <a:r>
              <a:rPr lang="en-US" altLang="en-US" sz="2400" b="1" dirty="0" smtClean="0">
                <a:sym typeface="Symbol" panose="05050102010706020507" pitchFamily="18" charset="2"/>
              </a:rPr>
              <a:t>  </a:t>
            </a:r>
            <a:r>
              <a:rPr lang="en-US" altLang="en-US" b="1" dirty="0" smtClean="0">
                <a:latin typeface="Monotype Corsiva" panose="03010101010201010101" pitchFamily="66" charset="0"/>
                <a:sym typeface="Symbol" panose="05050102010706020507" pitchFamily="18" charset="2"/>
              </a:rPr>
              <a:t>F</a:t>
            </a:r>
            <a:r>
              <a:rPr lang="en-US" altLang="en-US" sz="2400" b="1" dirty="0" smtClean="0">
                <a:sym typeface="Symbol" panose="05050102010706020507" pitchFamily="18" charset="2"/>
              </a:rPr>
              <a:t> </a:t>
            </a:r>
            <a:r>
              <a:rPr lang="en-US" altLang="en-US" sz="2400" dirty="0" smtClean="0">
                <a:sym typeface="Symbol" panose="05050102010706020507" pitchFamily="18" charset="2"/>
              </a:rPr>
              <a:t>maps the nodes of </a:t>
            </a:r>
            <a:r>
              <a:rPr lang="en-US" altLang="en-US" sz="2400" b="1" i="1" dirty="0" smtClean="0">
                <a:sym typeface="Symbol" panose="05050102010706020507" pitchFamily="18" charset="2"/>
              </a:rPr>
              <a:t>N</a:t>
            </a:r>
            <a:r>
              <a:rPr lang="en-US" altLang="en-US" sz="2400" dirty="0" smtClean="0">
                <a:sym typeface="Symbol" panose="05050102010706020507" pitchFamily="18" charset="2"/>
              </a:rPr>
              <a:t> to functions in </a:t>
            </a:r>
            <a:r>
              <a:rPr lang="en-US" altLang="en-US" b="1" dirty="0" smtClean="0">
                <a:latin typeface="Monotype Corsiva" panose="03010101010201010101" pitchFamily="66" charset="0"/>
                <a:sym typeface="Symbol" panose="05050102010706020507" pitchFamily="18" charset="2"/>
              </a:rPr>
              <a:t>F</a:t>
            </a:r>
            <a:r>
              <a:rPr lang="en-US" altLang="en-US" sz="2400" dirty="0" smtClean="0">
                <a:sym typeface="Symbol" panose="05050102010706020507" pitchFamily="18" charset="2"/>
              </a:rPr>
              <a:t>. It is extended to paths as follows:</a:t>
            </a:r>
          </a:p>
          <a:p>
            <a:pPr lvl="2" eaLnBrk="1" hangingPunct="1"/>
            <a:r>
              <a:rPr lang="en-US" altLang="en-US" sz="2000" dirty="0" smtClean="0">
                <a:sym typeface="Symbol" panose="05050102010706020507" pitchFamily="18" charset="2"/>
              </a:rPr>
              <a:t>If </a:t>
            </a:r>
            <a:r>
              <a:rPr lang="en-US" altLang="en-US" sz="2000" i="1" dirty="0" smtClean="0">
                <a:sym typeface="Symbol" panose="05050102010706020507" pitchFamily="18" charset="2"/>
              </a:rPr>
              <a:t>P</a:t>
            </a:r>
            <a:r>
              <a:rPr lang="en-US" altLang="en-US" sz="2000" dirty="0" smtClean="0">
                <a:sym typeface="Symbol" panose="05050102010706020507" pitchFamily="18" charset="2"/>
              </a:rPr>
              <a:t> = (</a:t>
            </a:r>
            <a:r>
              <a:rPr lang="en-US" altLang="en-US" sz="2000" b="1" i="1" dirty="0" smtClean="0"/>
              <a:t>n</a:t>
            </a:r>
            <a:r>
              <a:rPr lang="en-US" altLang="en-US" sz="2000" baseline="-25000" dirty="0" smtClean="0"/>
              <a:t>0</a:t>
            </a:r>
            <a:r>
              <a:rPr lang="en-US" altLang="en-US" sz="2000" dirty="0" smtClean="0">
                <a:sym typeface="Symbol" panose="05050102010706020507" pitchFamily="18" charset="2"/>
              </a:rPr>
              <a:t>, </a:t>
            </a:r>
            <a:r>
              <a:rPr lang="en-US" altLang="en-US" sz="2000" b="1" i="1" dirty="0" smtClean="0"/>
              <a:t>n</a:t>
            </a:r>
            <a:r>
              <a:rPr lang="en-US" altLang="en-US" sz="2000" baseline="-25000" dirty="0" smtClean="0"/>
              <a:t>1</a:t>
            </a:r>
            <a:r>
              <a:rPr lang="en-US" altLang="en-US" sz="2000" dirty="0" smtClean="0">
                <a:sym typeface="Symbol" panose="05050102010706020507" pitchFamily="18" charset="2"/>
              </a:rPr>
              <a:t>, ..., </a:t>
            </a:r>
            <a:r>
              <a:rPr lang="en-US" altLang="en-US" sz="2000" b="1" i="1" dirty="0" err="1" smtClean="0"/>
              <a:t>n</a:t>
            </a:r>
            <a:r>
              <a:rPr lang="en-US" altLang="en-US" sz="2000" i="1" baseline="-25000" dirty="0" err="1" smtClean="0"/>
              <a:t>i</a:t>
            </a:r>
            <a:r>
              <a:rPr lang="en-US" altLang="en-US" sz="2000" dirty="0" smtClean="0">
                <a:sym typeface="Symbol" panose="05050102010706020507" pitchFamily="18" charset="2"/>
              </a:rPr>
              <a:t>) is a </a:t>
            </a:r>
            <a:r>
              <a:rPr lang="en-US" altLang="en-US" sz="2000" i="1" dirty="0" smtClean="0">
                <a:solidFill>
                  <a:srgbClr val="000066"/>
                </a:solidFill>
                <a:sym typeface="Symbol" panose="05050102010706020507" pitchFamily="18" charset="2"/>
              </a:rPr>
              <a:t>path</a:t>
            </a:r>
            <a:r>
              <a:rPr lang="en-US" altLang="en-US" sz="2000" dirty="0" smtClean="0">
                <a:sym typeface="Symbol" panose="05050102010706020507" pitchFamily="18" charset="2"/>
              </a:rPr>
              <a:t> in G then</a:t>
            </a:r>
            <a:br>
              <a:rPr lang="en-US" altLang="en-US" sz="2000" dirty="0" smtClean="0">
                <a:sym typeface="Symbol" panose="05050102010706020507" pitchFamily="18" charset="2"/>
              </a:rPr>
            </a:br>
            <a:r>
              <a:rPr lang="en-US" altLang="en-US" sz="2000" dirty="0" smtClean="0">
                <a:sym typeface="Symbol" panose="05050102010706020507" pitchFamily="18" charset="2"/>
              </a:rPr>
              <a:t>	</a:t>
            </a:r>
            <a:r>
              <a:rPr lang="en-US" altLang="en-US" sz="2000" b="1" i="1" dirty="0" smtClean="0">
                <a:sym typeface="Symbol" panose="05050102010706020507" pitchFamily="18" charset="2"/>
              </a:rPr>
              <a:t>M</a:t>
            </a:r>
            <a:r>
              <a:rPr lang="en-US" altLang="en-US" sz="2000" dirty="0" smtClean="0">
                <a:sym typeface="Symbol" panose="05050102010706020507" pitchFamily="18" charset="2"/>
              </a:rPr>
              <a:t>(</a:t>
            </a:r>
            <a:r>
              <a:rPr lang="en-US" altLang="en-US" sz="2000" i="1" dirty="0" smtClean="0">
                <a:sym typeface="Symbol" panose="05050102010706020507" pitchFamily="18" charset="2"/>
              </a:rPr>
              <a:t>P</a:t>
            </a:r>
            <a:r>
              <a:rPr lang="en-US" altLang="en-US" sz="2000" dirty="0" smtClean="0">
                <a:sym typeface="Symbol" panose="05050102010706020507" pitchFamily="18" charset="2"/>
              </a:rPr>
              <a:t>) = </a:t>
            </a:r>
            <a:r>
              <a:rPr lang="en-US" altLang="en-US" sz="2000" b="1" i="1" dirty="0" smtClean="0">
                <a:sym typeface="Symbol" panose="05050102010706020507" pitchFamily="18" charset="2"/>
              </a:rPr>
              <a:t>M</a:t>
            </a:r>
            <a:r>
              <a:rPr lang="en-US" altLang="en-US" sz="2000" dirty="0" smtClean="0">
                <a:sym typeface="Symbol" panose="05050102010706020507" pitchFamily="18" charset="2"/>
              </a:rPr>
              <a:t>(</a:t>
            </a:r>
            <a:r>
              <a:rPr lang="en-US" altLang="en-US" sz="2000" b="1" i="1" dirty="0" smtClean="0"/>
              <a:t>n</a:t>
            </a:r>
            <a:r>
              <a:rPr lang="en-US" altLang="en-US" sz="2000" i="1" baseline="-25000" dirty="0" smtClean="0"/>
              <a:t>i-1</a:t>
            </a:r>
            <a:r>
              <a:rPr lang="en-US" altLang="en-US" sz="2000" dirty="0" smtClean="0">
                <a:sym typeface="Symbol" panose="05050102010706020507" pitchFamily="18" charset="2"/>
              </a:rPr>
              <a:t>)  ...  </a:t>
            </a:r>
            <a:r>
              <a:rPr lang="en-US" altLang="en-US" sz="2000" b="1" i="1" dirty="0" smtClean="0">
                <a:sym typeface="Symbol" panose="05050102010706020507" pitchFamily="18" charset="2"/>
              </a:rPr>
              <a:t>M</a:t>
            </a:r>
            <a:r>
              <a:rPr lang="en-US" altLang="en-US" sz="2000" dirty="0" smtClean="0">
                <a:sym typeface="Symbol" panose="05050102010706020507" pitchFamily="18" charset="2"/>
              </a:rPr>
              <a:t>(</a:t>
            </a:r>
            <a:r>
              <a:rPr lang="en-US" altLang="en-US" sz="2000" b="1" i="1" dirty="0" smtClean="0"/>
              <a:t>n</a:t>
            </a:r>
            <a:r>
              <a:rPr lang="en-US" altLang="en-US" sz="2000" baseline="-25000" dirty="0" smtClean="0"/>
              <a:t>1</a:t>
            </a:r>
            <a:r>
              <a:rPr lang="en-US" altLang="en-US" sz="2000" dirty="0" smtClean="0">
                <a:sym typeface="Symbol" panose="05050102010706020507" pitchFamily="18" charset="2"/>
              </a:rPr>
              <a:t>)  </a:t>
            </a:r>
            <a:r>
              <a:rPr lang="en-US" altLang="en-US" sz="2000" b="1" i="1" dirty="0" smtClean="0">
                <a:sym typeface="Symbol" panose="05050102010706020507" pitchFamily="18" charset="2"/>
              </a:rPr>
              <a:t>M</a:t>
            </a:r>
            <a:r>
              <a:rPr lang="en-US" altLang="en-US" sz="2000" dirty="0" smtClean="0">
                <a:sym typeface="Symbol" panose="05050102010706020507" pitchFamily="18" charset="2"/>
              </a:rPr>
              <a:t>(</a:t>
            </a:r>
            <a:r>
              <a:rPr lang="en-US" altLang="en-US" sz="2000" b="1" i="1" dirty="0" smtClean="0"/>
              <a:t>n</a:t>
            </a:r>
            <a:r>
              <a:rPr lang="en-US" altLang="en-US" sz="2000" baseline="-25000" dirty="0" smtClean="0"/>
              <a:t>0</a:t>
            </a:r>
            <a:r>
              <a:rPr lang="en-US" altLang="en-US" sz="2000" dirty="0" smtClean="0">
                <a:sym typeface="Symbol" panose="05050102010706020507" pitchFamily="18" charset="2"/>
              </a:rPr>
              <a:t>)</a:t>
            </a:r>
          </a:p>
          <a:p>
            <a:pPr lvl="2" eaLnBrk="1" hangingPunct="1"/>
            <a:r>
              <a:rPr lang="en-US" altLang="en-US" sz="2000" dirty="0" smtClean="0">
                <a:sym typeface="Symbol" panose="05050102010706020507" pitchFamily="18" charset="2"/>
              </a:rPr>
              <a:t>If </a:t>
            </a:r>
            <a:r>
              <a:rPr lang="en-US" altLang="en-US" sz="2000" i="1" dirty="0" smtClean="0">
                <a:sym typeface="Symbol" panose="05050102010706020507" pitchFamily="18" charset="2"/>
              </a:rPr>
              <a:t>P</a:t>
            </a:r>
            <a:r>
              <a:rPr lang="en-US" altLang="en-US" sz="2000" dirty="0" smtClean="0">
                <a:sym typeface="Symbol" panose="05050102010706020507" pitchFamily="18" charset="2"/>
              </a:rPr>
              <a:t> is a null path then </a:t>
            </a:r>
            <a:r>
              <a:rPr lang="en-US" altLang="en-US" sz="2000" b="1" i="1" dirty="0" smtClean="0">
                <a:sym typeface="Symbol" panose="05050102010706020507" pitchFamily="18" charset="2"/>
              </a:rPr>
              <a:t>M</a:t>
            </a:r>
            <a:r>
              <a:rPr lang="en-US" altLang="en-US" sz="2000" dirty="0" smtClean="0">
                <a:sym typeface="Symbol" panose="05050102010706020507" pitchFamily="18" charset="2"/>
              </a:rPr>
              <a:t>(</a:t>
            </a:r>
            <a:r>
              <a:rPr lang="en-US" altLang="en-US" sz="2000" i="1" dirty="0" smtClean="0">
                <a:sym typeface="Symbol" panose="05050102010706020507" pitchFamily="18" charset="2"/>
              </a:rPr>
              <a:t>P</a:t>
            </a:r>
            <a:r>
              <a:rPr lang="en-US" altLang="en-US" sz="2000" dirty="0" smtClean="0">
                <a:sym typeface="Symbol" panose="05050102010706020507" pitchFamily="18" charset="2"/>
              </a:rPr>
              <a:t>) is the identity function</a:t>
            </a:r>
          </a:p>
          <a:p>
            <a:pPr eaLnBrk="1" hangingPunct="1"/>
            <a:endParaRPr lang="en-US" altLang="en-US" sz="2800" dirty="0" smtClean="0">
              <a:sym typeface="Symbol" panose="05050102010706020507"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2038" y="500063"/>
            <a:ext cx="7446962" cy="485775"/>
          </a:xfrm>
        </p:spPr>
        <p:txBody>
          <a:bodyPr/>
          <a:lstStyle/>
          <a:p>
            <a:pPr eaLnBrk="1" hangingPunct="1"/>
            <a:r>
              <a:rPr lang="en-US" altLang="en-US" smtClean="0"/>
              <a:t>By Scanning the Code</a:t>
            </a:r>
          </a:p>
        </p:txBody>
      </p:sp>
      <p:sp>
        <p:nvSpPr>
          <p:cNvPr id="18435" name="Rectangle 3"/>
          <p:cNvSpPr>
            <a:spLocks noGrp="1" noChangeArrowheads="1"/>
          </p:cNvSpPr>
          <p:nvPr>
            <p:ph type="body" idx="1"/>
          </p:nvPr>
        </p:nvSpPr>
        <p:spPr>
          <a:xfrm>
            <a:off x="609600" y="1490663"/>
            <a:ext cx="7772400" cy="5367337"/>
          </a:xfrm>
        </p:spPr>
        <p:txBody>
          <a:bodyPr/>
          <a:lstStyle/>
          <a:p>
            <a:pPr eaLnBrk="1" hangingPunct="1">
              <a:lnSpc>
                <a:spcPct val="80000"/>
              </a:lnSpc>
              <a:buFont typeface="Arial Unicode MS" panose="020B0604020202020204" pitchFamily="34" charset="-128"/>
              <a:buNone/>
            </a:pPr>
            <a:r>
              <a:rPr lang="en-US" altLang="en-US" sz="1800" b="1" smtClean="0"/>
              <a:t>High-Level Code	</a:t>
            </a:r>
            <a:r>
              <a:rPr lang="en-US" altLang="en-US" sz="1800" smtClean="0"/>
              <a:t>			</a:t>
            </a:r>
            <a:r>
              <a:rPr lang="en-US" altLang="en-US" sz="1800" b="1" smtClean="0"/>
              <a:t>Actual Code</a:t>
            </a:r>
          </a:p>
          <a:p>
            <a:pPr eaLnBrk="1" hangingPunct="1">
              <a:lnSpc>
                <a:spcPct val="110000"/>
              </a:lnSpc>
              <a:buFont typeface="Arial Unicode MS" panose="020B0604020202020204" pitchFamily="34" charset="-128"/>
              <a:buNone/>
            </a:pPr>
            <a:r>
              <a:rPr lang="en-US" altLang="en-US" sz="1600" smtClean="0"/>
              <a:t>For i from 1 to N do 				i:=1</a:t>
            </a:r>
          </a:p>
          <a:p>
            <a:pPr eaLnBrk="1" hangingPunct="1">
              <a:lnSpc>
                <a:spcPct val="110000"/>
              </a:lnSpc>
              <a:buFont typeface="Arial Unicode MS" panose="020B0604020202020204" pitchFamily="34" charset="-128"/>
              <a:buNone/>
            </a:pPr>
            <a:r>
              <a:rPr lang="en-US" altLang="en-US" sz="1600" smtClean="0"/>
              <a:t>						if (i&lt;=N) then do 							    repeat</a:t>
            </a:r>
          </a:p>
          <a:p>
            <a:pPr eaLnBrk="1" hangingPunct="1">
              <a:lnSpc>
                <a:spcPct val="110000"/>
              </a:lnSpc>
              <a:buFont typeface="Arial Unicode MS" panose="020B0604020202020204" pitchFamily="34" charset="-128"/>
              <a:buNone/>
            </a:pPr>
            <a:r>
              <a:rPr lang="en-US" altLang="en-US" sz="1600" smtClean="0"/>
              <a:t>						     if (i&lt;1) then explode;</a:t>
            </a:r>
          </a:p>
          <a:p>
            <a:pPr eaLnBrk="1" hangingPunct="1">
              <a:lnSpc>
                <a:spcPct val="110000"/>
              </a:lnSpc>
              <a:buFont typeface="Arial Unicode MS" panose="020B0604020202020204" pitchFamily="34" charset="-128"/>
              <a:buNone/>
            </a:pPr>
            <a:r>
              <a:rPr lang="en-US" altLang="en-US" sz="1600" smtClean="0"/>
              <a:t>						     if (i&gt;N) then explode;</a:t>
            </a:r>
          </a:p>
          <a:p>
            <a:pPr eaLnBrk="1" hangingPunct="1">
              <a:lnSpc>
                <a:spcPct val="110000"/>
              </a:lnSpc>
              <a:buFont typeface="Arial Unicode MS" panose="020B0604020202020204" pitchFamily="34" charset="-128"/>
              <a:buNone/>
            </a:pPr>
            <a:r>
              <a:rPr lang="en-US" altLang="en-US" sz="1600" smtClean="0"/>
              <a:t>						     temp := Old[i];</a:t>
            </a:r>
          </a:p>
          <a:p>
            <a:pPr eaLnBrk="1" hangingPunct="1">
              <a:lnSpc>
                <a:spcPct val="110000"/>
              </a:lnSpc>
              <a:buFont typeface="Arial Unicode MS" panose="020B0604020202020204" pitchFamily="34" charset="-128"/>
              <a:buNone/>
            </a:pPr>
            <a:r>
              <a:rPr lang="en-US" altLang="en-US" sz="1600" smtClean="0"/>
              <a:t>						     if (i&lt;1) then explode;</a:t>
            </a:r>
          </a:p>
          <a:p>
            <a:pPr eaLnBrk="1" hangingPunct="1">
              <a:lnSpc>
                <a:spcPct val="110000"/>
              </a:lnSpc>
              <a:buFont typeface="Arial Unicode MS" panose="020B0604020202020204" pitchFamily="34" charset="-128"/>
              <a:buNone/>
            </a:pPr>
            <a:r>
              <a:rPr lang="en-US" altLang="en-US" sz="1600" smtClean="0"/>
              <a:t>						     if (i&gt;N) then explode;</a:t>
            </a:r>
          </a:p>
          <a:p>
            <a:pPr eaLnBrk="1" hangingPunct="1">
              <a:lnSpc>
                <a:spcPct val="110000"/>
              </a:lnSpc>
              <a:buFont typeface="Arial Unicode MS" panose="020B0604020202020204" pitchFamily="34" charset="-128"/>
              <a:buNone/>
            </a:pPr>
            <a:r>
              <a:rPr lang="en-US" altLang="en-US" sz="1600" smtClean="0"/>
              <a:t>New[i] := Old[i]				     New[i] := Temp;</a:t>
            </a:r>
          </a:p>
          <a:p>
            <a:pPr eaLnBrk="1" hangingPunct="1">
              <a:lnSpc>
                <a:spcPct val="110000"/>
              </a:lnSpc>
              <a:buFont typeface="Arial Unicode MS" panose="020B0604020202020204" pitchFamily="34" charset="-128"/>
              <a:buNone/>
            </a:pPr>
            <a:r>
              <a:rPr lang="en-US" altLang="en-US" sz="1600" smtClean="0"/>
              <a:t>						     i := i+1</a:t>
            </a:r>
          </a:p>
          <a:p>
            <a:pPr eaLnBrk="1" hangingPunct="1">
              <a:lnSpc>
                <a:spcPct val="110000"/>
              </a:lnSpc>
              <a:buFont typeface="Arial Unicode MS" panose="020B0604020202020204" pitchFamily="34" charset="-128"/>
              <a:buNone/>
            </a:pPr>
            <a:r>
              <a:rPr lang="en-US" altLang="en-US" sz="1600" smtClean="0"/>
              <a:t>End;					     Until (I&gt;n);</a:t>
            </a:r>
          </a:p>
          <a:p>
            <a:pPr eaLnBrk="1" hangingPunct="1">
              <a:lnSpc>
                <a:spcPct val="110000"/>
              </a:lnSpc>
              <a:buFont typeface="Arial Unicode MS" panose="020B0604020202020204" pitchFamily="34" charset="-128"/>
              <a:buNone/>
            </a:pPr>
            <a:r>
              <a:rPr lang="en-US" altLang="en-US" sz="1600" smtClean="0"/>
              <a:t>						  End;</a:t>
            </a:r>
          </a:p>
          <a:p>
            <a:pPr eaLnBrk="1" hangingPunct="1">
              <a:lnSpc>
                <a:spcPct val="20000"/>
              </a:lnSpc>
              <a:buFont typeface="Arial Unicode MS" panose="020B0604020202020204" pitchFamily="34" charset="-128"/>
              <a:buNone/>
            </a:pPr>
            <a:endParaRPr lang="en-US" altLang="en-US" sz="1600" smtClean="0"/>
          </a:p>
          <a:p>
            <a:pPr eaLnBrk="1" hangingPunct="1">
              <a:lnSpc>
                <a:spcPct val="80000"/>
              </a:lnSpc>
              <a:buFont typeface="Arial Unicode MS" panose="020B0604020202020204" pitchFamily="34" charset="-128"/>
              <a:buNone/>
            </a:pPr>
            <a:r>
              <a:rPr lang="en-US" altLang="en-US" sz="1600" smtClean="0"/>
              <a:t>	</a:t>
            </a:r>
            <a:r>
              <a:rPr lang="en-US" altLang="en-US" sz="1600" b="1" smtClean="0"/>
              <a:t>: Enclosed regions are guards to check for bounds on array variable i</a:t>
            </a:r>
          </a:p>
          <a:p>
            <a:pPr lvl="2" eaLnBrk="1" hangingPunct="1">
              <a:lnSpc>
                <a:spcPct val="80000"/>
              </a:lnSpc>
            </a:pPr>
            <a:r>
              <a:rPr lang="en-US" altLang="en-US" sz="1200" smtClean="0"/>
              <a:t>Intuitively since i has not been touched between the first and the second segments of guarding code we should not expect new situations to develop after the first guard</a:t>
            </a:r>
          </a:p>
          <a:p>
            <a:pPr lvl="2" eaLnBrk="1" hangingPunct="1">
              <a:lnSpc>
                <a:spcPct val="80000"/>
              </a:lnSpc>
            </a:pPr>
            <a:r>
              <a:rPr lang="en-US" altLang="en-US" sz="1200" smtClean="0"/>
              <a:t>Therefore it is reasonable to remove the second guard via hand optimization</a:t>
            </a:r>
          </a:p>
        </p:txBody>
      </p:sp>
      <p:sp>
        <p:nvSpPr>
          <p:cNvPr id="18436" name="Rectangle 4"/>
          <p:cNvSpPr>
            <a:spLocks noChangeArrowheads="1"/>
          </p:cNvSpPr>
          <p:nvPr/>
        </p:nvSpPr>
        <p:spPr bwMode="auto">
          <a:xfrm>
            <a:off x="762000" y="5638800"/>
            <a:ext cx="2286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7" name="Rectangle 5"/>
          <p:cNvSpPr>
            <a:spLocks noChangeArrowheads="1"/>
          </p:cNvSpPr>
          <p:nvPr/>
        </p:nvSpPr>
        <p:spPr bwMode="auto">
          <a:xfrm>
            <a:off x="5486400" y="2786063"/>
            <a:ext cx="205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8" name="Rectangle 6"/>
          <p:cNvSpPr>
            <a:spLocks noChangeArrowheads="1"/>
          </p:cNvSpPr>
          <p:nvPr/>
        </p:nvSpPr>
        <p:spPr bwMode="auto">
          <a:xfrm>
            <a:off x="5486400" y="3700463"/>
            <a:ext cx="20574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9"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8440"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8441"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891836-5FAE-4065-A9F8-898C15E5AE65}" type="slidenum">
              <a:rPr lang="en-US" altLang="en-US">
                <a:solidFill>
                  <a:srgbClr val="660066"/>
                </a:solidFill>
              </a:rPr>
              <a:pPr eaLnBrk="1" hangingPunct="1"/>
              <a:t>5</a:t>
            </a:fld>
            <a:endParaRPr lang="en-US" altLang="en-US">
              <a:solidFill>
                <a:srgbClr val="6600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34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34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8C7D16-6F04-4ED9-AFF6-D66EB7DDF369}" type="slidenum">
              <a:rPr lang="en-US" altLang="en-US">
                <a:solidFill>
                  <a:srgbClr val="660066"/>
                </a:solidFill>
              </a:rPr>
              <a:pPr eaLnBrk="1" hangingPunct="1"/>
              <a:t>50</a:t>
            </a:fld>
            <a:endParaRPr lang="en-US" altLang="en-US">
              <a:solidFill>
                <a:srgbClr val="660066"/>
              </a:solidFill>
            </a:endParaRPr>
          </a:p>
        </p:txBody>
      </p:sp>
      <p:sp>
        <p:nvSpPr>
          <p:cNvPr id="63493" name="Rectangle 2"/>
          <p:cNvSpPr>
            <a:spLocks noGrp="1" noChangeArrowheads="1"/>
          </p:cNvSpPr>
          <p:nvPr>
            <p:ph type="title"/>
          </p:nvPr>
        </p:nvSpPr>
        <p:spPr/>
        <p:txBody>
          <a:bodyPr/>
          <a:lstStyle/>
          <a:p>
            <a:pPr eaLnBrk="1" hangingPunct="1"/>
            <a:r>
              <a:rPr lang="en-US" altLang="en-US" smtClean="0"/>
              <a:t>The Data Flow Equations</a:t>
            </a:r>
          </a:p>
        </p:txBody>
      </p:sp>
      <p:sp>
        <p:nvSpPr>
          <p:cNvPr id="63494" name="Rectangle 3"/>
          <p:cNvSpPr>
            <a:spLocks noGrp="1" noChangeArrowheads="1"/>
          </p:cNvSpPr>
          <p:nvPr>
            <p:ph type="body" idx="1"/>
          </p:nvPr>
        </p:nvSpPr>
        <p:spPr>
          <a:xfrm>
            <a:off x="457200" y="1600200"/>
            <a:ext cx="8229600" cy="3962400"/>
          </a:xfrm>
        </p:spPr>
        <p:txBody>
          <a:bodyPr/>
          <a:lstStyle/>
          <a:p>
            <a:pPr eaLnBrk="1" hangingPunct="1">
              <a:lnSpc>
                <a:spcPct val="90000"/>
              </a:lnSpc>
            </a:pPr>
            <a:r>
              <a:rPr lang="en-US" altLang="en-US" sz="2800" dirty="0" smtClean="0"/>
              <a:t>A data flow problem is posed as a pair </a:t>
            </a:r>
            <a:r>
              <a:rPr lang="en-US" altLang="en-US" sz="2800" dirty="0" smtClean="0">
                <a:sym typeface="Symbol" panose="05050102010706020507" pitchFamily="18" charset="2"/>
              </a:rPr>
              <a:t></a:t>
            </a:r>
            <a:r>
              <a:rPr lang="en-US" altLang="en-US" sz="2800" b="1" i="1" dirty="0" smtClean="0"/>
              <a:t>Q</a:t>
            </a:r>
            <a:r>
              <a:rPr lang="en-US" altLang="en-US" sz="2800" dirty="0" smtClean="0"/>
              <a:t>, </a:t>
            </a:r>
            <a:r>
              <a:rPr lang="en-US" altLang="en-US" sz="2800" i="1" dirty="0" smtClean="0"/>
              <a:t>X</a:t>
            </a:r>
            <a:r>
              <a:rPr lang="en-US" altLang="en-US" sz="2800" baseline="-25000" dirty="0" smtClean="0"/>
              <a:t>0</a:t>
            </a:r>
            <a:r>
              <a:rPr lang="en-US" altLang="en-US" sz="2800" dirty="0" smtClean="0">
                <a:sym typeface="Symbol" panose="05050102010706020507" pitchFamily="18" charset="2"/>
              </a:rPr>
              <a:t></a:t>
            </a:r>
            <a:r>
              <a:rPr lang="en-US" altLang="en-US" sz="2800" dirty="0" smtClean="0"/>
              <a:t> where</a:t>
            </a:r>
          </a:p>
          <a:p>
            <a:pPr lvl="1" eaLnBrk="1" hangingPunct="1">
              <a:lnSpc>
                <a:spcPct val="90000"/>
              </a:lnSpc>
            </a:pPr>
            <a:r>
              <a:rPr lang="en-US" altLang="en-US" sz="2400" b="1" i="1" dirty="0" smtClean="0"/>
              <a:t>Q</a:t>
            </a:r>
            <a:r>
              <a:rPr lang="en-US" altLang="en-US" sz="2400" dirty="0" smtClean="0"/>
              <a:t> is a system of (simultaneous) equations parameterized by the nodes of the control flow graph;</a:t>
            </a:r>
          </a:p>
          <a:p>
            <a:pPr lvl="1" eaLnBrk="1" hangingPunct="1">
              <a:lnSpc>
                <a:spcPct val="90000"/>
              </a:lnSpc>
            </a:pPr>
            <a:r>
              <a:rPr lang="en-US" altLang="en-US" sz="2400" i="1" dirty="0" smtClean="0"/>
              <a:t>X</a:t>
            </a:r>
            <a:r>
              <a:rPr lang="en-US" altLang="en-US" sz="2400" baseline="-25000" dirty="0" smtClean="0"/>
              <a:t>0</a:t>
            </a:r>
            <a:r>
              <a:rPr lang="en-US" altLang="en-US" sz="2400" dirty="0" smtClean="0"/>
              <a:t> : </a:t>
            </a:r>
            <a:r>
              <a:rPr lang="en-US" altLang="en-US" sz="2400" b="1" i="1" dirty="0" smtClean="0"/>
              <a:t>N</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b="1" dirty="0" smtClean="0">
                <a:latin typeface="Monotype Corsiva" panose="03010101010201010101" pitchFamily="66" charset="0"/>
              </a:rPr>
              <a:t>L</a:t>
            </a:r>
            <a:r>
              <a:rPr lang="en-US" altLang="en-US" sz="2400" dirty="0" smtClean="0"/>
              <a:t> is a conservative initialization - usually </a:t>
            </a:r>
            <a:r>
              <a:rPr lang="en-US" altLang="en-US" sz="2400" b="1" i="1" dirty="0" smtClean="0"/>
              <a:t>n</a:t>
            </a:r>
            <a:r>
              <a:rPr lang="en-US" altLang="en-US" sz="2400" baseline="-25000" dirty="0" smtClean="0"/>
              <a:t>0 </a:t>
            </a:r>
            <a:r>
              <a:rPr lang="en-US" altLang="en-US" sz="2400" dirty="0" smtClean="0">
                <a:sym typeface="Symbol" panose="05050102010706020507" pitchFamily="18" charset="2"/>
              </a:rPr>
              <a:t></a:t>
            </a:r>
            <a:r>
              <a:rPr lang="en-US" altLang="en-US" sz="2400" b="1" dirty="0" smtClean="0">
                <a:sym typeface="Symbol" panose="05050102010706020507" pitchFamily="18" charset="2"/>
              </a:rPr>
              <a:t></a:t>
            </a:r>
            <a:r>
              <a:rPr lang="en-US" altLang="en-US" sz="2400" dirty="0" smtClean="0">
                <a:sym typeface="Symbol" panose="05050102010706020507" pitchFamily="18" charset="2"/>
              </a:rPr>
              <a:t> a</a:t>
            </a:r>
            <a:r>
              <a:rPr lang="en-US" altLang="en-US" sz="2400" dirty="0" smtClean="0"/>
              <a:t>nd for all other nodes, </a:t>
            </a:r>
            <a:r>
              <a:rPr lang="en-US" altLang="en-US" sz="2400" i="1" dirty="0" smtClean="0"/>
              <a:t>n</a:t>
            </a:r>
            <a:r>
              <a:rPr lang="en-US" altLang="en-US" sz="2400" dirty="0" smtClean="0"/>
              <a:t> </a:t>
            </a:r>
            <a:r>
              <a:rPr lang="en-US" altLang="en-US" sz="2400" dirty="0" smtClean="0">
                <a:sym typeface="Symbol" panose="05050102010706020507" pitchFamily="18" charset="2"/>
              </a:rPr>
              <a:t> </a:t>
            </a:r>
            <a:r>
              <a:rPr lang="en-US" altLang="en-US" sz="2000" dirty="0" smtClean="0">
                <a:sym typeface="Symbol" panose="05050102010706020507" pitchFamily="18" charset="2"/>
              </a:rPr>
              <a:t>T</a:t>
            </a:r>
          </a:p>
          <a:p>
            <a:pPr eaLnBrk="1" hangingPunct="1">
              <a:lnSpc>
                <a:spcPct val="90000"/>
              </a:lnSpc>
            </a:pPr>
            <a:r>
              <a:rPr lang="en-US" altLang="en-US" sz="2800" dirty="0" smtClean="0">
                <a:sym typeface="Symbol" panose="05050102010706020507" pitchFamily="18" charset="2"/>
              </a:rPr>
              <a:t>Let </a:t>
            </a:r>
            <a:r>
              <a:rPr lang="en-US" altLang="en-US" sz="2800" i="1" dirty="0" err="1" smtClean="0">
                <a:latin typeface="Times New Roman" panose="02020603050405020304" pitchFamily="18" charset="0"/>
                <a:sym typeface="Symbol" panose="05050102010706020507" pitchFamily="18" charset="2"/>
              </a:rPr>
              <a:t>pred</a:t>
            </a:r>
            <a:r>
              <a:rPr lang="en-US" altLang="en-US" sz="2800" dirty="0" smtClean="0">
                <a:sym typeface="Symbol" panose="05050102010706020507" pitchFamily="18" charset="2"/>
              </a:rPr>
              <a:t>(</a:t>
            </a:r>
            <a:r>
              <a:rPr lang="en-US" altLang="en-US" sz="2800" i="1" dirty="0" smtClean="0">
                <a:sym typeface="Symbol" panose="05050102010706020507" pitchFamily="18" charset="2"/>
              </a:rPr>
              <a:t>n</a:t>
            </a:r>
            <a:r>
              <a:rPr lang="en-US" altLang="en-US" sz="2800" dirty="0" smtClean="0">
                <a:sym typeface="Symbol" panose="05050102010706020507" pitchFamily="18" charset="2"/>
              </a:rPr>
              <a:t>) and </a:t>
            </a:r>
            <a:r>
              <a:rPr lang="en-US" altLang="en-US" sz="2800" i="1" dirty="0" err="1" smtClean="0">
                <a:latin typeface="Times New Roman" panose="02020603050405020304" pitchFamily="18" charset="0"/>
                <a:sym typeface="Symbol" panose="05050102010706020507" pitchFamily="18" charset="2"/>
              </a:rPr>
              <a:t>succ</a:t>
            </a:r>
            <a:r>
              <a:rPr lang="en-US" altLang="en-US" sz="2800" dirty="0" smtClean="0">
                <a:sym typeface="Symbol" panose="05050102010706020507" pitchFamily="18" charset="2"/>
              </a:rPr>
              <a:t>(</a:t>
            </a:r>
            <a:r>
              <a:rPr lang="en-US" altLang="en-US" sz="2800" i="1" dirty="0" smtClean="0">
                <a:sym typeface="Symbol" panose="05050102010706020507" pitchFamily="18" charset="2"/>
              </a:rPr>
              <a:t>n</a:t>
            </a:r>
            <a:r>
              <a:rPr lang="en-US" altLang="en-US" sz="2800" dirty="0" smtClean="0">
                <a:sym typeface="Symbol" panose="05050102010706020507" pitchFamily="18" charset="2"/>
              </a:rPr>
              <a:t>) denote the set of all predecessors and successors of node </a:t>
            </a:r>
            <a:r>
              <a:rPr lang="en-US" altLang="en-US" sz="2800" i="1" dirty="0" smtClean="0">
                <a:sym typeface="Symbol" panose="05050102010706020507" pitchFamily="18" charset="2"/>
              </a:rPr>
              <a:t>n</a:t>
            </a:r>
            <a:r>
              <a:rPr lang="en-US" altLang="en-US" sz="2800" dirty="0" smtClean="0">
                <a:sym typeface="Symbol" panose="05050102010706020507" pitchFamily="18" charset="2"/>
              </a:rPr>
              <a:t>, the equations in </a:t>
            </a:r>
            <a:r>
              <a:rPr lang="en-US" altLang="en-US" sz="2800" b="1" i="1" dirty="0" smtClean="0">
                <a:sym typeface="Symbol" panose="05050102010706020507" pitchFamily="18" charset="2"/>
              </a:rPr>
              <a:t>Q</a:t>
            </a:r>
            <a:r>
              <a:rPr lang="en-US" altLang="en-US" sz="2800" dirty="0" smtClean="0">
                <a:sym typeface="Symbol" panose="05050102010706020507" pitchFamily="18" charset="2"/>
              </a:rPr>
              <a:t> have the following form:</a:t>
            </a:r>
          </a:p>
        </p:txBody>
      </p:sp>
      <p:graphicFrame>
        <p:nvGraphicFramePr>
          <p:cNvPr id="63495" name="Object 4"/>
          <p:cNvGraphicFramePr>
            <a:graphicFrameLocks noChangeAspect="1"/>
          </p:cNvGraphicFramePr>
          <p:nvPr/>
        </p:nvGraphicFramePr>
        <p:xfrm>
          <a:off x="2916238" y="5486400"/>
          <a:ext cx="4137025" cy="992188"/>
        </p:xfrm>
        <a:graphic>
          <a:graphicData uri="http://schemas.openxmlformats.org/presentationml/2006/ole">
            <mc:AlternateContent xmlns:mc="http://schemas.openxmlformats.org/markup-compatibility/2006">
              <mc:Choice xmlns:v="urn:schemas-microsoft-com:vml" Requires="v">
                <p:oleObj spid="_x0000_s63507" name="Equation" r:id="rId4" imgW="2540000" imgH="609600" progId="Equation.DSMT4">
                  <p:embed/>
                </p:oleObj>
              </mc:Choice>
              <mc:Fallback>
                <p:oleObj name="Equation" r:id="rId4" imgW="2540000" imgH="609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5486400"/>
                        <a:ext cx="4137025" cy="992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451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451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326279-A054-4BEA-A9FF-3FF6C124AFC9}" type="slidenum">
              <a:rPr lang="en-US" altLang="en-US">
                <a:solidFill>
                  <a:srgbClr val="660066"/>
                </a:solidFill>
              </a:rPr>
              <a:pPr eaLnBrk="1" hangingPunct="1"/>
              <a:t>51</a:t>
            </a:fld>
            <a:endParaRPr lang="en-US" altLang="en-US">
              <a:solidFill>
                <a:srgbClr val="660066"/>
              </a:solidFill>
            </a:endParaRPr>
          </a:p>
        </p:txBody>
      </p:sp>
      <p:sp>
        <p:nvSpPr>
          <p:cNvPr id="64517" name="Rectangle 2"/>
          <p:cNvSpPr>
            <a:spLocks noGrp="1" noChangeArrowheads="1"/>
          </p:cNvSpPr>
          <p:nvPr>
            <p:ph type="body" idx="1"/>
          </p:nvPr>
        </p:nvSpPr>
        <p:spPr/>
        <p:txBody>
          <a:bodyPr/>
          <a:lstStyle/>
          <a:p>
            <a:pPr eaLnBrk="1" hangingPunct="1"/>
            <a:r>
              <a:rPr lang="en-US" altLang="en-US" smtClean="0"/>
              <a:t>Alternatively, we can write:</a:t>
            </a:r>
          </a:p>
        </p:txBody>
      </p:sp>
      <p:graphicFrame>
        <p:nvGraphicFramePr>
          <p:cNvPr id="64518" name="Object 3"/>
          <p:cNvGraphicFramePr>
            <a:graphicFrameLocks noChangeAspect="1"/>
          </p:cNvGraphicFramePr>
          <p:nvPr/>
        </p:nvGraphicFramePr>
        <p:xfrm>
          <a:off x="2241550" y="2654300"/>
          <a:ext cx="5878513" cy="2190750"/>
        </p:xfrm>
        <a:graphic>
          <a:graphicData uri="http://schemas.openxmlformats.org/presentationml/2006/ole">
            <mc:AlternateContent xmlns:mc="http://schemas.openxmlformats.org/markup-compatibility/2006">
              <mc:Choice xmlns:v="urn:schemas-microsoft-com:vml" Requires="v">
                <p:oleObj spid="_x0000_s64540" name="Equation" r:id="rId4" imgW="2247900" imgH="838200" progId="Equation.DSMT4">
                  <p:embed/>
                </p:oleObj>
              </mc:Choice>
              <mc:Fallback>
                <p:oleObj name="Equation" r:id="rId4" imgW="2247900" imgH="838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550" y="2654300"/>
                        <a:ext cx="5878513" cy="219075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9" name="Object 4"/>
          <p:cNvGraphicFramePr>
            <a:graphicFrameLocks noChangeAspect="1"/>
          </p:cNvGraphicFramePr>
          <p:nvPr/>
        </p:nvGraphicFramePr>
        <p:xfrm>
          <a:off x="2286000" y="4953000"/>
          <a:ext cx="3657600" cy="647700"/>
        </p:xfrm>
        <a:graphic>
          <a:graphicData uri="http://schemas.openxmlformats.org/presentationml/2006/ole">
            <mc:AlternateContent xmlns:mc="http://schemas.openxmlformats.org/markup-compatibility/2006">
              <mc:Choice xmlns:v="urn:schemas-microsoft-com:vml" Requires="v">
                <p:oleObj spid="_x0000_s64541" name="Equation" r:id="rId6" imgW="1295400" imgH="228600" progId="Equation.DSMT4">
                  <p:embed/>
                </p:oleObj>
              </mc:Choice>
              <mc:Fallback>
                <p:oleObj name="Equation" r:id="rId6" imgW="12954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953000"/>
                        <a:ext cx="3657600" cy="6477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55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55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B4520-677A-40C0-8CBE-D285FAA1D311}" type="slidenum">
              <a:rPr lang="en-US" altLang="en-US">
                <a:solidFill>
                  <a:srgbClr val="660066"/>
                </a:solidFill>
              </a:rPr>
              <a:pPr eaLnBrk="1" hangingPunct="1"/>
              <a:t>52</a:t>
            </a:fld>
            <a:endParaRPr lang="en-US" altLang="en-US">
              <a:solidFill>
                <a:srgbClr val="660066"/>
              </a:solidFill>
            </a:endParaRPr>
          </a:p>
        </p:txBody>
      </p:sp>
      <p:sp>
        <p:nvSpPr>
          <p:cNvPr id="65541" name="Rectangle 2"/>
          <p:cNvSpPr>
            <a:spLocks noGrp="1" noChangeArrowheads="1"/>
          </p:cNvSpPr>
          <p:nvPr>
            <p:ph type="title"/>
          </p:nvPr>
        </p:nvSpPr>
        <p:spPr/>
        <p:txBody>
          <a:bodyPr/>
          <a:lstStyle/>
          <a:p>
            <a:pPr eaLnBrk="1" hangingPunct="1"/>
            <a:r>
              <a:rPr lang="en-US" altLang="en-US" smtClean="0"/>
              <a:t>The Solution</a:t>
            </a:r>
          </a:p>
        </p:txBody>
      </p:sp>
      <p:sp>
        <p:nvSpPr>
          <p:cNvPr id="65542" name="Rectangle 3"/>
          <p:cNvSpPr>
            <a:spLocks noGrp="1" noChangeArrowheads="1"/>
          </p:cNvSpPr>
          <p:nvPr>
            <p:ph type="body" idx="1"/>
          </p:nvPr>
        </p:nvSpPr>
        <p:spPr/>
        <p:txBody>
          <a:bodyPr/>
          <a:lstStyle/>
          <a:p>
            <a:pPr eaLnBrk="1" hangingPunct="1">
              <a:lnSpc>
                <a:spcPct val="80000"/>
              </a:lnSpc>
            </a:pPr>
            <a:r>
              <a:rPr lang="en-US" altLang="en-US" sz="2800" smtClean="0"/>
              <a:t>The solution of a data flow problem is an assignment of values in </a:t>
            </a:r>
            <a:r>
              <a:rPr lang="en-US" altLang="en-US" b="1" smtClean="0">
                <a:latin typeface="Monotype Corsiva" panose="03010101010201010101" pitchFamily="66" charset="0"/>
              </a:rPr>
              <a:t>L</a:t>
            </a:r>
            <a:r>
              <a:rPr lang="en-US" altLang="en-US" sz="2800" smtClean="0"/>
              <a:t> to every node </a:t>
            </a:r>
            <a:r>
              <a:rPr lang="en-US" altLang="en-US" sz="2800" i="1" smtClean="0"/>
              <a:t>n</a:t>
            </a:r>
            <a:r>
              <a:rPr lang="en-US" altLang="en-US" sz="2800" smtClean="0"/>
              <a:t> in </a:t>
            </a:r>
            <a:r>
              <a:rPr lang="en-US" altLang="en-US" sz="2800" b="1" i="1" smtClean="0"/>
              <a:t>N</a:t>
            </a:r>
            <a:r>
              <a:rPr lang="en-US" altLang="en-US" sz="2800" smtClean="0"/>
              <a:t>, i.e. </a:t>
            </a:r>
            <a:r>
              <a:rPr lang="en-US" altLang="en-US" sz="2800" i="1" smtClean="0"/>
              <a:t>X</a:t>
            </a:r>
            <a:r>
              <a:rPr lang="en-US" altLang="en-US" sz="2800" smtClean="0"/>
              <a:t>: </a:t>
            </a:r>
            <a:r>
              <a:rPr lang="en-US" altLang="en-US" sz="2800" b="1" i="1" smtClean="0"/>
              <a:t>N</a:t>
            </a:r>
            <a:r>
              <a:rPr lang="en-US" altLang="en-US" sz="2800" smtClean="0"/>
              <a:t> </a:t>
            </a:r>
            <a:r>
              <a:rPr lang="en-US" altLang="en-US" sz="2800" smtClean="0">
                <a:sym typeface="Symbol" panose="05050102010706020507" pitchFamily="18" charset="2"/>
              </a:rPr>
              <a:t></a:t>
            </a:r>
            <a:r>
              <a:rPr lang="en-US" altLang="en-US" b="1" smtClean="0">
                <a:latin typeface="Monotype Corsiva" panose="03010101010201010101" pitchFamily="66" charset="0"/>
              </a:rPr>
              <a:t>L</a:t>
            </a:r>
          </a:p>
          <a:p>
            <a:pPr eaLnBrk="1" hangingPunct="1">
              <a:lnSpc>
                <a:spcPct val="80000"/>
              </a:lnSpc>
            </a:pPr>
            <a:endParaRPr lang="en-US" altLang="en-US" sz="2800" smtClean="0"/>
          </a:p>
          <a:p>
            <a:pPr eaLnBrk="1" hangingPunct="1">
              <a:lnSpc>
                <a:spcPct val="80000"/>
              </a:lnSpc>
            </a:pPr>
            <a:r>
              <a:rPr lang="en-US" altLang="en-US" sz="2800" smtClean="0"/>
              <a:t>An assignment </a:t>
            </a:r>
            <a:r>
              <a:rPr lang="en-US" altLang="en-US" sz="2800" i="1" smtClean="0"/>
              <a:t>SA</a:t>
            </a:r>
            <a:r>
              <a:rPr lang="en-US" altLang="en-US" sz="2800" smtClean="0"/>
              <a:t> is </a:t>
            </a:r>
            <a:r>
              <a:rPr lang="en-US" altLang="en-US" sz="2800" i="1" smtClean="0">
                <a:solidFill>
                  <a:srgbClr val="A50021"/>
                </a:solidFill>
              </a:rPr>
              <a:t>safe</a:t>
            </a:r>
            <a:r>
              <a:rPr lang="en-US" altLang="en-US" sz="2800" smtClean="0"/>
              <a:t> if for every node </a:t>
            </a:r>
            <a:r>
              <a:rPr lang="en-US" altLang="en-US" sz="2800" i="1" smtClean="0"/>
              <a:t>n</a:t>
            </a:r>
            <a:r>
              <a:rPr lang="en-US" altLang="en-US" sz="2800" smtClean="0"/>
              <a:t>,</a:t>
            </a:r>
            <a:br>
              <a:rPr lang="en-US" altLang="en-US" sz="2800" smtClean="0"/>
            </a:br>
            <a:r>
              <a:rPr lang="en-US" altLang="en-US" sz="2800" smtClean="0"/>
              <a:t/>
            </a:r>
            <a:br>
              <a:rPr lang="en-US" altLang="en-US" sz="2800" smtClean="0"/>
            </a:br>
            <a:r>
              <a:rPr lang="en-US" altLang="en-US" sz="2800" smtClean="0"/>
              <a:t>		</a:t>
            </a:r>
            <a:r>
              <a:rPr lang="en-US" altLang="en-US" sz="2800" i="1" smtClean="0"/>
              <a:t>SA</a:t>
            </a:r>
            <a:r>
              <a:rPr lang="en-US" altLang="en-US" sz="2800" smtClean="0"/>
              <a:t>(</a:t>
            </a:r>
            <a:r>
              <a:rPr lang="en-US" altLang="en-US" sz="2800" i="1" smtClean="0"/>
              <a:t>n</a:t>
            </a:r>
            <a:r>
              <a:rPr lang="en-US" altLang="en-US" sz="2800" smtClean="0"/>
              <a:t>) </a:t>
            </a:r>
            <a:r>
              <a:rPr lang="en-US" altLang="en-US" sz="2800" smtClean="0">
                <a:sym typeface="Symbol" panose="05050102010706020507" pitchFamily="18" charset="2"/>
              </a:rPr>
              <a:t></a:t>
            </a:r>
            <a:r>
              <a:rPr lang="en-US" altLang="en-US" sz="2800" smtClean="0"/>
              <a:t> </a:t>
            </a:r>
            <a:r>
              <a:rPr lang="en-US" altLang="en-US" sz="2800" i="1" smtClean="0"/>
              <a:t>M</a:t>
            </a:r>
            <a:r>
              <a:rPr lang="en-US" altLang="en-US" sz="2800" smtClean="0"/>
              <a:t>(</a:t>
            </a:r>
            <a:r>
              <a:rPr lang="en-US" altLang="en-US" sz="2800" i="1" smtClean="0"/>
              <a:t>p</a:t>
            </a:r>
            <a:r>
              <a:rPr lang="en-US" altLang="en-US" sz="2800" smtClean="0"/>
              <a:t>)(</a:t>
            </a:r>
            <a:r>
              <a:rPr lang="en-US" altLang="en-US" sz="2800" i="1" smtClean="0"/>
              <a:t>X</a:t>
            </a:r>
            <a:r>
              <a:rPr lang="en-US" altLang="en-US" sz="2800" baseline="-25000" smtClean="0"/>
              <a:t>0</a:t>
            </a:r>
            <a:r>
              <a:rPr lang="en-US" altLang="en-US" sz="2800" smtClean="0"/>
              <a:t>(</a:t>
            </a:r>
            <a:r>
              <a:rPr lang="en-US" altLang="en-US" sz="2800" i="1" smtClean="0"/>
              <a:t>n</a:t>
            </a:r>
            <a:r>
              <a:rPr lang="en-US" altLang="en-US" sz="2800" baseline="-25000" smtClean="0"/>
              <a:t>0</a:t>
            </a:r>
            <a:r>
              <a:rPr lang="en-US" altLang="en-US" sz="2800" smtClean="0"/>
              <a:t>))</a:t>
            </a:r>
            <a:br>
              <a:rPr lang="en-US" altLang="en-US" sz="2800" smtClean="0"/>
            </a:br>
            <a:r>
              <a:rPr lang="en-US" altLang="en-US" sz="2800" smtClean="0"/>
              <a:t/>
            </a:r>
            <a:br>
              <a:rPr lang="en-US" altLang="en-US" sz="2800" smtClean="0"/>
            </a:br>
            <a:r>
              <a:rPr lang="en-US" altLang="en-US" sz="2800" smtClean="0"/>
              <a:t>where </a:t>
            </a:r>
            <a:r>
              <a:rPr lang="en-US" altLang="en-US" sz="2800" i="1" smtClean="0"/>
              <a:t>p</a:t>
            </a:r>
            <a:r>
              <a:rPr lang="en-US" altLang="en-US" sz="2800" smtClean="0"/>
              <a:t> is the path from </a:t>
            </a:r>
            <a:r>
              <a:rPr lang="en-US" altLang="en-US" sz="2800" i="1" smtClean="0"/>
              <a:t>n</a:t>
            </a:r>
            <a:r>
              <a:rPr lang="en-US" altLang="en-US" sz="2800" baseline="-25000" smtClean="0"/>
              <a:t>0</a:t>
            </a:r>
            <a:r>
              <a:rPr lang="en-US" altLang="en-US" sz="2800" smtClean="0"/>
              <a:t> to </a:t>
            </a:r>
            <a:r>
              <a:rPr lang="en-US" altLang="en-US" sz="2800" i="1" smtClean="0"/>
              <a:t>n - </a:t>
            </a:r>
            <a:r>
              <a:rPr lang="en-US" altLang="en-US" sz="2800" smtClean="0"/>
              <a:t>the information at a node do not “exceed” that which is gathered along any path to that node</a:t>
            </a:r>
            <a:endParaRPr lang="en-US" altLang="en-US" sz="2800" i="1" smtClean="0"/>
          </a:p>
          <a:p>
            <a:pPr eaLnBrk="1" hangingPunct="1">
              <a:lnSpc>
                <a:spcPct val="80000"/>
              </a:lnSpc>
            </a:pPr>
            <a:endParaRPr lang="en-US" altLang="en-US" sz="2800" smtClean="0"/>
          </a:p>
          <a:p>
            <a:pPr eaLnBrk="1" hangingPunct="1">
              <a:lnSpc>
                <a:spcPct val="80000"/>
              </a:lnSpc>
            </a:pPr>
            <a:endParaRPr lang="en-US" altLang="en-US" sz="2800" smtClean="0"/>
          </a:p>
          <a:p>
            <a:pPr eaLnBrk="1" hangingPunct="1">
              <a:lnSpc>
                <a:spcPct val="80000"/>
              </a:lnSpc>
            </a:pPr>
            <a:endParaRPr lang="en-US" altLang="en-US" sz="28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65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65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FD3C72-BA10-4E07-8BD8-685909ACFE51}" type="slidenum">
              <a:rPr lang="en-US" altLang="en-US">
                <a:solidFill>
                  <a:srgbClr val="660066"/>
                </a:solidFill>
              </a:rPr>
              <a:pPr eaLnBrk="1" hangingPunct="1"/>
              <a:t>53</a:t>
            </a:fld>
            <a:endParaRPr lang="en-US" altLang="en-US">
              <a:solidFill>
                <a:srgbClr val="660066"/>
              </a:solidFill>
            </a:endParaRPr>
          </a:p>
        </p:txBody>
      </p:sp>
      <p:sp>
        <p:nvSpPr>
          <p:cNvPr id="66565" name="Rectangle 2"/>
          <p:cNvSpPr>
            <a:spLocks noGrp="1" noChangeArrowheads="1"/>
          </p:cNvSpPr>
          <p:nvPr>
            <p:ph type="title"/>
          </p:nvPr>
        </p:nvSpPr>
        <p:spPr/>
        <p:txBody>
          <a:bodyPr/>
          <a:lstStyle/>
          <a:p>
            <a:pPr eaLnBrk="1" hangingPunct="1"/>
            <a:r>
              <a:rPr lang="en-US" altLang="en-US" smtClean="0"/>
              <a:t>Fixed Point Solutions</a:t>
            </a:r>
          </a:p>
        </p:txBody>
      </p:sp>
      <p:sp>
        <p:nvSpPr>
          <p:cNvPr id="66566" name="Rectangle 3"/>
          <p:cNvSpPr>
            <a:spLocks noGrp="1" noChangeArrowheads="1"/>
          </p:cNvSpPr>
          <p:nvPr>
            <p:ph type="body" idx="1"/>
          </p:nvPr>
        </p:nvSpPr>
        <p:spPr/>
        <p:txBody>
          <a:bodyPr/>
          <a:lstStyle/>
          <a:p>
            <a:pPr eaLnBrk="1" hangingPunct="1"/>
            <a:r>
              <a:rPr lang="en-US" altLang="en-US" sz="2800" dirty="0" smtClean="0"/>
              <a:t>An assignment </a:t>
            </a:r>
            <a:r>
              <a:rPr lang="en-US" altLang="en-US" sz="2800" i="1" dirty="0" smtClean="0"/>
              <a:t>FP</a:t>
            </a:r>
            <a:r>
              <a:rPr lang="en-US" altLang="en-US" sz="2800" dirty="0" smtClean="0"/>
              <a:t> is a </a:t>
            </a:r>
            <a:r>
              <a:rPr lang="en-US" altLang="en-US" sz="2800" i="1" dirty="0" smtClean="0">
                <a:solidFill>
                  <a:srgbClr val="A50021"/>
                </a:solidFill>
              </a:rPr>
              <a:t>fixed point</a:t>
            </a:r>
            <a:r>
              <a:rPr lang="en-US" altLang="en-US" sz="2800" dirty="0" smtClean="0"/>
              <a:t> of an instance of a data flow framework if</a:t>
            </a:r>
          </a:p>
          <a:p>
            <a:pPr eaLnBrk="1" hangingPunct="1"/>
            <a:endParaRPr lang="en-US" altLang="en-US" sz="2800" dirty="0" smtClean="0"/>
          </a:p>
          <a:p>
            <a:pPr lvl="1" eaLnBrk="1" hangingPunct="1"/>
            <a:r>
              <a:rPr lang="en-US" altLang="en-US" sz="2400" i="1" dirty="0" smtClean="0"/>
              <a:t>FP</a:t>
            </a:r>
            <a:r>
              <a:rPr lang="en-US" altLang="en-US" sz="2400" dirty="0" smtClean="0"/>
              <a:t>(</a:t>
            </a:r>
            <a:r>
              <a:rPr lang="en-US" altLang="en-US" sz="2400" i="1" dirty="0" smtClean="0"/>
              <a:t>n</a:t>
            </a:r>
            <a:r>
              <a:rPr lang="en-US" altLang="en-US" sz="2400" baseline="-25000" dirty="0" smtClean="0"/>
              <a:t>0</a:t>
            </a:r>
            <a:r>
              <a:rPr lang="en-US" altLang="en-US" sz="2400" dirty="0" smtClean="0"/>
              <a:t>) = </a:t>
            </a:r>
            <a:r>
              <a:rPr lang="en-US" altLang="en-US" sz="2400" i="1" dirty="0" smtClean="0"/>
              <a:t>X</a:t>
            </a:r>
            <a:r>
              <a:rPr lang="en-US" altLang="en-US" sz="2400" baseline="-25000" dirty="0" smtClean="0"/>
              <a:t>0</a:t>
            </a:r>
            <a:r>
              <a:rPr lang="en-US" altLang="en-US" sz="2400" dirty="0" smtClean="0"/>
              <a:t> (</a:t>
            </a:r>
            <a:r>
              <a:rPr lang="en-US" altLang="en-US" sz="2400" i="1" dirty="0" smtClean="0"/>
              <a:t>n</a:t>
            </a:r>
            <a:r>
              <a:rPr lang="en-US" altLang="en-US" sz="2400" baseline="-25000" dirty="0" smtClean="0"/>
              <a:t>0</a:t>
            </a:r>
            <a:r>
              <a:rPr lang="en-US" altLang="en-US" sz="2400" dirty="0" smtClean="0"/>
              <a:t>)</a:t>
            </a:r>
          </a:p>
          <a:p>
            <a:pPr lvl="1" eaLnBrk="1" hangingPunct="1"/>
            <a:endParaRPr lang="en-US" altLang="en-US" sz="2400" dirty="0" smtClean="0"/>
          </a:p>
          <a:p>
            <a:pPr lvl="1" eaLnBrk="1" hangingPunct="1"/>
            <a:r>
              <a:rPr lang="en-US" altLang="en-US" sz="2400" dirty="0" smtClean="0">
                <a:sym typeface="Symbol" panose="05050102010706020507" pitchFamily="18" charset="2"/>
              </a:rPr>
              <a:t></a:t>
            </a:r>
            <a:r>
              <a:rPr lang="en-US" altLang="en-US" sz="2400" i="1" dirty="0" smtClean="0">
                <a:sym typeface="Symbol" panose="05050102010706020507" pitchFamily="18" charset="2"/>
              </a:rPr>
              <a:t>m</a:t>
            </a:r>
            <a:r>
              <a:rPr lang="en-US" altLang="en-US" sz="2400" dirty="0" smtClean="0">
                <a:sym typeface="Symbol" panose="05050102010706020507" pitchFamily="18" charset="2"/>
              </a:rPr>
              <a:t>  </a:t>
            </a:r>
            <a:r>
              <a:rPr lang="en-US" altLang="en-US" sz="2400" b="1" i="1" dirty="0" smtClean="0">
                <a:sym typeface="Symbol" panose="05050102010706020507" pitchFamily="18" charset="2"/>
              </a:rPr>
              <a:t>N</a:t>
            </a:r>
            <a:r>
              <a:rPr lang="en-US" altLang="en-US" sz="2400" dirty="0" smtClean="0">
                <a:sym typeface="Symbol" panose="05050102010706020507" pitchFamily="18" charset="2"/>
              </a:rPr>
              <a:t>  {</a:t>
            </a:r>
            <a:r>
              <a:rPr lang="en-US" altLang="en-US" sz="2400" i="1" dirty="0" smtClean="0">
                <a:sym typeface="Symbol" panose="05050102010706020507" pitchFamily="18" charset="2"/>
              </a:rPr>
              <a:t>n</a:t>
            </a:r>
            <a:r>
              <a:rPr lang="en-US" altLang="en-US" sz="2400" baseline="-25000" dirty="0" smtClean="0"/>
              <a:t>0</a:t>
            </a:r>
            <a:r>
              <a:rPr lang="en-US" altLang="en-US" sz="2400" dirty="0" smtClean="0">
                <a:sym typeface="Symbol" panose="05050102010706020507" pitchFamily="18" charset="2"/>
              </a:rPr>
              <a:t>}, </a:t>
            </a:r>
            <a:r>
              <a:rPr lang="en-US" altLang="en-US" sz="2400" i="1" dirty="0" smtClean="0">
                <a:sym typeface="Symbol" panose="05050102010706020507" pitchFamily="18" charset="2"/>
              </a:rPr>
              <a:t>n</a:t>
            </a:r>
            <a:r>
              <a:rPr lang="en-US" altLang="en-US" sz="2400" dirty="0" smtClean="0">
                <a:sym typeface="Symbol" panose="05050102010706020507" pitchFamily="18" charset="2"/>
              </a:rPr>
              <a:t>  </a:t>
            </a:r>
            <a:r>
              <a:rPr lang="en-US" altLang="en-US" sz="2400" i="1" dirty="0" err="1" smtClean="0">
                <a:latin typeface="Times New Roman" panose="02020603050405020304" pitchFamily="18" charset="0"/>
                <a:sym typeface="Symbol" panose="05050102010706020507" pitchFamily="18" charset="2"/>
              </a:rPr>
              <a:t>pred</a:t>
            </a:r>
            <a:r>
              <a:rPr lang="en-US" altLang="en-US" sz="2400" dirty="0" smtClean="0">
                <a:sym typeface="Symbol" panose="05050102010706020507" pitchFamily="18" charset="2"/>
              </a:rPr>
              <a:t>(</a:t>
            </a:r>
            <a:r>
              <a:rPr lang="en-US" altLang="en-US" sz="2400" i="1" dirty="0" smtClean="0">
                <a:sym typeface="Symbol" panose="05050102010706020507" pitchFamily="18" charset="2"/>
              </a:rPr>
              <a:t>m</a:t>
            </a:r>
            <a:r>
              <a:rPr lang="en-US" altLang="en-US" sz="2400" dirty="0" smtClean="0">
                <a:sym typeface="Symbol" panose="05050102010706020507" pitchFamily="18" charset="2"/>
              </a:rPr>
              <a:t>): </a:t>
            </a:r>
            <a:r>
              <a:rPr lang="en-US" altLang="en-US" sz="2400" i="1" dirty="0" smtClean="0">
                <a:sym typeface="Symbol" panose="05050102010706020507" pitchFamily="18" charset="2"/>
              </a:rPr>
              <a:t>FP</a:t>
            </a:r>
            <a:r>
              <a:rPr lang="en-US" altLang="en-US" sz="2400" dirty="0" smtClean="0">
                <a:sym typeface="Symbol" panose="05050102010706020507" pitchFamily="18" charset="2"/>
              </a:rPr>
              <a:t>(</a:t>
            </a:r>
            <a:r>
              <a:rPr lang="en-US" altLang="en-US" sz="2400" i="1" dirty="0" smtClean="0">
                <a:sym typeface="Symbol" panose="05050102010706020507" pitchFamily="18" charset="2"/>
              </a:rPr>
              <a:t>m</a:t>
            </a:r>
            <a:r>
              <a:rPr lang="en-US" altLang="en-US" sz="2400" dirty="0" smtClean="0">
                <a:sym typeface="Symbol" panose="05050102010706020507" pitchFamily="18" charset="2"/>
              </a:rPr>
              <a:t>)  </a:t>
            </a:r>
            <a:r>
              <a:rPr lang="en-US" altLang="en-US" sz="2400" i="1" dirty="0" smtClean="0">
                <a:sym typeface="Symbol" panose="05050102010706020507" pitchFamily="18" charset="2"/>
              </a:rPr>
              <a:t>M</a:t>
            </a:r>
            <a:r>
              <a:rPr lang="en-US" altLang="en-US" sz="2400" dirty="0" smtClean="0">
                <a:sym typeface="Symbol" panose="05050102010706020507" pitchFamily="18" charset="2"/>
              </a:rPr>
              <a:t>(</a:t>
            </a:r>
            <a:r>
              <a:rPr lang="en-US" altLang="en-US" sz="2400" i="1" dirty="0" smtClean="0">
                <a:sym typeface="Symbol" panose="05050102010706020507" pitchFamily="18" charset="2"/>
              </a:rPr>
              <a:t>n</a:t>
            </a:r>
            <a:r>
              <a:rPr lang="en-US" altLang="en-US" sz="2400" dirty="0" smtClean="0">
                <a:sym typeface="Symbol" panose="05050102010706020507" pitchFamily="18" charset="2"/>
              </a:rPr>
              <a:t>)(</a:t>
            </a:r>
            <a:r>
              <a:rPr lang="en-US" altLang="en-US" sz="2400" i="1" dirty="0" smtClean="0">
                <a:sym typeface="Symbol" panose="05050102010706020507" pitchFamily="18" charset="2"/>
              </a:rPr>
              <a:t>FP</a:t>
            </a:r>
            <a:r>
              <a:rPr lang="en-US" altLang="en-US" sz="2400" dirty="0" smtClean="0">
                <a:sym typeface="Symbol" panose="05050102010706020507" pitchFamily="18" charset="2"/>
              </a:rPr>
              <a:t>(</a:t>
            </a:r>
            <a:r>
              <a:rPr lang="en-US" altLang="en-US" sz="2400" i="1" dirty="0" smtClean="0">
                <a:sym typeface="Symbol" panose="05050102010706020507" pitchFamily="18" charset="2"/>
              </a:rPr>
              <a:t>n</a:t>
            </a:r>
            <a:r>
              <a:rPr lang="en-US" altLang="en-US" sz="2400" dirty="0" smtClean="0">
                <a:sym typeface="Symbol" panose="05050102010706020507" pitchFamily="18" charset="2"/>
              </a:rPr>
              <a:t>))</a:t>
            </a:r>
          </a:p>
          <a:p>
            <a:pPr lvl="1" eaLnBrk="1" hangingPunct="1"/>
            <a:endParaRPr lang="en-US" altLang="en-US" sz="2400" dirty="0" smtClean="0">
              <a:sym typeface="Symbol" panose="05050102010706020507" pitchFamily="18" charset="2"/>
            </a:endParaRPr>
          </a:p>
          <a:p>
            <a:pPr eaLnBrk="1" hangingPunct="1"/>
            <a:r>
              <a:rPr lang="en-US" altLang="en-US" sz="2800" dirty="0" smtClean="0"/>
              <a:t>A </a:t>
            </a:r>
            <a:r>
              <a:rPr lang="en-US" altLang="en-US" sz="2800" i="1" dirty="0" smtClean="0">
                <a:solidFill>
                  <a:srgbClr val="A50021"/>
                </a:solidFill>
              </a:rPr>
              <a:t>Maximum Fixed Point</a:t>
            </a:r>
            <a:r>
              <a:rPr lang="en-US" altLang="en-US" sz="2800" dirty="0" smtClean="0"/>
              <a:t> (MFP) contains all other fixed points</a:t>
            </a:r>
          </a:p>
          <a:p>
            <a:pPr eaLnBrk="1" hangingPunct="1"/>
            <a:endParaRPr lang="en-US" altLang="en-US" sz="28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16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16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F27407-FA59-493D-BCAD-4DF6BB10BF91}" type="slidenum">
              <a:rPr lang="en-US" altLang="en-US">
                <a:solidFill>
                  <a:srgbClr val="660066"/>
                </a:solidFill>
              </a:rPr>
              <a:pPr eaLnBrk="1" hangingPunct="1"/>
              <a:t>54</a:t>
            </a:fld>
            <a:endParaRPr lang="en-US" altLang="en-US">
              <a:solidFill>
                <a:srgbClr val="660066"/>
              </a:solidFill>
            </a:endParaRPr>
          </a:p>
        </p:txBody>
      </p:sp>
      <p:sp>
        <p:nvSpPr>
          <p:cNvPr id="71685" name="Rectangle 2"/>
          <p:cNvSpPr>
            <a:spLocks noGrp="1" noChangeArrowheads="1"/>
          </p:cNvSpPr>
          <p:nvPr>
            <p:ph type="title"/>
          </p:nvPr>
        </p:nvSpPr>
        <p:spPr/>
        <p:txBody>
          <a:bodyPr/>
          <a:lstStyle/>
          <a:p>
            <a:pPr eaLnBrk="1" hangingPunct="1"/>
            <a:r>
              <a:rPr lang="en-US" altLang="en-US" smtClean="0"/>
              <a:t>Iterative Algorithms</a:t>
            </a:r>
          </a:p>
        </p:txBody>
      </p:sp>
      <p:sp>
        <p:nvSpPr>
          <p:cNvPr id="71686" name="Rectangle 3"/>
          <p:cNvSpPr>
            <a:spLocks noGrp="1" noChangeArrowheads="1"/>
          </p:cNvSpPr>
          <p:nvPr>
            <p:ph type="body" idx="1"/>
          </p:nvPr>
        </p:nvSpPr>
        <p:spPr/>
        <p:txBody>
          <a:bodyPr/>
          <a:lstStyle/>
          <a:p>
            <a:pPr eaLnBrk="1" hangingPunct="1"/>
            <a:r>
              <a:rPr lang="en-US" altLang="en-US" smtClean="0"/>
              <a:t>Data flow problems can be solved by </a:t>
            </a:r>
            <a:r>
              <a:rPr lang="en-US" altLang="en-US" smtClean="0">
                <a:solidFill>
                  <a:srgbClr val="800080"/>
                </a:solidFill>
              </a:rPr>
              <a:t>iterative algorithms</a:t>
            </a:r>
          </a:p>
          <a:p>
            <a:pPr eaLnBrk="1" hangingPunct="1"/>
            <a:endParaRPr lang="en-US" altLang="en-US" smtClean="0"/>
          </a:p>
          <a:p>
            <a:pPr eaLnBrk="1" hangingPunct="1"/>
            <a:r>
              <a:rPr lang="en-US" altLang="en-US" smtClean="0"/>
              <a:t>An iterative algorithm starts with an initial solution:</a:t>
            </a:r>
          </a:p>
        </p:txBody>
      </p:sp>
      <p:sp>
        <p:nvSpPr>
          <p:cNvPr id="71687" name="Text Box 4"/>
          <p:cNvSpPr txBox="1">
            <a:spLocks noChangeArrowheads="1"/>
          </p:cNvSpPr>
          <p:nvPr/>
        </p:nvSpPr>
        <p:spPr bwMode="auto">
          <a:xfrm>
            <a:off x="1905000" y="4419600"/>
            <a:ext cx="6705600" cy="18129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solidFill>
                  <a:srgbClr val="006600"/>
                </a:solidFill>
                <a:latin typeface="Courier New" panose="02070309020205020404" pitchFamily="49" charset="0"/>
              </a:rPr>
              <a:t>current_soln </a:t>
            </a:r>
            <a:r>
              <a:rPr lang="en-US" altLang="en-US" sz="1600" b="1">
                <a:solidFill>
                  <a:srgbClr val="006600"/>
                </a:solidFill>
                <a:latin typeface="Courier New" panose="02070309020205020404" pitchFamily="49" charset="0"/>
                <a:sym typeface="Symbol" panose="05050102010706020507" pitchFamily="18" charset="2"/>
              </a:rPr>
              <a:t></a:t>
            </a:r>
            <a:r>
              <a:rPr lang="en-US" altLang="en-US" sz="1600" b="1">
                <a:solidFill>
                  <a:srgbClr val="006600"/>
                </a:solidFill>
                <a:latin typeface="Courier New" panose="02070309020205020404" pitchFamily="49" charset="0"/>
              </a:rPr>
              <a:t> X0;</a:t>
            </a:r>
          </a:p>
          <a:p>
            <a:pPr>
              <a:spcBef>
                <a:spcPct val="50000"/>
              </a:spcBef>
            </a:pPr>
            <a:r>
              <a:rPr lang="en-US" altLang="en-US" sz="1600" b="1">
                <a:solidFill>
                  <a:srgbClr val="006600"/>
                </a:solidFill>
                <a:latin typeface="Courier New" panose="02070309020205020404" pitchFamily="49" charset="0"/>
              </a:rPr>
              <a:t>while (not meeting some convergence criteria) {</a:t>
            </a:r>
          </a:p>
          <a:p>
            <a:pPr>
              <a:spcBef>
                <a:spcPct val="50000"/>
              </a:spcBef>
            </a:pPr>
            <a:r>
              <a:rPr lang="en-US" altLang="en-US" sz="1600" b="1">
                <a:solidFill>
                  <a:srgbClr val="006600"/>
                </a:solidFill>
                <a:latin typeface="Courier New" panose="02070309020205020404" pitchFamily="49" charset="0"/>
              </a:rPr>
              <a:t>	improved_soln </a:t>
            </a:r>
            <a:r>
              <a:rPr lang="en-US" altLang="en-US" sz="1600" b="1">
                <a:solidFill>
                  <a:srgbClr val="006600"/>
                </a:solidFill>
                <a:latin typeface="Courier New" panose="02070309020205020404" pitchFamily="49" charset="0"/>
                <a:sym typeface="Symbol" panose="05050102010706020507" pitchFamily="18" charset="2"/>
              </a:rPr>
              <a:t></a:t>
            </a:r>
            <a:r>
              <a:rPr lang="en-US" altLang="en-US" sz="1600" b="1">
                <a:solidFill>
                  <a:srgbClr val="006600"/>
                </a:solidFill>
                <a:latin typeface="Courier New" panose="02070309020205020404" pitchFamily="49" charset="0"/>
              </a:rPr>
              <a:t> compute(current_soln);</a:t>
            </a:r>
          </a:p>
          <a:p>
            <a:pPr>
              <a:spcBef>
                <a:spcPct val="50000"/>
              </a:spcBef>
            </a:pPr>
            <a:r>
              <a:rPr lang="en-US" altLang="en-US" sz="1600" b="1">
                <a:solidFill>
                  <a:srgbClr val="006600"/>
                </a:solidFill>
                <a:latin typeface="Courier New" panose="02070309020205020404" pitchFamily="49" charset="0"/>
              </a:rPr>
              <a:t>	current_soln </a:t>
            </a:r>
            <a:r>
              <a:rPr lang="en-US" altLang="en-US" sz="1600" b="1">
                <a:solidFill>
                  <a:srgbClr val="006600"/>
                </a:solidFill>
                <a:latin typeface="Courier New" panose="02070309020205020404" pitchFamily="49" charset="0"/>
                <a:sym typeface="Symbol" panose="05050102010706020507" pitchFamily="18" charset="2"/>
              </a:rPr>
              <a:t></a:t>
            </a:r>
            <a:r>
              <a:rPr lang="en-US" altLang="en-US" sz="1600" b="1">
                <a:solidFill>
                  <a:srgbClr val="006600"/>
                </a:solidFill>
                <a:latin typeface="Courier New" panose="02070309020205020404" pitchFamily="49" charset="0"/>
              </a:rPr>
              <a:t> improved_soln;</a:t>
            </a:r>
          </a:p>
          <a:p>
            <a:pPr>
              <a:spcBef>
                <a:spcPct val="50000"/>
              </a:spcBef>
            </a:pPr>
            <a:r>
              <a:rPr lang="en-US" altLang="en-US" sz="1600" b="1">
                <a:solidFill>
                  <a:srgbClr val="006600"/>
                </a:solidFill>
                <a:latin typeface="Courier New" panose="02070309020205020404"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Generalized MFP Algorithm</a:t>
            </a:r>
            <a:endParaRPr lang="en-US" dirty="0"/>
          </a:p>
        </p:txBody>
      </p:sp>
      <p:sp>
        <p:nvSpPr>
          <p:cNvPr id="7" name="Content Placeholder 6"/>
          <p:cNvSpPr>
            <a:spLocks noGrp="1"/>
          </p:cNvSpPr>
          <p:nvPr>
            <p:ph idx="1"/>
          </p:nvPr>
        </p:nvSpPr>
        <p:spPr/>
        <p:txBody>
          <a:bodyPr/>
          <a:lstStyle/>
          <a:p>
            <a:r>
              <a:rPr lang="en-US" dirty="0" smtClean="0"/>
              <a:t>Inputs:</a:t>
            </a:r>
          </a:p>
          <a:p>
            <a:pPr lvl="1"/>
            <a:r>
              <a:rPr lang="en-US" altLang="en-US" dirty="0" smtClean="0">
                <a:sym typeface="Symbol" panose="05050102010706020507" pitchFamily="18" charset="2"/>
              </a:rPr>
              <a:t></a:t>
            </a:r>
            <a:r>
              <a:rPr lang="en-US" altLang="en-US" b="1" dirty="0" smtClean="0">
                <a:latin typeface="Monotype Corsiva" panose="03010101010201010101" pitchFamily="66" charset="0"/>
              </a:rPr>
              <a:t>L</a:t>
            </a:r>
            <a:r>
              <a:rPr lang="en-US" altLang="en-US" dirty="0" smtClean="0"/>
              <a:t>, </a:t>
            </a:r>
            <a:r>
              <a:rPr lang="en-US" altLang="en-US" dirty="0" smtClean="0">
                <a:sym typeface="Symbol" panose="05050102010706020507" pitchFamily="18" charset="2"/>
              </a:rPr>
              <a:t> - a lattice ordered by </a:t>
            </a:r>
          </a:p>
          <a:p>
            <a:pPr lvl="1"/>
            <a:r>
              <a:rPr lang="en-US" altLang="en-US" dirty="0" smtClean="0">
                <a:sym typeface="Symbol" panose="05050102010706020507" pitchFamily="18" charset="2"/>
              </a:rPr>
              <a:t> </a:t>
            </a:r>
            <a:r>
              <a:rPr lang="en-US" altLang="en-US" b="1" dirty="0" smtClean="0">
                <a:latin typeface="Monotype Corsiva" panose="03010101010201010101" pitchFamily="66" charset="0"/>
              </a:rPr>
              <a:t>F</a:t>
            </a:r>
            <a:r>
              <a:rPr lang="en-US" altLang="en-US" dirty="0" smtClean="0">
                <a:sym typeface="Symbol" panose="05050102010706020507" pitchFamily="18" charset="2"/>
              </a:rPr>
              <a:t>  </a:t>
            </a:r>
            <a:r>
              <a:rPr lang="en-US" altLang="en-US" i="1" dirty="0" smtClean="0">
                <a:latin typeface="Times New Roman" panose="02020603050405020304" pitchFamily="18" charset="0"/>
                <a:sym typeface="Symbol" panose="05050102010706020507" pitchFamily="18" charset="2"/>
              </a:rPr>
              <a:t>f</a:t>
            </a:r>
            <a:r>
              <a:rPr lang="en-US" altLang="en-US" dirty="0" smtClean="0">
                <a:sym typeface="Symbol" panose="05050102010706020507" pitchFamily="18" charset="2"/>
              </a:rPr>
              <a:t>: </a:t>
            </a:r>
            <a:r>
              <a:rPr lang="en-US" altLang="en-US" b="1" dirty="0" smtClean="0">
                <a:latin typeface="Monotype Corsiva" panose="03010101010201010101" pitchFamily="66" charset="0"/>
              </a:rPr>
              <a:t>L</a:t>
            </a:r>
            <a:r>
              <a:rPr lang="en-US" altLang="en-US" dirty="0" smtClean="0">
                <a:sym typeface="Symbol" panose="05050102010706020507" pitchFamily="18" charset="2"/>
              </a:rPr>
              <a:t>  </a:t>
            </a:r>
            <a:r>
              <a:rPr lang="en-US" altLang="en-US" b="1" dirty="0" smtClean="0">
                <a:latin typeface="Monotype Corsiva" panose="03010101010201010101" pitchFamily="66" charset="0"/>
              </a:rPr>
              <a:t>L</a:t>
            </a:r>
            <a:r>
              <a:rPr lang="en-US" altLang="en-US" dirty="0" smtClean="0">
                <a:sym typeface="Symbol" panose="05050102010706020507" pitchFamily="18" charset="2"/>
              </a:rPr>
              <a:t> - a class of </a:t>
            </a:r>
            <a:r>
              <a:rPr lang="en-US" altLang="en-US" b="1" u="sng" dirty="0" smtClean="0">
                <a:sym typeface="Symbol" panose="05050102010706020507" pitchFamily="18" charset="2"/>
              </a:rPr>
              <a:t>transfer</a:t>
            </a:r>
            <a:r>
              <a:rPr lang="en-US" altLang="en-US" dirty="0" smtClean="0">
                <a:sym typeface="Symbol" panose="05050102010706020507" pitchFamily="18" charset="2"/>
              </a:rPr>
              <a:t> functions</a:t>
            </a:r>
            <a:endParaRPr lang="en-US" altLang="en-US" b="1" i="1" dirty="0" smtClean="0"/>
          </a:p>
          <a:p>
            <a:pPr lvl="1"/>
            <a:r>
              <a:rPr lang="en-US" altLang="en-US" b="1" i="1" dirty="0" smtClean="0"/>
              <a:t>G</a:t>
            </a:r>
            <a:r>
              <a:rPr lang="en-US" altLang="en-US" dirty="0" smtClean="0"/>
              <a:t> = </a:t>
            </a:r>
            <a:r>
              <a:rPr lang="en-US" altLang="en-US" b="1" dirty="0" smtClean="0">
                <a:sym typeface="Symbol" panose="05050102010706020507" pitchFamily="18" charset="2"/>
              </a:rPr>
              <a:t></a:t>
            </a:r>
            <a:r>
              <a:rPr lang="en-US" altLang="en-US" b="1" i="1" dirty="0" smtClean="0"/>
              <a:t>N</a:t>
            </a:r>
            <a:r>
              <a:rPr lang="en-US" altLang="en-US" dirty="0" smtClean="0"/>
              <a:t>, </a:t>
            </a:r>
            <a:r>
              <a:rPr lang="en-US" altLang="en-US" b="1" i="1" dirty="0" smtClean="0"/>
              <a:t>E</a:t>
            </a:r>
            <a:r>
              <a:rPr lang="en-US" altLang="en-US" b="1" dirty="0" smtClean="0">
                <a:sym typeface="Symbol" panose="05050102010706020507" pitchFamily="18" charset="2"/>
              </a:rPr>
              <a:t>  </a:t>
            </a:r>
            <a:r>
              <a:rPr lang="en-US" altLang="en-US" dirty="0" smtClean="0">
                <a:sym typeface="Symbol" panose="05050102010706020507" pitchFamily="18" charset="2"/>
              </a:rPr>
              <a:t>- a CFG</a:t>
            </a:r>
          </a:p>
          <a:p>
            <a:pPr lvl="1"/>
            <a:r>
              <a:rPr lang="en-US" altLang="en-US" b="1" i="1" dirty="0" smtClean="0">
                <a:sym typeface="Symbol" panose="05050102010706020507" pitchFamily="18" charset="2"/>
              </a:rPr>
              <a:t>M</a:t>
            </a:r>
            <a:r>
              <a:rPr lang="en-US" altLang="en-US" b="1" dirty="0" smtClean="0">
                <a:sym typeface="Symbol" panose="05050102010706020507" pitchFamily="18" charset="2"/>
              </a:rPr>
              <a:t> : </a:t>
            </a:r>
            <a:r>
              <a:rPr lang="en-US" altLang="en-US" b="1" i="1" dirty="0" smtClean="0">
                <a:sym typeface="Symbol" panose="05050102010706020507" pitchFamily="18" charset="2"/>
              </a:rPr>
              <a:t>N</a:t>
            </a:r>
            <a:r>
              <a:rPr lang="en-US" altLang="en-US" b="1" dirty="0" smtClean="0">
                <a:sym typeface="Symbol" panose="05050102010706020507" pitchFamily="18" charset="2"/>
              </a:rPr>
              <a:t>  </a:t>
            </a:r>
            <a:r>
              <a:rPr lang="en-US" altLang="en-US" b="1" dirty="0" smtClean="0">
                <a:latin typeface="Monotype Corsiva" panose="03010101010201010101" pitchFamily="66" charset="0"/>
                <a:sym typeface="Symbol" panose="05050102010706020507" pitchFamily="18" charset="2"/>
              </a:rPr>
              <a:t>F </a:t>
            </a:r>
            <a:r>
              <a:rPr lang="en-US" altLang="en-US" b="1" dirty="0" smtClean="0">
                <a:sym typeface="Symbol" panose="05050102010706020507" pitchFamily="18" charset="2"/>
              </a:rPr>
              <a:t> </a:t>
            </a:r>
            <a:r>
              <a:rPr lang="en-US" altLang="en-US" dirty="0" smtClean="0">
                <a:sym typeface="Symbol" panose="05050102010706020507" pitchFamily="18" charset="2"/>
              </a:rPr>
              <a:t>- a node map</a:t>
            </a:r>
          </a:p>
          <a:p>
            <a:pPr lvl="1"/>
            <a:r>
              <a:rPr lang="en-US" altLang="en-US" dirty="0">
                <a:latin typeface="Courier New" panose="02070309020205020404" pitchFamily="49" charset="0"/>
                <a:cs typeface="Courier New" panose="02070309020205020404" pitchFamily="49" charset="0"/>
                <a:sym typeface="Symbol" panose="05050102010706020507" pitchFamily="18" charset="2"/>
              </a:rPr>
              <a:t>r</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esult[]</a:t>
            </a:r>
            <a:r>
              <a:rPr lang="en-US" altLang="en-US" dirty="0" smtClean="0">
                <a:sym typeface="Symbol" panose="05050102010706020507" pitchFamily="18" charset="2"/>
              </a:rPr>
              <a:t> – an array of analysis results indexed by the CFG nodes</a:t>
            </a:r>
          </a:p>
          <a:p>
            <a:pPr lvl="1"/>
            <a:r>
              <a:rPr lang="en-US" altLang="en-US" dirty="0">
                <a:latin typeface="Courier New" panose="02070309020205020404" pitchFamily="49" charset="0"/>
                <a:cs typeface="Courier New" panose="02070309020205020404" pitchFamily="49" charset="0"/>
                <a:sym typeface="Symbol" panose="05050102010706020507" pitchFamily="18" charset="2"/>
              </a:rPr>
              <a:t>b</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ackward?</a:t>
            </a:r>
            <a:r>
              <a:rPr lang="en-US" altLang="en-US" dirty="0" smtClean="0">
                <a:sym typeface="Symbol" panose="05050102010706020507" pitchFamily="18" charset="2"/>
              </a:rPr>
              <a:t> – want to do backward analysis? </a:t>
            </a:r>
          </a:p>
          <a:p>
            <a:pPr lvl="1"/>
            <a:endParaRPr lang="en-US" altLang="en-US" dirty="0" smtClean="0">
              <a:sym typeface="Symbol" panose="05050102010706020507" pitchFamily="18" charset="2"/>
            </a:endParaRPr>
          </a:p>
          <a:p>
            <a:pPr lvl="1"/>
            <a:endParaRPr lang="en-US"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55</a:t>
            </a:fld>
            <a:endParaRPr lang="en-US" altLang="en-US"/>
          </a:p>
        </p:txBody>
      </p:sp>
    </p:spTree>
    <p:extLst>
      <p:ext uri="{BB962C8B-B14F-4D97-AF65-F5344CB8AC3E}">
        <p14:creationId xmlns:p14="http://schemas.microsoft.com/office/powerpoint/2010/main" val="366871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Generalized MFP Algorithm</a:t>
            </a:r>
            <a:endParaRPr lang="en-US" dirty="0"/>
          </a:p>
        </p:txBody>
      </p:sp>
      <p:sp>
        <p:nvSpPr>
          <p:cNvPr id="3" name="Content Placeholder 2"/>
          <p:cNvSpPr>
            <a:spLocks noGrp="1"/>
          </p:cNvSpPr>
          <p:nvPr>
            <p:ph idx="1"/>
          </p:nvPr>
        </p:nvSpPr>
        <p:spPr>
          <a:xfrm>
            <a:off x="457200" y="2514600"/>
            <a:ext cx="8229600" cy="3611563"/>
          </a:xfrm>
        </p:spPr>
        <p:txBody>
          <a:bodyPr/>
          <a:lstStyle/>
          <a:p>
            <a:pPr marL="514350" indent="-514350">
              <a:buFont typeface="+mj-lt"/>
              <a:buAutoNum type="arabicPeriod"/>
            </a:pPr>
            <a:r>
              <a:rPr lang="en-US" dirty="0" smtClean="0"/>
              <a:t>If (</a:t>
            </a:r>
            <a:r>
              <a:rPr lang="en-US" dirty="0" smtClean="0">
                <a:latin typeface="Courier New" panose="02070309020205020404" pitchFamily="49" charset="0"/>
                <a:cs typeface="Courier New" panose="02070309020205020404" pitchFamily="49" charset="0"/>
              </a:rPr>
              <a:t>backward?</a:t>
            </a:r>
            <a:r>
              <a:rPr lang="en-US" dirty="0" smtClean="0"/>
              <a:t> == </a:t>
            </a:r>
            <a:r>
              <a:rPr lang="en-US" dirty="0" smtClean="0">
                <a:latin typeface="Courier New" panose="02070309020205020404" pitchFamily="49" charset="0"/>
                <a:cs typeface="Courier New" panose="02070309020205020404" pitchFamily="49" charset="0"/>
              </a:rPr>
              <a:t>true</a:t>
            </a:r>
            <a:r>
              <a:rPr lang="en-US" dirty="0" smtClean="0"/>
              <a:t>) reverse all CFG edges</a:t>
            </a:r>
          </a:p>
          <a:p>
            <a:pPr marL="514350" indent="-514350">
              <a:buFont typeface="+mj-lt"/>
              <a:buAutoNum type="arabicPeriod"/>
            </a:pPr>
            <a:r>
              <a:rPr lang="en-US" dirty="0" err="1" smtClean="0">
                <a:latin typeface="Courier New" panose="02070309020205020404" pitchFamily="49" charset="0"/>
                <a:cs typeface="Courier New" panose="02070309020205020404" pitchFamily="49" charset="0"/>
              </a:rPr>
              <a:t>worklist</a:t>
            </a:r>
            <a:r>
              <a:rPr lang="en-US" dirty="0" smtClean="0"/>
              <a:t> := </a:t>
            </a:r>
            <a:r>
              <a:rPr lang="en-US" b="1" i="1" dirty="0" smtClean="0"/>
              <a:t>E</a:t>
            </a:r>
            <a:r>
              <a:rPr lang="en-US" dirty="0" smtClean="0"/>
              <a:t> – all CFG edges</a:t>
            </a:r>
          </a:p>
          <a:p>
            <a:pPr marL="514350" indent="-514350">
              <a:buFont typeface="+mj-lt"/>
              <a:buAutoNum type="arabicPeriod"/>
            </a:pPr>
            <a:r>
              <a:rPr lang="en-US" dirty="0" smtClean="0"/>
              <a:t>For all nodes </a:t>
            </a:r>
            <a:r>
              <a:rPr lang="en-US" i="1" dirty="0" smtClean="0"/>
              <a:t>n</a:t>
            </a:r>
            <a:r>
              <a:rPr lang="en-US" dirty="0" smtClean="0"/>
              <a:t> in CFG do:</a:t>
            </a:r>
          </a:p>
          <a:p>
            <a:pPr marL="400050" lvl="1" indent="0">
              <a:buNone/>
            </a:pPr>
            <a:r>
              <a:rPr lang="en-US" dirty="0"/>
              <a:t> </a:t>
            </a:r>
            <a:r>
              <a:rPr lang="en-US" dirty="0" smtClean="0"/>
              <a:t>3.1 result[</a:t>
            </a:r>
            <a:r>
              <a:rPr lang="en-US" i="1" dirty="0" smtClean="0"/>
              <a:t>n</a:t>
            </a:r>
            <a:r>
              <a:rPr lang="en-US" dirty="0" smtClean="0"/>
              <a:t>] = </a:t>
            </a:r>
            <a:r>
              <a:rPr lang="en-US" altLang="en-US" b="1" dirty="0" smtClean="0">
                <a:sym typeface="Symbol" panose="05050102010706020507" pitchFamily="18" charset="2"/>
              </a:rPr>
              <a:t>T</a:t>
            </a:r>
            <a:endParaRPr lang="en-US" dirty="0" smtClean="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56</a:t>
            </a:fld>
            <a:endParaRPr lang="en-US" altLang="en-US"/>
          </a:p>
        </p:txBody>
      </p:sp>
      <p:sp>
        <p:nvSpPr>
          <p:cNvPr id="7" name="TextBox 6"/>
          <p:cNvSpPr txBox="1"/>
          <p:nvPr/>
        </p:nvSpPr>
        <p:spPr>
          <a:xfrm>
            <a:off x="457200" y="1752600"/>
            <a:ext cx="2440092" cy="584775"/>
          </a:xfrm>
          <a:prstGeom prst="rect">
            <a:avLst/>
          </a:prstGeom>
          <a:solidFill>
            <a:srgbClr val="FFFF00"/>
          </a:solidFill>
        </p:spPr>
        <p:txBody>
          <a:bodyPr wrap="none" rtlCol="0">
            <a:spAutoFit/>
          </a:bodyPr>
          <a:lstStyle/>
          <a:p>
            <a:r>
              <a:rPr lang="en-US" sz="3200" dirty="0" smtClean="0"/>
              <a:t>Initialization:</a:t>
            </a:r>
            <a:endParaRPr lang="en-US" sz="3200" dirty="0"/>
          </a:p>
        </p:txBody>
      </p:sp>
    </p:spTree>
    <p:extLst>
      <p:ext uri="{BB962C8B-B14F-4D97-AF65-F5344CB8AC3E}">
        <p14:creationId xmlns:p14="http://schemas.microsoft.com/office/powerpoint/2010/main" val="3286929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Generalized MFP Algorithm</a:t>
            </a:r>
            <a:endParaRPr lang="en-US" dirty="0"/>
          </a:p>
        </p:txBody>
      </p:sp>
      <p:sp>
        <p:nvSpPr>
          <p:cNvPr id="3" name="Content Placeholder 2"/>
          <p:cNvSpPr>
            <a:spLocks noGrp="1"/>
          </p:cNvSpPr>
          <p:nvPr>
            <p:ph idx="1"/>
          </p:nvPr>
        </p:nvSpPr>
        <p:spPr>
          <a:xfrm>
            <a:off x="381000" y="1600200"/>
            <a:ext cx="8458200" cy="4525963"/>
          </a:xfrm>
        </p:spPr>
        <p:txBody>
          <a:bodyPr/>
          <a:lstStyle/>
          <a:p>
            <a:pPr marL="514350" indent="-514350">
              <a:buFont typeface="+mj-lt"/>
              <a:buAutoNum type="arabicPeriod" startAt="4"/>
            </a:pPr>
            <a:r>
              <a:rPr lang="en-US" sz="2800" dirty="0" smtClean="0"/>
              <a:t>while (</a:t>
            </a:r>
            <a:r>
              <a:rPr lang="en-US" sz="2800" dirty="0" err="1" smtClean="0">
                <a:latin typeface="Courier New" panose="02070309020205020404" pitchFamily="49" charset="0"/>
                <a:cs typeface="Courier New" panose="02070309020205020404" pitchFamily="49" charset="0"/>
              </a:rPr>
              <a:t>worklist</a:t>
            </a:r>
            <a:r>
              <a:rPr lang="en-US" sz="2800" dirty="0" smtClean="0"/>
              <a:t> not empty) do</a:t>
            </a:r>
          </a:p>
          <a:p>
            <a:pPr marL="400050" lvl="1" indent="0">
              <a:buNone/>
            </a:pPr>
            <a:r>
              <a:rPr lang="en-US" sz="2400" dirty="0"/>
              <a:t> </a:t>
            </a:r>
            <a:r>
              <a:rPr lang="en-US" sz="2400" dirty="0" smtClean="0"/>
              <a:t>4.1  (</a:t>
            </a:r>
            <a:r>
              <a:rPr lang="en-US" sz="2400" dirty="0" err="1" smtClean="0">
                <a:latin typeface="Courier New" panose="02070309020205020404" pitchFamily="49" charset="0"/>
                <a:cs typeface="Courier New" panose="02070309020205020404" pitchFamily="49" charset="0"/>
              </a:rPr>
              <a:t>src</a:t>
            </a:r>
            <a:r>
              <a:rPr lang="en-US" sz="2400" dirty="0" smtClean="0"/>
              <a:t>, </a:t>
            </a:r>
            <a:r>
              <a:rPr lang="en-US" sz="2400" dirty="0" err="1" smtClean="0">
                <a:latin typeface="Courier New" panose="02070309020205020404" pitchFamily="49" charset="0"/>
                <a:cs typeface="Courier New" panose="02070309020205020404" pitchFamily="49" charset="0"/>
              </a:rPr>
              <a:t>dst</a:t>
            </a:r>
            <a:r>
              <a:rPr lang="en-US" sz="2400" dirty="0" smtClean="0"/>
              <a:t>) := pop(</a:t>
            </a:r>
            <a:r>
              <a:rPr lang="en-US" sz="2400" dirty="0" err="1" smtClean="0">
                <a:latin typeface="Courier New" panose="02070309020205020404" pitchFamily="49" charset="0"/>
                <a:cs typeface="Courier New" panose="02070309020205020404" pitchFamily="49" charset="0"/>
              </a:rPr>
              <a:t>worklist</a:t>
            </a:r>
            <a:r>
              <a:rPr lang="en-US" sz="2400" dirty="0" smtClean="0"/>
              <a:t>)</a:t>
            </a:r>
          </a:p>
          <a:p>
            <a:pPr marL="400050" lvl="1" indent="0">
              <a:buNone/>
            </a:pPr>
            <a:r>
              <a:rPr lang="en-US" sz="2400" dirty="0" smtClean="0"/>
              <a:t> 4.2  if </a:t>
            </a:r>
            <a:r>
              <a:rPr lang="en-US" sz="2400" b="1" i="1" dirty="0" smtClean="0"/>
              <a:t>M</a:t>
            </a:r>
            <a:r>
              <a:rPr lang="en-US" sz="2400" dirty="0" smtClean="0"/>
              <a:t>(</a:t>
            </a:r>
            <a:r>
              <a:rPr lang="en-US" sz="2400" dirty="0" err="1" smtClean="0">
                <a:latin typeface="Courier New" panose="02070309020205020404" pitchFamily="49" charset="0"/>
                <a:cs typeface="Courier New" panose="02070309020205020404" pitchFamily="49" charset="0"/>
              </a:rPr>
              <a:t>src</a:t>
            </a:r>
            <a:r>
              <a:rPr lang="en-US" sz="2400" dirty="0" smtClean="0"/>
              <a:t>)(</a:t>
            </a:r>
            <a:r>
              <a:rPr lang="en-US" sz="2400" dirty="0" smtClean="0">
                <a:latin typeface="Courier New" panose="02070309020205020404" pitchFamily="49" charset="0"/>
                <a:cs typeface="Courier New" panose="02070309020205020404" pitchFamily="49" charset="0"/>
              </a:rPr>
              <a:t>result</a:t>
            </a:r>
            <a:r>
              <a:rPr lang="en-US" sz="2400" dirty="0" smtClean="0"/>
              <a:t>[</a:t>
            </a:r>
            <a:r>
              <a:rPr lang="en-US" sz="2400" dirty="0" err="1" smtClean="0">
                <a:latin typeface="Courier New" panose="02070309020205020404" pitchFamily="49" charset="0"/>
                <a:cs typeface="Courier New" panose="02070309020205020404" pitchFamily="49" charset="0"/>
              </a:rPr>
              <a:t>src</a:t>
            </a:r>
            <a:r>
              <a:rPr lang="en-US" sz="2400" dirty="0" smtClean="0"/>
              <a:t>]) </a:t>
            </a:r>
            <a:r>
              <a:rPr lang="en-US" altLang="en-US" sz="2400" dirty="0" smtClean="0">
                <a:sym typeface="Symbol" panose="05050102010706020507" pitchFamily="18" charset="2"/>
              </a:rPr>
              <a:t> </a:t>
            </a:r>
            <a:r>
              <a:rPr lang="en-US" altLang="en-US" sz="2400"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sz="2400" dirty="0" smtClean="0">
                <a:sym typeface="Symbol" panose="05050102010706020507" pitchFamily="18" charset="2"/>
              </a:rPr>
              <a:t>[</a:t>
            </a:r>
            <a:r>
              <a:rPr lang="en-US" altLang="en-US" sz="2400"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sz="2400" dirty="0" smtClean="0">
                <a:sym typeface="Symbol" panose="05050102010706020507" pitchFamily="18" charset="2"/>
              </a:rPr>
              <a:t>] then</a:t>
            </a:r>
          </a:p>
          <a:p>
            <a:pPr marL="400050" lvl="1" indent="0">
              <a:buNone/>
            </a:pPr>
            <a:r>
              <a:rPr lang="en-US" altLang="en-US" sz="2400" dirty="0">
                <a:sym typeface="Symbol" panose="05050102010706020507" pitchFamily="18" charset="2"/>
              </a:rPr>
              <a:t> </a:t>
            </a:r>
            <a:r>
              <a:rPr lang="en-US" altLang="en-US" sz="2400" dirty="0" smtClean="0">
                <a:sym typeface="Symbol" panose="05050102010706020507" pitchFamily="18" charset="2"/>
              </a:rPr>
              <a:t>       4.2.1 </a:t>
            </a:r>
            <a:r>
              <a:rPr lang="en-US" sz="2400" dirty="0" smtClean="0">
                <a:latin typeface="Courier New" panose="02070309020205020404" pitchFamily="49" charset="0"/>
                <a:cs typeface="Courier New" panose="02070309020205020404" pitchFamily="49" charset="0"/>
              </a:rPr>
              <a:t>result</a:t>
            </a:r>
            <a:r>
              <a:rPr lang="en-US" sz="2400" dirty="0" smtClean="0"/>
              <a:t>[</a:t>
            </a:r>
            <a:r>
              <a:rPr lang="en-US" sz="2400" dirty="0" err="1" smtClean="0">
                <a:latin typeface="Courier New" panose="02070309020205020404" pitchFamily="49" charset="0"/>
                <a:cs typeface="Courier New" panose="02070309020205020404" pitchFamily="49" charset="0"/>
              </a:rPr>
              <a:t>dst</a:t>
            </a:r>
            <a:r>
              <a:rPr lang="en-US" sz="2400" dirty="0" smtClean="0"/>
              <a:t>] := </a:t>
            </a:r>
            <a:r>
              <a:rPr lang="en-US" altLang="en-US" sz="2400"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sz="2400" dirty="0" smtClean="0">
                <a:sym typeface="Symbol" panose="05050102010706020507" pitchFamily="18" charset="2"/>
              </a:rPr>
              <a:t>[</a:t>
            </a:r>
            <a:r>
              <a:rPr lang="en-US" altLang="en-US" sz="2400"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sz="2400" dirty="0" smtClean="0">
                <a:sym typeface="Symbol" panose="05050102010706020507" pitchFamily="18" charset="2"/>
              </a:rPr>
              <a:t>]  </a:t>
            </a:r>
          </a:p>
          <a:p>
            <a:pPr marL="400050" lvl="1" indent="0">
              <a:buNone/>
            </a:pPr>
            <a:r>
              <a:rPr lang="en-US" sz="2400" b="1" i="1" dirty="0">
                <a:sym typeface="Symbol" panose="05050102010706020507" pitchFamily="18" charset="2"/>
              </a:rPr>
              <a:t> </a:t>
            </a:r>
            <a:r>
              <a:rPr lang="en-US" sz="2400" b="1" i="1" dirty="0" smtClean="0">
                <a:sym typeface="Symbol" panose="05050102010706020507" pitchFamily="18" charset="2"/>
              </a:rPr>
              <a:t>                                           </a:t>
            </a:r>
            <a:r>
              <a:rPr lang="en-US" sz="2400" b="1" i="1" dirty="0" smtClean="0"/>
              <a:t>M</a:t>
            </a:r>
            <a:r>
              <a:rPr lang="en-US" sz="2400" dirty="0" smtClean="0"/>
              <a:t>(</a:t>
            </a:r>
            <a:r>
              <a:rPr lang="en-US" sz="2400" dirty="0" err="1" smtClean="0">
                <a:latin typeface="Courier New" panose="02070309020205020404" pitchFamily="49" charset="0"/>
                <a:cs typeface="Courier New" panose="02070309020205020404" pitchFamily="49" charset="0"/>
              </a:rPr>
              <a:t>src</a:t>
            </a:r>
            <a:r>
              <a:rPr lang="en-US" sz="2400" dirty="0" smtClean="0"/>
              <a:t>)(</a:t>
            </a:r>
            <a:r>
              <a:rPr lang="en-US" sz="2400" dirty="0" smtClean="0">
                <a:latin typeface="Courier New" panose="02070309020205020404" pitchFamily="49" charset="0"/>
                <a:cs typeface="Courier New" panose="02070309020205020404" pitchFamily="49" charset="0"/>
              </a:rPr>
              <a:t>result</a:t>
            </a:r>
            <a:r>
              <a:rPr lang="en-US" sz="2400" dirty="0" smtClean="0"/>
              <a:t>[</a:t>
            </a:r>
            <a:r>
              <a:rPr lang="en-US" sz="2400" dirty="0" err="1" smtClean="0">
                <a:latin typeface="Courier New" panose="02070309020205020404" pitchFamily="49" charset="0"/>
                <a:cs typeface="Courier New" panose="02070309020205020404" pitchFamily="49" charset="0"/>
              </a:rPr>
              <a:t>src</a:t>
            </a:r>
            <a:r>
              <a:rPr lang="en-US" sz="2400" dirty="0" smtClean="0"/>
              <a:t>])</a:t>
            </a:r>
          </a:p>
          <a:p>
            <a:pPr marL="400050" lvl="1" indent="0">
              <a:buNone/>
            </a:pPr>
            <a:r>
              <a:rPr lang="en-US" sz="2400" dirty="0"/>
              <a:t> </a:t>
            </a:r>
            <a:r>
              <a:rPr lang="en-US" sz="2400" dirty="0" smtClean="0"/>
              <a:t>       4.2.2 </a:t>
            </a:r>
            <a:r>
              <a:rPr lang="en-US" altLang="en-US" sz="2400" dirty="0" smtClean="0">
                <a:sym typeface="Symbol" panose="05050102010706020507" pitchFamily="18" charset="2"/>
              </a:rPr>
              <a:t></a:t>
            </a:r>
            <a:r>
              <a:rPr lang="en-US" altLang="en-US" sz="2400" i="1" dirty="0" smtClean="0">
                <a:sym typeface="Symbol" panose="05050102010706020507" pitchFamily="18" charset="2"/>
              </a:rPr>
              <a:t>n</a:t>
            </a:r>
            <a:r>
              <a:rPr lang="en-US" altLang="en-US" sz="2400" dirty="0" smtClean="0">
                <a:sym typeface="Symbol" panose="05050102010706020507" pitchFamily="18" charset="2"/>
              </a:rPr>
              <a:t>  </a:t>
            </a:r>
            <a:r>
              <a:rPr lang="en-US" altLang="en-US" sz="2400" i="1" dirty="0" err="1" smtClean="0">
                <a:latin typeface="Times New Roman" panose="02020603050405020304" pitchFamily="18" charset="0"/>
                <a:sym typeface="Symbol" panose="05050102010706020507" pitchFamily="18" charset="2"/>
              </a:rPr>
              <a:t>succ</a:t>
            </a:r>
            <a:r>
              <a:rPr lang="en-US" altLang="en-US" sz="2400" dirty="0" smtClean="0">
                <a:sym typeface="Symbol" panose="05050102010706020507" pitchFamily="18" charset="2"/>
              </a:rPr>
              <a:t>(</a:t>
            </a:r>
            <a:r>
              <a:rPr lang="en-US" altLang="en-US" sz="2400"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sz="2400" dirty="0" smtClean="0">
                <a:sym typeface="Symbol" panose="05050102010706020507" pitchFamily="18" charset="2"/>
              </a:rPr>
              <a:t>) do:</a:t>
            </a:r>
          </a:p>
          <a:p>
            <a:pPr marL="400050" lvl="1" indent="0">
              <a:buNone/>
            </a:pPr>
            <a:r>
              <a:rPr lang="en-US" sz="2400" dirty="0">
                <a:sym typeface="Symbol" panose="05050102010706020507" pitchFamily="18" charset="2"/>
              </a:rPr>
              <a:t> </a:t>
            </a:r>
            <a:r>
              <a:rPr lang="en-US" sz="2400" dirty="0" smtClean="0">
                <a:sym typeface="Symbol" panose="05050102010706020507" pitchFamily="18" charset="2"/>
              </a:rPr>
              <a:t>                push(</a:t>
            </a:r>
            <a:r>
              <a:rPr lang="en-US" sz="2400" dirty="0" err="1" smtClean="0">
                <a:latin typeface="Courier New" panose="02070309020205020404" pitchFamily="49" charset="0"/>
                <a:cs typeface="Courier New" panose="02070309020205020404" pitchFamily="49" charset="0"/>
                <a:sym typeface="Symbol" panose="05050102010706020507" pitchFamily="18" charset="2"/>
              </a:rPr>
              <a:t>worklist</a:t>
            </a:r>
            <a:r>
              <a:rPr lang="en-US" sz="2400" dirty="0" smtClean="0">
                <a:sym typeface="Symbol" panose="05050102010706020507" pitchFamily="18" charset="2"/>
              </a:rPr>
              <a:t>, (</a:t>
            </a:r>
            <a:r>
              <a:rPr lang="en-US" sz="2400" dirty="0" err="1" smtClean="0">
                <a:latin typeface="Courier New" panose="02070309020205020404" pitchFamily="49" charset="0"/>
                <a:cs typeface="Courier New" panose="02070309020205020404" pitchFamily="49" charset="0"/>
                <a:sym typeface="Symbol" panose="05050102010706020507" pitchFamily="18" charset="2"/>
              </a:rPr>
              <a:t>dst</a:t>
            </a:r>
            <a:r>
              <a:rPr lang="en-US" sz="2400" dirty="0" smtClean="0">
                <a:sym typeface="Symbol" panose="05050102010706020507" pitchFamily="18" charset="2"/>
              </a:rPr>
              <a:t>, </a:t>
            </a:r>
            <a:r>
              <a:rPr lang="en-US" sz="2400" i="1" dirty="0" smtClean="0">
                <a:sym typeface="Symbol" panose="05050102010706020507" pitchFamily="18" charset="2"/>
              </a:rPr>
              <a:t>n</a:t>
            </a:r>
            <a:r>
              <a:rPr lang="en-US" sz="2400" dirty="0" smtClean="0">
                <a:sym typeface="Symbol" panose="05050102010706020507" pitchFamily="18" charset="2"/>
              </a:rPr>
              <a:t>))</a:t>
            </a:r>
            <a:r>
              <a:rPr lang="en-US" sz="2400" dirty="0" smtClean="0"/>
              <a:t> </a:t>
            </a:r>
          </a:p>
          <a:p>
            <a:pPr marL="400050" lvl="1" indent="0">
              <a:buNone/>
            </a:pPr>
            <a:endParaRPr lang="en-US" altLang="en-US" sz="2400" dirty="0">
              <a:sym typeface="Symbol" panose="05050102010706020507" pitchFamily="18" charset="2"/>
            </a:endParaRPr>
          </a:p>
          <a:p>
            <a:pPr marL="457200" indent="-457200">
              <a:buFont typeface="+mj-lt"/>
              <a:buAutoNum type="arabicPeriod" startAt="4"/>
            </a:pPr>
            <a:r>
              <a:rPr lang="en-US" altLang="en-US" dirty="0" smtClean="0">
                <a:sym typeface="Symbol" panose="05050102010706020507" pitchFamily="18" charset="2"/>
              </a:rPr>
              <a:t>Return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p>
          <a:p>
            <a:pPr marL="400050" lvl="1" indent="0">
              <a:buNone/>
            </a:pPr>
            <a:endParaRPr lang="en-US" sz="2400"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57</a:t>
            </a:fld>
            <a:endParaRPr lang="en-US" altLang="en-US"/>
          </a:p>
        </p:txBody>
      </p:sp>
      <p:cxnSp>
        <p:nvCxnSpPr>
          <p:cNvPr id="8" name="Straight Connector 7"/>
          <p:cNvCxnSpPr/>
          <p:nvPr/>
        </p:nvCxnSpPr>
        <p:spPr>
          <a:xfrm flipV="1">
            <a:off x="4876800" y="2590800"/>
            <a:ext cx="304800" cy="304800"/>
          </a:xfrm>
          <a:prstGeom prst="line">
            <a:avLst/>
          </a:prstGeom>
          <a:ln w="25400">
            <a:solidFill>
              <a:srgbClr val="800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symmetry</a:t>
            </a:r>
            <a:endParaRPr lang="en-US" dirty="0"/>
          </a:p>
        </p:txBody>
      </p:sp>
      <p:sp>
        <p:nvSpPr>
          <p:cNvPr id="3" name="Content Placeholder 2"/>
          <p:cNvSpPr>
            <a:spLocks noGrp="1"/>
          </p:cNvSpPr>
          <p:nvPr>
            <p:ph idx="1"/>
          </p:nvPr>
        </p:nvSpPr>
        <p:spPr/>
        <p:txBody>
          <a:bodyPr/>
          <a:lstStyle/>
          <a:p>
            <a:r>
              <a:rPr lang="en-US" sz="2800" dirty="0" smtClean="0"/>
              <a:t>The above presentation uses </a:t>
            </a:r>
            <a:r>
              <a:rPr lang="en-US" altLang="en-US" sz="2800" dirty="0">
                <a:sym typeface="Symbol" panose="05050102010706020507" pitchFamily="18" charset="2"/>
              </a:rPr>
              <a:t></a:t>
            </a:r>
            <a:r>
              <a:rPr lang="en-US" sz="2800" dirty="0" smtClean="0"/>
              <a:t> as the lattice operator and moves from T to </a:t>
            </a:r>
            <a:r>
              <a:rPr lang="en-US" altLang="en-US" sz="2800" b="1" dirty="0" smtClean="0">
                <a:sym typeface="Symbol" panose="05050102010706020507" pitchFamily="18" charset="2"/>
              </a:rPr>
              <a:t></a:t>
            </a:r>
          </a:p>
          <a:p>
            <a:endParaRPr lang="en-US" sz="2800" b="1" dirty="0">
              <a:sym typeface="Symbol" panose="05050102010706020507" pitchFamily="18" charset="2"/>
            </a:endParaRPr>
          </a:p>
          <a:p>
            <a:r>
              <a:rPr lang="en-US" sz="2800" dirty="0" smtClean="0">
                <a:sym typeface="Symbol" panose="05050102010706020507" pitchFamily="18" charset="2"/>
              </a:rPr>
              <a:t>The other direction using + will work in a symmetric way</a:t>
            </a:r>
          </a:p>
          <a:p>
            <a:endParaRPr lang="en-US" sz="2800" dirty="0">
              <a:sym typeface="Symbol" panose="05050102010706020507" pitchFamily="18" charset="2"/>
            </a:endParaRPr>
          </a:p>
          <a:p>
            <a:r>
              <a:rPr lang="en-US" sz="2800" dirty="0" smtClean="0">
                <a:sym typeface="Symbol" panose="05050102010706020507" pitchFamily="18" charset="2"/>
              </a:rPr>
              <a:t>Which direction to use depends on the problem:</a:t>
            </a:r>
          </a:p>
          <a:p>
            <a:pPr lvl="1"/>
            <a:r>
              <a:rPr lang="en-US" sz="2400" dirty="0" smtClean="0">
                <a:sym typeface="Symbol" panose="05050102010706020507" pitchFamily="18" charset="2"/>
              </a:rPr>
              <a:t>“All paths true” vs “Any path true”</a:t>
            </a:r>
            <a:endParaRPr lang="en-US" sz="2400"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58</a:t>
            </a:fld>
            <a:endParaRPr lang="en-US" altLang="en-US"/>
          </a:p>
        </p:txBody>
      </p:sp>
    </p:spTree>
    <p:extLst>
      <p:ext uri="{BB962C8B-B14F-4D97-AF65-F5344CB8AC3E}">
        <p14:creationId xmlns:p14="http://schemas.microsoft.com/office/powerpoint/2010/main" val="34876140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9" name="Text Box 4"/>
          <p:cNvSpPr txBox="1">
            <a:spLocks noChangeArrowheads="1"/>
          </p:cNvSpPr>
          <p:nvPr/>
        </p:nvSpPr>
        <p:spPr bwMode="auto">
          <a:xfrm>
            <a:off x="6870357" y="2185917"/>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74770" name="Rectangle 5"/>
          <p:cNvSpPr>
            <a:spLocks noChangeArrowheads="1"/>
          </p:cNvSpPr>
          <p:nvPr/>
        </p:nvSpPr>
        <p:spPr bwMode="auto">
          <a:xfrm>
            <a:off x="6722076" y="2049439"/>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71" name="Line 6"/>
          <p:cNvSpPr>
            <a:spLocks noChangeShapeType="1"/>
          </p:cNvSpPr>
          <p:nvPr/>
        </p:nvSpPr>
        <p:spPr bwMode="auto">
          <a:xfrm>
            <a:off x="7315200" y="2731827"/>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2" name="Text Box 7"/>
          <p:cNvSpPr txBox="1">
            <a:spLocks noChangeArrowheads="1"/>
          </p:cNvSpPr>
          <p:nvPr/>
        </p:nvSpPr>
        <p:spPr bwMode="auto">
          <a:xfrm>
            <a:off x="6870357" y="3004782"/>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74773" name="Rectangle 8"/>
          <p:cNvSpPr>
            <a:spLocks noChangeArrowheads="1"/>
          </p:cNvSpPr>
          <p:nvPr/>
        </p:nvSpPr>
        <p:spPr bwMode="auto">
          <a:xfrm>
            <a:off x="6722076" y="2936543"/>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74" name="Line 9"/>
          <p:cNvSpPr>
            <a:spLocks noChangeShapeType="1"/>
          </p:cNvSpPr>
          <p:nvPr/>
        </p:nvSpPr>
        <p:spPr bwMode="auto">
          <a:xfrm>
            <a:off x="7315200" y="3414215"/>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5" name="Text Box 10"/>
          <p:cNvSpPr txBox="1">
            <a:spLocks noChangeArrowheads="1"/>
          </p:cNvSpPr>
          <p:nvPr/>
        </p:nvSpPr>
        <p:spPr bwMode="auto">
          <a:xfrm>
            <a:off x="6870357" y="3755409"/>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74776" name="Rectangle 11"/>
          <p:cNvSpPr>
            <a:spLocks noChangeArrowheads="1"/>
          </p:cNvSpPr>
          <p:nvPr/>
        </p:nvSpPr>
        <p:spPr bwMode="auto">
          <a:xfrm>
            <a:off x="6722076" y="3618932"/>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77" name="Text Box 12"/>
          <p:cNvSpPr txBox="1">
            <a:spLocks noChangeArrowheads="1"/>
          </p:cNvSpPr>
          <p:nvPr/>
        </p:nvSpPr>
        <p:spPr bwMode="auto">
          <a:xfrm>
            <a:off x="5165125" y="3755409"/>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74778" name="Rectangle 13"/>
          <p:cNvSpPr>
            <a:spLocks noChangeArrowheads="1"/>
          </p:cNvSpPr>
          <p:nvPr/>
        </p:nvSpPr>
        <p:spPr bwMode="auto">
          <a:xfrm>
            <a:off x="5016844" y="3618932"/>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4779" name="Line 14"/>
          <p:cNvSpPr>
            <a:spLocks noChangeShapeType="1"/>
          </p:cNvSpPr>
          <p:nvPr/>
        </p:nvSpPr>
        <p:spPr bwMode="auto">
          <a:xfrm flipH="1">
            <a:off x="5684109" y="3414215"/>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0" name="Freeform 15"/>
          <p:cNvSpPr>
            <a:spLocks/>
          </p:cNvSpPr>
          <p:nvPr/>
        </p:nvSpPr>
        <p:spPr bwMode="auto">
          <a:xfrm>
            <a:off x="4646141" y="2800066"/>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1" name="Freeform 16"/>
          <p:cNvSpPr>
            <a:spLocks/>
          </p:cNvSpPr>
          <p:nvPr/>
        </p:nvSpPr>
        <p:spPr bwMode="auto">
          <a:xfrm>
            <a:off x="7315200" y="2743200"/>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59</a:t>
            </a:fld>
            <a:endParaRPr lang="en-US" altLang="en-US">
              <a:solidFill>
                <a:srgbClr val="660066"/>
              </a:solidFill>
            </a:endParaRPr>
          </a:p>
        </p:txBody>
      </p:sp>
      <p:sp>
        <p:nvSpPr>
          <p:cNvPr id="2" name="TextBox 1"/>
          <p:cNvSpPr txBox="1"/>
          <p:nvPr/>
        </p:nvSpPr>
        <p:spPr>
          <a:xfrm>
            <a:off x="533400" y="1447800"/>
            <a:ext cx="3962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8 definitions so let’s use a length 8 bit vector</a:t>
            </a:r>
          </a:p>
          <a:p>
            <a:pPr marL="285750" indent="-285750">
              <a:buFont typeface="Arial" panose="020B0604020202020204" pitchFamily="34" charset="0"/>
              <a:buChar char="•"/>
            </a:pPr>
            <a:endParaRPr lang="en-US" dirty="0"/>
          </a:p>
        </p:txBody>
      </p:sp>
      <p:sp>
        <p:nvSpPr>
          <p:cNvPr id="3" name="TextBox 2"/>
          <p:cNvSpPr txBox="1"/>
          <p:nvPr/>
        </p:nvSpPr>
        <p:spPr>
          <a:xfrm>
            <a:off x="1143000" y="2133600"/>
            <a:ext cx="3505200" cy="369332"/>
          </a:xfrm>
          <a:prstGeom prst="rect">
            <a:avLst/>
          </a:prstGeom>
          <a:noFill/>
        </p:spPr>
        <p:txBody>
          <a:bodyPr wrap="square" rtlCol="0">
            <a:spAutoFit/>
          </a:bodyPr>
          <a:lstStyle/>
          <a:p>
            <a:r>
              <a:rPr lang="en-US" dirty="0" smtClean="0"/>
              <a:t>&lt;</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7</a:t>
            </a:r>
            <a:r>
              <a:rPr lang="en-US" dirty="0" smtClean="0"/>
              <a:t>&gt;</a:t>
            </a:r>
            <a:endParaRPr lang="en-US" dirty="0"/>
          </a:p>
        </p:txBody>
      </p:sp>
      <p:sp>
        <p:nvSpPr>
          <p:cNvPr id="4" name="TextBox 3"/>
          <p:cNvSpPr txBox="1"/>
          <p:nvPr/>
        </p:nvSpPr>
        <p:spPr>
          <a:xfrm>
            <a:off x="914400" y="2590800"/>
            <a:ext cx="3429000" cy="646331"/>
          </a:xfrm>
          <a:prstGeom prst="rect">
            <a:avLst/>
          </a:prstGeom>
          <a:noFill/>
        </p:spPr>
        <p:txBody>
          <a:bodyPr wrap="square" rtlCol="0">
            <a:spAutoFit/>
          </a:bodyPr>
          <a:lstStyle/>
          <a:p>
            <a:r>
              <a:rPr lang="en-US" dirty="0" smtClean="0"/>
              <a:t>where </a:t>
            </a:r>
            <a:r>
              <a:rPr lang="en-US" i="1" dirty="0" smtClean="0">
                <a:latin typeface="Times New Roman" panose="02020603050405020304" pitchFamily="18" charset="0"/>
                <a:cs typeface="Times New Roman" panose="02020603050405020304" pitchFamily="18" charset="0"/>
              </a:rPr>
              <a:t>b</a:t>
            </a:r>
            <a:r>
              <a:rPr lang="en-US" i="1" baseline="-25000" dirty="0" smtClean="0">
                <a:latin typeface="Times New Roman" panose="02020603050405020304" pitchFamily="18" charset="0"/>
                <a:cs typeface="Times New Roman" panose="02020603050405020304" pitchFamily="18" charset="0"/>
              </a:rPr>
              <a:t>i</a:t>
            </a:r>
            <a:r>
              <a:rPr lang="en-US" dirty="0" smtClean="0"/>
              <a:t> is true (1) if definition </a:t>
            </a:r>
            <a:r>
              <a:rPr lang="en-US" i="1" dirty="0" smtClean="0">
                <a:latin typeface="Times New Roman" panose="02020603050405020304" pitchFamily="18" charset="0"/>
                <a:cs typeface="Times New Roman" panose="02020603050405020304" pitchFamily="18" charset="0"/>
              </a:rPr>
              <a:t>d</a:t>
            </a:r>
            <a:r>
              <a:rPr lang="en-US" i="1" baseline="-25000" dirty="0" smtClean="0">
                <a:latin typeface="Times New Roman" panose="02020603050405020304" pitchFamily="18" charset="0"/>
                <a:cs typeface="Times New Roman" panose="02020603050405020304" pitchFamily="18" charset="0"/>
              </a:rPr>
              <a:t>i</a:t>
            </a:r>
            <a:r>
              <a:rPr lang="en-US" dirty="0" smtClean="0"/>
              <a:t> reaches that basic block.</a:t>
            </a:r>
            <a:endParaRPr lang="en-US" dirty="0"/>
          </a:p>
        </p:txBody>
      </p:sp>
      <p:sp>
        <p:nvSpPr>
          <p:cNvPr id="5" name="TextBox 4"/>
          <p:cNvSpPr txBox="1"/>
          <p:nvPr/>
        </p:nvSpPr>
        <p:spPr>
          <a:xfrm>
            <a:off x="609600" y="3429000"/>
            <a:ext cx="3886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 = &lt;1,1,1,1,1,1,1,1&gt;</a:t>
            </a:r>
          </a:p>
          <a:p>
            <a:r>
              <a:rPr lang="en-US" dirty="0"/>
              <a:t> </a:t>
            </a:r>
            <a:r>
              <a:rPr lang="en-US" dirty="0" smtClean="0"/>
              <a:t>    - “every definition reaches here”</a:t>
            </a:r>
          </a:p>
          <a:p>
            <a:pPr marL="285750" indent="-285750">
              <a:buFont typeface="Arial" panose="020B0604020202020204" pitchFamily="34" charset="0"/>
              <a:buChar char="•"/>
            </a:pPr>
            <a:r>
              <a:rPr lang="en-US" altLang="en-US" b="1" dirty="0" smtClean="0">
                <a:sym typeface="Symbol" panose="05050102010706020507" pitchFamily="18" charset="2"/>
              </a:rPr>
              <a:t> </a:t>
            </a:r>
            <a:r>
              <a:rPr lang="en-US" altLang="en-US" dirty="0" smtClean="0">
                <a:sym typeface="Symbol" panose="05050102010706020507" pitchFamily="18" charset="2"/>
              </a:rPr>
              <a:t>= &lt;0,0,0,0,0,0,0,0&gt;</a:t>
            </a:r>
          </a:p>
          <a:p>
            <a:pPr marL="285750" indent="-285750">
              <a:buFont typeface="Arial" panose="020B0604020202020204" pitchFamily="34" charset="0"/>
              <a:buChar char="•"/>
            </a:pPr>
            <a:r>
              <a:rPr lang="en-US" dirty="0" smtClean="0">
                <a:sym typeface="Symbol" panose="05050102010706020507" pitchFamily="18" charset="2"/>
              </a:rPr>
              <a:t>Lattice is the standard bit vector lattice.</a:t>
            </a:r>
            <a:endParaRPr lang="en-US" dirty="0"/>
          </a:p>
        </p:txBody>
      </p:sp>
      <p:sp>
        <p:nvSpPr>
          <p:cNvPr id="6" name="TextBox 5"/>
          <p:cNvSpPr txBox="1"/>
          <p:nvPr/>
        </p:nvSpPr>
        <p:spPr>
          <a:xfrm>
            <a:off x="6324600" y="1981200"/>
            <a:ext cx="404278" cy="307777"/>
          </a:xfrm>
          <a:prstGeom prst="rect">
            <a:avLst/>
          </a:prstGeom>
          <a:noFill/>
        </p:spPr>
        <p:txBody>
          <a:bodyPr wrap="none" rtlCol="0">
            <a:spAutoFit/>
          </a:bodyPr>
          <a:lstStyle/>
          <a:p>
            <a:r>
              <a:rPr lang="en-US" sz="1400" dirty="0" smtClean="0"/>
              <a:t>B1</a:t>
            </a:r>
            <a:endParaRPr lang="en-US" sz="1400" dirty="0"/>
          </a:p>
        </p:txBody>
      </p:sp>
      <p:sp>
        <p:nvSpPr>
          <p:cNvPr id="39" name="TextBox 38"/>
          <p:cNvSpPr txBox="1"/>
          <p:nvPr/>
        </p:nvSpPr>
        <p:spPr>
          <a:xfrm>
            <a:off x="6385170" y="2926860"/>
            <a:ext cx="404278" cy="307777"/>
          </a:xfrm>
          <a:prstGeom prst="rect">
            <a:avLst/>
          </a:prstGeom>
          <a:noFill/>
        </p:spPr>
        <p:txBody>
          <a:bodyPr wrap="none" rtlCol="0">
            <a:spAutoFit/>
          </a:bodyPr>
          <a:lstStyle/>
          <a:p>
            <a:r>
              <a:rPr lang="en-US" sz="1400" dirty="0" smtClean="0"/>
              <a:t>B2</a:t>
            </a:r>
            <a:endParaRPr lang="en-US" sz="1400" dirty="0"/>
          </a:p>
        </p:txBody>
      </p:sp>
      <p:sp>
        <p:nvSpPr>
          <p:cNvPr id="40" name="TextBox 39"/>
          <p:cNvSpPr txBox="1"/>
          <p:nvPr/>
        </p:nvSpPr>
        <p:spPr>
          <a:xfrm>
            <a:off x="4685325" y="3581400"/>
            <a:ext cx="404278" cy="307777"/>
          </a:xfrm>
          <a:prstGeom prst="rect">
            <a:avLst/>
          </a:prstGeom>
          <a:noFill/>
        </p:spPr>
        <p:txBody>
          <a:bodyPr wrap="none" rtlCol="0">
            <a:spAutoFit/>
          </a:bodyPr>
          <a:lstStyle/>
          <a:p>
            <a:r>
              <a:rPr lang="en-US" sz="1400" dirty="0" smtClean="0"/>
              <a:t>B3</a:t>
            </a:r>
            <a:endParaRPr lang="en-US" sz="1400" dirty="0"/>
          </a:p>
        </p:txBody>
      </p:sp>
      <p:sp>
        <p:nvSpPr>
          <p:cNvPr id="41" name="TextBox 40"/>
          <p:cNvSpPr txBox="1"/>
          <p:nvPr/>
        </p:nvSpPr>
        <p:spPr>
          <a:xfrm>
            <a:off x="6324600" y="3581400"/>
            <a:ext cx="404278" cy="307777"/>
          </a:xfrm>
          <a:prstGeom prst="rect">
            <a:avLst/>
          </a:prstGeom>
          <a:noFill/>
        </p:spPr>
        <p:txBody>
          <a:bodyPr wrap="none" rtlCol="0">
            <a:spAutoFit/>
          </a:bodyPr>
          <a:lstStyle/>
          <a:p>
            <a:r>
              <a:rPr lang="en-US" sz="1400" dirty="0" smtClean="0"/>
              <a:t>B4</a:t>
            </a:r>
            <a:endParaRPr lang="en-US" sz="1400" dirty="0"/>
          </a:p>
        </p:txBody>
      </p:sp>
      <p:sp>
        <p:nvSpPr>
          <p:cNvPr id="7" name="Rounded Rectangle 6"/>
          <p:cNvSpPr/>
          <p:nvPr/>
        </p:nvSpPr>
        <p:spPr>
          <a:xfrm>
            <a:off x="6895125" y="1371600"/>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28" name="Rounded Rectangle 27"/>
          <p:cNvSpPr/>
          <p:nvPr/>
        </p:nvSpPr>
        <p:spPr>
          <a:xfrm>
            <a:off x="6895125" y="4724400"/>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9" name="Straight Arrow Connector 8"/>
          <p:cNvCxnSpPr>
            <a:stCxn id="7" idx="2"/>
            <a:endCxn id="74770" idx="0"/>
          </p:cNvCxnSpPr>
          <p:nvPr/>
        </p:nvCxnSpPr>
        <p:spPr>
          <a:xfrm>
            <a:off x="7314225" y="1752600"/>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4781" idx="0"/>
            <a:endCxn id="28" idx="0"/>
          </p:cNvCxnSpPr>
          <p:nvPr/>
        </p:nvCxnSpPr>
        <p:spPr>
          <a:xfrm flipH="1">
            <a:off x="7314225" y="4219303"/>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194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194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D2E7DC-279A-40C9-B748-9724B67BACFF}" type="slidenum">
              <a:rPr lang="en-US" altLang="en-US">
                <a:solidFill>
                  <a:srgbClr val="660066"/>
                </a:solidFill>
              </a:rPr>
              <a:pPr eaLnBrk="1" hangingPunct="1"/>
              <a:t>6</a:t>
            </a:fld>
            <a:endParaRPr lang="en-US" altLang="en-US">
              <a:solidFill>
                <a:srgbClr val="660066"/>
              </a:solidFill>
            </a:endParaRPr>
          </a:p>
        </p:txBody>
      </p:sp>
      <p:sp>
        <p:nvSpPr>
          <p:cNvPr id="19461" name="Rectangle 2"/>
          <p:cNvSpPr>
            <a:spLocks noGrp="1" noChangeArrowheads="1"/>
          </p:cNvSpPr>
          <p:nvPr>
            <p:ph type="title"/>
          </p:nvPr>
        </p:nvSpPr>
        <p:spPr>
          <a:xfrm>
            <a:off x="457200" y="381000"/>
            <a:ext cx="8420100" cy="558800"/>
          </a:xfrm>
        </p:spPr>
        <p:txBody>
          <a:bodyPr/>
          <a:lstStyle/>
          <a:p>
            <a:pPr eaLnBrk="1" hangingPunct="1"/>
            <a:r>
              <a:rPr lang="en-US" altLang="en-US" smtClean="0"/>
              <a:t>Approach to Detecting Automatically</a:t>
            </a:r>
          </a:p>
        </p:txBody>
      </p:sp>
      <p:sp>
        <p:nvSpPr>
          <p:cNvPr id="19462" name="Rectangle 3"/>
          <p:cNvSpPr>
            <a:spLocks noGrp="1" noChangeArrowheads="1"/>
          </p:cNvSpPr>
          <p:nvPr>
            <p:ph type="body" idx="1"/>
          </p:nvPr>
        </p:nvSpPr>
        <p:spPr>
          <a:xfrm>
            <a:off x="685800" y="1524000"/>
            <a:ext cx="7391400" cy="4991100"/>
          </a:xfrm>
        </p:spPr>
        <p:txBody>
          <a:bodyPr/>
          <a:lstStyle/>
          <a:p>
            <a:pPr eaLnBrk="1" hangingPunct="1">
              <a:lnSpc>
                <a:spcPct val="90000"/>
              </a:lnSpc>
            </a:pPr>
            <a:r>
              <a:rPr lang="en-US" altLang="en-US" sz="2000" smtClean="0"/>
              <a:t>Consider two “logical propositions” that are </a:t>
            </a:r>
            <a:r>
              <a:rPr lang="en-US" altLang="en-US" sz="2000" i="1" smtClean="0"/>
              <a:t>true</a:t>
            </a:r>
            <a:r>
              <a:rPr lang="en-US" altLang="en-US" sz="2000" smtClean="0"/>
              <a:t> or </a:t>
            </a:r>
            <a:r>
              <a:rPr lang="en-US" altLang="en-US" sz="2000" i="1" smtClean="0"/>
              <a:t>false</a:t>
            </a:r>
          </a:p>
          <a:p>
            <a:pPr lvl="1" eaLnBrk="1" hangingPunct="1">
              <a:lnSpc>
                <a:spcPct val="90000"/>
              </a:lnSpc>
            </a:pPr>
            <a:r>
              <a:rPr lang="en-US" altLang="en-US" sz="1800" smtClean="0"/>
              <a:t>	</a:t>
            </a:r>
            <a:r>
              <a:rPr lang="en-US" altLang="en-US" sz="1800" i="1" smtClean="0">
                <a:latin typeface="Times" panose="02020603060405020304" pitchFamily="18" charset="0"/>
              </a:rPr>
              <a:t>i</a:t>
            </a:r>
            <a:r>
              <a:rPr lang="en-US" altLang="en-US" sz="1800" smtClean="0">
                <a:latin typeface="Times" panose="02020603060405020304" pitchFamily="18" charset="0"/>
              </a:rPr>
              <a:t> </a:t>
            </a:r>
            <a:r>
              <a:rPr lang="en-US" altLang="en-US" sz="1800" smtClean="0">
                <a:cs typeface="Arial" panose="020B0604020202020204" pitchFamily="34" charset="0"/>
              </a:rPr>
              <a:t>≤</a:t>
            </a:r>
            <a:r>
              <a:rPr lang="en-US" altLang="en-US" sz="1800" smtClean="0"/>
              <a:t> </a:t>
            </a:r>
            <a:r>
              <a:rPr lang="en-US" altLang="en-US" sz="1800" i="1" smtClean="0">
                <a:latin typeface="Times" panose="02020603060405020304" pitchFamily="18" charset="0"/>
              </a:rPr>
              <a:t>n</a:t>
            </a:r>
            <a:endParaRPr lang="en-US" altLang="en-US" sz="1800" smtClean="0"/>
          </a:p>
          <a:p>
            <a:pPr lvl="1" eaLnBrk="1" hangingPunct="1">
              <a:lnSpc>
                <a:spcPct val="90000"/>
              </a:lnSpc>
            </a:pPr>
            <a:r>
              <a:rPr lang="en-US" altLang="en-US" sz="1800" smtClean="0"/>
              <a:t>	</a:t>
            </a:r>
            <a:r>
              <a:rPr lang="en-US" altLang="en-US" sz="1800" i="1" smtClean="0">
                <a:latin typeface="Times" panose="02020603060405020304" pitchFamily="18" charset="0"/>
              </a:rPr>
              <a:t>i </a:t>
            </a:r>
            <a:r>
              <a:rPr lang="en-US" altLang="en-US" sz="1800" smtClean="0">
                <a:sym typeface="Symbol" panose="05050102010706020507" pitchFamily="18" charset="2"/>
              </a:rPr>
              <a:t></a:t>
            </a:r>
            <a:r>
              <a:rPr lang="en-US" altLang="en-US" sz="1800" smtClean="0"/>
              <a:t> </a:t>
            </a:r>
            <a:r>
              <a:rPr lang="en-US" altLang="en-US" sz="1800" smtClean="0">
                <a:latin typeface="Times" panose="02020603060405020304" pitchFamily="18" charset="0"/>
              </a:rPr>
              <a:t>1</a:t>
            </a:r>
            <a:endParaRPr lang="en-US" altLang="en-US" sz="1800" smtClean="0"/>
          </a:p>
          <a:p>
            <a:pPr eaLnBrk="1" hangingPunct="1">
              <a:lnSpc>
                <a:spcPct val="90000"/>
              </a:lnSpc>
            </a:pPr>
            <a:r>
              <a:rPr lang="en-US" altLang="en-US" sz="2000" smtClean="0"/>
              <a:t>Each instruction along the path either keeps them valid or</a:t>
            </a:r>
          </a:p>
          <a:p>
            <a:pPr eaLnBrk="1" hangingPunct="1">
              <a:lnSpc>
                <a:spcPct val="90000"/>
              </a:lnSpc>
            </a:pPr>
            <a:r>
              <a:rPr lang="en-US" altLang="en-US" sz="2000" smtClean="0"/>
              <a:t>Potentially invalidates them</a:t>
            </a:r>
          </a:p>
          <a:p>
            <a:pPr eaLnBrk="1" hangingPunct="1">
              <a:lnSpc>
                <a:spcPct val="90000"/>
              </a:lnSpc>
            </a:pPr>
            <a:r>
              <a:rPr lang="en-US" altLang="en-US" sz="2000" smtClean="0"/>
              <a:t>Lend itself to an “interference scheme” to validate/invalidate the propositions along the loop</a:t>
            </a:r>
          </a:p>
          <a:p>
            <a:pPr eaLnBrk="1" hangingPunct="1">
              <a:lnSpc>
                <a:spcPct val="90000"/>
              </a:lnSpc>
            </a:pPr>
            <a:r>
              <a:rPr lang="en-US" altLang="en-US" sz="2000" smtClean="0"/>
              <a:t>If the propositions are always valid—tautologies — before the Guards then we can eliminate them</a:t>
            </a:r>
          </a:p>
          <a:p>
            <a:pPr eaLnBrk="1" hangingPunct="1">
              <a:lnSpc>
                <a:spcPct val="90000"/>
              </a:lnSpc>
            </a:pPr>
            <a:r>
              <a:rPr lang="en-US" altLang="en-US" sz="2000" smtClean="0"/>
              <a:t>Detect by essentially executing (exercising) the program symbolically at compile-time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60</a:t>
            </a:fld>
            <a:endParaRPr lang="en-US" altLang="en-US">
              <a:solidFill>
                <a:srgbClr val="660066"/>
              </a:solidFill>
            </a:endParaRPr>
          </a:p>
        </p:txBody>
      </p:sp>
      <p:sp>
        <p:nvSpPr>
          <p:cNvPr id="27" name="TextBox 26"/>
          <p:cNvSpPr txBox="1"/>
          <p:nvPr/>
        </p:nvSpPr>
        <p:spPr>
          <a:xfrm>
            <a:off x="914400" y="849392"/>
            <a:ext cx="7924800" cy="3570208"/>
          </a:xfrm>
          <a:prstGeom prst="rect">
            <a:avLst/>
          </a:prstGeom>
          <a:noFill/>
        </p:spPr>
        <p:txBody>
          <a:bodyPr wrap="square" rtlCol="0">
            <a:spAutoFit/>
          </a:bodyPr>
          <a:lstStyle/>
          <a:p>
            <a:r>
              <a:rPr lang="en-US" sz="1600" dirty="0" smtClean="0"/>
              <a:t>Transfer functions:</a:t>
            </a:r>
          </a:p>
          <a:p>
            <a:endParaRPr lang="en-US" sz="1600" dirty="0"/>
          </a:p>
          <a:p>
            <a:r>
              <a:rPr lang="en-US" sz="1600" dirty="0" smtClean="0"/>
              <a:t>For B1:</a:t>
            </a:r>
          </a:p>
          <a:p>
            <a:r>
              <a:rPr lang="en-US" sz="1600" dirty="0"/>
              <a:t> </a:t>
            </a:r>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smtClean="0">
                <a:latin typeface="+mn-lt"/>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smtClean="0"/>
          </a:p>
          <a:p>
            <a:r>
              <a:rPr lang="en-US" sz="1600" dirty="0" smtClean="0"/>
              <a:t>For B3:</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smtClean="0"/>
          </a:p>
          <a:p>
            <a:r>
              <a:rPr lang="en-US" sz="1600" dirty="0" smtClean="0"/>
              <a:t>For B4:</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i="1"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t>&gt;</a:t>
            </a:r>
          </a:p>
          <a:p>
            <a:endParaRPr lang="en-US" dirty="0"/>
          </a:p>
        </p:txBody>
      </p:sp>
      <p:sp>
        <p:nvSpPr>
          <p:cNvPr id="24"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5"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29"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2"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4"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Box 37"/>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2" name="TextBox 41"/>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3" name="TextBox 42"/>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4" name="TextBox 43"/>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5" name="Rounded Rectangle 44"/>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6" name="Rounded Rectangle 45"/>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7" name="Straight Arrow Connector 46"/>
          <p:cNvCxnSpPr>
            <a:stCxn id="45" idx="2"/>
            <a:endCxn id="25"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0"/>
            <a:endCxn id="46"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886200" y="914400"/>
            <a:ext cx="838200" cy="762000"/>
            <a:chOff x="3886200" y="914400"/>
            <a:chExt cx="838200" cy="762000"/>
          </a:xfrm>
        </p:grpSpPr>
        <p:sp>
          <p:nvSpPr>
            <p:cNvPr id="2" name="TextBox 1"/>
            <p:cNvSpPr txBox="1"/>
            <p:nvPr/>
          </p:nvSpPr>
          <p:spPr>
            <a:xfrm>
              <a:off x="3886200" y="914400"/>
              <a:ext cx="684803" cy="369332"/>
            </a:xfrm>
            <a:prstGeom prst="rect">
              <a:avLst/>
            </a:prstGeom>
            <a:noFill/>
          </p:spPr>
          <p:txBody>
            <a:bodyPr wrap="none" rtlCol="0">
              <a:spAutoFit/>
            </a:bodyPr>
            <a:lstStyle/>
            <a:p>
              <a:r>
                <a:rPr lang="en-US" dirty="0" smtClean="0">
                  <a:solidFill>
                    <a:srgbClr val="FF0000"/>
                  </a:solidFill>
                </a:rPr>
                <a:t>GEN</a:t>
              </a:r>
              <a:endParaRPr lang="en-US" dirty="0">
                <a:solidFill>
                  <a:srgbClr val="FF0000"/>
                </a:solidFill>
              </a:endParaRPr>
            </a:p>
          </p:txBody>
        </p:sp>
        <p:cxnSp>
          <p:nvCxnSpPr>
            <p:cNvPr id="4" name="Straight Arrow Connector 3"/>
            <p:cNvCxnSpPr>
              <a:stCxn id="2" idx="2"/>
            </p:cNvCxnSpPr>
            <p:nvPr/>
          </p:nvCxnSpPr>
          <p:spPr>
            <a:xfrm>
              <a:off x="4228602" y="1283732"/>
              <a:ext cx="38598" cy="39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 idx="2"/>
            </p:cNvCxnSpPr>
            <p:nvPr/>
          </p:nvCxnSpPr>
          <p:spPr>
            <a:xfrm>
              <a:off x="4228602" y="1283732"/>
              <a:ext cx="267198" cy="39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 idx="2"/>
            </p:cNvCxnSpPr>
            <p:nvPr/>
          </p:nvCxnSpPr>
          <p:spPr>
            <a:xfrm>
              <a:off x="4228602" y="1283732"/>
              <a:ext cx="495798" cy="39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876800" y="914400"/>
            <a:ext cx="685800" cy="762000"/>
            <a:chOff x="4876800" y="914400"/>
            <a:chExt cx="685800" cy="762000"/>
          </a:xfrm>
        </p:grpSpPr>
        <p:sp>
          <p:nvSpPr>
            <p:cNvPr id="49" name="TextBox 48"/>
            <p:cNvSpPr txBox="1"/>
            <p:nvPr/>
          </p:nvSpPr>
          <p:spPr>
            <a:xfrm>
              <a:off x="4876800" y="914400"/>
              <a:ext cx="659155" cy="369332"/>
            </a:xfrm>
            <a:prstGeom prst="rect">
              <a:avLst/>
            </a:prstGeom>
            <a:noFill/>
          </p:spPr>
          <p:txBody>
            <a:bodyPr wrap="none" rtlCol="0">
              <a:spAutoFit/>
            </a:bodyPr>
            <a:lstStyle/>
            <a:p>
              <a:r>
                <a:rPr lang="en-US" dirty="0" smtClean="0">
                  <a:solidFill>
                    <a:srgbClr val="FF0000"/>
                  </a:solidFill>
                </a:rPr>
                <a:t>KILL</a:t>
              </a:r>
              <a:endParaRPr lang="en-US" dirty="0">
                <a:solidFill>
                  <a:srgbClr val="FF0000"/>
                </a:solidFill>
              </a:endParaRPr>
            </a:p>
          </p:txBody>
        </p:sp>
        <p:cxnSp>
          <p:nvCxnSpPr>
            <p:cNvPr id="56" name="Straight Arrow Connector 55"/>
            <p:cNvCxnSpPr/>
            <p:nvPr/>
          </p:nvCxnSpPr>
          <p:spPr>
            <a:xfrm flipH="1">
              <a:off x="4953000" y="1295400"/>
              <a:ext cx="2286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181600" y="1295400"/>
              <a:ext cx="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181600" y="1295400"/>
              <a:ext cx="1524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181600" y="1295400"/>
              <a:ext cx="381000" cy="381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867400" y="914400"/>
            <a:ext cx="1586716" cy="773668"/>
            <a:chOff x="5867400" y="914400"/>
            <a:chExt cx="1586716" cy="773668"/>
          </a:xfrm>
        </p:grpSpPr>
        <p:sp>
          <p:nvSpPr>
            <p:cNvPr id="50" name="TextBox 49"/>
            <p:cNvSpPr txBox="1"/>
            <p:nvPr/>
          </p:nvSpPr>
          <p:spPr>
            <a:xfrm>
              <a:off x="5867400" y="914400"/>
              <a:ext cx="1586716" cy="369332"/>
            </a:xfrm>
            <a:prstGeom prst="rect">
              <a:avLst/>
            </a:prstGeom>
            <a:noFill/>
          </p:spPr>
          <p:txBody>
            <a:bodyPr wrap="none" rtlCol="0">
              <a:spAutoFit/>
            </a:bodyPr>
            <a:lstStyle/>
            <a:p>
              <a:r>
                <a:rPr lang="en-US" dirty="0" smtClean="0">
                  <a:solidFill>
                    <a:srgbClr val="FF0000"/>
                  </a:solidFill>
                </a:rPr>
                <a:t>PROPAGATE</a:t>
              </a:r>
              <a:endParaRPr lang="en-US" dirty="0">
                <a:solidFill>
                  <a:srgbClr val="FF0000"/>
                </a:solidFill>
              </a:endParaRPr>
            </a:p>
          </p:txBody>
        </p:sp>
        <p:cxnSp>
          <p:nvCxnSpPr>
            <p:cNvPr id="68" name="Straight Arrow Connector 67"/>
            <p:cNvCxnSpPr/>
            <p:nvPr/>
          </p:nvCxnSpPr>
          <p:spPr>
            <a:xfrm flipH="1">
              <a:off x="5867400" y="1295400"/>
              <a:ext cx="762000" cy="392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411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20"/>
                                        </p:tgtEl>
                                        <p:attrNameLst>
                                          <p:attrName>ppt_w</p:attrName>
                                        </p:attrNameLst>
                                      </p:cBhvr>
                                      <p:tavLst>
                                        <p:tav tm="0">
                                          <p:val>
                                            <p:strVal val="ppt_w"/>
                                          </p:val>
                                        </p:tav>
                                        <p:tav tm="100000">
                                          <p:val>
                                            <p:fltVal val="0"/>
                                          </p:val>
                                        </p:tav>
                                      </p:tavLst>
                                    </p:anim>
                                    <p:anim calcmode="lin" valueType="num">
                                      <p:cBhvr>
                                        <p:cTn id="14" dur="500"/>
                                        <p:tgtEl>
                                          <p:spTgt spid="20"/>
                                        </p:tgtEl>
                                        <p:attrNameLst>
                                          <p:attrName>ppt_h</p:attrName>
                                        </p:attrNameLst>
                                      </p:cBhvr>
                                      <p:tavLst>
                                        <p:tav tm="0">
                                          <p:val>
                                            <p:strVal val="ppt_h"/>
                                          </p:val>
                                        </p:tav>
                                        <p:tav tm="100000">
                                          <p:val>
                                            <p:fltVal val="0"/>
                                          </p:val>
                                        </p:tav>
                                      </p:tavLst>
                                    </p:anim>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1"/>
                                        </p:tgtEl>
                                        <p:attrNameLst>
                                          <p:attrName>ppt_w</p:attrName>
                                        </p:attrNameLst>
                                      </p:cBhvr>
                                      <p:tavLst>
                                        <p:tav tm="0">
                                          <p:val>
                                            <p:strVal val="ppt_w"/>
                                          </p:val>
                                        </p:tav>
                                        <p:tav tm="100000">
                                          <p:val>
                                            <p:fltVal val="0"/>
                                          </p:val>
                                        </p:tav>
                                      </p:tavLst>
                                    </p:anim>
                                    <p:anim calcmode="lin" valueType="num">
                                      <p:cBhvr>
                                        <p:cTn id="28" dur="500"/>
                                        <p:tgtEl>
                                          <p:spTgt spid="21"/>
                                        </p:tgtEl>
                                        <p:attrNameLst>
                                          <p:attrName>ppt_h</p:attrName>
                                        </p:attrNameLst>
                                      </p:cBhvr>
                                      <p:tavLst>
                                        <p:tav tm="0">
                                          <p:val>
                                            <p:strVal val="ppt_h"/>
                                          </p:val>
                                        </p:tav>
                                        <p:tav tm="100000">
                                          <p:val>
                                            <p:fltVal val="0"/>
                                          </p:val>
                                        </p:tav>
                                      </p:tavLst>
                                    </p:anim>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61</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After initialization</a:t>
            </a:r>
          </a:p>
          <a:p>
            <a:endParaRPr lang="en-US" sz="1600" dirty="0"/>
          </a:p>
          <a:p>
            <a:r>
              <a:rPr lang="en-US" sz="1600" dirty="0" smtClean="0"/>
              <a:t>For B1:</a:t>
            </a:r>
          </a:p>
          <a:p>
            <a:r>
              <a:rPr lang="en-US" sz="1600" dirty="0"/>
              <a:t> </a:t>
            </a:r>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smtClean="0">
                <a:latin typeface="+mn-lt"/>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471723804"/>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bl>
          </a:graphicData>
        </a:graphic>
      </p:graphicFrame>
      <p:sp>
        <p:nvSpPr>
          <p:cNvPr id="25"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6"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0"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3"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5"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Box 41"/>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3" name="TextBox 42"/>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4" name="TextBox 43"/>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5" name="TextBox 44"/>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6" name="Rounded Rectangle 45"/>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7" name="Rounded Rectangle 46"/>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8" name="Straight Arrow Connector 47"/>
          <p:cNvCxnSpPr>
            <a:stCxn id="46" idx="2"/>
            <a:endCxn id="26"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a:endCxn id="47"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9925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62</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After initialization</a:t>
            </a:r>
          </a:p>
          <a:p>
            <a:endParaRPr lang="en-US" sz="1600" dirty="0"/>
          </a:p>
          <a:p>
            <a:r>
              <a:rPr lang="en-US" sz="1600" dirty="0" smtClean="0"/>
              <a:t>For B1:</a:t>
            </a:r>
          </a:p>
          <a:p>
            <a:r>
              <a:rPr lang="en-US" sz="1600" dirty="0"/>
              <a:t> </a:t>
            </a:r>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smtClean="0">
                <a:latin typeface="+mn-lt"/>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2267131059"/>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rgbClr val="FF0000"/>
                          </a:solidFill>
                        </a:rPr>
                        <a:t>&lt;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B1</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(&lt;0,0,0,0,0,0,0,0&gt;) = &lt;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latin typeface="+mj-lt"/>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&lt;0,0,0,0,0,0,0,0&gt;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&lt;0,0,0,0,0,0,0,0&gt; </a:t>
            </a:r>
            <a:r>
              <a:rPr lang="en-US" altLang="en-US" dirty="0" smtClean="0">
                <a:sym typeface="Symbol" panose="05050102010706020507" pitchFamily="18" charset="2"/>
              </a:rPr>
              <a:t></a:t>
            </a:r>
            <a:r>
              <a:rPr lang="en-US" dirty="0" smtClean="0"/>
              <a:t> &lt;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23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63</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155038953"/>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chemeClr val="tx1"/>
                          </a:solidFill>
                        </a:rPr>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B2</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B3</a:t>
            </a:r>
            <a:r>
              <a:rPr lang="en-US" altLang="en-US" dirty="0" smtClean="0">
                <a:sym typeface="Symbol" panose="05050102010706020507" pitchFamily="18" charset="2"/>
              </a:rPr>
              <a:t>] = </a:t>
            </a:r>
            <a:r>
              <a:rPr lang="en-US" dirty="0" smtClean="0"/>
              <a:t>&lt;0,0,0,0,0,0,0,0&gt;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B3</a:t>
            </a:r>
            <a:r>
              <a:rPr lang="en-US" altLang="en-US" dirty="0" smtClean="0">
                <a:sym typeface="Symbol" panose="05050102010706020507" pitchFamily="18" charset="2"/>
              </a:rPr>
              <a:t>] = </a:t>
            </a:r>
            <a:r>
              <a:rPr lang="en-US" dirty="0" smtClean="0"/>
              <a:t>&lt;0,0,0,0,0,0,0,0&gt; </a:t>
            </a:r>
            <a:r>
              <a:rPr lang="en-US" altLang="en-US" dirty="0" smtClean="0">
                <a:sym typeface="Symbol" panose="05050102010706020507" pitchFamily="18" charset="2"/>
              </a:rPr>
              <a:t></a:t>
            </a:r>
            <a:r>
              <a:rPr lang="en-US" dirty="0" smtClean="0"/>
              <a:t>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39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64</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758603264"/>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chemeClr val="tx1"/>
                          </a:solidFill>
                        </a:rPr>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rPr>
                        <a:t>&gt;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B2</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B4</a:t>
            </a:r>
            <a:r>
              <a:rPr lang="en-US" altLang="en-US" dirty="0" smtClean="0">
                <a:sym typeface="Symbol" panose="05050102010706020507" pitchFamily="18" charset="2"/>
              </a:rPr>
              <a:t>] = </a:t>
            </a:r>
            <a:r>
              <a:rPr lang="en-US" dirty="0" smtClean="0"/>
              <a:t>&lt;0,0,0,0,0,0,0,0&gt;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B4</a:t>
            </a:r>
            <a:r>
              <a:rPr lang="en-US" altLang="en-US" dirty="0" smtClean="0">
                <a:sym typeface="Symbol" panose="05050102010706020507" pitchFamily="18" charset="2"/>
              </a:rPr>
              <a:t>] = </a:t>
            </a:r>
            <a:r>
              <a:rPr lang="en-US" dirty="0" smtClean="0"/>
              <a:t>&lt;0,0,0,0,0,0,0,0&gt; </a:t>
            </a:r>
            <a:r>
              <a:rPr lang="en-US" altLang="en-US" dirty="0" smtClean="0">
                <a:sym typeface="Symbol" panose="05050102010706020507" pitchFamily="18" charset="2"/>
              </a:rPr>
              <a:t></a:t>
            </a:r>
            <a:r>
              <a:rPr lang="en-US" dirty="0" smtClean="0"/>
              <a:t>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046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65</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B3:</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213989276"/>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rgbClr val="FF0000"/>
                          </a:solidFill>
                        </a:rPr>
                        <a:t>&lt;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B3</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&lt;0,0,0,</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,0,0&gt; </a:t>
            </a:r>
            <a:r>
              <a:rPr lang="en-US" altLang="en-US" dirty="0" smtClean="0">
                <a:sym typeface="Symbol" panose="05050102010706020507" pitchFamily="18" charset="2"/>
              </a:rPr>
              <a:t></a:t>
            </a:r>
            <a:r>
              <a:rPr lang="en-US" dirty="0" smtClean="0"/>
              <a:t> &lt;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8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66</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B4:</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i="1"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086858596"/>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rgbClr val="FF0000"/>
                          </a:solidFill>
                        </a:rPr>
                        <a:t>&lt;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B4</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B2</a:t>
            </a:r>
            <a:r>
              <a:rPr lang="en-US" altLang="en-US" dirty="0" smtClean="0">
                <a:sym typeface="Symbol" panose="05050102010706020507" pitchFamily="18" charset="2"/>
              </a:rPr>
              <a:t>] = </a:t>
            </a:r>
            <a:r>
              <a:rPr lang="en-US" dirty="0" smtClean="0"/>
              <a:t>&lt;0,0,1,</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,1,1&gt; </a:t>
            </a:r>
            <a:r>
              <a:rPr lang="en-US" altLang="en-US" dirty="0" smtClean="0">
                <a:sym typeface="Symbol" panose="05050102010706020507" pitchFamily="18" charset="2"/>
              </a:rPr>
              <a:t></a:t>
            </a:r>
            <a:r>
              <a:rPr lang="en-US" dirty="0" smtClean="0"/>
              <a:t> &lt;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7880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67</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2429916841"/>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chemeClr val="tx1"/>
                          </a:solidFill>
                        </a:rPr>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rPr>
                        <a:t>&gt;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B2</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B3</a:t>
            </a:r>
            <a:r>
              <a:rPr lang="en-US" altLang="en-US" dirty="0" smtClean="0">
                <a:sym typeface="Symbol" panose="05050102010706020507" pitchFamily="18" charset="2"/>
              </a:rPr>
              <a:t>] = </a:t>
            </a:r>
            <a:r>
              <a:rPr lang="en-US" dirty="0" smtClean="0"/>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B3</a:t>
            </a:r>
            <a:r>
              <a:rPr lang="en-US" altLang="en-US" dirty="0" smtClean="0">
                <a:sym typeface="Symbol" panose="05050102010706020507" pitchFamily="18" charset="2"/>
              </a:rPr>
              <a:t>] = </a:t>
            </a:r>
            <a:r>
              <a:rPr lang="en-US" dirty="0" smtClean="0"/>
              <a:t>&lt;0,0,1,</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,0,1&gt; </a:t>
            </a:r>
            <a:r>
              <a:rPr lang="en-US" altLang="en-US" dirty="0" smtClean="0">
                <a:sym typeface="Symbol" panose="05050102010706020507" pitchFamily="18" charset="2"/>
              </a:rPr>
              <a:t></a:t>
            </a:r>
            <a:r>
              <a:rPr lang="en-US" dirty="0" smtClean="0"/>
              <a:t> &lt;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009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68</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 </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939028718"/>
              </p:ext>
            </p:extLst>
          </p:nvPr>
        </p:nvGraphicFramePr>
        <p:xfrm>
          <a:off x="838200" y="4191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chemeClr val="tx1"/>
                          </a:solidFill>
                        </a:rPr>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0</a:t>
                      </a:r>
                      <a:r>
                        <a:rPr lang="en-US" i="1" dirty="0" smtClean="0">
                          <a:solidFill>
                            <a:srgbClr val="FF0000"/>
                          </a:solidFill>
                          <a:latin typeface="Times New Roman" panose="02020603050405020304" pitchFamily="18" charset="0"/>
                          <a:cs typeface="Times New Roman" panose="02020603050405020304" pitchFamily="18" charset="0"/>
                        </a:rPr>
                        <a:t>,</a:t>
                      </a:r>
                      <a:r>
                        <a:rPr lang="en-US" dirty="0" smtClean="0">
                          <a:solidFill>
                            <a:srgbClr val="FF0000"/>
                          </a:solidFill>
                          <a:cs typeface="Times New Roman" panose="02020603050405020304" pitchFamily="18" charset="0"/>
                        </a:rPr>
                        <a:t>1</a:t>
                      </a:r>
                      <a:r>
                        <a:rPr lang="en-US" dirty="0" smtClean="0">
                          <a:solidFill>
                            <a:srgbClr val="FF0000"/>
                          </a:solidFill>
                        </a:rPr>
                        <a:t>&gt;</a:t>
                      </a:r>
                    </a:p>
                  </a:txBody>
                  <a:tcPr/>
                </a:tc>
              </a:tr>
            </a:tbl>
          </a:graphicData>
        </a:graphic>
      </p:graphicFrame>
      <p:sp>
        <p:nvSpPr>
          <p:cNvPr id="4" name="TextBox 3"/>
          <p:cNvSpPr txBox="1"/>
          <p:nvPr/>
        </p:nvSpPr>
        <p:spPr>
          <a:xfrm>
            <a:off x="685800" y="2057400"/>
            <a:ext cx="6019800" cy="1754326"/>
          </a:xfrm>
          <a:prstGeom prst="rect">
            <a:avLst/>
          </a:prstGeom>
          <a:noFill/>
        </p:spPr>
        <p:txBody>
          <a:bodyPr wrap="square" rtlCol="0">
            <a:spAutoFit/>
          </a:bodyPr>
          <a:lstStyle/>
          <a:p>
            <a:r>
              <a:rPr lang="en-US" b="1" i="1" dirty="0" smtClean="0"/>
              <a:t>M</a:t>
            </a:r>
            <a:r>
              <a:rPr lang="en-US" dirty="0" smtClean="0"/>
              <a:t>(</a:t>
            </a:r>
            <a:r>
              <a:rPr lang="en-US" dirty="0" smtClean="0">
                <a:latin typeface="+mn-lt"/>
                <a:cs typeface="Courier New" panose="02070309020205020404" pitchFamily="49" charset="0"/>
              </a:rPr>
              <a:t>B2</a:t>
            </a:r>
            <a:r>
              <a:rPr lang="en-US" dirty="0" smtClean="0"/>
              <a:t>) = </a:t>
            </a:r>
            <a:r>
              <a:rPr lang="en-US" i="1" dirty="0" smtClean="0">
                <a:latin typeface="Times New Roman" panose="02020603050405020304" pitchFamily="18" charset="0"/>
                <a:cs typeface="Times New Roman" panose="02020603050405020304" pitchFamily="18" charset="0"/>
              </a:rPr>
              <a:t>f </a:t>
            </a:r>
            <a:r>
              <a:rPr lang="en-US" dirty="0" smtClean="0"/>
              <a:t>() given above</a:t>
            </a:r>
          </a:p>
          <a:p>
            <a:r>
              <a:rPr lang="en-US" i="1" dirty="0">
                <a:latin typeface="Times New Roman" panose="02020603050405020304" pitchFamily="18" charset="0"/>
                <a:cs typeface="Times New Roman" panose="02020603050405020304" pitchFamily="18" charset="0"/>
              </a:rPr>
              <a:t>f</a:t>
            </a:r>
            <a:r>
              <a:rPr lang="en-US" dirty="0" smtClean="0"/>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t>&gt;)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B4</a:t>
            </a:r>
            <a:r>
              <a:rPr lang="en-US" altLang="en-US" dirty="0" smtClean="0">
                <a:sym typeface="Symbol" panose="05050102010706020507" pitchFamily="18" charset="2"/>
              </a:rPr>
              <a:t>] = </a:t>
            </a:r>
            <a:r>
              <a:rPr lang="en-US" dirty="0" smtClean="0"/>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b="1" i="1" dirty="0" smtClean="0"/>
              <a:t>M</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a:t>
            </a:r>
            <a:r>
              <a:rPr lang="en-US" dirty="0" smtClean="0">
                <a:latin typeface="Courier New" panose="02070309020205020404" pitchFamily="49" charset="0"/>
                <a:cs typeface="Courier New" panose="02070309020205020404" pitchFamily="49" charset="0"/>
              </a:rPr>
              <a:t>result</a:t>
            </a:r>
            <a:r>
              <a:rPr lang="en-US" dirty="0" smtClean="0"/>
              <a:t>[</a:t>
            </a:r>
            <a:r>
              <a:rPr lang="en-US" dirty="0" err="1" smtClean="0">
                <a:latin typeface="Courier New" panose="02070309020205020404" pitchFamily="49" charset="0"/>
                <a:cs typeface="Courier New" panose="02070309020205020404" pitchFamily="49" charset="0"/>
              </a:rPr>
              <a:t>src</a:t>
            </a:r>
            <a:r>
              <a:rPr lang="en-US" dirty="0" smtClean="0"/>
              <a:t>]) </a:t>
            </a:r>
            <a:r>
              <a:rPr lang="en-US" altLang="en-US"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a:t>
            </a:r>
            <a:r>
              <a:rPr lang="en-US" altLang="en-US" dirty="0" smtClean="0">
                <a:sym typeface="Symbol" panose="05050102010706020507" pitchFamily="18" charset="2"/>
              </a:rPr>
              <a:t> </a:t>
            </a:r>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err="1" smtClean="0">
                <a:latin typeface="Courier New" panose="02070309020205020404" pitchFamily="49" charset="0"/>
                <a:cs typeface="Courier New" panose="02070309020205020404" pitchFamily="49" charset="0"/>
                <a:sym typeface="Symbol" panose="05050102010706020507" pitchFamily="18" charset="2"/>
              </a:rPr>
              <a:t>dst</a:t>
            </a:r>
            <a:r>
              <a:rPr lang="en-US" altLang="en-US" dirty="0" smtClean="0">
                <a:sym typeface="Symbol" panose="05050102010706020507" pitchFamily="18" charset="2"/>
              </a:rPr>
              <a:t>]</a:t>
            </a:r>
          </a:p>
          <a:p>
            <a:r>
              <a:rPr lang="en-US" altLang="en-US" dirty="0" smtClean="0">
                <a:latin typeface="Courier New" panose="02070309020205020404" pitchFamily="49" charset="0"/>
                <a:cs typeface="Courier New" panose="02070309020205020404" pitchFamily="49" charset="0"/>
                <a:sym typeface="Symbol" panose="05050102010706020507" pitchFamily="18" charset="2"/>
              </a:rPr>
              <a:t>result</a:t>
            </a:r>
            <a:r>
              <a:rPr lang="en-US" altLang="en-US" dirty="0" smtClean="0">
                <a:sym typeface="Symbol" panose="05050102010706020507" pitchFamily="18" charset="2"/>
              </a:rPr>
              <a:t>[</a:t>
            </a:r>
            <a:r>
              <a:rPr lang="en-US" altLang="en-US" dirty="0" smtClean="0">
                <a:cs typeface="Courier New" panose="02070309020205020404" pitchFamily="49" charset="0"/>
                <a:sym typeface="Symbol" panose="05050102010706020507" pitchFamily="18" charset="2"/>
              </a:rPr>
              <a:t>B4</a:t>
            </a:r>
            <a:r>
              <a:rPr lang="en-US" altLang="en-US" dirty="0" smtClean="0">
                <a:sym typeface="Symbol" panose="05050102010706020507" pitchFamily="18" charset="2"/>
              </a:rPr>
              <a:t>] = </a:t>
            </a:r>
            <a:r>
              <a:rPr lang="en-US" dirty="0" smtClean="0"/>
              <a:t>&lt;0,0,1,</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,0,1&gt; </a:t>
            </a:r>
            <a:r>
              <a:rPr lang="en-US" altLang="en-US" dirty="0" smtClean="0">
                <a:sym typeface="Symbol" panose="05050102010706020507" pitchFamily="18" charset="2"/>
              </a:rPr>
              <a:t></a:t>
            </a:r>
            <a:r>
              <a:rPr lang="en-US" dirty="0" smtClean="0"/>
              <a:t> &lt;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t>&gt;</a:t>
            </a:r>
          </a:p>
          <a:p>
            <a:r>
              <a:rPr lang="en-US" dirty="0"/>
              <a:t> </a:t>
            </a:r>
            <a:r>
              <a:rPr lang="en-US" dirty="0" smtClean="0"/>
              <a:t>                      = &lt;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0</a:t>
            </a:r>
            <a:r>
              <a:rPr lang="en-US" i="1" dirty="0" smtClean="0">
                <a:latin typeface="Times New Roman" panose="02020603050405020304" pitchFamily="18" charset="0"/>
                <a:cs typeface="Times New Roman" panose="02020603050405020304" pitchFamily="18" charset="0"/>
              </a:rPr>
              <a:t>,</a:t>
            </a:r>
            <a:r>
              <a:rPr lang="en-US" dirty="0" smtClean="0">
                <a:cs typeface="Times New Roman" panose="02020603050405020304" pitchFamily="18" charset="0"/>
              </a:rPr>
              <a:t>1</a:t>
            </a:r>
            <a:r>
              <a:rPr lang="en-US" dirty="0" smtClean="0"/>
              <a:t>&gt;</a:t>
            </a:r>
          </a:p>
        </p:txBody>
      </p:sp>
      <p:sp>
        <p:nvSpPr>
          <p:cNvPr id="26"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607643" y="4535606"/>
            <a:ext cx="1545" cy="2047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8344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69</a:t>
            </a:fld>
            <a:endParaRPr lang="en-US" altLang="en-US">
              <a:solidFill>
                <a:srgbClr val="66006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08712589"/>
              </p:ext>
            </p:extLst>
          </p:nvPr>
        </p:nvGraphicFramePr>
        <p:xfrm>
          <a:off x="762000" y="3048000"/>
          <a:ext cx="3581400" cy="1483360"/>
        </p:xfrm>
        <a:graphic>
          <a:graphicData uri="http://schemas.openxmlformats.org/drawingml/2006/table">
            <a:tbl>
              <a:tblPr firstRow="1" bandRow="1">
                <a:tableStyleId>{5940675A-B579-460E-94D1-54222C63F5DA}</a:tableStyleId>
              </a:tblPr>
              <a:tblGrid>
                <a:gridCol w="990600"/>
                <a:gridCol w="2590800"/>
              </a:tblGrid>
              <a:tr h="370840">
                <a:tc>
                  <a:txBody>
                    <a:bodyPr/>
                    <a:lstStyle/>
                    <a:p>
                      <a:pPr algn="ctr"/>
                      <a:r>
                        <a:rPr lang="en-US" dirty="0" smtClean="0"/>
                        <a:t>B1</a:t>
                      </a:r>
                      <a:endParaRPr lang="en-US" dirty="0"/>
                    </a:p>
                  </a:txBody>
                  <a:tcPr/>
                </a:tc>
                <a:tc>
                  <a:txBody>
                    <a:bodyPr/>
                    <a:lstStyle/>
                    <a:p>
                      <a:pPr algn="ctr"/>
                      <a:r>
                        <a:rPr lang="en-US" dirty="0" smtClean="0"/>
                        <a:t>&lt;0,0,0,0,0,0,0,0&gt;</a:t>
                      </a:r>
                      <a:endParaRPr lang="en-US" dirty="0"/>
                    </a:p>
                  </a:txBody>
                  <a:tcPr/>
                </a:tc>
              </a:tr>
              <a:tr h="370840">
                <a:tc>
                  <a:txBody>
                    <a:bodyPr/>
                    <a:lstStyle/>
                    <a:p>
                      <a:pPr algn="ctr"/>
                      <a:r>
                        <a:rPr lang="en-US" dirty="0" smtClean="0"/>
                        <a:t>B2</a:t>
                      </a:r>
                      <a:endParaRPr lang="en-US" dirty="0"/>
                    </a:p>
                  </a:txBody>
                  <a:tcPr/>
                </a:tc>
                <a:tc>
                  <a:txBody>
                    <a:bodyPr/>
                    <a:lstStyle/>
                    <a:p>
                      <a:pPr algn="ctr"/>
                      <a:r>
                        <a:rPr lang="en-US" dirty="0" smtClean="0">
                          <a:solidFill>
                            <a:schemeClr val="tx1"/>
                          </a:solidFill>
                        </a:rPr>
                        <a:t>&lt;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r h="370840">
                <a:tc>
                  <a:txBody>
                    <a:bodyPr/>
                    <a:lstStyle/>
                    <a:p>
                      <a:pPr algn="ctr"/>
                      <a:r>
                        <a:rPr lang="en-US" dirty="0" smtClean="0"/>
                        <a:t>B3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r h="370840">
                <a:tc>
                  <a:txBody>
                    <a:bodyPr/>
                    <a:lstStyle/>
                    <a:p>
                      <a:pPr algn="ctr"/>
                      <a:r>
                        <a:rPr lang="en-US" dirty="0" smtClean="0"/>
                        <a:t>B4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0</a:t>
                      </a:r>
                      <a:r>
                        <a:rPr lang="en-US" i="1"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cs typeface="Times New Roman" panose="02020603050405020304" pitchFamily="18" charset="0"/>
                        </a:rPr>
                        <a:t>1</a:t>
                      </a:r>
                      <a:r>
                        <a:rPr lang="en-US" dirty="0" smtClean="0">
                          <a:solidFill>
                            <a:schemeClr val="tx1"/>
                          </a:solidFill>
                        </a:rPr>
                        <a:t>&gt;</a:t>
                      </a:r>
                    </a:p>
                  </a:txBody>
                  <a:tcPr/>
                </a:tc>
              </a:tr>
            </a:tbl>
          </a:graphicData>
        </a:graphic>
      </p:graphicFrame>
      <p:sp>
        <p:nvSpPr>
          <p:cNvPr id="4" name="TextBox 3"/>
          <p:cNvSpPr txBox="1"/>
          <p:nvPr/>
        </p:nvSpPr>
        <p:spPr>
          <a:xfrm>
            <a:off x="685800" y="2057400"/>
            <a:ext cx="6019800" cy="369332"/>
          </a:xfrm>
          <a:prstGeom prst="rect">
            <a:avLst/>
          </a:prstGeom>
          <a:noFill/>
        </p:spPr>
        <p:txBody>
          <a:bodyPr wrap="square" rtlCol="0">
            <a:spAutoFit/>
          </a:bodyPr>
          <a:lstStyle/>
          <a:p>
            <a:r>
              <a:rPr lang="en-US" b="1" dirty="0" smtClean="0"/>
              <a:t>Final result</a:t>
            </a:r>
            <a:endParaRPr lang="en-US" dirty="0" smtClean="0"/>
          </a:p>
        </p:txBody>
      </p:sp>
      <p:sp>
        <p:nvSpPr>
          <p:cNvPr id="25"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6"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29"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2"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4"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Box 37"/>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2" name="TextBox 41"/>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3" name="TextBox 42"/>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4" name="TextBox 43"/>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5" name="Rounded Rectangle 44"/>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6" name="Rounded Rectangle 45"/>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7" name="Straight Arrow Connector 46"/>
          <p:cNvCxnSpPr>
            <a:stCxn id="45" idx="2"/>
            <a:endCxn id="26"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0"/>
            <a:endCxn id="46"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31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048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048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DAAF69-0625-40F9-A06E-9D3AA8323758}" type="slidenum">
              <a:rPr lang="en-US" altLang="en-US">
                <a:solidFill>
                  <a:srgbClr val="660066"/>
                </a:solidFill>
              </a:rPr>
              <a:pPr eaLnBrk="1" hangingPunct="1"/>
              <a:t>7</a:t>
            </a:fld>
            <a:endParaRPr lang="en-US" altLang="en-US">
              <a:solidFill>
                <a:srgbClr val="660066"/>
              </a:solidFill>
            </a:endParaRPr>
          </a:p>
        </p:txBody>
      </p:sp>
      <p:sp>
        <p:nvSpPr>
          <p:cNvPr id="20485" name="Rectangle 2"/>
          <p:cNvSpPr>
            <a:spLocks noGrp="1" noChangeArrowheads="1"/>
          </p:cNvSpPr>
          <p:nvPr>
            <p:ph type="title"/>
          </p:nvPr>
        </p:nvSpPr>
        <p:spPr>
          <a:xfrm>
            <a:off x="762000" y="500063"/>
            <a:ext cx="7446963" cy="485775"/>
          </a:xfrm>
        </p:spPr>
        <p:txBody>
          <a:bodyPr/>
          <a:lstStyle/>
          <a:p>
            <a:pPr eaLnBrk="1" hangingPunct="1"/>
            <a:r>
              <a:rPr lang="en-US" altLang="en-US" smtClean="0"/>
              <a:t>Inference Step</a:t>
            </a:r>
          </a:p>
        </p:txBody>
      </p:sp>
      <p:sp>
        <p:nvSpPr>
          <p:cNvPr id="20486" name="Rectangle 3"/>
          <p:cNvSpPr>
            <a:spLocks noGrp="1" noChangeArrowheads="1"/>
          </p:cNvSpPr>
          <p:nvPr>
            <p:ph type="body" idx="1"/>
          </p:nvPr>
        </p:nvSpPr>
        <p:spPr>
          <a:xfrm>
            <a:off x="1223963" y="5181600"/>
            <a:ext cx="7467600" cy="1223963"/>
          </a:xfrm>
        </p:spPr>
        <p:txBody>
          <a:bodyPr/>
          <a:lstStyle/>
          <a:p>
            <a:pPr eaLnBrk="1" hangingPunct="1">
              <a:lnSpc>
                <a:spcPct val="90000"/>
              </a:lnSpc>
            </a:pPr>
            <a:r>
              <a:rPr lang="en-US" altLang="en-US" sz="2000" smtClean="0"/>
              <a:t>T is true/false before the compilation and remains in the same state after it or alternatively</a:t>
            </a:r>
          </a:p>
          <a:p>
            <a:pPr eaLnBrk="1" hangingPunct="1">
              <a:lnSpc>
                <a:spcPct val="90000"/>
              </a:lnSpc>
            </a:pPr>
            <a:r>
              <a:rPr lang="en-US" altLang="en-US" sz="2000" smtClean="0"/>
              <a:t>T changes state</a:t>
            </a:r>
          </a:p>
        </p:txBody>
      </p:sp>
      <p:sp>
        <p:nvSpPr>
          <p:cNvPr id="20487" name="Line 4"/>
          <p:cNvSpPr>
            <a:spLocks noChangeShapeType="1"/>
          </p:cNvSpPr>
          <p:nvPr/>
        </p:nvSpPr>
        <p:spPr bwMode="auto">
          <a:xfrm>
            <a:off x="4576763" y="2133600"/>
            <a:ext cx="0" cy="2133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5"/>
          <p:cNvSpPr>
            <a:spLocks noChangeArrowheads="1"/>
          </p:cNvSpPr>
          <p:nvPr/>
        </p:nvSpPr>
        <p:spPr bwMode="auto">
          <a:xfrm>
            <a:off x="3128963" y="2743200"/>
            <a:ext cx="28194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a:t>Execution of Instruction</a:t>
            </a:r>
          </a:p>
        </p:txBody>
      </p:sp>
      <p:sp>
        <p:nvSpPr>
          <p:cNvPr id="20489" name="Text Box 6"/>
          <p:cNvSpPr txBox="1">
            <a:spLocks noChangeArrowheads="1"/>
          </p:cNvSpPr>
          <p:nvPr/>
        </p:nvSpPr>
        <p:spPr bwMode="auto">
          <a:xfrm>
            <a:off x="2214563" y="4419600"/>
            <a:ext cx="556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Instruction Transforms the State of the Proposition </a:t>
            </a:r>
          </a:p>
        </p:txBody>
      </p:sp>
      <p:sp>
        <p:nvSpPr>
          <p:cNvPr id="20490" name="Text Box 7"/>
          <p:cNvSpPr txBox="1">
            <a:spLocks noChangeArrowheads="1"/>
          </p:cNvSpPr>
          <p:nvPr/>
        </p:nvSpPr>
        <p:spPr bwMode="auto">
          <a:xfrm>
            <a:off x="3052763" y="167640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Proposition is “True” of “False”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577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578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5FBD57-239A-48CC-BBA7-CFCF6498BB44}" type="slidenum">
              <a:rPr lang="en-US" altLang="en-US">
                <a:solidFill>
                  <a:srgbClr val="660066"/>
                </a:solidFill>
              </a:rPr>
              <a:pPr eaLnBrk="1" hangingPunct="1"/>
              <a:t>70</a:t>
            </a:fld>
            <a:endParaRPr lang="en-US" altLang="en-US">
              <a:solidFill>
                <a:srgbClr val="660066"/>
              </a:solidFill>
            </a:endParaRPr>
          </a:p>
        </p:txBody>
      </p:sp>
      <p:sp>
        <p:nvSpPr>
          <p:cNvPr id="75781" name="Rectangle 2"/>
          <p:cNvSpPr>
            <a:spLocks noGrp="1" noChangeArrowheads="1"/>
          </p:cNvSpPr>
          <p:nvPr>
            <p:ph type="title"/>
          </p:nvPr>
        </p:nvSpPr>
        <p:spPr>
          <a:xfrm>
            <a:off x="1044575" y="611188"/>
            <a:ext cx="7446963" cy="485775"/>
          </a:xfrm>
        </p:spPr>
        <p:txBody>
          <a:bodyPr/>
          <a:lstStyle/>
          <a:p>
            <a:pPr eaLnBrk="1" hangingPunct="1"/>
            <a:r>
              <a:rPr lang="en-US" altLang="en-US" sz="3600" smtClean="0"/>
              <a:t>Does This Terminate and Why?</a:t>
            </a:r>
          </a:p>
        </p:txBody>
      </p:sp>
      <p:sp>
        <p:nvSpPr>
          <p:cNvPr id="75782" name="Rectangle 3"/>
          <p:cNvSpPr>
            <a:spLocks noGrp="1" noChangeArrowheads="1"/>
          </p:cNvSpPr>
          <p:nvPr>
            <p:ph type="body" idx="1"/>
          </p:nvPr>
        </p:nvSpPr>
        <p:spPr>
          <a:xfrm>
            <a:off x="990600" y="1524000"/>
            <a:ext cx="8001000" cy="4991100"/>
          </a:xfrm>
        </p:spPr>
        <p:txBody>
          <a:bodyPr/>
          <a:lstStyle/>
          <a:p>
            <a:pPr eaLnBrk="1" hangingPunct="1">
              <a:lnSpc>
                <a:spcPct val="90000"/>
              </a:lnSpc>
              <a:buFont typeface="Arial Unicode MS" panose="020B0604020202020204" pitchFamily="34" charset="-128"/>
              <a:buNone/>
            </a:pPr>
            <a:r>
              <a:rPr lang="en-US" altLang="en-US" sz="2800" smtClean="0"/>
              <a:t>Intuitively</a:t>
            </a:r>
          </a:p>
          <a:p>
            <a:pPr lvl="1" eaLnBrk="1" hangingPunct="1">
              <a:lnSpc>
                <a:spcPct val="90000"/>
              </a:lnSpc>
              <a:buFontTx/>
              <a:buChar char="•"/>
            </a:pPr>
            <a:r>
              <a:rPr lang="en-US" altLang="en-US" sz="2400" smtClean="0"/>
              <a:t>Once a variable definition reaches a point it stays there</a:t>
            </a:r>
          </a:p>
          <a:p>
            <a:pPr lvl="1" eaLnBrk="1" hangingPunct="1">
              <a:lnSpc>
                <a:spcPct val="90000"/>
              </a:lnSpc>
              <a:buFontTx/>
              <a:buChar char="•"/>
            </a:pPr>
            <a:r>
              <a:rPr lang="en-US" altLang="en-US" sz="2400" smtClean="0"/>
              <a:t>Addition of definitions is monotone</a:t>
            </a:r>
          </a:p>
          <a:p>
            <a:pPr lvl="1" eaLnBrk="1" hangingPunct="1">
              <a:lnSpc>
                <a:spcPct val="90000"/>
              </a:lnSpc>
              <a:buFontTx/>
              <a:buChar char="•"/>
            </a:pPr>
            <a:r>
              <a:rPr lang="en-US" altLang="en-US" sz="2400" smtClean="0"/>
              <a:t>Intuitively each node (block) can add a set of definitions once to each of the other nodes</a:t>
            </a:r>
          </a:p>
          <a:p>
            <a:pPr lvl="1" eaLnBrk="1" hangingPunct="1">
              <a:lnSpc>
                <a:spcPct val="90000"/>
              </a:lnSpc>
              <a:buFontTx/>
              <a:buChar char="•"/>
            </a:pPr>
            <a:r>
              <a:rPr lang="en-US" altLang="en-US" sz="2400" smtClean="0"/>
              <a:t>The number of iterations equal the number of nodes</a:t>
            </a:r>
          </a:p>
          <a:p>
            <a:pPr lvl="1" eaLnBrk="1" hangingPunct="1">
              <a:lnSpc>
                <a:spcPct val="90000"/>
              </a:lnSpc>
              <a:buFontTx/>
              <a:buChar char="•"/>
            </a:pPr>
            <a:r>
              <a:rPr lang="en-US" altLang="en-US" sz="2400" smtClean="0"/>
              <a:t>Empirically for most programs the number of iterations is about 5</a:t>
            </a:r>
          </a:p>
          <a:p>
            <a:pPr lvl="1" eaLnBrk="1" hangingPunct="1">
              <a:lnSpc>
                <a:spcPct val="90000"/>
              </a:lnSpc>
              <a:buFontTx/>
              <a:buChar char="•"/>
            </a:pPr>
            <a:endParaRPr lang="en-US" altLang="en-US" sz="24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if we want both IN[] and OUT[]?</a:t>
            </a:r>
            <a:endParaRPr lang="en-US" sz="3600" dirty="0"/>
          </a:p>
        </p:txBody>
      </p:sp>
      <p:sp>
        <p:nvSpPr>
          <p:cNvPr id="3" name="Content Placeholder 2"/>
          <p:cNvSpPr>
            <a:spLocks noGrp="1"/>
          </p:cNvSpPr>
          <p:nvPr>
            <p:ph idx="1"/>
          </p:nvPr>
        </p:nvSpPr>
        <p:spPr/>
        <p:txBody>
          <a:bodyPr/>
          <a:lstStyle/>
          <a:p>
            <a:pPr marL="342900" lvl="1" indent="-342900">
              <a:buClr>
                <a:srgbClr val="0066FF"/>
              </a:buClr>
              <a:buSzPct val="80000"/>
              <a:buFont typeface="Arial Unicode MS" panose="020B0604020202020204" pitchFamily="34" charset="-128"/>
              <a:buChar char="➤"/>
            </a:pPr>
            <a:r>
              <a:rPr lang="en-US" altLang="en-US" sz="3200" dirty="0" smtClean="0">
                <a:solidFill>
                  <a:schemeClr val="tx1"/>
                </a:solidFill>
              </a:rPr>
              <a:t>Recall:</a:t>
            </a:r>
            <a:endParaRPr lang="en-US" altLang="en-US" sz="2000" dirty="0">
              <a:sym typeface="Symbol" panose="05050102010706020507" pitchFamily="18" charset="2"/>
            </a:endParaRPr>
          </a:p>
          <a:p>
            <a:pPr lvl="1"/>
            <a:r>
              <a:rPr lang="en-US" altLang="en-US" dirty="0">
                <a:latin typeface="Courier New" panose="02070309020205020404" pitchFamily="49" charset="0"/>
              </a:rPr>
              <a:t>OUT[S] = GEN[S]</a:t>
            </a:r>
            <a:r>
              <a:rPr lang="en-US" altLang="en-US" dirty="0">
                <a:latin typeface="Courier New" panose="02070309020205020404" pitchFamily="49" charset="0"/>
                <a:sym typeface="Symbol" panose="05050102010706020507" pitchFamily="18" charset="2"/>
              </a:rPr>
              <a:t>(IN[S]-KILL[S])</a:t>
            </a:r>
            <a:endParaRPr lang="en-US" altLang="en-US" dirty="0">
              <a:sym typeface="Symbol" panose="05050102010706020507" pitchFamily="18" charset="2"/>
            </a:endParaRPr>
          </a:p>
          <a:p>
            <a:endParaRPr lang="en-US" dirty="0" smtClean="0"/>
          </a:p>
          <a:p>
            <a:r>
              <a:rPr lang="en-US" dirty="0" smtClean="0"/>
              <a:t>We have generalize to:</a:t>
            </a:r>
          </a:p>
          <a:p>
            <a:pPr lvl="1"/>
            <a:r>
              <a:rPr lang="en-US" altLang="en-US" dirty="0">
                <a:latin typeface="Courier New" panose="02070309020205020404" pitchFamily="49" charset="0"/>
              </a:rPr>
              <a:t>OUT[S] = </a:t>
            </a:r>
            <a:r>
              <a:rPr lang="en-US" altLang="en-US" i="1" dirty="0" smtClean="0">
                <a:latin typeface="Times New Roman" panose="02020603050405020304" pitchFamily="18" charset="0"/>
                <a:cs typeface="Times New Roman" panose="02020603050405020304" pitchFamily="18" charset="0"/>
              </a:rPr>
              <a:t>f</a:t>
            </a:r>
            <a:r>
              <a:rPr lang="en-US" altLang="en-US" dirty="0" smtClean="0">
                <a:latin typeface="Courier New" panose="02070309020205020404" pitchFamily="49" charset="0"/>
                <a:sym typeface="Symbol" panose="05050102010706020507" pitchFamily="18" charset="2"/>
              </a:rPr>
              <a:t>(IN[S])</a:t>
            </a:r>
          </a:p>
          <a:p>
            <a:endParaRPr lang="en-US" altLang="en-US" dirty="0">
              <a:latin typeface="Courier New" panose="02070309020205020404" pitchFamily="49" charset="0"/>
              <a:sym typeface="Symbol" panose="05050102010706020507" pitchFamily="18" charset="2"/>
            </a:endParaRPr>
          </a:p>
          <a:p>
            <a:r>
              <a:rPr lang="en-US" altLang="en-US" dirty="0" smtClean="0">
                <a:sym typeface="Symbol" panose="05050102010706020507" pitchFamily="18" charset="2"/>
              </a:rPr>
              <a:t>So if we want both IN() and OUT(), just need to separate them</a:t>
            </a:r>
            <a:endParaRPr lang="en-US" altLang="en-US" dirty="0">
              <a:sym typeface="Symbol" panose="05050102010706020507" pitchFamily="18" charset="2"/>
            </a:endParaRPr>
          </a:p>
          <a:p>
            <a:pPr lvl="1"/>
            <a:endParaRPr lang="en-US"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71</a:t>
            </a:fld>
            <a:endParaRPr lang="en-US" altLang="en-US"/>
          </a:p>
        </p:txBody>
      </p:sp>
    </p:spTree>
    <p:extLst>
      <p:ext uri="{BB962C8B-B14F-4D97-AF65-F5344CB8AC3E}">
        <p14:creationId xmlns:p14="http://schemas.microsoft.com/office/powerpoint/2010/main" val="27734657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72</a:t>
            </a:fld>
            <a:endParaRPr lang="en-US" altLang="en-US">
              <a:solidFill>
                <a:srgbClr val="660066"/>
              </a:solidFill>
            </a:endParaRPr>
          </a:p>
        </p:txBody>
      </p:sp>
      <p:sp>
        <p:nvSpPr>
          <p:cNvPr id="2" name="TextBox 1"/>
          <p:cNvSpPr txBox="1"/>
          <p:nvPr/>
        </p:nvSpPr>
        <p:spPr>
          <a:xfrm>
            <a:off x="533400" y="1447800"/>
            <a:ext cx="39624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8 definitions so let’s use a length 8 bit vector</a:t>
            </a:r>
          </a:p>
          <a:p>
            <a:pPr marL="285750" indent="-285750">
              <a:buFont typeface="Arial" panose="020B0604020202020204" pitchFamily="34" charset="0"/>
              <a:buChar char="•"/>
            </a:pPr>
            <a:endParaRPr lang="en-US" dirty="0"/>
          </a:p>
        </p:txBody>
      </p:sp>
      <p:sp>
        <p:nvSpPr>
          <p:cNvPr id="3" name="TextBox 2"/>
          <p:cNvSpPr txBox="1"/>
          <p:nvPr/>
        </p:nvSpPr>
        <p:spPr>
          <a:xfrm>
            <a:off x="1143000" y="2133600"/>
            <a:ext cx="3505200" cy="369332"/>
          </a:xfrm>
          <a:prstGeom prst="rect">
            <a:avLst/>
          </a:prstGeom>
          <a:noFill/>
        </p:spPr>
        <p:txBody>
          <a:bodyPr wrap="square" rtlCol="0">
            <a:spAutoFit/>
          </a:bodyPr>
          <a:lstStyle/>
          <a:p>
            <a:r>
              <a:rPr lang="en-US" dirty="0" smtClean="0"/>
              <a:t>&lt;</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b</a:t>
            </a:r>
            <a:r>
              <a:rPr lang="en-US" baseline="-25000" dirty="0" smtClean="0">
                <a:latin typeface="Times New Roman" panose="02020603050405020304" pitchFamily="18" charset="0"/>
                <a:cs typeface="Times New Roman" panose="02020603050405020304" pitchFamily="18" charset="0"/>
              </a:rPr>
              <a:t>7</a:t>
            </a:r>
            <a:r>
              <a:rPr lang="en-US" dirty="0" smtClean="0"/>
              <a:t>&gt;</a:t>
            </a:r>
            <a:endParaRPr lang="en-US" dirty="0"/>
          </a:p>
        </p:txBody>
      </p:sp>
      <p:sp>
        <p:nvSpPr>
          <p:cNvPr id="4" name="TextBox 3"/>
          <p:cNvSpPr txBox="1"/>
          <p:nvPr/>
        </p:nvSpPr>
        <p:spPr>
          <a:xfrm>
            <a:off x="914400" y="2590800"/>
            <a:ext cx="3429000" cy="646331"/>
          </a:xfrm>
          <a:prstGeom prst="rect">
            <a:avLst/>
          </a:prstGeom>
          <a:noFill/>
        </p:spPr>
        <p:txBody>
          <a:bodyPr wrap="square" rtlCol="0">
            <a:spAutoFit/>
          </a:bodyPr>
          <a:lstStyle/>
          <a:p>
            <a:r>
              <a:rPr lang="en-US" dirty="0" smtClean="0"/>
              <a:t>where </a:t>
            </a:r>
            <a:r>
              <a:rPr lang="en-US" i="1" dirty="0" smtClean="0">
                <a:latin typeface="Times New Roman" panose="02020603050405020304" pitchFamily="18" charset="0"/>
                <a:cs typeface="Times New Roman" panose="02020603050405020304" pitchFamily="18" charset="0"/>
              </a:rPr>
              <a:t>b</a:t>
            </a:r>
            <a:r>
              <a:rPr lang="en-US" i="1" baseline="-25000" dirty="0" smtClean="0">
                <a:latin typeface="Times New Roman" panose="02020603050405020304" pitchFamily="18" charset="0"/>
                <a:cs typeface="Times New Roman" panose="02020603050405020304" pitchFamily="18" charset="0"/>
              </a:rPr>
              <a:t>i</a:t>
            </a:r>
            <a:r>
              <a:rPr lang="en-US" dirty="0" smtClean="0"/>
              <a:t> is true (1) if definition </a:t>
            </a:r>
            <a:r>
              <a:rPr lang="en-US" i="1" dirty="0" smtClean="0">
                <a:latin typeface="Times New Roman" panose="02020603050405020304" pitchFamily="18" charset="0"/>
                <a:cs typeface="Times New Roman" panose="02020603050405020304" pitchFamily="18" charset="0"/>
              </a:rPr>
              <a:t>d</a:t>
            </a:r>
            <a:r>
              <a:rPr lang="en-US" i="1" baseline="-25000" dirty="0" smtClean="0">
                <a:latin typeface="Times New Roman" panose="02020603050405020304" pitchFamily="18" charset="0"/>
                <a:cs typeface="Times New Roman" panose="02020603050405020304" pitchFamily="18" charset="0"/>
              </a:rPr>
              <a:t>i</a:t>
            </a:r>
            <a:r>
              <a:rPr lang="en-US" dirty="0" smtClean="0"/>
              <a:t> reaches that basic block.</a:t>
            </a:r>
            <a:endParaRPr lang="en-US" dirty="0"/>
          </a:p>
        </p:txBody>
      </p:sp>
      <p:sp>
        <p:nvSpPr>
          <p:cNvPr id="5" name="TextBox 4"/>
          <p:cNvSpPr txBox="1"/>
          <p:nvPr/>
        </p:nvSpPr>
        <p:spPr>
          <a:xfrm>
            <a:off x="609600" y="3429000"/>
            <a:ext cx="3886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 = &lt;1,1,1,1,1,1,1,1&gt;</a:t>
            </a:r>
          </a:p>
          <a:p>
            <a:r>
              <a:rPr lang="en-US" dirty="0"/>
              <a:t> </a:t>
            </a:r>
            <a:r>
              <a:rPr lang="en-US" dirty="0" smtClean="0"/>
              <a:t>    - “every definition reaches here”</a:t>
            </a:r>
          </a:p>
          <a:p>
            <a:pPr marL="285750" indent="-285750">
              <a:buFont typeface="Arial" panose="020B0604020202020204" pitchFamily="34" charset="0"/>
              <a:buChar char="•"/>
            </a:pPr>
            <a:r>
              <a:rPr lang="en-US" altLang="en-US" b="1" dirty="0" smtClean="0">
                <a:sym typeface="Symbol" panose="05050102010706020507" pitchFamily="18" charset="2"/>
              </a:rPr>
              <a:t> </a:t>
            </a:r>
            <a:r>
              <a:rPr lang="en-US" altLang="en-US" dirty="0" smtClean="0">
                <a:sym typeface="Symbol" panose="05050102010706020507" pitchFamily="18" charset="2"/>
              </a:rPr>
              <a:t>= &lt;0,0,0,0,0,0,0,0&gt;</a:t>
            </a:r>
          </a:p>
          <a:p>
            <a:pPr marL="285750" indent="-285750">
              <a:buFont typeface="Arial" panose="020B0604020202020204" pitchFamily="34" charset="0"/>
              <a:buChar char="•"/>
            </a:pPr>
            <a:r>
              <a:rPr lang="en-US" dirty="0" smtClean="0">
                <a:sym typeface="Symbol" panose="05050102010706020507" pitchFamily="18" charset="2"/>
              </a:rPr>
              <a:t>Lattice is the standard bit vector lattice.</a:t>
            </a:r>
            <a:endParaRPr lang="en-US" dirty="0"/>
          </a:p>
        </p:txBody>
      </p:sp>
      <p:sp>
        <p:nvSpPr>
          <p:cNvPr id="27" name="Text Box 4"/>
          <p:cNvSpPr txBox="1">
            <a:spLocks noChangeArrowheads="1"/>
          </p:cNvSpPr>
          <p:nvPr/>
        </p:nvSpPr>
        <p:spPr bwMode="auto">
          <a:xfrm>
            <a:off x="6833232" y="2185917"/>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8" name="Rectangle 5"/>
          <p:cNvSpPr>
            <a:spLocks noChangeArrowheads="1"/>
          </p:cNvSpPr>
          <p:nvPr/>
        </p:nvSpPr>
        <p:spPr bwMode="auto">
          <a:xfrm>
            <a:off x="6684951" y="2049439"/>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 name="Line 6"/>
          <p:cNvSpPr>
            <a:spLocks noChangeShapeType="1"/>
          </p:cNvSpPr>
          <p:nvPr/>
        </p:nvSpPr>
        <p:spPr bwMode="auto">
          <a:xfrm>
            <a:off x="7278075" y="2731827"/>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7"/>
          <p:cNvSpPr txBox="1">
            <a:spLocks noChangeArrowheads="1"/>
          </p:cNvSpPr>
          <p:nvPr/>
        </p:nvSpPr>
        <p:spPr bwMode="auto">
          <a:xfrm>
            <a:off x="6833232" y="3004782"/>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1" name="Rectangle 8"/>
          <p:cNvSpPr>
            <a:spLocks noChangeArrowheads="1"/>
          </p:cNvSpPr>
          <p:nvPr/>
        </p:nvSpPr>
        <p:spPr bwMode="auto">
          <a:xfrm>
            <a:off x="6684951" y="2936543"/>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 name="Line 9"/>
          <p:cNvSpPr>
            <a:spLocks noChangeShapeType="1"/>
          </p:cNvSpPr>
          <p:nvPr/>
        </p:nvSpPr>
        <p:spPr bwMode="auto">
          <a:xfrm>
            <a:off x="7278075" y="3414215"/>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0"/>
          <p:cNvSpPr txBox="1">
            <a:spLocks noChangeArrowheads="1"/>
          </p:cNvSpPr>
          <p:nvPr/>
        </p:nvSpPr>
        <p:spPr bwMode="auto">
          <a:xfrm>
            <a:off x="6833232" y="3755409"/>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4" name="Rectangle 11"/>
          <p:cNvSpPr>
            <a:spLocks noChangeArrowheads="1"/>
          </p:cNvSpPr>
          <p:nvPr/>
        </p:nvSpPr>
        <p:spPr bwMode="auto">
          <a:xfrm>
            <a:off x="6684951" y="3618932"/>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Text Box 12"/>
          <p:cNvSpPr txBox="1">
            <a:spLocks noChangeArrowheads="1"/>
          </p:cNvSpPr>
          <p:nvPr/>
        </p:nvSpPr>
        <p:spPr bwMode="auto">
          <a:xfrm>
            <a:off x="5128000" y="3755409"/>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6" name="Rectangle 13"/>
          <p:cNvSpPr>
            <a:spLocks noChangeArrowheads="1"/>
          </p:cNvSpPr>
          <p:nvPr/>
        </p:nvSpPr>
        <p:spPr bwMode="auto">
          <a:xfrm>
            <a:off x="4979719" y="3618932"/>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Line 14"/>
          <p:cNvSpPr>
            <a:spLocks noChangeShapeType="1"/>
          </p:cNvSpPr>
          <p:nvPr/>
        </p:nvSpPr>
        <p:spPr bwMode="auto">
          <a:xfrm flipH="1">
            <a:off x="5646984" y="3414215"/>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5"/>
          <p:cNvSpPr>
            <a:spLocks/>
          </p:cNvSpPr>
          <p:nvPr/>
        </p:nvSpPr>
        <p:spPr bwMode="auto">
          <a:xfrm>
            <a:off x="4609016" y="2800066"/>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Freeform 16"/>
          <p:cNvSpPr>
            <a:spLocks/>
          </p:cNvSpPr>
          <p:nvPr/>
        </p:nvSpPr>
        <p:spPr bwMode="auto">
          <a:xfrm>
            <a:off x="7278075" y="2743200"/>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Box 42"/>
          <p:cNvSpPr txBox="1"/>
          <p:nvPr/>
        </p:nvSpPr>
        <p:spPr>
          <a:xfrm>
            <a:off x="6287475" y="1981200"/>
            <a:ext cx="404278" cy="307777"/>
          </a:xfrm>
          <a:prstGeom prst="rect">
            <a:avLst/>
          </a:prstGeom>
          <a:noFill/>
        </p:spPr>
        <p:txBody>
          <a:bodyPr wrap="none" rtlCol="0">
            <a:spAutoFit/>
          </a:bodyPr>
          <a:lstStyle/>
          <a:p>
            <a:r>
              <a:rPr lang="en-US" sz="1400" dirty="0" smtClean="0"/>
              <a:t>B1</a:t>
            </a:r>
            <a:endParaRPr lang="en-US" sz="1400" dirty="0"/>
          </a:p>
        </p:txBody>
      </p:sp>
      <p:sp>
        <p:nvSpPr>
          <p:cNvPr id="44" name="TextBox 43"/>
          <p:cNvSpPr txBox="1"/>
          <p:nvPr/>
        </p:nvSpPr>
        <p:spPr>
          <a:xfrm>
            <a:off x="6348045" y="2926860"/>
            <a:ext cx="404278" cy="307777"/>
          </a:xfrm>
          <a:prstGeom prst="rect">
            <a:avLst/>
          </a:prstGeom>
          <a:noFill/>
        </p:spPr>
        <p:txBody>
          <a:bodyPr wrap="none" rtlCol="0">
            <a:spAutoFit/>
          </a:bodyPr>
          <a:lstStyle/>
          <a:p>
            <a:r>
              <a:rPr lang="en-US" sz="1400" dirty="0" smtClean="0"/>
              <a:t>B2</a:t>
            </a:r>
            <a:endParaRPr lang="en-US" sz="1400" dirty="0"/>
          </a:p>
        </p:txBody>
      </p:sp>
      <p:sp>
        <p:nvSpPr>
          <p:cNvPr id="45" name="TextBox 44"/>
          <p:cNvSpPr txBox="1"/>
          <p:nvPr/>
        </p:nvSpPr>
        <p:spPr>
          <a:xfrm>
            <a:off x="4648200" y="3581400"/>
            <a:ext cx="404278" cy="307777"/>
          </a:xfrm>
          <a:prstGeom prst="rect">
            <a:avLst/>
          </a:prstGeom>
          <a:noFill/>
        </p:spPr>
        <p:txBody>
          <a:bodyPr wrap="none" rtlCol="0">
            <a:spAutoFit/>
          </a:bodyPr>
          <a:lstStyle/>
          <a:p>
            <a:r>
              <a:rPr lang="en-US" sz="1400" dirty="0" smtClean="0"/>
              <a:t>B3</a:t>
            </a:r>
            <a:endParaRPr lang="en-US" sz="1400" dirty="0"/>
          </a:p>
        </p:txBody>
      </p:sp>
      <p:sp>
        <p:nvSpPr>
          <p:cNvPr id="46" name="TextBox 45"/>
          <p:cNvSpPr txBox="1"/>
          <p:nvPr/>
        </p:nvSpPr>
        <p:spPr>
          <a:xfrm>
            <a:off x="6287475" y="3581400"/>
            <a:ext cx="404278" cy="307777"/>
          </a:xfrm>
          <a:prstGeom prst="rect">
            <a:avLst/>
          </a:prstGeom>
          <a:noFill/>
        </p:spPr>
        <p:txBody>
          <a:bodyPr wrap="none" rtlCol="0">
            <a:spAutoFit/>
          </a:bodyPr>
          <a:lstStyle/>
          <a:p>
            <a:r>
              <a:rPr lang="en-US" sz="1400" dirty="0" smtClean="0"/>
              <a:t>B4</a:t>
            </a:r>
            <a:endParaRPr lang="en-US" sz="1400" dirty="0"/>
          </a:p>
        </p:txBody>
      </p:sp>
      <p:sp>
        <p:nvSpPr>
          <p:cNvPr id="47" name="Rounded Rectangle 46"/>
          <p:cNvSpPr/>
          <p:nvPr/>
        </p:nvSpPr>
        <p:spPr>
          <a:xfrm>
            <a:off x="6858000" y="1371600"/>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8" name="Rounded Rectangle 47"/>
          <p:cNvSpPr/>
          <p:nvPr/>
        </p:nvSpPr>
        <p:spPr>
          <a:xfrm>
            <a:off x="6858000" y="4724400"/>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9" name="Straight Arrow Connector 48"/>
          <p:cNvCxnSpPr>
            <a:stCxn id="47" idx="2"/>
            <a:endCxn id="28" idx="0"/>
          </p:cNvCxnSpPr>
          <p:nvPr/>
        </p:nvCxnSpPr>
        <p:spPr>
          <a:xfrm>
            <a:off x="7277100" y="1752600"/>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0"/>
            <a:endCxn id="48" idx="0"/>
          </p:cNvCxnSpPr>
          <p:nvPr/>
        </p:nvCxnSpPr>
        <p:spPr>
          <a:xfrm flipH="1">
            <a:off x="7277100" y="4219303"/>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71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73</a:t>
            </a:fld>
            <a:endParaRPr lang="en-US" altLang="en-US">
              <a:solidFill>
                <a:srgbClr val="660066"/>
              </a:solidFill>
            </a:endParaRPr>
          </a:p>
        </p:txBody>
      </p:sp>
      <p:sp>
        <p:nvSpPr>
          <p:cNvPr id="27" name="TextBox 26"/>
          <p:cNvSpPr txBox="1"/>
          <p:nvPr/>
        </p:nvSpPr>
        <p:spPr>
          <a:xfrm>
            <a:off x="457200" y="838200"/>
            <a:ext cx="7924800" cy="3570208"/>
          </a:xfrm>
          <a:prstGeom prst="rect">
            <a:avLst/>
          </a:prstGeom>
          <a:noFill/>
        </p:spPr>
        <p:txBody>
          <a:bodyPr wrap="square" rtlCol="0">
            <a:spAutoFit/>
          </a:bodyPr>
          <a:lstStyle/>
          <a:p>
            <a:r>
              <a:rPr lang="en-US" sz="1600" dirty="0" smtClean="0"/>
              <a:t>Transfer functions:</a:t>
            </a:r>
          </a:p>
          <a:p>
            <a:endParaRPr lang="en-US" sz="1600" dirty="0"/>
          </a:p>
          <a:p>
            <a:r>
              <a:rPr lang="en-US" sz="1600" dirty="0" smtClean="0"/>
              <a:t>For B1:</a:t>
            </a:r>
          </a:p>
          <a:p>
            <a:r>
              <a:rPr lang="en-US" sz="1600" dirty="0"/>
              <a:t> </a:t>
            </a:r>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smtClean="0">
                <a:latin typeface="+mn-lt"/>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a:p>
            <a:r>
              <a:rPr lang="en-US" sz="1600" dirty="0" smtClean="0"/>
              <a:t>For B2:</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smtClean="0"/>
          </a:p>
          <a:p>
            <a:r>
              <a:rPr lang="en-US" sz="1600" dirty="0" smtClean="0"/>
              <a:t>For B3:</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smtClean="0"/>
          </a:p>
          <a:p>
            <a:r>
              <a:rPr lang="en-US" sz="1600" dirty="0" smtClean="0"/>
              <a:t>For B4:</a:t>
            </a:r>
          </a:p>
          <a:p>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i="1" dirty="0" smtClean="0">
                <a:latin typeface="Times New Roman" panose="02020603050405020304" pitchFamily="18" charset="0"/>
                <a:cs typeface="Times New Roman" panose="02020603050405020304" pitchFamily="18" charset="0"/>
              </a:rPr>
              <a:t>, </a:t>
            </a:r>
            <a:r>
              <a:rPr lang="en-US" sz="1600" dirty="0" smtClean="0">
                <a:cs typeface="Times New Roman" panose="02020603050405020304" pitchFamily="18" charset="0"/>
              </a:rPr>
              <a:t>1</a:t>
            </a:r>
            <a:r>
              <a:rPr lang="en-US" sz="1600" dirty="0" smtClean="0"/>
              <a:t>&gt;</a:t>
            </a:r>
          </a:p>
          <a:p>
            <a:endParaRPr lang="en-US" dirty="0"/>
          </a:p>
        </p:txBody>
      </p:sp>
      <p:sp>
        <p:nvSpPr>
          <p:cNvPr id="24"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5"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29"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2"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4"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Box 37"/>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2" name="TextBox 41"/>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3" name="TextBox 42"/>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4" name="TextBox 43"/>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5" name="Rounded Rectangle 44"/>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6" name="Rounded Rectangle 45"/>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7" name="Straight Arrow Connector 46"/>
          <p:cNvCxnSpPr>
            <a:stCxn id="45" idx="2"/>
            <a:endCxn id="25"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7" idx="0"/>
            <a:endCxn id="46"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583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74</a:t>
            </a:fld>
            <a:endParaRPr lang="en-US" altLang="en-US">
              <a:solidFill>
                <a:srgbClr val="660066"/>
              </a:solidFill>
            </a:endParaRPr>
          </a:p>
        </p:txBody>
      </p:sp>
      <p:sp>
        <p:nvSpPr>
          <p:cNvPr id="27" name="TextBox 26"/>
          <p:cNvSpPr txBox="1"/>
          <p:nvPr/>
        </p:nvSpPr>
        <p:spPr>
          <a:xfrm>
            <a:off x="914400" y="849392"/>
            <a:ext cx="7924800" cy="1323439"/>
          </a:xfrm>
          <a:prstGeom prst="rect">
            <a:avLst/>
          </a:prstGeom>
          <a:noFill/>
        </p:spPr>
        <p:txBody>
          <a:bodyPr wrap="square" rtlCol="0">
            <a:spAutoFit/>
          </a:bodyPr>
          <a:lstStyle/>
          <a:p>
            <a:r>
              <a:rPr lang="en-US" sz="1600" dirty="0" smtClean="0"/>
              <a:t>After initialization</a:t>
            </a:r>
          </a:p>
          <a:p>
            <a:endParaRPr lang="en-US" sz="1600" dirty="0"/>
          </a:p>
          <a:p>
            <a:r>
              <a:rPr lang="en-US" sz="1600" dirty="0" smtClean="0"/>
              <a:t>For B1:</a:t>
            </a:r>
          </a:p>
          <a:p>
            <a:r>
              <a:rPr lang="en-US" sz="1600" dirty="0"/>
              <a:t> </a:t>
            </a:r>
            <a:r>
              <a:rPr lang="en-US" sz="1600" dirty="0" smtClean="0"/>
              <a:t>    </a:t>
            </a:r>
            <a:r>
              <a:rPr lang="en-US" sz="1600" i="1" dirty="0" smtClean="0">
                <a:latin typeface="Times New Roman" panose="02020603050405020304" pitchFamily="18" charset="0"/>
                <a:cs typeface="Times New Roman" panose="02020603050405020304" pitchFamily="18" charset="0"/>
              </a:rPr>
              <a:t>f</a:t>
            </a:r>
            <a:r>
              <a:rPr lang="en-US" sz="1600" dirty="0" smtClean="0"/>
              <a:t>(&lt;</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3</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4</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5</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6</a:t>
            </a:r>
            <a:r>
              <a:rPr lang="en-US" sz="1600" dirty="0" smtClean="0">
                <a:latin typeface="Times New Roman" panose="02020603050405020304" pitchFamily="18" charset="0"/>
                <a:cs typeface="Times New Roman" panose="02020603050405020304" pitchFamily="18" charset="0"/>
              </a:rPr>
              <a:t>, </a:t>
            </a:r>
            <a:r>
              <a:rPr lang="en-US" sz="1600" i="1" dirty="0" smtClean="0">
                <a:latin typeface="Times New Roman" panose="02020603050405020304" pitchFamily="18" charset="0"/>
                <a:cs typeface="Times New Roman" panose="02020603050405020304" pitchFamily="18" charset="0"/>
              </a:rPr>
              <a:t>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 = &lt;</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smtClean="0">
                <a:latin typeface="+mj-lt"/>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dirty="0" smtClean="0">
                <a:latin typeface="Times New Roman" panose="02020603050405020304" pitchFamily="18" charset="0"/>
                <a:cs typeface="Times New Roman" panose="02020603050405020304" pitchFamily="18" charset="0"/>
              </a:rPr>
              <a:t>, </a:t>
            </a:r>
            <a:r>
              <a:rPr lang="en-US" sz="1600" dirty="0" smtClean="0">
                <a:latin typeface="+mn-lt"/>
                <a:cs typeface="Times New Roman" panose="02020603050405020304" pitchFamily="18" charset="0"/>
              </a:rPr>
              <a:t>0</a:t>
            </a:r>
            <a:r>
              <a:rPr lang="en-US" sz="1600" i="1" dirty="0" smtClean="0">
                <a:latin typeface="Times New Roman" panose="02020603050405020304" pitchFamily="18" charset="0"/>
                <a:cs typeface="Times New Roman" panose="02020603050405020304" pitchFamily="18" charset="0"/>
              </a:rPr>
              <a:t>, b</a:t>
            </a:r>
            <a:r>
              <a:rPr lang="en-US" sz="1600" baseline="-25000" dirty="0" smtClean="0">
                <a:latin typeface="Times New Roman" panose="02020603050405020304" pitchFamily="18" charset="0"/>
                <a:cs typeface="Times New Roman" panose="02020603050405020304" pitchFamily="18" charset="0"/>
              </a:rPr>
              <a:t>7</a:t>
            </a:r>
            <a:r>
              <a:rPr lang="en-US" sz="1600" dirty="0" smtClean="0"/>
              <a:t>&gt;</a:t>
            </a:r>
          </a:p>
          <a:p>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1664729923"/>
              </p:ext>
            </p:extLst>
          </p:nvPr>
        </p:nvGraphicFramePr>
        <p:xfrm>
          <a:off x="838200" y="3124200"/>
          <a:ext cx="3581401" cy="2966720"/>
        </p:xfrm>
        <a:graphic>
          <a:graphicData uri="http://schemas.openxmlformats.org/drawingml/2006/table">
            <a:tbl>
              <a:tblPr firstRow="1" bandRow="1">
                <a:tableStyleId>{5940675A-B579-460E-94D1-54222C63F5DA}</a:tableStyleId>
              </a:tblPr>
              <a:tblGrid>
                <a:gridCol w="574793"/>
                <a:gridCol w="568207"/>
                <a:gridCol w="2438401"/>
              </a:tblGrid>
              <a:tr h="370840">
                <a:tc rowSpan="2">
                  <a:txBody>
                    <a:bodyPr/>
                    <a:lstStyle/>
                    <a:p>
                      <a:pPr algn="ctr"/>
                      <a:r>
                        <a:rPr lang="en-US" dirty="0" smtClean="0"/>
                        <a:t>B1</a:t>
                      </a:r>
                      <a:endParaRPr lang="en-US" dirty="0"/>
                    </a:p>
                  </a:txBody>
                  <a:tcPr anchor="ctr"/>
                </a:tc>
                <a:tc>
                  <a:txBody>
                    <a:bodyPr/>
                    <a:lstStyle/>
                    <a:p>
                      <a:pPr algn="ctr"/>
                      <a:r>
                        <a:rPr lang="en-US" sz="1400" dirty="0" smtClean="0"/>
                        <a:t>IN</a:t>
                      </a:r>
                      <a:endParaRPr lang="en-US" sz="1400" dirty="0"/>
                    </a:p>
                  </a:txBody>
                  <a:tcPr/>
                </a:tc>
                <a:tc>
                  <a:txBody>
                    <a:bodyPr/>
                    <a:lstStyle/>
                    <a:p>
                      <a:pPr algn="ctr"/>
                      <a:r>
                        <a:rPr lang="en-US" dirty="0" smtClean="0"/>
                        <a:t>&lt;0,0,0,0,0,0,0,0&gt;</a:t>
                      </a:r>
                      <a:endParaRPr lang="en-US" dirty="0"/>
                    </a:p>
                  </a:txBody>
                  <a:tcPr/>
                </a:tc>
              </a:tr>
              <a:tr h="370840">
                <a:tc vMerge="1">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endParaRPr lang="en-US"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&lt;1,1,1,0,0,0,0,0</a:t>
                      </a:r>
                      <a:r>
                        <a:rPr lang="en-US" dirty="0" smtClean="0">
                          <a:solidFill>
                            <a:srgbClr val="FF0000"/>
                          </a:solidFill>
                        </a:rPr>
                        <a:t>&gt;</a:t>
                      </a:r>
                    </a:p>
                  </a:txBody>
                  <a:tcPr/>
                </a:tc>
              </a:tr>
              <a:tr h="370840">
                <a:tc rowSpan="2">
                  <a:txBody>
                    <a:bodyPr/>
                    <a:lstStyle/>
                    <a:p>
                      <a:pPr algn="ctr"/>
                      <a:r>
                        <a:rPr lang="en-US" dirty="0" smtClean="0"/>
                        <a:t>B2</a:t>
                      </a:r>
                      <a:endParaRPr lang="en-US" dirty="0"/>
                    </a:p>
                  </a:txBody>
                  <a:tcPr anchor="ctr"/>
                </a:tc>
                <a:tc>
                  <a:txBody>
                    <a:bodyPr/>
                    <a:lstStyle/>
                    <a:p>
                      <a:pPr algn="ctr"/>
                      <a:r>
                        <a:rPr lang="en-US" sz="1400" dirty="0" smtClean="0"/>
                        <a:t>IN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vMerge="1">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rowSpan="2">
                  <a:txBody>
                    <a:bodyPr/>
                    <a:lstStyle/>
                    <a:p>
                      <a:pPr algn="ctr"/>
                      <a:r>
                        <a:rPr lang="en-US" dirty="0" smtClean="0"/>
                        <a:t>B3</a:t>
                      </a:r>
                      <a:endParaRPr lang="en-US" dirty="0"/>
                    </a:p>
                  </a:txBody>
                  <a:tcPr anchor="ctr"/>
                </a:tc>
                <a:tc>
                  <a:txBody>
                    <a:bodyPr/>
                    <a:lstStyle/>
                    <a:p>
                      <a:pPr algn="ctr"/>
                      <a:r>
                        <a:rPr lang="en-US" sz="1400" dirty="0" smtClean="0"/>
                        <a:t>IN</a:t>
                      </a:r>
                      <a:endParaRPr lang="en-US" sz="1400" dirty="0"/>
                    </a:p>
                  </a:txBody>
                  <a:tcPr/>
                </a:tc>
                <a:tc>
                  <a:txBody>
                    <a:bodyPr/>
                    <a:lstStyle/>
                    <a:p>
                      <a:pPr algn="ctr"/>
                      <a:r>
                        <a:rPr lang="en-US" dirty="0" smtClean="0"/>
                        <a:t>&lt;0,0,0,0,0,0,0,0&gt;</a:t>
                      </a:r>
                      <a:endParaRPr lang="en-US" dirty="0"/>
                    </a:p>
                  </a:txBody>
                  <a:tcPr/>
                </a:tc>
              </a:tr>
              <a:tr h="370840">
                <a:tc vMerge="1">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rowSpan="2">
                  <a:txBody>
                    <a:bodyPr/>
                    <a:lstStyle/>
                    <a:p>
                      <a:pPr algn="ctr"/>
                      <a:r>
                        <a:rPr lang="en-US" dirty="0" smtClean="0"/>
                        <a:t>B4</a:t>
                      </a:r>
                      <a:endParaRPr lang="en-US" dirty="0"/>
                    </a:p>
                  </a:txBody>
                  <a:tcPr anchor="ctr"/>
                </a:tc>
                <a:tc>
                  <a:txBody>
                    <a:bodyPr/>
                    <a:lstStyle/>
                    <a:p>
                      <a:pPr algn="ctr"/>
                      <a:r>
                        <a:rPr lang="en-US" sz="1400" dirty="0" smtClean="0"/>
                        <a:t>IN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vMerge="1">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bl>
          </a:graphicData>
        </a:graphic>
      </p:graphicFrame>
      <p:sp>
        <p:nvSpPr>
          <p:cNvPr id="25"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6"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 name="Line 6"/>
          <p:cNvSpPr>
            <a:spLocks noChangeShapeType="1"/>
          </p:cNvSpPr>
          <p:nvPr/>
        </p:nvSpPr>
        <p:spPr bwMode="auto">
          <a:xfrm>
            <a:off x="7607643" y="3853218"/>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0"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3"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5"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Box 41"/>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3" name="TextBox 42"/>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4" name="TextBox 43"/>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5" name="TextBox 44"/>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6" name="Rounded Rectangle 45"/>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7" name="Rounded Rectangle 46"/>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8" name="Straight Arrow Connector 47"/>
          <p:cNvCxnSpPr>
            <a:stCxn id="46" idx="2"/>
            <a:endCxn id="26"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a:endCxn id="47"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43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04800"/>
            <a:ext cx="8610600" cy="485775"/>
          </a:xfrm>
        </p:spPr>
        <p:txBody>
          <a:bodyPr/>
          <a:lstStyle/>
          <a:p>
            <a:pPr eaLnBrk="1" hangingPunct="1"/>
            <a:r>
              <a:rPr lang="en-US" altLang="en-US" sz="4000" dirty="0" smtClean="0"/>
              <a:t>An Example : Reaching Definition</a:t>
            </a:r>
          </a:p>
        </p:txBody>
      </p:sp>
      <p:sp>
        <p:nvSpPr>
          <p:cNvPr id="7476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476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476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B877BD-D819-4831-B7D7-95F0D78CFC83}" type="slidenum">
              <a:rPr lang="en-US" altLang="en-US">
                <a:solidFill>
                  <a:srgbClr val="660066"/>
                </a:solidFill>
              </a:rPr>
              <a:pPr eaLnBrk="1" hangingPunct="1"/>
              <a:t>75</a:t>
            </a:fld>
            <a:endParaRPr lang="en-US" altLang="en-US">
              <a:solidFill>
                <a:srgbClr val="660066"/>
              </a:solidFill>
            </a:endParaRPr>
          </a:p>
        </p:txBody>
      </p:sp>
      <p:sp>
        <p:nvSpPr>
          <p:cNvPr id="27" name="TextBox 26"/>
          <p:cNvSpPr txBox="1"/>
          <p:nvPr/>
        </p:nvSpPr>
        <p:spPr>
          <a:xfrm>
            <a:off x="914400" y="849392"/>
            <a:ext cx="7924800" cy="1569660"/>
          </a:xfrm>
          <a:prstGeom prst="rect">
            <a:avLst/>
          </a:prstGeom>
          <a:noFill/>
        </p:spPr>
        <p:txBody>
          <a:bodyPr wrap="square" rtlCol="0">
            <a:spAutoFit/>
          </a:bodyPr>
          <a:lstStyle/>
          <a:p>
            <a:endParaRPr lang="en-US" sz="1600" dirty="0"/>
          </a:p>
          <a:p>
            <a:r>
              <a:rPr lang="en-US" sz="1600" dirty="0" smtClean="0"/>
              <a:t>IN() of B2 = </a:t>
            </a:r>
            <a:r>
              <a:rPr lang="en-US" sz="1600" dirty="0" smtClean="0">
                <a:latin typeface="Arial Unicode MS" panose="020B0604020202020204" pitchFamily="34" charset="-128"/>
                <a:ea typeface="Arial Unicode MS" panose="020B0604020202020204" pitchFamily="34" charset="-128"/>
                <a:cs typeface="Arial Unicode MS" panose="020B0604020202020204" pitchFamily="34" charset="-128"/>
              </a:rPr>
              <a:t>OUT(B1) + OUT(B3) + OUT(B4)</a:t>
            </a:r>
            <a:endParaRPr lang="en-US" sz="1600" dirty="0" smtClean="0"/>
          </a:p>
          <a:p>
            <a:endParaRPr lang="en-US" sz="1600" dirty="0" smtClean="0"/>
          </a:p>
          <a:p>
            <a:r>
              <a:rPr lang="en-US" sz="1600" dirty="0"/>
              <a:t>For B2:</a:t>
            </a:r>
          </a:p>
          <a:p>
            <a:r>
              <a:rPr lang="en-US" sz="1600" dirty="0"/>
              <a:t>     </a:t>
            </a:r>
            <a:r>
              <a:rPr lang="en-US" sz="1600" i="1" dirty="0">
                <a:latin typeface="Times New Roman" panose="02020603050405020304" pitchFamily="18" charset="0"/>
                <a:cs typeface="Times New Roman" panose="02020603050405020304" pitchFamily="18" charset="0"/>
              </a:rPr>
              <a:t>f</a:t>
            </a:r>
            <a:r>
              <a:rPr lang="en-US" sz="1600" dirty="0"/>
              <a:t>(&lt;</a:t>
            </a:r>
            <a:r>
              <a:rPr lang="en-US" sz="1600" i="1" dirty="0">
                <a:latin typeface="Times New Roman" panose="02020603050405020304" pitchFamily="18" charset="0"/>
                <a:cs typeface="Times New Roman" panose="02020603050405020304" pitchFamily="18" charset="0"/>
              </a:rPr>
              <a:t> b</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4</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7</a:t>
            </a:r>
            <a:r>
              <a:rPr lang="en-US" sz="1600" dirty="0"/>
              <a:t>&gt;) = &lt;</a:t>
            </a:r>
            <a:r>
              <a:rPr lang="en-US" sz="1600" dirty="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a:t>
            </a:r>
            <a:r>
              <a:rPr lang="en-US" sz="1600" dirty="0">
                <a:cs typeface="Times New Roman" panose="02020603050405020304" pitchFamily="18" charset="0"/>
              </a:rPr>
              <a:t> 0</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b</a:t>
            </a:r>
            <a:r>
              <a:rPr lang="en-US" sz="1600" baseline="-25000" dirty="0">
                <a:latin typeface="Times New Roman" panose="02020603050405020304" pitchFamily="18" charset="0"/>
                <a:cs typeface="Times New Roman" panose="02020603050405020304" pitchFamily="18" charset="0"/>
              </a:rPr>
              <a:t>5</a:t>
            </a:r>
            <a:r>
              <a:rPr lang="en-US" sz="1600" dirty="0">
                <a:latin typeface="Times New Roman" panose="02020603050405020304" pitchFamily="18" charset="0"/>
                <a:cs typeface="Times New Roman" panose="02020603050405020304" pitchFamily="18" charset="0"/>
              </a:rPr>
              <a:t>, </a:t>
            </a:r>
            <a:r>
              <a:rPr lang="en-US" sz="1600" dirty="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b</a:t>
            </a:r>
            <a:r>
              <a:rPr lang="en-US" sz="1600" baseline="-25000" dirty="0">
                <a:latin typeface="Times New Roman" panose="02020603050405020304" pitchFamily="18" charset="0"/>
                <a:cs typeface="Times New Roman" panose="02020603050405020304" pitchFamily="18" charset="0"/>
              </a:rPr>
              <a:t>7</a:t>
            </a:r>
            <a:r>
              <a:rPr lang="en-US" sz="1600" dirty="0"/>
              <a:t>&gt;</a:t>
            </a:r>
          </a:p>
          <a:p>
            <a:r>
              <a:rPr lang="en-US" sz="1600" dirty="0" smtClean="0"/>
              <a:t>     </a:t>
            </a: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3717994534"/>
              </p:ext>
            </p:extLst>
          </p:nvPr>
        </p:nvGraphicFramePr>
        <p:xfrm>
          <a:off x="838200" y="3124200"/>
          <a:ext cx="3581401" cy="2966720"/>
        </p:xfrm>
        <a:graphic>
          <a:graphicData uri="http://schemas.openxmlformats.org/drawingml/2006/table">
            <a:tbl>
              <a:tblPr firstRow="1" bandRow="1">
                <a:tableStyleId>{5940675A-B579-460E-94D1-54222C63F5DA}</a:tableStyleId>
              </a:tblPr>
              <a:tblGrid>
                <a:gridCol w="574793"/>
                <a:gridCol w="568207"/>
                <a:gridCol w="2438401"/>
              </a:tblGrid>
              <a:tr h="370840">
                <a:tc rowSpan="2">
                  <a:txBody>
                    <a:bodyPr/>
                    <a:lstStyle/>
                    <a:p>
                      <a:pPr algn="ctr"/>
                      <a:r>
                        <a:rPr lang="en-US" dirty="0" smtClean="0"/>
                        <a:t>B1</a:t>
                      </a:r>
                      <a:endParaRPr lang="en-US" dirty="0"/>
                    </a:p>
                  </a:txBody>
                  <a:tcPr anchor="ctr"/>
                </a:tc>
                <a:tc>
                  <a:txBody>
                    <a:bodyPr/>
                    <a:lstStyle/>
                    <a:p>
                      <a:pPr algn="ctr"/>
                      <a:r>
                        <a:rPr lang="en-US" sz="1400" dirty="0" smtClean="0"/>
                        <a:t>IN</a:t>
                      </a:r>
                      <a:endParaRPr lang="en-US" sz="1400" dirty="0"/>
                    </a:p>
                  </a:txBody>
                  <a:tcPr/>
                </a:tc>
                <a:tc>
                  <a:txBody>
                    <a:bodyPr/>
                    <a:lstStyle/>
                    <a:p>
                      <a:pPr algn="ctr"/>
                      <a:r>
                        <a:rPr lang="en-US" dirty="0" smtClean="0"/>
                        <a:t>&lt;0,0,0,0,0,0,0,0&gt;</a:t>
                      </a:r>
                      <a:endParaRPr lang="en-US" dirty="0"/>
                    </a:p>
                  </a:txBody>
                  <a:tcPr/>
                </a:tc>
              </a:tr>
              <a:tr h="370840">
                <a:tc vMerge="1">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endParaRPr lang="en-US"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&lt;1,1,1,0,0,0,0,0</a:t>
                      </a:r>
                      <a:r>
                        <a:rPr lang="en-US" dirty="0" smtClean="0">
                          <a:solidFill>
                            <a:schemeClr val="tx1"/>
                          </a:solidFill>
                        </a:rPr>
                        <a:t>&gt;</a:t>
                      </a:r>
                    </a:p>
                  </a:txBody>
                  <a:tcPr/>
                </a:tc>
              </a:tr>
              <a:tr h="370840">
                <a:tc rowSpan="2">
                  <a:txBody>
                    <a:bodyPr/>
                    <a:lstStyle/>
                    <a:p>
                      <a:pPr algn="ctr"/>
                      <a:r>
                        <a:rPr lang="en-US" dirty="0" smtClean="0"/>
                        <a:t>B2</a:t>
                      </a:r>
                      <a:endParaRPr lang="en-US" dirty="0"/>
                    </a:p>
                  </a:txBody>
                  <a:tcPr anchor="ctr"/>
                </a:tc>
                <a:tc>
                  <a:txBody>
                    <a:bodyPr/>
                    <a:lstStyle/>
                    <a:p>
                      <a:pPr algn="ctr"/>
                      <a:r>
                        <a:rPr lang="en-US" sz="1400" dirty="0" smtClean="0"/>
                        <a:t>IN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&lt;1,1,1,0,0,0,0,0&gt;</a:t>
                      </a:r>
                      <a:endParaRPr lang="en-US" dirty="0" smtClean="0">
                        <a:solidFill>
                          <a:schemeClr val="tx1"/>
                        </a:solidFill>
                      </a:endParaRPr>
                    </a:p>
                  </a:txBody>
                  <a:tcPr/>
                </a:tc>
              </a:tr>
              <a:tr h="370840">
                <a:tc vMerge="1">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&lt;</a:t>
                      </a:r>
                      <a:r>
                        <a:rPr lang="en-US" dirty="0" smtClean="0">
                          <a:solidFill>
                            <a:srgbClr val="FF0000"/>
                          </a:solidFill>
                        </a:rPr>
                        <a:t>0,0,1,1,1,0,0,0</a:t>
                      </a:r>
                      <a:r>
                        <a:rPr lang="en-US" dirty="0" smtClean="0">
                          <a:solidFill>
                            <a:srgbClr val="FF0000"/>
                          </a:solidFill>
                        </a:rPr>
                        <a:t>&gt;</a:t>
                      </a:r>
                    </a:p>
                  </a:txBody>
                  <a:tcPr/>
                </a:tc>
              </a:tr>
              <a:tr h="370840">
                <a:tc rowSpan="2">
                  <a:txBody>
                    <a:bodyPr/>
                    <a:lstStyle/>
                    <a:p>
                      <a:pPr algn="ctr"/>
                      <a:r>
                        <a:rPr lang="en-US" dirty="0" smtClean="0"/>
                        <a:t>B3</a:t>
                      </a:r>
                      <a:endParaRPr lang="en-US" dirty="0"/>
                    </a:p>
                  </a:txBody>
                  <a:tcPr anchor="ctr"/>
                </a:tc>
                <a:tc>
                  <a:txBody>
                    <a:bodyPr/>
                    <a:lstStyle/>
                    <a:p>
                      <a:pPr algn="ctr"/>
                      <a:r>
                        <a:rPr lang="en-US" sz="1400" dirty="0" smtClean="0"/>
                        <a:t>IN</a:t>
                      </a:r>
                      <a:endParaRPr lang="en-US" sz="1400" dirty="0"/>
                    </a:p>
                  </a:txBody>
                  <a:tcPr/>
                </a:tc>
                <a:tc>
                  <a:txBody>
                    <a:bodyPr/>
                    <a:lstStyle/>
                    <a:p>
                      <a:pPr algn="ctr"/>
                      <a:r>
                        <a:rPr lang="en-US" dirty="0" smtClean="0"/>
                        <a:t>&lt;0,0,0,0,0,0,0,0&gt;</a:t>
                      </a:r>
                      <a:endParaRPr lang="en-US" dirty="0"/>
                    </a:p>
                  </a:txBody>
                  <a:tcPr/>
                </a:tc>
              </a:tr>
              <a:tr h="370840">
                <a:tc vMerge="1">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rowSpan="2">
                  <a:txBody>
                    <a:bodyPr/>
                    <a:lstStyle/>
                    <a:p>
                      <a:pPr algn="ctr"/>
                      <a:r>
                        <a:rPr lang="en-US" dirty="0" smtClean="0"/>
                        <a:t>B4</a:t>
                      </a:r>
                      <a:endParaRPr lang="en-US" dirty="0"/>
                    </a:p>
                  </a:txBody>
                  <a:tcPr anchor="ctr"/>
                </a:tc>
                <a:tc>
                  <a:txBody>
                    <a:bodyPr/>
                    <a:lstStyle/>
                    <a:p>
                      <a:pPr algn="ctr"/>
                      <a:r>
                        <a:rPr lang="en-US" sz="1400" dirty="0" smtClean="0"/>
                        <a:t>IN</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r h="370840">
                <a:tc vMerge="1">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OUT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&lt;0,0,0,0,0,0,0,0&gt;</a:t>
                      </a:r>
                    </a:p>
                  </a:txBody>
                  <a:tcPr/>
                </a:tc>
              </a:tr>
            </a:tbl>
          </a:graphicData>
        </a:graphic>
      </p:graphicFrame>
      <p:sp>
        <p:nvSpPr>
          <p:cNvPr id="25" name="Text Box 4"/>
          <p:cNvSpPr txBox="1">
            <a:spLocks noChangeArrowheads="1"/>
          </p:cNvSpPr>
          <p:nvPr/>
        </p:nvSpPr>
        <p:spPr bwMode="auto">
          <a:xfrm>
            <a:off x="7162800" y="3307308"/>
            <a:ext cx="963827" cy="55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d0 </a:t>
            </a:r>
            <a:r>
              <a:rPr lang="en-US" altLang="en-US" sz="1200" i="1" dirty="0" err="1"/>
              <a:t>i</a:t>
            </a:r>
            <a:r>
              <a:rPr lang="en-US" altLang="en-US" sz="1200" i="1" dirty="0"/>
              <a:t>  := m-1</a:t>
            </a:r>
          </a:p>
          <a:p>
            <a:pPr>
              <a:lnSpc>
                <a:spcPct val="50000"/>
              </a:lnSpc>
              <a:spcBef>
                <a:spcPct val="50000"/>
              </a:spcBef>
            </a:pPr>
            <a:r>
              <a:rPr lang="en-US" altLang="en-US" sz="1200" i="1" dirty="0" smtClean="0"/>
              <a:t>d1 </a:t>
            </a:r>
            <a:r>
              <a:rPr lang="en-US" altLang="en-US" sz="1200" i="1" dirty="0"/>
              <a:t>j  := n</a:t>
            </a:r>
          </a:p>
          <a:p>
            <a:pPr>
              <a:lnSpc>
                <a:spcPct val="50000"/>
              </a:lnSpc>
              <a:spcBef>
                <a:spcPct val="50000"/>
              </a:spcBef>
            </a:pPr>
            <a:r>
              <a:rPr lang="en-US" altLang="en-US" sz="1200" i="1" dirty="0" smtClean="0"/>
              <a:t>d2 </a:t>
            </a:r>
            <a:r>
              <a:rPr lang="en-US" altLang="en-US" sz="1200" i="1" dirty="0"/>
              <a:t>a := u1</a:t>
            </a:r>
          </a:p>
        </p:txBody>
      </p:sp>
      <p:sp>
        <p:nvSpPr>
          <p:cNvPr id="26" name="Rectangle 5"/>
          <p:cNvSpPr>
            <a:spLocks noChangeArrowheads="1"/>
          </p:cNvSpPr>
          <p:nvPr/>
        </p:nvSpPr>
        <p:spPr bwMode="auto">
          <a:xfrm>
            <a:off x="7014519" y="3170830"/>
            <a:ext cx="1186249" cy="682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 name="Line 6"/>
          <p:cNvSpPr>
            <a:spLocks noChangeShapeType="1"/>
          </p:cNvSpPr>
          <p:nvPr/>
        </p:nvSpPr>
        <p:spPr bwMode="auto">
          <a:xfrm>
            <a:off x="7607643" y="3853218"/>
            <a:ext cx="1545" cy="2047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7"/>
          <p:cNvSpPr txBox="1">
            <a:spLocks noChangeArrowheads="1"/>
          </p:cNvSpPr>
          <p:nvPr/>
        </p:nvSpPr>
        <p:spPr bwMode="auto">
          <a:xfrm>
            <a:off x="7162800" y="4126173"/>
            <a:ext cx="963827" cy="56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d3 </a:t>
            </a:r>
            <a:r>
              <a:rPr lang="en-US" altLang="en-US" sz="1200" i="1" dirty="0" err="1"/>
              <a:t>i</a:t>
            </a:r>
            <a:r>
              <a:rPr lang="en-US" altLang="en-US" sz="1200" i="1" dirty="0"/>
              <a:t>  := </a:t>
            </a:r>
            <a:r>
              <a:rPr lang="en-US" altLang="en-US" sz="1200" i="1" dirty="0" smtClean="0"/>
              <a:t>i-1</a:t>
            </a:r>
            <a:endParaRPr lang="en-US" altLang="en-US" sz="1200" i="1" dirty="0"/>
          </a:p>
          <a:p>
            <a:pPr>
              <a:lnSpc>
                <a:spcPct val="50000"/>
              </a:lnSpc>
              <a:spcBef>
                <a:spcPct val="50000"/>
              </a:spcBef>
            </a:pPr>
            <a:r>
              <a:rPr lang="en-US" altLang="en-US" sz="1200" i="1" dirty="0" smtClean="0"/>
              <a:t>d4 </a:t>
            </a:r>
            <a:r>
              <a:rPr lang="en-US" altLang="en-US" sz="1200" i="1" dirty="0"/>
              <a:t>j  := j-1</a:t>
            </a:r>
          </a:p>
          <a:p>
            <a:pPr>
              <a:lnSpc>
                <a:spcPct val="50000"/>
              </a:lnSpc>
              <a:spcBef>
                <a:spcPct val="50000"/>
              </a:spcBef>
            </a:pPr>
            <a:endParaRPr lang="en-US" altLang="en-US" sz="1200" i="1" dirty="0"/>
          </a:p>
        </p:txBody>
      </p:sp>
      <p:sp>
        <p:nvSpPr>
          <p:cNvPr id="30" name="Rectangle 8"/>
          <p:cNvSpPr>
            <a:spLocks noChangeArrowheads="1"/>
          </p:cNvSpPr>
          <p:nvPr/>
        </p:nvSpPr>
        <p:spPr bwMode="auto">
          <a:xfrm>
            <a:off x="7014519" y="4057934"/>
            <a:ext cx="1186249" cy="477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 name="Line 9"/>
          <p:cNvSpPr>
            <a:spLocks noChangeShapeType="1"/>
          </p:cNvSpPr>
          <p:nvPr/>
        </p:nvSpPr>
        <p:spPr bwMode="auto">
          <a:xfrm>
            <a:off x="7607643" y="4535606"/>
            <a:ext cx="1545"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
          <p:cNvSpPr txBox="1">
            <a:spLocks noChangeArrowheads="1"/>
          </p:cNvSpPr>
          <p:nvPr/>
        </p:nvSpPr>
        <p:spPr bwMode="auto">
          <a:xfrm>
            <a:off x="7162800" y="4876800"/>
            <a:ext cx="963827" cy="3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d6 </a:t>
            </a:r>
            <a:r>
              <a:rPr lang="en-US" altLang="en-US" sz="1200" i="1" dirty="0" err="1"/>
              <a:t>i</a:t>
            </a:r>
            <a:r>
              <a:rPr lang="en-US" altLang="en-US" sz="1200" i="1" dirty="0"/>
              <a:t>  := u3</a:t>
            </a:r>
          </a:p>
          <a:p>
            <a:pPr>
              <a:lnSpc>
                <a:spcPct val="50000"/>
              </a:lnSpc>
              <a:spcBef>
                <a:spcPct val="50000"/>
              </a:spcBef>
            </a:pPr>
            <a:r>
              <a:rPr lang="en-US" altLang="en-US" sz="1200" i="1" dirty="0" smtClean="0"/>
              <a:t>d7 k := 0</a:t>
            </a:r>
            <a:endParaRPr lang="en-US" altLang="en-US" sz="1200" i="1" dirty="0"/>
          </a:p>
        </p:txBody>
      </p:sp>
      <p:sp>
        <p:nvSpPr>
          <p:cNvPr id="33" name="Rectangle 11"/>
          <p:cNvSpPr>
            <a:spLocks noChangeArrowheads="1"/>
          </p:cNvSpPr>
          <p:nvPr/>
        </p:nvSpPr>
        <p:spPr bwMode="auto">
          <a:xfrm>
            <a:off x="7014519" y="4740323"/>
            <a:ext cx="1186249" cy="572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Text Box 12"/>
          <p:cNvSpPr txBox="1">
            <a:spLocks noChangeArrowheads="1"/>
          </p:cNvSpPr>
          <p:nvPr/>
        </p:nvSpPr>
        <p:spPr bwMode="auto">
          <a:xfrm>
            <a:off x="5457568" y="4876800"/>
            <a:ext cx="963827" cy="36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50000"/>
              </a:lnSpc>
              <a:spcBef>
                <a:spcPct val="50000"/>
              </a:spcBef>
            </a:pPr>
            <a:r>
              <a:rPr lang="en-US" altLang="en-US" sz="1200" i="1" dirty="0" smtClean="0"/>
              <a:t>d5 </a:t>
            </a:r>
            <a:r>
              <a:rPr lang="en-US" altLang="en-US" sz="1200" i="1" dirty="0"/>
              <a:t>a  := u2</a:t>
            </a:r>
          </a:p>
          <a:p>
            <a:pPr>
              <a:lnSpc>
                <a:spcPct val="50000"/>
              </a:lnSpc>
              <a:spcBef>
                <a:spcPct val="50000"/>
              </a:spcBef>
            </a:pPr>
            <a:endParaRPr lang="en-US" altLang="en-US" sz="1200" i="1" dirty="0"/>
          </a:p>
        </p:txBody>
      </p:sp>
      <p:sp>
        <p:nvSpPr>
          <p:cNvPr id="35" name="Rectangle 13"/>
          <p:cNvSpPr>
            <a:spLocks noChangeArrowheads="1"/>
          </p:cNvSpPr>
          <p:nvPr/>
        </p:nvSpPr>
        <p:spPr bwMode="auto">
          <a:xfrm>
            <a:off x="5309287" y="4740323"/>
            <a:ext cx="1186249" cy="409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Line 14"/>
          <p:cNvSpPr>
            <a:spLocks noChangeShapeType="1"/>
          </p:cNvSpPr>
          <p:nvPr/>
        </p:nvSpPr>
        <p:spPr bwMode="auto">
          <a:xfrm flipH="1">
            <a:off x="5976552" y="4535606"/>
            <a:ext cx="1408670" cy="2047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Freeform 15"/>
          <p:cNvSpPr>
            <a:spLocks/>
          </p:cNvSpPr>
          <p:nvPr/>
        </p:nvSpPr>
        <p:spPr bwMode="auto">
          <a:xfrm>
            <a:off x="4938584" y="3921457"/>
            <a:ext cx="2075935" cy="1433015"/>
          </a:xfrm>
          <a:custGeom>
            <a:avLst/>
            <a:gdLst>
              <a:gd name="T0" fmla="*/ 320 w 1512"/>
              <a:gd name="T1" fmla="*/ 858 h 1024"/>
              <a:gd name="T2" fmla="*/ 277 w 1512"/>
              <a:gd name="T3" fmla="*/ 953 h 1024"/>
              <a:gd name="T4" fmla="*/ 192 w 1512"/>
              <a:gd name="T5" fmla="*/ 1000 h 1024"/>
              <a:gd name="T6" fmla="*/ 21 w 1512"/>
              <a:gd name="T7" fmla="*/ 906 h 1024"/>
              <a:gd name="T8" fmla="*/ 64 w 1512"/>
              <a:gd name="T9" fmla="*/ 433 h 1024"/>
              <a:gd name="T10" fmla="*/ 363 w 1512"/>
              <a:gd name="T11" fmla="*/ 55 h 1024"/>
              <a:gd name="T12" fmla="*/ 1344 w 1512"/>
              <a:gd name="T13" fmla="*/ 102 h 10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12" h="1024">
                <a:moveTo>
                  <a:pt x="360" y="872"/>
                </a:moveTo>
                <a:cubicBezTo>
                  <a:pt x="348" y="908"/>
                  <a:pt x="336" y="944"/>
                  <a:pt x="312" y="968"/>
                </a:cubicBezTo>
                <a:cubicBezTo>
                  <a:pt x="288" y="992"/>
                  <a:pt x="264" y="1024"/>
                  <a:pt x="216" y="1016"/>
                </a:cubicBezTo>
                <a:cubicBezTo>
                  <a:pt x="168" y="1008"/>
                  <a:pt x="48" y="1016"/>
                  <a:pt x="24" y="920"/>
                </a:cubicBezTo>
                <a:cubicBezTo>
                  <a:pt x="0" y="824"/>
                  <a:pt x="8" y="584"/>
                  <a:pt x="72" y="440"/>
                </a:cubicBezTo>
                <a:cubicBezTo>
                  <a:pt x="136" y="296"/>
                  <a:pt x="168" y="112"/>
                  <a:pt x="408" y="56"/>
                </a:cubicBezTo>
                <a:cubicBezTo>
                  <a:pt x="648" y="0"/>
                  <a:pt x="1080" y="52"/>
                  <a:pt x="1512" y="104"/>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Freeform 16"/>
          <p:cNvSpPr>
            <a:spLocks/>
          </p:cNvSpPr>
          <p:nvPr/>
        </p:nvSpPr>
        <p:spPr bwMode="auto">
          <a:xfrm>
            <a:off x="7607643" y="3864591"/>
            <a:ext cx="1173892" cy="1828800"/>
          </a:xfrm>
          <a:custGeom>
            <a:avLst/>
            <a:gdLst>
              <a:gd name="T0" fmla="*/ 0 w 760"/>
              <a:gd name="T1" fmla="*/ 904 h 1120"/>
              <a:gd name="T2" fmla="*/ 48 w 760"/>
              <a:gd name="T3" fmla="*/ 1048 h 1120"/>
              <a:gd name="T4" fmla="*/ 192 w 760"/>
              <a:gd name="T5" fmla="*/ 1096 h 1120"/>
              <a:gd name="T6" fmla="*/ 528 w 760"/>
              <a:gd name="T7" fmla="*/ 1096 h 1120"/>
              <a:gd name="T8" fmla="*/ 672 w 760"/>
              <a:gd name="T9" fmla="*/ 952 h 1120"/>
              <a:gd name="T10" fmla="*/ 720 w 760"/>
              <a:gd name="T11" fmla="*/ 376 h 1120"/>
              <a:gd name="T12" fmla="*/ 432 w 760"/>
              <a:gd name="T13" fmla="*/ 40 h 1120"/>
              <a:gd name="T14" fmla="*/ 288 w 760"/>
              <a:gd name="T15" fmla="*/ 136 h 1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0" h="1120">
                <a:moveTo>
                  <a:pt x="0" y="904"/>
                </a:moveTo>
                <a:cubicBezTo>
                  <a:pt x="8" y="960"/>
                  <a:pt x="16" y="1016"/>
                  <a:pt x="48" y="1048"/>
                </a:cubicBezTo>
                <a:cubicBezTo>
                  <a:pt x="80" y="1080"/>
                  <a:pt x="112" y="1088"/>
                  <a:pt x="192" y="1096"/>
                </a:cubicBezTo>
                <a:cubicBezTo>
                  <a:pt x="272" y="1104"/>
                  <a:pt x="448" y="1120"/>
                  <a:pt x="528" y="1096"/>
                </a:cubicBezTo>
                <a:cubicBezTo>
                  <a:pt x="608" y="1072"/>
                  <a:pt x="640" y="1072"/>
                  <a:pt x="672" y="952"/>
                </a:cubicBezTo>
                <a:cubicBezTo>
                  <a:pt x="704" y="832"/>
                  <a:pt x="760" y="528"/>
                  <a:pt x="720" y="376"/>
                </a:cubicBezTo>
                <a:cubicBezTo>
                  <a:pt x="680" y="224"/>
                  <a:pt x="504" y="80"/>
                  <a:pt x="432" y="40"/>
                </a:cubicBezTo>
                <a:cubicBezTo>
                  <a:pt x="360" y="0"/>
                  <a:pt x="324" y="68"/>
                  <a:pt x="288" y="136"/>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Box 41"/>
          <p:cNvSpPr txBox="1"/>
          <p:nvPr/>
        </p:nvSpPr>
        <p:spPr>
          <a:xfrm>
            <a:off x="6617043" y="3102591"/>
            <a:ext cx="404278" cy="307777"/>
          </a:xfrm>
          <a:prstGeom prst="rect">
            <a:avLst/>
          </a:prstGeom>
          <a:noFill/>
        </p:spPr>
        <p:txBody>
          <a:bodyPr wrap="none" rtlCol="0">
            <a:spAutoFit/>
          </a:bodyPr>
          <a:lstStyle/>
          <a:p>
            <a:r>
              <a:rPr lang="en-US" sz="1400" dirty="0" smtClean="0"/>
              <a:t>B1</a:t>
            </a:r>
            <a:endParaRPr lang="en-US" sz="1400" dirty="0"/>
          </a:p>
        </p:txBody>
      </p:sp>
      <p:sp>
        <p:nvSpPr>
          <p:cNvPr id="43" name="TextBox 42"/>
          <p:cNvSpPr txBox="1"/>
          <p:nvPr/>
        </p:nvSpPr>
        <p:spPr>
          <a:xfrm>
            <a:off x="6677613" y="4048251"/>
            <a:ext cx="404278" cy="307777"/>
          </a:xfrm>
          <a:prstGeom prst="rect">
            <a:avLst/>
          </a:prstGeom>
          <a:noFill/>
        </p:spPr>
        <p:txBody>
          <a:bodyPr wrap="none" rtlCol="0">
            <a:spAutoFit/>
          </a:bodyPr>
          <a:lstStyle/>
          <a:p>
            <a:r>
              <a:rPr lang="en-US" sz="1400" dirty="0" smtClean="0"/>
              <a:t>B2</a:t>
            </a:r>
            <a:endParaRPr lang="en-US" sz="1400" dirty="0"/>
          </a:p>
        </p:txBody>
      </p:sp>
      <p:sp>
        <p:nvSpPr>
          <p:cNvPr id="44" name="TextBox 43"/>
          <p:cNvSpPr txBox="1"/>
          <p:nvPr/>
        </p:nvSpPr>
        <p:spPr>
          <a:xfrm>
            <a:off x="4977768" y="4702791"/>
            <a:ext cx="404278" cy="307777"/>
          </a:xfrm>
          <a:prstGeom prst="rect">
            <a:avLst/>
          </a:prstGeom>
          <a:noFill/>
        </p:spPr>
        <p:txBody>
          <a:bodyPr wrap="none" rtlCol="0">
            <a:spAutoFit/>
          </a:bodyPr>
          <a:lstStyle/>
          <a:p>
            <a:r>
              <a:rPr lang="en-US" sz="1400" dirty="0" smtClean="0"/>
              <a:t>B3</a:t>
            </a:r>
            <a:endParaRPr lang="en-US" sz="1400" dirty="0"/>
          </a:p>
        </p:txBody>
      </p:sp>
      <p:sp>
        <p:nvSpPr>
          <p:cNvPr id="45" name="TextBox 44"/>
          <p:cNvSpPr txBox="1"/>
          <p:nvPr/>
        </p:nvSpPr>
        <p:spPr>
          <a:xfrm>
            <a:off x="6617043" y="4702791"/>
            <a:ext cx="404278" cy="307777"/>
          </a:xfrm>
          <a:prstGeom prst="rect">
            <a:avLst/>
          </a:prstGeom>
          <a:noFill/>
        </p:spPr>
        <p:txBody>
          <a:bodyPr wrap="none" rtlCol="0">
            <a:spAutoFit/>
          </a:bodyPr>
          <a:lstStyle/>
          <a:p>
            <a:r>
              <a:rPr lang="en-US" sz="1400" dirty="0" smtClean="0"/>
              <a:t>B4</a:t>
            </a:r>
            <a:endParaRPr lang="en-US" sz="1400" dirty="0"/>
          </a:p>
        </p:txBody>
      </p:sp>
      <p:sp>
        <p:nvSpPr>
          <p:cNvPr id="46" name="Rounded Rectangle 45"/>
          <p:cNvSpPr/>
          <p:nvPr/>
        </p:nvSpPr>
        <p:spPr>
          <a:xfrm>
            <a:off x="7187568" y="24929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47" name="Rounded Rectangle 46"/>
          <p:cNvSpPr/>
          <p:nvPr/>
        </p:nvSpPr>
        <p:spPr>
          <a:xfrm>
            <a:off x="7187568" y="5845791"/>
            <a:ext cx="838200" cy="38100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STOP</a:t>
            </a:r>
            <a:endParaRPr lang="en-US" sz="1200" dirty="0">
              <a:solidFill>
                <a:schemeClr val="tx1"/>
              </a:solidFill>
            </a:endParaRPr>
          </a:p>
        </p:txBody>
      </p:sp>
      <p:cxnSp>
        <p:nvCxnSpPr>
          <p:cNvPr id="48" name="Straight Arrow Connector 47"/>
          <p:cNvCxnSpPr>
            <a:stCxn id="46" idx="2"/>
            <a:endCxn id="26" idx="0"/>
          </p:cNvCxnSpPr>
          <p:nvPr/>
        </p:nvCxnSpPr>
        <p:spPr>
          <a:xfrm>
            <a:off x="7606668" y="2873991"/>
            <a:ext cx="976" cy="2968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0"/>
            <a:endCxn id="47" idx="0"/>
          </p:cNvCxnSpPr>
          <p:nvPr/>
        </p:nvCxnSpPr>
        <p:spPr>
          <a:xfrm flipH="1">
            <a:off x="7606668" y="5340694"/>
            <a:ext cx="975" cy="505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648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and STOP</a:t>
            </a:r>
            <a:endParaRPr lang="en-US" dirty="0"/>
          </a:p>
        </p:txBody>
      </p:sp>
      <p:sp>
        <p:nvSpPr>
          <p:cNvPr id="6" name="Content Placeholder 5"/>
          <p:cNvSpPr>
            <a:spLocks noGrp="1"/>
          </p:cNvSpPr>
          <p:nvPr>
            <p:ph idx="1"/>
          </p:nvPr>
        </p:nvSpPr>
        <p:spPr/>
        <p:txBody>
          <a:bodyPr/>
          <a:lstStyle/>
          <a:p>
            <a:r>
              <a:rPr lang="en-US" dirty="0" smtClean="0"/>
              <a:t>START:</a:t>
            </a:r>
          </a:p>
          <a:p>
            <a:pPr lvl="1"/>
            <a:r>
              <a:rPr lang="en-US" dirty="0" smtClean="0"/>
              <a:t>Just initialization</a:t>
            </a:r>
          </a:p>
          <a:p>
            <a:pPr lvl="1"/>
            <a:endParaRPr lang="en-US" dirty="0" smtClean="0"/>
          </a:p>
          <a:p>
            <a:r>
              <a:rPr lang="en-US" dirty="0" smtClean="0"/>
              <a:t>STOP:</a:t>
            </a:r>
          </a:p>
          <a:p>
            <a:pPr lvl="1"/>
            <a:r>
              <a:rPr lang="en-US" dirty="0" smtClean="0"/>
              <a:t>IN(STOP) would be of interest in some analysis</a:t>
            </a:r>
          </a:p>
          <a:p>
            <a:pPr lvl="2"/>
            <a:r>
              <a:rPr lang="en-US" dirty="0" smtClean="0"/>
              <a:t>The proposition of interest reached the end of the function (or CFG)</a:t>
            </a:r>
          </a:p>
          <a:p>
            <a:pPr marL="914400" lvl="2" indent="0">
              <a:buNone/>
            </a:pPr>
            <a:endParaRPr lang="en-US" dirty="0"/>
          </a:p>
        </p:txBody>
      </p:sp>
      <p:sp>
        <p:nvSpPr>
          <p:cNvPr id="3" name="Date Placeholder 2"/>
          <p:cNvSpPr>
            <a:spLocks noGrp="1"/>
          </p:cNvSpPr>
          <p:nvPr>
            <p:ph type="dt" sz="half" idx="10"/>
          </p:nvPr>
        </p:nvSpPr>
        <p:spPr/>
        <p:txBody>
          <a:bodyPr/>
          <a:lstStyle/>
          <a:p>
            <a:pPr>
              <a:defRPr/>
            </a:pPr>
            <a:r>
              <a:rPr lang="en-US" altLang="en-US" smtClean="0"/>
              <a:t>© WWF (2016)</a:t>
            </a:r>
            <a:endParaRPr lang="en-US" altLang="en-US"/>
          </a:p>
        </p:txBody>
      </p:sp>
      <p:sp>
        <p:nvSpPr>
          <p:cNvPr id="4" name="Footer Placeholder 3"/>
          <p:cNvSpPr>
            <a:spLocks noGrp="1"/>
          </p:cNvSpPr>
          <p:nvPr>
            <p:ph type="ftr" sz="quarter" idx="11"/>
          </p:nvPr>
        </p:nvSpPr>
        <p:spPr/>
        <p:txBody>
          <a:bodyPr/>
          <a:lstStyle/>
          <a:p>
            <a:pPr>
              <a:defRPr/>
            </a:pPr>
            <a:r>
              <a:rPr lang="en-US" altLang="en-US" smtClean="0"/>
              <a:t>Dataflow Analysis </a:t>
            </a:r>
            <a:endParaRPr lang="en-US" altLang="en-US"/>
          </a:p>
        </p:txBody>
      </p:sp>
      <p:sp>
        <p:nvSpPr>
          <p:cNvPr id="5" name="Slide Number Placeholder 4"/>
          <p:cNvSpPr>
            <a:spLocks noGrp="1"/>
          </p:cNvSpPr>
          <p:nvPr>
            <p:ph type="sldNum" sz="quarter" idx="12"/>
          </p:nvPr>
        </p:nvSpPr>
        <p:spPr/>
        <p:txBody>
          <a:bodyPr/>
          <a:lstStyle/>
          <a:p>
            <a:fld id="{F5713ED0-0019-4C3C-A84E-4D8348A9C0B8}" type="slidenum">
              <a:rPr lang="en-US" altLang="en-US" smtClean="0"/>
              <a:pPr/>
              <a:t>76</a:t>
            </a:fld>
            <a:endParaRPr lang="en-US" altLang="en-US"/>
          </a:p>
        </p:txBody>
      </p:sp>
    </p:spTree>
    <p:extLst>
      <p:ext uri="{BB962C8B-B14F-4D97-AF65-F5344CB8AC3E}">
        <p14:creationId xmlns:p14="http://schemas.microsoft.com/office/powerpoint/2010/main" val="40766955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680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680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F14DF9-9688-41E4-A547-25EE5BB5515E}" type="slidenum">
              <a:rPr lang="en-US" altLang="en-US">
                <a:solidFill>
                  <a:srgbClr val="660066"/>
                </a:solidFill>
              </a:rPr>
              <a:pPr eaLnBrk="1" hangingPunct="1"/>
              <a:t>77</a:t>
            </a:fld>
            <a:endParaRPr lang="en-US" altLang="en-US">
              <a:solidFill>
                <a:srgbClr val="660066"/>
              </a:solidFill>
            </a:endParaRPr>
          </a:p>
        </p:txBody>
      </p:sp>
      <p:sp>
        <p:nvSpPr>
          <p:cNvPr id="76805" name="Rectangle 2"/>
          <p:cNvSpPr>
            <a:spLocks noGrp="1" noChangeArrowheads="1"/>
          </p:cNvSpPr>
          <p:nvPr>
            <p:ph type="title"/>
          </p:nvPr>
        </p:nvSpPr>
        <p:spPr/>
        <p:txBody>
          <a:bodyPr/>
          <a:lstStyle/>
          <a:p>
            <a:pPr eaLnBrk="1" hangingPunct="1"/>
            <a:r>
              <a:rPr lang="en-US" altLang="en-US" smtClean="0"/>
              <a:t>Widening Operators</a:t>
            </a:r>
          </a:p>
        </p:txBody>
      </p:sp>
      <p:sp>
        <p:nvSpPr>
          <p:cNvPr id="76806" name="Rectangle 3"/>
          <p:cNvSpPr>
            <a:spLocks noGrp="1" noChangeArrowheads="1"/>
          </p:cNvSpPr>
          <p:nvPr>
            <p:ph type="body" idx="1"/>
          </p:nvPr>
        </p:nvSpPr>
        <p:spPr/>
        <p:txBody>
          <a:bodyPr/>
          <a:lstStyle/>
          <a:p>
            <a:pPr eaLnBrk="1" hangingPunct="1">
              <a:lnSpc>
                <a:spcPct val="90000"/>
              </a:lnSpc>
            </a:pPr>
            <a:r>
              <a:rPr lang="en-US" altLang="en-US" sz="2400" smtClean="0"/>
              <a:t>For lattices without ascending chain property, use widening operator</a:t>
            </a:r>
          </a:p>
          <a:p>
            <a:pPr eaLnBrk="1" hangingPunct="1">
              <a:lnSpc>
                <a:spcPct val="90000"/>
              </a:lnSpc>
            </a:pPr>
            <a:r>
              <a:rPr lang="en-US" altLang="en-US" sz="2400" smtClean="0"/>
              <a:t>Detect lattice values that may be part of infinitely ascending chain</a:t>
            </a:r>
          </a:p>
          <a:p>
            <a:pPr eaLnBrk="1" hangingPunct="1">
              <a:lnSpc>
                <a:spcPct val="90000"/>
              </a:lnSpc>
            </a:pPr>
            <a:r>
              <a:rPr lang="en-US" altLang="en-US" sz="2400" smtClean="0"/>
              <a:t>Artificially raise value to least upper bound of chain</a:t>
            </a:r>
          </a:p>
          <a:p>
            <a:pPr eaLnBrk="1" hangingPunct="1">
              <a:lnSpc>
                <a:spcPct val="90000"/>
              </a:lnSpc>
            </a:pPr>
            <a:r>
              <a:rPr lang="en-US" altLang="en-US" sz="2400" smtClean="0"/>
              <a:t>Example: </a:t>
            </a:r>
          </a:p>
          <a:p>
            <a:pPr lvl="1" eaLnBrk="1" hangingPunct="1">
              <a:lnSpc>
                <a:spcPct val="90000"/>
              </a:lnSpc>
            </a:pPr>
            <a:r>
              <a:rPr lang="en-US" altLang="en-US" sz="2400" smtClean="0"/>
              <a:t>Lattice is set of all subsets of integers</a:t>
            </a:r>
          </a:p>
          <a:p>
            <a:pPr lvl="1" eaLnBrk="1" hangingPunct="1">
              <a:lnSpc>
                <a:spcPct val="90000"/>
              </a:lnSpc>
            </a:pPr>
            <a:r>
              <a:rPr lang="en-US" altLang="en-US" sz="2400" smtClean="0"/>
              <a:t>Could be used to collect possible values taken on by variable during execution of program</a:t>
            </a:r>
          </a:p>
          <a:p>
            <a:pPr lvl="1" eaLnBrk="1" hangingPunct="1">
              <a:lnSpc>
                <a:spcPct val="90000"/>
              </a:lnSpc>
            </a:pPr>
            <a:r>
              <a:rPr lang="en-US" altLang="en-US" sz="2400" smtClean="0"/>
              <a:t>Widening operator might raise all sets of size </a:t>
            </a:r>
            <a:r>
              <a:rPr lang="en-US" altLang="en-US" sz="2400" i="1" smtClean="0"/>
              <a:t>n or greater</a:t>
            </a:r>
            <a:r>
              <a:rPr lang="en-US" altLang="en-US" sz="2400" smtClean="0"/>
              <a:t> to TOP (likely to be useful for loops)</a:t>
            </a:r>
          </a:p>
          <a:p>
            <a:pPr eaLnBrk="1" hangingPunct="1">
              <a:lnSpc>
                <a:spcPct val="90000"/>
              </a:lnSpc>
            </a:pPr>
            <a:endParaRPr lang="en-US" altLang="en-US" sz="280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782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782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6DA759-D250-4C15-8735-C02014E65994}" type="slidenum">
              <a:rPr lang="en-US" altLang="en-US">
                <a:solidFill>
                  <a:srgbClr val="660066"/>
                </a:solidFill>
              </a:rPr>
              <a:pPr eaLnBrk="1" hangingPunct="1"/>
              <a:t>78</a:t>
            </a:fld>
            <a:endParaRPr lang="en-US" altLang="en-US">
              <a:solidFill>
                <a:srgbClr val="660066"/>
              </a:solidFill>
            </a:endParaRPr>
          </a:p>
        </p:txBody>
      </p:sp>
      <p:sp>
        <p:nvSpPr>
          <p:cNvPr id="77829" name="Rectangle 2"/>
          <p:cNvSpPr>
            <a:spLocks noGrp="1" noChangeArrowheads="1"/>
          </p:cNvSpPr>
          <p:nvPr>
            <p:ph type="title"/>
          </p:nvPr>
        </p:nvSpPr>
        <p:spPr>
          <a:xfrm>
            <a:off x="1044575" y="611188"/>
            <a:ext cx="7543800" cy="635000"/>
          </a:xfrm>
        </p:spPr>
        <p:txBody>
          <a:bodyPr/>
          <a:lstStyle/>
          <a:p>
            <a:pPr eaLnBrk="1" hangingPunct="1"/>
            <a:r>
              <a:rPr lang="en-US" altLang="en-US" sz="3600" smtClean="0"/>
              <a:t>“Safe” Definitions and Assumptions</a:t>
            </a:r>
          </a:p>
        </p:txBody>
      </p:sp>
      <p:sp>
        <p:nvSpPr>
          <p:cNvPr id="77830" name="Rectangle 3"/>
          <p:cNvSpPr>
            <a:spLocks noGrp="1" noChangeArrowheads="1"/>
          </p:cNvSpPr>
          <p:nvPr>
            <p:ph type="body" idx="1"/>
          </p:nvPr>
        </p:nvSpPr>
        <p:spPr>
          <a:xfrm>
            <a:off x="990600" y="1752600"/>
            <a:ext cx="7620000" cy="4991100"/>
          </a:xfrm>
        </p:spPr>
        <p:txBody>
          <a:bodyPr/>
          <a:lstStyle/>
          <a:p>
            <a:pPr eaLnBrk="1" hangingPunct="1">
              <a:lnSpc>
                <a:spcPct val="90000"/>
              </a:lnSpc>
            </a:pPr>
            <a:r>
              <a:rPr lang="en-US" altLang="en-US" sz="2000" smtClean="0"/>
              <a:t>It is not always easy to infer data-flow information precisely</a:t>
            </a:r>
          </a:p>
          <a:p>
            <a:pPr eaLnBrk="1" hangingPunct="1">
              <a:lnSpc>
                <a:spcPct val="90000"/>
              </a:lnSpc>
            </a:pPr>
            <a:r>
              <a:rPr lang="en-US" altLang="en-US" sz="2000" smtClean="0"/>
              <a:t>For example consider the code-fragment:</a:t>
            </a:r>
          </a:p>
          <a:p>
            <a:pPr eaLnBrk="1" hangingPunct="1">
              <a:lnSpc>
                <a:spcPct val="90000"/>
              </a:lnSpc>
              <a:buFont typeface="Arial Unicode MS" panose="020B0604020202020204" pitchFamily="34" charset="-128"/>
              <a:buNone/>
            </a:pPr>
            <a:r>
              <a:rPr lang="en-US" altLang="en-US" sz="2000" smtClean="0"/>
              <a:t>	</a:t>
            </a:r>
            <a:r>
              <a:rPr lang="en-US" altLang="en-US" sz="2000" i="1" smtClean="0">
                <a:latin typeface="Times New Roman" panose="02020603050405020304" pitchFamily="18" charset="0"/>
              </a:rPr>
              <a:t>if a=b then  x:=2; else if a=b then x:=4</a:t>
            </a:r>
          </a:p>
          <a:p>
            <a:pPr eaLnBrk="1" hangingPunct="1">
              <a:lnSpc>
                <a:spcPct val="90000"/>
              </a:lnSpc>
            </a:pPr>
            <a:r>
              <a:rPr lang="en-US" altLang="en-US" sz="2000" smtClean="0"/>
              <a:t>Clearly </a:t>
            </a:r>
            <a:r>
              <a:rPr lang="en-US" altLang="en-US" sz="2000" i="1" smtClean="0">
                <a:latin typeface="Times New Roman" panose="02020603050405020304" pitchFamily="18" charset="0"/>
              </a:rPr>
              <a:t>x:=4</a:t>
            </a:r>
            <a:r>
              <a:rPr lang="en-US" altLang="en-US" sz="2000" smtClean="0"/>
              <a:t> is never evaluated</a:t>
            </a:r>
          </a:p>
          <a:p>
            <a:pPr eaLnBrk="1" hangingPunct="1">
              <a:lnSpc>
                <a:spcPct val="90000"/>
              </a:lnSpc>
            </a:pPr>
            <a:r>
              <a:rPr lang="en-US" altLang="en-US" sz="2000" smtClean="0"/>
              <a:t>This information is useful in a variant of “dead-code” eliminating</a:t>
            </a:r>
          </a:p>
          <a:p>
            <a:pPr eaLnBrk="1" hangingPunct="1">
              <a:lnSpc>
                <a:spcPct val="90000"/>
              </a:lnSpc>
            </a:pPr>
            <a:r>
              <a:rPr lang="en-US" altLang="en-US" sz="2000" smtClean="0"/>
              <a:t>If detected we can remove part of the code and also the conditional</a:t>
            </a:r>
          </a:p>
          <a:p>
            <a:pPr eaLnBrk="1" hangingPunct="1">
              <a:lnSpc>
                <a:spcPct val="90000"/>
              </a:lnSpc>
            </a:pPr>
            <a:r>
              <a:rPr lang="en-US" altLang="en-US" sz="2000" smtClean="0"/>
              <a:t>Undecidable in the general case and not easy to detect</a:t>
            </a:r>
          </a:p>
          <a:p>
            <a:pPr eaLnBrk="1" hangingPunct="1">
              <a:lnSpc>
                <a:spcPct val="90000"/>
              </a:lnSpc>
            </a:pPr>
            <a:r>
              <a:rPr lang="en-US" altLang="en-US" sz="2000" smtClean="0"/>
              <a:t>The practices is to </a:t>
            </a:r>
            <a:r>
              <a:rPr lang="en-US" altLang="en-US" sz="2000" i="1" smtClean="0"/>
              <a:t>assume the worst</a:t>
            </a:r>
            <a:r>
              <a:rPr lang="en-US" altLang="en-US" sz="2000" smtClean="0"/>
              <a:t> and therefore “pretend” that both branches are taken</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885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885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D77BF5-8601-4002-8CCC-0A69EC4B612B}" type="slidenum">
              <a:rPr lang="en-US" altLang="en-US">
                <a:solidFill>
                  <a:srgbClr val="660066"/>
                </a:solidFill>
              </a:rPr>
              <a:pPr eaLnBrk="1" hangingPunct="1"/>
              <a:t>79</a:t>
            </a:fld>
            <a:endParaRPr lang="en-US" altLang="en-US">
              <a:solidFill>
                <a:srgbClr val="660066"/>
              </a:solidFill>
            </a:endParaRPr>
          </a:p>
        </p:txBody>
      </p:sp>
      <p:sp>
        <p:nvSpPr>
          <p:cNvPr id="78853" name="Rectangle 2"/>
          <p:cNvSpPr>
            <a:spLocks noGrp="1" noChangeArrowheads="1"/>
          </p:cNvSpPr>
          <p:nvPr>
            <p:ph type="title"/>
          </p:nvPr>
        </p:nvSpPr>
        <p:spPr>
          <a:xfrm>
            <a:off x="1044575" y="611188"/>
            <a:ext cx="7446963" cy="485775"/>
          </a:xfrm>
        </p:spPr>
        <p:txBody>
          <a:bodyPr/>
          <a:lstStyle/>
          <a:p>
            <a:pPr eaLnBrk="1" hangingPunct="1"/>
            <a:r>
              <a:rPr lang="en-US" altLang="en-US" sz="4000" smtClean="0"/>
              <a:t>Some Source of Ambiguity</a:t>
            </a:r>
          </a:p>
        </p:txBody>
      </p:sp>
      <p:sp>
        <p:nvSpPr>
          <p:cNvPr id="78854" name="Rectangle 3"/>
          <p:cNvSpPr>
            <a:spLocks noGrp="1" noChangeArrowheads="1"/>
          </p:cNvSpPr>
          <p:nvPr>
            <p:ph type="body" idx="1"/>
          </p:nvPr>
        </p:nvSpPr>
        <p:spPr>
          <a:xfrm>
            <a:off x="914400" y="1866900"/>
            <a:ext cx="7620000" cy="4991100"/>
          </a:xfrm>
        </p:spPr>
        <p:txBody>
          <a:bodyPr/>
          <a:lstStyle/>
          <a:p>
            <a:pPr eaLnBrk="1" hangingPunct="1">
              <a:lnSpc>
                <a:spcPct val="90000"/>
              </a:lnSpc>
              <a:buFont typeface="Arial Unicode MS" panose="020B0604020202020204" pitchFamily="34" charset="-128"/>
              <a:buNone/>
            </a:pPr>
            <a:r>
              <a:rPr lang="en-US" altLang="en-US" sz="2400" smtClean="0"/>
              <a:t>Usual forms:</a:t>
            </a:r>
          </a:p>
          <a:p>
            <a:pPr lvl="1" eaLnBrk="1" hangingPunct="1">
              <a:lnSpc>
                <a:spcPct val="90000"/>
              </a:lnSpc>
              <a:buFontTx/>
              <a:buChar char="•"/>
            </a:pPr>
            <a:r>
              <a:rPr lang="en-US" altLang="en-US" sz="2000" smtClean="0"/>
              <a:t>Procedure call with </a:t>
            </a:r>
            <a:r>
              <a:rPr lang="en-US" altLang="en-US" sz="2000" i="1" smtClean="0">
                <a:latin typeface="Times New Roman" panose="02020603050405020304" pitchFamily="18" charset="0"/>
              </a:rPr>
              <a:t>x </a:t>
            </a:r>
            <a:r>
              <a:rPr lang="en-US" altLang="en-US" sz="2000" smtClean="0"/>
              <a:t>as a parameter</a:t>
            </a:r>
          </a:p>
          <a:p>
            <a:pPr lvl="1" eaLnBrk="1" hangingPunct="1">
              <a:lnSpc>
                <a:spcPct val="90000"/>
              </a:lnSpc>
              <a:buFontTx/>
              <a:buNone/>
            </a:pPr>
            <a:r>
              <a:rPr lang="en-US" altLang="en-US" sz="2000" smtClean="0"/>
              <a:t>	Cannot infer much about </a:t>
            </a:r>
            <a:r>
              <a:rPr lang="en-US" altLang="en-US" sz="2000" i="1" smtClean="0">
                <a:latin typeface="Times New Roman" panose="02020603050405020304" pitchFamily="18" charset="0"/>
              </a:rPr>
              <a:t>x</a:t>
            </a:r>
            <a:r>
              <a:rPr lang="en-US" altLang="en-US" sz="2000" smtClean="0"/>
              <a:t> unless “interprocedural information” is available</a:t>
            </a:r>
          </a:p>
          <a:p>
            <a:pPr lvl="1" eaLnBrk="1" hangingPunct="1">
              <a:lnSpc>
                <a:spcPct val="90000"/>
              </a:lnSpc>
              <a:buFontTx/>
              <a:buChar char="•"/>
            </a:pPr>
            <a:r>
              <a:rPr lang="en-US" altLang="en-US" sz="2000" smtClean="0"/>
              <a:t>Assignments through pointers is another example</a:t>
            </a:r>
          </a:p>
          <a:p>
            <a:pPr lvl="2" eaLnBrk="1" hangingPunct="1">
              <a:lnSpc>
                <a:spcPct val="90000"/>
              </a:lnSpc>
              <a:buFontTx/>
              <a:buChar char="–"/>
            </a:pPr>
            <a:r>
              <a:rPr lang="en-US" altLang="en-US" sz="1800" smtClean="0"/>
              <a:t>*q:=y  might possibly (re)define </a:t>
            </a:r>
            <a:r>
              <a:rPr lang="en-US" altLang="en-US" i="1" smtClean="0">
                <a:latin typeface="Times New Roman" panose="02020603050405020304" pitchFamily="18" charset="0"/>
              </a:rPr>
              <a:t>x</a:t>
            </a:r>
            <a:r>
              <a:rPr lang="en-US" altLang="en-US" sz="1800" smtClean="0"/>
              <a:t> depending on the value of </a:t>
            </a:r>
          </a:p>
          <a:p>
            <a:pPr lvl="2" eaLnBrk="1" hangingPunct="1">
              <a:lnSpc>
                <a:spcPct val="90000"/>
              </a:lnSpc>
              <a:buFontTx/>
              <a:buNone/>
            </a:pPr>
            <a:r>
              <a:rPr lang="en-US" altLang="en-US" sz="1800" smtClean="0"/>
              <a:t>	*q and hence might be in its kill an earlier definition</a:t>
            </a:r>
          </a:p>
          <a:p>
            <a:pPr lvl="2" eaLnBrk="1" hangingPunct="1">
              <a:lnSpc>
                <a:spcPct val="90000"/>
              </a:lnSpc>
              <a:buFontTx/>
              <a:buChar char="–"/>
            </a:pPr>
            <a:r>
              <a:rPr lang="en-US" altLang="en-US" sz="1800" smtClean="0"/>
              <a:t>In the above case aliasing and other pointer analysis based optimizations — which are quite expensive/intractable  — limit the scope of how much information of the above sort can be inferred</a:t>
            </a:r>
          </a:p>
          <a:p>
            <a:pPr lvl="2" eaLnBrk="1" hangingPunct="1">
              <a:lnSpc>
                <a:spcPct val="90000"/>
              </a:lnSpc>
              <a:buFontTx/>
              <a:buNone/>
            </a:pPr>
            <a:endParaRPr lang="en-US" altLang="en-US" sz="1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2038" y="500063"/>
            <a:ext cx="7446962" cy="485775"/>
          </a:xfrm>
        </p:spPr>
        <p:txBody>
          <a:bodyPr/>
          <a:lstStyle/>
          <a:p>
            <a:pPr eaLnBrk="1" hangingPunct="1"/>
            <a:r>
              <a:rPr lang="en-US" altLang="en-US" smtClean="0"/>
              <a:t>Example Continued</a:t>
            </a:r>
          </a:p>
        </p:txBody>
      </p:sp>
      <p:sp>
        <p:nvSpPr>
          <p:cNvPr id="21507" name="Rectangle 3"/>
          <p:cNvSpPr>
            <a:spLocks noGrp="1" noChangeArrowheads="1"/>
          </p:cNvSpPr>
          <p:nvPr>
            <p:ph type="body" idx="1"/>
          </p:nvPr>
        </p:nvSpPr>
        <p:spPr>
          <a:xfrm>
            <a:off x="1752600" y="1524000"/>
            <a:ext cx="6934200" cy="5110163"/>
          </a:xfrm>
        </p:spPr>
        <p:txBody>
          <a:bodyPr/>
          <a:lstStyle/>
          <a:p>
            <a:pPr eaLnBrk="1" hangingPunct="1">
              <a:lnSpc>
                <a:spcPct val="80000"/>
              </a:lnSpc>
              <a:buFont typeface="Arial Unicode MS" panose="020B0604020202020204" pitchFamily="34" charset="-128"/>
              <a:buNone/>
            </a:pPr>
            <a:r>
              <a:rPr lang="en-US" altLang="en-US" sz="2400" b="1" smtClean="0"/>
              <a:t>Actual Code			Propositions are</a:t>
            </a:r>
          </a:p>
          <a:p>
            <a:pPr eaLnBrk="1" hangingPunct="1">
              <a:lnSpc>
                <a:spcPct val="80000"/>
              </a:lnSpc>
              <a:buFont typeface="Arial Unicode MS" panose="020B0604020202020204" pitchFamily="34" charset="-128"/>
              <a:buNone/>
            </a:pPr>
            <a:r>
              <a:rPr lang="en-US" altLang="en-US" sz="2400" smtClean="0"/>
              <a:t>i:=1				        Always True</a:t>
            </a:r>
          </a:p>
          <a:p>
            <a:pPr eaLnBrk="1" hangingPunct="1">
              <a:lnSpc>
                <a:spcPct val="80000"/>
              </a:lnSpc>
              <a:buFont typeface="Arial Unicode MS" panose="020B0604020202020204" pitchFamily="34" charset="-128"/>
              <a:buNone/>
            </a:pPr>
            <a:r>
              <a:rPr lang="en-US" altLang="en-US" sz="2400" smtClean="0"/>
              <a:t>if (i&lt;=N) then do </a:t>
            </a:r>
          </a:p>
          <a:p>
            <a:pPr eaLnBrk="1" hangingPunct="1">
              <a:lnSpc>
                <a:spcPct val="80000"/>
              </a:lnSpc>
              <a:buFont typeface="Arial Unicode MS" panose="020B0604020202020204" pitchFamily="34" charset="-128"/>
              <a:buNone/>
            </a:pPr>
            <a:r>
              <a:rPr lang="en-US" altLang="en-US" sz="2400" smtClean="0"/>
              <a:t>	repeat</a:t>
            </a:r>
          </a:p>
          <a:p>
            <a:pPr eaLnBrk="1" hangingPunct="1">
              <a:lnSpc>
                <a:spcPct val="80000"/>
              </a:lnSpc>
              <a:buFont typeface="Arial Unicode MS" panose="020B0604020202020204" pitchFamily="34" charset="-128"/>
              <a:buNone/>
            </a:pPr>
            <a:r>
              <a:rPr lang="en-US" altLang="en-US" sz="2400" smtClean="0"/>
              <a:t>	if (i&lt;1) then explode;</a:t>
            </a:r>
          </a:p>
          <a:p>
            <a:pPr eaLnBrk="1" hangingPunct="1">
              <a:lnSpc>
                <a:spcPct val="80000"/>
              </a:lnSpc>
              <a:buFont typeface="Arial Unicode MS" panose="020B0604020202020204" pitchFamily="34" charset="-128"/>
              <a:buNone/>
            </a:pPr>
            <a:r>
              <a:rPr lang="en-US" altLang="en-US" sz="2400" smtClean="0"/>
              <a:t>	if (i&gt;1) then explode;</a:t>
            </a:r>
          </a:p>
          <a:p>
            <a:pPr eaLnBrk="1" hangingPunct="1">
              <a:lnSpc>
                <a:spcPct val="80000"/>
              </a:lnSpc>
              <a:buFont typeface="Arial Unicode MS" panose="020B0604020202020204" pitchFamily="34" charset="-128"/>
              <a:buNone/>
            </a:pPr>
            <a:r>
              <a:rPr lang="en-US" altLang="en-US" sz="2400" smtClean="0"/>
              <a:t>	temp := Old[i];		          No Change</a:t>
            </a:r>
          </a:p>
          <a:p>
            <a:pPr eaLnBrk="1" hangingPunct="1">
              <a:lnSpc>
                <a:spcPct val="80000"/>
              </a:lnSpc>
              <a:buFont typeface="Arial Unicode MS" panose="020B0604020202020204" pitchFamily="34" charset="-128"/>
              <a:buNone/>
            </a:pPr>
            <a:r>
              <a:rPr lang="en-US" altLang="en-US" sz="2400" smtClean="0"/>
              <a:t>	if (i&lt;1) then explode;</a:t>
            </a:r>
          </a:p>
          <a:p>
            <a:pPr eaLnBrk="1" hangingPunct="1">
              <a:lnSpc>
                <a:spcPct val="80000"/>
              </a:lnSpc>
              <a:buFont typeface="Arial Unicode MS" panose="020B0604020202020204" pitchFamily="34" charset="-128"/>
              <a:buNone/>
            </a:pPr>
            <a:r>
              <a:rPr lang="en-US" altLang="en-US" sz="2400" smtClean="0"/>
              <a:t>	if (i&gt;N) then explode;</a:t>
            </a:r>
          </a:p>
          <a:p>
            <a:pPr eaLnBrk="1" hangingPunct="1">
              <a:lnSpc>
                <a:spcPct val="80000"/>
              </a:lnSpc>
              <a:buFont typeface="Arial Unicode MS" panose="020B0604020202020204" pitchFamily="34" charset="-128"/>
              <a:buNone/>
            </a:pPr>
            <a:r>
              <a:rPr lang="en-US" altLang="en-US" sz="2400" smtClean="0"/>
              <a:t>	New[i] := Temp;</a:t>
            </a:r>
          </a:p>
          <a:p>
            <a:pPr eaLnBrk="1" hangingPunct="1">
              <a:lnSpc>
                <a:spcPct val="80000"/>
              </a:lnSpc>
              <a:buFont typeface="Arial Unicode MS" panose="020B0604020202020204" pitchFamily="34" charset="-128"/>
              <a:buNone/>
            </a:pPr>
            <a:r>
              <a:rPr lang="en-US" altLang="en-US" sz="2400" smtClean="0"/>
              <a:t>	i := i+1;</a:t>
            </a:r>
          </a:p>
          <a:p>
            <a:pPr eaLnBrk="1" hangingPunct="1">
              <a:lnSpc>
                <a:spcPct val="80000"/>
              </a:lnSpc>
              <a:buFont typeface="Arial Unicode MS" panose="020B0604020202020204" pitchFamily="34" charset="-128"/>
              <a:buNone/>
            </a:pPr>
            <a:r>
              <a:rPr lang="en-US" altLang="en-US" sz="2400" smtClean="0"/>
              <a:t>	Until (i&gt;n);			          Possible Change	</a:t>
            </a:r>
          </a:p>
          <a:p>
            <a:pPr eaLnBrk="1" hangingPunct="1">
              <a:lnSpc>
                <a:spcPct val="80000"/>
              </a:lnSpc>
              <a:buFont typeface="Arial Unicode MS" panose="020B0604020202020204" pitchFamily="34" charset="-128"/>
              <a:buNone/>
            </a:pPr>
            <a:r>
              <a:rPr lang="en-US" altLang="en-US" sz="2400" smtClean="0"/>
              <a:t>	End;</a:t>
            </a:r>
          </a:p>
        </p:txBody>
      </p:sp>
      <p:sp>
        <p:nvSpPr>
          <p:cNvPr id="21508" name="Line 4"/>
          <p:cNvSpPr>
            <a:spLocks noChangeShapeType="1"/>
          </p:cNvSpPr>
          <p:nvPr/>
        </p:nvSpPr>
        <p:spPr bwMode="auto">
          <a:xfrm flipH="1">
            <a:off x="2667000" y="2057400"/>
            <a:ext cx="34290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5"/>
          <p:cNvSpPr>
            <a:spLocks noChangeShapeType="1"/>
          </p:cNvSpPr>
          <p:nvPr/>
        </p:nvSpPr>
        <p:spPr bwMode="auto">
          <a:xfrm flipH="1">
            <a:off x="4038600" y="2438400"/>
            <a:ext cx="22098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p:cNvSpPr>
            <a:spLocks noChangeShapeType="1"/>
          </p:cNvSpPr>
          <p:nvPr/>
        </p:nvSpPr>
        <p:spPr bwMode="auto">
          <a:xfrm flipH="1">
            <a:off x="4267200" y="5029200"/>
            <a:ext cx="19812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p:cNvSpPr>
            <a:spLocks noChangeShapeType="1"/>
          </p:cNvSpPr>
          <p:nvPr/>
        </p:nvSpPr>
        <p:spPr bwMode="auto">
          <a:xfrm>
            <a:off x="6248400" y="24384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p:cNvSpPr>
            <a:spLocks noChangeShapeType="1"/>
          </p:cNvSpPr>
          <p:nvPr/>
        </p:nvSpPr>
        <p:spPr bwMode="auto">
          <a:xfrm flipH="1">
            <a:off x="3352800" y="5410200"/>
            <a:ext cx="1676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Line 9"/>
          <p:cNvSpPr>
            <a:spLocks noChangeShapeType="1"/>
          </p:cNvSpPr>
          <p:nvPr/>
        </p:nvSpPr>
        <p:spPr bwMode="auto">
          <a:xfrm>
            <a:off x="5029200" y="54102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Rectangle 10"/>
          <p:cNvSpPr>
            <a:spLocks noChangeArrowheads="1"/>
          </p:cNvSpPr>
          <p:nvPr/>
        </p:nvSpPr>
        <p:spPr bwMode="auto">
          <a:xfrm>
            <a:off x="2133600" y="2971800"/>
            <a:ext cx="3048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5" name="Rectangle 11"/>
          <p:cNvSpPr>
            <a:spLocks noChangeArrowheads="1"/>
          </p:cNvSpPr>
          <p:nvPr/>
        </p:nvSpPr>
        <p:spPr bwMode="auto">
          <a:xfrm>
            <a:off x="2133600" y="4114800"/>
            <a:ext cx="30480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6" name="Date Placeholder 1"/>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1517" name="Footer Placeholder 2"/>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1518" name="Slide Number Placeholder 3"/>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5202E8-183A-460F-81AB-9DDDBEF2C21B}" type="slidenum">
              <a:rPr lang="en-US" altLang="en-US">
                <a:solidFill>
                  <a:srgbClr val="660066"/>
                </a:solidFill>
              </a:rPr>
              <a:pPr eaLnBrk="1" hangingPunct="1"/>
              <a:t>8</a:t>
            </a:fld>
            <a:endParaRPr lang="en-US" altLang="en-US">
              <a:solidFill>
                <a:srgbClr val="660066"/>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987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987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F8C9CC-EAD8-4A3E-99C6-4FCB5F6BB3ED}" type="slidenum">
              <a:rPr lang="en-US" altLang="en-US">
                <a:solidFill>
                  <a:srgbClr val="660066"/>
                </a:solidFill>
              </a:rPr>
              <a:pPr eaLnBrk="1" hangingPunct="1"/>
              <a:t>80</a:t>
            </a:fld>
            <a:endParaRPr lang="en-US" altLang="en-US">
              <a:solidFill>
                <a:srgbClr val="660066"/>
              </a:solidFill>
            </a:endParaRPr>
          </a:p>
        </p:txBody>
      </p:sp>
      <p:sp>
        <p:nvSpPr>
          <p:cNvPr id="79877" name="Rectangle 2"/>
          <p:cNvSpPr>
            <a:spLocks noGrp="1" noChangeArrowheads="1"/>
          </p:cNvSpPr>
          <p:nvPr>
            <p:ph type="title"/>
          </p:nvPr>
        </p:nvSpPr>
        <p:spPr>
          <a:xfrm>
            <a:off x="1447800" y="381000"/>
            <a:ext cx="6756400" cy="550863"/>
          </a:xfrm>
        </p:spPr>
        <p:txBody>
          <a:bodyPr/>
          <a:lstStyle/>
          <a:p>
            <a:pPr eaLnBrk="1" hangingPunct="1"/>
            <a:r>
              <a:rPr lang="en-US" altLang="en-US" smtClean="0"/>
              <a:t>The Typical Solution</a:t>
            </a:r>
          </a:p>
        </p:txBody>
      </p:sp>
      <p:sp>
        <p:nvSpPr>
          <p:cNvPr id="79878" name="Rectangle 3"/>
          <p:cNvSpPr>
            <a:spLocks noGrp="1" noChangeArrowheads="1"/>
          </p:cNvSpPr>
          <p:nvPr>
            <p:ph type="body" idx="1"/>
          </p:nvPr>
        </p:nvSpPr>
        <p:spPr>
          <a:xfrm>
            <a:off x="304800" y="1905000"/>
            <a:ext cx="8610600" cy="4610100"/>
          </a:xfrm>
        </p:spPr>
        <p:txBody>
          <a:bodyPr/>
          <a:lstStyle/>
          <a:p>
            <a:pPr eaLnBrk="1" hangingPunct="1">
              <a:buFont typeface="Arial Unicode MS" panose="020B0604020202020204" pitchFamily="34" charset="-128"/>
              <a:buNone/>
            </a:pPr>
            <a:r>
              <a:rPr lang="en-US" altLang="en-US" sz="2400" smtClean="0"/>
              <a:t>Make safe assumptions</a:t>
            </a:r>
          </a:p>
          <a:p>
            <a:pPr lvl="1" eaLnBrk="1" hangingPunct="1">
              <a:buFontTx/>
              <a:buChar char="•"/>
            </a:pPr>
            <a:r>
              <a:rPr lang="en-US" altLang="en-US" sz="2000" smtClean="0"/>
              <a:t>When in doubt make an assumption that does </a:t>
            </a:r>
            <a:r>
              <a:rPr lang="en-US" altLang="en-US" sz="2000" i="1" smtClean="0"/>
              <a:t>not</a:t>
            </a:r>
            <a:r>
              <a:rPr lang="en-US" altLang="en-US" sz="2000" smtClean="0"/>
              <a:t> lead to a change in what the original program computes</a:t>
            </a:r>
          </a:p>
          <a:p>
            <a:pPr lvl="1" eaLnBrk="1" hangingPunct="1">
              <a:buFontTx/>
              <a:buChar char="•"/>
            </a:pPr>
            <a:r>
              <a:rPr lang="en-US" altLang="en-US" sz="2000" smtClean="0"/>
              <a:t>In the example of reaching definitions rather than it does not</a:t>
            </a:r>
          </a:p>
          <a:p>
            <a:pPr lvl="1" eaLnBrk="1" hangingPunct="1">
              <a:buFontTx/>
              <a:buChar char="•"/>
            </a:pPr>
            <a:r>
              <a:rPr lang="en-US" altLang="en-US" sz="2000" smtClean="0"/>
              <a:t>Consider a typical register-allocation setting where live-ranges play a role in allocating and deallocating registers</a:t>
            </a:r>
          </a:p>
          <a:p>
            <a:pPr lvl="1" eaLnBrk="1" hangingPunct="1">
              <a:buFontTx/>
              <a:buChar char="•"/>
            </a:pPr>
            <a:r>
              <a:rPr lang="en-US" altLang="en-US" sz="2000" smtClean="0"/>
              <a:t>A safe assumption will force longer “live-ranges” for variable and hence more conservative assignments of registers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089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090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A66837-641D-445C-AE0E-F06466CB548A}" type="slidenum">
              <a:rPr lang="en-US" altLang="en-US">
                <a:solidFill>
                  <a:srgbClr val="660066"/>
                </a:solidFill>
              </a:rPr>
              <a:pPr eaLnBrk="1" hangingPunct="1"/>
              <a:t>81</a:t>
            </a:fld>
            <a:endParaRPr lang="en-US" altLang="en-US">
              <a:solidFill>
                <a:srgbClr val="660066"/>
              </a:solidFill>
            </a:endParaRPr>
          </a:p>
        </p:txBody>
      </p:sp>
      <p:sp>
        <p:nvSpPr>
          <p:cNvPr id="80901" name="Rectangle 2"/>
          <p:cNvSpPr>
            <a:spLocks noGrp="1" noChangeArrowheads="1"/>
          </p:cNvSpPr>
          <p:nvPr>
            <p:ph type="title"/>
          </p:nvPr>
        </p:nvSpPr>
        <p:spPr>
          <a:xfrm>
            <a:off x="1062038" y="500063"/>
            <a:ext cx="7446962" cy="485775"/>
          </a:xfrm>
        </p:spPr>
        <p:txBody>
          <a:bodyPr/>
          <a:lstStyle/>
          <a:p>
            <a:pPr eaLnBrk="1" hangingPunct="1"/>
            <a:r>
              <a:rPr lang="en-US" altLang="en-US" smtClean="0"/>
              <a:t>Unambiguous Definitions</a:t>
            </a:r>
          </a:p>
        </p:txBody>
      </p:sp>
      <p:sp>
        <p:nvSpPr>
          <p:cNvPr id="80902" name="Rectangle 3"/>
          <p:cNvSpPr>
            <a:spLocks noGrp="1" noChangeArrowheads="1"/>
          </p:cNvSpPr>
          <p:nvPr>
            <p:ph type="body" idx="1"/>
          </p:nvPr>
        </p:nvSpPr>
        <p:spPr>
          <a:xfrm>
            <a:off x="762000" y="1981200"/>
            <a:ext cx="7620000" cy="4991100"/>
          </a:xfrm>
        </p:spPr>
        <p:txBody>
          <a:bodyPr/>
          <a:lstStyle/>
          <a:p>
            <a:pPr eaLnBrk="1" hangingPunct="1"/>
            <a:r>
              <a:rPr lang="en-US" altLang="en-US" i="1" smtClean="0"/>
              <a:t>Can always</a:t>
            </a:r>
            <a:r>
              <a:rPr lang="en-US" altLang="en-US" smtClean="0"/>
              <a:t> be used safely to decide when a live-range ends for example</a:t>
            </a:r>
          </a:p>
          <a:p>
            <a:pPr eaLnBrk="1" hangingPunct="1"/>
            <a:r>
              <a:rPr lang="en-US" altLang="en-US" smtClean="0"/>
              <a:t>Can be used to increase the size of kill sets and hence “more” information to use later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Bitvectors</a:t>
            </a:r>
            <a:endParaRPr lang="en-US" dirty="0"/>
          </a:p>
        </p:txBody>
      </p:sp>
      <p:sp>
        <p:nvSpPr>
          <p:cNvPr id="3" name="Content Placeholder 2"/>
          <p:cNvSpPr>
            <a:spLocks noGrp="1"/>
          </p:cNvSpPr>
          <p:nvPr>
            <p:ph idx="1"/>
          </p:nvPr>
        </p:nvSpPr>
        <p:spPr/>
        <p:txBody>
          <a:bodyPr/>
          <a:lstStyle/>
          <a:p>
            <a:r>
              <a:rPr lang="en-US" dirty="0" smtClean="0"/>
              <a:t>Properties are Boolean in nature</a:t>
            </a:r>
          </a:p>
          <a:p>
            <a:endParaRPr lang="en-US" dirty="0" smtClean="0"/>
          </a:p>
          <a:p>
            <a:r>
              <a:rPr lang="en-US" dirty="0" smtClean="0"/>
              <a:t>Properties are over finite sets that can be represented efficiently by bit vectors</a:t>
            </a:r>
            <a:endParaRPr lang="en-US"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82</a:t>
            </a:fld>
            <a:endParaRPr lang="en-US" altLang="en-US"/>
          </a:p>
        </p:txBody>
      </p:sp>
    </p:spTree>
    <p:extLst>
      <p:ext uri="{BB962C8B-B14F-4D97-AF65-F5344CB8AC3E}">
        <p14:creationId xmlns:p14="http://schemas.microsoft.com/office/powerpoint/2010/main" val="8166189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Beyond </a:t>
            </a:r>
            <a:r>
              <a:rPr lang="en-US" dirty="0" err="1" smtClean="0"/>
              <a:t>Bitvectors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0838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192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192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0EAA1B-B519-49B4-A6CB-76858C33FB5A}" type="slidenum">
              <a:rPr lang="en-US" altLang="en-US">
                <a:solidFill>
                  <a:srgbClr val="660066"/>
                </a:solidFill>
              </a:rPr>
              <a:pPr eaLnBrk="1" hangingPunct="1"/>
              <a:t>84</a:t>
            </a:fld>
            <a:endParaRPr lang="en-US" altLang="en-US">
              <a:solidFill>
                <a:srgbClr val="660066"/>
              </a:solidFill>
            </a:endParaRPr>
          </a:p>
        </p:txBody>
      </p:sp>
      <p:sp>
        <p:nvSpPr>
          <p:cNvPr id="81925" name="Rectangle 2"/>
          <p:cNvSpPr>
            <a:spLocks noGrp="1" noChangeArrowheads="1"/>
          </p:cNvSpPr>
          <p:nvPr>
            <p:ph type="title"/>
          </p:nvPr>
        </p:nvSpPr>
        <p:spPr/>
        <p:txBody>
          <a:bodyPr/>
          <a:lstStyle/>
          <a:p>
            <a:pPr eaLnBrk="1" hangingPunct="1"/>
            <a:r>
              <a:rPr lang="en-US" altLang="en-US" smtClean="0"/>
              <a:t>Sign Analysis Example</a:t>
            </a:r>
          </a:p>
        </p:txBody>
      </p:sp>
      <p:sp>
        <p:nvSpPr>
          <p:cNvPr id="81926" name="Rectangle 3"/>
          <p:cNvSpPr>
            <a:spLocks noGrp="1" noChangeArrowheads="1"/>
          </p:cNvSpPr>
          <p:nvPr>
            <p:ph type="body" idx="1"/>
          </p:nvPr>
        </p:nvSpPr>
        <p:spPr>
          <a:xfrm>
            <a:off x="304800" y="1600200"/>
            <a:ext cx="8839200" cy="4525963"/>
          </a:xfrm>
        </p:spPr>
        <p:txBody>
          <a:bodyPr/>
          <a:lstStyle/>
          <a:p>
            <a:pPr eaLnBrk="1" hangingPunct="1"/>
            <a:r>
              <a:rPr lang="en-US" altLang="en-US" sz="2800" smtClean="0"/>
              <a:t>Sign analysis - compute sign of each variable v</a:t>
            </a:r>
          </a:p>
          <a:p>
            <a:pPr eaLnBrk="1" hangingPunct="1"/>
            <a:r>
              <a:rPr lang="en-US" altLang="en-US" sz="2800" smtClean="0"/>
              <a:t>Base Lattice: P = flat lattice on {-,0,+}</a:t>
            </a:r>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Actual lattice records a value for each variable</a:t>
            </a:r>
          </a:p>
          <a:p>
            <a:pPr lvl="1" eaLnBrk="1" hangingPunct="1"/>
            <a:r>
              <a:rPr lang="en-US" altLang="en-US" sz="2400" smtClean="0"/>
              <a:t>Example element: [a</a:t>
            </a:r>
            <a:r>
              <a:rPr lang="en-US" altLang="en-US" sz="2400" smtClean="0">
                <a:sym typeface="Symbol" panose="05050102010706020507" pitchFamily="18" charset="2"/>
              </a:rPr>
              <a:t>+, b0, c-]</a:t>
            </a:r>
          </a:p>
        </p:txBody>
      </p:sp>
      <p:sp>
        <p:nvSpPr>
          <p:cNvPr id="81927" name="Text Box 4"/>
          <p:cNvSpPr txBox="1">
            <a:spLocks noChangeArrowheads="1"/>
          </p:cNvSpPr>
          <p:nvPr/>
        </p:nvSpPr>
        <p:spPr bwMode="auto">
          <a:xfrm>
            <a:off x="3333750" y="3695700"/>
            <a:ext cx="26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a:t>
            </a:r>
          </a:p>
        </p:txBody>
      </p:sp>
      <p:sp>
        <p:nvSpPr>
          <p:cNvPr id="81928" name="Text Box 5"/>
          <p:cNvSpPr txBox="1">
            <a:spLocks noChangeArrowheads="1"/>
          </p:cNvSpPr>
          <p:nvPr/>
        </p:nvSpPr>
        <p:spPr bwMode="auto">
          <a:xfrm>
            <a:off x="4362450" y="36957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0</a:t>
            </a:r>
          </a:p>
        </p:txBody>
      </p:sp>
      <p:sp>
        <p:nvSpPr>
          <p:cNvPr id="81929" name="Text Box 6"/>
          <p:cNvSpPr txBox="1">
            <a:spLocks noChangeArrowheads="1"/>
          </p:cNvSpPr>
          <p:nvPr/>
        </p:nvSpPr>
        <p:spPr bwMode="auto">
          <a:xfrm>
            <a:off x="5543550" y="3695700"/>
            <a:ext cx="327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a:t>
            </a:r>
          </a:p>
        </p:txBody>
      </p:sp>
      <p:sp>
        <p:nvSpPr>
          <p:cNvPr id="81930" name="Text Box 7"/>
          <p:cNvSpPr txBox="1">
            <a:spLocks noChangeArrowheads="1"/>
          </p:cNvSpPr>
          <p:nvPr/>
        </p:nvSpPr>
        <p:spPr bwMode="auto">
          <a:xfrm>
            <a:off x="4114800" y="2843213"/>
            <a:ext cx="665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TOP</a:t>
            </a:r>
          </a:p>
        </p:txBody>
      </p:sp>
      <p:sp>
        <p:nvSpPr>
          <p:cNvPr id="81931" name="Text Box 8"/>
          <p:cNvSpPr txBox="1">
            <a:spLocks noChangeArrowheads="1"/>
          </p:cNvSpPr>
          <p:nvPr/>
        </p:nvSpPr>
        <p:spPr bwMode="auto">
          <a:xfrm>
            <a:off x="4095750" y="4672013"/>
            <a:ext cx="693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Times New Roman" panose="02020603050405020304" pitchFamily="18" charset="0"/>
              </a:rPr>
              <a:t>BOT</a:t>
            </a:r>
          </a:p>
        </p:txBody>
      </p:sp>
      <p:cxnSp>
        <p:nvCxnSpPr>
          <p:cNvPr id="81932" name="AutoShape 9"/>
          <p:cNvCxnSpPr>
            <a:cxnSpLocks noChangeShapeType="1"/>
            <a:stCxn id="81931" idx="0"/>
            <a:endCxn id="81927" idx="2"/>
          </p:cNvCxnSpPr>
          <p:nvPr/>
        </p:nvCxnSpPr>
        <p:spPr bwMode="auto">
          <a:xfrm flipH="1" flipV="1">
            <a:off x="3468688" y="4092575"/>
            <a:ext cx="974725" cy="579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3" name="AutoShape 10"/>
          <p:cNvCxnSpPr>
            <a:cxnSpLocks noChangeShapeType="1"/>
            <a:stCxn id="81931" idx="0"/>
            <a:endCxn id="81928" idx="2"/>
          </p:cNvCxnSpPr>
          <p:nvPr/>
        </p:nvCxnSpPr>
        <p:spPr bwMode="auto">
          <a:xfrm flipV="1">
            <a:off x="4443413" y="4092575"/>
            <a:ext cx="74612" cy="579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4" name="AutoShape 11"/>
          <p:cNvCxnSpPr>
            <a:cxnSpLocks noChangeShapeType="1"/>
            <a:stCxn id="81931" idx="0"/>
            <a:endCxn id="81929" idx="2"/>
          </p:cNvCxnSpPr>
          <p:nvPr/>
        </p:nvCxnSpPr>
        <p:spPr bwMode="auto">
          <a:xfrm flipV="1">
            <a:off x="4443413" y="4092575"/>
            <a:ext cx="1263650" cy="5794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5" name="AutoShape 12"/>
          <p:cNvCxnSpPr>
            <a:cxnSpLocks noChangeShapeType="1"/>
            <a:stCxn id="81928" idx="0"/>
            <a:endCxn id="81930" idx="2"/>
          </p:cNvCxnSpPr>
          <p:nvPr/>
        </p:nvCxnSpPr>
        <p:spPr bwMode="auto">
          <a:xfrm flipH="1" flipV="1">
            <a:off x="4448175" y="3240088"/>
            <a:ext cx="69850" cy="455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6" name="AutoShape 13"/>
          <p:cNvCxnSpPr>
            <a:cxnSpLocks noChangeShapeType="1"/>
            <a:stCxn id="81929" idx="0"/>
            <a:endCxn id="81930" idx="2"/>
          </p:cNvCxnSpPr>
          <p:nvPr/>
        </p:nvCxnSpPr>
        <p:spPr bwMode="auto">
          <a:xfrm flipH="1" flipV="1">
            <a:off x="4448175" y="3240088"/>
            <a:ext cx="1258888" cy="455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7" name="AutoShape 14"/>
          <p:cNvCxnSpPr>
            <a:cxnSpLocks noChangeShapeType="1"/>
            <a:stCxn id="81930" idx="2"/>
            <a:endCxn id="81927" idx="0"/>
          </p:cNvCxnSpPr>
          <p:nvPr/>
        </p:nvCxnSpPr>
        <p:spPr bwMode="auto">
          <a:xfrm flipH="1">
            <a:off x="3468688" y="3240088"/>
            <a:ext cx="979487" cy="455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294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294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7512DC-B08F-4CB1-8B32-59F182D71CD9}" type="slidenum">
              <a:rPr lang="en-US" altLang="en-US">
                <a:solidFill>
                  <a:srgbClr val="660066"/>
                </a:solidFill>
              </a:rPr>
              <a:pPr eaLnBrk="1" hangingPunct="1"/>
              <a:t>85</a:t>
            </a:fld>
            <a:endParaRPr lang="en-US" altLang="en-US">
              <a:solidFill>
                <a:srgbClr val="660066"/>
              </a:solidFill>
            </a:endParaRPr>
          </a:p>
        </p:txBody>
      </p:sp>
      <p:sp>
        <p:nvSpPr>
          <p:cNvPr id="82949" name="Rectangle 2"/>
          <p:cNvSpPr>
            <a:spLocks noGrp="1" noChangeArrowheads="1"/>
          </p:cNvSpPr>
          <p:nvPr>
            <p:ph type="title"/>
          </p:nvPr>
        </p:nvSpPr>
        <p:spPr/>
        <p:txBody>
          <a:bodyPr/>
          <a:lstStyle/>
          <a:p>
            <a:pPr eaLnBrk="1" hangingPunct="1"/>
            <a:r>
              <a:rPr lang="en-US" altLang="en-US" smtClean="0"/>
              <a:t>Interpretation of Lattice Values</a:t>
            </a:r>
          </a:p>
        </p:txBody>
      </p:sp>
      <p:sp>
        <p:nvSpPr>
          <p:cNvPr id="82950" name="Rectangle 3"/>
          <p:cNvSpPr>
            <a:spLocks noGrp="1" noChangeArrowheads="1"/>
          </p:cNvSpPr>
          <p:nvPr>
            <p:ph type="body" idx="1"/>
          </p:nvPr>
        </p:nvSpPr>
        <p:spPr/>
        <p:txBody>
          <a:bodyPr/>
          <a:lstStyle/>
          <a:p>
            <a:pPr eaLnBrk="1" hangingPunct="1"/>
            <a:r>
              <a:rPr lang="en-US" altLang="en-US" smtClean="0"/>
              <a:t>If value of v in lattice is:</a:t>
            </a:r>
          </a:p>
          <a:p>
            <a:pPr lvl="1" eaLnBrk="1" hangingPunct="1">
              <a:buFontTx/>
              <a:buNone/>
            </a:pPr>
            <a:r>
              <a:rPr lang="en-US" altLang="en-US" smtClean="0"/>
              <a:t>BOT: no information about sign of v</a:t>
            </a:r>
          </a:p>
          <a:p>
            <a:pPr lvl="1" eaLnBrk="1" hangingPunct="1">
              <a:buFontTx/>
              <a:buNone/>
            </a:pPr>
            <a:r>
              <a:rPr lang="en-US" altLang="en-US" smtClean="0"/>
              <a:t>-: variable v is negative</a:t>
            </a:r>
          </a:p>
          <a:p>
            <a:pPr lvl="1" eaLnBrk="1" hangingPunct="1">
              <a:buFontTx/>
              <a:buNone/>
            </a:pPr>
            <a:r>
              <a:rPr lang="en-US" altLang="en-US" smtClean="0"/>
              <a:t>0: variable v is 0 </a:t>
            </a:r>
          </a:p>
          <a:p>
            <a:pPr lvl="1" eaLnBrk="1" hangingPunct="1">
              <a:buFontTx/>
              <a:buNone/>
            </a:pPr>
            <a:r>
              <a:rPr lang="en-US" altLang="en-US" smtClean="0"/>
              <a:t>+: variable v is positive</a:t>
            </a:r>
          </a:p>
          <a:p>
            <a:pPr lvl="1" eaLnBrk="1" hangingPunct="1">
              <a:buFontTx/>
              <a:buNone/>
            </a:pPr>
            <a:r>
              <a:rPr lang="en-US" altLang="en-US" smtClean="0"/>
              <a:t>TOP: v may be positive or negative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397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397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62F938-87C0-44A2-B344-0B81FC32EA2D}" type="slidenum">
              <a:rPr lang="en-US" altLang="en-US">
                <a:solidFill>
                  <a:srgbClr val="660066"/>
                </a:solidFill>
              </a:rPr>
              <a:pPr eaLnBrk="1" hangingPunct="1"/>
              <a:t>86</a:t>
            </a:fld>
            <a:endParaRPr lang="en-US" altLang="en-US">
              <a:solidFill>
                <a:srgbClr val="660066"/>
              </a:solidFill>
            </a:endParaRPr>
          </a:p>
        </p:txBody>
      </p:sp>
      <p:sp>
        <p:nvSpPr>
          <p:cNvPr id="83973" name="Rectangle 2"/>
          <p:cNvSpPr>
            <a:spLocks noGrp="1" noChangeArrowheads="1"/>
          </p:cNvSpPr>
          <p:nvPr>
            <p:ph type="title"/>
          </p:nvPr>
        </p:nvSpPr>
        <p:spPr/>
        <p:txBody>
          <a:bodyPr/>
          <a:lstStyle/>
          <a:p>
            <a:pPr eaLnBrk="1" hangingPunct="1"/>
            <a:r>
              <a:rPr lang="en-US" altLang="en-US" smtClean="0"/>
              <a:t>Transfer Functions</a:t>
            </a:r>
          </a:p>
        </p:txBody>
      </p:sp>
      <p:sp>
        <p:nvSpPr>
          <p:cNvPr id="83974" name="Rectangle 3"/>
          <p:cNvSpPr>
            <a:spLocks noGrp="1" noChangeArrowheads="1"/>
          </p:cNvSpPr>
          <p:nvPr>
            <p:ph type="body" idx="1"/>
          </p:nvPr>
        </p:nvSpPr>
        <p:spPr/>
        <p:txBody>
          <a:bodyPr/>
          <a:lstStyle/>
          <a:p>
            <a:pPr eaLnBrk="1" hangingPunct="1"/>
            <a:r>
              <a:rPr lang="en-US" altLang="en-US" smtClean="0"/>
              <a:t>If n of the form v = c</a:t>
            </a:r>
          </a:p>
          <a:p>
            <a:pPr lvl="1" eaLnBrk="1" hangingPunct="1"/>
            <a:r>
              <a:rPr lang="en-US" altLang="en-US" smtClean="0"/>
              <a:t>f</a:t>
            </a:r>
            <a:r>
              <a:rPr lang="en-US" altLang="en-US" baseline="-25000" smtClean="0"/>
              <a:t>n</a:t>
            </a:r>
            <a:r>
              <a:rPr lang="en-US" altLang="en-US" smtClean="0"/>
              <a:t>(x) = x[v</a:t>
            </a:r>
            <a:r>
              <a:rPr lang="en-US" altLang="en-US" smtClean="0">
                <a:sym typeface="Symbol" panose="05050102010706020507" pitchFamily="18" charset="2"/>
              </a:rPr>
              <a:t></a:t>
            </a:r>
            <a:r>
              <a:rPr lang="en-US" altLang="en-US" smtClean="0"/>
              <a:t>+] if c is positive</a:t>
            </a:r>
          </a:p>
          <a:p>
            <a:pPr lvl="1" eaLnBrk="1" hangingPunct="1"/>
            <a:r>
              <a:rPr lang="en-US" altLang="en-US" smtClean="0"/>
              <a:t>f</a:t>
            </a:r>
            <a:r>
              <a:rPr lang="en-US" altLang="en-US" baseline="-25000" smtClean="0"/>
              <a:t>n</a:t>
            </a:r>
            <a:r>
              <a:rPr lang="en-US" altLang="en-US" smtClean="0"/>
              <a:t>(x) = x[v</a:t>
            </a:r>
            <a:r>
              <a:rPr lang="en-US" altLang="en-US" smtClean="0">
                <a:sym typeface="Symbol" panose="05050102010706020507" pitchFamily="18" charset="2"/>
              </a:rPr>
              <a:t></a:t>
            </a:r>
            <a:r>
              <a:rPr lang="en-US" altLang="en-US" smtClean="0"/>
              <a:t>0] if c is 0</a:t>
            </a:r>
          </a:p>
          <a:p>
            <a:pPr lvl="1" eaLnBrk="1" hangingPunct="1"/>
            <a:r>
              <a:rPr lang="en-US" altLang="en-US" smtClean="0"/>
              <a:t>f</a:t>
            </a:r>
            <a:r>
              <a:rPr lang="en-US" altLang="en-US" baseline="-25000" smtClean="0"/>
              <a:t>n</a:t>
            </a:r>
            <a:r>
              <a:rPr lang="en-US" altLang="en-US" smtClean="0"/>
              <a:t>(x) = x[v</a:t>
            </a:r>
            <a:r>
              <a:rPr lang="en-US" altLang="en-US" smtClean="0">
                <a:sym typeface="Symbol" panose="05050102010706020507" pitchFamily="18" charset="2"/>
              </a:rPr>
              <a:t></a:t>
            </a:r>
            <a:r>
              <a:rPr lang="en-US" altLang="en-US" smtClean="0"/>
              <a:t>-] if c is negative</a:t>
            </a:r>
          </a:p>
          <a:p>
            <a:pPr eaLnBrk="1" hangingPunct="1"/>
            <a:r>
              <a:rPr lang="en-US" altLang="en-US" smtClean="0"/>
              <a:t>If n of the form v</a:t>
            </a:r>
            <a:r>
              <a:rPr lang="en-US" altLang="en-US" baseline="-25000" smtClean="0"/>
              <a:t>1</a:t>
            </a:r>
            <a:r>
              <a:rPr lang="en-US" altLang="en-US" smtClean="0"/>
              <a:t> = v</a:t>
            </a:r>
            <a:r>
              <a:rPr lang="en-US" altLang="en-US" baseline="-25000" smtClean="0"/>
              <a:t>2</a:t>
            </a:r>
            <a:r>
              <a:rPr lang="en-US" altLang="en-US" smtClean="0"/>
              <a:t>*v</a:t>
            </a:r>
            <a:r>
              <a:rPr lang="en-US" altLang="en-US" baseline="-25000" smtClean="0"/>
              <a:t>3</a:t>
            </a:r>
          </a:p>
          <a:p>
            <a:pPr lvl="1" eaLnBrk="1" hangingPunct="1"/>
            <a:r>
              <a:rPr lang="en-US" altLang="en-US" smtClean="0"/>
              <a:t>f</a:t>
            </a:r>
            <a:r>
              <a:rPr lang="en-US" altLang="en-US" baseline="-25000" smtClean="0"/>
              <a:t>n</a:t>
            </a:r>
            <a:r>
              <a:rPr lang="en-US" altLang="en-US" smtClean="0"/>
              <a:t>(x) = x[v</a:t>
            </a:r>
            <a:r>
              <a:rPr lang="en-US" altLang="en-US" baseline="-25000" smtClean="0"/>
              <a:t>1</a:t>
            </a:r>
            <a:r>
              <a:rPr lang="en-US" altLang="en-US" smtClean="0">
                <a:sym typeface="Symbol" panose="05050102010706020507" pitchFamily="18" charset="2"/>
              </a:rPr>
              <a:t></a:t>
            </a:r>
            <a:r>
              <a:rPr lang="en-US" altLang="en-US" smtClean="0"/>
              <a:t>x[v</a:t>
            </a:r>
            <a:r>
              <a:rPr lang="en-US" altLang="en-US" baseline="-25000" smtClean="0"/>
              <a:t>2</a:t>
            </a:r>
            <a:r>
              <a:rPr lang="en-US" altLang="en-US" smtClean="0"/>
              <a:t>] </a:t>
            </a:r>
            <a:r>
              <a:rPr lang="en-US" altLang="en-US" smtClean="0">
                <a:sym typeface="Symbol" panose="05050102010706020507" pitchFamily="18" charset="2"/>
              </a:rPr>
              <a:t></a:t>
            </a:r>
            <a:r>
              <a:rPr lang="en-US" altLang="en-US" smtClean="0"/>
              <a:t> x[v</a:t>
            </a:r>
            <a:r>
              <a:rPr lang="en-US" altLang="en-US" baseline="-25000" smtClean="0"/>
              <a:t>3</a:t>
            </a:r>
            <a:r>
              <a:rPr lang="en-US" altLang="en-US" smtClean="0"/>
              <a:t>]]</a:t>
            </a:r>
          </a:p>
          <a:p>
            <a:pPr eaLnBrk="1" hangingPunct="1">
              <a:buFont typeface="Arial Unicode MS" panose="020B0604020202020204" pitchFamily="34" charset="-128"/>
              <a:buNone/>
            </a:pPr>
            <a:endParaRPr lang="en-US" alt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499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499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220472-1AA8-4BD1-846F-7E16A5367431}" type="slidenum">
              <a:rPr lang="en-US" altLang="en-US">
                <a:solidFill>
                  <a:srgbClr val="660066"/>
                </a:solidFill>
              </a:rPr>
              <a:pPr eaLnBrk="1" hangingPunct="1"/>
              <a:t>87</a:t>
            </a:fld>
            <a:endParaRPr lang="en-US" altLang="en-US">
              <a:solidFill>
                <a:srgbClr val="660066"/>
              </a:solidFill>
            </a:endParaRPr>
          </a:p>
        </p:txBody>
      </p:sp>
      <p:sp>
        <p:nvSpPr>
          <p:cNvPr id="84997" name="Rectangle 2"/>
          <p:cNvSpPr>
            <a:spLocks noGrp="1" noChangeArrowheads="1"/>
          </p:cNvSpPr>
          <p:nvPr>
            <p:ph type="title"/>
          </p:nvPr>
        </p:nvSpPr>
        <p:spPr/>
        <p:txBody>
          <a:bodyPr/>
          <a:lstStyle/>
          <a:p>
            <a:pPr eaLnBrk="1" hangingPunct="1"/>
            <a:r>
              <a:rPr lang="en-US" altLang="en-US" smtClean="0"/>
              <a:t>Operation </a:t>
            </a:r>
            <a:r>
              <a:rPr lang="en-US" altLang="en-US" smtClean="0">
                <a:sym typeface="Symbol" panose="05050102010706020507" pitchFamily="18" charset="2"/>
              </a:rPr>
              <a:t> on Lattice</a:t>
            </a:r>
            <a:endParaRPr lang="en-US" altLang="en-US" smtClean="0"/>
          </a:p>
        </p:txBody>
      </p:sp>
      <p:graphicFrame>
        <p:nvGraphicFramePr>
          <p:cNvPr id="371715" name="Group 3"/>
          <p:cNvGraphicFramePr>
            <a:graphicFrameLocks noGrp="1"/>
          </p:cNvGraphicFramePr>
          <p:nvPr/>
        </p:nvGraphicFramePr>
        <p:xfrm>
          <a:off x="2068513" y="1901825"/>
          <a:ext cx="6096000" cy="4064002"/>
        </p:xfrm>
        <a:graphic>
          <a:graphicData uri="http://schemas.openxmlformats.org/drawingml/2006/table">
            <a:tbl>
              <a:tblPr/>
              <a:tblGrid>
                <a:gridCol w="1016000"/>
                <a:gridCol w="1016000"/>
                <a:gridCol w="1016000"/>
                <a:gridCol w="1016000"/>
                <a:gridCol w="1016000"/>
                <a:gridCol w="1016000"/>
              </a:tblGrid>
              <a:tr h="677863">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sym typeface="Symbol" pitchFamily="18" charset="2"/>
                        </a:rPr>
                        <a:t></a:t>
                      </a:r>
                      <a:endParaRPr kumimoji="0" lang="en-US" alt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BOT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BOT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BOT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66FF"/>
                        </a:buClr>
                        <a:buSzPct val="80000"/>
                        <a:buFont typeface="Arial Unicode MS" pitchFamily="34" charset="-128"/>
                        <a:defRPr sz="2800">
                          <a:solidFill>
                            <a:schemeClr val="tx1"/>
                          </a:solidFill>
                          <a:latin typeface="Arial" charset="0"/>
                        </a:defRPr>
                      </a:lvl1pPr>
                      <a:lvl2pPr>
                        <a:spcBef>
                          <a:spcPct val="20000"/>
                        </a:spcBef>
                        <a:defRPr sz="2400">
                          <a:solidFill>
                            <a:srgbClr val="660066"/>
                          </a:solidFill>
                          <a:latin typeface="Arial" charset="0"/>
                        </a:defRPr>
                      </a:lvl2pPr>
                      <a:lvl3pPr>
                        <a:spcBef>
                          <a:spcPct val="20000"/>
                        </a:spcBef>
                        <a:defRPr sz="2000">
                          <a:solidFill>
                            <a:srgbClr val="003300"/>
                          </a:solidFill>
                          <a:latin typeface="Arial" charset="0"/>
                        </a:defRPr>
                      </a:lvl3pPr>
                      <a:lvl4pPr>
                        <a:spcBef>
                          <a:spcPct val="20000"/>
                        </a:spcBef>
                        <a:defRPr>
                          <a:solidFill>
                            <a:srgbClr val="000066"/>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rgbClr val="0066FF"/>
                        </a:buClr>
                        <a:buSzPct val="80000"/>
                        <a:buFont typeface="Arial Unicode MS" pitchFamily="34" charset="-128"/>
                        <a:buNone/>
                        <a:tabLst/>
                      </a:pPr>
                      <a:r>
                        <a:rPr kumimoji="0" lang="en-US" altLang="en-US" sz="2800" b="0" i="0" u="none" strike="noStrike" cap="none" normalizeH="0" baseline="0" smtClean="0">
                          <a:ln>
                            <a:noFill/>
                          </a:ln>
                          <a:solidFill>
                            <a:schemeClr val="tx1"/>
                          </a:solidFill>
                          <a:effectLst/>
                          <a:latin typeface="Arial" charset="0"/>
                        </a:rPr>
                        <a:t>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601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602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6A52C5-75DA-43BF-B66D-400EB82CBC50}" type="slidenum">
              <a:rPr lang="en-US" altLang="en-US">
                <a:solidFill>
                  <a:srgbClr val="660066"/>
                </a:solidFill>
              </a:rPr>
              <a:pPr eaLnBrk="1" hangingPunct="1"/>
              <a:t>88</a:t>
            </a:fld>
            <a:endParaRPr lang="en-US" altLang="en-US">
              <a:solidFill>
                <a:srgbClr val="660066"/>
              </a:solidFill>
            </a:endParaRPr>
          </a:p>
        </p:txBody>
      </p:sp>
      <p:sp>
        <p:nvSpPr>
          <p:cNvPr id="86021" name="Rectangle 2"/>
          <p:cNvSpPr>
            <a:spLocks noGrp="1" noChangeArrowheads="1"/>
          </p:cNvSpPr>
          <p:nvPr>
            <p:ph type="title"/>
          </p:nvPr>
        </p:nvSpPr>
        <p:spPr/>
        <p:txBody>
          <a:bodyPr/>
          <a:lstStyle/>
          <a:p>
            <a:pPr eaLnBrk="1" hangingPunct="1"/>
            <a:r>
              <a:rPr lang="en-US" altLang="en-US" smtClean="0"/>
              <a:t>Abstraction Function</a:t>
            </a:r>
          </a:p>
        </p:txBody>
      </p:sp>
      <p:sp>
        <p:nvSpPr>
          <p:cNvPr id="86022" name="Rectangle 3"/>
          <p:cNvSpPr>
            <a:spLocks noGrp="1" noChangeArrowheads="1"/>
          </p:cNvSpPr>
          <p:nvPr>
            <p:ph type="body" idx="1"/>
          </p:nvPr>
        </p:nvSpPr>
        <p:spPr>
          <a:xfrm>
            <a:off x="1600200" y="1752600"/>
            <a:ext cx="7315200" cy="4572000"/>
          </a:xfrm>
        </p:spPr>
        <p:txBody>
          <a:bodyPr/>
          <a:lstStyle/>
          <a:p>
            <a:pPr eaLnBrk="1" hangingPunct="1">
              <a:lnSpc>
                <a:spcPct val="90000"/>
              </a:lnSpc>
            </a:pPr>
            <a:r>
              <a:rPr lang="en-US" altLang="en-US" sz="2400" smtClean="0"/>
              <a:t>AF(s)[v] = sign of v</a:t>
            </a:r>
          </a:p>
          <a:p>
            <a:pPr lvl="1" eaLnBrk="1" hangingPunct="1">
              <a:lnSpc>
                <a:spcPct val="90000"/>
              </a:lnSpc>
            </a:pPr>
            <a:r>
              <a:rPr lang="en-US" altLang="en-US" sz="2000" smtClean="0"/>
              <a:t>AF([a</a:t>
            </a:r>
            <a:r>
              <a:rPr lang="en-US" altLang="en-US" sz="2000" smtClean="0">
                <a:sym typeface="Symbol" panose="05050102010706020507" pitchFamily="18" charset="2"/>
              </a:rPr>
              <a:t>5, b0, c-2]) = </a:t>
            </a:r>
            <a:r>
              <a:rPr lang="en-US" altLang="en-US" sz="2000" smtClean="0"/>
              <a:t>[a</a:t>
            </a:r>
            <a:r>
              <a:rPr lang="en-US" altLang="en-US" sz="2000" smtClean="0">
                <a:sym typeface="Symbol" panose="05050102010706020507" pitchFamily="18" charset="2"/>
              </a:rPr>
              <a:t>+, b0, c-]</a:t>
            </a:r>
            <a:endParaRPr lang="en-US" altLang="en-US" sz="2000" smtClean="0"/>
          </a:p>
          <a:p>
            <a:pPr eaLnBrk="1" hangingPunct="1">
              <a:lnSpc>
                <a:spcPct val="90000"/>
              </a:lnSpc>
            </a:pPr>
            <a:r>
              <a:rPr lang="en-US" altLang="en-US" sz="2400" smtClean="0"/>
              <a:t>Establishes meaning of the analysis results</a:t>
            </a:r>
          </a:p>
          <a:p>
            <a:pPr lvl="1" eaLnBrk="1" hangingPunct="1">
              <a:lnSpc>
                <a:spcPct val="90000"/>
              </a:lnSpc>
            </a:pPr>
            <a:r>
              <a:rPr lang="en-US" altLang="en-US" sz="2000" smtClean="0"/>
              <a:t>If analysis says variable has a given sign</a:t>
            </a:r>
          </a:p>
          <a:p>
            <a:pPr lvl="1" eaLnBrk="1" hangingPunct="1">
              <a:lnSpc>
                <a:spcPct val="90000"/>
              </a:lnSpc>
            </a:pPr>
            <a:r>
              <a:rPr lang="en-US" altLang="en-US" sz="2000" smtClean="0"/>
              <a:t>Always has that sign in actual execution</a:t>
            </a:r>
          </a:p>
          <a:p>
            <a:pPr eaLnBrk="1" hangingPunct="1">
              <a:lnSpc>
                <a:spcPct val="90000"/>
              </a:lnSpc>
            </a:pPr>
            <a:r>
              <a:rPr lang="en-US" altLang="en-US" sz="2400" smtClean="0"/>
              <a:t>Correctness condition: </a:t>
            </a:r>
          </a:p>
          <a:p>
            <a:pPr lvl="1" eaLnBrk="1" hangingPunct="1">
              <a:lnSpc>
                <a:spcPct val="90000"/>
              </a:lnSpc>
            </a:pPr>
            <a:r>
              <a:rPr lang="en-US" altLang="en-US" sz="2400" smtClean="0">
                <a:sym typeface="Symbol" panose="05050102010706020507" pitchFamily="18" charset="2"/>
              </a:rPr>
              <a:t> v. </a:t>
            </a:r>
            <a:r>
              <a:rPr lang="en-US" altLang="en-US" sz="2400" smtClean="0"/>
              <a:t>AF(s)[v]</a:t>
            </a:r>
            <a:r>
              <a:rPr lang="en-US" altLang="en-US" sz="2400" smtClean="0">
                <a:sym typeface="Symbol" panose="05050102010706020507" pitchFamily="18" charset="2"/>
              </a:rPr>
              <a:t> in</a:t>
            </a:r>
            <a:r>
              <a:rPr lang="en-US" altLang="en-US" sz="2400" baseline="-25000" smtClean="0">
                <a:sym typeface="Symbol" panose="05050102010706020507" pitchFamily="18" charset="2"/>
              </a:rPr>
              <a:t>n</a:t>
            </a:r>
            <a:r>
              <a:rPr lang="en-US" altLang="en-US" sz="2400" smtClean="0"/>
              <a:t>[v] (n is node for s)</a:t>
            </a:r>
          </a:p>
          <a:p>
            <a:pPr eaLnBrk="1" hangingPunct="1">
              <a:lnSpc>
                <a:spcPct val="90000"/>
              </a:lnSpc>
            </a:pPr>
            <a:r>
              <a:rPr lang="en-US" altLang="en-US" sz="2400" smtClean="0"/>
              <a:t>Two sources of imprecision</a:t>
            </a:r>
          </a:p>
          <a:p>
            <a:pPr lvl="1" eaLnBrk="1" hangingPunct="1">
              <a:lnSpc>
                <a:spcPct val="90000"/>
              </a:lnSpc>
            </a:pPr>
            <a:r>
              <a:rPr lang="en-US" altLang="en-US" sz="2000" smtClean="0"/>
              <a:t>Abstraction Imprecision – concrete values (integers) abstracted as lattice values (-,0, and +)</a:t>
            </a:r>
          </a:p>
          <a:p>
            <a:pPr lvl="1" eaLnBrk="1" hangingPunct="1">
              <a:lnSpc>
                <a:spcPct val="90000"/>
              </a:lnSpc>
            </a:pPr>
            <a:r>
              <a:rPr lang="en-US" altLang="en-US" sz="2000" smtClean="0"/>
              <a:t>Control Flow Imprecision – one lattice value for all different possible flow of control possibilities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704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704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E318B0-B114-4D6A-87F5-9599CAD93146}" type="slidenum">
              <a:rPr lang="en-US" altLang="en-US">
                <a:solidFill>
                  <a:srgbClr val="660066"/>
                </a:solidFill>
              </a:rPr>
              <a:pPr eaLnBrk="1" hangingPunct="1"/>
              <a:t>89</a:t>
            </a:fld>
            <a:endParaRPr lang="en-US" altLang="en-US">
              <a:solidFill>
                <a:srgbClr val="660066"/>
              </a:solidFill>
            </a:endParaRPr>
          </a:p>
        </p:txBody>
      </p:sp>
      <p:sp>
        <p:nvSpPr>
          <p:cNvPr id="87045" name="Rectangle 2"/>
          <p:cNvSpPr>
            <a:spLocks noGrp="1" noChangeArrowheads="1"/>
          </p:cNvSpPr>
          <p:nvPr>
            <p:ph type="title"/>
          </p:nvPr>
        </p:nvSpPr>
        <p:spPr/>
        <p:txBody>
          <a:bodyPr/>
          <a:lstStyle/>
          <a:p>
            <a:pPr eaLnBrk="1" hangingPunct="1"/>
            <a:r>
              <a:rPr lang="en-US" altLang="en-US" smtClean="0"/>
              <a:t>Imprecision Example</a:t>
            </a:r>
          </a:p>
        </p:txBody>
      </p:sp>
      <p:pic>
        <p:nvPicPr>
          <p:cNvPr id="8704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705802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2253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2253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49E133-54AE-4C0D-8DEC-AAB6DFB660A6}" type="slidenum">
              <a:rPr lang="en-US" altLang="en-US">
                <a:solidFill>
                  <a:srgbClr val="660066"/>
                </a:solidFill>
              </a:rPr>
              <a:pPr eaLnBrk="1" hangingPunct="1"/>
              <a:t>9</a:t>
            </a:fld>
            <a:endParaRPr lang="en-US" altLang="en-US">
              <a:solidFill>
                <a:srgbClr val="660066"/>
              </a:solidFill>
            </a:endParaRPr>
          </a:p>
        </p:txBody>
      </p:sp>
      <p:sp>
        <p:nvSpPr>
          <p:cNvPr id="22533" name="Rectangle 2"/>
          <p:cNvSpPr>
            <a:spLocks noGrp="1" noChangeArrowheads="1"/>
          </p:cNvSpPr>
          <p:nvPr>
            <p:ph type="title"/>
          </p:nvPr>
        </p:nvSpPr>
        <p:spPr>
          <a:xfrm>
            <a:off x="914400" y="533400"/>
            <a:ext cx="7446963" cy="485775"/>
          </a:xfrm>
        </p:spPr>
        <p:txBody>
          <a:bodyPr/>
          <a:lstStyle/>
          <a:p>
            <a:pPr eaLnBrk="1" hangingPunct="1"/>
            <a:r>
              <a:rPr lang="en-US" altLang="en-US" smtClean="0"/>
              <a:t>In Greater Detail</a:t>
            </a:r>
          </a:p>
        </p:txBody>
      </p:sp>
      <p:sp>
        <p:nvSpPr>
          <p:cNvPr id="22534" name="Rectangle 3"/>
          <p:cNvSpPr>
            <a:spLocks noGrp="1" noChangeArrowheads="1"/>
          </p:cNvSpPr>
          <p:nvPr>
            <p:ph type="body" idx="1"/>
          </p:nvPr>
        </p:nvSpPr>
        <p:spPr>
          <a:xfrm>
            <a:off x="1508125" y="5257800"/>
            <a:ext cx="7635875" cy="1223963"/>
          </a:xfrm>
        </p:spPr>
        <p:txBody>
          <a:bodyPr/>
          <a:lstStyle/>
          <a:p>
            <a:pPr eaLnBrk="1" hangingPunct="1">
              <a:lnSpc>
                <a:spcPct val="80000"/>
              </a:lnSpc>
            </a:pPr>
            <a:r>
              <a:rPr lang="en-US" altLang="en-US" sz="2400" smtClean="0"/>
              <a:t>Incrementing </a:t>
            </a:r>
            <a:r>
              <a:rPr lang="en-US" altLang="en-US" sz="2400" i="1" smtClean="0">
                <a:latin typeface="Times" panose="02020603060405020304" pitchFamily="18" charset="0"/>
              </a:rPr>
              <a:t>i</a:t>
            </a:r>
            <a:r>
              <a:rPr lang="en-US" altLang="en-US" sz="2400" smtClean="0"/>
              <a:t> caused a potential change to the value of the (second) proposition </a:t>
            </a:r>
            <a:r>
              <a:rPr lang="en-US" altLang="en-US" sz="2400" i="1" smtClean="0">
                <a:latin typeface="Times" panose="02020603060405020304" pitchFamily="18" charset="0"/>
              </a:rPr>
              <a:t>i</a:t>
            </a:r>
            <a:r>
              <a:rPr lang="en-US" altLang="en-US" sz="2400" smtClean="0"/>
              <a:t> </a:t>
            </a:r>
            <a:r>
              <a:rPr lang="en-US" altLang="en-US" sz="2400" smtClean="0">
                <a:sym typeface="Symbol" panose="05050102010706020507" pitchFamily="18" charset="2"/>
              </a:rPr>
              <a:t> </a:t>
            </a:r>
            <a:r>
              <a:rPr lang="en-US" altLang="en-US" sz="2400" i="1" smtClean="0">
                <a:sym typeface="Symbol" panose="05050102010706020507" pitchFamily="18" charset="2"/>
              </a:rPr>
              <a:t>N</a:t>
            </a:r>
            <a:endParaRPr lang="en-US" altLang="en-US" sz="2400" smtClean="0">
              <a:sym typeface="Symbol" panose="05050102010706020507" pitchFamily="18" charset="2"/>
            </a:endParaRPr>
          </a:p>
          <a:p>
            <a:pPr eaLnBrk="1" hangingPunct="1">
              <a:lnSpc>
                <a:spcPct val="80000"/>
              </a:lnSpc>
            </a:pPr>
            <a:r>
              <a:rPr lang="en-US" altLang="en-US" sz="2400" smtClean="0">
                <a:sym typeface="Symbol" panose="05050102010706020507" pitchFamily="18" charset="2"/>
              </a:rPr>
              <a:t>Can go from true to false</a:t>
            </a:r>
            <a:endParaRPr lang="en-US" altLang="en-US" sz="2400" smtClean="0"/>
          </a:p>
        </p:txBody>
      </p:sp>
      <p:sp>
        <p:nvSpPr>
          <p:cNvPr id="22535" name="Rectangle 4"/>
          <p:cNvSpPr>
            <a:spLocks noChangeArrowheads="1"/>
          </p:cNvSpPr>
          <p:nvPr/>
        </p:nvSpPr>
        <p:spPr bwMode="auto">
          <a:xfrm>
            <a:off x="3124200" y="1600200"/>
            <a:ext cx="1981200" cy="1295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   New[i] := Temp</a:t>
            </a:r>
          </a:p>
          <a:p>
            <a:r>
              <a:rPr lang="en-US" altLang="en-US" sz="1600" b="1"/>
              <a:t>   i := i+1</a:t>
            </a:r>
          </a:p>
          <a:p>
            <a:r>
              <a:rPr lang="en-US" altLang="en-US" sz="1600" b="1"/>
              <a:t>   Until (i&gt;n);</a:t>
            </a:r>
          </a:p>
          <a:p>
            <a:r>
              <a:rPr lang="en-US" altLang="en-US" sz="1600" b="1"/>
              <a:t>   End;</a:t>
            </a:r>
          </a:p>
        </p:txBody>
      </p:sp>
      <p:sp>
        <p:nvSpPr>
          <p:cNvPr id="22536" name="Line 5"/>
          <p:cNvSpPr>
            <a:spLocks noChangeShapeType="1"/>
          </p:cNvSpPr>
          <p:nvPr/>
        </p:nvSpPr>
        <p:spPr bwMode="auto">
          <a:xfrm>
            <a:off x="4038600" y="2895600"/>
            <a:ext cx="0" cy="838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6"/>
          <p:cNvSpPr>
            <a:spLocks noChangeShapeType="1"/>
          </p:cNvSpPr>
          <p:nvPr/>
        </p:nvSpPr>
        <p:spPr bwMode="auto">
          <a:xfrm>
            <a:off x="5105400" y="2209800"/>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Line 7"/>
          <p:cNvSpPr>
            <a:spLocks noChangeShapeType="1"/>
          </p:cNvSpPr>
          <p:nvPr/>
        </p:nvSpPr>
        <p:spPr bwMode="auto">
          <a:xfrm flipV="1">
            <a:off x="5715000" y="1676400"/>
            <a:ext cx="0" cy="533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Text Box 8"/>
          <p:cNvSpPr txBox="1">
            <a:spLocks noChangeArrowheads="1"/>
          </p:cNvSpPr>
          <p:nvPr/>
        </p:nvSpPr>
        <p:spPr bwMode="auto">
          <a:xfrm>
            <a:off x="5181600" y="19050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NO</a:t>
            </a:r>
            <a:endParaRPr lang="en-US" altLang="en-US" sz="2400"/>
          </a:p>
        </p:txBody>
      </p:sp>
      <p:sp>
        <p:nvSpPr>
          <p:cNvPr id="22540" name="Text Box 9"/>
          <p:cNvSpPr txBox="1">
            <a:spLocks noChangeArrowheads="1"/>
          </p:cNvSpPr>
          <p:nvPr/>
        </p:nvSpPr>
        <p:spPr bwMode="auto">
          <a:xfrm>
            <a:off x="3429000" y="30480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YES</a:t>
            </a:r>
            <a:endParaRPr lang="en-US" altLang="en-US" sz="2400"/>
          </a:p>
        </p:txBody>
      </p:sp>
      <p:sp>
        <p:nvSpPr>
          <p:cNvPr id="22541" name="Text Box 10"/>
          <p:cNvSpPr txBox="1">
            <a:spLocks noChangeArrowheads="1"/>
          </p:cNvSpPr>
          <p:nvPr/>
        </p:nvSpPr>
        <p:spPr bwMode="auto">
          <a:xfrm>
            <a:off x="3733800" y="37338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END</a:t>
            </a:r>
          </a:p>
        </p:txBody>
      </p:sp>
      <p:sp>
        <p:nvSpPr>
          <p:cNvPr id="22542" name="Text Box 11"/>
          <p:cNvSpPr txBox="1">
            <a:spLocks noChangeArrowheads="1"/>
          </p:cNvSpPr>
          <p:nvPr/>
        </p:nvSpPr>
        <p:spPr bwMode="auto">
          <a:xfrm>
            <a:off x="3124200" y="4343400"/>
            <a:ext cx="152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No Change</a:t>
            </a:r>
          </a:p>
          <a:p>
            <a:pPr>
              <a:spcBef>
                <a:spcPct val="50000"/>
              </a:spcBef>
            </a:pPr>
            <a:r>
              <a:rPr lang="en-US" altLang="en-US" sz="1600" b="1"/>
              <a:t>i&gt;=1</a:t>
            </a:r>
          </a:p>
        </p:txBody>
      </p:sp>
      <p:sp>
        <p:nvSpPr>
          <p:cNvPr id="22543" name="Text Box 12"/>
          <p:cNvSpPr txBox="1">
            <a:spLocks noChangeArrowheads="1"/>
          </p:cNvSpPr>
          <p:nvPr/>
        </p:nvSpPr>
        <p:spPr bwMode="auto">
          <a:xfrm>
            <a:off x="4648200" y="4343400"/>
            <a:ext cx="12192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Invalidate</a:t>
            </a:r>
          </a:p>
          <a:p>
            <a:pPr>
              <a:spcBef>
                <a:spcPct val="50000"/>
              </a:spcBef>
            </a:pPr>
            <a:r>
              <a:rPr lang="en-US" altLang="en-US" sz="1600" b="1"/>
              <a:t>i&lt;=n</a:t>
            </a:r>
          </a:p>
        </p:txBody>
      </p:sp>
      <p:sp>
        <p:nvSpPr>
          <p:cNvPr id="22544" name="Line 13"/>
          <p:cNvSpPr>
            <a:spLocks noChangeShapeType="1"/>
          </p:cNvSpPr>
          <p:nvPr/>
        </p:nvSpPr>
        <p:spPr bwMode="auto">
          <a:xfrm>
            <a:off x="4495800" y="43434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14"/>
          <p:cNvSpPr>
            <a:spLocks noChangeShapeType="1"/>
          </p:cNvSpPr>
          <p:nvPr/>
        </p:nvSpPr>
        <p:spPr bwMode="auto">
          <a:xfrm flipH="1">
            <a:off x="2819400" y="42672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Line 15"/>
          <p:cNvSpPr>
            <a:spLocks noChangeShapeType="1"/>
          </p:cNvSpPr>
          <p:nvPr/>
        </p:nvSpPr>
        <p:spPr bwMode="auto">
          <a:xfrm>
            <a:off x="2819400" y="46482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47" name="Group 16"/>
          <p:cNvGrpSpPr>
            <a:grpSpLocks/>
          </p:cNvGrpSpPr>
          <p:nvPr/>
        </p:nvGrpSpPr>
        <p:grpSpPr bwMode="auto">
          <a:xfrm flipH="1">
            <a:off x="5638800" y="4267200"/>
            <a:ext cx="228600" cy="762000"/>
            <a:chOff x="912" y="2640"/>
            <a:chExt cx="144" cy="480"/>
          </a:xfrm>
        </p:grpSpPr>
        <p:sp>
          <p:nvSpPr>
            <p:cNvPr id="22556" name="Line 17"/>
            <p:cNvSpPr>
              <a:spLocks noChangeShapeType="1"/>
            </p:cNvSpPr>
            <p:nvPr/>
          </p:nvSpPr>
          <p:spPr bwMode="auto">
            <a:xfrm flipH="1">
              <a:off x="912" y="2640"/>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18"/>
            <p:cNvSpPr>
              <a:spLocks noChangeShapeType="1"/>
            </p:cNvSpPr>
            <p:nvPr/>
          </p:nvSpPr>
          <p:spPr bwMode="auto">
            <a:xfrm>
              <a:off x="912" y="2880"/>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48" name="Text Box 19"/>
          <p:cNvSpPr txBox="1">
            <a:spLocks noChangeArrowheads="1"/>
          </p:cNvSpPr>
          <p:nvPr/>
        </p:nvSpPr>
        <p:spPr bwMode="auto">
          <a:xfrm>
            <a:off x="5562600" y="2438400"/>
            <a:ext cx="152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No Change</a:t>
            </a:r>
          </a:p>
          <a:p>
            <a:pPr>
              <a:spcBef>
                <a:spcPct val="50000"/>
              </a:spcBef>
            </a:pPr>
            <a:r>
              <a:rPr lang="en-US" altLang="en-US" sz="1600" b="1"/>
              <a:t>i&gt;=1</a:t>
            </a:r>
          </a:p>
        </p:txBody>
      </p:sp>
      <p:sp>
        <p:nvSpPr>
          <p:cNvPr id="22549" name="Text Box 20"/>
          <p:cNvSpPr txBox="1">
            <a:spLocks noChangeArrowheads="1"/>
          </p:cNvSpPr>
          <p:nvPr/>
        </p:nvSpPr>
        <p:spPr bwMode="auto">
          <a:xfrm>
            <a:off x="7086600" y="2438400"/>
            <a:ext cx="12192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600" b="1"/>
              <a:t>Assert</a:t>
            </a:r>
          </a:p>
          <a:p>
            <a:pPr>
              <a:spcBef>
                <a:spcPct val="50000"/>
              </a:spcBef>
            </a:pPr>
            <a:r>
              <a:rPr lang="en-US" altLang="en-US" sz="1600" b="1"/>
              <a:t>i&lt;=n</a:t>
            </a:r>
          </a:p>
        </p:txBody>
      </p:sp>
      <p:sp>
        <p:nvSpPr>
          <p:cNvPr id="22550" name="Line 21"/>
          <p:cNvSpPr>
            <a:spLocks noChangeShapeType="1"/>
          </p:cNvSpPr>
          <p:nvPr/>
        </p:nvSpPr>
        <p:spPr bwMode="auto">
          <a:xfrm>
            <a:off x="6934200" y="24384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22"/>
          <p:cNvSpPr>
            <a:spLocks noChangeShapeType="1"/>
          </p:cNvSpPr>
          <p:nvPr/>
        </p:nvSpPr>
        <p:spPr bwMode="auto">
          <a:xfrm flipH="1">
            <a:off x="5257800" y="23622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23"/>
          <p:cNvSpPr>
            <a:spLocks noChangeShapeType="1"/>
          </p:cNvSpPr>
          <p:nvPr/>
        </p:nvSpPr>
        <p:spPr bwMode="auto">
          <a:xfrm>
            <a:off x="5257800" y="274320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53" name="Group 24"/>
          <p:cNvGrpSpPr>
            <a:grpSpLocks/>
          </p:cNvGrpSpPr>
          <p:nvPr/>
        </p:nvGrpSpPr>
        <p:grpSpPr bwMode="auto">
          <a:xfrm flipH="1">
            <a:off x="8077200" y="2362200"/>
            <a:ext cx="228600" cy="762000"/>
            <a:chOff x="912" y="2640"/>
            <a:chExt cx="144" cy="480"/>
          </a:xfrm>
        </p:grpSpPr>
        <p:sp>
          <p:nvSpPr>
            <p:cNvPr id="22554" name="Line 25"/>
            <p:cNvSpPr>
              <a:spLocks noChangeShapeType="1"/>
            </p:cNvSpPr>
            <p:nvPr/>
          </p:nvSpPr>
          <p:spPr bwMode="auto">
            <a:xfrm flipH="1">
              <a:off x="912" y="2640"/>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26"/>
            <p:cNvSpPr>
              <a:spLocks noChangeShapeType="1"/>
            </p:cNvSpPr>
            <p:nvPr/>
          </p:nvSpPr>
          <p:spPr bwMode="auto">
            <a:xfrm>
              <a:off x="912" y="2880"/>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806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806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716589-7A31-4E40-B828-30F1B82E9CB6}" type="slidenum">
              <a:rPr lang="en-US" altLang="en-US">
                <a:solidFill>
                  <a:srgbClr val="660066"/>
                </a:solidFill>
              </a:rPr>
              <a:pPr eaLnBrk="1" hangingPunct="1"/>
              <a:t>90</a:t>
            </a:fld>
            <a:endParaRPr lang="en-US" altLang="en-US">
              <a:solidFill>
                <a:srgbClr val="660066"/>
              </a:solidFill>
            </a:endParaRPr>
          </a:p>
        </p:txBody>
      </p:sp>
      <p:sp>
        <p:nvSpPr>
          <p:cNvPr id="88069" name="Rectangle 2"/>
          <p:cNvSpPr>
            <a:spLocks noGrp="1" noChangeArrowheads="1"/>
          </p:cNvSpPr>
          <p:nvPr>
            <p:ph type="title"/>
          </p:nvPr>
        </p:nvSpPr>
        <p:spPr/>
        <p:txBody>
          <a:bodyPr/>
          <a:lstStyle/>
          <a:p>
            <a:pPr eaLnBrk="1" hangingPunct="1"/>
            <a:r>
              <a:rPr lang="en-US" altLang="en-US" smtClean="0"/>
              <a:t>General Sources of Imprecision</a:t>
            </a:r>
            <a:endParaRPr lang="en-US" altLang="en-US" smtClean="0">
              <a:sym typeface="Symbol" panose="05050102010706020507" pitchFamily="18" charset="2"/>
            </a:endParaRPr>
          </a:p>
        </p:txBody>
      </p:sp>
      <p:sp>
        <p:nvSpPr>
          <p:cNvPr id="88070" name="Rectangle 3"/>
          <p:cNvSpPr>
            <a:spLocks noGrp="1" noChangeArrowheads="1"/>
          </p:cNvSpPr>
          <p:nvPr>
            <p:ph type="body" idx="1"/>
          </p:nvPr>
        </p:nvSpPr>
        <p:spPr>
          <a:xfrm>
            <a:off x="1676400" y="1676400"/>
            <a:ext cx="6934200" cy="4648200"/>
          </a:xfrm>
        </p:spPr>
        <p:txBody>
          <a:bodyPr/>
          <a:lstStyle/>
          <a:p>
            <a:pPr eaLnBrk="1" hangingPunct="1"/>
            <a:r>
              <a:rPr lang="en-US" altLang="en-US" sz="2400" smtClean="0"/>
              <a:t>Abstraction Imprecision</a:t>
            </a:r>
          </a:p>
          <a:p>
            <a:pPr lvl="1" eaLnBrk="1" hangingPunct="1"/>
            <a:r>
              <a:rPr lang="en-US" altLang="en-US" sz="2000" smtClean="0">
                <a:sym typeface="Symbol" panose="05050102010706020507" pitchFamily="18" charset="2"/>
              </a:rPr>
              <a:t>Lattice values less precise than execution values</a:t>
            </a:r>
          </a:p>
          <a:p>
            <a:pPr lvl="1" eaLnBrk="1" hangingPunct="1"/>
            <a:r>
              <a:rPr lang="en-US" altLang="en-US" sz="2000" smtClean="0"/>
              <a:t>Abstraction function throws away information</a:t>
            </a:r>
          </a:p>
          <a:p>
            <a:pPr eaLnBrk="1" hangingPunct="1"/>
            <a:r>
              <a:rPr lang="en-US" altLang="en-US" sz="2400" smtClean="0"/>
              <a:t>Control Flow Imprecision</a:t>
            </a:r>
          </a:p>
          <a:p>
            <a:pPr lvl="1" eaLnBrk="1" hangingPunct="1"/>
            <a:r>
              <a:rPr lang="en-US" altLang="en-US" sz="2000" smtClean="0"/>
              <a:t>Analysis result </a:t>
            </a:r>
            <a:r>
              <a:rPr lang="en-US" altLang="en-US" sz="2000" smtClean="0">
                <a:sym typeface="Symbol" panose="05050102010706020507" pitchFamily="18" charset="2"/>
              </a:rPr>
              <a:t>has a single lattice value to summarize results of multiple concrete executions</a:t>
            </a:r>
          </a:p>
          <a:p>
            <a:pPr lvl="1" eaLnBrk="1" hangingPunct="1"/>
            <a:r>
              <a:rPr lang="en-US" altLang="en-US" sz="2000" smtClean="0">
                <a:sym typeface="Symbol" panose="05050102010706020507" pitchFamily="18" charset="2"/>
              </a:rPr>
              <a:t>Join operation moves up in lattice to combine values from different execution paths</a:t>
            </a:r>
          </a:p>
          <a:p>
            <a:pPr lvl="1" eaLnBrk="1" hangingPunct="1"/>
            <a:r>
              <a:rPr lang="en-US" altLang="en-US" sz="2000" smtClean="0"/>
              <a:t>Typically if x </a:t>
            </a:r>
            <a:r>
              <a:rPr lang="en-US" altLang="en-US" sz="2000" smtClean="0">
                <a:sym typeface="Symbol" panose="05050102010706020507" pitchFamily="18" charset="2"/>
              </a:rPr>
              <a:t> y, then x is more precise than y</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7587"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7588"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293B5F-3B77-41C3-895E-FE65803A113C}" type="slidenum">
              <a:rPr lang="en-US" altLang="en-US">
                <a:solidFill>
                  <a:srgbClr val="660066"/>
                </a:solidFill>
              </a:rPr>
              <a:pPr eaLnBrk="1" hangingPunct="1"/>
              <a:t>91</a:t>
            </a:fld>
            <a:endParaRPr lang="en-US" altLang="en-US">
              <a:solidFill>
                <a:srgbClr val="660066"/>
              </a:solidFill>
            </a:endParaRPr>
          </a:p>
        </p:txBody>
      </p:sp>
      <p:sp>
        <p:nvSpPr>
          <p:cNvPr id="67589" name="Rectangle 2"/>
          <p:cNvSpPr>
            <a:spLocks noGrp="1" noChangeArrowheads="1"/>
          </p:cNvSpPr>
          <p:nvPr>
            <p:ph type="title"/>
          </p:nvPr>
        </p:nvSpPr>
        <p:spPr/>
        <p:txBody>
          <a:bodyPr/>
          <a:lstStyle/>
          <a:p>
            <a:pPr eaLnBrk="1" hangingPunct="1"/>
            <a:r>
              <a:rPr lang="en-US" altLang="en-US" smtClean="0"/>
              <a:t>Meet Over Paths</a:t>
            </a:r>
          </a:p>
        </p:txBody>
      </p:sp>
      <p:sp>
        <p:nvSpPr>
          <p:cNvPr id="67590" name="Rectangle 3"/>
          <p:cNvSpPr>
            <a:spLocks noGrp="1" noChangeArrowheads="1"/>
          </p:cNvSpPr>
          <p:nvPr>
            <p:ph type="body" idx="1"/>
          </p:nvPr>
        </p:nvSpPr>
        <p:spPr/>
        <p:txBody>
          <a:bodyPr/>
          <a:lstStyle/>
          <a:p>
            <a:pPr eaLnBrk="1" hangingPunct="1">
              <a:lnSpc>
                <a:spcPct val="90000"/>
              </a:lnSpc>
            </a:pPr>
            <a:r>
              <a:rPr lang="en-US" altLang="en-US" sz="2800" smtClean="0"/>
              <a:t>Let </a:t>
            </a:r>
            <a:r>
              <a:rPr lang="en-US" altLang="en-US" sz="2800" i="1" smtClean="0">
                <a:latin typeface="Times New Roman" panose="02020603050405020304" pitchFamily="18" charset="0"/>
              </a:rPr>
              <a:t>path</a:t>
            </a:r>
            <a:r>
              <a:rPr lang="en-US" altLang="en-US" sz="2800" smtClean="0"/>
              <a:t>(</a:t>
            </a:r>
            <a:r>
              <a:rPr lang="en-US" altLang="en-US" sz="2800" i="1" smtClean="0"/>
              <a:t>n</a:t>
            </a:r>
            <a:r>
              <a:rPr lang="en-US" altLang="en-US" sz="2800" smtClean="0"/>
              <a:t>) be the set of all paths from </a:t>
            </a:r>
            <a:r>
              <a:rPr lang="en-US" altLang="en-US" sz="2800" i="1" smtClean="0"/>
              <a:t>n</a:t>
            </a:r>
            <a:r>
              <a:rPr lang="en-US" altLang="en-US" sz="2800" baseline="-25000" smtClean="0"/>
              <a:t>0</a:t>
            </a:r>
            <a:r>
              <a:rPr lang="en-US" altLang="en-US" sz="2800" smtClean="0"/>
              <a:t> to a node </a:t>
            </a:r>
            <a:r>
              <a:rPr lang="en-US" altLang="en-US" sz="2800" i="1" smtClean="0"/>
              <a:t>n</a:t>
            </a:r>
          </a:p>
          <a:p>
            <a:pPr eaLnBrk="1" hangingPunct="1">
              <a:lnSpc>
                <a:spcPct val="90000"/>
              </a:lnSpc>
            </a:pPr>
            <a:r>
              <a:rPr lang="en-US" altLang="en-US" sz="2800" smtClean="0"/>
              <a:t>The </a:t>
            </a:r>
            <a:r>
              <a:rPr lang="en-US" altLang="en-US" sz="2800" i="1" smtClean="0">
                <a:solidFill>
                  <a:srgbClr val="A50021"/>
                </a:solidFill>
              </a:rPr>
              <a:t>Meet Over Path</a:t>
            </a:r>
            <a:r>
              <a:rPr lang="en-US" altLang="en-US" sz="2800" smtClean="0"/>
              <a:t> (MOP) solution of a data flow problem is defined as follows:</a:t>
            </a:r>
            <a:br>
              <a:rPr lang="en-US" altLang="en-US" sz="2800" smtClean="0"/>
            </a:br>
            <a:r>
              <a:rPr lang="en-US" altLang="en-US" sz="2800" smtClean="0"/>
              <a:t/>
            </a:r>
            <a:br>
              <a:rPr lang="en-US" altLang="en-US" sz="2800" smtClean="0"/>
            </a:br>
            <a:r>
              <a:rPr lang="en-US" altLang="en-US" sz="2800" smtClean="0"/>
              <a:t>		</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MOP is the maximum safe assignment</a:t>
            </a:r>
          </a:p>
        </p:txBody>
      </p:sp>
      <p:graphicFrame>
        <p:nvGraphicFramePr>
          <p:cNvPr id="67591" name="Object 4"/>
          <p:cNvGraphicFramePr>
            <a:graphicFrameLocks noChangeAspect="1"/>
          </p:cNvGraphicFramePr>
          <p:nvPr/>
        </p:nvGraphicFramePr>
        <p:xfrm>
          <a:off x="1752600" y="3886200"/>
          <a:ext cx="7051675" cy="996950"/>
        </p:xfrm>
        <a:graphic>
          <a:graphicData uri="http://schemas.openxmlformats.org/presentationml/2006/ole">
            <mc:AlternateContent xmlns:mc="http://schemas.openxmlformats.org/markup-compatibility/2006">
              <mc:Choice xmlns:v="urn:schemas-microsoft-com:vml" Requires="v">
                <p:oleObj spid="_x0000_s293895" name="Equation" r:id="rId4" imgW="2603500" imgH="368300" progId="Equation.DSMT4">
                  <p:embed/>
                </p:oleObj>
              </mc:Choice>
              <mc:Fallback>
                <p:oleObj name="Equation" r:id="rId4" imgW="2603500" imgH="3683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86200"/>
                        <a:ext cx="7051675" cy="9969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76201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861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861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D9B84E-5CCE-4218-A4AC-2B294CBDAE3D}" type="slidenum">
              <a:rPr lang="en-US" altLang="en-US">
                <a:solidFill>
                  <a:srgbClr val="660066"/>
                </a:solidFill>
              </a:rPr>
              <a:pPr eaLnBrk="1" hangingPunct="1"/>
              <a:t>92</a:t>
            </a:fld>
            <a:endParaRPr lang="en-US" altLang="en-US">
              <a:solidFill>
                <a:srgbClr val="660066"/>
              </a:solidFill>
            </a:endParaRPr>
          </a:p>
        </p:txBody>
      </p:sp>
      <p:sp>
        <p:nvSpPr>
          <p:cNvPr id="68613" name="Rectangle 2"/>
          <p:cNvSpPr>
            <a:spLocks noGrp="1" noChangeArrowheads="1"/>
          </p:cNvSpPr>
          <p:nvPr>
            <p:ph type="title"/>
          </p:nvPr>
        </p:nvSpPr>
        <p:spPr/>
        <p:txBody>
          <a:bodyPr/>
          <a:lstStyle/>
          <a:p>
            <a:pPr eaLnBrk="1" hangingPunct="1"/>
            <a:r>
              <a:rPr lang="en-US" altLang="en-US" smtClean="0"/>
              <a:t>Acceptable Solutions</a:t>
            </a:r>
          </a:p>
        </p:txBody>
      </p:sp>
      <p:sp>
        <p:nvSpPr>
          <p:cNvPr id="68614" name="Rectangle 3"/>
          <p:cNvSpPr>
            <a:spLocks noGrp="1" noChangeArrowheads="1"/>
          </p:cNvSpPr>
          <p:nvPr>
            <p:ph type="body" idx="1"/>
          </p:nvPr>
        </p:nvSpPr>
        <p:spPr>
          <a:xfrm>
            <a:off x="457200" y="1600200"/>
            <a:ext cx="8458200" cy="4525963"/>
          </a:xfrm>
        </p:spPr>
        <p:txBody>
          <a:bodyPr/>
          <a:lstStyle/>
          <a:p>
            <a:pPr eaLnBrk="1" hangingPunct="1"/>
            <a:r>
              <a:rPr lang="en-US" altLang="en-US" sz="2800" smtClean="0"/>
              <a:t>An assignment is </a:t>
            </a:r>
            <a:r>
              <a:rPr lang="en-US" altLang="en-US" sz="2800" i="1" smtClean="0">
                <a:solidFill>
                  <a:srgbClr val="A50021"/>
                </a:solidFill>
              </a:rPr>
              <a:t>acceptable</a:t>
            </a:r>
            <a:r>
              <a:rPr lang="en-US" altLang="en-US" sz="2800" smtClean="0"/>
              <a:t> if and only if it is safe and contains all fixed points of </a:t>
            </a:r>
            <a:r>
              <a:rPr lang="en-US" altLang="en-US" sz="2800" b="1" i="1" smtClean="0"/>
              <a:t>Q</a:t>
            </a:r>
          </a:p>
          <a:p>
            <a:pPr eaLnBrk="1" hangingPunct="1"/>
            <a:endParaRPr lang="en-US" altLang="en-US" sz="2800" smtClean="0"/>
          </a:p>
          <a:p>
            <a:pPr eaLnBrk="1" hangingPunct="1"/>
            <a:r>
              <a:rPr lang="en-US" altLang="en-US" sz="2800" smtClean="0"/>
              <a:t>For </a:t>
            </a:r>
            <a:r>
              <a:rPr lang="en-US" altLang="en-US" sz="2800" smtClean="0">
                <a:solidFill>
                  <a:srgbClr val="A50021"/>
                </a:solidFill>
              </a:rPr>
              <a:t>monotone </a:t>
            </a:r>
            <a:r>
              <a:rPr lang="en-US" altLang="en-US" sz="2800" smtClean="0"/>
              <a:t>data flow problems, MOP and MFP typically exist</a:t>
            </a:r>
          </a:p>
          <a:p>
            <a:pPr eaLnBrk="1" hangingPunct="1"/>
            <a:endParaRPr lang="en-US" altLang="en-US" sz="2800" smtClean="0"/>
          </a:p>
          <a:p>
            <a:pPr eaLnBrk="1" hangingPunct="1"/>
            <a:r>
              <a:rPr lang="en-US" altLang="en-US" sz="2800" smtClean="0"/>
              <a:t>For </a:t>
            </a:r>
            <a:r>
              <a:rPr lang="en-US" altLang="en-US" sz="2800" smtClean="0">
                <a:solidFill>
                  <a:srgbClr val="A50021"/>
                </a:solidFill>
              </a:rPr>
              <a:t>distributive</a:t>
            </a:r>
            <a:r>
              <a:rPr lang="en-US" altLang="en-US" sz="2800" smtClean="0"/>
              <a:t> problems, MOP = MFP</a:t>
            </a:r>
          </a:p>
          <a:p>
            <a:pPr eaLnBrk="1" hangingPunct="1"/>
            <a:endParaRPr lang="en-US" altLang="en-US" sz="2800" smtClean="0"/>
          </a:p>
          <a:p>
            <a:pPr eaLnBrk="1" hangingPunct="1"/>
            <a:r>
              <a:rPr lang="en-US" altLang="en-US" sz="2800" i="1" smtClean="0">
                <a:solidFill>
                  <a:srgbClr val="800080"/>
                </a:solidFill>
              </a:rPr>
              <a:t>The goal of data flow analysis is to find the MFP</a:t>
            </a:r>
          </a:p>
        </p:txBody>
      </p:sp>
    </p:spTree>
    <p:extLst>
      <p:ext uri="{BB962C8B-B14F-4D97-AF65-F5344CB8AC3E}">
        <p14:creationId xmlns:p14="http://schemas.microsoft.com/office/powerpoint/2010/main" val="42850339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MFP vs MOP</a:t>
            </a:r>
            <a:endParaRPr lang="en-US" dirty="0"/>
          </a:p>
        </p:txBody>
      </p:sp>
      <p:sp>
        <p:nvSpPr>
          <p:cNvPr id="3" name="Content Placeholder 2"/>
          <p:cNvSpPr>
            <a:spLocks noGrp="1"/>
          </p:cNvSpPr>
          <p:nvPr>
            <p:ph idx="1"/>
          </p:nvPr>
        </p:nvSpPr>
        <p:spPr/>
        <p:txBody>
          <a:bodyPr/>
          <a:lstStyle/>
          <a:p>
            <a:r>
              <a:rPr lang="en-US" sz="2800" dirty="0" smtClean="0"/>
              <a:t>Both MFP and MOP are sound</a:t>
            </a:r>
          </a:p>
          <a:p>
            <a:endParaRPr lang="en-US" sz="2800" dirty="0" smtClean="0"/>
          </a:p>
          <a:p>
            <a:r>
              <a:rPr lang="en-US" sz="2800" dirty="0" smtClean="0"/>
              <a:t>MOP </a:t>
            </a:r>
            <a:r>
              <a:rPr lang="en-US" sz="2800" dirty="0" smtClean="0">
                <a:solidFill>
                  <a:srgbClr val="00B050"/>
                </a:solidFill>
              </a:rPr>
              <a:t>may</a:t>
            </a:r>
            <a:r>
              <a:rPr lang="en-US" sz="2800" dirty="0" smtClean="0"/>
              <a:t> be more precise</a:t>
            </a:r>
          </a:p>
          <a:p>
            <a:endParaRPr lang="en-US" sz="2800" dirty="0" smtClean="0"/>
          </a:p>
          <a:p>
            <a:r>
              <a:rPr lang="en-US" sz="2800" dirty="0" smtClean="0"/>
              <a:t>But MOP may not terminate</a:t>
            </a:r>
          </a:p>
          <a:p>
            <a:pPr lvl="1"/>
            <a:r>
              <a:rPr lang="en-US" sz="2400" dirty="0" smtClean="0"/>
              <a:t>Have to consider all paths!</a:t>
            </a:r>
          </a:p>
          <a:p>
            <a:pPr lvl="1"/>
            <a:endParaRPr lang="en-US" sz="2400" dirty="0" smtClean="0"/>
          </a:p>
          <a:p>
            <a:r>
              <a:rPr lang="en-US" sz="2800" dirty="0" smtClean="0"/>
              <a:t>In practice, most will implement MFP</a:t>
            </a:r>
            <a:endParaRPr lang="en-US" sz="2800" dirty="0"/>
          </a:p>
        </p:txBody>
      </p:sp>
      <p:sp>
        <p:nvSpPr>
          <p:cNvPr id="4" name="Date Placeholder 3"/>
          <p:cNvSpPr>
            <a:spLocks noGrp="1"/>
          </p:cNvSpPr>
          <p:nvPr>
            <p:ph type="dt" sz="half" idx="10"/>
          </p:nvPr>
        </p:nvSpPr>
        <p:spPr/>
        <p:txBody>
          <a:bodyPr/>
          <a:lstStyle/>
          <a:p>
            <a:pPr>
              <a:defRPr/>
            </a:pPr>
            <a:r>
              <a:rPr lang="en-US" altLang="en-US" smtClean="0"/>
              <a:t>© WWF (2016)</a:t>
            </a:r>
            <a:endParaRPr lang="en-US" altLang="en-US"/>
          </a:p>
        </p:txBody>
      </p:sp>
      <p:sp>
        <p:nvSpPr>
          <p:cNvPr id="5" name="Footer Placeholder 4"/>
          <p:cNvSpPr>
            <a:spLocks noGrp="1"/>
          </p:cNvSpPr>
          <p:nvPr>
            <p:ph type="ftr" sz="quarter" idx="11"/>
          </p:nvPr>
        </p:nvSpPr>
        <p:spPr/>
        <p:txBody>
          <a:bodyPr/>
          <a:lstStyle/>
          <a:p>
            <a:pPr>
              <a:defRPr/>
            </a:pPr>
            <a:r>
              <a:rPr lang="en-US" altLang="en-US" smtClean="0"/>
              <a:t>Dataflow Analysis </a:t>
            </a:r>
            <a:endParaRPr lang="en-US" altLang="en-US"/>
          </a:p>
        </p:txBody>
      </p:sp>
      <p:sp>
        <p:nvSpPr>
          <p:cNvPr id="6" name="Slide Number Placeholder 5"/>
          <p:cNvSpPr>
            <a:spLocks noGrp="1"/>
          </p:cNvSpPr>
          <p:nvPr>
            <p:ph type="sldNum" sz="quarter" idx="12"/>
          </p:nvPr>
        </p:nvSpPr>
        <p:spPr/>
        <p:txBody>
          <a:bodyPr/>
          <a:lstStyle/>
          <a:p>
            <a:fld id="{3B0B689A-CB58-4805-91FB-961697C2A91E}" type="slidenum">
              <a:rPr lang="en-US" altLang="en-US" smtClean="0"/>
              <a:pPr/>
              <a:t>93</a:t>
            </a:fld>
            <a:endParaRPr lang="en-US" altLang="en-US"/>
          </a:p>
        </p:txBody>
      </p:sp>
    </p:spTree>
    <p:extLst>
      <p:ext uri="{BB962C8B-B14F-4D97-AF65-F5344CB8AC3E}">
        <p14:creationId xmlns:p14="http://schemas.microsoft.com/office/powerpoint/2010/main" val="12304031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69635"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69636"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FF2A41-159F-4AC1-AE0A-81A240E056E0}" type="slidenum">
              <a:rPr lang="en-US" altLang="en-US">
                <a:solidFill>
                  <a:srgbClr val="660066"/>
                </a:solidFill>
              </a:rPr>
              <a:pPr eaLnBrk="1" hangingPunct="1"/>
              <a:t>94</a:t>
            </a:fld>
            <a:endParaRPr lang="en-US" altLang="en-US">
              <a:solidFill>
                <a:srgbClr val="660066"/>
              </a:solidFill>
            </a:endParaRPr>
          </a:p>
        </p:txBody>
      </p:sp>
      <p:sp>
        <p:nvSpPr>
          <p:cNvPr id="69637" name="Rectangle 2"/>
          <p:cNvSpPr>
            <a:spLocks noGrp="1" noChangeArrowheads="1"/>
          </p:cNvSpPr>
          <p:nvPr>
            <p:ph type="title"/>
          </p:nvPr>
        </p:nvSpPr>
        <p:spPr/>
        <p:txBody>
          <a:bodyPr/>
          <a:lstStyle/>
          <a:p>
            <a:pPr eaLnBrk="1" hangingPunct="1"/>
            <a:r>
              <a:rPr lang="en-US" altLang="en-US" smtClean="0"/>
              <a:t>Meaning of Dataflow Results</a:t>
            </a:r>
          </a:p>
        </p:txBody>
      </p:sp>
      <p:sp>
        <p:nvSpPr>
          <p:cNvPr id="69638" name="Rectangle 3"/>
          <p:cNvSpPr>
            <a:spLocks noGrp="1" noChangeArrowheads="1"/>
          </p:cNvSpPr>
          <p:nvPr>
            <p:ph type="body" idx="1"/>
          </p:nvPr>
        </p:nvSpPr>
        <p:spPr/>
        <p:txBody>
          <a:bodyPr/>
          <a:lstStyle/>
          <a:p>
            <a:pPr eaLnBrk="1" hangingPunct="1"/>
            <a:r>
              <a:rPr lang="en-US" altLang="en-US" sz="2400" smtClean="0"/>
              <a:t>Concept of program state </a:t>
            </a:r>
            <a:r>
              <a:rPr lang="en-US" altLang="en-US" sz="2400" i="1" smtClean="0"/>
              <a:t>s</a:t>
            </a:r>
            <a:r>
              <a:rPr lang="en-US" altLang="en-US" sz="2400" smtClean="0"/>
              <a:t> for control-flow graphs</a:t>
            </a:r>
          </a:p>
          <a:p>
            <a:pPr lvl="1" eaLnBrk="1" hangingPunct="1">
              <a:buFontTx/>
              <a:buChar char="•"/>
            </a:pPr>
            <a:r>
              <a:rPr lang="en-US" altLang="en-US" sz="2400" smtClean="0"/>
              <a:t>Program point n where execution located                     (</a:t>
            </a:r>
            <a:r>
              <a:rPr lang="en-US" altLang="en-US" sz="2400" i="1" smtClean="0">
                <a:latin typeface="Times New Roman" panose="02020603050405020304" pitchFamily="18" charset="0"/>
              </a:rPr>
              <a:t>n</a:t>
            </a:r>
            <a:r>
              <a:rPr lang="en-US" altLang="en-US" sz="2400" smtClean="0"/>
              <a:t> is node that will execute next)</a:t>
            </a:r>
          </a:p>
          <a:p>
            <a:pPr lvl="1" eaLnBrk="1" hangingPunct="1">
              <a:buFontTx/>
              <a:buChar char="•"/>
            </a:pPr>
            <a:r>
              <a:rPr lang="en-US" altLang="en-US" sz="2400" smtClean="0"/>
              <a:t>Values of  variables in program</a:t>
            </a:r>
          </a:p>
          <a:p>
            <a:pPr eaLnBrk="1" hangingPunct="1"/>
            <a:r>
              <a:rPr lang="en-US" altLang="en-US" sz="2400" smtClean="0"/>
              <a:t>Each execution generates a trajectory of states:</a:t>
            </a:r>
          </a:p>
          <a:p>
            <a:pPr lvl="1" eaLnBrk="1" hangingPunct="1"/>
            <a:r>
              <a:rPr lang="en-US" altLang="en-US" sz="2400" smtClean="0"/>
              <a:t>s</a:t>
            </a:r>
            <a:r>
              <a:rPr lang="en-US" altLang="en-US" sz="2400" baseline="-25000" smtClean="0"/>
              <a:t>0</a:t>
            </a:r>
            <a:r>
              <a:rPr lang="en-US" altLang="en-US" sz="2400" smtClean="0"/>
              <a:t>;s</a:t>
            </a:r>
            <a:r>
              <a:rPr lang="en-US" altLang="en-US" sz="2400" baseline="-25000" smtClean="0"/>
              <a:t>1</a:t>
            </a:r>
            <a:r>
              <a:rPr lang="en-US" altLang="en-US" sz="2400" smtClean="0"/>
              <a:t>;…;s</a:t>
            </a:r>
            <a:r>
              <a:rPr lang="en-US" altLang="en-US" sz="2400" baseline="-25000" smtClean="0"/>
              <a:t>k</a:t>
            </a:r>
            <a:r>
              <a:rPr lang="en-US" altLang="en-US" sz="2400" smtClean="0"/>
              <a:t>,where each s</a:t>
            </a:r>
            <a:r>
              <a:rPr lang="en-US" altLang="en-US" sz="2400" baseline="-25000" smtClean="0"/>
              <a:t>i</a:t>
            </a:r>
            <a:r>
              <a:rPr lang="en-US" altLang="en-US" sz="2400" smtClean="0"/>
              <a:t> are program states</a:t>
            </a:r>
          </a:p>
          <a:p>
            <a:pPr lvl="1" eaLnBrk="1" hangingPunct="1"/>
            <a:r>
              <a:rPr lang="en-US" altLang="en-US" sz="2400" smtClean="0"/>
              <a:t>s</a:t>
            </a:r>
            <a:r>
              <a:rPr lang="en-US" altLang="en-US" sz="2400" baseline="-25000" smtClean="0"/>
              <a:t>i+1</a:t>
            </a:r>
            <a:r>
              <a:rPr lang="en-US" altLang="en-US" sz="2400" smtClean="0"/>
              <a:t> generated from s</a:t>
            </a:r>
            <a:r>
              <a:rPr lang="en-US" altLang="en-US" sz="2400" baseline="-25000" smtClean="0"/>
              <a:t>i </a:t>
            </a:r>
            <a:r>
              <a:rPr lang="en-US" altLang="en-US" sz="2400" smtClean="0"/>
              <a:t>by executing basic block to </a:t>
            </a:r>
          </a:p>
          <a:p>
            <a:pPr lvl="2" eaLnBrk="1" hangingPunct="1"/>
            <a:r>
              <a:rPr lang="en-US" altLang="en-US" smtClean="0"/>
              <a:t>Update variable values</a:t>
            </a:r>
          </a:p>
          <a:p>
            <a:pPr lvl="2" eaLnBrk="1" hangingPunct="1"/>
            <a:r>
              <a:rPr lang="en-US" altLang="en-US" smtClean="0"/>
              <a:t>Obtain new program point </a:t>
            </a:r>
            <a:r>
              <a:rPr lang="en-US" altLang="en-US" i="1" smtClean="0">
                <a:latin typeface="Times New Roman" panose="02020603050405020304" pitchFamily="18" charset="0"/>
              </a:rPr>
              <a:t>n</a:t>
            </a:r>
          </a:p>
          <a:p>
            <a:pPr eaLnBrk="1" hangingPunct="1"/>
            <a:endParaRPr lang="en-US" altLang="en-US" sz="2800" smtClean="0"/>
          </a:p>
        </p:txBody>
      </p:sp>
    </p:spTree>
    <p:extLst>
      <p:ext uri="{BB962C8B-B14F-4D97-AF65-F5344CB8AC3E}">
        <p14:creationId xmlns:p14="http://schemas.microsoft.com/office/powerpoint/2010/main" val="321104426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7065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7066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76FF83-AFD6-4E40-9B49-F4207AC601C6}" type="slidenum">
              <a:rPr lang="en-US" altLang="en-US">
                <a:solidFill>
                  <a:srgbClr val="660066"/>
                </a:solidFill>
              </a:rPr>
              <a:pPr eaLnBrk="1" hangingPunct="1"/>
              <a:t>95</a:t>
            </a:fld>
            <a:endParaRPr lang="en-US" altLang="en-US">
              <a:solidFill>
                <a:srgbClr val="660066"/>
              </a:solidFill>
            </a:endParaRPr>
          </a:p>
        </p:txBody>
      </p:sp>
      <p:sp>
        <p:nvSpPr>
          <p:cNvPr id="70661" name="Rectangle 2"/>
          <p:cNvSpPr>
            <a:spLocks noGrp="1" noChangeArrowheads="1"/>
          </p:cNvSpPr>
          <p:nvPr>
            <p:ph type="title"/>
          </p:nvPr>
        </p:nvSpPr>
        <p:spPr/>
        <p:txBody>
          <a:bodyPr/>
          <a:lstStyle/>
          <a:p>
            <a:pPr eaLnBrk="1" hangingPunct="1"/>
            <a:r>
              <a:rPr lang="en-US" altLang="en-US" smtClean="0"/>
              <a:t>Concept of Conservatism</a:t>
            </a:r>
          </a:p>
        </p:txBody>
      </p:sp>
      <p:sp>
        <p:nvSpPr>
          <p:cNvPr id="70662" name="Rectangle 3"/>
          <p:cNvSpPr>
            <a:spLocks noGrp="1" noChangeArrowheads="1"/>
          </p:cNvSpPr>
          <p:nvPr>
            <p:ph type="body" idx="1"/>
          </p:nvPr>
        </p:nvSpPr>
        <p:spPr/>
        <p:txBody>
          <a:bodyPr/>
          <a:lstStyle/>
          <a:p>
            <a:pPr eaLnBrk="1" hangingPunct="1"/>
            <a:r>
              <a:rPr lang="en-US" altLang="en-US" sz="2800" smtClean="0"/>
              <a:t>Reaching definitions use </a:t>
            </a:r>
            <a:r>
              <a:rPr lang="en-US" altLang="en-US" sz="2800" smtClean="0">
                <a:sym typeface="Symbol" panose="05050102010706020507" pitchFamily="18" charset="2"/>
              </a:rPr>
              <a:t> as join</a:t>
            </a:r>
          </a:p>
          <a:p>
            <a:pPr lvl="1" eaLnBrk="1" hangingPunct="1"/>
            <a:r>
              <a:rPr lang="en-US" altLang="en-US" sz="2400" smtClean="0">
                <a:sym typeface="Symbol" panose="05050102010706020507" pitchFamily="18" charset="2"/>
              </a:rPr>
              <a:t>Optimizations must take into account all definitions that reach along ANY path</a:t>
            </a:r>
          </a:p>
          <a:p>
            <a:pPr eaLnBrk="1" hangingPunct="1"/>
            <a:r>
              <a:rPr lang="en-US" altLang="en-US" sz="2800" smtClean="0">
                <a:sym typeface="Symbol" panose="05050102010706020507" pitchFamily="18" charset="2"/>
              </a:rPr>
              <a:t>Available expressions</a:t>
            </a:r>
            <a:r>
              <a:rPr lang="en-US" altLang="en-US" sz="2800" smtClean="0"/>
              <a:t> use </a:t>
            </a:r>
            <a:r>
              <a:rPr lang="en-US" altLang="en-US" sz="2800" smtClean="0">
                <a:sym typeface="Symbol" panose="05050102010706020507" pitchFamily="18" charset="2"/>
              </a:rPr>
              <a:t> as join</a:t>
            </a:r>
          </a:p>
          <a:p>
            <a:pPr lvl="1" eaLnBrk="1" hangingPunct="1"/>
            <a:r>
              <a:rPr lang="en-US" altLang="en-US" sz="2400" smtClean="0">
                <a:sym typeface="Symbol" panose="05050102010706020507" pitchFamily="18" charset="2"/>
              </a:rPr>
              <a:t>Optimization requires expression to reach along ALL paths</a:t>
            </a:r>
          </a:p>
          <a:p>
            <a:pPr eaLnBrk="1" hangingPunct="1"/>
            <a:r>
              <a:rPr lang="en-US" altLang="en-US" sz="2800" smtClean="0">
                <a:sym typeface="Symbol" panose="05050102010706020507" pitchFamily="18" charset="2"/>
              </a:rPr>
              <a:t>Optimizations must conservatively take all possible executions into account. Structure of analysis varies according to way analysis used.</a:t>
            </a:r>
          </a:p>
          <a:p>
            <a:pPr eaLnBrk="1" hangingPunct="1"/>
            <a:endParaRPr lang="en-US" altLang="en-US" sz="2800" smtClean="0"/>
          </a:p>
        </p:txBody>
      </p:sp>
    </p:spTree>
    <p:extLst>
      <p:ext uri="{BB962C8B-B14F-4D97-AF65-F5344CB8AC3E}">
        <p14:creationId xmlns:p14="http://schemas.microsoft.com/office/powerpoint/2010/main" val="2559464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89091"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89092"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1B3F65-7066-4EE1-9597-96FCF27F4D6F}" type="slidenum">
              <a:rPr lang="en-US" altLang="en-US">
                <a:solidFill>
                  <a:srgbClr val="660066"/>
                </a:solidFill>
              </a:rPr>
              <a:pPr eaLnBrk="1" hangingPunct="1"/>
              <a:t>96</a:t>
            </a:fld>
            <a:endParaRPr lang="en-US" altLang="en-US">
              <a:solidFill>
                <a:srgbClr val="660066"/>
              </a:solidFill>
            </a:endParaRPr>
          </a:p>
        </p:txBody>
      </p:sp>
      <p:sp>
        <p:nvSpPr>
          <p:cNvPr id="89093" name="Rectangle 2"/>
          <p:cNvSpPr>
            <a:spLocks noGrp="1" noChangeArrowheads="1"/>
          </p:cNvSpPr>
          <p:nvPr>
            <p:ph type="title"/>
          </p:nvPr>
        </p:nvSpPr>
        <p:spPr/>
        <p:txBody>
          <a:bodyPr/>
          <a:lstStyle/>
          <a:p>
            <a:pPr eaLnBrk="1" hangingPunct="1"/>
            <a:r>
              <a:rPr lang="en-US" altLang="en-US" smtClean="0"/>
              <a:t>Why Have Imprecision</a:t>
            </a:r>
          </a:p>
        </p:txBody>
      </p:sp>
      <p:sp>
        <p:nvSpPr>
          <p:cNvPr id="89094" name="Rectangle 3"/>
          <p:cNvSpPr>
            <a:spLocks noGrp="1" noChangeArrowheads="1"/>
          </p:cNvSpPr>
          <p:nvPr>
            <p:ph type="body" idx="1"/>
          </p:nvPr>
        </p:nvSpPr>
        <p:spPr/>
        <p:txBody>
          <a:bodyPr/>
          <a:lstStyle/>
          <a:p>
            <a:pPr eaLnBrk="1" hangingPunct="1"/>
            <a:r>
              <a:rPr lang="en-US" altLang="en-US" smtClean="0"/>
              <a:t>Make analysis tractable</a:t>
            </a:r>
          </a:p>
          <a:p>
            <a:pPr eaLnBrk="1" hangingPunct="1"/>
            <a:r>
              <a:rPr lang="en-US" altLang="en-US" smtClean="0"/>
              <a:t>Unbounded sets of values in execution</a:t>
            </a:r>
          </a:p>
          <a:p>
            <a:pPr lvl="1" eaLnBrk="1" hangingPunct="1"/>
            <a:r>
              <a:rPr lang="en-US" altLang="en-US" smtClean="0"/>
              <a:t>Typically abstracted by finite set of lattice values</a:t>
            </a:r>
          </a:p>
          <a:p>
            <a:pPr eaLnBrk="1" hangingPunct="1"/>
            <a:r>
              <a:rPr lang="en-US" altLang="en-US" smtClean="0"/>
              <a:t>Execution may visit unbounded set of states</a:t>
            </a:r>
          </a:p>
          <a:p>
            <a:pPr lvl="1" eaLnBrk="1" hangingPunct="1"/>
            <a:r>
              <a:rPr lang="en-US" altLang="en-US" smtClean="0"/>
              <a:t>Abstracted by computing joins of different paths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1752600" y="1828800"/>
            <a:ext cx="6705600" cy="1143000"/>
          </a:xfrm>
        </p:spPr>
        <p:txBody>
          <a:bodyPr/>
          <a:lstStyle/>
          <a:p>
            <a:pPr eaLnBrk="1" hangingPunct="1"/>
            <a:r>
              <a:rPr lang="en-US" altLang="en-US" i="1" smtClean="0"/>
              <a:t>Backward DFA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1139"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1140"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49E376-109F-444F-A4C9-E828C65964F6}" type="slidenum">
              <a:rPr lang="en-US" altLang="en-US">
                <a:solidFill>
                  <a:srgbClr val="660066"/>
                </a:solidFill>
              </a:rPr>
              <a:pPr eaLnBrk="1" hangingPunct="1"/>
              <a:t>98</a:t>
            </a:fld>
            <a:endParaRPr lang="en-US" altLang="en-US">
              <a:solidFill>
                <a:srgbClr val="660066"/>
              </a:solidFill>
            </a:endParaRPr>
          </a:p>
        </p:txBody>
      </p:sp>
      <p:sp>
        <p:nvSpPr>
          <p:cNvPr id="91141" name="Rectangle 2"/>
          <p:cNvSpPr>
            <a:spLocks noGrp="1" noChangeArrowheads="1"/>
          </p:cNvSpPr>
          <p:nvPr>
            <p:ph type="title"/>
          </p:nvPr>
        </p:nvSpPr>
        <p:spPr>
          <a:xfrm>
            <a:off x="793750" y="611188"/>
            <a:ext cx="7473950" cy="428625"/>
          </a:xfrm>
        </p:spPr>
        <p:txBody>
          <a:bodyPr/>
          <a:lstStyle/>
          <a:p>
            <a:pPr eaLnBrk="1" hangingPunct="1"/>
            <a:r>
              <a:rPr lang="en-US" altLang="en-US" sz="4000" smtClean="0"/>
              <a:t>Main Changes from the </a:t>
            </a:r>
            <a:br>
              <a:rPr lang="en-US" altLang="en-US" sz="4000" smtClean="0"/>
            </a:br>
            <a:r>
              <a:rPr lang="en-US" altLang="en-US" sz="4000" smtClean="0"/>
              <a:t>Forward Approach</a:t>
            </a:r>
          </a:p>
        </p:txBody>
      </p:sp>
      <p:sp>
        <p:nvSpPr>
          <p:cNvPr id="91142" name="Rectangle 3"/>
          <p:cNvSpPr>
            <a:spLocks noGrp="1" noChangeArrowheads="1"/>
          </p:cNvSpPr>
          <p:nvPr>
            <p:ph type="body" idx="1"/>
          </p:nvPr>
        </p:nvSpPr>
        <p:spPr>
          <a:xfrm>
            <a:off x="762000" y="1600200"/>
            <a:ext cx="7620000" cy="4991100"/>
          </a:xfrm>
        </p:spPr>
        <p:txBody>
          <a:bodyPr/>
          <a:lstStyle/>
          <a:p>
            <a:pPr eaLnBrk="1" hangingPunct="1"/>
            <a:r>
              <a:rPr lang="en-US" altLang="en-US" smtClean="0"/>
              <a:t>Replace (immediately) predecessors with (immediate) successors</a:t>
            </a:r>
          </a:p>
          <a:p>
            <a:pPr eaLnBrk="1" hangingPunct="1"/>
            <a:r>
              <a:rPr lang="en-US" altLang="en-US" smtClean="0"/>
              <a:t>Replace </a:t>
            </a:r>
            <a:r>
              <a:rPr lang="en-US" altLang="en-US" i="1" smtClean="0"/>
              <a:t>Entry</a:t>
            </a:r>
            <a:r>
              <a:rPr lang="en-US" altLang="en-US" smtClean="0"/>
              <a:t> in the program with </a:t>
            </a:r>
            <a:r>
              <a:rPr lang="en-US" altLang="en-US" i="1" smtClean="0"/>
              <a:t>Exit</a:t>
            </a:r>
          </a:p>
          <a:p>
            <a:pPr eaLnBrk="1" hangingPunct="1"/>
            <a:r>
              <a:rPr lang="en-US" altLang="en-US" smtClean="0"/>
              <a:t>Otherwise identical arguments including correctness number of iterations and so on with the obvious swaps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solidFill>
                  <a:srgbClr val="660066"/>
                </a:solidFill>
                <a:cs typeface="Arial" panose="020B0604020202020204" pitchFamily="34" charset="0"/>
              </a:rPr>
              <a:t>© WWF (2016)</a:t>
            </a:r>
            <a:endParaRPr lang="en-US" altLang="en-US">
              <a:solidFill>
                <a:srgbClr val="660066"/>
              </a:solidFill>
              <a:cs typeface="Arial" panose="020B0604020202020204" pitchFamily="34" charset="0"/>
            </a:endParaRPr>
          </a:p>
        </p:txBody>
      </p:sp>
      <p:sp>
        <p:nvSpPr>
          <p:cNvPr id="92163" name="Footer Placeholder 4"/>
          <p:cNvSpPr>
            <a:spLocks noGrp="1"/>
          </p:cNvSpPr>
          <p:nvPr>
            <p:ph type="ftr" sz="quarter" idx="11"/>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660066"/>
                </a:solidFill>
              </a:rPr>
              <a:t>Dataflow Analysis </a:t>
            </a:r>
          </a:p>
        </p:txBody>
      </p:sp>
      <p:sp>
        <p:nvSpPr>
          <p:cNvPr id="92164" name="Slide Number Placeholder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F5ED09-5A2A-4214-AF76-130DE692374F}" type="slidenum">
              <a:rPr lang="en-US" altLang="en-US">
                <a:solidFill>
                  <a:srgbClr val="660066"/>
                </a:solidFill>
              </a:rPr>
              <a:pPr eaLnBrk="1" hangingPunct="1"/>
              <a:t>99</a:t>
            </a:fld>
            <a:endParaRPr lang="en-US" altLang="en-US">
              <a:solidFill>
                <a:srgbClr val="660066"/>
              </a:solidFill>
            </a:endParaRPr>
          </a:p>
        </p:txBody>
      </p:sp>
      <p:sp>
        <p:nvSpPr>
          <p:cNvPr id="92165" name="Rectangle 2"/>
          <p:cNvSpPr>
            <a:spLocks noGrp="1" noChangeArrowheads="1"/>
          </p:cNvSpPr>
          <p:nvPr>
            <p:ph type="title"/>
          </p:nvPr>
        </p:nvSpPr>
        <p:spPr>
          <a:xfrm>
            <a:off x="1062038" y="500063"/>
            <a:ext cx="7446962" cy="485775"/>
          </a:xfrm>
        </p:spPr>
        <p:txBody>
          <a:bodyPr/>
          <a:lstStyle/>
          <a:p>
            <a:pPr eaLnBrk="1" hangingPunct="1"/>
            <a:r>
              <a:rPr lang="en-US" altLang="en-US" smtClean="0"/>
              <a:t>An Example</a:t>
            </a:r>
          </a:p>
        </p:txBody>
      </p:sp>
      <p:sp>
        <p:nvSpPr>
          <p:cNvPr id="92166" name="Rectangle 3"/>
          <p:cNvSpPr>
            <a:spLocks noGrp="1" noChangeArrowheads="1"/>
          </p:cNvSpPr>
          <p:nvPr>
            <p:ph type="body" idx="1"/>
          </p:nvPr>
        </p:nvSpPr>
        <p:spPr>
          <a:xfrm>
            <a:off x="914400" y="1752600"/>
            <a:ext cx="7620000" cy="4991100"/>
          </a:xfrm>
        </p:spPr>
        <p:txBody>
          <a:bodyPr/>
          <a:lstStyle/>
          <a:p>
            <a:pPr eaLnBrk="1" hangingPunct="1"/>
            <a:r>
              <a:rPr lang="en-US" altLang="en-US" smtClean="0"/>
              <a:t>Consider the values of the program that are stored in registers before being computed</a:t>
            </a:r>
          </a:p>
          <a:p>
            <a:pPr eaLnBrk="1" hangingPunct="1"/>
            <a:r>
              <a:rPr lang="en-US" altLang="en-US" smtClean="0"/>
              <a:t>While operands in registers can be accessed very quickly we don’t have enough registers to store everything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ata Flow Analysis&amp;#x0D;&amp;#x0A;and Optimizations&amp;quot;&quot;/&gt;&lt;property id=&quot;20307&quot; value=&quot;257&quot;/&gt;&lt;/object&gt;&lt;object type=&quot;3&quot; unique_id=&quot;10005&quot;&gt;&lt;property id=&quot;20148&quot; value=&quot;5&quot;/&gt;&lt;property id=&quot;20300&quot; value=&quot;Slide 2 - &amp;quot;Main Goals for Optimization&amp;quot;&quot;/&gt;&lt;property id=&quot;20307&quot; value=&quot;259&quot;/&gt;&lt;/object&gt;&lt;object type=&quot;3&quot; unique_id=&quot;10006&quot;&gt;&lt;property id=&quot;20148&quot; value=&quot;5&quot;/&gt;&lt;property id=&quot;20300&quot; value=&quot;Slide 3 - &amp;quot;Typical Scenarios&amp;quot;&quot;/&gt;&lt;property id=&quot;20307&quot; value=&quot;260&quot;/&gt;&lt;/object&gt;&lt;object type=&quot;3&quot; unique_id=&quot;10007&quot;&gt;&lt;property id=&quot;20148&quot; value=&quot;5&quot;/&gt;&lt;property id=&quot;20300&quot; value=&quot;Slide 4 - &amp;quot;An Example&amp;quot;&quot;/&gt;&lt;property id=&quot;20307&quot; value=&quot;261&quot;/&gt;&lt;/object&gt;&lt;object type=&quot;3&quot; unique_id=&quot;10008&quot;&gt;&lt;property id=&quot;20148&quot; value=&quot;5&quot;/&gt;&lt;property id=&quot;20300&quot; value=&quot;Slide 5 - &amp;quot;By Scanning the Code&amp;quot;&quot;/&gt;&lt;property id=&quot;20307&quot; value=&quot;262&quot;/&gt;&lt;/object&gt;&lt;object type=&quot;3&quot; unique_id=&quot;10009&quot;&gt;&lt;property id=&quot;20148&quot; value=&quot;5&quot;/&gt;&lt;property id=&quot;20300&quot; value=&quot;Slide 6 - &amp;quot;Approach to Detecting Automatically&amp;quot;&quot;/&gt;&lt;property id=&quot;20307&quot; value=&quot;263&quot;/&gt;&lt;/object&gt;&lt;object type=&quot;3&quot; unique_id=&quot;10010&quot;&gt;&lt;property id=&quot;20148&quot; value=&quot;5&quot;/&gt;&lt;property id=&quot;20300&quot; value=&quot;Slide 7 - &amp;quot;Inference Step&amp;quot;&quot;/&gt;&lt;property id=&quot;20307&quot; value=&quot;264&quot;/&gt;&lt;/object&gt;&lt;object type=&quot;3&quot; unique_id=&quot;10011&quot;&gt;&lt;property id=&quot;20148&quot; value=&quot;5&quot;/&gt;&lt;property id=&quot;20300&quot; value=&quot;Slide 8 - &amp;quot;Example Continued&amp;quot;&quot;/&gt;&lt;property id=&quot;20307&quot; value=&quot;265&quot;/&gt;&lt;/object&gt;&lt;object type=&quot;3&quot; unique_id=&quot;10012&quot;&gt;&lt;property id=&quot;20148&quot; value=&quot;5&quot;/&gt;&lt;property id=&quot;20300&quot; value=&quot;Slide 9 - &amp;quot;In Greater Detail&amp;quot;&quot;/&gt;&lt;property id=&quot;20307&quot; value=&quot;266&quot;/&gt;&lt;/object&gt;&lt;object type=&quot;3&quot; unique_id=&quot;10013&quot;&gt;&lt;property id=&quot;20148&quot; value=&quot;5&quot;/&gt;&lt;property id=&quot;20300&quot; value=&quot;Slide 10 - &amp;quot;Inferencing Proceeds As Follows&amp;quot;&quot;/&gt;&lt;property id=&quot;20307&quot; value=&quot;267&quot;/&gt;&lt;/object&gt;&lt;object type=&quot;3&quot; unique_id=&quot;10014&quot;&gt;&lt;property id=&quot;20148&quot; value=&quot;5&quot;/&gt;&lt;property id=&quot;20300&quot; value=&quot;Slide 11 - &amp;quot;All Possible Transition Functions&amp;quot;&quot;/&gt;&lt;property id=&quot;20307&quot; value=&quot;268&quot;/&gt;&lt;/object&gt;&lt;object type=&quot;3&quot; unique_id=&quot;10015&quot;&gt;&lt;property id=&quot;20148&quot; value=&quot;5&quot;/&gt;&lt;property id=&quot;20300&quot; value=&quot;Slide 12 - &amp;quot;The Flow of Control for &amp;#x0D;&amp;#x0A;the Example&amp;quot;&quot;/&gt;&lt;property id=&quot;20307&quot; value=&quot;269&quot;/&gt;&lt;/object&gt;&lt;object type=&quot;3&quot; unique_id=&quot;10016&quot;&gt;&lt;property id=&quot;20148&quot; value=&quot;5&quot;/&gt;&lt;property id=&quot;20300&quot; value=&quot;Slide 13 - &amp;quot;Applying the Transition Functions to this Example&amp;quot;&quot;/&gt;&lt;property id=&quot;20307&quot; value=&quot;270&quot;/&gt;&lt;/object&gt;&lt;object type=&quot;3&quot; unique_id=&quot;10017&quot;&gt;&lt;property id=&quot;20148&quot; value=&quot;5&quot;/&gt;&lt;property id=&quot;20300&quot; value=&quot;Slide 14 - &amp;quot;Applying the Transition Functions to this Example (Contd.)&amp;quot;&quot;/&gt;&lt;property id=&quot;20307&quot; value=&quot;271&quot;/&gt;&lt;/object&gt;&lt;object type=&quot;3&quot; unique_id=&quot;10018&quot;&gt;&lt;property id=&quot;20148&quot; value=&quot;5&quot;/&gt;&lt;property id=&quot;20300&quot; value=&quot;Slide 15 - &amp;quot;Transition Functions &amp;#x0D;&amp;#x0A;that are Used&amp;quot;&quot;/&gt;&lt;property id=&quot;20307&quot; value=&quot;272&quot;/&gt;&lt;/object&gt;&lt;object type=&quot;3&quot; unique_id=&quot;10019&quot;&gt;&lt;property id=&quot;20148&quot; value=&quot;5&quot;/&gt;&lt;property id=&quot;20300&quot; value=&quot;Slide 16 - &amp;quot;Examples where Conservative &amp;#x0D;&amp;#x0A;Stops are Always Applied&amp;quot;&quot;/&gt;&lt;property id=&quot;20307&quot; value=&quot;273&quot;/&gt;&lt;/object&gt;&lt;object type=&quot;3&quot; unique_id=&quot;10020&quot;&gt;&lt;property id=&quot;20148&quot; value=&quot;5&quot;/&gt;&lt;property id=&quot;20300&quot; value=&quot;Slide 17 - &amp;quot;Data Flow Analysis Principles&amp;quot;&quot;/&gt;&lt;property id=&quot;20307&quot; value=&quot;274&quot;/&gt;&lt;/object&gt;&lt;object type=&quot;3&quot; unique_id=&quot;10021&quot;&gt;&lt;property id=&quot;20148&quot; value=&quot;5&quot;/&gt;&lt;property id=&quot;20300&quot; value=&quot;Slide 18 - &amp;quot;Material Form&amp;quot;&quot;/&gt;&lt;property id=&quot;20307&quot; value=&quot;275&quot;/&gt;&lt;/object&gt;&lt;object type=&quot;3&quot; unique_id=&quot;10022&quot;&gt;&lt;property id=&quot;20148&quot; value=&quot;5&quot;/&gt;&lt;property id=&quot;20300&quot; value=&quot;Slide 19 - &amp;quot;Representing Propositions &amp;#x0D;&amp;#x0A;Abstractly&amp;quot;&quot;/&gt;&lt;property id=&quot;20307&quot; value=&quot;276&quot;/&gt;&lt;/object&gt;&lt;object type=&quot;3&quot; unique_id=&quot;10023&quot;&gt;&lt;property id=&quot;20148&quot; value=&quot;5&quot;/&gt;&lt;property id=&quot;20300&quot; value=&quot;Slide 20 - &amp;quot;Reaching Definitions&amp;quot;&quot;/&gt;&lt;property id=&quot;20307&quot; value=&quot;277&quot;/&gt;&lt;/object&gt;&lt;object type=&quot;3&quot; unique_id=&quot;10024&quot;&gt;&lt;property id=&quot;20148&quot; value=&quot;5&quot;/&gt;&lt;property id=&quot;20300&quot; value=&quot;Slide 21 - &amp;quot;Informally&amp;quot;&quot;/&gt;&lt;property id=&quot;20307&quot; value=&quot;278&quot;/&gt;&lt;/object&gt;&lt;object type=&quot;3&quot; unique_id=&quot;10025&quot;&gt;&lt;property id=&quot;20148&quot; value=&quot;5&quot;/&gt;&lt;property id=&quot;20300&quot; value=&quot;Slide 22 - &amp;quot;Of Interest&amp;quot;&quot;/&gt;&lt;property id=&quot;20307&quot; value=&quot;279&quot;/&gt;&lt;/object&gt;&lt;object type=&quot;3&quot; unique_id=&quot;10026&quot;&gt;&lt;property id=&quot;20148&quot; value=&quot;5&quot;/&gt;&lt;property id=&quot;20300&quot; value=&quot;Slide 23 - &amp;quot;Structured Programs&amp;quot;&quot;/&gt;&lt;property id=&quot;20307&quot; value=&quot;280&quot;/&gt;&lt;/object&gt;&lt;object type=&quot;3&quot; unique_id=&quot;10027&quot;&gt;&lt;property id=&quot;20148&quot; value=&quot;5&quot;/&gt;&lt;property id=&quot;20300&quot; value=&quot;Slide 24 - &amp;quot;Examples&amp;quot;&quot;/&gt;&lt;property id=&quot;20307&quot; value=&quot;281&quot;/&gt;&lt;/object&gt;&lt;object type=&quot;3&quot; unique_id=&quot;10028&quot;&gt;&lt;property id=&quot;20148&quot; value=&quot;5&quot;/&gt;&lt;property id=&quot;20300&quot; value=&quot;Slide 25 - &amp;quot;A Typical Solution Framework&amp;quot;&quot;/&gt;&lt;property id=&quot;20307&quot; value=&quot;282&quot;/&gt;&lt;/object&gt;&lt;object type=&quot;3&quot; unique_id=&quot;10029&quot;&gt;&lt;property id=&quot;20148&quot; value=&quot;5&quot;/&gt;&lt;property id=&quot;20300&quot; value=&quot;Slide 26 - &amp;quot;A Detailed Example&amp;quot;&quot;/&gt;&lt;property id=&quot;20307&quot; value=&quot;283&quot;/&gt;&lt;/object&gt;&lt;object type=&quot;3&quot; unique_id=&quot;10030&quot;&gt;&lt;property id=&quot;20148&quot; value=&quot;5&quot;/&gt;&lt;property id=&quot;20300&quot; value=&quot;Slide 27 - &amp;quot;Computing Reaching Definitions for Structured Programs&amp;quot;&quot;/&gt;&lt;property id=&quot;20307&quot; value=&quot;284&quot;/&gt;&lt;/object&gt;&lt;object type=&quot;3&quot; unique_id=&quot;10031&quot;&gt;&lt;property id=&quot;20148&quot; value=&quot;5&quot;/&gt;&lt;property id=&quot;20300&quot; value=&quot;Slide 28 - &amp;quot;Basics&amp;quot;&quot;/&gt;&lt;property id=&quot;20307&quot; value=&quot;285&quot;/&gt;&lt;/object&gt;&lt;object type=&quot;3&quot; unique_id=&quot;10032&quot;&gt;&lt;property id=&quot;20148&quot; value=&quot;5&quot;/&gt;&lt;property id=&quot;20300&quot; value=&quot;Slide 29 - &amp;quot;In General&amp;quot;&quot;/&gt;&lt;property id=&quot;20307&quot; value=&quot;286&quot;/&gt;&lt;/object&gt;&lt;object type=&quot;3&quot; unique_id=&quot;10033&quot;&gt;&lt;property id=&quot;20148&quot; value=&quot;5&quot;/&gt;&lt;property id=&quot;20300&quot; value=&quot;Slide 30 - &amp;quot;Single Statements&amp;quot;&quot;/&gt;&lt;property id=&quot;20307&quot; value=&quot;287&quot;/&gt;&lt;/object&gt;&lt;object type=&quot;3&quot; unique_id=&quot;10034&quot;&gt;&lt;property id=&quot;20148&quot; value=&quot;5&quot;/&gt;&lt;property id=&quot;20300&quot; value=&quot;Slide 31 - &amp;quot;Single Statements&amp;quot;&quot;/&gt;&lt;property id=&quot;20307&quot; value=&quot;288&quot;/&gt;&lt;/object&gt;&lt;object type=&quot;3&quot; unique_id=&quot;10035&quot;&gt;&lt;property id=&quot;20148&quot; value=&quot;5&quot;/&gt;&lt;property id=&quot;20300&quot; value=&quot;Slide 32 - &amp;quot;Iteration&amp;quot;&quot;/&gt;&lt;property id=&quot;20307&quot; value=&quot;289&quot;/&gt;&lt;/object&gt;&lt;object type=&quot;3&quot; unique_id=&quot;10036&quot;&gt;&lt;property id=&quot;20148&quot; value=&quot;5&quot;/&gt;&lt;property id=&quot;20300&quot; value=&quot;Slide 33 - &amp;quot;Computing in and out&amp;quot;&quot;/&gt;&lt;property id=&quot;20307&quot; value=&quot;290&quot;/&gt;&lt;/object&gt;&lt;object type=&quot;3&quot; unique_id=&quot;10037&quot;&gt;&lt;property id=&quot;20148&quot; value=&quot;5&quot;/&gt;&lt;property id=&quot;20300&quot; value=&quot;Slide 34 - &amp;quot;The Approaches Identified Above&amp;quot;&quot;/&gt;&lt;property id=&quot;20307&quot; value=&quot;291&quot;/&gt;&lt;/object&gt;&lt;object type=&quot;3&quot; unique_id=&quot;10038&quot;&gt;&lt;property id=&quot;20148&quot; value=&quot;5&quot;/&gt;&lt;property id=&quot;20300&quot; value=&quot;Slide 35 - &amp;quot;Control Paths &amp;quot;&quot;/&gt;&lt;property id=&quot;20307&quot; value=&quot;292&quot;/&gt;&lt;/object&gt;&lt;object type=&quot;3&quot; unique_id=&quot;10039&quot;&gt;&lt;property id=&quot;20148&quot; value=&quot;5&quot;/&gt;&lt;property id=&quot;20300&quot; value=&quot;Slide 36 - &amp;quot;In Some Cases &amp;quot;&quot;/&gt;&lt;property id=&quot;20307&quot; value=&quot;293&quot;/&gt;&lt;/object&gt;&lt;object type=&quot;3&quot; unique_id=&quot;10040&quot;&gt;&lt;property id=&quot;20148&quot; value=&quot;5&quot;/&gt;&lt;property id=&quot;20300&quot; value=&quot;Slide 37 - &amp;quot;Lattices and the &amp;#x0D;&amp;#x0A;Dataflow Framework&amp;quot;&quot;/&gt;&lt;property id=&quot;20307&quot; value=&quot;294&quot;/&gt;&lt;/object&gt;&lt;object type=&quot;3&quot; unique_id=&quot;10041&quot;&gt;&lt;property id=&quot;20148&quot; value=&quot;5&quot;/&gt;&lt;property id=&quot;20300&quot; value=&quot;Slide 38 - &amp;quot;An Abstract Framework&amp;quot;&quot;/&gt;&lt;property id=&quot;20307&quot; value=&quot;295&quot;/&gt;&lt;/object&gt;&lt;object type=&quot;3&quot; unique_id=&quot;10042&quot;&gt;&lt;property id=&quot;20148&quot; value=&quot;5&quot;/&gt;&lt;property id=&quot;20300&quot; value=&quot;Slide 39 - &amp;quot;Lattices&amp;quot;&quot;/&gt;&lt;property id=&quot;20307&quot; value=&quot;296&quot;/&gt;&lt;/object&gt;&lt;object type=&quot;3&quot; unique_id=&quot;10043&quot;&gt;&lt;property id=&quot;20148&quot; value=&quot;5&quot;/&gt;&lt;property id=&quot;20300&quot; value=&quot;Slide 40 - &amp;quot;Top and bottom&amp;quot;&quot;/&gt;&lt;property id=&quot;20307&quot; value=&quot;297&quot;/&gt;&lt;/object&gt;&lt;object type=&quot;3&quot; unique_id=&quot;10044&quot;&gt;&lt;property id=&quot;20148&quot; value=&quot;5&quot;/&gt;&lt;property id=&quot;20300&quot; value=&quot;Slide 41 - &amp;quot;An Example&amp;quot;&quot;/&gt;&lt;property id=&quot;20307&quot; value=&quot;298&quot;/&gt;&lt;/object&gt;&lt;object type=&quot;3&quot; unique_id=&quot;10045&quot;&gt;&lt;property id=&quot;20148&quot; value=&quot;5&quot;/&gt;&lt;property id=&quot;20300&quot; value=&quot;Slide 42 - &amp;quot;Poset induced by a lattice&amp;quot;&quot;/&gt;&lt;property id=&quot;20307&quot; value=&quot;299&quot;/&gt;&lt;/object&gt;&lt;object type=&quot;3&quot; unique_id=&quot;10046&quot;&gt;&lt;property id=&quot;20148&quot; value=&quot;5&quot;/&gt;&lt;property id=&quot;20300&quot; value=&quot;Slide 43 - &amp;quot;Important Features&amp;quot;&quot;/&gt;&lt;property id=&quot;20307&quot; value=&quot;300&quot;/&gt;&lt;/object&gt;&lt;object type=&quot;3&quot; unique_id=&quot;10047&quot;&gt;&lt;property id=&quot;20148&quot; value=&quot;5&quot;/&gt;&lt;property id=&quot;20300&quot; value=&quot;Slide 44 - &amp;quot;Chains&amp;quot;&quot;/&gt;&lt;property id=&quot;20307&quot; value=&quot;527&quot;/&gt;&lt;/object&gt;&lt;object type=&quot;3&quot; unique_id=&quot;10048&quot;&gt;&lt;property id=&quot;20148&quot; value=&quot;5&quot;/&gt;&lt;property id=&quot;20300&quot; value=&quot;Slide 45 - &amp;quot;A Data Flow Framework&amp;quot;&quot;/&gt;&lt;property id=&quot;20307&quot; value=&quot;301&quot;/&gt;&lt;/object&gt;&lt;object type=&quot;3&quot; unique_id=&quot;10049&quot;&gt;&lt;property id=&quot;20148&quot; value=&quot;5&quot;/&gt;&lt;property id=&quot;20300&quot; value=&quot;Slide 46 - &amp;quot;Data Flow Framework (contd)&amp;quot;&quot;/&gt;&lt;property id=&quot;20307&quot; value=&quot;302&quot;/&gt;&lt;/object&gt;&lt;object type=&quot;3&quot; unique_id=&quot;10050&quot;&gt;&lt;property id=&quot;20148&quot; value=&quot;5&quot;/&gt;&lt;property id=&quot;20300&quot; value=&quot;Slide 47 - &amp;quot;Distributivity Implies Monotonicity&amp;quot;&quot;/&gt;&lt;property id=&quot;20307&quot; value=&quot;528&quot;/&gt;&lt;/object&gt;&lt;object type=&quot;3&quot; unique_id=&quot;10051&quot;&gt;&lt;property id=&quot;20148&quot; value=&quot;5&quot;/&gt;&lt;property id=&quot;20300&quot; value=&quot;Slide 48 - &amp;quot;Instance of a Data Flow &amp;#x0D;&amp;#x0A;Framework&amp;quot;&quot;/&gt;&lt;property id=&quot;20307&quot; value=&quot;303&quot;/&gt;&lt;/object&gt;&lt;object type=&quot;3&quot; unique_id=&quot;10052&quot;&gt;&lt;property id=&quot;20148&quot; value=&quot;5&quot;/&gt;&lt;property id=&quot;20300&quot; value=&quot;Slide 49 - &amp;quot;The Data Flow Equations&amp;quot;&quot;/&gt;&lt;property id=&quot;20307&quot; value=&quot;304&quot;/&gt;&lt;/object&gt;&lt;object type=&quot;3&quot; unique_id=&quot;10053&quot;&gt;&lt;property id=&quot;20148&quot; value=&quot;5&quot;/&gt;&lt;property id=&quot;20300&quot; value=&quot;Slide 50&quot;/&gt;&lt;property id=&quot;20307&quot; value=&quot;305&quot;/&gt;&lt;/object&gt;&lt;object type=&quot;3&quot; unique_id=&quot;10054&quot;&gt;&lt;property id=&quot;20148&quot; value=&quot;5&quot;/&gt;&lt;property id=&quot;20300&quot; value=&quot;Slide 51 - &amp;quot;The Solution&amp;quot;&quot;/&gt;&lt;property id=&quot;20307&quot; value=&quot;306&quot;/&gt;&lt;/object&gt;&lt;object type=&quot;3&quot; unique_id=&quot;10055&quot;&gt;&lt;property id=&quot;20148&quot; value=&quot;5&quot;/&gt;&lt;property id=&quot;20300&quot; value=&quot;Slide 52 - &amp;quot;Fixed Point Solutions&amp;quot;&quot;/&gt;&lt;property id=&quot;20307&quot; value=&quot;307&quot;/&gt;&lt;/object&gt;&lt;object type=&quot;3&quot; unique_id=&quot;10056&quot;&gt;&lt;property id=&quot;20148&quot; value=&quot;5&quot;/&gt;&lt;property id=&quot;20300&quot; value=&quot;Slide 53 - &amp;quot;Meet Over Paths&amp;quot;&quot;/&gt;&lt;property id=&quot;20307&quot; value=&quot;308&quot;/&gt;&lt;/object&gt;&lt;object type=&quot;3&quot; unique_id=&quot;10057&quot;&gt;&lt;property id=&quot;20148&quot; value=&quot;5&quot;/&gt;&lt;property id=&quot;20300&quot; value=&quot;Slide 54 - &amp;quot;Acceptable Solutions&amp;quot;&quot;/&gt;&lt;property id=&quot;20307&quot; value=&quot;309&quot;/&gt;&lt;/object&gt;&lt;object type=&quot;3&quot; unique_id=&quot;10058&quot;&gt;&lt;property id=&quot;20148&quot; value=&quot;5&quot;/&gt;&lt;property id=&quot;20300&quot; value=&quot;Slide 55 - &amp;quot;Meaning of Dataflow Results&amp;quot;&quot;/&gt;&lt;property id=&quot;20307&quot; value=&quot;529&quot;/&gt;&lt;/object&gt;&lt;object type=&quot;3&quot; unique_id=&quot;10059&quot;&gt;&lt;property id=&quot;20148&quot; value=&quot;5&quot;/&gt;&lt;property id=&quot;20300&quot; value=&quot;Slide 56 - &amp;quot;Concept of Conservatism&amp;quot;&quot;/&gt;&lt;property id=&quot;20307&quot; value=&quot;538&quot;/&gt;&lt;/object&gt;&lt;object type=&quot;3&quot; unique_id=&quot;10060&quot;&gt;&lt;property id=&quot;20148&quot; value=&quot;5&quot;/&gt;&lt;property id=&quot;20300&quot; value=&quot;Slide 57 - &amp;quot;Iterative Algorithms&amp;quot;&quot;/&gt;&lt;property id=&quot;20307&quot; value=&quot;310&quot;/&gt;&lt;/object&gt;&lt;object type=&quot;3&quot; unique_id=&quot;10061&quot;&gt;&lt;property id=&quot;20148&quot; value=&quot;5&quot;/&gt;&lt;property id=&quot;20300&quot; value=&quot;Slide 58 - &amp;quot;Iterative Algorithms&amp;quot;&quot;/&gt;&lt;property id=&quot;20307&quot; value=&quot;311&quot;/&gt;&lt;/object&gt;&lt;object type=&quot;3&quot; unique_id=&quot;10062&quot;&gt;&lt;property id=&quot;20148&quot; value=&quot;5&quot;/&gt;&lt;property id=&quot;20300&quot; value=&quot;Slide 59 - &amp;quot;The Algorithm&amp;quot;&quot;/&gt;&lt;property id=&quot;20307&quot; value=&quot;312&quot;/&gt;&lt;/object&gt;&lt;object type=&quot;3&quot; unique_id=&quot;10063&quot;&gt;&lt;property id=&quot;20148&quot; value=&quot;5&quot;/&gt;&lt;property id=&quot;20300&quot; value=&quot;Slide 60 - &amp;quot;An Example&amp;quot;&quot;/&gt;&lt;property id=&quot;20307&quot; value=&quot;313&quot;/&gt;&lt;/object&gt;&lt;object type=&quot;3&quot; unique_id=&quot;10064&quot;&gt;&lt;property id=&quot;20148&quot; value=&quot;5&quot;/&gt;&lt;property id=&quot;20300&quot; value=&quot;Slide 61 - &amp;quot;Does This Terminate and Why?&amp;quot;&quot;/&gt;&lt;property id=&quot;20307&quot; value=&quot;314&quot;/&gt;&lt;/object&gt;&lt;object type=&quot;3&quot; unique_id=&quot;10065&quot;&gt;&lt;property id=&quot;20148&quot; value=&quot;5&quot;/&gt;&lt;property id=&quot;20300&quot; value=&quot;Slide 62 - &amp;quot;Widening Operators&amp;quot;&quot;/&gt;&lt;property id=&quot;20307&quot; value=&quot;539&quot;/&gt;&lt;/object&gt;&lt;object type=&quot;3&quot; unique_id=&quot;10066&quot;&gt;&lt;property id=&quot;20148&quot; value=&quot;5&quot;/&gt;&lt;property id=&quot;20300&quot; value=&quot;Slide 63 - &amp;quot;“Safe” Definitions and Assumptions&amp;quot;&quot;/&gt;&lt;property id=&quot;20307&quot; value=&quot;315&quot;/&gt;&lt;/object&gt;&lt;object type=&quot;3&quot; unique_id=&quot;10067&quot;&gt;&lt;property id=&quot;20148&quot; value=&quot;5&quot;/&gt;&lt;property id=&quot;20300&quot; value=&quot;Slide 64 - &amp;quot;Some Source of Ambiguity&amp;quot;&quot;/&gt;&lt;property id=&quot;20307&quot; value=&quot;316&quot;/&gt;&lt;/object&gt;&lt;object type=&quot;3&quot; unique_id=&quot;10068&quot;&gt;&lt;property id=&quot;20148&quot; value=&quot;5&quot;/&gt;&lt;property id=&quot;20300&quot; value=&quot;Slide 65 - &amp;quot;The Typical Solution&amp;quot;&quot;/&gt;&lt;property id=&quot;20307&quot; value=&quot;317&quot;/&gt;&lt;/object&gt;&lt;object type=&quot;3&quot; unique_id=&quot;10069&quot;&gt;&lt;property id=&quot;20148&quot; value=&quot;5&quot;/&gt;&lt;property id=&quot;20300&quot; value=&quot;Slide 66 - &amp;quot;Unambiguous Definitions&amp;quot;&quot;/&gt;&lt;property id=&quot;20307&quot; value=&quot;318&quot;/&gt;&lt;/object&gt;&lt;object type=&quot;3&quot; unique_id=&quot;10070&quot;&gt;&lt;property id=&quot;20148&quot; value=&quot;5&quot;/&gt;&lt;property id=&quot;20300&quot; value=&quot;Slide 67 - &amp;quot;Sign Analysis Example&amp;quot;&quot;/&gt;&lt;property id=&quot;20307&quot; value=&quot;530&quot;/&gt;&lt;/object&gt;&lt;object type=&quot;3&quot; unique_id=&quot;10071&quot;&gt;&lt;property id=&quot;20148&quot; value=&quot;5&quot;/&gt;&lt;property id=&quot;20300&quot; value=&quot;Slide 68 - &amp;quot;Interpretation of Lattice Values&amp;quot;&quot;/&gt;&lt;property id=&quot;20307&quot; value=&quot;531&quot;/&gt;&lt;/object&gt;&lt;object type=&quot;3&quot; unique_id=&quot;10072&quot;&gt;&lt;property id=&quot;20148&quot; value=&quot;5&quot;/&gt;&lt;property id=&quot;20300&quot; value=&quot;Slide 69 - &amp;quot;Transfer Functions&amp;quot;&quot;/&gt;&lt;property id=&quot;20307&quot; value=&quot;532&quot;/&gt;&lt;/object&gt;&lt;object type=&quot;3&quot; unique_id=&quot;10073&quot;&gt;&lt;property id=&quot;20148&quot; value=&quot;5&quot;/&gt;&lt;property id=&quot;20300&quot; value=&quot;Slide 70 - &amp;quot;Operation  on Lattice&amp;quot;&quot;/&gt;&lt;property id=&quot;20307&quot; value=&quot;533&quot;/&gt;&lt;/object&gt;&lt;object type=&quot;3&quot; unique_id=&quot;10074&quot;&gt;&lt;property id=&quot;20148&quot; value=&quot;5&quot;/&gt;&lt;property id=&quot;20300&quot; value=&quot;Slide 71 - &amp;quot;Abstraction Function&amp;quot;&quot;/&gt;&lt;property id=&quot;20307&quot; value=&quot;534&quot;/&gt;&lt;/object&gt;&lt;object type=&quot;3&quot; unique_id=&quot;10075&quot;&gt;&lt;property id=&quot;20148&quot; value=&quot;5&quot;/&gt;&lt;property id=&quot;20300&quot; value=&quot;Slide 72 - &amp;quot;Imprecision Example&amp;quot;&quot;/&gt;&lt;property id=&quot;20307&quot; value=&quot;535&quot;/&gt;&lt;/object&gt;&lt;object type=&quot;3&quot; unique_id=&quot;10076&quot;&gt;&lt;property id=&quot;20148&quot; value=&quot;5&quot;/&gt;&lt;property id=&quot;20300&quot; value=&quot;Slide 73 - &amp;quot;General Sources of Imprecision&amp;quot;&quot;/&gt;&lt;property id=&quot;20307&quot; value=&quot;536&quot;/&gt;&lt;/object&gt;&lt;object type=&quot;3&quot; unique_id=&quot;10077&quot;&gt;&lt;property id=&quot;20148&quot; value=&quot;5&quot;/&gt;&lt;property id=&quot;20300&quot; value=&quot;Slide 74 - &amp;quot;Why Have Imprecision&amp;quot;&quot;/&gt;&lt;property id=&quot;20307&quot; value=&quot;537&quot;/&gt;&lt;/object&gt;&lt;object type=&quot;3&quot; unique_id=&quot;10078&quot;&gt;&lt;property id=&quot;20148&quot; value=&quot;5&quot;/&gt;&lt;property id=&quot;20300&quot; value=&quot;Slide 75 - &amp;quot;Backward DFA&amp;quot;&quot;/&gt;&lt;property id=&quot;20307&quot; value=&quot;319&quot;/&gt;&lt;/object&gt;&lt;object type=&quot;3&quot; unique_id=&quot;10079&quot;&gt;&lt;property id=&quot;20148&quot; value=&quot;5&quot;/&gt;&lt;property id=&quot;20300&quot; value=&quot;Slide 76 - &amp;quot;Main Changes from the &amp;#x0D;&amp;#x0A;Forward Approach&amp;quot;&quot;/&gt;&lt;property id=&quot;20307&quot; value=&quot;320&quot;/&gt;&lt;/object&gt;&lt;object type=&quot;3&quot; unique_id=&quot;10080&quot;&gt;&lt;property id=&quot;20148&quot; value=&quot;5&quot;/&gt;&lt;property id=&quot;20300&quot; value=&quot;Slide 77 - &amp;quot;An Example&amp;quot;&quot;/&gt;&lt;property id=&quot;20307&quot; value=&quot;321&quot;/&gt;&lt;/object&gt;&lt;object type=&quot;3&quot; unique_id=&quot;10081&quot;&gt;&lt;property id=&quot;20148&quot; value=&quot;5&quot;/&gt;&lt;property id=&quot;20300&quot; value=&quot;Slide 78 - &amp;quot;An Example&amp;quot;&quot;/&gt;&lt;property id=&quot;20307&quot; value=&quot;495&quot;/&gt;&lt;/object&gt;&lt;object type=&quot;3&quot; unique_id=&quot;10082&quot;&gt;&lt;property id=&quot;20148&quot; value=&quot;5&quot;/&gt;&lt;property id=&quot;20300&quot; value=&quot;Slide 79 - &amp;quot;Formulation via &amp;#x0D;&amp;#x0A;Backward Data Flow Analysis&amp;quot;&quot;/&gt;&lt;property id=&quot;20307&quot; value=&quot;322&quot;/&gt;&lt;/object&gt;&lt;object type=&quot;3&quot; unique_id=&quot;10083&quot;&gt;&lt;property id=&quot;20148&quot; value=&quot;5&quot;/&gt;&lt;property id=&quot;20300&quot; value=&quot;Slide 80 - &amp;quot;Bidirectional DFA: Combine Backward and Forward Information&amp;quot;&quot;/&gt;&lt;property id=&quot;20307&quot; value=&quot;323&quot;/&gt;&lt;/object&gt;&lt;object type=&quot;3&quot; unique_id=&quot;10084&quot;&gt;&lt;property id=&quot;20148&quot; value=&quot;5&quot;/&gt;&lt;property id=&quot;20300&quot; value=&quot;Slide 81 - &amp;quot;Examples of DFA problems&amp;quot;&quot;/&gt;&lt;property id=&quot;20307&quot; value=&quot;324&quot;/&gt;&lt;/object&gt;&lt;object type=&quot;3&quot; unique_id=&quot;10085&quot;&gt;&lt;property id=&quot;20148&quot; value=&quot;5&quot;/&gt;&lt;property id=&quot;20300&quot; value=&quot;Slide 82 - &amp;quot;Examples of DFA problems&amp;quot;&quot;/&gt;&lt;property id=&quot;20307&quot; value=&quot;325&quot;/&gt;&lt;/object&gt;&lt;object type=&quot;3&quot; unique_id=&quot;10086&quot;&gt;&lt;property id=&quot;20148&quot; value=&quot;5&quot;/&gt;&lt;property id=&quot;20300&quot; value=&quot;Slide 83 - &amp;quot;Examples of DFA problems&amp;quot;&quot;/&gt;&lt;property id=&quot;20307&quot; value=&quot;326&quot;/&gt;&lt;/object&gt;&lt;object type=&quot;3&quot; unique_id=&quot;10087&quot;&gt;&lt;property id=&quot;20148&quot; value=&quot;5&quot;/&gt;&lt;property id=&quot;20300&quot; value=&quot;Slide 84 - &amp;quot;Constant Propagation&amp;quot;&quot;/&gt;&lt;property id=&quot;20307&quot; value=&quot;331&quot;/&gt;&lt;/object&gt;&lt;object type=&quot;3&quot; unique_id=&quot;10088&quot;&gt;&lt;property id=&quot;20148&quot; value=&quot;5&quot;/&gt;&lt;property id=&quot;20300&quot; value=&quot;Slide 85 - &amp;quot;The Optimization&amp;quot;&quot;/&gt;&lt;property id=&quot;20307&quot; value=&quot;332&quot;/&gt;&lt;/object&gt;&lt;object type=&quot;3&quot; unique_id=&quot;10089&quot;&gt;&lt;property id=&quot;20148&quot; value=&quot;5&quot;/&gt;&lt;property id=&quot;20300&quot; value=&quot;Slide 86 - &amp;quot;The Rationale&amp;quot;&quot;/&gt;&lt;property id=&quot;20307&quot; value=&quot;333&quot;/&gt;&lt;/object&gt;&lt;object type=&quot;3&quot; unique_id=&quot;10090&quot;&gt;&lt;property id=&quot;20148&quot; value=&quot;5&quot;/&gt;&lt;property id=&quot;20300&quot; value=&quot;Slide 87 - &amp;quot;The Lattice Structure&amp;quot;&quot;/&gt;&lt;property id=&quot;20307&quot; value=&quot;334&quot;/&gt;&lt;/object&gt;&lt;object type=&quot;3&quot; unique_id=&quot;10091&quot;&gt;&lt;property id=&quot;20148&quot; value=&quot;5&quot;/&gt;&lt;property id=&quot;20300&quot; value=&quot;Slide 88 - &amp;quot;The Intuition&amp;quot;&quot;/&gt;&lt;property id=&quot;20307&quot; value=&quot;335&quot;/&gt;&lt;/object&gt;&lt;object type=&quot;3&quot; unique_id=&quot;10092&quot;&gt;&lt;property id=&quot;20148&quot; value=&quot;5&quot;/&gt;&lt;property id=&quot;20300&quot; value=&quot;Slide 89 - &amp;quot;The Framework&amp;quot;&quot;/&gt;&lt;property id=&quot;20307&quot; value=&quot;336&quot;/&gt;&lt;/object&gt;&lt;object type=&quot;3&quot; unique_id=&quot;10093&quot;&gt;&lt;property id=&quot;20148&quot; value=&quot;5&quot;/&gt;&lt;property id=&quot;20300&quot; value=&quot;Slide 90 - &amp;quot;The Framework (Contd.)&amp;quot;&quot;/&gt;&lt;property id=&quot;20307&quot; value=&quot;337&quot;/&gt;&lt;/object&gt;&lt;object type=&quot;3&quot; unique_id=&quot;10094&quot;&gt;&lt;property id=&quot;20148&quot; value=&quot;5&quot;/&gt;&lt;property id=&quot;20300&quot; value=&quot;Slide 91&quot;/&gt;&lt;property id=&quot;20307&quot; value=&quot;338&quot;/&gt;&lt;/object&gt;&lt;object type=&quot;3&quot; unique_id=&quot;10095&quot;&gt;&lt;property id=&quot;20148&quot; value=&quot;5&quot;/&gt;&lt;property id=&quot;20300&quot; value=&quot;Slide 92 - &amp;quot;Computing Constant Propagation&amp;quot;&quot;/&gt;&lt;property id=&quot;20307&quot; value=&quot;339&quot;/&gt;&lt;/object&gt;&lt;object type=&quot;3&quot; unique_id=&quot;10096&quot;&gt;&lt;property id=&quot;20148&quot; value=&quot;5&quot;/&gt;&lt;property id=&quot;20300&quot; value=&quot;Slide 93 - &amp;quot;  The Algorithm &amp;quot;&quot;/&gt;&lt;property id=&quot;20307&quot; value=&quot;340&quot;/&gt;&lt;/object&gt;&lt;object type=&quot;3&quot; unique_id=&quot;10097&quot;&gt;&lt;property id=&quot;20148&quot; value=&quot;5&quot;/&gt;&lt;property id=&quot;20300&quot; value=&quot;Slide 94 - &amp;quot;  The Algorithm (Contd.) &amp;quot;&quot;/&gt;&lt;property id=&quot;20307&quot; value=&quot;341&quot;/&gt;&lt;/object&gt;&lt;object type=&quot;3&quot; unique_id=&quot;10098&quot;&gt;&lt;property id=&quot;20148&quot; value=&quot;5&quot;/&gt;&lt;property id=&quot;20300&quot; value=&quot;Slide 95 - &amp;quot;Scope of the Optimization&amp;quot;&quot;/&gt;&lt;property id=&quot;20307&quot; value=&quot;342&quot;/&gt;&lt;/object&gt;&lt;object type=&quot;3&quot; unique_id=&quot;10099&quot;&gt;&lt;property id=&quot;20148&quot; value=&quot;5&quot;/&gt;&lt;property id=&quot;20300&quot; value=&quot;Slide 96 - &amp;quot; Detecting Unreachable Code&amp;quot;&quot;/&gt;&lt;property id=&quot;20307&quot; value=&quot;343&quot;/&gt;&lt;/object&gt;&lt;object type=&quot;3&quot; unique_id=&quot;10100&quot;&gt;&lt;property id=&quot;20148&quot; value=&quot;5&quot;/&gt;&lt;property id=&quot;20300&quot; value=&quot;Slide 97 - &amp;quot; Adapting Wegbreit’s Algorithm&amp;quot;&quot;/&gt;&lt;property id=&quot;20307&quot; value=&quot;344&quot;/&gt;&lt;/object&gt;&lt;object type=&quot;3&quot; unique_id=&quot;10101&quot;&gt;&lt;property id=&quot;20148&quot; value=&quot;5&quot;/&gt;&lt;property id=&quot;20300&quot; value=&quot;Slide 98 - &amp;quot;Consequently&amp;quot;&quot;/&gt;&lt;property id=&quot;20307&quot; value=&quot;345&quot;/&gt;&lt;/object&gt;&lt;object type=&quot;3&quot; unique_id=&quot;10102&quot;&gt;&lt;property id=&quot;20148&quot; value=&quot;5&quot;/&gt;&lt;property id=&quot;20300&quot; value=&quot;Slide 99 - &amp;quot;Alias Analysis&amp;quot;&quot;/&gt;&lt;property id=&quot;20307&quot; value=&quot;496&quot;/&gt;&lt;/object&gt;&lt;object type=&quot;3&quot; unique_id=&quot;10103&quot;&gt;&lt;property id=&quot;20148&quot; value=&quot;5&quot;/&gt;&lt;property id=&quot;20300&quot; value=&quot;Slide 100 - &amp;quot;The Problem&amp;quot;&quot;/&gt;&lt;property id=&quot;20307&quot; value=&quot;497&quot;/&gt;&lt;/object&gt;&lt;object type=&quot;3&quot; unique_id=&quot;10104&quot;&gt;&lt;property id=&quot;20148&quot; value=&quot;5&quot;/&gt;&lt;property id=&quot;20300&quot; value=&quot;Slide 101 - &amp;quot;Language Dependence&amp;quot;&quot;/&gt;&lt;property id=&quot;20307&quot; value=&quot;498&quot;/&gt;&lt;/object&gt;&lt;object type=&quot;3&quot; unique_id=&quot;10105&quot;&gt;&lt;property id=&quot;20148&quot; value=&quot;5&quot;/&gt;&lt;property id=&quot;20300&quot; value=&quot;Slide 102 - &amp;quot;An Example&amp;quot;&quot;/&gt;&lt;property id=&quot;20307&quot; value=&quot;499&quot;/&gt;&lt;/object&gt;&lt;object type=&quot;3&quot; unique_id=&quot;10106&quot;&gt;&lt;property id=&quot;20148&quot; value=&quot;5&quot;/&gt;&lt;property id=&quot;20300&quot; value=&quot;Slide 103 - &amp;quot;May vs Must&amp;quot;&quot;/&gt;&lt;property id=&quot;20307&quot; value=&quot;500&quot;/&gt;&lt;/object&gt;&lt;object type=&quot;3&quot; unique_id=&quot;10107&quot;&gt;&lt;property id=&quot;20148&quot; value=&quot;5&quot;/&gt;&lt;property id=&quot;20300&quot; value=&quot;Slide 104 - &amp;quot;Flow-insensitive Alias Analysis&amp;quot;&quot;/&gt;&lt;property id=&quot;20307&quot; value=&quot;501&quot;/&gt;&lt;/object&gt;&lt;object type=&quot;3&quot; unique_id=&quot;10108&quot;&gt;&lt;property id=&quot;20148&quot; value=&quot;5&quot;/&gt;&lt;property id=&quot;20300&quot; value=&quot;Slide 105 - &amp;quot;Flow-insensitive Alias Analysis&amp;quot;&quot;/&gt;&lt;property id=&quot;20307&quot; value=&quot;502&quot;/&gt;&lt;/object&gt;&lt;object type=&quot;3&quot; unique_id=&quot;10109&quot;&gt;&lt;property id=&quot;20148&quot; value=&quot;5&quot;/&gt;&lt;property id=&quot;20300&quot; value=&quot;Slide 106 - &amp;quot;Program Point&amp;quot;&quot;/&gt;&lt;property id=&quot;20307&quot; value=&quot;503&quot;/&gt;&lt;/object&gt;&lt;object type=&quot;3&quot; unique_id=&quot;10110&quot;&gt;&lt;property id=&quot;20148&quot; value=&quot;5&quot;/&gt;&lt;property id=&quot;20300&quot; value=&quot;Slide 107 - &amp;quot;Flow-sensitive Alias Analysis&amp;quot;&quot;/&gt;&lt;property id=&quot;20307&quot; value=&quot;504&quot;/&gt;&lt;/object&gt;&lt;object type=&quot;3&quot; unique_id=&quot;10111&quot;&gt;&lt;property id=&quot;20148&quot; value=&quot;5&quot;/&gt;&lt;property id=&quot;20300&quot; value=&quot;Slide 108 - &amp;quot;Alias Analysis Framework&amp;quot;&quot;/&gt;&lt;property id=&quot;20307&quot; value=&quot;505&quot;/&gt;&lt;/object&gt;&lt;object type=&quot;3&quot; unique_id=&quot;10112&quot;&gt;&lt;property id=&quot;20148&quot; value=&quot;5&quot;/&gt;&lt;property id=&quot;20300&quot; value=&quot;Slide 109 - &amp;quot;Data Structures&amp;quot;&quot;/&gt;&lt;property id=&quot;20307&quot; value=&quot;506&quot;/&gt;&lt;/object&gt;&lt;object type=&quot;3&quot; unique_id=&quot;10113&quot;&gt;&lt;property id=&quot;20148&quot; value=&quot;5&quot;/&gt;&lt;property id=&quot;20300&quot; value=&quot;Slide 110 - &amp;quot;Data Structures&amp;quot;&quot;/&gt;&lt;property id=&quot;20307&quot; value=&quot;507&quot;/&gt;&lt;/object&gt;&lt;object type=&quot;3&quot; unique_id=&quot;10114&quot;&gt;&lt;property id=&quot;20148&quot; value=&quot;5&quot;/&gt;&lt;property id=&quot;20300&quot; value=&quot;Slide 111 - &amp;quot;Alias Gatherer for C&amp;quot;&quot;/&gt;&lt;property id=&quot;20307&quot; value=&quot;508&quot;/&gt;&lt;/object&gt;&lt;object type=&quot;3&quot; unique_id=&quot;10115&quot;&gt;&lt;property id=&quot;20148&quot; value=&quot;5&quot;/&gt;&lt;property id=&quot;20300&quot; value=&quot;Slide 112 - &amp;quot;Alias Gatherer for C&amp;quot;&quot;/&gt;&lt;property id=&quot;20307&quot; value=&quot;509&quot;/&gt;&lt;/object&gt;&lt;object type=&quot;3&quot; unique_id=&quot;10116&quot;&gt;&lt;property id=&quot;20148&quot; value=&quot;5&quot;/&gt;&lt;property id=&quot;20300&quot; value=&quot;Slide 113 - &amp;quot;Alias Gatherer for C&amp;quot;&quot;/&gt;&lt;property id=&quot;20307&quot; value=&quot;510&quot;/&gt;&lt;/object&gt;&lt;object type=&quot;3&quot; unique_id=&quot;10117&quot;&gt;&lt;property id=&quot;20148&quot; value=&quot;5&quot;/&gt;&lt;property id=&quot;20300&quot; value=&quot;Slide 114 - &amp;quot;Alias Gatherer for C&amp;quot;&quot;/&gt;&lt;property id=&quot;20307&quot; value=&quot;511&quot;/&gt;&lt;/object&gt;&lt;object type=&quot;3&quot; unique_id=&quot;10118&quot;&gt;&lt;property id=&quot;20148&quot; value=&quot;5&quot;/&gt;&lt;property id=&quot;20300&quot; value=&quot;Slide 115 - &amp;quot;Alias Gatherer for C&amp;quot;&quot;/&gt;&lt;property id=&quot;20307&quot; value=&quot;512&quot;/&gt;&lt;/object&gt;&lt;object type=&quot;3&quot; unique_id=&quot;10119&quot;&gt;&lt;property id=&quot;20148&quot; value=&quot;5&quot;/&gt;&lt;property id=&quot;20300&quot; value=&quot;Slide 116 - &amp;quot;Alias Gatherer for C&amp;quot;&quot;/&gt;&lt;property id=&quot;20307&quot; value=&quot;513&quot;/&gt;&lt;/object&gt;&lt;object type=&quot;3&quot; unique_id=&quot;10120&quot;&gt;&lt;property id=&quot;20148&quot; value=&quot;5&quot;/&gt;&lt;property id=&quot;20300&quot; value=&quot;Slide 117 - &amp;quot;Alias Gatherer for C&amp;quot;&quot;/&gt;&lt;property id=&quot;20307&quot; value=&quot;514&quot;/&gt;&lt;/object&gt;&lt;object type=&quot;3&quot; unique_id=&quot;10121&quot;&gt;&lt;property id=&quot;20148&quot; value=&quot;5&quot;/&gt;&lt;property id=&quot;20300&quot; value=&quot;Slide 118 - &amp;quot;Alias Gatherer for C&amp;quot;&quot;/&gt;&lt;property id=&quot;20307&quot; value=&quot;515&quot;/&gt;&lt;/object&gt;&lt;object type=&quot;3&quot; unique_id=&quot;10122&quot;&gt;&lt;property id=&quot;20148&quot; value=&quot;5&quot;/&gt;&lt;property id=&quot;20300&quot; value=&quot;Slide 119 - &amp;quot;Alias Gatherer for C&amp;quot;&quot;/&gt;&lt;property id=&quot;20307&quot; value=&quot;516&quot;/&gt;&lt;/object&gt;&lt;object type=&quot;3&quot; unique_id=&quot;10123&quot;&gt;&lt;property id=&quot;20148&quot; value=&quot;5&quot;/&gt;&lt;property id=&quot;20300&quot; value=&quot;Slide 120 - &amp;quot;Alias Gatherer for C&amp;quot;&quot;/&gt;&lt;property id=&quot;20307&quot; value=&quot;517&quot;/&gt;&lt;/object&gt;&lt;object type=&quot;3&quot; unique_id=&quot;10124&quot;&gt;&lt;property id=&quot;20148&quot; value=&quot;5&quot;/&gt;&lt;property id=&quot;20300&quot; value=&quot;Slide 121 - &amp;quot;The Alias Propagator&amp;quot;&quot;/&gt;&lt;property id=&quot;20307&quot; value=&quot;518&quot;/&gt;&lt;/object&gt;&lt;object type=&quot;3&quot; unique_id=&quot;10125&quot;&gt;&lt;property id=&quot;20148&quot; value=&quot;5&quot;/&gt;&lt;property id=&quot;20300&quot; value=&quot;Slide 122 - &amp;quot;The Alias Propagator&amp;quot;&quot;/&gt;&lt;property id=&quot;20307&quot; value=&quot;519&quot;/&gt;&lt;/object&gt;&lt;object type=&quot;3&quot; unique_id=&quot;10126&quot;&gt;&lt;property id=&quot;20148&quot; value=&quot;5&quot;/&gt;&lt;property id=&quot;20300&quot; value=&quot;Slide 123 - &amp;quot;The Alias Propagator&amp;quot;&quot;/&gt;&lt;property id=&quot;20307&quot; value=&quot;520&quot;/&gt;&lt;/object&gt;&lt;object type=&quot;3&quot; unique_id=&quot;10127&quot;&gt;&lt;property id=&quot;20148&quot; value=&quot;5&quot;/&gt;&lt;property id=&quot;20300&quot; value=&quot;Slide 124 - &amp;quot;The Alias Propagator -&amp;#x0D;&amp;#x0A;Initial Values&amp;quot;&quot;/&gt;&lt;property id=&quot;20307&quot; value=&quot;521&quot;/&gt;&lt;/object&gt;&lt;object type=&quot;3&quot; unique_id=&quot;10128&quot;&gt;&lt;property id=&quot;20148&quot; value=&quot;5&quot;/&gt;&lt;property id=&quot;20300&quot; value=&quot;Slide 125 - &amp;quot;An Example&amp;quot;&quot;/&gt;&lt;property id=&quot;20307&quot; value=&quot;522&quot;/&gt;&lt;/object&gt;&lt;object type=&quot;3&quot; unique_id=&quot;10129&quot;&gt;&lt;property id=&quot;20148&quot; value=&quot;5&quot;/&gt;&lt;property id=&quot;20300&quot; value=&quot;Slide 126 - &amp;quot;An Example&amp;quot;&quot;/&gt;&lt;property id=&quot;20307&quot; value=&quot;523&quot;/&gt;&lt;/object&gt;&lt;object type=&quot;3&quot; unique_id=&quot;10130&quot;&gt;&lt;property id=&quot;20148&quot; value=&quot;5&quot;/&gt;&lt;property id=&quot;20300&quot; value=&quot;Slide 127 - &amp;quot;An Example&amp;quot;&quot;/&gt;&lt;property id=&quot;20307&quot; value=&quot;524&quot;/&gt;&lt;/object&gt;&lt;object type=&quot;3&quot; unique_id=&quot;10131&quot;&gt;&lt;property id=&quot;20148&quot; value=&quot;5&quot;/&gt;&lt;property id=&quot;20300&quot; value=&quot;Slide 128 - &amp;quot;The Flow Equations&amp;quot;&quot;/&gt;&lt;property id=&quot;20307&quot; value=&quot;525&quot;/&gt;&lt;/object&gt;&lt;object type=&quot;3&quot; unique_id=&quot;10132&quot;&gt;&lt;property id=&quot;20148&quot; value=&quot;5&quot;/&gt;&lt;property id=&quot;20300&quot; value=&quot;Slide 129 - &amp;quot;What we learnt&amp;quot;&quot;/&gt;&lt;property id=&quot;20307&quot; value=&quot;526&quot;/&gt;&lt;/object&gt;&lt;/object&gt;&lt;/object&gt;&lt;/database&gt;"/>
  <p:tag name="SECTOMILLISECCONVERTED" val="1"/>
</p:tagLst>
</file>

<file path=ppt/theme/theme1.xml><?xml version="1.0" encoding="utf-8"?>
<a:theme xmlns:a="http://schemas.openxmlformats.org/drawingml/2006/main" name="CS5214 - 2008">
  <a:themeElements>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5214 - 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S5214 -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5214 -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5214 -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5214 -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5214 -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5214 -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5214 -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214 -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5214 -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5214 -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5214 -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5214 -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CS5214 - 2008</Template>
  <TotalTime>5327</TotalTime>
  <Words>9168</Words>
  <Application>Microsoft Office PowerPoint</Application>
  <PresentationFormat>On-screen Show (4:3)</PresentationFormat>
  <Paragraphs>2011</Paragraphs>
  <Slides>145</Slides>
  <Notes>145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145</vt:i4>
      </vt:variant>
    </vt:vector>
  </HeadingPairs>
  <TitlesOfParts>
    <vt:vector size="157" baseType="lpstr">
      <vt:lpstr>Arial Unicode MS</vt:lpstr>
      <vt:lpstr>Courier</vt:lpstr>
      <vt:lpstr>Euclid Math Two</vt:lpstr>
      <vt:lpstr>Arial</vt:lpstr>
      <vt:lpstr>Courier New</vt:lpstr>
      <vt:lpstr>Monotype Corsiva</vt:lpstr>
      <vt:lpstr>Symbol</vt:lpstr>
      <vt:lpstr>Times</vt:lpstr>
      <vt:lpstr>Times New Roman</vt:lpstr>
      <vt:lpstr>Trebuchet MS</vt:lpstr>
      <vt:lpstr>CS5214 - 2008</vt:lpstr>
      <vt:lpstr>Equation</vt:lpstr>
      <vt:lpstr>Data Flow Analysis and Optimizations</vt:lpstr>
      <vt:lpstr>Main Goals for Optimization</vt:lpstr>
      <vt:lpstr>Typical Scenarios</vt:lpstr>
      <vt:lpstr>An Example</vt:lpstr>
      <vt:lpstr>By Scanning the Code</vt:lpstr>
      <vt:lpstr>Approach to Detecting Automatically</vt:lpstr>
      <vt:lpstr>Inference Step</vt:lpstr>
      <vt:lpstr>Example Continued</vt:lpstr>
      <vt:lpstr>In Greater Detail</vt:lpstr>
      <vt:lpstr>Inferencing Proceeds As Follows</vt:lpstr>
      <vt:lpstr>All Possible Transition Functions</vt:lpstr>
      <vt:lpstr>The Flow of Control for  the Example</vt:lpstr>
      <vt:lpstr>Applying the Transition Functions to this Example</vt:lpstr>
      <vt:lpstr>Applying the Transition Functions to this Example (Contd.)</vt:lpstr>
      <vt:lpstr>Transition Functions  that are Used</vt:lpstr>
      <vt:lpstr>Examples where Conservative  Stops are Always Applied</vt:lpstr>
      <vt:lpstr>Data Flow Analysis Principles</vt:lpstr>
      <vt:lpstr>Material Form</vt:lpstr>
      <vt:lpstr>Representing Propositions  Abstractly</vt:lpstr>
      <vt:lpstr>Reaching Definitions</vt:lpstr>
      <vt:lpstr>Informally</vt:lpstr>
      <vt:lpstr>Of Interest</vt:lpstr>
      <vt:lpstr>Structured Programs</vt:lpstr>
      <vt:lpstr>Examples</vt:lpstr>
      <vt:lpstr>A Typical Solution Framework</vt:lpstr>
      <vt:lpstr>A Detailed Example</vt:lpstr>
      <vt:lpstr>Computing Reaching Definitions for Structured Programs</vt:lpstr>
      <vt:lpstr>Basics</vt:lpstr>
      <vt:lpstr>In General</vt:lpstr>
      <vt:lpstr>Single Statements</vt:lpstr>
      <vt:lpstr>Single Statements</vt:lpstr>
      <vt:lpstr>Iteration</vt:lpstr>
      <vt:lpstr>Computing in and out</vt:lpstr>
      <vt:lpstr>The Approaches Identified Above</vt:lpstr>
      <vt:lpstr>Control Paths </vt:lpstr>
      <vt:lpstr>In Some Cases </vt:lpstr>
      <vt:lpstr>Lattices and the  Dataflow Framework</vt:lpstr>
      <vt:lpstr>An Abstract Framework</vt:lpstr>
      <vt:lpstr>Lattices</vt:lpstr>
      <vt:lpstr>Top and bottom</vt:lpstr>
      <vt:lpstr>Top and bottom: interpretations</vt:lpstr>
      <vt:lpstr>An Example</vt:lpstr>
      <vt:lpstr>Poset induced by a lattice</vt:lpstr>
      <vt:lpstr>Important Features</vt:lpstr>
      <vt:lpstr>Chains</vt:lpstr>
      <vt:lpstr>A Data Flow Framework</vt:lpstr>
      <vt:lpstr>Data Flow Framework (contd)</vt:lpstr>
      <vt:lpstr>Distributivity Implies Monotonicity</vt:lpstr>
      <vt:lpstr>Instance of a Data Flow  Framework</vt:lpstr>
      <vt:lpstr>The Data Flow Equations</vt:lpstr>
      <vt:lpstr>PowerPoint Presentation</vt:lpstr>
      <vt:lpstr>The Solution</vt:lpstr>
      <vt:lpstr>Fixed Point Solutions</vt:lpstr>
      <vt:lpstr>Iterative Algorithms</vt:lpstr>
      <vt:lpstr>The Generalized MFP Algorithm</vt:lpstr>
      <vt:lpstr>The Generalized MFP Algorithm</vt:lpstr>
      <vt:lpstr>The Generalized MFP Algorithm</vt:lpstr>
      <vt:lpstr>Note on symmetry</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An Example : Reaching Definition</vt:lpstr>
      <vt:lpstr>Does This Terminate and Why?</vt:lpstr>
      <vt:lpstr>What if we want both IN[] and OUT[]?</vt:lpstr>
      <vt:lpstr>An Example : Reaching Definition</vt:lpstr>
      <vt:lpstr>An Example : Reaching Definition</vt:lpstr>
      <vt:lpstr>An Example : Reaching Definition</vt:lpstr>
      <vt:lpstr>An Example : Reaching Definition</vt:lpstr>
      <vt:lpstr>START and STOP</vt:lpstr>
      <vt:lpstr>Widening Operators</vt:lpstr>
      <vt:lpstr>“Safe” Definitions and Assumptions</vt:lpstr>
      <vt:lpstr>Some Source of Ambiguity</vt:lpstr>
      <vt:lpstr>The Typical Solution</vt:lpstr>
      <vt:lpstr>Unambiguous Definitions</vt:lpstr>
      <vt:lpstr>Using Bitvectors</vt:lpstr>
      <vt:lpstr>Beyond Bitvectors</vt:lpstr>
      <vt:lpstr>Sign Analysis Example</vt:lpstr>
      <vt:lpstr>Interpretation of Lattice Values</vt:lpstr>
      <vt:lpstr>Transfer Functions</vt:lpstr>
      <vt:lpstr>Operation  on Lattice</vt:lpstr>
      <vt:lpstr>Abstraction Function</vt:lpstr>
      <vt:lpstr>Imprecision Example</vt:lpstr>
      <vt:lpstr>General Sources of Imprecision</vt:lpstr>
      <vt:lpstr>Meet Over Paths</vt:lpstr>
      <vt:lpstr>Acceptable Solutions</vt:lpstr>
      <vt:lpstr>MFP vs MOP</vt:lpstr>
      <vt:lpstr>Meaning of Dataflow Results</vt:lpstr>
      <vt:lpstr>Concept of Conservatism</vt:lpstr>
      <vt:lpstr>Why Have Imprecision</vt:lpstr>
      <vt:lpstr>Backward DFA</vt:lpstr>
      <vt:lpstr>Main Changes from the  Forward Approach</vt:lpstr>
      <vt:lpstr>An Example</vt:lpstr>
      <vt:lpstr>An Example</vt:lpstr>
      <vt:lpstr>Formulation via  Backward Data Flow Analysis</vt:lpstr>
      <vt:lpstr>Bidirectional DFA: Combine Backward and Forward Information</vt:lpstr>
      <vt:lpstr>Examples of DFA problems</vt:lpstr>
      <vt:lpstr>Examples of DFA problems</vt:lpstr>
      <vt:lpstr>Examples of DFA problems</vt:lpstr>
      <vt:lpstr>Constant Propagation</vt:lpstr>
      <vt:lpstr>The Optimization</vt:lpstr>
      <vt:lpstr>The Rationale</vt:lpstr>
      <vt:lpstr>The Lattice Structure</vt:lpstr>
      <vt:lpstr>The Intuition</vt:lpstr>
      <vt:lpstr>The Framework</vt:lpstr>
      <vt:lpstr>The Framework (Contd.)</vt:lpstr>
      <vt:lpstr>PowerPoint Presentation</vt:lpstr>
      <vt:lpstr>Types of analysis</vt:lpstr>
      <vt:lpstr>Alias Analysis</vt:lpstr>
      <vt:lpstr>The Problem</vt:lpstr>
      <vt:lpstr>Language Dependence</vt:lpstr>
      <vt:lpstr>An Example</vt:lpstr>
      <vt:lpstr>May vs Must</vt:lpstr>
      <vt:lpstr>Flow-insensitive Alias Analysis</vt:lpstr>
      <vt:lpstr>Flow-insensitive Alias Analysis</vt:lpstr>
      <vt:lpstr>Program Point</vt:lpstr>
      <vt:lpstr>Flow-sensitive Alias Analysis</vt:lpstr>
      <vt:lpstr>Alias Analysis Framework</vt:lpstr>
      <vt:lpstr>Data Structures</vt:lpstr>
      <vt:lpstr>Data Structures</vt:lpstr>
      <vt:lpstr>Alias Gatherer for C</vt:lpstr>
      <vt:lpstr>Alias Gatherer for C</vt:lpstr>
      <vt:lpstr>Alias Gatherer for C</vt:lpstr>
      <vt:lpstr>Alias Gatherer for C</vt:lpstr>
      <vt:lpstr>Alias Gatherer for C</vt:lpstr>
      <vt:lpstr>Alias Gatherer for C</vt:lpstr>
      <vt:lpstr>Alias Gatherer for C</vt:lpstr>
      <vt:lpstr>Alias Gatherer for C</vt:lpstr>
      <vt:lpstr>Alias Gatherer for C</vt:lpstr>
      <vt:lpstr>Alias Gatherer for C</vt:lpstr>
      <vt:lpstr>The Alias Propagator</vt:lpstr>
      <vt:lpstr>The Alias Propagator</vt:lpstr>
      <vt:lpstr>The Alias Propagator</vt:lpstr>
      <vt:lpstr>The Alias Propagator - Initial Values</vt:lpstr>
      <vt:lpstr>An Example</vt:lpstr>
      <vt:lpstr>An Example</vt:lpstr>
      <vt:lpstr>An Example</vt:lpstr>
      <vt:lpstr>The Flow Equations</vt:lpstr>
      <vt:lpstr>What we learnt</vt:lpstr>
    </vt:vector>
  </TitlesOfParts>
  <Company>NUS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dcswwf</dc:creator>
  <cp:lastModifiedBy>wongwf</cp:lastModifiedBy>
  <cp:revision>65</cp:revision>
  <dcterms:created xsi:type="dcterms:W3CDTF">2002-03-15T03:07:41Z</dcterms:created>
  <dcterms:modified xsi:type="dcterms:W3CDTF">2016-02-11T07:11:23Z</dcterms:modified>
</cp:coreProperties>
</file>