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0" r:id="rId1"/>
  </p:sldMasterIdLst>
  <p:notesMasterIdLst>
    <p:notesMasterId r:id="rId187"/>
  </p:notesMasterIdLst>
  <p:handoutMasterIdLst>
    <p:handoutMasterId r:id="rId188"/>
  </p:handoutMasterIdLst>
  <p:sldIdLst>
    <p:sldId id="257" r:id="rId2"/>
    <p:sldId id="311" r:id="rId3"/>
    <p:sldId id="312" r:id="rId4"/>
    <p:sldId id="313" r:id="rId5"/>
    <p:sldId id="314" r:id="rId6"/>
    <p:sldId id="315" r:id="rId7"/>
    <p:sldId id="438" r:id="rId8"/>
    <p:sldId id="316" r:id="rId9"/>
    <p:sldId id="317" r:id="rId10"/>
    <p:sldId id="263" r:id="rId11"/>
    <p:sldId id="260" r:id="rId12"/>
    <p:sldId id="261" r:id="rId13"/>
    <p:sldId id="262" r:id="rId14"/>
    <p:sldId id="264" r:id="rId15"/>
    <p:sldId id="265" r:id="rId16"/>
    <p:sldId id="266" r:id="rId17"/>
    <p:sldId id="267" r:id="rId18"/>
    <p:sldId id="268" r:id="rId19"/>
    <p:sldId id="436" r:id="rId20"/>
    <p:sldId id="437" r:id="rId21"/>
    <p:sldId id="319" r:id="rId22"/>
    <p:sldId id="320" r:id="rId23"/>
    <p:sldId id="321" r:id="rId24"/>
    <p:sldId id="322" r:id="rId25"/>
    <p:sldId id="323" r:id="rId26"/>
    <p:sldId id="324" r:id="rId27"/>
    <p:sldId id="277" r:id="rId28"/>
    <p:sldId id="318" r:id="rId29"/>
    <p:sldId id="325" r:id="rId30"/>
    <p:sldId id="326" r:id="rId31"/>
    <p:sldId id="327" r:id="rId32"/>
    <p:sldId id="328" r:id="rId33"/>
    <p:sldId id="330" r:id="rId34"/>
    <p:sldId id="331" r:id="rId35"/>
    <p:sldId id="332" r:id="rId36"/>
    <p:sldId id="333" r:id="rId37"/>
    <p:sldId id="335" r:id="rId38"/>
    <p:sldId id="334" r:id="rId39"/>
    <p:sldId id="329" r:id="rId40"/>
    <p:sldId id="336" r:id="rId41"/>
    <p:sldId id="337" r:id="rId42"/>
    <p:sldId id="338" r:id="rId43"/>
    <p:sldId id="339" r:id="rId44"/>
    <p:sldId id="340" r:id="rId45"/>
    <p:sldId id="341" r:id="rId46"/>
    <p:sldId id="342" r:id="rId47"/>
    <p:sldId id="343" r:id="rId48"/>
    <p:sldId id="344" r:id="rId49"/>
    <p:sldId id="345" r:id="rId50"/>
    <p:sldId id="347" r:id="rId51"/>
    <p:sldId id="346" r:id="rId52"/>
    <p:sldId id="348" r:id="rId53"/>
    <p:sldId id="349" r:id="rId54"/>
    <p:sldId id="350" r:id="rId55"/>
    <p:sldId id="351" r:id="rId56"/>
    <p:sldId id="352" r:id="rId57"/>
    <p:sldId id="353" r:id="rId58"/>
    <p:sldId id="354" r:id="rId59"/>
    <p:sldId id="355" r:id="rId60"/>
    <p:sldId id="356" r:id="rId61"/>
    <p:sldId id="357" r:id="rId62"/>
    <p:sldId id="371" r:id="rId63"/>
    <p:sldId id="406" r:id="rId64"/>
    <p:sldId id="407" r:id="rId65"/>
    <p:sldId id="408" r:id="rId66"/>
    <p:sldId id="409" r:id="rId67"/>
    <p:sldId id="410" r:id="rId68"/>
    <p:sldId id="411" r:id="rId69"/>
    <p:sldId id="412" r:id="rId70"/>
    <p:sldId id="413" r:id="rId71"/>
    <p:sldId id="414" r:id="rId72"/>
    <p:sldId id="415" r:id="rId73"/>
    <p:sldId id="439" r:id="rId74"/>
    <p:sldId id="416" r:id="rId75"/>
    <p:sldId id="421" r:id="rId76"/>
    <p:sldId id="473" r:id="rId77"/>
    <p:sldId id="417" r:id="rId78"/>
    <p:sldId id="418" r:id="rId79"/>
    <p:sldId id="419" r:id="rId80"/>
    <p:sldId id="422" r:id="rId81"/>
    <p:sldId id="423" r:id="rId82"/>
    <p:sldId id="420" r:id="rId83"/>
    <p:sldId id="424" r:id="rId84"/>
    <p:sldId id="474" r:id="rId85"/>
    <p:sldId id="475" r:id="rId86"/>
    <p:sldId id="425" r:id="rId87"/>
    <p:sldId id="435" r:id="rId88"/>
    <p:sldId id="426" r:id="rId89"/>
    <p:sldId id="427" r:id="rId90"/>
    <p:sldId id="428" r:id="rId91"/>
    <p:sldId id="429" r:id="rId92"/>
    <p:sldId id="430" r:id="rId93"/>
    <p:sldId id="431" r:id="rId94"/>
    <p:sldId id="432" r:id="rId95"/>
    <p:sldId id="434" r:id="rId96"/>
    <p:sldId id="433" r:id="rId97"/>
    <p:sldId id="280" r:id="rId98"/>
    <p:sldId id="281" r:id="rId99"/>
    <p:sldId id="358" r:id="rId100"/>
    <p:sldId id="359" r:id="rId101"/>
    <p:sldId id="360" r:id="rId102"/>
    <p:sldId id="294" r:id="rId103"/>
    <p:sldId id="295" r:id="rId104"/>
    <p:sldId id="296" r:id="rId105"/>
    <p:sldId id="363" r:id="rId106"/>
    <p:sldId id="362" r:id="rId107"/>
    <p:sldId id="297" r:id="rId108"/>
    <p:sldId id="298" r:id="rId109"/>
    <p:sldId id="299" r:id="rId110"/>
    <p:sldId id="364" r:id="rId111"/>
    <p:sldId id="365" r:id="rId112"/>
    <p:sldId id="366" r:id="rId113"/>
    <p:sldId id="367" r:id="rId114"/>
    <p:sldId id="368" r:id="rId115"/>
    <p:sldId id="361" r:id="rId116"/>
    <p:sldId id="370" r:id="rId117"/>
    <p:sldId id="369" r:id="rId118"/>
    <p:sldId id="282" r:id="rId119"/>
    <p:sldId id="283" r:id="rId120"/>
    <p:sldId id="284" r:id="rId121"/>
    <p:sldId id="285" r:id="rId122"/>
    <p:sldId id="286" r:id="rId123"/>
    <p:sldId id="287" r:id="rId124"/>
    <p:sldId id="288" r:id="rId125"/>
    <p:sldId id="289" r:id="rId126"/>
    <p:sldId id="290" r:id="rId127"/>
    <p:sldId id="291" r:id="rId128"/>
    <p:sldId id="292" r:id="rId129"/>
    <p:sldId id="293" r:id="rId130"/>
    <p:sldId id="306" r:id="rId131"/>
    <p:sldId id="307" r:id="rId132"/>
    <p:sldId id="308" r:id="rId133"/>
    <p:sldId id="309" r:id="rId134"/>
    <p:sldId id="310" r:id="rId135"/>
    <p:sldId id="300" r:id="rId136"/>
    <p:sldId id="302" r:id="rId137"/>
    <p:sldId id="303" r:id="rId138"/>
    <p:sldId id="304" r:id="rId139"/>
    <p:sldId id="305" r:id="rId140"/>
    <p:sldId id="485" r:id="rId141"/>
    <p:sldId id="486" r:id="rId142"/>
    <p:sldId id="483" r:id="rId143"/>
    <p:sldId id="484" r:id="rId144"/>
    <p:sldId id="440" r:id="rId145"/>
    <p:sldId id="441" r:id="rId146"/>
    <p:sldId id="442" r:id="rId147"/>
    <p:sldId id="443" r:id="rId148"/>
    <p:sldId id="444" r:id="rId149"/>
    <p:sldId id="445" r:id="rId150"/>
    <p:sldId id="446" r:id="rId151"/>
    <p:sldId id="447" r:id="rId152"/>
    <p:sldId id="448" r:id="rId153"/>
    <p:sldId id="449" r:id="rId154"/>
    <p:sldId id="450" r:id="rId155"/>
    <p:sldId id="451" r:id="rId156"/>
    <p:sldId id="452" r:id="rId157"/>
    <p:sldId id="453" r:id="rId158"/>
    <p:sldId id="454" r:id="rId159"/>
    <p:sldId id="455" r:id="rId160"/>
    <p:sldId id="456" r:id="rId161"/>
    <p:sldId id="457" r:id="rId162"/>
    <p:sldId id="458" r:id="rId163"/>
    <p:sldId id="459" r:id="rId164"/>
    <p:sldId id="460" r:id="rId165"/>
    <p:sldId id="461" r:id="rId166"/>
    <p:sldId id="462" r:id="rId167"/>
    <p:sldId id="463" r:id="rId168"/>
    <p:sldId id="464" r:id="rId169"/>
    <p:sldId id="465" r:id="rId170"/>
    <p:sldId id="466" r:id="rId171"/>
    <p:sldId id="467" r:id="rId172"/>
    <p:sldId id="468" r:id="rId173"/>
    <p:sldId id="469" r:id="rId174"/>
    <p:sldId id="470" r:id="rId175"/>
    <p:sldId id="471" r:id="rId176"/>
    <p:sldId id="472" r:id="rId177"/>
    <p:sldId id="476" r:id="rId178"/>
    <p:sldId id="477" r:id="rId179"/>
    <p:sldId id="478" r:id="rId180"/>
    <p:sldId id="479" r:id="rId181"/>
    <p:sldId id="480" r:id="rId182"/>
    <p:sldId id="481" r:id="rId183"/>
    <p:sldId id="482" r:id="rId184"/>
    <p:sldId id="487" r:id="rId185"/>
    <p:sldId id="372" r:id="rId186"/>
  </p:sldIdLst>
  <p:sldSz cx="9144000" cy="6858000" type="screen4x3"/>
  <p:notesSz cx="6669088" cy="9926638"/>
  <p:embeddedFontLst>
    <p:embeddedFont>
      <p:font typeface="Euclid Math Two" panose="05050102010706020507" pitchFamily="18" charset="2"/>
      <p:regular r:id="rId189"/>
      <p:bold r:id="rId190"/>
    </p:embeddedFont>
    <p:embeddedFont>
      <p:font typeface="Arial Unicode MS" panose="020B0604020202020204" pitchFamily="34" charset="-128"/>
      <p:regular r:id="rId191"/>
    </p:embeddedFont>
    <p:embeddedFont>
      <p:font typeface="Lucida Console" panose="020B0609040504020204" pitchFamily="49" charset="0"/>
      <p:regular r:id="rId192"/>
    </p:embeddedFont>
  </p:embeddedFontLst>
  <p:custDataLst>
    <p:tags r:id="rId193"/>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800080"/>
    <a:srgbClr val="003300"/>
    <a:srgbClr val="000066"/>
    <a:srgbClr val="0000CC"/>
    <a:srgbClr val="A50021"/>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29" d="100"/>
          <a:sy n="129" d="100"/>
        </p:scale>
        <p:origin x="102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252"/>
    </p:cViewPr>
  </p:sorterViewPr>
  <p:gridSpacing cx="75895" cy="7589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font" Target="fonts/font3.fntdata"/><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font" Target="fonts/font4.fntdata"/><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gs" Target="tags/tag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font" Target="fonts/font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image" Target="../media/image66.png"/></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image" Target="../media/image68.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745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787459" name="Rectangle 3"/>
          <p:cNvSpPr>
            <a:spLocks noGrp="1" noChangeArrowheads="1"/>
          </p:cNvSpPr>
          <p:nvPr>
            <p:ph type="dt" sz="quarter"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787460" name="Rectangle 4"/>
          <p:cNvSpPr>
            <a:spLocks noGrp="1" noChangeArrowheads="1"/>
          </p:cNvSpPr>
          <p:nvPr>
            <p:ph type="ftr" sz="quarter" idx="2"/>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787461" name="Rectangle 5"/>
          <p:cNvSpPr>
            <a:spLocks noGrp="1" noChangeArrowheads="1"/>
          </p:cNvSpPr>
          <p:nvPr>
            <p:ph type="sldNum" sz="quarter" idx="3"/>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659B3D4-8666-4C24-B6F4-E00BA83AB03E}" type="slidenum">
              <a:rPr lang="en-US" altLang="en-US"/>
              <a:pPr/>
              <a:t>‹#›</a:t>
            </a:fld>
            <a:endParaRPr lang="en-US" altLang="en-US"/>
          </a:p>
        </p:txBody>
      </p:sp>
    </p:spTree>
    <p:extLst>
      <p:ext uri="{BB962C8B-B14F-4D97-AF65-F5344CB8AC3E}">
        <p14:creationId xmlns:p14="http://schemas.microsoft.com/office/powerpoint/2010/main" val="1340615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30" tIns="46165" rIns="92330" bIns="46165" numCol="1" anchor="t" anchorCtr="0" compatLnSpc="1">
            <a:prstTxWarp prst="textNoShape">
              <a:avLst/>
            </a:prstTxWarp>
          </a:bodyPr>
          <a:lstStyle>
            <a:lvl1pPr defTabSz="923925">
              <a:defRPr sz="1200" smtClean="0"/>
            </a:lvl1pPr>
          </a:lstStyle>
          <a:p>
            <a:pPr>
              <a:defRPr/>
            </a:pPr>
            <a:endParaRPr lang="en-US" altLang="en-US"/>
          </a:p>
        </p:txBody>
      </p:sp>
      <p:sp>
        <p:nvSpPr>
          <p:cNvPr id="328707" name="Rectangle 3"/>
          <p:cNvSpPr>
            <a:spLocks noGrp="1" noChangeArrowheads="1"/>
          </p:cNvSpPr>
          <p:nvPr>
            <p:ph type="dt" idx="1"/>
          </p:nvPr>
        </p:nvSpPr>
        <p:spPr bwMode="auto">
          <a:xfrm>
            <a:off x="3778250" y="0"/>
            <a:ext cx="28892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30" tIns="46165" rIns="92330" bIns="46165" numCol="1" anchor="t" anchorCtr="0" compatLnSpc="1">
            <a:prstTxWarp prst="textNoShape">
              <a:avLst/>
            </a:prstTxWarp>
          </a:bodyPr>
          <a:lstStyle>
            <a:lvl1pPr algn="r" defTabSz="923925">
              <a:defRPr sz="1200" smtClean="0"/>
            </a:lvl1pPr>
          </a:lstStyle>
          <a:p>
            <a:pPr>
              <a:defRPr/>
            </a:pPr>
            <a:endParaRPr lang="en-US" altLang="en-US"/>
          </a:p>
        </p:txBody>
      </p:sp>
      <p:sp>
        <p:nvSpPr>
          <p:cNvPr id="203780" name="Rectangle 4"/>
          <p:cNvSpPr>
            <a:spLocks noRo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8709" name="Rectangle 5"/>
          <p:cNvSpPr>
            <a:spLocks noGrp="1" noChangeArrowheads="1"/>
          </p:cNvSpPr>
          <p:nvPr>
            <p:ph type="body" sz="quarter" idx="3"/>
          </p:nvPr>
        </p:nvSpPr>
        <p:spPr bwMode="auto">
          <a:xfrm>
            <a:off x="668338" y="4714875"/>
            <a:ext cx="5332412"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30" tIns="46165" rIns="92330" bIns="46165"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28710" name="Rectangle 6"/>
          <p:cNvSpPr>
            <a:spLocks noGrp="1" noChangeArrowheads="1"/>
          </p:cNvSpPr>
          <p:nvPr>
            <p:ph type="ftr" sz="quarter" idx="4"/>
          </p:nvPr>
        </p:nvSpPr>
        <p:spPr bwMode="auto">
          <a:xfrm>
            <a:off x="0" y="942975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30" tIns="46165" rIns="92330" bIns="46165" numCol="1" anchor="b" anchorCtr="0" compatLnSpc="1">
            <a:prstTxWarp prst="textNoShape">
              <a:avLst/>
            </a:prstTxWarp>
          </a:bodyPr>
          <a:lstStyle>
            <a:lvl1pPr defTabSz="923925">
              <a:defRPr sz="1200" smtClean="0"/>
            </a:lvl1pPr>
          </a:lstStyle>
          <a:p>
            <a:pPr>
              <a:defRPr/>
            </a:pPr>
            <a:endParaRPr lang="en-US" altLang="en-US"/>
          </a:p>
        </p:txBody>
      </p:sp>
      <p:sp>
        <p:nvSpPr>
          <p:cNvPr id="328711" name="Rectangle 7"/>
          <p:cNvSpPr>
            <a:spLocks noGrp="1" noChangeArrowheads="1"/>
          </p:cNvSpPr>
          <p:nvPr>
            <p:ph type="sldNum" sz="quarter" idx="5"/>
          </p:nvPr>
        </p:nvSpPr>
        <p:spPr bwMode="auto">
          <a:xfrm>
            <a:off x="3778250" y="9429750"/>
            <a:ext cx="28892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30" tIns="46165" rIns="92330" bIns="46165" numCol="1" anchor="b" anchorCtr="0" compatLnSpc="1">
            <a:prstTxWarp prst="textNoShape">
              <a:avLst/>
            </a:prstTxWarp>
          </a:bodyPr>
          <a:lstStyle>
            <a:lvl1pPr algn="r" defTabSz="923925">
              <a:defRPr sz="1200"/>
            </a:lvl1pPr>
          </a:lstStyle>
          <a:p>
            <a:fld id="{5C9EDD26-5F0F-4BF0-BFC7-5454D7615E4F}" type="slidenum">
              <a:rPr lang="en-US" altLang="en-US"/>
              <a:pPr/>
              <a:t>‹#›</a:t>
            </a:fld>
            <a:endParaRPr lang="en-US" altLang="en-US"/>
          </a:p>
        </p:txBody>
      </p:sp>
    </p:spTree>
    <p:extLst>
      <p:ext uri="{BB962C8B-B14F-4D97-AF65-F5344CB8AC3E}">
        <p14:creationId xmlns:p14="http://schemas.microsoft.com/office/powerpoint/2010/main" val="18738803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A841AF-75AE-4BBE-B99C-F2F799840EEF}" type="slidenum">
              <a:rPr lang="en-US" altLang="en-US"/>
              <a:pPr eaLnBrk="1" hangingPunct="1"/>
              <a:t>1</a:t>
            </a:fld>
            <a:endParaRPr lang="en-US" altLang="en-US"/>
          </a:p>
        </p:txBody>
      </p:sp>
      <p:sp>
        <p:nvSpPr>
          <p:cNvPr id="204803" name="Rectangle 2"/>
          <p:cNvSpPr>
            <a:spLocks noRot="1" noChangeArrowheads="1" noTextEdit="1"/>
          </p:cNvSpPr>
          <p:nvPr>
            <p:ph type="sldImg"/>
          </p:nvPr>
        </p:nvSpPr>
        <p:spPr>
          <a:ln/>
        </p:spPr>
      </p:sp>
      <p:sp>
        <p:nvSpPr>
          <p:cNvPr id="2048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80853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1A1FFD-71FC-4DC6-B7E8-BAA0310F84D6}" type="slidenum">
              <a:rPr lang="en-US" altLang="en-US"/>
              <a:pPr eaLnBrk="1" hangingPunct="1"/>
              <a:t>10</a:t>
            </a:fld>
            <a:endParaRPr lang="en-US" altLang="en-US"/>
          </a:p>
        </p:txBody>
      </p:sp>
      <p:sp>
        <p:nvSpPr>
          <p:cNvPr id="214019" name="Rectangle 2"/>
          <p:cNvSpPr>
            <a:spLocks noRo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1629236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933337-4599-4D2C-8388-B0AFBBFC988E}" type="slidenum">
              <a:rPr lang="en-US" altLang="en-US"/>
              <a:pPr eaLnBrk="1" hangingPunct="1"/>
              <a:t>100</a:t>
            </a:fld>
            <a:endParaRPr lang="en-US" altLang="en-US"/>
          </a:p>
        </p:txBody>
      </p:sp>
      <p:sp>
        <p:nvSpPr>
          <p:cNvPr id="306179" name="Rectangle 2"/>
          <p:cNvSpPr>
            <a:spLocks noRot="1" noChangeArrowheads="1" noTextEdit="1"/>
          </p:cNvSpPr>
          <p:nvPr>
            <p:ph type="sldImg"/>
          </p:nvPr>
        </p:nvSpPr>
        <p:spPr>
          <a:ln/>
        </p:spPr>
      </p:sp>
      <p:sp>
        <p:nvSpPr>
          <p:cNvPr id="3061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6246557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C6169E-96EA-4712-B077-F418DDD41FAA}" type="slidenum">
              <a:rPr lang="en-US" altLang="en-US"/>
              <a:pPr eaLnBrk="1" hangingPunct="1"/>
              <a:t>101</a:t>
            </a:fld>
            <a:endParaRPr lang="en-US" altLang="en-US"/>
          </a:p>
        </p:txBody>
      </p:sp>
      <p:sp>
        <p:nvSpPr>
          <p:cNvPr id="307203" name="Rectangle 2"/>
          <p:cNvSpPr>
            <a:spLocks noRot="1" noChangeArrowheads="1" noTextEdit="1"/>
          </p:cNvSpPr>
          <p:nvPr>
            <p:ph type="sldImg"/>
          </p:nvPr>
        </p:nvSpPr>
        <p:spPr>
          <a:ln/>
        </p:spPr>
      </p:sp>
      <p:sp>
        <p:nvSpPr>
          <p:cNvPr id="307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2738588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952AD7-1489-4140-A97C-A5F05C87F337}" type="slidenum">
              <a:rPr lang="en-US" altLang="en-US"/>
              <a:pPr eaLnBrk="1" hangingPunct="1"/>
              <a:t>102</a:t>
            </a:fld>
            <a:endParaRPr lang="en-US" altLang="en-US"/>
          </a:p>
        </p:txBody>
      </p:sp>
      <p:sp>
        <p:nvSpPr>
          <p:cNvPr id="308227" name="Rectangle 2"/>
          <p:cNvSpPr>
            <a:spLocks noRot="1" noChangeArrowheads="1" noTextEdit="1"/>
          </p:cNvSpPr>
          <p:nvPr>
            <p:ph type="sldImg"/>
          </p:nvPr>
        </p:nvSpPr>
        <p:spPr>
          <a:ln/>
        </p:spPr>
      </p:sp>
      <p:sp>
        <p:nvSpPr>
          <p:cNvPr id="3082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9949128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647D36-36D1-48C1-BA97-1319FDA0F346}" type="slidenum">
              <a:rPr lang="en-US" altLang="en-US"/>
              <a:pPr eaLnBrk="1" hangingPunct="1"/>
              <a:t>103</a:t>
            </a:fld>
            <a:endParaRPr lang="en-US" altLang="en-US"/>
          </a:p>
        </p:txBody>
      </p:sp>
      <p:sp>
        <p:nvSpPr>
          <p:cNvPr id="309251" name="Rectangle 2"/>
          <p:cNvSpPr>
            <a:spLocks noRot="1" noChangeArrowheads="1" noTextEdit="1"/>
          </p:cNvSpPr>
          <p:nvPr>
            <p:ph type="sldImg"/>
          </p:nvPr>
        </p:nvSpPr>
        <p:spPr>
          <a:ln/>
        </p:spPr>
      </p:sp>
      <p:sp>
        <p:nvSpPr>
          <p:cNvPr id="309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915045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E2B077-F839-4485-8AEB-7EB1408ED587}" type="slidenum">
              <a:rPr lang="en-US" altLang="en-US"/>
              <a:pPr eaLnBrk="1" hangingPunct="1"/>
              <a:t>104</a:t>
            </a:fld>
            <a:endParaRPr lang="en-US" altLang="en-US"/>
          </a:p>
        </p:txBody>
      </p:sp>
      <p:sp>
        <p:nvSpPr>
          <p:cNvPr id="310275" name="Rectangle 2"/>
          <p:cNvSpPr>
            <a:spLocks noRot="1" noChangeArrowheads="1" noTextEdit="1"/>
          </p:cNvSpPr>
          <p:nvPr>
            <p:ph type="sldImg"/>
          </p:nvPr>
        </p:nvSpPr>
        <p:spPr>
          <a:ln/>
        </p:spPr>
      </p:sp>
      <p:sp>
        <p:nvSpPr>
          <p:cNvPr id="3102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134773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60F30C-595E-4C94-A313-B9C54D3ED219}" type="slidenum">
              <a:rPr lang="en-US" altLang="en-US"/>
              <a:pPr eaLnBrk="1" hangingPunct="1"/>
              <a:t>105</a:t>
            </a:fld>
            <a:endParaRPr lang="en-US" altLang="en-US"/>
          </a:p>
        </p:txBody>
      </p:sp>
      <p:sp>
        <p:nvSpPr>
          <p:cNvPr id="311299" name="Rectangle 2"/>
          <p:cNvSpPr>
            <a:spLocks noRot="1" noChangeArrowheads="1" noTextEdit="1"/>
          </p:cNvSpPr>
          <p:nvPr>
            <p:ph type="sldImg"/>
          </p:nvPr>
        </p:nvSpPr>
        <p:spPr>
          <a:ln/>
        </p:spPr>
      </p:sp>
      <p:sp>
        <p:nvSpPr>
          <p:cNvPr id="3113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3378871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CEB5E7-047F-48B0-A211-31E8E17FE6FF}" type="slidenum">
              <a:rPr lang="en-US" altLang="en-US"/>
              <a:pPr eaLnBrk="1" hangingPunct="1"/>
              <a:t>106</a:t>
            </a:fld>
            <a:endParaRPr lang="en-US" altLang="en-US"/>
          </a:p>
        </p:txBody>
      </p:sp>
      <p:sp>
        <p:nvSpPr>
          <p:cNvPr id="312323" name="Rectangle 2"/>
          <p:cNvSpPr>
            <a:spLocks noRot="1" noChangeArrowheads="1" noTextEdit="1"/>
          </p:cNvSpPr>
          <p:nvPr>
            <p:ph type="sldImg"/>
          </p:nvPr>
        </p:nvSpPr>
        <p:spPr>
          <a:ln/>
        </p:spPr>
      </p:sp>
      <p:sp>
        <p:nvSpPr>
          <p:cNvPr id="312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2354591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96F304-A215-4C70-9C50-CC80DBF3FEA2}" type="slidenum">
              <a:rPr lang="en-US" altLang="en-US"/>
              <a:pPr eaLnBrk="1" hangingPunct="1"/>
              <a:t>107</a:t>
            </a:fld>
            <a:endParaRPr lang="en-US" altLang="en-US"/>
          </a:p>
        </p:txBody>
      </p:sp>
      <p:sp>
        <p:nvSpPr>
          <p:cNvPr id="313347" name="Rectangle 2"/>
          <p:cNvSpPr>
            <a:spLocks noRot="1" noChangeArrowheads="1" noTextEdit="1"/>
          </p:cNvSpPr>
          <p:nvPr>
            <p:ph type="sldImg"/>
          </p:nvPr>
        </p:nvSpPr>
        <p:spPr>
          <a:ln/>
        </p:spPr>
      </p:sp>
      <p:sp>
        <p:nvSpPr>
          <p:cNvPr id="3133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1646761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A0D91C-17B4-4B50-9773-7DB74B80F8DB}" type="slidenum">
              <a:rPr lang="en-US" altLang="en-US"/>
              <a:pPr eaLnBrk="1" hangingPunct="1"/>
              <a:t>108</a:t>
            </a:fld>
            <a:endParaRPr lang="en-US" altLang="en-US"/>
          </a:p>
        </p:txBody>
      </p:sp>
      <p:sp>
        <p:nvSpPr>
          <p:cNvPr id="314371" name="Rectangle 2"/>
          <p:cNvSpPr>
            <a:spLocks noRot="1" noChangeArrowheads="1" noTextEdit="1"/>
          </p:cNvSpPr>
          <p:nvPr>
            <p:ph type="sldImg"/>
          </p:nvPr>
        </p:nvSpPr>
        <p:spPr>
          <a:ln/>
        </p:spPr>
      </p:sp>
      <p:sp>
        <p:nvSpPr>
          <p:cNvPr id="3143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7699979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B2B09C-EBC2-4890-B9D6-ED8B1BC9BC35}" type="slidenum">
              <a:rPr lang="en-US" altLang="en-US"/>
              <a:pPr eaLnBrk="1" hangingPunct="1"/>
              <a:t>109</a:t>
            </a:fld>
            <a:endParaRPr lang="en-US" altLang="en-US"/>
          </a:p>
        </p:txBody>
      </p:sp>
      <p:sp>
        <p:nvSpPr>
          <p:cNvPr id="315395" name="Rectangle 2"/>
          <p:cNvSpPr>
            <a:spLocks noRot="1" noChangeArrowheads="1" noTextEdit="1"/>
          </p:cNvSpPr>
          <p:nvPr>
            <p:ph type="sldImg"/>
          </p:nvPr>
        </p:nvSpPr>
        <p:spPr>
          <a:ln/>
        </p:spPr>
      </p:sp>
      <p:sp>
        <p:nvSpPr>
          <p:cNvPr id="315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5066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3F53E1-4F4A-4EAD-A3C6-BF798DD1B119}" type="slidenum">
              <a:rPr lang="en-US" altLang="en-US"/>
              <a:pPr eaLnBrk="1" hangingPunct="1"/>
              <a:t>11</a:t>
            </a:fld>
            <a:endParaRPr lang="en-US" altLang="en-US"/>
          </a:p>
        </p:txBody>
      </p:sp>
      <p:sp>
        <p:nvSpPr>
          <p:cNvPr id="215043" name="Rectangle 2"/>
          <p:cNvSpPr>
            <a:spLocks noRo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1081671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734875-FC87-476E-83F2-0BB9A59D95C3}" type="slidenum">
              <a:rPr lang="en-US" altLang="en-US"/>
              <a:pPr eaLnBrk="1" hangingPunct="1"/>
              <a:t>110</a:t>
            </a:fld>
            <a:endParaRPr lang="en-US" altLang="en-US"/>
          </a:p>
        </p:txBody>
      </p:sp>
      <p:sp>
        <p:nvSpPr>
          <p:cNvPr id="316419" name="Rectangle 2"/>
          <p:cNvSpPr>
            <a:spLocks noRot="1" noChangeArrowheads="1" noTextEdit="1"/>
          </p:cNvSpPr>
          <p:nvPr>
            <p:ph type="sldImg"/>
          </p:nvPr>
        </p:nvSpPr>
        <p:spPr>
          <a:ln/>
        </p:spPr>
      </p:sp>
      <p:sp>
        <p:nvSpPr>
          <p:cNvPr id="3164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7767456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F80C8B-80C6-4FF1-9BB2-374BC7CEA81F}" type="slidenum">
              <a:rPr lang="en-US" altLang="en-US"/>
              <a:pPr eaLnBrk="1" hangingPunct="1"/>
              <a:t>111</a:t>
            </a:fld>
            <a:endParaRPr lang="en-US" altLang="en-US"/>
          </a:p>
        </p:txBody>
      </p:sp>
      <p:sp>
        <p:nvSpPr>
          <p:cNvPr id="317443" name="Rectangle 2"/>
          <p:cNvSpPr>
            <a:spLocks noRot="1" noChangeArrowheads="1" noTextEdit="1"/>
          </p:cNvSpPr>
          <p:nvPr>
            <p:ph type="sldImg"/>
          </p:nvPr>
        </p:nvSpPr>
        <p:spPr>
          <a:ln/>
        </p:spPr>
      </p:sp>
      <p:sp>
        <p:nvSpPr>
          <p:cNvPr id="3174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8561176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7AA81E-EF32-40AB-BD78-17625605FB74}" type="slidenum">
              <a:rPr lang="en-US" altLang="en-US"/>
              <a:pPr eaLnBrk="1" hangingPunct="1"/>
              <a:t>112</a:t>
            </a:fld>
            <a:endParaRPr lang="en-US" altLang="en-US"/>
          </a:p>
        </p:txBody>
      </p:sp>
      <p:sp>
        <p:nvSpPr>
          <p:cNvPr id="318467" name="Rectangle 2"/>
          <p:cNvSpPr>
            <a:spLocks noRot="1" noChangeArrowheads="1" noTextEdit="1"/>
          </p:cNvSpPr>
          <p:nvPr>
            <p:ph type="sldImg"/>
          </p:nvPr>
        </p:nvSpPr>
        <p:spPr>
          <a:ln/>
        </p:spPr>
      </p:sp>
      <p:sp>
        <p:nvSpPr>
          <p:cNvPr id="3184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1332230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5D1477-21B9-4746-9CE6-6ECEC5F6E609}" type="slidenum">
              <a:rPr lang="en-US" altLang="en-US"/>
              <a:pPr eaLnBrk="1" hangingPunct="1"/>
              <a:t>113</a:t>
            </a:fld>
            <a:endParaRPr lang="en-US" altLang="en-US"/>
          </a:p>
        </p:txBody>
      </p:sp>
      <p:sp>
        <p:nvSpPr>
          <p:cNvPr id="319491" name="Rectangle 2"/>
          <p:cNvSpPr>
            <a:spLocks noRot="1" noChangeArrowheads="1" noTextEdit="1"/>
          </p:cNvSpPr>
          <p:nvPr>
            <p:ph type="sldImg"/>
          </p:nvPr>
        </p:nvSpPr>
        <p:spPr>
          <a:ln/>
        </p:spPr>
      </p:sp>
      <p:sp>
        <p:nvSpPr>
          <p:cNvPr id="3194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0560831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31FA06-1A6C-4DD4-BDA2-E3516B687679}" type="slidenum">
              <a:rPr lang="en-US" altLang="en-US"/>
              <a:pPr eaLnBrk="1" hangingPunct="1"/>
              <a:t>114</a:t>
            </a:fld>
            <a:endParaRPr lang="en-US" altLang="en-US"/>
          </a:p>
        </p:txBody>
      </p:sp>
      <p:sp>
        <p:nvSpPr>
          <p:cNvPr id="320515" name="Rectangle 2"/>
          <p:cNvSpPr>
            <a:spLocks noRot="1" noChangeArrowheads="1" noTextEdit="1"/>
          </p:cNvSpPr>
          <p:nvPr>
            <p:ph type="sldImg"/>
          </p:nvPr>
        </p:nvSpPr>
        <p:spPr>
          <a:ln/>
        </p:spPr>
      </p:sp>
      <p:sp>
        <p:nvSpPr>
          <p:cNvPr id="3205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9751485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7DFB5B-981F-4DDA-8CFA-89FDE10EBED7}" type="slidenum">
              <a:rPr lang="en-US" altLang="en-US"/>
              <a:pPr eaLnBrk="1" hangingPunct="1"/>
              <a:t>115</a:t>
            </a:fld>
            <a:endParaRPr lang="en-US" altLang="en-US"/>
          </a:p>
        </p:txBody>
      </p:sp>
      <p:sp>
        <p:nvSpPr>
          <p:cNvPr id="321539" name="Rectangle 2"/>
          <p:cNvSpPr>
            <a:spLocks noRot="1" noChangeArrowheads="1" noTextEdit="1"/>
          </p:cNvSpPr>
          <p:nvPr>
            <p:ph type="sldImg"/>
          </p:nvPr>
        </p:nvSpPr>
        <p:spPr>
          <a:ln/>
        </p:spPr>
      </p:sp>
      <p:sp>
        <p:nvSpPr>
          <p:cNvPr id="3215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9789624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29B7FC-A728-4995-9D73-53786806E845}" type="slidenum">
              <a:rPr lang="en-US" altLang="en-US"/>
              <a:pPr eaLnBrk="1" hangingPunct="1"/>
              <a:t>116</a:t>
            </a:fld>
            <a:endParaRPr lang="en-US" altLang="en-US"/>
          </a:p>
        </p:txBody>
      </p:sp>
      <p:sp>
        <p:nvSpPr>
          <p:cNvPr id="322563" name="Rectangle 2"/>
          <p:cNvSpPr>
            <a:spLocks noRot="1" noChangeArrowheads="1" noTextEdit="1"/>
          </p:cNvSpPr>
          <p:nvPr>
            <p:ph type="sldImg"/>
          </p:nvPr>
        </p:nvSpPr>
        <p:spPr>
          <a:ln/>
        </p:spPr>
      </p:sp>
      <p:sp>
        <p:nvSpPr>
          <p:cNvPr id="322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3363715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3DA09B-6E6F-4932-9F9F-A73BDEF0362E}" type="slidenum">
              <a:rPr lang="en-US" altLang="en-US"/>
              <a:pPr eaLnBrk="1" hangingPunct="1"/>
              <a:t>117</a:t>
            </a:fld>
            <a:endParaRPr lang="en-US" altLang="en-US"/>
          </a:p>
        </p:txBody>
      </p:sp>
      <p:sp>
        <p:nvSpPr>
          <p:cNvPr id="323587" name="Rectangle 2"/>
          <p:cNvSpPr>
            <a:spLocks noRot="1" noChangeArrowheads="1" noTextEdit="1"/>
          </p:cNvSpPr>
          <p:nvPr>
            <p:ph type="sldImg"/>
          </p:nvPr>
        </p:nvSpPr>
        <p:spPr>
          <a:ln/>
        </p:spPr>
      </p:sp>
      <p:sp>
        <p:nvSpPr>
          <p:cNvPr id="3235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4011422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D38020-9FB1-4FF1-8A9C-226F0A31B58F}" type="slidenum">
              <a:rPr lang="en-US" altLang="en-US"/>
              <a:pPr eaLnBrk="1" hangingPunct="1"/>
              <a:t>118</a:t>
            </a:fld>
            <a:endParaRPr lang="en-US" altLang="en-US"/>
          </a:p>
        </p:txBody>
      </p:sp>
      <p:sp>
        <p:nvSpPr>
          <p:cNvPr id="324611" name="Rectangle 2"/>
          <p:cNvSpPr>
            <a:spLocks noRot="1" noChangeArrowheads="1" noTextEdit="1"/>
          </p:cNvSpPr>
          <p:nvPr>
            <p:ph type="sldImg"/>
          </p:nvPr>
        </p:nvSpPr>
        <p:spPr>
          <a:ln/>
        </p:spPr>
      </p:sp>
      <p:sp>
        <p:nvSpPr>
          <p:cNvPr id="3246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4536483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4C3E61-8740-40DF-A987-D96B0B7992E8}" type="slidenum">
              <a:rPr lang="en-US" altLang="en-US"/>
              <a:pPr eaLnBrk="1" hangingPunct="1"/>
              <a:t>119</a:t>
            </a:fld>
            <a:endParaRPr lang="en-US" altLang="en-US"/>
          </a:p>
        </p:txBody>
      </p:sp>
      <p:sp>
        <p:nvSpPr>
          <p:cNvPr id="325635" name="Rectangle 2"/>
          <p:cNvSpPr>
            <a:spLocks noRot="1" noChangeArrowheads="1" noTextEdit="1"/>
          </p:cNvSpPr>
          <p:nvPr>
            <p:ph type="sldImg"/>
          </p:nvPr>
        </p:nvSpPr>
        <p:spPr>
          <a:ln/>
        </p:spPr>
      </p:sp>
      <p:sp>
        <p:nvSpPr>
          <p:cNvPr id="3256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73572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E139F1-CD94-450E-88D0-2848D061882D}" type="slidenum">
              <a:rPr lang="en-US" altLang="en-US"/>
              <a:pPr eaLnBrk="1" hangingPunct="1"/>
              <a:t>12</a:t>
            </a:fld>
            <a:endParaRPr lang="en-US" altLang="en-US"/>
          </a:p>
        </p:txBody>
      </p:sp>
      <p:sp>
        <p:nvSpPr>
          <p:cNvPr id="216067" name="Rectangle 2"/>
          <p:cNvSpPr>
            <a:spLocks noRo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9280686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9B6A81-6859-49AD-BCB2-56A46C63D960}" type="slidenum">
              <a:rPr lang="en-US" altLang="en-US"/>
              <a:pPr eaLnBrk="1" hangingPunct="1"/>
              <a:t>120</a:t>
            </a:fld>
            <a:endParaRPr lang="en-US" altLang="en-US"/>
          </a:p>
        </p:txBody>
      </p:sp>
      <p:sp>
        <p:nvSpPr>
          <p:cNvPr id="326659" name="Rectangle 2"/>
          <p:cNvSpPr>
            <a:spLocks noRot="1" noChangeArrowheads="1" noTextEdit="1"/>
          </p:cNvSpPr>
          <p:nvPr>
            <p:ph type="sldImg"/>
          </p:nvPr>
        </p:nvSpPr>
        <p:spPr>
          <a:ln/>
        </p:spPr>
      </p:sp>
      <p:sp>
        <p:nvSpPr>
          <p:cNvPr id="3266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4513824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CCB499-2087-4CBC-82AF-9CC0B2DD3E59}" type="slidenum">
              <a:rPr lang="en-US" altLang="en-US"/>
              <a:pPr eaLnBrk="1" hangingPunct="1"/>
              <a:t>121</a:t>
            </a:fld>
            <a:endParaRPr lang="en-US" altLang="en-US"/>
          </a:p>
        </p:txBody>
      </p:sp>
      <p:sp>
        <p:nvSpPr>
          <p:cNvPr id="327683" name="Rectangle 2"/>
          <p:cNvSpPr>
            <a:spLocks noRot="1" noChangeArrowheads="1" noTextEdit="1"/>
          </p:cNvSpPr>
          <p:nvPr>
            <p:ph type="sldImg"/>
          </p:nvPr>
        </p:nvSpPr>
        <p:spPr>
          <a:ln/>
        </p:spPr>
      </p:sp>
      <p:sp>
        <p:nvSpPr>
          <p:cNvPr id="3276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1903577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FABCE8-AE48-4A63-AC15-58ABF247A11C}" type="slidenum">
              <a:rPr lang="en-US" altLang="en-US"/>
              <a:pPr eaLnBrk="1" hangingPunct="1"/>
              <a:t>122</a:t>
            </a:fld>
            <a:endParaRPr lang="en-US" altLang="en-US"/>
          </a:p>
        </p:txBody>
      </p:sp>
      <p:sp>
        <p:nvSpPr>
          <p:cNvPr id="328707" name="Rectangle 2"/>
          <p:cNvSpPr>
            <a:spLocks noRot="1" noChangeArrowheads="1" noTextEdit="1"/>
          </p:cNvSpPr>
          <p:nvPr>
            <p:ph type="sldImg"/>
          </p:nvPr>
        </p:nvSpPr>
        <p:spPr>
          <a:ln/>
        </p:spPr>
      </p:sp>
      <p:sp>
        <p:nvSpPr>
          <p:cNvPr id="3287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9657517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FAFA02-AAC8-4BE2-BFA0-A9DE02BA4007}" type="slidenum">
              <a:rPr lang="en-US" altLang="en-US"/>
              <a:pPr eaLnBrk="1" hangingPunct="1"/>
              <a:t>123</a:t>
            </a:fld>
            <a:endParaRPr lang="en-US" altLang="en-US"/>
          </a:p>
        </p:txBody>
      </p:sp>
      <p:sp>
        <p:nvSpPr>
          <p:cNvPr id="329731" name="Rectangle 2"/>
          <p:cNvSpPr>
            <a:spLocks noRot="1" noChangeArrowheads="1" noTextEdit="1"/>
          </p:cNvSpPr>
          <p:nvPr>
            <p:ph type="sldImg"/>
          </p:nvPr>
        </p:nvSpPr>
        <p:spPr>
          <a:ln/>
        </p:spPr>
      </p:sp>
      <p:sp>
        <p:nvSpPr>
          <p:cNvPr id="3297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936900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BE62D0-AFC4-439E-9EA2-7CA2ACB7F35F}" type="slidenum">
              <a:rPr lang="en-US" altLang="en-US"/>
              <a:pPr eaLnBrk="1" hangingPunct="1"/>
              <a:t>124</a:t>
            </a:fld>
            <a:endParaRPr lang="en-US" altLang="en-US"/>
          </a:p>
        </p:txBody>
      </p:sp>
      <p:sp>
        <p:nvSpPr>
          <p:cNvPr id="330755" name="Rectangle 2"/>
          <p:cNvSpPr>
            <a:spLocks noRot="1" noChangeArrowheads="1" noTextEdit="1"/>
          </p:cNvSpPr>
          <p:nvPr>
            <p:ph type="sldImg"/>
          </p:nvPr>
        </p:nvSpPr>
        <p:spPr>
          <a:ln/>
        </p:spPr>
      </p:sp>
      <p:sp>
        <p:nvSpPr>
          <p:cNvPr id="3307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868196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BC23C6-1C74-486F-8FC2-DDD7F7DD8AD6}" type="slidenum">
              <a:rPr lang="en-US" altLang="en-US"/>
              <a:pPr eaLnBrk="1" hangingPunct="1"/>
              <a:t>125</a:t>
            </a:fld>
            <a:endParaRPr lang="en-US" altLang="en-US"/>
          </a:p>
        </p:txBody>
      </p:sp>
      <p:sp>
        <p:nvSpPr>
          <p:cNvPr id="331779" name="Rectangle 2"/>
          <p:cNvSpPr>
            <a:spLocks noRot="1" noChangeArrowheads="1" noTextEdit="1"/>
          </p:cNvSpPr>
          <p:nvPr>
            <p:ph type="sldImg"/>
          </p:nvPr>
        </p:nvSpPr>
        <p:spPr>
          <a:ln/>
        </p:spPr>
      </p:sp>
      <p:sp>
        <p:nvSpPr>
          <p:cNvPr id="3317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487324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8F7A09-BE94-4D1D-94C0-2A2DC5B4EBDB}" type="slidenum">
              <a:rPr lang="en-US" altLang="en-US"/>
              <a:pPr eaLnBrk="1" hangingPunct="1"/>
              <a:t>126</a:t>
            </a:fld>
            <a:endParaRPr lang="en-US" altLang="en-US"/>
          </a:p>
        </p:txBody>
      </p:sp>
      <p:sp>
        <p:nvSpPr>
          <p:cNvPr id="332803" name="Rectangle 2"/>
          <p:cNvSpPr>
            <a:spLocks noRot="1" noChangeArrowheads="1" noTextEdit="1"/>
          </p:cNvSpPr>
          <p:nvPr>
            <p:ph type="sldImg"/>
          </p:nvPr>
        </p:nvSpPr>
        <p:spPr>
          <a:ln/>
        </p:spPr>
      </p:sp>
      <p:sp>
        <p:nvSpPr>
          <p:cNvPr id="3328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16344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C9E3FA-93B8-4591-BC21-17BB2AF42CD0}" type="slidenum">
              <a:rPr lang="en-US" altLang="en-US"/>
              <a:pPr eaLnBrk="1" hangingPunct="1"/>
              <a:t>127</a:t>
            </a:fld>
            <a:endParaRPr lang="en-US" altLang="en-US"/>
          </a:p>
        </p:txBody>
      </p:sp>
      <p:sp>
        <p:nvSpPr>
          <p:cNvPr id="333827" name="Rectangle 2"/>
          <p:cNvSpPr>
            <a:spLocks noRot="1" noChangeArrowheads="1" noTextEdit="1"/>
          </p:cNvSpPr>
          <p:nvPr>
            <p:ph type="sldImg"/>
          </p:nvPr>
        </p:nvSpPr>
        <p:spPr>
          <a:ln/>
        </p:spPr>
      </p:sp>
      <p:sp>
        <p:nvSpPr>
          <p:cNvPr id="3338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1182702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A2CA8D-3117-494B-9CE3-117205D810E6}" type="slidenum">
              <a:rPr lang="en-US" altLang="en-US"/>
              <a:pPr eaLnBrk="1" hangingPunct="1"/>
              <a:t>128</a:t>
            </a:fld>
            <a:endParaRPr lang="en-US" altLang="en-US"/>
          </a:p>
        </p:txBody>
      </p:sp>
      <p:sp>
        <p:nvSpPr>
          <p:cNvPr id="334851" name="Rectangle 2"/>
          <p:cNvSpPr>
            <a:spLocks noRot="1" noChangeArrowheads="1" noTextEdit="1"/>
          </p:cNvSpPr>
          <p:nvPr>
            <p:ph type="sldImg"/>
          </p:nvPr>
        </p:nvSpPr>
        <p:spPr>
          <a:ln/>
        </p:spPr>
      </p:sp>
      <p:sp>
        <p:nvSpPr>
          <p:cNvPr id="3348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0114805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F51BD7-EBC7-4893-9D49-F272CE75DBAA}" type="slidenum">
              <a:rPr lang="en-US" altLang="en-US"/>
              <a:pPr eaLnBrk="1" hangingPunct="1"/>
              <a:t>129</a:t>
            </a:fld>
            <a:endParaRPr lang="en-US" altLang="en-US"/>
          </a:p>
        </p:txBody>
      </p:sp>
      <p:sp>
        <p:nvSpPr>
          <p:cNvPr id="335875" name="Rectangle 2"/>
          <p:cNvSpPr>
            <a:spLocks noRot="1" noChangeArrowheads="1" noTextEdit="1"/>
          </p:cNvSpPr>
          <p:nvPr>
            <p:ph type="sldImg"/>
          </p:nvPr>
        </p:nvSpPr>
        <p:spPr>
          <a:ln/>
        </p:spPr>
      </p:sp>
      <p:sp>
        <p:nvSpPr>
          <p:cNvPr id="335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58594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B0EA54-F962-4F50-8502-DEF6B7AB6E61}" type="slidenum">
              <a:rPr lang="en-US" altLang="en-US"/>
              <a:pPr eaLnBrk="1" hangingPunct="1"/>
              <a:t>13</a:t>
            </a:fld>
            <a:endParaRPr lang="en-US" altLang="en-US"/>
          </a:p>
        </p:txBody>
      </p:sp>
      <p:sp>
        <p:nvSpPr>
          <p:cNvPr id="217091" name="Rectangle 2"/>
          <p:cNvSpPr>
            <a:spLocks noRot="1" noChangeArrowheads="1" noTextEdit="1"/>
          </p:cNvSpPr>
          <p:nvPr>
            <p:ph type="sldImg"/>
          </p:nvPr>
        </p:nvSpPr>
        <p:spPr>
          <a:ln/>
        </p:spPr>
      </p:sp>
      <p:sp>
        <p:nvSpPr>
          <p:cNvPr id="217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9312802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881437-D516-4BCD-A355-AEC5E34CBDA9}" type="slidenum">
              <a:rPr lang="en-US" altLang="en-US"/>
              <a:pPr eaLnBrk="1" hangingPunct="1"/>
              <a:t>130</a:t>
            </a:fld>
            <a:endParaRPr lang="en-US" altLang="en-US"/>
          </a:p>
        </p:txBody>
      </p:sp>
      <p:sp>
        <p:nvSpPr>
          <p:cNvPr id="336899" name="Rectangle 2"/>
          <p:cNvSpPr>
            <a:spLocks noRot="1" noChangeArrowheads="1" noTextEdit="1"/>
          </p:cNvSpPr>
          <p:nvPr>
            <p:ph type="sldImg"/>
          </p:nvPr>
        </p:nvSpPr>
        <p:spPr>
          <a:ln/>
        </p:spPr>
      </p:sp>
      <p:sp>
        <p:nvSpPr>
          <p:cNvPr id="3369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744835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00F371-F03C-4B57-AA4A-195CD535ED77}" type="slidenum">
              <a:rPr lang="en-US" altLang="en-US"/>
              <a:pPr eaLnBrk="1" hangingPunct="1"/>
              <a:t>131</a:t>
            </a:fld>
            <a:endParaRPr lang="en-US" altLang="en-US"/>
          </a:p>
        </p:txBody>
      </p:sp>
      <p:sp>
        <p:nvSpPr>
          <p:cNvPr id="337923" name="Rectangle 2"/>
          <p:cNvSpPr>
            <a:spLocks noRot="1" noChangeArrowheads="1" noTextEdit="1"/>
          </p:cNvSpPr>
          <p:nvPr>
            <p:ph type="sldImg"/>
          </p:nvPr>
        </p:nvSpPr>
        <p:spPr>
          <a:ln/>
        </p:spPr>
      </p:sp>
      <p:sp>
        <p:nvSpPr>
          <p:cNvPr id="3379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2512463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C9620B-89E0-4AF8-AA08-4E22647BFEB2}" type="slidenum">
              <a:rPr lang="en-US" altLang="en-US"/>
              <a:pPr eaLnBrk="1" hangingPunct="1"/>
              <a:t>132</a:t>
            </a:fld>
            <a:endParaRPr lang="en-US" altLang="en-US"/>
          </a:p>
        </p:txBody>
      </p:sp>
      <p:sp>
        <p:nvSpPr>
          <p:cNvPr id="338947" name="Rectangle 2"/>
          <p:cNvSpPr>
            <a:spLocks noRot="1" noChangeArrowheads="1" noTextEdit="1"/>
          </p:cNvSpPr>
          <p:nvPr>
            <p:ph type="sldImg"/>
          </p:nvPr>
        </p:nvSpPr>
        <p:spPr>
          <a:ln/>
        </p:spPr>
      </p:sp>
      <p:sp>
        <p:nvSpPr>
          <p:cNvPr id="3389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9430299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25587E-A9E7-4304-AF04-A432B0662DA2}" type="slidenum">
              <a:rPr lang="en-US" altLang="en-US"/>
              <a:pPr eaLnBrk="1" hangingPunct="1"/>
              <a:t>133</a:t>
            </a:fld>
            <a:endParaRPr lang="en-US" altLang="en-US"/>
          </a:p>
        </p:txBody>
      </p:sp>
      <p:sp>
        <p:nvSpPr>
          <p:cNvPr id="339971" name="Rectangle 2"/>
          <p:cNvSpPr>
            <a:spLocks noRot="1" noChangeArrowheads="1" noTextEdit="1"/>
          </p:cNvSpPr>
          <p:nvPr>
            <p:ph type="sldImg"/>
          </p:nvPr>
        </p:nvSpPr>
        <p:spPr>
          <a:ln/>
        </p:spPr>
      </p:sp>
      <p:sp>
        <p:nvSpPr>
          <p:cNvPr id="3399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348195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87B0F2-D007-416E-A267-5C06D3EB2F07}" type="slidenum">
              <a:rPr lang="en-US" altLang="en-US"/>
              <a:pPr eaLnBrk="1" hangingPunct="1"/>
              <a:t>134</a:t>
            </a:fld>
            <a:endParaRPr lang="en-US" altLang="en-US"/>
          </a:p>
        </p:txBody>
      </p:sp>
      <p:sp>
        <p:nvSpPr>
          <p:cNvPr id="340995" name="Rectangle 2"/>
          <p:cNvSpPr>
            <a:spLocks noRot="1" noChangeArrowheads="1" noTextEdit="1"/>
          </p:cNvSpPr>
          <p:nvPr>
            <p:ph type="sldImg"/>
          </p:nvPr>
        </p:nvSpPr>
        <p:spPr>
          <a:ln/>
        </p:spPr>
      </p:sp>
      <p:sp>
        <p:nvSpPr>
          <p:cNvPr id="340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1189649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6117ED-833D-4BCA-9E35-5F69490FFCCA}" type="slidenum">
              <a:rPr lang="en-US" altLang="en-US"/>
              <a:pPr eaLnBrk="1" hangingPunct="1"/>
              <a:t>135</a:t>
            </a:fld>
            <a:endParaRPr lang="en-US" altLang="en-US"/>
          </a:p>
        </p:txBody>
      </p:sp>
      <p:sp>
        <p:nvSpPr>
          <p:cNvPr id="342019" name="Rectangle 2"/>
          <p:cNvSpPr>
            <a:spLocks noRot="1" noChangeArrowheads="1" noTextEdit="1"/>
          </p:cNvSpPr>
          <p:nvPr>
            <p:ph type="sldImg"/>
          </p:nvPr>
        </p:nvSpPr>
        <p:spPr>
          <a:ln/>
        </p:spPr>
      </p:sp>
      <p:sp>
        <p:nvSpPr>
          <p:cNvPr id="3420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916085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51D5C8-6D28-430E-944B-DE0903C34D03}" type="slidenum">
              <a:rPr lang="en-US" altLang="en-US"/>
              <a:pPr eaLnBrk="1" hangingPunct="1"/>
              <a:t>136</a:t>
            </a:fld>
            <a:endParaRPr lang="en-US" altLang="en-US"/>
          </a:p>
        </p:txBody>
      </p:sp>
      <p:sp>
        <p:nvSpPr>
          <p:cNvPr id="343043" name="Rectangle 2"/>
          <p:cNvSpPr>
            <a:spLocks noRot="1" noChangeArrowheads="1" noTextEdit="1"/>
          </p:cNvSpPr>
          <p:nvPr>
            <p:ph type="sldImg"/>
          </p:nvPr>
        </p:nvSpPr>
        <p:spPr>
          <a:ln/>
        </p:spPr>
      </p:sp>
      <p:sp>
        <p:nvSpPr>
          <p:cNvPr id="3430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025685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A3DE10-0647-430F-A79B-3898E26197BA}" type="slidenum">
              <a:rPr lang="en-US" altLang="en-US"/>
              <a:pPr eaLnBrk="1" hangingPunct="1"/>
              <a:t>137</a:t>
            </a:fld>
            <a:endParaRPr lang="en-US" altLang="en-US"/>
          </a:p>
        </p:txBody>
      </p:sp>
      <p:sp>
        <p:nvSpPr>
          <p:cNvPr id="344067" name="Rectangle 2"/>
          <p:cNvSpPr>
            <a:spLocks noRot="1" noChangeArrowheads="1" noTextEdit="1"/>
          </p:cNvSpPr>
          <p:nvPr>
            <p:ph type="sldImg"/>
          </p:nvPr>
        </p:nvSpPr>
        <p:spPr>
          <a:ln/>
        </p:spPr>
      </p:sp>
      <p:sp>
        <p:nvSpPr>
          <p:cNvPr id="3440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9667079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159A3F-7F4D-4F84-A247-BAD88F67F8A6}" type="slidenum">
              <a:rPr lang="en-US" altLang="en-US"/>
              <a:pPr eaLnBrk="1" hangingPunct="1"/>
              <a:t>138</a:t>
            </a:fld>
            <a:endParaRPr lang="en-US" altLang="en-US"/>
          </a:p>
        </p:txBody>
      </p:sp>
      <p:sp>
        <p:nvSpPr>
          <p:cNvPr id="345091" name="Rectangle 2"/>
          <p:cNvSpPr>
            <a:spLocks noRot="1" noChangeArrowheads="1" noTextEdit="1"/>
          </p:cNvSpPr>
          <p:nvPr>
            <p:ph type="sldImg"/>
          </p:nvPr>
        </p:nvSpPr>
        <p:spPr>
          <a:ln/>
        </p:spPr>
      </p:sp>
      <p:sp>
        <p:nvSpPr>
          <p:cNvPr id="345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9280099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5C4772-9FBE-42B1-802C-8CC2E56153F0}" type="slidenum">
              <a:rPr lang="en-US" altLang="en-US"/>
              <a:pPr eaLnBrk="1" hangingPunct="1"/>
              <a:t>139</a:t>
            </a:fld>
            <a:endParaRPr lang="en-US" altLang="en-US"/>
          </a:p>
        </p:txBody>
      </p:sp>
      <p:sp>
        <p:nvSpPr>
          <p:cNvPr id="346115" name="Rectangle 2"/>
          <p:cNvSpPr>
            <a:spLocks noRot="1" noChangeArrowheads="1" noTextEdit="1"/>
          </p:cNvSpPr>
          <p:nvPr>
            <p:ph type="sldImg"/>
          </p:nvPr>
        </p:nvSpPr>
        <p:spPr>
          <a:ln/>
        </p:spPr>
      </p:sp>
      <p:sp>
        <p:nvSpPr>
          <p:cNvPr id="3461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62557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E62F8F-EA24-44F9-9E87-F959A2D9059F}" type="slidenum">
              <a:rPr lang="en-US" altLang="en-US"/>
              <a:pPr eaLnBrk="1" hangingPunct="1"/>
              <a:t>14</a:t>
            </a:fld>
            <a:endParaRPr lang="en-US" altLang="en-US"/>
          </a:p>
        </p:txBody>
      </p:sp>
      <p:sp>
        <p:nvSpPr>
          <p:cNvPr id="218115" name="Rectangle 2"/>
          <p:cNvSpPr>
            <a:spLocks noRot="1"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268712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Slide Image Placeholder 1"/>
          <p:cNvSpPr>
            <a:spLocks noGrp="1" noRot="1" noChangeAspect="1" noTextEdit="1"/>
          </p:cNvSpPr>
          <p:nvPr>
            <p:ph type="sldImg"/>
          </p:nvPr>
        </p:nvSpPr>
        <p:spPr>
          <a:ln/>
        </p:spPr>
      </p:sp>
      <p:sp>
        <p:nvSpPr>
          <p:cNvPr id="347139" name="Notes Placeholder 2"/>
          <p:cNvSpPr>
            <a:spLocks noGrp="1"/>
          </p:cNvSpPr>
          <p:nvPr>
            <p:ph type="body" idx="1"/>
          </p:nvPr>
        </p:nvSpPr>
        <p:spPr>
          <a:noFill/>
        </p:spPr>
        <p:txBody>
          <a:bodyPr/>
          <a:lstStyle/>
          <a:p>
            <a:pPr eaLnBrk="1" hangingPunct="1"/>
            <a:endParaRPr lang="en-US" altLang="en-US" smtClean="0"/>
          </a:p>
        </p:txBody>
      </p:sp>
      <p:sp>
        <p:nvSpPr>
          <p:cNvPr id="347140"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3A9C0A-3C07-4DD0-B76E-D3265292F5DD}" type="slidenum">
              <a:rPr lang="en-US" altLang="en-US"/>
              <a:pPr eaLnBrk="1" hangingPunct="1"/>
              <a:t>140</a:t>
            </a:fld>
            <a:endParaRPr lang="en-US" altLang="en-US"/>
          </a:p>
        </p:txBody>
      </p:sp>
    </p:spTree>
    <p:extLst>
      <p:ext uri="{BB962C8B-B14F-4D97-AF65-F5344CB8AC3E}">
        <p14:creationId xmlns:p14="http://schemas.microsoft.com/office/powerpoint/2010/main" val="223188343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Slide Image Placeholder 1"/>
          <p:cNvSpPr>
            <a:spLocks noGrp="1" noRot="1" noChangeAspect="1" noTextEdit="1"/>
          </p:cNvSpPr>
          <p:nvPr>
            <p:ph type="sldImg"/>
          </p:nvPr>
        </p:nvSpPr>
        <p:spPr>
          <a:ln/>
        </p:spPr>
      </p:sp>
      <p:sp>
        <p:nvSpPr>
          <p:cNvPr id="348163" name="Notes Placeholder 2"/>
          <p:cNvSpPr>
            <a:spLocks noGrp="1"/>
          </p:cNvSpPr>
          <p:nvPr>
            <p:ph type="body" idx="1"/>
          </p:nvPr>
        </p:nvSpPr>
        <p:spPr>
          <a:noFill/>
        </p:spPr>
        <p:txBody>
          <a:bodyPr/>
          <a:lstStyle/>
          <a:p>
            <a:pPr eaLnBrk="1" hangingPunct="1"/>
            <a:endParaRPr lang="en-US" altLang="en-US" smtClean="0"/>
          </a:p>
        </p:txBody>
      </p:sp>
      <p:sp>
        <p:nvSpPr>
          <p:cNvPr id="348164"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C9CFBB-6B00-4050-A896-426D125A233D}" type="slidenum">
              <a:rPr lang="en-US" altLang="en-US"/>
              <a:pPr eaLnBrk="1" hangingPunct="1"/>
              <a:t>141</a:t>
            </a:fld>
            <a:endParaRPr lang="en-US" altLang="en-US"/>
          </a:p>
        </p:txBody>
      </p:sp>
    </p:spTree>
    <p:extLst>
      <p:ext uri="{BB962C8B-B14F-4D97-AF65-F5344CB8AC3E}">
        <p14:creationId xmlns:p14="http://schemas.microsoft.com/office/powerpoint/2010/main" val="119754938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Slide Image Placeholder 1"/>
          <p:cNvSpPr>
            <a:spLocks noGrp="1" noRot="1" noChangeAspect="1" noTextEdit="1"/>
          </p:cNvSpPr>
          <p:nvPr>
            <p:ph type="sldImg"/>
          </p:nvPr>
        </p:nvSpPr>
        <p:spPr>
          <a:ln/>
        </p:spPr>
      </p:sp>
      <p:sp>
        <p:nvSpPr>
          <p:cNvPr id="349187" name="Notes Placeholder 2"/>
          <p:cNvSpPr>
            <a:spLocks noGrp="1"/>
          </p:cNvSpPr>
          <p:nvPr>
            <p:ph type="body" idx="1"/>
          </p:nvPr>
        </p:nvSpPr>
        <p:spPr>
          <a:noFill/>
        </p:spPr>
        <p:txBody>
          <a:bodyPr/>
          <a:lstStyle/>
          <a:p>
            <a:pPr eaLnBrk="1" hangingPunct="1"/>
            <a:endParaRPr lang="en-US" altLang="en-US" smtClean="0"/>
          </a:p>
        </p:txBody>
      </p:sp>
      <p:sp>
        <p:nvSpPr>
          <p:cNvPr id="349188"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AE9514-8DDD-4934-9352-3FD75E075424}" type="slidenum">
              <a:rPr lang="en-US" altLang="en-US"/>
              <a:pPr eaLnBrk="1" hangingPunct="1"/>
              <a:t>142</a:t>
            </a:fld>
            <a:endParaRPr lang="en-US" altLang="en-US"/>
          </a:p>
        </p:txBody>
      </p:sp>
    </p:spTree>
    <p:extLst>
      <p:ext uri="{BB962C8B-B14F-4D97-AF65-F5344CB8AC3E}">
        <p14:creationId xmlns:p14="http://schemas.microsoft.com/office/powerpoint/2010/main" val="98001500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Slide Image Placeholder 1"/>
          <p:cNvSpPr>
            <a:spLocks noGrp="1" noRot="1" noChangeAspect="1" noTextEdit="1"/>
          </p:cNvSpPr>
          <p:nvPr>
            <p:ph type="sldImg"/>
          </p:nvPr>
        </p:nvSpPr>
        <p:spPr>
          <a:ln/>
        </p:spPr>
      </p:sp>
      <p:sp>
        <p:nvSpPr>
          <p:cNvPr id="350211" name="Notes Placeholder 2"/>
          <p:cNvSpPr>
            <a:spLocks noGrp="1"/>
          </p:cNvSpPr>
          <p:nvPr>
            <p:ph type="body" idx="1"/>
          </p:nvPr>
        </p:nvSpPr>
        <p:spPr>
          <a:noFill/>
        </p:spPr>
        <p:txBody>
          <a:bodyPr/>
          <a:lstStyle/>
          <a:p>
            <a:pPr eaLnBrk="1" hangingPunct="1"/>
            <a:endParaRPr lang="en-US" altLang="en-US" smtClean="0"/>
          </a:p>
        </p:txBody>
      </p:sp>
      <p:sp>
        <p:nvSpPr>
          <p:cNvPr id="350212"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BCBC80-5126-4F89-A8F9-32B54730802A}" type="slidenum">
              <a:rPr lang="en-US" altLang="en-US"/>
              <a:pPr eaLnBrk="1" hangingPunct="1"/>
              <a:t>143</a:t>
            </a:fld>
            <a:endParaRPr lang="en-US" altLang="en-US"/>
          </a:p>
        </p:txBody>
      </p:sp>
    </p:spTree>
    <p:extLst>
      <p:ext uri="{BB962C8B-B14F-4D97-AF65-F5344CB8AC3E}">
        <p14:creationId xmlns:p14="http://schemas.microsoft.com/office/powerpoint/2010/main" val="339352245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7BBC9C-3039-4E9A-80EF-E2EBAF90B288}" type="slidenum">
              <a:rPr lang="en-US" altLang="en-US"/>
              <a:pPr eaLnBrk="1" hangingPunct="1"/>
              <a:t>144</a:t>
            </a:fld>
            <a:endParaRPr lang="en-US" altLang="en-US"/>
          </a:p>
        </p:txBody>
      </p:sp>
      <p:sp>
        <p:nvSpPr>
          <p:cNvPr id="351235" name="Rectangle 2"/>
          <p:cNvSpPr>
            <a:spLocks noRot="1" noChangeArrowheads="1" noTextEdit="1"/>
          </p:cNvSpPr>
          <p:nvPr>
            <p:ph type="sldImg"/>
          </p:nvPr>
        </p:nvSpPr>
        <p:spPr>
          <a:ln/>
        </p:spPr>
      </p:sp>
      <p:sp>
        <p:nvSpPr>
          <p:cNvPr id="351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0235932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9D0FA8-29DF-4B0D-8C77-7A1B587F7D1B}" type="slidenum">
              <a:rPr lang="en-US" altLang="en-US"/>
              <a:pPr eaLnBrk="1" hangingPunct="1"/>
              <a:t>145</a:t>
            </a:fld>
            <a:endParaRPr lang="en-US" altLang="en-US"/>
          </a:p>
        </p:txBody>
      </p:sp>
      <p:sp>
        <p:nvSpPr>
          <p:cNvPr id="352259" name="Rectangle 2"/>
          <p:cNvSpPr>
            <a:spLocks noRot="1" noChangeArrowheads="1" noTextEdit="1"/>
          </p:cNvSpPr>
          <p:nvPr>
            <p:ph type="sldImg"/>
          </p:nvPr>
        </p:nvSpPr>
        <p:spPr>
          <a:ln/>
        </p:spPr>
      </p:sp>
      <p:sp>
        <p:nvSpPr>
          <p:cNvPr id="3522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6108904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E47EEE-2CDC-499C-A5BD-A8E7A6AB651D}" type="slidenum">
              <a:rPr lang="en-US" altLang="en-US"/>
              <a:pPr eaLnBrk="1" hangingPunct="1"/>
              <a:t>146</a:t>
            </a:fld>
            <a:endParaRPr lang="en-US" altLang="en-US"/>
          </a:p>
        </p:txBody>
      </p:sp>
      <p:sp>
        <p:nvSpPr>
          <p:cNvPr id="353283" name="Rectangle 2"/>
          <p:cNvSpPr>
            <a:spLocks noRot="1" noChangeArrowheads="1" noTextEdit="1"/>
          </p:cNvSpPr>
          <p:nvPr>
            <p:ph type="sldImg"/>
          </p:nvPr>
        </p:nvSpPr>
        <p:spPr>
          <a:ln/>
        </p:spPr>
      </p:sp>
      <p:sp>
        <p:nvSpPr>
          <p:cNvPr id="353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480278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786076-5CE1-425D-86FC-08390B10F860}" type="slidenum">
              <a:rPr lang="en-US" altLang="en-US"/>
              <a:pPr eaLnBrk="1" hangingPunct="1"/>
              <a:t>147</a:t>
            </a:fld>
            <a:endParaRPr lang="en-US" altLang="en-US"/>
          </a:p>
        </p:txBody>
      </p:sp>
      <p:sp>
        <p:nvSpPr>
          <p:cNvPr id="354307" name="Rectangle 2"/>
          <p:cNvSpPr>
            <a:spLocks noRot="1" noChangeArrowheads="1" noTextEdit="1"/>
          </p:cNvSpPr>
          <p:nvPr>
            <p:ph type="sldImg"/>
          </p:nvPr>
        </p:nvSpPr>
        <p:spPr>
          <a:ln/>
        </p:spPr>
      </p:sp>
      <p:sp>
        <p:nvSpPr>
          <p:cNvPr id="3543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0467395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CAC07C-2714-4ACE-B6D6-6FA5EC510B4F}" type="slidenum">
              <a:rPr lang="en-US" altLang="en-US"/>
              <a:pPr eaLnBrk="1" hangingPunct="1"/>
              <a:t>148</a:t>
            </a:fld>
            <a:endParaRPr lang="en-US" altLang="en-US"/>
          </a:p>
        </p:txBody>
      </p:sp>
      <p:sp>
        <p:nvSpPr>
          <p:cNvPr id="355331" name="Rectangle 2"/>
          <p:cNvSpPr>
            <a:spLocks noRot="1" noChangeArrowheads="1" noTextEdit="1"/>
          </p:cNvSpPr>
          <p:nvPr>
            <p:ph type="sldImg"/>
          </p:nvPr>
        </p:nvSpPr>
        <p:spPr>
          <a:ln/>
        </p:spPr>
      </p:sp>
      <p:sp>
        <p:nvSpPr>
          <p:cNvPr id="3553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8656625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4595BA-2CE1-4F9C-A766-0EC07AF10A71}" type="slidenum">
              <a:rPr lang="en-US" altLang="en-US"/>
              <a:pPr eaLnBrk="1" hangingPunct="1"/>
              <a:t>149</a:t>
            </a:fld>
            <a:endParaRPr lang="en-US" altLang="en-US"/>
          </a:p>
        </p:txBody>
      </p:sp>
      <p:sp>
        <p:nvSpPr>
          <p:cNvPr id="356355" name="Rectangle 2"/>
          <p:cNvSpPr>
            <a:spLocks noRot="1" noChangeArrowheads="1" noTextEdit="1"/>
          </p:cNvSpPr>
          <p:nvPr>
            <p:ph type="sldImg"/>
          </p:nvPr>
        </p:nvSpPr>
        <p:spPr>
          <a:ln/>
        </p:spPr>
      </p:sp>
      <p:sp>
        <p:nvSpPr>
          <p:cNvPr id="3563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3553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BD1FBF-F147-4702-BC35-38AA844527E4}" type="slidenum">
              <a:rPr lang="en-US" altLang="en-US"/>
              <a:pPr eaLnBrk="1" hangingPunct="1"/>
              <a:t>15</a:t>
            </a:fld>
            <a:endParaRPr lang="en-US" altLang="en-US"/>
          </a:p>
        </p:txBody>
      </p:sp>
      <p:sp>
        <p:nvSpPr>
          <p:cNvPr id="219139" name="Rectangle 2"/>
          <p:cNvSpPr>
            <a:spLocks noRot="1" noChangeArrowheads="1" noTextEdit="1"/>
          </p:cNvSpPr>
          <p:nvPr>
            <p:ph type="sldImg"/>
          </p:nvPr>
        </p:nvSpPr>
        <p:spPr>
          <a:ln/>
        </p:spPr>
      </p:sp>
      <p:sp>
        <p:nvSpPr>
          <p:cNvPr id="2191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8363951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C5BFE8-BBE0-41A4-A5A8-1BC6089B8DA5}" type="slidenum">
              <a:rPr lang="en-US" altLang="en-US"/>
              <a:pPr eaLnBrk="1" hangingPunct="1"/>
              <a:t>150</a:t>
            </a:fld>
            <a:endParaRPr lang="en-US" altLang="en-US"/>
          </a:p>
        </p:txBody>
      </p:sp>
      <p:sp>
        <p:nvSpPr>
          <p:cNvPr id="357379" name="Rectangle 2"/>
          <p:cNvSpPr>
            <a:spLocks noRot="1" noChangeArrowheads="1" noTextEdit="1"/>
          </p:cNvSpPr>
          <p:nvPr>
            <p:ph type="sldImg"/>
          </p:nvPr>
        </p:nvSpPr>
        <p:spPr>
          <a:ln/>
        </p:spPr>
      </p:sp>
      <p:sp>
        <p:nvSpPr>
          <p:cNvPr id="3573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25448311"/>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DC664E-A82E-4A55-A490-76D74B2C79F6}" type="slidenum">
              <a:rPr lang="en-US" altLang="en-US"/>
              <a:pPr eaLnBrk="1" hangingPunct="1"/>
              <a:t>151</a:t>
            </a:fld>
            <a:endParaRPr lang="en-US" altLang="en-US"/>
          </a:p>
        </p:txBody>
      </p:sp>
      <p:sp>
        <p:nvSpPr>
          <p:cNvPr id="358403" name="Rectangle 2"/>
          <p:cNvSpPr>
            <a:spLocks noRot="1" noChangeArrowheads="1" noTextEdit="1"/>
          </p:cNvSpPr>
          <p:nvPr>
            <p:ph type="sldImg"/>
          </p:nvPr>
        </p:nvSpPr>
        <p:spPr>
          <a:ln/>
        </p:spPr>
      </p:sp>
      <p:sp>
        <p:nvSpPr>
          <p:cNvPr id="3584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3117146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BF0D9-DF52-4E9B-8882-F2BD4659802B}" type="slidenum">
              <a:rPr lang="en-US" altLang="en-US"/>
              <a:pPr eaLnBrk="1" hangingPunct="1"/>
              <a:t>152</a:t>
            </a:fld>
            <a:endParaRPr lang="en-US" altLang="en-US"/>
          </a:p>
        </p:txBody>
      </p:sp>
      <p:sp>
        <p:nvSpPr>
          <p:cNvPr id="359427" name="Rectangle 2"/>
          <p:cNvSpPr>
            <a:spLocks noRot="1" noChangeArrowheads="1" noTextEdit="1"/>
          </p:cNvSpPr>
          <p:nvPr>
            <p:ph type="sldImg"/>
          </p:nvPr>
        </p:nvSpPr>
        <p:spPr>
          <a:ln/>
        </p:spPr>
      </p:sp>
      <p:sp>
        <p:nvSpPr>
          <p:cNvPr id="3594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8387382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10B5BD-1AD8-454E-AE0C-42D1618FE701}" type="slidenum">
              <a:rPr lang="en-US" altLang="en-US"/>
              <a:pPr eaLnBrk="1" hangingPunct="1"/>
              <a:t>153</a:t>
            </a:fld>
            <a:endParaRPr lang="en-US" altLang="en-US"/>
          </a:p>
        </p:txBody>
      </p:sp>
      <p:sp>
        <p:nvSpPr>
          <p:cNvPr id="360451" name="Rectangle 2"/>
          <p:cNvSpPr>
            <a:spLocks noRot="1" noChangeArrowheads="1" noTextEdit="1"/>
          </p:cNvSpPr>
          <p:nvPr>
            <p:ph type="sldImg"/>
          </p:nvPr>
        </p:nvSpPr>
        <p:spPr>
          <a:ln/>
        </p:spPr>
      </p:sp>
      <p:sp>
        <p:nvSpPr>
          <p:cNvPr id="3604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8525010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8B059F-F1E0-49A0-9E5B-828782A06904}" type="slidenum">
              <a:rPr lang="en-US" altLang="en-US"/>
              <a:pPr eaLnBrk="1" hangingPunct="1"/>
              <a:t>154</a:t>
            </a:fld>
            <a:endParaRPr lang="en-US" altLang="en-US"/>
          </a:p>
        </p:txBody>
      </p:sp>
      <p:sp>
        <p:nvSpPr>
          <p:cNvPr id="361475" name="Rectangle 2"/>
          <p:cNvSpPr>
            <a:spLocks noRot="1" noChangeArrowheads="1" noTextEdit="1"/>
          </p:cNvSpPr>
          <p:nvPr>
            <p:ph type="sldImg"/>
          </p:nvPr>
        </p:nvSpPr>
        <p:spPr>
          <a:ln/>
        </p:spPr>
      </p:sp>
      <p:sp>
        <p:nvSpPr>
          <p:cNvPr id="3614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2209563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2780C6-FA5D-4D4A-919A-07CCE124B658}" type="slidenum">
              <a:rPr lang="en-US" altLang="en-US"/>
              <a:pPr eaLnBrk="1" hangingPunct="1"/>
              <a:t>155</a:t>
            </a:fld>
            <a:endParaRPr lang="en-US" altLang="en-US"/>
          </a:p>
        </p:txBody>
      </p:sp>
      <p:sp>
        <p:nvSpPr>
          <p:cNvPr id="362499" name="Rectangle 2"/>
          <p:cNvSpPr>
            <a:spLocks noRot="1" noChangeArrowheads="1" noTextEdit="1"/>
          </p:cNvSpPr>
          <p:nvPr>
            <p:ph type="sldImg"/>
          </p:nvPr>
        </p:nvSpPr>
        <p:spPr>
          <a:ln/>
        </p:spPr>
      </p:sp>
      <p:sp>
        <p:nvSpPr>
          <p:cNvPr id="3625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7185884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A2824F-2EA4-4C04-B303-9B542ED4FCFC}" type="slidenum">
              <a:rPr lang="en-US" altLang="en-US"/>
              <a:pPr eaLnBrk="1" hangingPunct="1"/>
              <a:t>156</a:t>
            </a:fld>
            <a:endParaRPr lang="en-US" altLang="en-US"/>
          </a:p>
        </p:txBody>
      </p:sp>
      <p:sp>
        <p:nvSpPr>
          <p:cNvPr id="363523" name="Rectangle 2"/>
          <p:cNvSpPr>
            <a:spLocks noRot="1" noChangeArrowheads="1" noTextEdit="1"/>
          </p:cNvSpPr>
          <p:nvPr>
            <p:ph type="sldImg"/>
          </p:nvPr>
        </p:nvSpPr>
        <p:spPr>
          <a:ln/>
        </p:spPr>
      </p:sp>
      <p:sp>
        <p:nvSpPr>
          <p:cNvPr id="3635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480302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4320BD-E8EF-48D4-9F7B-F3FCE9E0C5D3}" type="slidenum">
              <a:rPr lang="en-US" altLang="en-US"/>
              <a:pPr eaLnBrk="1" hangingPunct="1"/>
              <a:t>157</a:t>
            </a:fld>
            <a:endParaRPr lang="en-US" altLang="en-US"/>
          </a:p>
        </p:txBody>
      </p:sp>
      <p:sp>
        <p:nvSpPr>
          <p:cNvPr id="364547" name="Rectangle 2"/>
          <p:cNvSpPr>
            <a:spLocks noRot="1" noChangeArrowheads="1" noTextEdit="1"/>
          </p:cNvSpPr>
          <p:nvPr>
            <p:ph type="sldImg"/>
          </p:nvPr>
        </p:nvSpPr>
        <p:spPr>
          <a:ln/>
        </p:spPr>
      </p:sp>
      <p:sp>
        <p:nvSpPr>
          <p:cNvPr id="3645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320528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5A3C2B-8CBB-4FC4-8378-C04DC9120FAB}" type="slidenum">
              <a:rPr lang="en-US" altLang="en-US"/>
              <a:pPr eaLnBrk="1" hangingPunct="1"/>
              <a:t>158</a:t>
            </a:fld>
            <a:endParaRPr lang="en-US" altLang="en-US"/>
          </a:p>
        </p:txBody>
      </p:sp>
      <p:sp>
        <p:nvSpPr>
          <p:cNvPr id="365571" name="Rectangle 2"/>
          <p:cNvSpPr>
            <a:spLocks noRot="1" noChangeArrowheads="1" noTextEdit="1"/>
          </p:cNvSpPr>
          <p:nvPr>
            <p:ph type="sldImg"/>
          </p:nvPr>
        </p:nvSpPr>
        <p:spPr>
          <a:ln/>
        </p:spPr>
      </p:sp>
      <p:sp>
        <p:nvSpPr>
          <p:cNvPr id="3655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2926318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CAD9EF-5007-4C0E-9D2C-BA6A6E7194EF}" type="slidenum">
              <a:rPr lang="en-US" altLang="en-US"/>
              <a:pPr eaLnBrk="1" hangingPunct="1"/>
              <a:t>159</a:t>
            </a:fld>
            <a:endParaRPr lang="en-US" altLang="en-US"/>
          </a:p>
        </p:txBody>
      </p:sp>
      <p:sp>
        <p:nvSpPr>
          <p:cNvPr id="366595" name="Rectangle 2"/>
          <p:cNvSpPr>
            <a:spLocks noRot="1" noChangeArrowheads="1" noTextEdit="1"/>
          </p:cNvSpPr>
          <p:nvPr>
            <p:ph type="sldImg"/>
          </p:nvPr>
        </p:nvSpPr>
        <p:spPr>
          <a:ln/>
        </p:spPr>
      </p:sp>
      <p:sp>
        <p:nvSpPr>
          <p:cNvPr id="3665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81544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C6F5BA-97AE-47C6-926C-C81DE2665686}" type="slidenum">
              <a:rPr lang="en-US" altLang="en-US"/>
              <a:pPr eaLnBrk="1" hangingPunct="1"/>
              <a:t>16</a:t>
            </a:fld>
            <a:endParaRPr lang="en-US" altLang="en-US"/>
          </a:p>
        </p:txBody>
      </p:sp>
      <p:sp>
        <p:nvSpPr>
          <p:cNvPr id="220163" name="Rectangle 2"/>
          <p:cNvSpPr>
            <a:spLocks noRo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6013008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85AD84-A1B5-4620-8772-A64D0806FAFB}" type="slidenum">
              <a:rPr lang="en-US" altLang="en-US"/>
              <a:pPr eaLnBrk="1" hangingPunct="1"/>
              <a:t>160</a:t>
            </a:fld>
            <a:endParaRPr lang="en-US" altLang="en-US"/>
          </a:p>
        </p:txBody>
      </p:sp>
      <p:sp>
        <p:nvSpPr>
          <p:cNvPr id="367619" name="Rectangle 2"/>
          <p:cNvSpPr>
            <a:spLocks noRot="1" noChangeArrowheads="1" noTextEdit="1"/>
          </p:cNvSpPr>
          <p:nvPr>
            <p:ph type="sldImg"/>
          </p:nvPr>
        </p:nvSpPr>
        <p:spPr>
          <a:ln/>
        </p:spPr>
      </p:sp>
      <p:sp>
        <p:nvSpPr>
          <p:cNvPr id="3676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4802314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D74854-6791-425F-9F77-DC56EE7BEC43}" type="slidenum">
              <a:rPr lang="en-US" altLang="en-US"/>
              <a:pPr eaLnBrk="1" hangingPunct="1"/>
              <a:t>161</a:t>
            </a:fld>
            <a:endParaRPr lang="en-US" altLang="en-US"/>
          </a:p>
        </p:txBody>
      </p:sp>
      <p:sp>
        <p:nvSpPr>
          <p:cNvPr id="368643" name="Rectangle 2"/>
          <p:cNvSpPr>
            <a:spLocks noRot="1" noChangeArrowheads="1" noTextEdit="1"/>
          </p:cNvSpPr>
          <p:nvPr>
            <p:ph type="sldImg"/>
          </p:nvPr>
        </p:nvSpPr>
        <p:spPr>
          <a:ln/>
        </p:spPr>
      </p:sp>
      <p:sp>
        <p:nvSpPr>
          <p:cNvPr id="3686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6020187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C3DBBC-1EEB-4F6C-BB42-9C7189F49C08}" type="slidenum">
              <a:rPr lang="en-US" altLang="en-US"/>
              <a:pPr eaLnBrk="1" hangingPunct="1"/>
              <a:t>162</a:t>
            </a:fld>
            <a:endParaRPr lang="en-US" altLang="en-US"/>
          </a:p>
        </p:txBody>
      </p:sp>
      <p:sp>
        <p:nvSpPr>
          <p:cNvPr id="369667" name="Rectangle 2"/>
          <p:cNvSpPr>
            <a:spLocks noRot="1" noChangeArrowheads="1" noTextEdit="1"/>
          </p:cNvSpPr>
          <p:nvPr>
            <p:ph type="sldImg"/>
          </p:nvPr>
        </p:nvSpPr>
        <p:spPr>
          <a:ln/>
        </p:spPr>
      </p:sp>
      <p:sp>
        <p:nvSpPr>
          <p:cNvPr id="3696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425897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568BA1-7DC8-401B-9A65-E5E97EF8E7CC}" type="slidenum">
              <a:rPr lang="en-US" altLang="en-US"/>
              <a:pPr eaLnBrk="1" hangingPunct="1"/>
              <a:t>163</a:t>
            </a:fld>
            <a:endParaRPr lang="en-US" altLang="en-US"/>
          </a:p>
        </p:txBody>
      </p:sp>
      <p:sp>
        <p:nvSpPr>
          <p:cNvPr id="370691" name="Rectangle 2"/>
          <p:cNvSpPr>
            <a:spLocks noRot="1" noChangeArrowheads="1" noTextEdit="1"/>
          </p:cNvSpPr>
          <p:nvPr>
            <p:ph type="sldImg"/>
          </p:nvPr>
        </p:nvSpPr>
        <p:spPr>
          <a:ln/>
        </p:spPr>
      </p:sp>
      <p:sp>
        <p:nvSpPr>
          <p:cNvPr id="3706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1373881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BC2031-ED9B-4C41-8CF1-9C4B0C475356}" type="slidenum">
              <a:rPr lang="en-US" altLang="en-US"/>
              <a:pPr eaLnBrk="1" hangingPunct="1"/>
              <a:t>164</a:t>
            </a:fld>
            <a:endParaRPr lang="en-US" altLang="en-US"/>
          </a:p>
        </p:txBody>
      </p:sp>
      <p:sp>
        <p:nvSpPr>
          <p:cNvPr id="371715" name="Rectangle 2"/>
          <p:cNvSpPr>
            <a:spLocks noRot="1" noChangeArrowheads="1" noTextEdit="1"/>
          </p:cNvSpPr>
          <p:nvPr>
            <p:ph type="sldImg"/>
          </p:nvPr>
        </p:nvSpPr>
        <p:spPr>
          <a:ln/>
        </p:spPr>
      </p:sp>
      <p:sp>
        <p:nvSpPr>
          <p:cNvPr id="3717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3302619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039881-4258-4A38-A9BD-29C010DB9BA4}" type="slidenum">
              <a:rPr lang="en-US" altLang="en-US"/>
              <a:pPr eaLnBrk="1" hangingPunct="1"/>
              <a:t>165</a:t>
            </a:fld>
            <a:endParaRPr lang="en-US" altLang="en-US"/>
          </a:p>
        </p:txBody>
      </p:sp>
      <p:sp>
        <p:nvSpPr>
          <p:cNvPr id="372739" name="Rectangle 2"/>
          <p:cNvSpPr>
            <a:spLocks noRot="1" noChangeArrowheads="1" noTextEdit="1"/>
          </p:cNvSpPr>
          <p:nvPr>
            <p:ph type="sldImg"/>
          </p:nvPr>
        </p:nvSpPr>
        <p:spPr>
          <a:ln/>
        </p:spPr>
      </p:sp>
      <p:sp>
        <p:nvSpPr>
          <p:cNvPr id="3727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5189835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FE9B5C-DDE1-43D3-A470-FA8A0142B2AF}" type="slidenum">
              <a:rPr lang="en-US" altLang="en-US"/>
              <a:pPr eaLnBrk="1" hangingPunct="1"/>
              <a:t>166</a:t>
            </a:fld>
            <a:endParaRPr lang="en-US" altLang="en-US"/>
          </a:p>
        </p:txBody>
      </p:sp>
      <p:sp>
        <p:nvSpPr>
          <p:cNvPr id="373763" name="Rectangle 2"/>
          <p:cNvSpPr>
            <a:spLocks noRot="1" noChangeArrowheads="1" noTextEdit="1"/>
          </p:cNvSpPr>
          <p:nvPr>
            <p:ph type="sldImg"/>
          </p:nvPr>
        </p:nvSpPr>
        <p:spPr>
          <a:ln/>
        </p:spPr>
      </p:sp>
      <p:sp>
        <p:nvSpPr>
          <p:cNvPr id="3737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9053099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76097C-3708-44CB-B392-24AF77BA2673}" type="slidenum">
              <a:rPr lang="en-US" altLang="en-US"/>
              <a:pPr eaLnBrk="1" hangingPunct="1"/>
              <a:t>167</a:t>
            </a:fld>
            <a:endParaRPr lang="en-US" altLang="en-US"/>
          </a:p>
        </p:txBody>
      </p:sp>
      <p:sp>
        <p:nvSpPr>
          <p:cNvPr id="374787" name="Rectangle 2"/>
          <p:cNvSpPr>
            <a:spLocks noRot="1" noChangeArrowheads="1" noTextEdit="1"/>
          </p:cNvSpPr>
          <p:nvPr>
            <p:ph type="sldImg"/>
          </p:nvPr>
        </p:nvSpPr>
        <p:spPr>
          <a:ln/>
        </p:spPr>
      </p:sp>
      <p:sp>
        <p:nvSpPr>
          <p:cNvPr id="3747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3998031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7B6E66-BB6F-4938-BC47-2BE37C586C3A}" type="slidenum">
              <a:rPr lang="en-US" altLang="en-US"/>
              <a:pPr eaLnBrk="1" hangingPunct="1"/>
              <a:t>168</a:t>
            </a:fld>
            <a:endParaRPr lang="en-US" altLang="en-US"/>
          </a:p>
        </p:txBody>
      </p:sp>
      <p:sp>
        <p:nvSpPr>
          <p:cNvPr id="375811" name="Rectangle 2"/>
          <p:cNvSpPr>
            <a:spLocks noRot="1" noChangeArrowheads="1" noTextEdit="1"/>
          </p:cNvSpPr>
          <p:nvPr>
            <p:ph type="sldImg"/>
          </p:nvPr>
        </p:nvSpPr>
        <p:spPr>
          <a:ln/>
        </p:spPr>
      </p:sp>
      <p:sp>
        <p:nvSpPr>
          <p:cNvPr id="3758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29317221"/>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D2EE56-B17D-4E66-964F-048B1F1ECB4D}" type="slidenum">
              <a:rPr lang="en-US" altLang="en-US"/>
              <a:pPr eaLnBrk="1" hangingPunct="1"/>
              <a:t>169</a:t>
            </a:fld>
            <a:endParaRPr lang="en-US" altLang="en-US"/>
          </a:p>
        </p:txBody>
      </p:sp>
      <p:sp>
        <p:nvSpPr>
          <p:cNvPr id="376835" name="Rectangle 2"/>
          <p:cNvSpPr>
            <a:spLocks noRot="1" noChangeArrowheads="1" noTextEdit="1"/>
          </p:cNvSpPr>
          <p:nvPr>
            <p:ph type="sldImg"/>
          </p:nvPr>
        </p:nvSpPr>
        <p:spPr>
          <a:ln/>
        </p:spPr>
      </p:sp>
      <p:sp>
        <p:nvSpPr>
          <p:cNvPr id="3768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70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58CB62-BF19-4955-B36F-DAE15BC3F31A}" type="slidenum">
              <a:rPr lang="en-US" altLang="en-US"/>
              <a:pPr eaLnBrk="1" hangingPunct="1"/>
              <a:t>17</a:t>
            </a:fld>
            <a:endParaRPr lang="en-US" altLang="en-US"/>
          </a:p>
        </p:txBody>
      </p:sp>
      <p:sp>
        <p:nvSpPr>
          <p:cNvPr id="221187" name="Rectangle 2"/>
          <p:cNvSpPr>
            <a:spLocks noRot="1" noChangeArrowheads="1" noTextEdit="1"/>
          </p:cNvSpPr>
          <p:nvPr>
            <p:ph type="sldImg"/>
          </p:nvPr>
        </p:nvSpPr>
        <p:spPr>
          <a:ln/>
        </p:spPr>
      </p:sp>
      <p:sp>
        <p:nvSpPr>
          <p:cNvPr id="221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6827103"/>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372D92-9BD1-4DD5-8FFA-7F5ED69D4EC2}" type="slidenum">
              <a:rPr lang="en-US" altLang="en-US"/>
              <a:pPr eaLnBrk="1" hangingPunct="1"/>
              <a:t>170</a:t>
            </a:fld>
            <a:endParaRPr lang="en-US" altLang="en-US"/>
          </a:p>
        </p:txBody>
      </p:sp>
      <p:sp>
        <p:nvSpPr>
          <p:cNvPr id="377859" name="Rectangle 2"/>
          <p:cNvSpPr>
            <a:spLocks noRot="1" noChangeArrowheads="1" noTextEdit="1"/>
          </p:cNvSpPr>
          <p:nvPr>
            <p:ph type="sldImg"/>
          </p:nvPr>
        </p:nvSpPr>
        <p:spPr>
          <a:ln/>
        </p:spPr>
      </p:sp>
      <p:sp>
        <p:nvSpPr>
          <p:cNvPr id="3778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5042474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9C99F0-7DED-4F07-973E-736DA98DB0B7}" type="slidenum">
              <a:rPr lang="en-US" altLang="en-US"/>
              <a:pPr eaLnBrk="1" hangingPunct="1"/>
              <a:t>171</a:t>
            </a:fld>
            <a:endParaRPr lang="en-US" altLang="en-US"/>
          </a:p>
        </p:txBody>
      </p:sp>
      <p:sp>
        <p:nvSpPr>
          <p:cNvPr id="378883" name="Rectangle 2"/>
          <p:cNvSpPr>
            <a:spLocks noRot="1" noChangeArrowheads="1" noTextEdit="1"/>
          </p:cNvSpPr>
          <p:nvPr>
            <p:ph type="sldImg"/>
          </p:nvPr>
        </p:nvSpPr>
        <p:spPr>
          <a:ln/>
        </p:spPr>
      </p:sp>
      <p:sp>
        <p:nvSpPr>
          <p:cNvPr id="3788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9280804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9C84B0-25FF-41DD-B0DE-8784F7CC7F11}" type="slidenum">
              <a:rPr lang="en-US" altLang="en-US"/>
              <a:pPr eaLnBrk="1" hangingPunct="1"/>
              <a:t>172</a:t>
            </a:fld>
            <a:endParaRPr lang="en-US" altLang="en-US"/>
          </a:p>
        </p:txBody>
      </p:sp>
      <p:sp>
        <p:nvSpPr>
          <p:cNvPr id="379907" name="Rectangle 2"/>
          <p:cNvSpPr>
            <a:spLocks noRot="1" noChangeArrowheads="1" noTextEdit="1"/>
          </p:cNvSpPr>
          <p:nvPr>
            <p:ph type="sldImg"/>
          </p:nvPr>
        </p:nvSpPr>
        <p:spPr>
          <a:ln/>
        </p:spPr>
      </p:sp>
      <p:sp>
        <p:nvSpPr>
          <p:cNvPr id="3799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21541935"/>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AF0B45-F2D4-419F-BC0A-5CA6FE8968B9}" type="slidenum">
              <a:rPr lang="en-US" altLang="en-US"/>
              <a:pPr eaLnBrk="1" hangingPunct="1"/>
              <a:t>173</a:t>
            </a:fld>
            <a:endParaRPr lang="en-US" altLang="en-US"/>
          </a:p>
        </p:txBody>
      </p:sp>
      <p:sp>
        <p:nvSpPr>
          <p:cNvPr id="380931" name="Rectangle 2"/>
          <p:cNvSpPr>
            <a:spLocks noRot="1" noChangeArrowheads="1" noTextEdit="1"/>
          </p:cNvSpPr>
          <p:nvPr>
            <p:ph type="sldImg"/>
          </p:nvPr>
        </p:nvSpPr>
        <p:spPr>
          <a:ln/>
        </p:spPr>
      </p:sp>
      <p:sp>
        <p:nvSpPr>
          <p:cNvPr id="3809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18511688"/>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9B669D-48B0-4D3E-A384-5B650CEFCFCC}" type="slidenum">
              <a:rPr lang="en-US" altLang="en-US"/>
              <a:pPr eaLnBrk="1" hangingPunct="1"/>
              <a:t>174</a:t>
            </a:fld>
            <a:endParaRPr lang="en-US" altLang="en-US"/>
          </a:p>
        </p:txBody>
      </p:sp>
      <p:sp>
        <p:nvSpPr>
          <p:cNvPr id="381955" name="Rectangle 2"/>
          <p:cNvSpPr>
            <a:spLocks noRot="1" noChangeArrowheads="1" noTextEdit="1"/>
          </p:cNvSpPr>
          <p:nvPr>
            <p:ph type="sldImg"/>
          </p:nvPr>
        </p:nvSpPr>
        <p:spPr>
          <a:ln/>
        </p:spPr>
      </p:sp>
      <p:sp>
        <p:nvSpPr>
          <p:cNvPr id="3819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816199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3B0C0D-9E5C-4575-BFD4-E51B8D51C8E2}" type="slidenum">
              <a:rPr lang="en-US" altLang="en-US"/>
              <a:pPr eaLnBrk="1" hangingPunct="1"/>
              <a:t>175</a:t>
            </a:fld>
            <a:endParaRPr lang="en-US" altLang="en-US"/>
          </a:p>
        </p:txBody>
      </p:sp>
      <p:sp>
        <p:nvSpPr>
          <p:cNvPr id="382979" name="Rectangle 2"/>
          <p:cNvSpPr>
            <a:spLocks noRot="1" noChangeArrowheads="1" noTextEdit="1"/>
          </p:cNvSpPr>
          <p:nvPr>
            <p:ph type="sldImg"/>
          </p:nvPr>
        </p:nvSpPr>
        <p:spPr>
          <a:ln/>
        </p:spPr>
      </p:sp>
      <p:sp>
        <p:nvSpPr>
          <p:cNvPr id="3829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22656795"/>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6E7962-3690-45CB-96CE-D93D097E54C9}" type="slidenum">
              <a:rPr lang="en-US" altLang="en-US"/>
              <a:pPr eaLnBrk="1" hangingPunct="1"/>
              <a:t>176</a:t>
            </a:fld>
            <a:endParaRPr lang="en-US" altLang="en-US"/>
          </a:p>
        </p:txBody>
      </p:sp>
      <p:sp>
        <p:nvSpPr>
          <p:cNvPr id="384003" name="Rectangle 2"/>
          <p:cNvSpPr>
            <a:spLocks noRot="1" noChangeArrowheads="1" noTextEdit="1"/>
          </p:cNvSpPr>
          <p:nvPr>
            <p:ph type="sldImg"/>
          </p:nvPr>
        </p:nvSpPr>
        <p:spPr>
          <a:ln/>
        </p:spPr>
      </p:sp>
      <p:sp>
        <p:nvSpPr>
          <p:cNvPr id="3840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8102322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Image Placeholder 1"/>
          <p:cNvSpPr>
            <a:spLocks noGrp="1" noRot="1" noChangeAspect="1" noTextEdit="1"/>
          </p:cNvSpPr>
          <p:nvPr>
            <p:ph type="sldImg"/>
          </p:nvPr>
        </p:nvSpPr>
        <p:spPr>
          <a:ln/>
        </p:spPr>
      </p:sp>
      <p:sp>
        <p:nvSpPr>
          <p:cNvPr id="385027" name="Notes Placeholder 2"/>
          <p:cNvSpPr>
            <a:spLocks noGrp="1"/>
          </p:cNvSpPr>
          <p:nvPr>
            <p:ph type="body" idx="1"/>
          </p:nvPr>
        </p:nvSpPr>
        <p:spPr>
          <a:noFill/>
        </p:spPr>
        <p:txBody>
          <a:bodyPr/>
          <a:lstStyle/>
          <a:p>
            <a:pPr eaLnBrk="1" hangingPunct="1"/>
            <a:endParaRPr lang="en-US" altLang="en-US" smtClean="0"/>
          </a:p>
        </p:txBody>
      </p:sp>
      <p:sp>
        <p:nvSpPr>
          <p:cNvPr id="385028"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797E11-A2CA-4D35-AE40-3DF9E48470AA}" type="slidenum">
              <a:rPr lang="en-US" altLang="en-US"/>
              <a:pPr eaLnBrk="1" hangingPunct="1"/>
              <a:t>177</a:t>
            </a:fld>
            <a:endParaRPr lang="en-US" altLang="en-US"/>
          </a:p>
        </p:txBody>
      </p:sp>
    </p:spTree>
    <p:extLst>
      <p:ext uri="{BB962C8B-B14F-4D97-AF65-F5344CB8AC3E}">
        <p14:creationId xmlns:p14="http://schemas.microsoft.com/office/powerpoint/2010/main" val="70442700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a:ln/>
        </p:spPr>
      </p:sp>
      <p:sp>
        <p:nvSpPr>
          <p:cNvPr id="386051" name="Notes Placeholder 2"/>
          <p:cNvSpPr>
            <a:spLocks noGrp="1"/>
          </p:cNvSpPr>
          <p:nvPr>
            <p:ph type="body" idx="1"/>
          </p:nvPr>
        </p:nvSpPr>
        <p:spPr>
          <a:noFill/>
        </p:spPr>
        <p:txBody>
          <a:bodyPr/>
          <a:lstStyle/>
          <a:p>
            <a:pPr eaLnBrk="1" hangingPunct="1"/>
            <a:endParaRPr lang="en-US" altLang="en-US" smtClean="0"/>
          </a:p>
        </p:txBody>
      </p:sp>
      <p:sp>
        <p:nvSpPr>
          <p:cNvPr id="386052"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A29CD3-8783-4EFD-BFA2-EB27E301F1B3}" type="slidenum">
              <a:rPr lang="en-US" altLang="en-US"/>
              <a:pPr eaLnBrk="1" hangingPunct="1"/>
              <a:t>178</a:t>
            </a:fld>
            <a:endParaRPr lang="en-US" altLang="en-US"/>
          </a:p>
        </p:txBody>
      </p:sp>
    </p:spTree>
    <p:extLst>
      <p:ext uri="{BB962C8B-B14F-4D97-AF65-F5344CB8AC3E}">
        <p14:creationId xmlns:p14="http://schemas.microsoft.com/office/powerpoint/2010/main" val="101947870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a:ln/>
        </p:spPr>
      </p:sp>
      <p:sp>
        <p:nvSpPr>
          <p:cNvPr id="387075" name="Notes Placeholder 2"/>
          <p:cNvSpPr>
            <a:spLocks noGrp="1"/>
          </p:cNvSpPr>
          <p:nvPr>
            <p:ph type="body" idx="1"/>
          </p:nvPr>
        </p:nvSpPr>
        <p:spPr>
          <a:noFill/>
        </p:spPr>
        <p:txBody>
          <a:bodyPr/>
          <a:lstStyle/>
          <a:p>
            <a:pPr eaLnBrk="1" hangingPunct="1"/>
            <a:endParaRPr lang="en-US" altLang="en-US" smtClean="0"/>
          </a:p>
        </p:txBody>
      </p:sp>
      <p:sp>
        <p:nvSpPr>
          <p:cNvPr id="387076"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1C8A1C-B6E4-4E12-BDD8-3913E22DCFAE}" type="slidenum">
              <a:rPr lang="en-US" altLang="en-US"/>
              <a:pPr eaLnBrk="1" hangingPunct="1"/>
              <a:t>179</a:t>
            </a:fld>
            <a:endParaRPr lang="en-US" altLang="en-US"/>
          </a:p>
        </p:txBody>
      </p:sp>
    </p:spTree>
    <p:extLst>
      <p:ext uri="{BB962C8B-B14F-4D97-AF65-F5344CB8AC3E}">
        <p14:creationId xmlns:p14="http://schemas.microsoft.com/office/powerpoint/2010/main" val="3992531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998287-745C-4E97-8504-6AA3243BADEC}" type="slidenum">
              <a:rPr lang="en-US" altLang="en-US"/>
              <a:pPr eaLnBrk="1" hangingPunct="1"/>
              <a:t>18</a:t>
            </a:fld>
            <a:endParaRPr lang="en-US" altLang="en-US"/>
          </a:p>
        </p:txBody>
      </p:sp>
      <p:sp>
        <p:nvSpPr>
          <p:cNvPr id="222211" name="Rectangle 2"/>
          <p:cNvSpPr>
            <a:spLocks noRot="1" noChangeArrowheads="1" noTextEdit="1"/>
          </p:cNvSpPr>
          <p:nvPr>
            <p:ph type="sldImg"/>
          </p:nvPr>
        </p:nvSpPr>
        <p:spPr>
          <a:ln/>
        </p:spPr>
      </p:sp>
      <p:sp>
        <p:nvSpPr>
          <p:cNvPr id="2222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69412272"/>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Slide Image Placeholder 1"/>
          <p:cNvSpPr>
            <a:spLocks noGrp="1" noRot="1" noChangeAspect="1" noTextEdit="1"/>
          </p:cNvSpPr>
          <p:nvPr>
            <p:ph type="sldImg"/>
          </p:nvPr>
        </p:nvSpPr>
        <p:spPr>
          <a:ln/>
        </p:spPr>
      </p:sp>
      <p:sp>
        <p:nvSpPr>
          <p:cNvPr id="388099" name="Notes Placeholder 2"/>
          <p:cNvSpPr>
            <a:spLocks noGrp="1"/>
          </p:cNvSpPr>
          <p:nvPr>
            <p:ph type="body" idx="1"/>
          </p:nvPr>
        </p:nvSpPr>
        <p:spPr>
          <a:noFill/>
        </p:spPr>
        <p:txBody>
          <a:bodyPr/>
          <a:lstStyle/>
          <a:p>
            <a:pPr eaLnBrk="1" hangingPunct="1"/>
            <a:endParaRPr lang="en-US" altLang="en-US" smtClean="0"/>
          </a:p>
        </p:txBody>
      </p:sp>
      <p:sp>
        <p:nvSpPr>
          <p:cNvPr id="388100"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BE6E6A-4758-4EA2-8B9E-D5C86D63B30B}" type="slidenum">
              <a:rPr lang="en-US" altLang="en-US"/>
              <a:pPr eaLnBrk="1" hangingPunct="1"/>
              <a:t>180</a:t>
            </a:fld>
            <a:endParaRPr lang="en-US" altLang="en-US"/>
          </a:p>
        </p:txBody>
      </p:sp>
    </p:spTree>
    <p:extLst>
      <p:ext uri="{BB962C8B-B14F-4D97-AF65-F5344CB8AC3E}">
        <p14:creationId xmlns:p14="http://schemas.microsoft.com/office/powerpoint/2010/main" val="296626372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Slide Image Placeholder 1"/>
          <p:cNvSpPr>
            <a:spLocks noGrp="1" noRot="1" noChangeAspect="1" noTextEdit="1"/>
          </p:cNvSpPr>
          <p:nvPr>
            <p:ph type="sldImg"/>
          </p:nvPr>
        </p:nvSpPr>
        <p:spPr>
          <a:ln/>
        </p:spPr>
      </p:sp>
      <p:sp>
        <p:nvSpPr>
          <p:cNvPr id="389123" name="Notes Placeholder 2"/>
          <p:cNvSpPr>
            <a:spLocks noGrp="1"/>
          </p:cNvSpPr>
          <p:nvPr>
            <p:ph type="body" idx="1"/>
          </p:nvPr>
        </p:nvSpPr>
        <p:spPr>
          <a:noFill/>
        </p:spPr>
        <p:txBody>
          <a:bodyPr/>
          <a:lstStyle/>
          <a:p>
            <a:pPr eaLnBrk="1" hangingPunct="1"/>
            <a:endParaRPr lang="en-US" altLang="en-US" smtClean="0"/>
          </a:p>
        </p:txBody>
      </p:sp>
      <p:sp>
        <p:nvSpPr>
          <p:cNvPr id="389124"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A502C8-D80F-4F58-84C4-3CF7B33C6932}" type="slidenum">
              <a:rPr lang="en-US" altLang="en-US"/>
              <a:pPr eaLnBrk="1" hangingPunct="1"/>
              <a:t>181</a:t>
            </a:fld>
            <a:endParaRPr lang="en-US" altLang="en-US"/>
          </a:p>
        </p:txBody>
      </p:sp>
    </p:spTree>
    <p:extLst>
      <p:ext uri="{BB962C8B-B14F-4D97-AF65-F5344CB8AC3E}">
        <p14:creationId xmlns:p14="http://schemas.microsoft.com/office/powerpoint/2010/main" val="210336897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Slide Image Placeholder 1"/>
          <p:cNvSpPr>
            <a:spLocks noGrp="1" noRot="1" noChangeAspect="1" noTextEdit="1"/>
          </p:cNvSpPr>
          <p:nvPr>
            <p:ph type="sldImg"/>
          </p:nvPr>
        </p:nvSpPr>
        <p:spPr>
          <a:ln/>
        </p:spPr>
      </p:sp>
      <p:sp>
        <p:nvSpPr>
          <p:cNvPr id="390147" name="Notes Placeholder 2"/>
          <p:cNvSpPr>
            <a:spLocks noGrp="1"/>
          </p:cNvSpPr>
          <p:nvPr>
            <p:ph type="body" idx="1"/>
          </p:nvPr>
        </p:nvSpPr>
        <p:spPr>
          <a:noFill/>
        </p:spPr>
        <p:txBody>
          <a:bodyPr/>
          <a:lstStyle/>
          <a:p>
            <a:pPr eaLnBrk="1" hangingPunct="1"/>
            <a:endParaRPr lang="en-US" altLang="en-US" smtClean="0"/>
          </a:p>
        </p:txBody>
      </p:sp>
      <p:sp>
        <p:nvSpPr>
          <p:cNvPr id="390148"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066344-1361-4A22-86BD-EA5FBC7301F3}" type="slidenum">
              <a:rPr lang="en-US" altLang="en-US"/>
              <a:pPr eaLnBrk="1" hangingPunct="1"/>
              <a:t>182</a:t>
            </a:fld>
            <a:endParaRPr lang="en-US" altLang="en-US"/>
          </a:p>
        </p:txBody>
      </p:sp>
    </p:spTree>
    <p:extLst>
      <p:ext uri="{BB962C8B-B14F-4D97-AF65-F5344CB8AC3E}">
        <p14:creationId xmlns:p14="http://schemas.microsoft.com/office/powerpoint/2010/main" val="194042340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Image Placeholder 1"/>
          <p:cNvSpPr>
            <a:spLocks noGrp="1" noRot="1" noChangeAspect="1" noTextEdit="1"/>
          </p:cNvSpPr>
          <p:nvPr>
            <p:ph type="sldImg"/>
          </p:nvPr>
        </p:nvSpPr>
        <p:spPr>
          <a:ln/>
        </p:spPr>
      </p:sp>
      <p:sp>
        <p:nvSpPr>
          <p:cNvPr id="391171" name="Notes Placeholder 2"/>
          <p:cNvSpPr>
            <a:spLocks noGrp="1"/>
          </p:cNvSpPr>
          <p:nvPr>
            <p:ph type="body" idx="1"/>
          </p:nvPr>
        </p:nvSpPr>
        <p:spPr>
          <a:noFill/>
        </p:spPr>
        <p:txBody>
          <a:bodyPr/>
          <a:lstStyle/>
          <a:p>
            <a:pPr eaLnBrk="1" hangingPunct="1"/>
            <a:endParaRPr lang="en-US" altLang="en-US" smtClean="0"/>
          </a:p>
        </p:txBody>
      </p:sp>
      <p:sp>
        <p:nvSpPr>
          <p:cNvPr id="391172" name="Slide Number Placeholder 3"/>
          <p:cNvSpPr>
            <a:spLocks noGrp="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D4C41E-1569-4797-8FFF-1E5D0E6FCCBC}" type="slidenum">
              <a:rPr lang="en-US" altLang="en-US"/>
              <a:pPr eaLnBrk="1" hangingPunct="1"/>
              <a:t>183</a:t>
            </a:fld>
            <a:endParaRPr lang="en-US" altLang="en-US"/>
          </a:p>
        </p:txBody>
      </p:sp>
    </p:spTree>
    <p:extLst>
      <p:ext uri="{BB962C8B-B14F-4D97-AF65-F5344CB8AC3E}">
        <p14:creationId xmlns:p14="http://schemas.microsoft.com/office/powerpoint/2010/main" val="1509855683"/>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9EDD26-5F0F-4BF0-BFC7-5454D7615E4F}" type="slidenum">
              <a:rPr lang="en-US" altLang="en-US" smtClean="0"/>
              <a:pPr/>
              <a:t>184</a:t>
            </a:fld>
            <a:endParaRPr lang="en-US" altLang="en-US"/>
          </a:p>
        </p:txBody>
      </p:sp>
    </p:spTree>
    <p:extLst>
      <p:ext uri="{BB962C8B-B14F-4D97-AF65-F5344CB8AC3E}">
        <p14:creationId xmlns:p14="http://schemas.microsoft.com/office/powerpoint/2010/main" val="369969364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4430CB-1079-4F37-864F-EB4367766D4A}" type="slidenum">
              <a:rPr lang="en-US" altLang="en-US"/>
              <a:pPr eaLnBrk="1" hangingPunct="1"/>
              <a:t>185</a:t>
            </a:fld>
            <a:endParaRPr lang="en-US" altLang="en-US"/>
          </a:p>
        </p:txBody>
      </p:sp>
      <p:sp>
        <p:nvSpPr>
          <p:cNvPr id="392195" name="Rectangle 2"/>
          <p:cNvSpPr>
            <a:spLocks noRot="1" noChangeArrowheads="1" noTextEdit="1"/>
          </p:cNvSpPr>
          <p:nvPr>
            <p:ph type="sldImg"/>
          </p:nvPr>
        </p:nvSpPr>
        <p:spPr>
          <a:ln/>
        </p:spPr>
      </p:sp>
      <p:sp>
        <p:nvSpPr>
          <p:cNvPr id="392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82693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0323D6-205F-4D57-9BA4-1AC8E43932BC}" type="slidenum">
              <a:rPr lang="en-US" altLang="en-US"/>
              <a:pPr eaLnBrk="1" hangingPunct="1"/>
              <a:t>19</a:t>
            </a:fld>
            <a:endParaRPr lang="en-US" altLang="en-US"/>
          </a:p>
        </p:txBody>
      </p:sp>
      <p:sp>
        <p:nvSpPr>
          <p:cNvPr id="223235" name="Rectangle 2"/>
          <p:cNvSpPr>
            <a:spLocks noRot="1" noChangeArrowheads="1" noTextEdit="1"/>
          </p:cNvSpPr>
          <p:nvPr>
            <p:ph type="sldImg"/>
          </p:nvPr>
        </p:nvSpPr>
        <p:spPr>
          <a:ln/>
        </p:spPr>
      </p:sp>
      <p:sp>
        <p:nvSpPr>
          <p:cNvPr id="223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91361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41A781-F7FD-4F29-90E2-E70DAFBE7115}" type="slidenum">
              <a:rPr lang="en-US" altLang="en-US"/>
              <a:pPr eaLnBrk="1" hangingPunct="1"/>
              <a:t>2</a:t>
            </a:fld>
            <a:endParaRPr lang="en-US" altLang="en-US"/>
          </a:p>
        </p:txBody>
      </p:sp>
      <p:sp>
        <p:nvSpPr>
          <p:cNvPr id="205827" name="Rectangle 2"/>
          <p:cNvSpPr>
            <a:spLocks noRo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25479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CD7C70-E8E5-48CD-BE6D-741B830BED5A}" type="slidenum">
              <a:rPr lang="en-US" altLang="en-US"/>
              <a:pPr eaLnBrk="1" hangingPunct="1"/>
              <a:t>20</a:t>
            </a:fld>
            <a:endParaRPr lang="en-US" altLang="en-US"/>
          </a:p>
        </p:txBody>
      </p:sp>
      <p:sp>
        <p:nvSpPr>
          <p:cNvPr id="224259" name="Rectangle 2"/>
          <p:cNvSpPr>
            <a:spLocks noRo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26664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BC10C2-C65C-4ECE-AB82-47542D0309B8}" type="slidenum">
              <a:rPr lang="en-US" altLang="en-US"/>
              <a:pPr eaLnBrk="1" hangingPunct="1"/>
              <a:t>21</a:t>
            </a:fld>
            <a:endParaRPr lang="en-US" altLang="en-US"/>
          </a:p>
        </p:txBody>
      </p:sp>
      <p:sp>
        <p:nvSpPr>
          <p:cNvPr id="225283" name="Rectangle 2"/>
          <p:cNvSpPr>
            <a:spLocks noRot="1" noChangeArrowheads="1" noTextEdit="1"/>
          </p:cNvSpPr>
          <p:nvPr>
            <p:ph type="sldImg"/>
          </p:nvPr>
        </p:nvSpPr>
        <p:spPr>
          <a:ln/>
        </p:spPr>
      </p:sp>
      <p:sp>
        <p:nvSpPr>
          <p:cNvPr id="225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5214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B52927-064B-4880-8492-DC2B15CBED46}" type="slidenum">
              <a:rPr lang="en-US" altLang="en-US"/>
              <a:pPr eaLnBrk="1" hangingPunct="1"/>
              <a:t>22</a:t>
            </a:fld>
            <a:endParaRPr lang="en-US" altLang="en-US"/>
          </a:p>
        </p:txBody>
      </p:sp>
      <p:sp>
        <p:nvSpPr>
          <p:cNvPr id="226307" name="Rectangle 2"/>
          <p:cNvSpPr>
            <a:spLocks noRo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86152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A01A1B-67DB-4DB2-82E6-08B29C4D4D91}" type="slidenum">
              <a:rPr lang="en-US" altLang="en-US"/>
              <a:pPr eaLnBrk="1" hangingPunct="1"/>
              <a:t>23</a:t>
            </a:fld>
            <a:endParaRPr lang="en-US" altLang="en-US"/>
          </a:p>
        </p:txBody>
      </p:sp>
      <p:sp>
        <p:nvSpPr>
          <p:cNvPr id="227331" name="Rectangle 2"/>
          <p:cNvSpPr>
            <a:spLocks noRot="1" noChangeArrowheads="1" noTextEdit="1"/>
          </p:cNvSpPr>
          <p:nvPr>
            <p:ph type="sldImg"/>
          </p:nvPr>
        </p:nvSpPr>
        <p:spPr>
          <a:ln/>
        </p:spPr>
      </p:sp>
      <p:sp>
        <p:nvSpPr>
          <p:cNvPr id="2273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67120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D6E2E2-F538-4210-B4A6-00C2D3AA4D4C}" type="slidenum">
              <a:rPr lang="en-US" altLang="en-US"/>
              <a:pPr eaLnBrk="1" hangingPunct="1"/>
              <a:t>24</a:t>
            </a:fld>
            <a:endParaRPr lang="en-US" altLang="en-US"/>
          </a:p>
        </p:txBody>
      </p:sp>
      <p:sp>
        <p:nvSpPr>
          <p:cNvPr id="228355" name="Rectangle 2"/>
          <p:cNvSpPr>
            <a:spLocks noRo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78994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3E9AC6-07CC-4352-BA4B-73148EF43E09}" type="slidenum">
              <a:rPr lang="en-US" altLang="en-US"/>
              <a:pPr eaLnBrk="1" hangingPunct="1"/>
              <a:t>25</a:t>
            </a:fld>
            <a:endParaRPr lang="en-US" altLang="en-US"/>
          </a:p>
        </p:txBody>
      </p:sp>
      <p:sp>
        <p:nvSpPr>
          <p:cNvPr id="229379" name="Rectangle 2"/>
          <p:cNvSpPr>
            <a:spLocks noRot="1" noChangeArrowheads="1" noTextEdit="1"/>
          </p:cNvSpPr>
          <p:nvPr>
            <p:ph type="sldImg"/>
          </p:nvPr>
        </p:nvSpPr>
        <p:spPr>
          <a:ln/>
        </p:spPr>
      </p:sp>
      <p:sp>
        <p:nvSpPr>
          <p:cNvPr id="2293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96104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BE4D90-BC87-4D13-8520-0E3B334C95D8}" type="slidenum">
              <a:rPr lang="en-US" altLang="en-US"/>
              <a:pPr eaLnBrk="1" hangingPunct="1"/>
              <a:t>26</a:t>
            </a:fld>
            <a:endParaRPr lang="en-US" altLang="en-US"/>
          </a:p>
        </p:txBody>
      </p:sp>
      <p:sp>
        <p:nvSpPr>
          <p:cNvPr id="230403" name="Rectangle 2"/>
          <p:cNvSpPr>
            <a:spLocks noRo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36058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1B1FB5-6029-4BC2-8DAF-7812BC0D4F9D}" type="slidenum">
              <a:rPr lang="en-US" altLang="en-US"/>
              <a:pPr eaLnBrk="1" hangingPunct="1"/>
              <a:t>27</a:t>
            </a:fld>
            <a:endParaRPr lang="en-US" altLang="en-US"/>
          </a:p>
        </p:txBody>
      </p:sp>
      <p:sp>
        <p:nvSpPr>
          <p:cNvPr id="231427" name="Rectangle 2"/>
          <p:cNvSpPr>
            <a:spLocks noRot="1" noChangeArrowheads="1" noTextEdit="1"/>
          </p:cNvSpPr>
          <p:nvPr>
            <p:ph type="sldImg"/>
          </p:nvPr>
        </p:nvSpPr>
        <p:spPr>
          <a:ln/>
        </p:spPr>
      </p:sp>
      <p:sp>
        <p:nvSpPr>
          <p:cNvPr id="2314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9327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D662FB-29CF-4D40-A829-91D80AFFEEF3}" type="slidenum">
              <a:rPr lang="en-US" altLang="en-US"/>
              <a:pPr eaLnBrk="1" hangingPunct="1"/>
              <a:t>28</a:t>
            </a:fld>
            <a:endParaRPr lang="en-US" altLang="en-US"/>
          </a:p>
        </p:txBody>
      </p:sp>
      <p:sp>
        <p:nvSpPr>
          <p:cNvPr id="232451" name="Rectangle 2"/>
          <p:cNvSpPr>
            <a:spLocks noRot="1" noChangeArrowheads="1" noTextEdit="1"/>
          </p:cNvSpPr>
          <p:nvPr>
            <p:ph type="sldImg"/>
          </p:nvPr>
        </p:nvSpPr>
        <p:spPr>
          <a:ln/>
        </p:spPr>
      </p:sp>
      <p:sp>
        <p:nvSpPr>
          <p:cNvPr id="2324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84000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DEFB3A-AF7F-47E3-91BF-5F3150934979}" type="slidenum">
              <a:rPr lang="en-US" altLang="en-US"/>
              <a:pPr eaLnBrk="1" hangingPunct="1"/>
              <a:t>29</a:t>
            </a:fld>
            <a:endParaRPr lang="en-US" altLang="en-US"/>
          </a:p>
        </p:txBody>
      </p:sp>
      <p:sp>
        <p:nvSpPr>
          <p:cNvPr id="233475" name="Rectangle 2"/>
          <p:cNvSpPr>
            <a:spLocks noRot="1" noChangeArrowheads="1" noTextEdit="1"/>
          </p:cNvSpPr>
          <p:nvPr>
            <p:ph type="sldImg"/>
          </p:nvPr>
        </p:nvSpPr>
        <p:spPr>
          <a:ln/>
        </p:spPr>
      </p:sp>
      <p:sp>
        <p:nvSpPr>
          <p:cNvPr id="2334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7353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51B101-66EA-48BA-84E2-5FAE64EEB820}" type="slidenum">
              <a:rPr lang="en-US" altLang="en-US"/>
              <a:pPr eaLnBrk="1" hangingPunct="1"/>
              <a:t>3</a:t>
            </a:fld>
            <a:endParaRPr lang="en-US" altLang="en-US"/>
          </a:p>
        </p:txBody>
      </p:sp>
      <p:sp>
        <p:nvSpPr>
          <p:cNvPr id="206851" name="Rectangle 2"/>
          <p:cNvSpPr>
            <a:spLocks noRo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05261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3BCDF7-9947-4D70-9ACA-F072D5DA9D2C}" type="slidenum">
              <a:rPr lang="en-US" altLang="en-US"/>
              <a:pPr eaLnBrk="1" hangingPunct="1"/>
              <a:t>30</a:t>
            </a:fld>
            <a:endParaRPr lang="en-US" altLang="en-US"/>
          </a:p>
        </p:txBody>
      </p:sp>
      <p:sp>
        <p:nvSpPr>
          <p:cNvPr id="234499" name="Rectangle 2"/>
          <p:cNvSpPr>
            <a:spLocks noRot="1" noChangeArrowheads="1" noTextEdit="1"/>
          </p:cNvSpPr>
          <p:nvPr>
            <p:ph type="sldImg"/>
          </p:nvPr>
        </p:nvSpPr>
        <p:spPr>
          <a:ln/>
        </p:spPr>
      </p:sp>
      <p:sp>
        <p:nvSpPr>
          <p:cNvPr id="2345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70917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B5D843-CDB3-4DCB-A77C-5B6A429800DE}" type="slidenum">
              <a:rPr lang="en-US" altLang="en-US"/>
              <a:pPr eaLnBrk="1" hangingPunct="1"/>
              <a:t>31</a:t>
            </a:fld>
            <a:endParaRPr lang="en-US" altLang="en-US"/>
          </a:p>
        </p:txBody>
      </p:sp>
      <p:sp>
        <p:nvSpPr>
          <p:cNvPr id="235523" name="Rectangle 2"/>
          <p:cNvSpPr>
            <a:spLocks noRot="1" noChangeArrowheads="1" noTextEdit="1"/>
          </p:cNvSpPr>
          <p:nvPr>
            <p:ph type="sldImg"/>
          </p:nvPr>
        </p:nvSpPr>
        <p:spPr>
          <a:ln/>
        </p:spPr>
      </p:sp>
      <p:sp>
        <p:nvSpPr>
          <p:cNvPr id="2355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31545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082400-5C54-4FE7-B5DA-3EC460444D3B}" type="slidenum">
              <a:rPr lang="en-US" altLang="en-US"/>
              <a:pPr eaLnBrk="1" hangingPunct="1"/>
              <a:t>32</a:t>
            </a:fld>
            <a:endParaRPr lang="en-US" altLang="en-US"/>
          </a:p>
        </p:txBody>
      </p:sp>
      <p:sp>
        <p:nvSpPr>
          <p:cNvPr id="236547" name="Rectangle 2"/>
          <p:cNvSpPr>
            <a:spLocks noRot="1" noChangeArrowheads="1" noTextEdit="1"/>
          </p:cNvSpPr>
          <p:nvPr>
            <p:ph type="sldImg"/>
          </p:nvPr>
        </p:nvSpPr>
        <p:spPr>
          <a:ln/>
        </p:spPr>
      </p:sp>
      <p:sp>
        <p:nvSpPr>
          <p:cNvPr id="2365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72485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637C6E-88BC-4B4C-8A6A-C571B68E21A6}" type="slidenum">
              <a:rPr lang="en-US" altLang="en-US"/>
              <a:pPr eaLnBrk="1" hangingPunct="1"/>
              <a:t>33</a:t>
            </a:fld>
            <a:endParaRPr lang="en-US" altLang="en-US"/>
          </a:p>
        </p:txBody>
      </p:sp>
      <p:sp>
        <p:nvSpPr>
          <p:cNvPr id="237571" name="Rectangle 2"/>
          <p:cNvSpPr>
            <a:spLocks noRot="1" noChangeArrowheads="1" noTextEdit="1"/>
          </p:cNvSpPr>
          <p:nvPr>
            <p:ph type="sldImg"/>
          </p:nvPr>
        </p:nvSpPr>
        <p:spPr>
          <a:ln/>
        </p:spPr>
      </p:sp>
      <p:sp>
        <p:nvSpPr>
          <p:cNvPr id="2375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89160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57158C-7113-4019-8A8E-94C01ED2C457}" type="slidenum">
              <a:rPr lang="en-US" altLang="en-US"/>
              <a:pPr eaLnBrk="1" hangingPunct="1"/>
              <a:t>34</a:t>
            </a:fld>
            <a:endParaRPr lang="en-US" altLang="en-US"/>
          </a:p>
        </p:txBody>
      </p:sp>
      <p:sp>
        <p:nvSpPr>
          <p:cNvPr id="238595" name="Rectangle 2"/>
          <p:cNvSpPr>
            <a:spLocks noRot="1" noChangeArrowheads="1" noTextEdit="1"/>
          </p:cNvSpPr>
          <p:nvPr>
            <p:ph type="sldImg"/>
          </p:nvPr>
        </p:nvSpPr>
        <p:spPr>
          <a:ln/>
        </p:spPr>
      </p:sp>
      <p:sp>
        <p:nvSpPr>
          <p:cNvPr id="2385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31230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A0E050-E2B8-4C40-8BAC-07E442EF24E7}" type="slidenum">
              <a:rPr lang="en-US" altLang="en-US"/>
              <a:pPr eaLnBrk="1" hangingPunct="1"/>
              <a:t>35</a:t>
            </a:fld>
            <a:endParaRPr lang="en-US" altLang="en-US"/>
          </a:p>
        </p:txBody>
      </p:sp>
      <p:sp>
        <p:nvSpPr>
          <p:cNvPr id="239619" name="Rectangle 2"/>
          <p:cNvSpPr>
            <a:spLocks noRot="1" noChangeArrowheads="1" noTextEdit="1"/>
          </p:cNvSpPr>
          <p:nvPr>
            <p:ph type="sldImg"/>
          </p:nvPr>
        </p:nvSpPr>
        <p:spPr>
          <a:ln/>
        </p:spPr>
      </p:sp>
      <p:sp>
        <p:nvSpPr>
          <p:cNvPr id="2396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08331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6FAA4B-D798-4028-9E91-45B5B77F25FD}" type="slidenum">
              <a:rPr lang="en-US" altLang="en-US"/>
              <a:pPr eaLnBrk="1" hangingPunct="1"/>
              <a:t>36</a:t>
            </a:fld>
            <a:endParaRPr lang="en-US" altLang="en-US"/>
          </a:p>
        </p:txBody>
      </p:sp>
      <p:sp>
        <p:nvSpPr>
          <p:cNvPr id="240643" name="Rectangle 2"/>
          <p:cNvSpPr>
            <a:spLocks noRo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43380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16785C-6CA5-4F2E-87C7-ACFB5AB37461}" type="slidenum">
              <a:rPr lang="en-US" altLang="en-US"/>
              <a:pPr eaLnBrk="1" hangingPunct="1"/>
              <a:t>37</a:t>
            </a:fld>
            <a:endParaRPr lang="en-US" altLang="en-US"/>
          </a:p>
        </p:txBody>
      </p:sp>
      <p:sp>
        <p:nvSpPr>
          <p:cNvPr id="241667" name="Rectangle 2"/>
          <p:cNvSpPr>
            <a:spLocks noRot="1" noChangeArrowheads="1" noTextEdit="1"/>
          </p:cNvSpPr>
          <p:nvPr>
            <p:ph type="sldImg"/>
          </p:nvPr>
        </p:nvSpPr>
        <p:spPr>
          <a:ln/>
        </p:spPr>
      </p:sp>
      <p:sp>
        <p:nvSpPr>
          <p:cNvPr id="2416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10953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CFF037-E379-44C1-A8D2-296897E38D25}" type="slidenum">
              <a:rPr lang="en-US" altLang="en-US"/>
              <a:pPr eaLnBrk="1" hangingPunct="1"/>
              <a:t>38</a:t>
            </a:fld>
            <a:endParaRPr lang="en-US" altLang="en-US"/>
          </a:p>
        </p:txBody>
      </p:sp>
      <p:sp>
        <p:nvSpPr>
          <p:cNvPr id="242691" name="Rectangle 2"/>
          <p:cNvSpPr>
            <a:spLocks noRot="1" noChangeArrowheads="1" noTextEdit="1"/>
          </p:cNvSpPr>
          <p:nvPr>
            <p:ph type="sldImg"/>
          </p:nvPr>
        </p:nvSpPr>
        <p:spPr>
          <a:ln/>
        </p:spPr>
      </p:sp>
      <p:sp>
        <p:nvSpPr>
          <p:cNvPr id="2426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354245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B671F0-8878-4AE3-8013-34BDC257C652}" type="slidenum">
              <a:rPr lang="en-US" altLang="en-US"/>
              <a:pPr eaLnBrk="1" hangingPunct="1"/>
              <a:t>39</a:t>
            </a:fld>
            <a:endParaRPr lang="en-US" altLang="en-US"/>
          </a:p>
        </p:txBody>
      </p:sp>
      <p:sp>
        <p:nvSpPr>
          <p:cNvPr id="243715" name="Rectangle 2"/>
          <p:cNvSpPr>
            <a:spLocks noRot="1" noChangeArrowheads="1" noTextEdit="1"/>
          </p:cNvSpPr>
          <p:nvPr>
            <p:ph type="sldImg"/>
          </p:nvPr>
        </p:nvSpPr>
        <p:spPr>
          <a:ln/>
        </p:spPr>
      </p:sp>
      <p:sp>
        <p:nvSpPr>
          <p:cNvPr id="2437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9221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DFBB0A-F1D3-46A6-A9DC-B90DC1EA20BA}" type="slidenum">
              <a:rPr lang="en-US" altLang="en-US"/>
              <a:pPr eaLnBrk="1" hangingPunct="1"/>
              <a:t>4</a:t>
            </a:fld>
            <a:endParaRPr lang="en-US" altLang="en-US"/>
          </a:p>
        </p:txBody>
      </p:sp>
      <p:sp>
        <p:nvSpPr>
          <p:cNvPr id="207875" name="Rectangle 2"/>
          <p:cNvSpPr>
            <a:spLocks noRo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7792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6AE790-BAF2-431A-8E65-3827B9FA1D0C}" type="slidenum">
              <a:rPr lang="en-US" altLang="en-US"/>
              <a:pPr eaLnBrk="1" hangingPunct="1"/>
              <a:t>40</a:t>
            </a:fld>
            <a:endParaRPr lang="en-US" altLang="en-US"/>
          </a:p>
        </p:txBody>
      </p:sp>
      <p:sp>
        <p:nvSpPr>
          <p:cNvPr id="244739" name="Rectangle 2"/>
          <p:cNvSpPr>
            <a:spLocks noRot="1" noChangeArrowheads="1" noTextEdit="1"/>
          </p:cNvSpPr>
          <p:nvPr>
            <p:ph type="sldImg"/>
          </p:nvPr>
        </p:nvSpPr>
        <p:spPr>
          <a:ln/>
        </p:spPr>
      </p:sp>
      <p:sp>
        <p:nvSpPr>
          <p:cNvPr id="2447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29524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3E1757-3A53-455C-BA33-A1B8FC72AC11}" type="slidenum">
              <a:rPr lang="en-US" altLang="en-US"/>
              <a:pPr eaLnBrk="1" hangingPunct="1"/>
              <a:t>41</a:t>
            </a:fld>
            <a:endParaRPr lang="en-US" altLang="en-US"/>
          </a:p>
        </p:txBody>
      </p:sp>
      <p:sp>
        <p:nvSpPr>
          <p:cNvPr id="245763" name="Rectangle 2"/>
          <p:cNvSpPr>
            <a:spLocks noRot="1" noChangeArrowheads="1" noTextEdit="1"/>
          </p:cNvSpPr>
          <p:nvPr>
            <p:ph type="sldImg"/>
          </p:nvPr>
        </p:nvSpPr>
        <p:spPr>
          <a:ln/>
        </p:spPr>
      </p:sp>
      <p:sp>
        <p:nvSpPr>
          <p:cNvPr id="2457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64200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956B60-5279-48F0-A914-AFD39FBDD98C}" type="slidenum">
              <a:rPr lang="en-US" altLang="en-US"/>
              <a:pPr eaLnBrk="1" hangingPunct="1"/>
              <a:t>42</a:t>
            </a:fld>
            <a:endParaRPr lang="en-US" altLang="en-US"/>
          </a:p>
        </p:txBody>
      </p:sp>
      <p:sp>
        <p:nvSpPr>
          <p:cNvPr id="246787" name="Rectangle 2"/>
          <p:cNvSpPr>
            <a:spLocks noRot="1" noChangeArrowheads="1" noTextEdit="1"/>
          </p:cNvSpPr>
          <p:nvPr>
            <p:ph type="sldImg"/>
          </p:nvPr>
        </p:nvSpPr>
        <p:spPr>
          <a:ln/>
        </p:spPr>
      </p:sp>
      <p:sp>
        <p:nvSpPr>
          <p:cNvPr id="2467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76449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C04F3F-6EDA-46F0-B23D-77F76E67EBC2}" type="slidenum">
              <a:rPr lang="en-US" altLang="en-US"/>
              <a:pPr eaLnBrk="1" hangingPunct="1"/>
              <a:t>43</a:t>
            </a:fld>
            <a:endParaRPr lang="en-US" altLang="en-US"/>
          </a:p>
        </p:txBody>
      </p:sp>
      <p:sp>
        <p:nvSpPr>
          <p:cNvPr id="247811" name="Rectangle 2"/>
          <p:cNvSpPr>
            <a:spLocks noRot="1" noChangeArrowheads="1" noTextEdit="1"/>
          </p:cNvSpPr>
          <p:nvPr>
            <p:ph type="sldImg"/>
          </p:nvPr>
        </p:nvSpPr>
        <p:spPr>
          <a:ln/>
        </p:spPr>
      </p:sp>
      <p:sp>
        <p:nvSpPr>
          <p:cNvPr id="2478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36097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5A3AE8-1D06-4F58-A396-FCFDDA20B510}" type="slidenum">
              <a:rPr lang="en-US" altLang="en-US"/>
              <a:pPr eaLnBrk="1" hangingPunct="1"/>
              <a:t>44</a:t>
            </a:fld>
            <a:endParaRPr lang="en-US" altLang="en-US"/>
          </a:p>
        </p:txBody>
      </p:sp>
      <p:sp>
        <p:nvSpPr>
          <p:cNvPr id="248835" name="Rectangle 2"/>
          <p:cNvSpPr>
            <a:spLocks noRo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510116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94994A-D3A4-4D71-BA6C-63A8CB39F1FF}" type="slidenum">
              <a:rPr lang="en-US" altLang="en-US"/>
              <a:pPr eaLnBrk="1" hangingPunct="1"/>
              <a:t>45</a:t>
            </a:fld>
            <a:endParaRPr lang="en-US" altLang="en-US"/>
          </a:p>
        </p:txBody>
      </p:sp>
      <p:sp>
        <p:nvSpPr>
          <p:cNvPr id="249859" name="Rectangle 2"/>
          <p:cNvSpPr>
            <a:spLocks noRot="1" noChangeArrowheads="1" noTextEdit="1"/>
          </p:cNvSpPr>
          <p:nvPr>
            <p:ph type="sldImg"/>
          </p:nvPr>
        </p:nvSpPr>
        <p:spPr>
          <a:ln/>
        </p:spPr>
      </p:sp>
      <p:sp>
        <p:nvSpPr>
          <p:cNvPr id="2498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049251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67BA10-BCE1-4ADD-B61D-CC75807174A5}" type="slidenum">
              <a:rPr lang="en-US" altLang="en-US"/>
              <a:pPr eaLnBrk="1" hangingPunct="1"/>
              <a:t>46</a:t>
            </a:fld>
            <a:endParaRPr lang="en-US" altLang="en-US"/>
          </a:p>
        </p:txBody>
      </p:sp>
      <p:sp>
        <p:nvSpPr>
          <p:cNvPr id="250883" name="Rectangle 2"/>
          <p:cNvSpPr>
            <a:spLocks noRot="1"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601110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3E9A4F-F9E3-4ECF-BFE0-A1374B2F9126}" type="slidenum">
              <a:rPr lang="en-US" altLang="en-US"/>
              <a:pPr eaLnBrk="1" hangingPunct="1"/>
              <a:t>47</a:t>
            </a:fld>
            <a:endParaRPr lang="en-US" altLang="en-US"/>
          </a:p>
        </p:txBody>
      </p:sp>
      <p:sp>
        <p:nvSpPr>
          <p:cNvPr id="251907" name="Rectangle 2"/>
          <p:cNvSpPr>
            <a:spLocks noRot="1"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601733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8E4F8B-5A62-44E9-81AC-B0111184EF89}" type="slidenum">
              <a:rPr lang="en-US" altLang="en-US"/>
              <a:pPr eaLnBrk="1" hangingPunct="1"/>
              <a:t>48</a:t>
            </a:fld>
            <a:endParaRPr lang="en-US" altLang="en-US"/>
          </a:p>
        </p:txBody>
      </p:sp>
      <p:sp>
        <p:nvSpPr>
          <p:cNvPr id="252931" name="Rectangle 2"/>
          <p:cNvSpPr>
            <a:spLocks noRot="1" noChangeArrowheads="1" noTextEdit="1"/>
          </p:cNvSpPr>
          <p:nvPr>
            <p:ph type="sldImg"/>
          </p:nvPr>
        </p:nvSpPr>
        <p:spPr>
          <a:ln/>
        </p:spPr>
      </p:sp>
      <p:sp>
        <p:nvSpPr>
          <p:cNvPr id="2529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386472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7A78FA-FE28-4EA1-856F-F955C2D1176A}" type="slidenum">
              <a:rPr lang="en-US" altLang="en-US"/>
              <a:pPr eaLnBrk="1" hangingPunct="1"/>
              <a:t>49</a:t>
            </a:fld>
            <a:endParaRPr lang="en-US" altLang="en-US"/>
          </a:p>
        </p:txBody>
      </p:sp>
      <p:sp>
        <p:nvSpPr>
          <p:cNvPr id="253955" name="Rectangle 2"/>
          <p:cNvSpPr>
            <a:spLocks noRot="1" noChangeArrowheads="1" noTextEdit="1"/>
          </p:cNvSpPr>
          <p:nvPr>
            <p:ph type="sldImg"/>
          </p:nvPr>
        </p:nvSpPr>
        <p:spPr>
          <a:ln/>
        </p:spPr>
      </p:sp>
      <p:sp>
        <p:nvSpPr>
          <p:cNvPr id="2539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0127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6D0562-83E7-4DBB-A7FD-56658F324BF4}" type="slidenum">
              <a:rPr lang="en-US" altLang="en-US"/>
              <a:pPr eaLnBrk="1" hangingPunct="1"/>
              <a:t>5</a:t>
            </a:fld>
            <a:endParaRPr lang="en-US" altLang="en-US"/>
          </a:p>
        </p:txBody>
      </p:sp>
      <p:sp>
        <p:nvSpPr>
          <p:cNvPr id="208899" name="Rectangle 2"/>
          <p:cNvSpPr>
            <a:spLocks noRo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99450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C04A62-A48B-4207-9D6F-519D4C37F290}" type="slidenum">
              <a:rPr lang="en-US" altLang="en-US"/>
              <a:pPr eaLnBrk="1" hangingPunct="1"/>
              <a:t>50</a:t>
            </a:fld>
            <a:endParaRPr lang="en-US" altLang="en-US"/>
          </a:p>
        </p:txBody>
      </p:sp>
      <p:sp>
        <p:nvSpPr>
          <p:cNvPr id="254979" name="Rectangle 2"/>
          <p:cNvSpPr>
            <a:spLocks noRot="1" noChangeArrowheads="1" noTextEdit="1"/>
          </p:cNvSpPr>
          <p:nvPr>
            <p:ph type="sldImg"/>
          </p:nvPr>
        </p:nvSpPr>
        <p:spPr>
          <a:ln/>
        </p:spPr>
      </p:sp>
      <p:sp>
        <p:nvSpPr>
          <p:cNvPr id="2549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481631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DA724B-2937-463B-BF45-BF1E5F173201}" type="slidenum">
              <a:rPr lang="en-US" altLang="en-US"/>
              <a:pPr eaLnBrk="1" hangingPunct="1"/>
              <a:t>51</a:t>
            </a:fld>
            <a:endParaRPr lang="en-US" altLang="en-US"/>
          </a:p>
        </p:txBody>
      </p:sp>
      <p:sp>
        <p:nvSpPr>
          <p:cNvPr id="256003" name="Rectangle 2"/>
          <p:cNvSpPr>
            <a:spLocks noRot="1" noChangeArrowheads="1" noTextEdit="1"/>
          </p:cNvSpPr>
          <p:nvPr>
            <p:ph type="sldImg"/>
          </p:nvPr>
        </p:nvSpPr>
        <p:spPr>
          <a:ln/>
        </p:spPr>
      </p:sp>
      <p:sp>
        <p:nvSpPr>
          <p:cNvPr id="2560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97998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209EAD-91A1-48A2-AEEA-77F1C948F354}" type="slidenum">
              <a:rPr lang="en-US" altLang="en-US"/>
              <a:pPr eaLnBrk="1" hangingPunct="1"/>
              <a:t>52</a:t>
            </a:fld>
            <a:endParaRPr lang="en-US" altLang="en-US"/>
          </a:p>
        </p:txBody>
      </p:sp>
      <p:sp>
        <p:nvSpPr>
          <p:cNvPr id="257027" name="Rectangle 2"/>
          <p:cNvSpPr>
            <a:spLocks noRot="1"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927778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8A33F5-64B7-40DB-BF92-82F0F95C6765}" type="slidenum">
              <a:rPr lang="en-US" altLang="en-US"/>
              <a:pPr eaLnBrk="1" hangingPunct="1"/>
              <a:t>53</a:t>
            </a:fld>
            <a:endParaRPr lang="en-US" altLang="en-US"/>
          </a:p>
        </p:txBody>
      </p:sp>
      <p:sp>
        <p:nvSpPr>
          <p:cNvPr id="258051" name="Rectangle 2"/>
          <p:cNvSpPr>
            <a:spLocks noRot="1" noChangeArrowheads="1" noTextEdit="1"/>
          </p:cNvSpPr>
          <p:nvPr>
            <p:ph type="sldImg"/>
          </p:nvPr>
        </p:nvSpPr>
        <p:spPr>
          <a:ln/>
        </p:spPr>
      </p:sp>
      <p:sp>
        <p:nvSpPr>
          <p:cNvPr id="2580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967863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DFC5CA-C304-41A7-823D-F4442BC496B6}" type="slidenum">
              <a:rPr lang="en-US" altLang="en-US"/>
              <a:pPr eaLnBrk="1" hangingPunct="1"/>
              <a:t>54</a:t>
            </a:fld>
            <a:endParaRPr lang="en-US" altLang="en-US"/>
          </a:p>
        </p:txBody>
      </p:sp>
      <p:sp>
        <p:nvSpPr>
          <p:cNvPr id="259075" name="Rectangle 2"/>
          <p:cNvSpPr>
            <a:spLocks noRot="1"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115298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8554F6-B582-4028-B477-896D07C85952}" type="slidenum">
              <a:rPr lang="en-US" altLang="en-US"/>
              <a:pPr eaLnBrk="1" hangingPunct="1"/>
              <a:t>55</a:t>
            </a:fld>
            <a:endParaRPr lang="en-US" altLang="en-US"/>
          </a:p>
        </p:txBody>
      </p:sp>
      <p:sp>
        <p:nvSpPr>
          <p:cNvPr id="260099" name="Rectangle 2"/>
          <p:cNvSpPr>
            <a:spLocks noRot="1"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493514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5E3BE5-24FD-4653-AAE7-F28F5698EEFA}" type="slidenum">
              <a:rPr lang="en-US" altLang="en-US"/>
              <a:pPr eaLnBrk="1" hangingPunct="1"/>
              <a:t>56</a:t>
            </a:fld>
            <a:endParaRPr lang="en-US" altLang="en-US"/>
          </a:p>
        </p:txBody>
      </p:sp>
      <p:sp>
        <p:nvSpPr>
          <p:cNvPr id="261123" name="Rectangle 2"/>
          <p:cNvSpPr>
            <a:spLocks noRot="1" noChangeArrowheads="1" noTextEdit="1"/>
          </p:cNvSpPr>
          <p:nvPr>
            <p:ph type="sldImg"/>
          </p:nvPr>
        </p:nvSpPr>
        <p:spPr>
          <a:ln/>
        </p:spPr>
      </p:sp>
      <p:sp>
        <p:nvSpPr>
          <p:cNvPr id="2611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434335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A17458-2B1B-4387-8D0E-4179152FBADE}" type="slidenum">
              <a:rPr lang="en-US" altLang="en-US"/>
              <a:pPr eaLnBrk="1" hangingPunct="1"/>
              <a:t>57</a:t>
            </a:fld>
            <a:endParaRPr lang="en-US" altLang="en-US"/>
          </a:p>
        </p:txBody>
      </p:sp>
      <p:sp>
        <p:nvSpPr>
          <p:cNvPr id="262147" name="Rectangle 2"/>
          <p:cNvSpPr>
            <a:spLocks noRot="1" noChangeArrowheads="1" noTextEdit="1"/>
          </p:cNvSpPr>
          <p:nvPr>
            <p:ph type="sldImg"/>
          </p:nvPr>
        </p:nvSpPr>
        <p:spPr>
          <a:ln/>
        </p:spPr>
      </p:sp>
      <p:sp>
        <p:nvSpPr>
          <p:cNvPr id="2621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289691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B3A52E-931E-4A3C-91EA-F0586F632918}" type="slidenum">
              <a:rPr lang="en-US" altLang="en-US"/>
              <a:pPr eaLnBrk="1" hangingPunct="1"/>
              <a:t>58</a:t>
            </a:fld>
            <a:endParaRPr lang="en-US" altLang="en-US"/>
          </a:p>
        </p:txBody>
      </p:sp>
      <p:sp>
        <p:nvSpPr>
          <p:cNvPr id="263171" name="Rectangle 2"/>
          <p:cNvSpPr>
            <a:spLocks noRot="1" noChangeArrowheads="1" noTextEdit="1"/>
          </p:cNvSpPr>
          <p:nvPr>
            <p:ph type="sldImg"/>
          </p:nvPr>
        </p:nvSpPr>
        <p:spPr>
          <a:ln/>
        </p:spPr>
      </p:sp>
      <p:sp>
        <p:nvSpPr>
          <p:cNvPr id="2631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989230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B59E25-7466-416D-B8FA-10401201542B}" type="slidenum">
              <a:rPr lang="en-US" altLang="en-US"/>
              <a:pPr eaLnBrk="1" hangingPunct="1"/>
              <a:t>59</a:t>
            </a:fld>
            <a:endParaRPr lang="en-US" altLang="en-US"/>
          </a:p>
        </p:txBody>
      </p:sp>
      <p:sp>
        <p:nvSpPr>
          <p:cNvPr id="264195" name="Rectangle 2"/>
          <p:cNvSpPr>
            <a:spLocks noRot="1"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9482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924C1A-B599-4D21-ACFB-1EAD9925FDFE}" type="slidenum">
              <a:rPr lang="en-US" altLang="en-US"/>
              <a:pPr eaLnBrk="1" hangingPunct="1"/>
              <a:t>6</a:t>
            </a:fld>
            <a:endParaRPr lang="en-US" altLang="en-US"/>
          </a:p>
        </p:txBody>
      </p:sp>
      <p:sp>
        <p:nvSpPr>
          <p:cNvPr id="209923" name="Rectangle 2"/>
          <p:cNvSpPr>
            <a:spLocks noRo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516146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71607C-161D-4EAC-8BD5-7640566ED30B}" type="slidenum">
              <a:rPr lang="en-US" altLang="en-US"/>
              <a:pPr eaLnBrk="1" hangingPunct="1"/>
              <a:t>60</a:t>
            </a:fld>
            <a:endParaRPr lang="en-US" altLang="en-US"/>
          </a:p>
        </p:txBody>
      </p:sp>
      <p:sp>
        <p:nvSpPr>
          <p:cNvPr id="265219" name="Rectangle 2"/>
          <p:cNvSpPr>
            <a:spLocks noRot="1"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688462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F58FA8-8833-489B-B37D-505615B4643A}" type="slidenum">
              <a:rPr lang="en-US" altLang="en-US"/>
              <a:pPr eaLnBrk="1" hangingPunct="1"/>
              <a:t>61</a:t>
            </a:fld>
            <a:endParaRPr lang="en-US" altLang="en-US"/>
          </a:p>
        </p:txBody>
      </p:sp>
      <p:sp>
        <p:nvSpPr>
          <p:cNvPr id="266243" name="Rectangle 2"/>
          <p:cNvSpPr>
            <a:spLocks noRot="1" noChangeArrowheads="1" noTextEdit="1"/>
          </p:cNvSpPr>
          <p:nvPr>
            <p:ph type="sldImg"/>
          </p:nvPr>
        </p:nvSpPr>
        <p:spPr>
          <a:ln/>
        </p:spPr>
      </p:sp>
      <p:sp>
        <p:nvSpPr>
          <p:cNvPr id="266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474386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14E658-551B-4801-8A1C-7D8326823F2B}" type="slidenum">
              <a:rPr lang="en-US" altLang="en-US"/>
              <a:pPr eaLnBrk="1" hangingPunct="1"/>
              <a:t>62</a:t>
            </a:fld>
            <a:endParaRPr lang="en-US" altLang="en-US"/>
          </a:p>
        </p:txBody>
      </p:sp>
      <p:sp>
        <p:nvSpPr>
          <p:cNvPr id="267267" name="Rectangle 2"/>
          <p:cNvSpPr>
            <a:spLocks noRot="1"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536165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7209A1-CCF1-4FB3-8917-15DCA628E9BD}" type="slidenum">
              <a:rPr lang="en-US" altLang="en-US"/>
              <a:pPr eaLnBrk="1" hangingPunct="1"/>
              <a:t>63</a:t>
            </a:fld>
            <a:endParaRPr lang="en-US" altLang="en-US"/>
          </a:p>
        </p:txBody>
      </p:sp>
      <p:sp>
        <p:nvSpPr>
          <p:cNvPr id="268291" name="Rectangle 2"/>
          <p:cNvSpPr>
            <a:spLocks noRot="1"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381776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451E37-DD29-402D-AF67-D55FE7D50854}" type="slidenum">
              <a:rPr lang="en-US" altLang="en-US"/>
              <a:pPr eaLnBrk="1" hangingPunct="1"/>
              <a:t>64</a:t>
            </a:fld>
            <a:endParaRPr lang="en-US" altLang="en-US"/>
          </a:p>
        </p:txBody>
      </p:sp>
      <p:sp>
        <p:nvSpPr>
          <p:cNvPr id="269315" name="Rectangle 2"/>
          <p:cNvSpPr>
            <a:spLocks noRo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461708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700D97-9380-47A9-BD65-86C1E81D87C0}" type="slidenum">
              <a:rPr lang="en-US" altLang="en-US"/>
              <a:pPr eaLnBrk="1" hangingPunct="1"/>
              <a:t>65</a:t>
            </a:fld>
            <a:endParaRPr lang="en-US" altLang="en-US"/>
          </a:p>
        </p:txBody>
      </p:sp>
      <p:sp>
        <p:nvSpPr>
          <p:cNvPr id="270339" name="Rectangle 2"/>
          <p:cNvSpPr>
            <a:spLocks noRot="1"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216192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572675-79D6-48B4-9E04-9193EC83F65B}" type="slidenum">
              <a:rPr lang="en-US" altLang="en-US"/>
              <a:pPr eaLnBrk="1" hangingPunct="1"/>
              <a:t>66</a:t>
            </a:fld>
            <a:endParaRPr lang="en-US" altLang="en-US"/>
          </a:p>
        </p:txBody>
      </p:sp>
      <p:sp>
        <p:nvSpPr>
          <p:cNvPr id="271363" name="Rectangle 2"/>
          <p:cNvSpPr>
            <a:spLocks noRot="1" noChangeArrowheads="1" noTextEdit="1"/>
          </p:cNvSpPr>
          <p:nvPr>
            <p:ph type="sldImg"/>
          </p:nvPr>
        </p:nvSpPr>
        <p:spPr>
          <a:ln/>
        </p:spPr>
      </p:sp>
      <p:sp>
        <p:nvSpPr>
          <p:cNvPr id="2713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124047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F1EB9C-25C7-4D69-900E-DEE2368A960B}" type="slidenum">
              <a:rPr lang="en-US" altLang="en-US"/>
              <a:pPr eaLnBrk="1" hangingPunct="1"/>
              <a:t>67</a:t>
            </a:fld>
            <a:endParaRPr lang="en-US" altLang="en-US"/>
          </a:p>
        </p:txBody>
      </p:sp>
      <p:sp>
        <p:nvSpPr>
          <p:cNvPr id="272387" name="Rectangle 2"/>
          <p:cNvSpPr>
            <a:spLocks noRot="1"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423692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ACDB34-8140-4185-BE1E-E42467DD960F}" type="slidenum">
              <a:rPr lang="en-US" altLang="en-US"/>
              <a:pPr eaLnBrk="1" hangingPunct="1"/>
              <a:t>68</a:t>
            </a:fld>
            <a:endParaRPr lang="en-US" altLang="en-US"/>
          </a:p>
        </p:txBody>
      </p:sp>
      <p:sp>
        <p:nvSpPr>
          <p:cNvPr id="273411" name="Rectangle 2"/>
          <p:cNvSpPr>
            <a:spLocks noRot="1" noChangeArrowheads="1" noTextEdit="1"/>
          </p:cNvSpPr>
          <p:nvPr>
            <p:ph type="sldImg"/>
          </p:nvPr>
        </p:nvSpPr>
        <p:spPr>
          <a:ln/>
        </p:spPr>
      </p:sp>
      <p:sp>
        <p:nvSpPr>
          <p:cNvPr id="2734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432340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8D25F5-AB91-4E3C-9C1A-11BB911098E6}" type="slidenum">
              <a:rPr lang="en-US" altLang="en-US"/>
              <a:pPr eaLnBrk="1" hangingPunct="1"/>
              <a:t>69</a:t>
            </a:fld>
            <a:endParaRPr lang="en-US" altLang="en-US"/>
          </a:p>
        </p:txBody>
      </p:sp>
      <p:sp>
        <p:nvSpPr>
          <p:cNvPr id="274435" name="Rectangle 2"/>
          <p:cNvSpPr>
            <a:spLocks noRot="1" noChangeArrowheads="1" noTextEdit="1"/>
          </p:cNvSpPr>
          <p:nvPr>
            <p:ph type="sldImg"/>
          </p:nvPr>
        </p:nvSpPr>
        <p:spPr>
          <a:ln/>
        </p:spPr>
      </p:sp>
      <p:sp>
        <p:nvSpPr>
          <p:cNvPr id="274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7030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4183B3-9158-4CC5-B4E6-746596016A6D}" type="slidenum">
              <a:rPr lang="en-US" altLang="en-US"/>
              <a:pPr eaLnBrk="1" hangingPunct="1"/>
              <a:t>7</a:t>
            </a:fld>
            <a:endParaRPr lang="en-US" altLang="en-US"/>
          </a:p>
        </p:txBody>
      </p:sp>
      <p:sp>
        <p:nvSpPr>
          <p:cNvPr id="210947" name="Rectangle 2"/>
          <p:cNvSpPr>
            <a:spLocks noRo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612841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A088F9-4226-4C2A-B433-2CF9A4845392}" type="slidenum">
              <a:rPr lang="en-US" altLang="en-US"/>
              <a:pPr eaLnBrk="1" hangingPunct="1"/>
              <a:t>70</a:t>
            </a:fld>
            <a:endParaRPr lang="en-US" altLang="en-US"/>
          </a:p>
        </p:txBody>
      </p:sp>
      <p:sp>
        <p:nvSpPr>
          <p:cNvPr id="275459" name="Rectangle 2"/>
          <p:cNvSpPr>
            <a:spLocks noRo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014632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5B26D9-F714-4C88-8BB8-0B07FDA9AFDA}" type="slidenum">
              <a:rPr lang="en-US" altLang="en-US"/>
              <a:pPr eaLnBrk="1" hangingPunct="1"/>
              <a:t>71</a:t>
            </a:fld>
            <a:endParaRPr lang="en-US" altLang="en-US"/>
          </a:p>
        </p:txBody>
      </p:sp>
      <p:sp>
        <p:nvSpPr>
          <p:cNvPr id="276483" name="Rectangle 2"/>
          <p:cNvSpPr>
            <a:spLocks noRot="1" noChangeArrowheads="1" noTextEdit="1"/>
          </p:cNvSpPr>
          <p:nvPr>
            <p:ph type="sldImg"/>
          </p:nvPr>
        </p:nvSpPr>
        <p:spPr>
          <a:ln/>
        </p:spPr>
      </p:sp>
      <p:sp>
        <p:nvSpPr>
          <p:cNvPr id="276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538246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AA708A-F2C0-4CCB-8395-157FF746DEF9}" type="slidenum">
              <a:rPr lang="en-US" altLang="en-US"/>
              <a:pPr eaLnBrk="1" hangingPunct="1"/>
              <a:t>72</a:t>
            </a:fld>
            <a:endParaRPr lang="en-US" altLang="en-US"/>
          </a:p>
        </p:txBody>
      </p:sp>
      <p:sp>
        <p:nvSpPr>
          <p:cNvPr id="277507" name="Rectangle 2"/>
          <p:cNvSpPr>
            <a:spLocks noRot="1" noChangeArrowheads="1" noTextEdit="1"/>
          </p:cNvSpPr>
          <p:nvPr>
            <p:ph type="sldImg"/>
          </p:nvPr>
        </p:nvSpPr>
        <p:spPr>
          <a:ln/>
        </p:spPr>
      </p:sp>
      <p:sp>
        <p:nvSpPr>
          <p:cNvPr id="2775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27252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F474EB-D80C-4D30-AB4B-7CE8748A9EFC}" type="slidenum">
              <a:rPr lang="en-US" altLang="en-US"/>
              <a:pPr eaLnBrk="1" hangingPunct="1"/>
              <a:t>73</a:t>
            </a:fld>
            <a:endParaRPr lang="en-US" altLang="en-US"/>
          </a:p>
        </p:txBody>
      </p:sp>
      <p:sp>
        <p:nvSpPr>
          <p:cNvPr id="278531" name="Rectangle 2"/>
          <p:cNvSpPr>
            <a:spLocks noRot="1" noChangeArrowheads="1" noTextEdit="1"/>
          </p:cNvSpPr>
          <p:nvPr>
            <p:ph type="sldImg"/>
          </p:nvPr>
        </p:nvSpPr>
        <p:spPr>
          <a:ln/>
        </p:spPr>
      </p:sp>
      <p:sp>
        <p:nvSpPr>
          <p:cNvPr id="278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767822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7F3211-0BFE-4FD3-B10A-46DAF73C9C29}" type="slidenum">
              <a:rPr lang="en-US" altLang="en-US"/>
              <a:pPr eaLnBrk="1" hangingPunct="1"/>
              <a:t>74</a:t>
            </a:fld>
            <a:endParaRPr lang="en-US" altLang="en-US"/>
          </a:p>
        </p:txBody>
      </p:sp>
      <p:sp>
        <p:nvSpPr>
          <p:cNvPr id="279555" name="Rectangle 2"/>
          <p:cNvSpPr>
            <a:spLocks noRot="1"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068807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60A549-FA41-414D-A7E6-BD08DBC5F3F9}" type="slidenum">
              <a:rPr lang="en-US" altLang="en-US"/>
              <a:pPr eaLnBrk="1" hangingPunct="1"/>
              <a:t>75</a:t>
            </a:fld>
            <a:endParaRPr lang="en-US" altLang="en-US"/>
          </a:p>
        </p:txBody>
      </p:sp>
      <p:sp>
        <p:nvSpPr>
          <p:cNvPr id="280579" name="Rectangle 2"/>
          <p:cNvSpPr>
            <a:spLocks noRot="1" noChangeArrowheads="1" noTextEdit="1"/>
          </p:cNvSpPr>
          <p:nvPr>
            <p:ph type="sldImg"/>
          </p:nvPr>
        </p:nvSpPr>
        <p:spPr>
          <a:ln/>
        </p:spPr>
      </p:sp>
      <p:sp>
        <p:nvSpPr>
          <p:cNvPr id="280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850972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E22DDF-FAAA-4C18-BB00-B836ED57A9B4}" type="slidenum">
              <a:rPr lang="en-US" altLang="en-US"/>
              <a:pPr eaLnBrk="1" hangingPunct="1"/>
              <a:t>76</a:t>
            </a:fld>
            <a:endParaRPr lang="en-US" altLang="en-US"/>
          </a:p>
        </p:txBody>
      </p:sp>
      <p:sp>
        <p:nvSpPr>
          <p:cNvPr id="281603" name="Rectangle 2"/>
          <p:cNvSpPr>
            <a:spLocks noRot="1"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538008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474E8D-9EE2-4EF6-A4DA-2DA40B4E337A}" type="slidenum">
              <a:rPr lang="en-US" altLang="en-US"/>
              <a:pPr eaLnBrk="1" hangingPunct="1"/>
              <a:t>77</a:t>
            </a:fld>
            <a:endParaRPr lang="en-US" altLang="en-US"/>
          </a:p>
        </p:txBody>
      </p:sp>
      <p:sp>
        <p:nvSpPr>
          <p:cNvPr id="282627" name="Rectangle 2"/>
          <p:cNvSpPr>
            <a:spLocks noRot="1" noChangeArrowheads="1" noTextEdit="1"/>
          </p:cNvSpPr>
          <p:nvPr>
            <p:ph type="sldImg"/>
          </p:nvPr>
        </p:nvSpPr>
        <p:spPr>
          <a:ln/>
        </p:spPr>
      </p:sp>
      <p:sp>
        <p:nvSpPr>
          <p:cNvPr id="282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84574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25EA95-F402-4666-8799-D57F53300D57}" type="slidenum">
              <a:rPr lang="en-US" altLang="en-US"/>
              <a:pPr eaLnBrk="1" hangingPunct="1"/>
              <a:t>78</a:t>
            </a:fld>
            <a:endParaRPr lang="en-US" altLang="en-US"/>
          </a:p>
        </p:txBody>
      </p:sp>
      <p:sp>
        <p:nvSpPr>
          <p:cNvPr id="283651" name="Rectangle 2"/>
          <p:cNvSpPr>
            <a:spLocks noRot="1" noChangeArrowheads="1" noTextEdit="1"/>
          </p:cNvSpPr>
          <p:nvPr>
            <p:ph type="sldImg"/>
          </p:nvPr>
        </p:nvSpPr>
        <p:spPr>
          <a:ln/>
        </p:spPr>
      </p:sp>
      <p:sp>
        <p:nvSpPr>
          <p:cNvPr id="2836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95270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D1DECE-FC67-4D2D-882E-73BC6365D8D2}" type="slidenum">
              <a:rPr lang="en-US" altLang="en-US"/>
              <a:pPr eaLnBrk="1" hangingPunct="1"/>
              <a:t>79</a:t>
            </a:fld>
            <a:endParaRPr lang="en-US" altLang="en-US"/>
          </a:p>
        </p:txBody>
      </p:sp>
      <p:sp>
        <p:nvSpPr>
          <p:cNvPr id="284675" name="Rectangle 2"/>
          <p:cNvSpPr>
            <a:spLocks noRot="1" noChangeArrowheads="1" noTextEdit="1"/>
          </p:cNvSpPr>
          <p:nvPr>
            <p:ph type="sldImg"/>
          </p:nvPr>
        </p:nvSpPr>
        <p:spPr>
          <a:ln/>
        </p:spPr>
      </p:sp>
      <p:sp>
        <p:nvSpPr>
          <p:cNvPr id="284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7657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278F76-A54F-4808-88E2-EA4EB63953BA}" type="slidenum">
              <a:rPr lang="en-US" altLang="en-US"/>
              <a:pPr eaLnBrk="1" hangingPunct="1"/>
              <a:t>8</a:t>
            </a:fld>
            <a:endParaRPr lang="en-US" altLang="en-US"/>
          </a:p>
        </p:txBody>
      </p:sp>
      <p:sp>
        <p:nvSpPr>
          <p:cNvPr id="211971" name="Rectangle 2"/>
          <p:cNvSpPr>
            <a:spLocks noRo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973121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19D1A0-A5B8-47F2-99FF-D561D740F3A8}" type="slidenum">
              <a:rPr lang="en-US" altLang="en-US"/>
              <a:pPr eaLnBrk="1" hangingPunct="1"/>
              <a:t>80</a:t>
            </a:fld>
            <a:endParaRPr lang="en-US" altLang="en-US"/>
          </a:p>
        </p:txBody>
      </p:sp>
      <p:sp>
        <p:nvSpPr>
          <p:cNvPr id="285699" name="Rectangle 2"/>
          <p:cNvSpPr>
            <a:spLocks noRot="1" noChangeArrowheads="1" noTextEdit="1"/>
          </p:cNvSpPr>
          <p:nvPr>
            <p:ph type="sldImg"/>
          </p:nvPr>
        </p:nvSpPr>
        <p:spPr>
          <a:ln/>
        </p:spPr>
      </p:sp>
      <p:sp>
        <p:nvSpPr>
          <p:cNvPr id="2857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787291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107FB6-8740-4970-8830-524A3C8AD3FD}" type="slidenum">
              <a:rPr lang="en-US" altLang="en-US"/>
              <a:pPr eaLnBrk="1" hangingPunct="1"/>
              <a:t>81</a:t>
            </a:fld>
            <a:endParaRPr lang="en-US" altLang="en-US"/>
          </a:p>
        </p:txBody>
      </p:sp>
      <p:sp>
        <p:nvSpPr>
          <p:cNvPr id="286723" name="Rectangle 2"/>
          <p:cNvSpPr>
            <a:spLocks noRot="1" noChangeArrowheads="1" noTextEdit="1"/>
          </p:cNvSpPr>
          <p:nvPr>
            <p:ph type="sldImg"/>
          </p:nvPr>
        </p:nvSpPr>
        <p:spPr>
          <a:ln/>
        </p:spPr>
      </p:sp>
      <p:sp>
        <p:nvSpPr>
          <p:cNvPr id="286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107994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A57296-D7B0-4F34-A258-78714A44BD91}" type="slidenum">
              <a:rPr lang="en-US" altLang="en-US"/>
              <a:pPr eaLnBrk="1" hangingPunct="1"/>
              <a:t>82</a:t>
            </a:fld>
            <a:endParaRPr lang="en-US" altLang="en-US"/>
          </a:p>
        </p:txBody>
      </p:sp>
      <p:sp>
        <p:nvSpPr>
          <p:cNvPr id="287747" name="Rectangle 2"/>
          <p:cNvSpPr>
            <a:spLocks noRot="1"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549059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A0F7CD-3CD6-4B6B-BA40-B5B341B256CE}" type="slidenum">
              <a:rPr lang="en-US" altLang="en-US"/>
              <a:pPr eaLnBrk="1" hangingPunct="1"/>
              <a:t>83</a:t>
            </a:fld>
            <a:endParaRPr lang="en-US" altLang="en-US"/>
          </a:p>
        </p:txBody>
      </p:sp>
      <p:sp>
        <p:nvSpPr>
          <p:cNvPr id="288771" name="Rectangle 2"/>
          <p:cNvSpPr>
            <a:spLocks noRot="1" noChangeArrowheads="1" noTextEdit="1"/>
          </p:cNvSpPr>
          <p:nvPr>
            <p:ph type="sldImg"/>
          </p:nvPr>
        </p:nvSpPr>
        <p:spPr>
          <a:ln/>
        </p:spPr>
      </p:sp>
      <p:sp>
        <p:nvSpPr>
          <p:cNvPr id="288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375314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A9B057-56EC-4D27-8189-DD285D3D0EAA}" type="slidenum">
              <a:rPr lang="en-US" altLang="en-US"/>
              <a:pPr eaLnBrk="1" hangingPunct="1"/>
              <a:t>84</a:t>
            </a:fld>
            <a:endParaRPr lang="en-US" altLang="en-US"/>
          </a:p>
        </p:txBody>
      </p:sp>
      <p:sp>
        <p:nvSpPr>
          <p:cNvPr id="289795" name="Rectangle 2"/>
          <p:cNvSpPr>
            <a:spLocks noRot="1" noChangeArrowheads="1" noTextEdit="1"/>
          </p:cNvSpPr>
          <p:nvPr>
            <p:ph type="sldImg"/>
          </p:nvPr>
        </p:nvSpPr>
        <p:spPr>
          <a:ln/>
        </p:spPr>
      </p:sp>
      <p:sp>
        <p:nvSpPr>
          <p:cNvPr id="2897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337407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9701DF-B29F-45BF-BC72-600015806188}" type="slidenum">
              <a:rPr lang="en-US" altLang="en-US"/>
              <a:pPr eaLnBrk="1" hangingPunct="1"/>
              <a:t>85</a:t>
            </a:fld>
            <a:endParaRPr lang="en-US" altLang="en-US"/>
          </a:p>
        </p:txBody>
      </p:sp>
      <p:sp>
        <p:nvSpPr>
          <p:cNvPr id="290819" name="Rectangle 2"/>
          <p:cNvSpPr>
            <a:spLocks noRot="1" noChangeArrowheads="1" noTextEdit="1"/>
          </p:cNvSpPr>
          <p:nvPr>
            <p:ph type="sldImg"/>
          </p:nvPr>
        </p:nvSpPr>
        <p:spPr>
          <a:ln/>
        </p:spPr>
      </p:sp>
      <p:sp>
        <p:nvSpPr>
          <p:cNvPr id="290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775388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B4CBE2-B741-47CE-9520-4C2811B74A65}" type="slidenum">
              <a:rPr lang="en-US" altLang="en-US"/>
              <a:pPr eaLnBrk="1" hangingPunct="1"/>
              <a:t>86</a:t>
            </a:fld>
            <a:endParaRPr lang="en-US" altLang="en-US"/>
          </a:p>
        </p:txBody>
      </p:sp>
      <p:sp>
        <p:nvSpPr>
          <p:cNvPr id="291843" name="Rectangle 2"/>
          <p:cNvSpPr>
            <a:spLocks noRot="1" noChangeArrowheads="1" noTextEdit="1"/>
          </p:cNvSpPr>
          <p:nvPr>
            <p:ph type="sldImg"/>
          </p:nvPr>
        </p:nvSpPr>
        <p:spPr>
          <a:ln/>
        </p:spPr>
      </p:sp>
      <p:sp>
        <p:nvSpPr>
          <p:cNvPr id="2918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860881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C30718-3A5B-4852-8BCE-AC4D299FAB98}" type="slidenum">
              <a:rPr lang="en-US" altLang="en-US"/>
              <a:pPr eaLnBrk="1" hangingPunct="1"/>
              <a:t>87</a:t>
            </a:fld>
            <a:endParaRPr lang="en-US" altLang="en-US"/>
          </a:p>
        </p:txBody>
      </p:sp>
      <p:sp>
        <p:nvSpPr>
          <p:cNvPr id="292867" name="Rectangle 2"/>
          <p:cNvSpPr>
            <a:spLocks noRot="1" noChangeArrowheads="1" noTextEdit="1"/>
          </p:cNvSpPr>
          <p:nvPr>
            <p:ph type="sldImg"/>
          </p:nvPr>
        </p:nvSpPr>
        <p:spPr>
          <a:ln/>
        </p:spPr>
      </p:sp>
      <p:sp>
        <p:nvSpPr>
          <p:cNvPr id="292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762217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578C68-AAB3-4C98-BB01-91A4CA95B020}" type="slidenum">
              <a:rPr lang="en-US" altLang="en-US"/>
              <a:pPr eaLnBrk="1" hangingPunct="1"/>
              <a:t>88</a:t>
            </a:fld>
            <a:endParaRPr lang="en-US" altLang="en-US"/>
          </a:p>
        </p:txBody>
      </p:sp>
      <p:sp>
        <p:nvSpPr>
          <p:cNvPr id="293891" name="Rectangle 2"/>
          <p:cNvSpPr>
            <a:spLocks noRot="1" noChangeArrowheads="1" noTextEdit="1"/>
          </p:cNvSpPr>
          <p:nvPr>
            <p:ph type="sldImg"/>
          </p:nvPr>
        </p:nvSpPr>
        <p:spPr>
          <a:ln/>
        </p:spPr>
      </p:sp>
      <p:sp>
        <p:nvSpPr>
          <p:cNvPr id="2938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6664451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05BEB5-F17A-4E42-9D11-EC9EE367A082}" type="slidenum">
              <a:rPr lang="en-US" altLang="en-US"/>
              <a:pPr eaLnBrk="1" hangingPunct="1"/>
              <a:t>89</a:t>
            </a:fld>
            <a:endParaRPr lang="en-US" altLang="en-US"/>
          </a:p>
        </p:txBody>
      </p:sp>
      <p:sp>
        <p:nvSpPr>
          <p:cNvPr id="294915" name="Rectangle 2"/>
          <p:cNvSpPr>
            <a:spLocks noRot="1" noChangeArrowheads="1" noTextEdit="1"/>
          </p:cNvSpPr>
          <p:nvPr>
            <p:ph type="sldImg"/>
          </p:nvPr>
        </p:nvSpPr>
        <p:spPr>
          <a:ln/>
        </p:spPr>
      </p:sp>
      <p:sp>
        <p:nvSpPr>
          <p:cNvPr id="2949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507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C2ED53-2DF9-49F5-96ED-7F8580B87BBD}" type="slidenum">
              <a:rPr lang="en-US" altLang="en-US"/>
              <a:pPr eaLnBrk="1" hangingPunct="1"/>
              <a:t>9</a:t>
            </a:fld>
            <a:endParaRPr lang="en-US" altLang="en-US"/>
          </a:p>
        </p:txBody>
      </p:sp>
      <p:sp>
        <p:nvSpPr>
          <p:cNvPr id="212995" name="Rectangle 2"/>
          <p:cNvSpPr>
            <a:spLocks noRot="1" noChangeArrowheads="1" noTextEdit="1"/>
          </p:cNvSpPr>
          <p:nvPr>
            <p:ph type="sldImg"/>
          </p:nvPr>
        </p:nvSpPr>
        <p:spPr>
          <a:ln/>
        </p:spPr>
      </p:sp>
      <p:sp>
        <p:nvSpPr>
          <p:cNvPr id="212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954470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AC5DAB-E48A-4364-A9F9-64A94DBB7C44}" type="slidenum">
              <a:rPr lang="en-US" altLang="en-US"/>
              <a:pPr eaLnBrk="1" hangingPunct="1"/>
              <a:t>90</a:t>
            </a:fld>
            <a:endParaRPr lang="en-US" altLang="en-US"/>
          </a:p>
        </p:txBody>
      </p:sp>
      <p:sp>
        <p:nvSpPr>
          <p:cNvPr id="295939" name="Rectangle 2"/>
          <p:cNvSpPr>
            <a:spLocks noRot="1" noChangeArrowheads="1" noTextEdit="1"/>
          </p:cNvSpPr>
          <p:nvPr>
            <p:ph type="sldImg"/>
          </p:nvPr>
        </p:nvSpPr>
        <p:spPr>
          <a:ln/>
        </p:spPr>
      </p:sp>
      <p:sp>
        <p:nvSpPr>
          <p:cNvPr id="2959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378078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C211AF-1A7A-4F6B-BF1E-245D60A33A44}" type="slidenum">
              <a:rPr lang="en-US" altLang="en-US"/>
              <a:pPr eaLnBrk="1" hangingPunct="1"/>
              <a:t>91</a:t>
            </a:fld>
            <a:endParaRPr lang="en-US" altLang="en-US"/>
          </a:p>
        </p:txBody>
      </p:sp>
      <p:sp>
        <p:nvSpPr>
          <p:cNvPr id="296963" name="Rectangle 2"/>
          <p:cNvSpPr>
            <a:spLocks noRot="1" noChangeArrowheads="1" noTextEdit="1"/>
          </p:cNvSpPr>
          <p:nvPr>
            <p:ph type="sldImg"/>
          </p:nvPr>
        </p:nvSpPr>
        <p:spPr>
          <a:ln/>
        </p:spPr>
      </p:sp>
      <p:sp>
        <p:nvSpPr>
          <p:cNvPr id="296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168189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F956BA-D997-4414-AFB5-E2B2C6F1D5E3}" type="slidenum">
              <a:rPr lang="en-US" altLang="en-US"/>
              <a:pPr eaLnBrk="1" hangingPunct="1"/>
              <a:t>92</a:t>
            </a:fld>
            <a:endParaRPr lang="en-US" altLang="en-US"/>
          </a:p>
        </p:txBody>
      </p:sp>
      <p:sp>
        <p:nvSpPr>
          <p:cNvPr id="297987" name="Rectangle 2"/>
          <p:cNvSpPr>
            <a:spLocks noRot="1" noChangeArrowheads="1" noTextEdit="1"/>
          </p:cNvSpPr>
          <p:nvPr>
            <p:ph type="sldImg"/>
          </p:nvPr>
        </p:nvSpPr>
        <p:spPr>
          <a:ln/>
        </p:spPr>
      </p:sp>
      <p:sp>
        <p:nvSpPr>
          <p:cNvPr id="297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384600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653026-EB06-4CD4-98C3-0EBF29107152}" type="slidenum">
              <a:rPr lang="en-US" altLang="en-US"/>
              <a:pPr eaLnBrk="1" hangingPunct="1"/>
              <a:t>93</a:t>
            </a:fld>
            <a:endParaRPr lang="en-US" altLang="en-US"/>
          </a:p>
        </p:txBody>
      </p:sp>
      <p:sp>
        <p:nvSpPr>
          <p:cNvPr id="299011" name="Rectangle 2"/>
          <p:cNvSpPr>
            <a:spLocks noRot="1" noChangeArrowheads="1" noTextEdit="1"/>
          </p:cNvSpPr>
          <p:nvPr>
            <p:ph type="sldImg"/>
          </p:nvPr>
        </p:nvSpPr>
        <p:spPr>
          <a:ln/>
        </p:spPr>
      </p:sp>
      <p:sp>
        <p:nvSpPr>
          <p:cNvPr id="299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94029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1B965A-C3D0-4EC0-B573-C1269B047B7A}" type="slidenum">
              <a:rPr lang="en-US" altLang="en-US"/>
              <a:pPr eaLnBrk="1" hangingPunct="1"/>
              <a:t>94</a:t>
            </a:fld>
            <a:endParaRPr lang="en-US" altLang="en-US"/>
          </a:p>
        </p:txBody>
      </p:sp>
      <p:sp>
        <p:nvSpPr>
          <p:cNvPr id="300035" name="Rectangle 2"/>
          <p:cNvSpPr>
            <a:spLocks noRot="1" noChangeArrowheads="1" noTextEdit="1"/>
          </p:cNvSpPr>
          <p:nvPr>
            <p:ph type="sldImg"/>
          </p:nvPr>
        </p:nvSpPr>
        <p:spPr>
          <a:ln/>
        </p:spPr>
      </p:sp>
      <p:sp>
        <p:nvSpPr>
          <p:cNvPr id="3000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658516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7ADA86-F032-4873-9BEF-203CFACDC7FB}" type="slidenum">
              <a:rPr lang="en-US" altLang="en-US"/>
              <a:pPr eaLnBrk="1" hangingPunct="1"/>
              <a:t>95</a:t>
            </a:fld>
            <a:endParaRPr lang="en-US" altLang="en-US"/>
          </a:p>
        </p:txBody>
      </p:sp>
      <p:sp>
        <p:nvSpPr>
          <p:cNvPr id="301059" name="Rectangle 2"/>
          <p:cNvSpPr>
            <a:spLocks noRot="1" noChangeArrowheads="1" noTextEdit="1"/>
          </p:cNvSpPr>
          <p:nvPr>
            <p:ph type="sldImg"/>
          </p:nvPr>
        </p:nvSpPr>
        <p:spPr>
          <a:ln/>
        </p:spPr>
      </p:sp>
      <p:sp>
        <p:nvSpPr>
          <p:cNvPr id="301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748736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CE7ABA-C09E-44BB-962E-67B66D2C1BCC}" type="slidenum">
              <a:rPr lang="en-US" altLang="en-US"/>
              <a:pPr eaLnBrk="1" hangingPunct="1"/>
              <a:t>96</a:t>
            </a:fld>
            <a:endParaRPr lang="en-US" altLang="en-US"/>
          </a:p>
        </p:txBody>
      </p:sp>
      <p:sp>
        <p:nvSpPr>
          <p:cNvPr id="302083" name="Rectangle 2"/>
          <p:cNvSpPr>
            <a:spLocks noRot="1" noChangeArrowheads="1" noTextEdit="1"/>
          </p:cNvSpPr>
          <p:nvPr>
            <p:ph type="sldImg"/>
          </p:nvPr>
        </p:nvSpPr>
        <p:spPr>
          <a:ln/>
        </p:spPr>
      </p:sp>
      <p:sp>
        <p:nvSpPr>
          <p:cNvPr id="302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449886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04CAE4-AF0C-4510-A19E-DFA91DB48BB5}" type="slidenum">
              <a:rPr lang="en-US" altLang="en-US"/>
              <a:pPr eaLnBrk="1" hangingPunct="1"/>
              <a:t>97</a:t>
            </a:fld>
            <a:endParaRPr lang="en-US" altLang="en-US"/>
          </a:p>
        </p:txBody>
      </p:sp>
      <p:sp>
        <p:nvSpPr>
          <p:cNvPr id="303107" name="Rectangle 2"/>
          <p:cNvSpPr>
            <a:spLocks noRot="1" noChangeArrowheads="1" noTextEdit="1"/>
          </p:cNvSpPr>
          <p:nvPr>
            <p:ph type="sldImg"/>
          </p:nvPr>
        </p:nvSpPr>
        <p:spPr>
          <a:ln/>
        </p:spPr>
      </p:sp>
      <p:sp>
        <p:nvSpPr>
          <p:cNvPr id="303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5974904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3F1DA3-E466-4F6D-B947-065C3285114B}" type="slidenum">
              <a:rPr lang="en-US" altLang="en-US"/>
              <a:pPr eaLnBrk="1" hangingPunct="1"/>
              <a:t>98</a:t>
            </a:fld>
            <a:endParaRPr lang="en-US" altLang="en-US"/>
          </a:p>
        </p:txBody>
      </p:sp>
      <p:sp>
        <p:nvSpPr>
          <p:cNvPr id="304131" name="Rectangle 2"/>
          <p:cNvSpPr>
            <a:spLocks noRot="1" noChangeArrowheads="1" noTextEdit="1"/>
          </p:cNvSpPr>
          <p:nvPr>
            <p:ph type="sldImg"/>
          </p:nvPr>
        </p:nvSpPr>
        <p:spPr>
          <a:ln/>
        </p:spPr>
      </p:sp>
      <p:sp>
        <p:nvSpPr>
          <p:cNvPr id="304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0834759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0616D2-8E17-4424-B2A7-91AD0BCEDE0F}" type="slidenum">
              <a:rPr lang="en-US" altLang="en-US"/>
              <a:pPr eaLnBrk="1" hangingPunct="1"/>
              <a:t>99</a:t>
            </a:fld>
            <a:endParaRPr lang="en-US" altLang="en-US"/>
          </a:p>
        </p:txBody>
      </p:sp>
      <p:sp>
        <p:nvSpPr>
          <p:cNvPr id="305155" name="Rectangle 2"/>
          <p:cNvSpPr>
            <a:spLocks noRot="1" noChangeArrowheads="1" noTextEdit="1"/>
          </p:cNvSpPr>
          <p:nvPr>
            <p:ph type="sldImg"/>
          </p:nvPr>
        </p:nvSpPr>
        <p:spPr>
          <a:ln/>
        </p:spPr>
      </p:sp>
      <p:sp>
        <p:nvSpPr>
          <p:cNvPr id="305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6114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57200" y="3352800"/>
            <a:ext cx="8229600" cy="114300"/>
          </a:xfrm>
          <a:prstGeom prst="rect">
            <a:avLst/>
          </a:prstGeom>
          <a:gradFill rotWithShape="1">
            <a:gsLst>
              <a:gs pos="0">
                <a:srgbClr val="FF00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 name="Oval 8"/>
          <p:cNvSpPr>
            <a:spLocks noChangeArrowheads="1"/>
          </p:cNvSpPr>
          <p:nvPr/>
        </p:nvSpPr>
        <p:spPr bwMode="auto">
          <a:xfrm>
            <a:off x="444500" y="3219450"/>
            <a:ext cx="381000" cy="381000"/>
          </a:xfrm>
          <a:prstGeom prst="ellipse">
            <a:avLst/>
          </a:prstGeom>
          <a:gradFill rotWithShape="1">
            <a:gsLst>
              <a:gs pos="0">
                <a:srgbClr val="80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0370" name="Rectangle 2"/>
          <p:cNvSpPr>
            <a:spLocks noGrp="1" noChangeArrowheads="1"/>
          </p:cNvSpPr>
          <p:nvPr>
            <p:ph type="ctrTitle"/>
          </p:nvPr>
        </p:nvSpPr>
        <p:spPr>
          <a:xfrm>
            <a:off x="609600" y="1447800"/>
            <a:ext cx="7772400" cy="1470025"/>
          </a:xfrm>
        </p:spPr>
        <p:txBody>
          <a:bodyPr/>
          <a:lstStyle>
            <a:lvl1pPr>
              <a:defRPr/>
            </a:lvl1pPr>
          </a:lstStyle>
          <a:p>
            <a:pPr lvl="0"/>
            <a:r>
              <a:rPr lang="en-US" altLang="en-US" noProof="0" smtClean="0"/>
              <a:t>Click to edit Master title style</a:t>
            </a:r>
          </a:p>
        </p:txBody>
      </p:sp>
      <p:sp>
        <p:nvSpPr>
          <p:cNvPr id="570371" name="Rectangle 3"/>
          <p:cNvSpPr>
            <a:spLocks noGrp="1" noChangeArrowheads="1"/>
          </p:cNvSpPr>
          <p:nvPr>
            <p:ph type="subTitle" idx="1"/>
          </p:nvPr>
        </p:nvSpPr>
        <p:spPr>
          <a:xfrm>
            <a:off x="1371600" y="3886200"/>
            <a:ext cx="6400800" cy="1752600"/>
          </a:xfrm>
        </p:spPr>
        <p:txBody>
          <a:bodyPr/>
          <a:lstStyle>
            <a:lvl1pPr marL="0" indent="0" algn="ctr">
              <a:buFont typeface="Arial Unicode MS" pitchFamily="34" charset="-128"/>
              <a:buNone/>
              <a:defRPr>
                <a:solidFill>
                  <a:srgbClr val="003300"/>
                </a:solidFill>
              </a:defRPr>
            </a:lvl1pPr>
          </a:lstStyle>
          <a:p>
            <a:pPr lvl="0"/>
            <a:r>
              <a:rPr lang="en-US" altLang="en-US" noProof="0" smtClean="0"/>
              <a:t>Click to edit Master subtitle style</a:t>
            </a:r>
          </a:p>
        </p:txBody>
      </p:sp>
      <p:sp>
        <p:nvSpPr>
          <p:cNvPr id="6" name="Rectangle 6"/>
          <p:cNvSpPr>
            <a:spLocks noGrp="1" noChangeArrowheads="1"/>
          </p:cNvSpPr>
          <p:nvPr>
            <p:ph type="sldNum" sz="quarter" idx="10"/>
          </p:nvPr>
        </p:nvSpPr>
        <p:spPr/>
        <p:txBody>
          <a:bodyPr/>
          <a:lstStyle>
            <a:lvl1pPr>
              <a:defRPr/>
            </a:lvl1pPr>
          </a:lstStyle>
          <a:p>
            <a:fld id="{182F640B-B444-4426-A613-71A01AA2B6DC}" type="slidenum">
              <a:rPr lang="en-US" altLang="en-US"/>
              <a:pPr/>
              <a:t>‹#›</a:t>
            </a:fld>
            <a:endParaRPr lang="en-US" altLang="en-US"/>
          </a:p>
        </p:txBody>
      </p:sp>
    </p:spTree>
    <p:extLst>
      <p:ext uri="{BB962C8B-B14F-4D97-AF65-F5344CB8AC3E}">
        <p14:creationId xmlns:p14="http://schemas.microsoft.com/office/powerpoint/2010/main" val="425848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Loop Optimizations</a:t>
            </a:r>
          </a:p>
        </p:txBody>
      </p:sp>
      <p:sp>
        <p:nvSpPr>
          <p:cNvPr id="6" name="Slide Number Placeholder 5"/>
          <p:cNvSpPr>
            <a:spLocks noGrp="1"/>
          </p:cNvSpPr>
          <p:nvPr>
            <p:ph type="sldNum" sz="quarter" idx="12"/>
          </p:nvPr>
        </p:nvSpPr>
        <p:spPr/>
        <p:txBody>
          <a:bodyPr/>
          <a:lstStyle>
            <a:lvl1pPr>
              <a:defRPr/>
            </a:lvl1pPr>
          </a:lstStyle>
          <a:p>
            <a:fld id="{35B8C69E-F59A-4950-B762-AF6C44985F50}" type="slidenum">
              <a:rPr lang="en-US" altLang="en-US"/>
              <a:pPr/>
              <a:t>‹#›</a:t>
            </a:fld>
            <a:endParaRPr lang="en-US" altLang="en-US"/>
          </a:p>
        </p:txBody>
      </p:sp>
    </p:spTree>
    <p:extLst>
      <p:ext uri="{BB962C8B-B14F-4D97-AF65-F5344CB8AC3E}">
        <p14:creationId xmlns:p14="http://schemas.microsoft.com/office/powerpoint/2010/main" val="428501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Loop Optimizations</a:t>
            </a:r>
          </a:p>
        </p:txBody>
      </p:sp>
      <p:sp>
        <p:nvSpPr>
          <p:cNvPr id="6" name="Slide Number Placeholder 5"/>
          <p:cNvSpPr>
            <a:spLocks noGrp="1"/>
          </p:cNvSpPr>
          <p:nvPr>
            <p:ph type="sldNum" sz="quarter" idx="12"/>
          </p:nvPr>
        </p:nvSpPr>
        <p:spPr/>
        <p:txBody>
          <a:bodyPr/>
          <a:lstStyle>
            <a:lvl1pPr>
              <a:defRPr/>
            </a:lvl1pPr>
          </a:lstStyle>
          <a:p>
            <a:fld id="{3D7AA33C-1F02-4FA7-8EB7-A976D98FC7F8}" type="slidenum">
              <a:rPr lang="en-US" altLang="en-US"/>
              <a:pPr/>
              <a:t>‹#›</a:t>
            </a:fld>
            <a:endParaRPr lang="en-US" altLang="en-US"/>
          </a:p>
        </p:txBody>
      </p:sp>
    </p:spTree>
    <p:extLst>
      <p:ext uri="{BB962C8B-B14F-4D97-AF65-F5344CB8AC3E}">
        <p14:creationId xmlns:p14="http://schemas.microsoft.com/office/powerpoint/2010/main" val="4018851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Loop Optimizations</a:t>
            </a:r>
          </a:p>
        </p:txBody>
      </p:sp>
      <p:sp>
        <p:nvSpPr>
          <p:cNvPr id="7" name="Slide Number Placeholder 6"/>
          <p:cNvSpPr>
            <a:spLocks noGrp="1"/>
          </p:cNvSpPr>
          <p:nvPr>
            <p:ph type="sldNum" sz="quarter" idx="12"/>
          </p:nvPr>
        </p:nvSpPr>
        <p:spPr/>
        <p:txBody>
          <a:bodyPr/>
          <a:lstStyle>
            <a:lvl1pPr>
              <a:defRPr/>
            </a:lvl1pPr>
          </a:lstStyle>
          <a:p>
            <a:fld id="{32975780-93A9-4C95-826F-9CFBE3403241}" type="slidenum">
              <a:rPr lang="en-US" altLang="en-US"/>
              <a:pPr/>
              <a:t>‹#›</a:t>
            </a:fld>
            <a:endParaRPr lang="en-US" altLang="en-US"/>
          </a:p>
        </p:txBody>
      </p:sp>
    </p:spTree>
    <p:extLst>
      <p:ext uri="{BB962C8B-B14F-4D97-AF65-F5344CB8AC3E}">
        <p14:creationId xmlns:p14="http://schemas.microsoft.com/office/powerpoint/2010/main" val="3643592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7" name="Footer Placeholder 6"/>
          <p:cNvSpPr>
            <a:spLocks noGrp="1"/>
          </p:cNvSpPr>
          <p:nvPr>
            <p:ph type="ftr" sz="quarter" idx="11"/>
          </p:nvPr>
        </p:nvSpPr>
        <p:spPr/>
        <p:txBody>
          <a:bodyPr/>
          <a:lstStyle>
            <a:lvl1pPr>
              <a:defRPr smtClean="0"/>
            </a:lvl1pPr>
          </a:lstStyle>
          <a:p>
            <a:pPr>
              <a:defRPr/>
            </a:pPr>
            <a:r>
              <a:rPr lang="en-US" altLang="en-US"/>
              <a:t>Loop Optimizations</a:t>
            </a:r>
          </a:p>
        </p:txBody>
      </p:sp>
      <p:sp>
        <p:nvSpPr>
          <p:cNvPr id="8" name="Slide Number Placeholder 7"/>
          <p:cNvSpPr>
            <a:spLocks noGrp="1"/>
          </p:cNvSpPr>
          <p:nvPr>
            <p:ph type="sldNum" sz="quarter" idx="12"/>
          </p:nvPr>
        </p:nvSpPr>
        <p:spPr/>
        <p:txBody>
          <a:bodyPr/>
          <a:lstStyle>
            <a:lvl1pPr>
              <a:defRPr/>
            </a:lvl1pPr>
          </a:lstStyle>
          <a:p>
            <a:fld id="{839869EC-E36B-4095-963B-DDA8E6DF020C}" type="slidenum">
              <a:rPr lang="en-US" altLang="en-US"/>
              <a:pPr/>
              <a:t>‹#›</a:t>
            </a:fld>
            <a:endParaRPr lang="en-US" altLang="en-US"/>
          </a:p>
        </p:txBody>
      </p:sp>
    </p:spTree>
    <p:extLst>
      <p:ext uri="{BB962C8B-B14F-4D97-AF65-F5344CB8AC3E}">
        <p14:creationId xmlns:p14="http://schemas.microsoft.com/office/powerpoint/2010/main" val="81920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Loop Optimizations</a:t>
            </a:r>
          </a:p>
        </p:txBody>
      </p:sp>
      <p:sp>
        <p:nvSpPr>
          <p:cNvPr id="6" name="Slide Number Placeholder 5"/>
          <p:cNvSpPr>
            <a:spLocks noGrp="1"/>
          </p:cNvSpPr>
          <p:nvPr>
            <p:ph type="sldNum" sz="quarter" idx="12"/>
          </p:nvPr>
        </p:nvSpPr>
        <p:spPr/>
        <p:txBody>
          <a:bodyPr/>
          <a:lstStyle>
            <a:lvl1pPr>
              <a:defRPr/>
            </a:lvl1pPr>
          </a:lstStyle>
          <a:p>
            <a:fld id="{DF097336-C175-47D9-B72C-530FAD5C182A}" type="slidenum">
              <a:rPr lang="en-US" altLang="en-US"/>
              <a:pPr/>
              <a:t>‹#›</a:t>
            </a:fld>
            <a:endParaRPr lang="en-US" altLang="en-US"/>
          </a:p>
        </p:txBody>
      </p:sp>
    </p:spTree>
    <p:extLst>
      <p:ext uri="{BB962C8B-B14F-4D97-AF65-F5344CB8AC3E}">
        <p14:creationId xmlns:p14="http://schemas.microsoft.com/office/powerpoint/2010/main" val="362681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Loop Optimizations</a:t>
            </a:r>
          </a:p>
        </p:txBody>
      </p:sp>
      <p:sp>
        <p:nvSpPr>
          <p:cNvPr id="6" name="Slide Number Placeholder 5"/>
          <p:cNvSpPr>
            <a:spLocks noGrp="1"/>
          </p:cNvSpPr>
          <p:nvPr>
            <p:ph type="sldNum" sz="quarter" idx="12"/>
          </p:nvPr>
        </p:nvSpPr>
        <p:spPr/>
        <p:txBody>
          <a:bodyPr/>
          <a:lstStyle>
            <a:lvl1pPr>
              <a:defRPr/>
            </a:lvl1pPr>
          </a:lstStyle>
          <a:p>
            <a:fld id="{E96FA599-D66B-4F39-9F77-B5204FC1CA17}" type="slidenum">
              <a:rPr lang="en-US" altLang="en-US"/>
              <a:pPr/>
              <a:t>‹#›</a:t>
            </a:fld>
            <a:endParaRPr lang="en-US" altLang="en-US"/>
          </a:p>
        </p:txBody>
      </p:sp>
    </p:spTree>
    <p:extLst>
      <p:ext uri="{BB962C8B-B14F-4D97-AF65-F5344CB8AC3E}">
        <p14:creationId xmlns:p14="http://schemas.microsoft.com/office/powerpoint/2010/main" val="161312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Loop Optimizations</a:t>
            </a:r>
          </a:p>
        </p:txBody>
      </p:sp>
      <p:sp>
        <p:nvSpPr>
          <p:cNvPr id="7" name="Slide Number Placeholder 6"/>
          <p:cNvSpPr>
            <a:spLocks noGrp="1"/>
          </p:cNvSpPr>
          <p:nvPr>
            <p:ph type="sldNum" sz="quarter" idx="12"/>
          </p:nvPr>
        </p:nvSpPr>
        <p:spPr/>
        <p:txBody>
          <a:bodyPr/>
          <a:lstStyle>
            <a:lvl1pPr>
              <a:defRPr/>
            </a:lvl1pPr>
          </a:lstStyle>
          <a:p>
            <a:fld id="{8E6CEA18-27B1-48D9-BE1C-F5BE1ADCBF70}" type="slidenum">
              <a:rPr lang="en-US" altLang="en-US"/>
              <a:pPr/>
              <a:t>‹#›</a:t>
            </a:fld>
            <a:endParaRPr lang="en-US" altLang="en-US"/>
          </a:p>
        </p:txBody>
      </p:sp>
    </p:spTree>
    <p:extLst>
      <p:ext uri="{BB962C8B-B14F-4D97-AF65-F5344CB8AC3E}">
        <p14:creationId xmlns:p14="http://schemas.microsoft.com/office/powerpoint/2010/main" val="190431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8" name="Footer Placeholder 7"/>
          <p:cNvSpPr>
            <a:spLocks noGrp="1"/>
          </p:cNvSpPr>
          <p:nvPr>
            <p:ph type="ftr" sz="quarter" idx="11"/>
          </p:nvPr>
        </p:nvSpPr>
        <p:spPr/>
        <p:txBody>
          <a:bodyPr/>
          <a:lstStyle>
            <a:lvl1pPr>
              <a:defRPr smtClean="0"/>
            </a:lvl1pPr>
          </a:lstStyle>
          <a:p>
            <a:pPr>
              <a:defRPr/>
            </a:pPr>
            <a:r>
              <a:rPr lang="en-US" altLang="en-US"/>
              <a:t>Loop Optimizations</a:t>
            </a:r>
          </a:p>
        </p:txBody>
      </p:sp>
      <p:sp>
        <p:nvSpPr>
          <p:cNvPr id="9" name="Slide Number Placeholder 8"/>
          <p:cNvSpPr>
            <a:spLocks noGrp="1"/>
          </p:cNvSpPr>
          <p:nvPr>
            <p:ph type="sldNum" sz="quarter" idx="12"/>
          </p:nvPr>
        </p:nvSpPr>
        <p:spPr/>
        <p:txBody>
          <a:bodyPr/>
          <a:lstStyle>
            <a:lvl1pPr>
              <a:defRPr/>
            </a:lvl1pPr>
          </a:lstStyle>
          <a:p>
            <a:fld id="{2F43A912-BBE8-4C3E-B5FE-29FA2B210347}" type="slidenum">
              <a:rPr lang="en-US" altLang="en-US"/>
              <a:pPr/>
              <a:t>‹#›</a:t>
            </a:fld>
            <a:endParaRPr lang="en-US" altLang="en-US"/>
          </a:p>
        </p:txBody>
      </p:sp>
    </p:spTree>
    <p:extLst>
      <p:ext uri="{BB962C8B-B14F-4D97-AF65-F5344CB8AC3E}">
        <p14:creationId xmlns:p14="http://schemas.microsoft.com/office/powerpoint/2010/main" val="80828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4" name="Footer Placeholder 3"/>
          <p:cNvSpPr>
            <a:spLocks noGrp="1"/>
          </p:cNvSpPr>
          <p:nvPr>
            <p:ph type="ftr" sz="quarter" idx="11"/>
          </p:nvPr>
        </p:nvSpPr>
        <p:spPr/>
        <p:txBody>
          <a:bodyPr/>
          <a:lstStyle>
            <a:lvl1pPr>
              <a:defRPr smtClean="0"/>
            </a:lvl1pPr>
          </a:lstStyle>
          <a:p>
            <a:pPr>
              <a:defRPr/>
            </a:pPr>
            <a:r>
              <a:rPr lang="en-US" altLang="en-US"/>
              <a:t>Loop Optimizations</a:t>
            </a:r>
          </a:p>
        </p:txBody>
      </p:sp>
      <p:sp>
        <p:nvSpPr>
          <p:cNvPr id="5" name="Slide Number Placeholder 4"/>
          <p:cNvSpPr>
            <a:spLocks noGrp="1"/>
          </p:cNvSpPr>
          <p:nvPr>
            <p:ph type="sldNum" sz="quarter" idx="12"/>
          </p:nvPr>
        </p:nvSpPr>
        <p:spPr/>
        <p:txBody>
          <a:bodyPr/>
          <a:lstStyle>
            <a:lvl1pPr>
              <a:defRPr/>
            </a:lvl1pPr>
          </a:lstStyle>
          <a:p>
            <a:fld id="{C3E1F6AB-1563-4A9B-B5D6-7E0C7349F00B}" type="slidenum">
              <a:rPr lang="en-US" altLang="en-US"/>
              <a:pPr/>
              <a:t>‹#›</a:t>
            </a:fld>
            <a:endParaRPr lang="en-US" altLang="en-US"/>
          </a:p>
        </p:txBody>
      </p:sp>
    </p:spTree>
    <p:extLst>
      <p:ext uri="{BB962C8B-B14F-4D97-AF65-F5344CB8AC3E}">
        <p14:creationId xmlns:p14="http://schemas.microsoft.com/office/powerpoint/2010/main" val="305135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Loop Optimizations</a:t>
            </a:r>
          </a:p>
        </p:txBody>
      </p:sp>
      <p:sp>
        <p:nvSpPr>
          <p:cNvPr id="4" name="Slide Number Placeholder 3"/>
          <p:cNvSpPr>
            <a:spLocks noGrp="1"/>
          </p:cNvSpPr>
          <p:nvPr>
            <p:ph type="sldNum" sz="quarter" idx="12"/>
          </p:nvPr>
        </p:nvSpPr>
        <p:spPr/>
        <p:txBody>
          <a:bodyPr/>
          <a:lstStyle>
            <a:lvl1pPr>
              <a:defRPr/>
            </a:lvl1pPr>
          </a:lstStyle>
          <a:p>
            <a:fld id="{F9B2A37D-4A1A-416A-8BE9-CC4B06568CFC}" type="slidenum">
              <a:rPr lang="en-US" altLang="en-US"/>
              <a:pPr/>
              <a:t>‹#›</a:t>
            </a:fld>
            <a:endParaRPr lang="en-US" altLang="en-US"/>
          </a:p>
        </p:txBody>
      </p:sp>
    </p:spTree>
    <p:extLst>
      <p:ext uri="{BB962C8B-B14F-4D97-AF65-F5344CB8AC3E}">
        <p14:creationId xmlns:p14="http://schemas.microsoft.com/office/powerpoint/2010/main" val="352451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Loop Optimizations</a:t>
            </a:r>
          </a:p>
        </p:txBody>
      </p:sp>
      <p:sp>
        <p:nvSpPr>
          <p:cNvPr id="7" name="Slide Number Placeholder 6"/>
          <p:cNvSpPr>
            <a:spLocks noGrp="1"/>
          </p:cNvSpPr>
          <p:nvPr>
            <p:ph type="sldNum" sz="quarter" idx="12"/>
          </p:nvPr>
        </p:nvSpPr>
        <p:spPr/>
        <p:txBody>
          <a:bodyPr/>
          <a:lstStyle>
            <a:lvl1pPr>
              <a:defRPr/>
            </a:lvl1pPr>
          </a:lstStyle>
          <a:p>
            <a:fld id="{EC0F7232-CABE-4048-9908-F5E212D8E724}" type="slidenum">
              <a:rPr lang="en-US" altLang="en-US"/>
              <a:pPr/>
              <a:t>‹#›</a:t>
            </a:fld>
            <a:endParaRPr lang="en-US" altLang="en-US"/>
          </a:p>
        </p:txBody>
      </p:sp>
    </p:spTree>
    <p:extLst>
      <p:ext uri="{BB962C8B-B14F-4D97-AF65-F5344CB8AC3E}">
        <p14:creationId xmlns:p14="http://schemas.microsoft.com/office/powerpoint/2010/main" val="42902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Loop Optimizations</a:t>
            </a:r>
          </a:p>
        </p:txBody>
      </p:sp>
      <p:sp>
        <p:nvSpPr>
          <p:cNvPr id="7" name="Slide Number Placeholder 6"/>
          <p:cNvSpPr>
            <a:spLocks noGrp="1"/>
          </p:cNvSpPr>
          <p:nvPr>
            <p:ph type="sldNum" sz="quarter" idx="12"/>
          </p:nvPr>
        </p:nvSpPr>
        <p:spPr/>
        <p:txBody>
          <a:bodyPr/>
          <a:lstStyle>
            <a:lvl1pPr>
              <a:defRPr/>
            </a:lvl1pPr>
          </a:lstStyle>
          <a:p>
            <a:fld id="{06F17459-0BB5-4985-9780-828B27BDD618}" type="slidenum">
              <a:rPr lang="en-US" altLang="en-US"/>
              <a:pPr/>
              <a:t>‹#›</a:t>
            </a:fld>
            <a:endParaRPr lang="en-US" altLang="en-US"/>
          </a:p>
        </p:txBody>
      </p:sp>
    </p:spTree>
    <p:extLst>
      <p:ext uri="{BB962C8B-B14F-4D97-AF65-F5344CB8AC3E}">
        <p14:creationId xmlns:p14="http://schemas.microsoft.com/office/powerpoint/2010/main" val="90765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693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rgbClr val="660066"/>
                </a:solidFill>
                <a:cs typeface="Arial" pitchFamily="34" charset="0"/>
              </a:defRPr>
            </a:lvl1pPr>
          </a:lstStyle>
          <a:p>
            <a:pPr>
              <a:defRPr/>
            </a:pPr>
            <a:r>
              <a:rPr lang="en-US" altLang="en-US" smtClean="0"/>
              <a:t>© WWF (2016)</a:t>
            </a:r>
            <a:endParaRPr lang="en-US" altLang="en-US">
              <a:cs typeface="+mn-cs"/>
            </a:endParaRPr>
          </a:p>
        </p:txBody>
      </p:sp>
      <p:sp>
        <p:nvSpPr>
          <p:cNvPr id="5693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solidFill>
                  <a:srgbClr val="660066"/>
                </a:solidFill>
              </a:defRPr>
            </a:lvl1pPr>
          </a:lstStyle>
          <a:p>
            <a:pPr>
              <a:defRPr/>
            </a:pPr>
            <a:r>
              <a:rPr lang="en-US" altLang="en-US"/>
              <a:t>Loop Optimizations</a:t>
            </a:r>
          </a:p>
        </p:txBody>
      </p:sp>
      <p:sp>
        <p:nvSpPr>
          <p:cNvPr id="5693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660066"/>
                </a:solidFill>
              </a:defRPr>
            </a:lvl1pPr>
          </a:lstStyle>
          <a:p>
            <a:fld id="{59D363B5-BFE9-4353-B785-B8DE43C70E39}" type="slidenum">
              <a:rPr lang="en-US" altLang="en-US"/>
              <a:pPr/>
              <a:t>‹#›</a:t>
            </a:fld>
            <a:endParaRPr lang="en-US" altLang="en-US"/>
          </a:p>
        </p:txBody>
      </p:sp>
      <p:sp>
        <p:nvSpPr>
          <p:cNvPr id="1031" name="Rectangle 7"/>
          <p:cNvSpPr>
            <a:spLocks noChangeArrowheads="1"/>
          </p:cNvSpPr>
          <p:nvPr/>
        </p:nvSpPr>
        <p:spPr bwMode="auto">
          <a:xfrm>
            <a:off x="457200" y="1371600"/>
            <a:ext cx="8229600" cy="76200"/>
          </a:xfrm>
          <a:prstGeom prst="rect">
            <a:avLst/>
          </a:prstGeom>
          <a:gradFill rotWithShape="1">
            <a:gsLst>
              <a:gs pos="0">
                <a:srgbClr val="FF00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 name="Oval 8"/>
          <p:cNvSpPr>
            <a:spLocks noChangeArrowheads="1"/>
          </p:cNvSpPr>
          <p:nvPr/>
        </p:nvSpPr>
        <p:spPr bwMode="auto">
          <a:xfrm>
            <a:off x="381000" y="1333500"/>
            <a:ext cx="152400" cy="152400"/>
          </a:xfrm>
          <a:prstGeom prst="ellipse">
            <a:avLst/>
          </a:prstGeom>
          <a:gradFill rotWithShape="1">
            <a:gsLst>
              <a:gs pos="0">
                <a:srgbClr val="80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p:txStyles>
    <p:titleStyle>
      <a:lvl1pPr algn="ctr" rtl="0" eaLnBrk="0" fontAlgn="base" hangingPunct="0">
        <a:spcBef>
          <a:spcPct val="0"/>
        </a:spcBef>
        <a:spcAft>
          <a:spcPct val="0"/>
        </a:spcAft>
        <a:defRPr sz="4400">
          <a:solidFill>
            <a:srgbClr val="333399"/>
          </a:solidFill>
          <a:latin typeface="+mj-lt"/>
          <a:ea typeface="+mj-ea"/>
          <a:cs typeface="+mj-cs"/>
        </a:defRPr>
      </a:lvl1pPr>
      <a:lvl2pPr algn="ctr" rtl="0" eaLnBrk="0" fontAlgn="base" hangingPunct="0">
        <a:spcBef>
          <a:spcPct val="0"/>
        </a:spcBef>
        <a:spcAft>
          <a:spcPct val="0"/>
        </a:spcAft>
        <a:defRPr sz="4400">
          <a:solidFill>
            <a:srgbClr val="333399"/>
          </a:solidFill>
          <a:latin typeface="Arial" pitchFamily="34" charset="0"/>
        </a:defRPr>
      </a:lvl2pPr>
      <a:lvl3pPr algn="ctr" rtl="0" eaLnBrk="0" fontAlgn="base" hangingPunct="0">
        <a:spcBef>
          <a:spcPct val="0"/>
        </a:spcBef>
        <a:spcAft>
          <a:spcPct val="0"/>
        </a:spcAft>
        <a:defRPr sz="4400">
          <a:solidFill>
            <a:srgbClr val="333399"/>
          </a:solidFill>
          <a:latin typeface="Arial" pitchFamily="34" charset="0"/>
        </a:defRPr>
      </a:lvl3pPr>
      <a:lvl4pPr algn="ctr" rtl="0" eaLnBrk="0" fontAlgn="base" hangingPunct="0">
        <a:spcBef>
          <a:spcPct val="0"/>
        </a:spcBef>
        <a:spcAft>
          <a:spcPct val="0"/>
        </a:spcAft>
        <a:defRPr sz="4400">
          <a:solidFill>
            <a:srgbClr val="333399"/>
          </a:solidFill>
          <a:latin typeface="Arial" pitchFamily="34" charset="0"/>
        </a:defRPr>
      </a:lvl4pPr>
      <a:lvl5pPr algn="ctr" rtl="0" eaLnBrk="0" fontAlgn="base" hangingPunct="0">
        <a:spcBef>
          <a:spcPct val="0"/>
        </a:spcBef>
        <a:spcAft>
          <a:spcPct val="0"/>
        </a:spcAft>
        <a:defRPr sz="4400">
          <a:solidFill>
            <a:srgbClr val="333399"/>
          </a:solidFill>
          <a:latin typeface="Arial" pitchFamily="34" charset="0"/>
        </a:defRPr>
      </a:lvl5pPr>
      <a:lvl6pPr marL="457200" algn="ctr" rtl="0" fontAlgn="base">
        <a:spcBef>
          <a:spcPct val="0"/>
        </a:spcBef>
        <a:spcAft>
          <a:spcPct val="0"/>
        </a:spcAft>
        <a:defRPr sz="4400">
          <a:solidFill>
            <a:srgbClr val="333399"/>
          </a:solidFill>
          <a:latin typeface="Arial" pitchFamily="34" charset="0"/>
        </a:defRPr>
      </a:lvl6pPr>
      <a:lvl7pPr marL="914400" algn="ctr" rtl="0" fontAlgn="base">
        <a:spcBef>
          <a:spcPct val="0"/>
        </a:spcBef>
        <a:spcAft>
          <a:spcPct val="0"/>
        </a:spcAft>
        <a:defRPr sz="4400">
          <a:solidFill>
            <a:srgbClr val="333399"/>
          </a:solidFill>
          <a:latin typeface="Arial" pitchFamily="34" charset="0"/>
        </a:defRPr>
      </a:lvl7pPr>
      <a:lvl8pPr marL="1371600" algn="ctr" rtl="0" fontAlgn="base">
        <a:spcBef>
          <a:spcPct val="0"/>
        </a:spcBef>
        <a:spcAft>
          <a:spcPct val="0"/>
        </a:spcAft>
        <a:defRPr sz="4400">
          <a:solidFill>
            <a:srgbClr val="333399"/>
          </a:solidFill>
          <a:latin typeface="Arial" pitchFamily="34" charset="0"/>
        </a:defRPr>
      </a:lvl8pPr>
      <a:lvl9pPr marL="1828800" algn="ctr" rtl="0" fontAlgn="base">
        <a:spcBef>
          <a:spcPct val="0"/>
        </a:spcBef>
        <a:spcAft>
          <a:spcPct val="0"/>
        </a:spcAft>
        <a:defRPr sz="4400">
          <a:solidFill>
            <a:srgbClr val="333399"/>
          </a:solidFill>
          <a:latin typeface="Arial" pitchFamily="34" charset="0"/>
        </a:defRPr>
      </a:lvl9pPr>
    </p:titleStyle>
    <p:bodyStyle>
      <a:lvl1pPr marL="342900" indent="-342900" algn="l" rtl="0" eaLnBrk="0" fontAlgn="base" hangingPunct="0">
        <a:spcBef>
          <a:spcPct val="20000"/>
        </a:spcBef>
        <a:spcAft>
          <a:spcPct val="0"/>
        </a:spcAft>
        <a:buClr>
          <a:srgbClr val="0066FF"/>
        </a:buClr>
        <a:buSzPct val="80000"/>
        <a:buFont typeface="Arial Unicode MS" panose="020B0604020202020204" pitchFamily="34" charset="-128"/>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660066"/>
          </a:solidFill>
          <a:latin typeface="+mn-lt"/>
        </a:defRPr>
      </a:lvl2pPr>
      <a:lvl3pPr marL="1143000" indent="-228600" algn="l" rtl="0" eaLnBrk="0" fontAlgn="base" hangingPunct="0">
        <a:spcBef>
          <a:spcPct val="20000"/>
        </a:spcBef>
        <a:spcAft>
          <a:spcPct val="0"/>
        </a:spcAft>
        <a:buChar char="•"/>
        <a:defRPr sz="2400">
          <a:solidFill>
            <a:srgbClr val="003300"/>
          </a:solidFill>
          <a:latin typeface="+mn-lt"/>
        </a:defRPr>
      </a:lvl3pPr>
      <a:lvl4pPr marL="1600200" indent="-228600" algn="l" rtl="0" eaLnBrk="0" fontAlgn="base" hangingPunct="0">
        <a:spcBef>
          <a:spcPct val="20000"/>
        </a:spcBef>
        <a:spcAft>
          <a:spcPct val="0"/>
        </a:spcAft>
        <a:buChar char="–"/>
        <a:defRPr sz="2000">
          <a:solidFill>
            <a:srgbClr val="000066"/>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image" Target="../media/image56.wmf"/><Relationship Id="rId4" Type="http://schemas.openxmlformats.org/officeDocument/2006/relationships/oleObject" Target="../embeddings/oleObject30.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2.xml"/><Relationship Id="rId1" Type="http://schemas.openxmlformats.org/officeDocument/2006/relationships/vmlDrawing" Target="../drawings/vmlDrawing20.vml"/><Relationship Id="rId5" Type="http://schemas.openxmlformats.org/officeDocument/2006/relationships/image" Target="../media/image57.wmf"/><Relationship Id="rId4" Type="http://schemas.openxmlformats.org/officeDocument/2006/relationships/oleObject" Target="../embeddings/oleObject31.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59.wmf"/><Relationship Id="rId5" Type="http://schemas.openxmlformats.org/officeDocument/2006/relationships/oleObject" Target="../embeddings/oleObject32.bin"/><Relationship Id="rId4" Type="http://schemas.openxmlformats.org/officeDocument/2006/relationships/image" Target="../media/image60.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12.xml"/><Relationship Id="rId1" Type="http://schemas.openxmlformats.org/officeDocument/2006/relationships/vmlDrawing" Target="../drawings/vmlDrawing22.vml"/><Relationship Id="rId5" Type="http://schemas.openxmlformats.org/officeDocument/2006/relationships/image" Target="../media/image64.wmf"/><Relationship Id="rId4" Type="http://schemas.openxmlformats.org/officeDocument/2006/relationships/oleObject" Target="../embeddings/oleObject3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12.xml"/><Relationship Id="rId1" Type="http://schemas.openxmlformats.org/officeDocument/2006/relationships/vmlDrawing" Target="../drawings/vmlDrawing23.vml"/><Relationship Id="rId5" Type="http://schemas.openxmlformats.org/officeDocument/2006/relationships/image" Target="../media/image65.wmf"/><Relationship Id="rId4" Type="http://schemas.openxmlformats.org/officeDocument/2006/relationships/oleObject" Target="../embeddings/oleObject34.bin"/></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3.xml"/><Relationship Id="rId7" Type="http://schemas.openxmlformats.org/officeDocument/2006/relationships/image" Target="../media/image67.png"/><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36.bin"/><Relationship Id="rId5" Type="http://schemas.openxmlformats.org/officeDocument/2006/relationships/image" Target="../media/image66.png"/><Relationship Id="rId4" Type="http://schemas.openxmlformats.org/officeDocument/2006/relationships/oleObject" Target="../embeddings/oleObject35.bin"/></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4.xml"/><Relationship Id="rId7" Type="http://schemas.openxmlformats.org/officeDocument/2006/relationships/image" Target="../media/image69.png"/><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38.bin"/><Relationship Id="rId5" Type="http://schemas.openxmlformats.org/officeDocument/2006/relationships/image" Target="../media/image68.png"/><Relationship Id="rId4" Type="http://schemas.openxmlformats.org/officeDocument/2006/relationships/oleObject" Target="../embeddings/oleObject37.bin"/></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12.xml"/><Relationship Id="rId1" Type="http://schemas.openxmlformats.org/officeDocument/2006/relationships/vmlDrawing" Target="../drawings/vmlDrawing26.vml"/><Relationship Id="rId5" Type="http://schemas.openxmlformats.org/officeDocument/2006/relationships/image" Target="../media/image70.wmf"/><Relationship Id="rId4" Type="http://schemas.openxmlformats.org/officeDocument/2006/relationships/oleObject" Target="../embeddings/oleObject39.bin"/></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12.xml"/><Relationship Id="rId1" Type="http://schemas.openxmlformats.org/officeDocument/2006/relationships/vmlDrawing" Target="../drawings/vmlDrawing27.vml"/><Relationship Id="rId5" Type="http://schemas.openxmlformats.org/officeDocument/2006/relationships/image" Target="../media/image71.wmf"/><Relationship Id="rId4" Type="http://schemas.openxmlformats.org/officeDocument/2006/relationships/oleObject" Target="../embeddings/oleObject40.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79.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4.xml"/><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 Id="rId9" Type="http://schemas.openxmlformats.org/officeDocument/2006/relationships/image" Target="../media/image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17.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22.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24.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23.wmf"/><Relationship Id="rId4" Type="http://schemas.openxmlformats.org/officeDocument/2006/relationships/oleObject" Target="../embeddings/oleObject14.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26.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30.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33.wmf"/><Relationship Id="rId4" Type="http://schemas.openxmlformats.org/officeDocument/2006/relationships/oleObject" Target="../embeddings/oleObject22.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oleObject" Target="../embeddings/oleObject23.bin"/></Relationships>
</file>

<file path=ppt/slides/_rels/slide6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notesSlide" Target="../notesSlides/notesSlide68.xml"/><Relationship Id="rId7"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38.png"/><Relationship Id="rId5" Type="http://schemas.openxmlformats.org/officeDocument/2006/relationships/image" Target="../media/image34.wmf"/><Relationship Id="rId10" Type="http://schemas.openxmlformats.org/officeDocument/2006/relationships/image" Target="../media/image37.wmf"/><Relationship Id="rId4" Type="http://schemas.openxmlformats.org/officeDocument/2006/relationships/oleObject" Target="../embeddings/oleObject24.bin"/><Relationship Id="rId9" Type="http://schemas.openxmlformats.org/officeDocument/2006/relationships/oleObject" Target="../embeddings/oleObject26.bin"/></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27.bin"/><Relationship Id="rId4" Type="http://schemas.openxmlformats.org/officeDocument/2006/relationships/image" Target="../media/image41.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42.wmf"/><Relationship Id="rId5" Type="http://schemas.openxmlformats.org/officeDocument/2006/relationships/oleObject" Target="../embeddings/oleObject28.bin"/><Relationship Id="rId4" Type="http://schemas.openxmlformats.org/officeDocument/2006/relationships/image" Target="../media/image43.png"/></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2.xml"/><Relationship Id="rId1" Type="http://schemas.openxmlformats.org/officeDocument/2006/relationships/vmlDrawing" Target="../drawings/vmlDrawing18.vml"/><Relationship Id="rId5" Type="http://schemas.openxmlformats.org/officeDocument/2006/relationships/image" Target="../media/image48.wmf"/><Relationship Id="rId4" Type="http://schemas.openxmlformats.org/officeDocument/2006/relationships/oleObject" Target="../embeddings/oleObject29.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852488" y="1758950"/>
            <a:ext cx="7772400" cy="1143000"/>
          </a:xfrm>
        </p:spPr>
        <p:txBody>
          <a:bodyPr/>
          <a:lstStyle/>
          <a:p>
            <a:pPr eaLnBrk="1" hangingPunct="1"/>
            <a:r>
              <a:rPr lang="en-US" altLang="en-US" smtClean="0"/>
              <a:t>Dealing with Loops:</a:t>
            </a:r>
            <a:br>
              <a:rPr lang="en-US" altLang="en-US" smtClean="0"/>
            </a:br>
            <a:r>
              <a:rPr lang="en-US" altLang="en-US" smtClean="0"/>
              <a:t>Loop Analysis and Optimizations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45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45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1289E6-28CB-4927-BFF7-872F81764C33}" type="slidenum">
              <a:rPr lang="en-US" altLang="en-US">
                <a:solidFill>
                  <a:srgbClr val="660066"/>
                </a:solidFill>
              </a:rPr>
              <a:pPr eaLnBrk="1" hangingPunct="1"/>
              <a:t>10</a:t>
            </a:fld>
            <a:endParaRPr lang="en-US" altLang="en-US">
              <a:solidFill>
                <a:srgbClr val="660066"/>
              </a:solidFill>
            </a:endParaRPr>
          </a:p>
        </p:txBody>
      </p:sp>
      <p:sp>
        <p:nvSpPr>
          <p:cNvPr id="24581" name="Rectangle 2"/>
          <p:cNvSpPr>
            <a:spLocks noGrp="1" noChangeArrowheads="1"/>
          </p:cNvSpPr>
          <p:nvPr>
            <p:ph type="title"/>
          </p:nvPr>
        </p:nvSpPr>
        <p:spPr>
          <a:xfrm>
            <a:off x="322263" y="544513"/>
            <a:ext cx="8101012" cy="485775"/>
          </a:xfrm>
        </p:spPr>
        <p:txBody>
          <a:bodyPr/>
          <a:lstStyle/>
          <a:p>
            <a:pPr eaLnBrk="1" hangingPunct="1"/>
            <a:r>
              <a:rPr lang="en-US" altLang="en-US" sz="3600" b="1" smtClean="0"/>
              <a:t>Execution Instances </a:t>
            </a:r>
            <a:br>
              <a:rPr lang="en-US" altLang="en-US" sz="3600" b="1" smtClean="0"/>
            </a:br>
            <a:r>
              <a:rPr lang="en-US" altLang="en-US" sz="3600" b="1" smtClean="0"/>
              <a:t>of CFG nodes</a:t>
            </a:r>
            <a:endParaRPr lang="en-US" altLang="en-US" sz="3600" smtClean="0"/>
          </a:p>
        </p:txBody>
      </p:sp>
      <p:sp>
        <p:nvSpPr>
          <p:cNvPr id="24582" name="Rectangle 3"/>
          <p:cNvSpPr>
            <a:spLocks noGrp="1" noChangeArrowheads="1"/>
          </p:cNvSpPr>
          <p:nvPr>
            <p:ph type="body" idx="1"/>
          </p:nvPr>
        </p:nvSpPr>
        <p:spPr>
          <a:xfrm>
            <a:off x="852488" y="1866900"/>
            <a:ext cx="7620000" cy="4067175"/>
          </a:xfrm>
        </p:spPr>
        <p:txBody>
          <a:bodyPr/>
          <a:lstStyle/>
          <a:p>
            <a:pPr eaLnBrk="1" hangingPunct="1">
              <a:lnSpc>
                <a:spcPct val="90000"/>
              </a:lnSpc>
              <a:buFont typeface="Arial Unicode MS" panose="020B0604020202020204" pitchFamily="34" charset="-128"/>
              <a:buNone/>
            </a:pPr>
            <a:r>
              <a:rPr lang="en-US" altLang="en-US" sz="2400" smtClean="0"/>
              <a:t>Consider CFG node </a:t>
            </a:r>
            <a:r>
              <a:rPr lang="en-US" altLang="en-US" sz="2400" smtClean="0">
                <a:latin typeface="Times New Roman" panose="02020603050405020304" pitchFamily="18" charset="0"/>
              </a:rPr>
              <a:t>X</a:t>
            </a:r>
            <a:r>
              <a:rPr lang="en-US" altLang="en-US" sz="2400" smtClean="0"/>
              <a:t> with </a:t>
            </a:r>
            <a:r>
              <a:rPr lang="en-US" altLang="en-US" sz="2400" i="1" smtClean="0">
                <a:latin typeface="Times New Roman" panose="02020603050405020304" pitchFamily="18" charset="0"/>
              </a:rPr>
              <a:t>d</a:t>
            </a:r>
            <a:r>
              <a:rPr lang="en-US" altLang="en-US" sz="2400" smtClean="0"/>
              <a:t> enclosing reducible </a:t>
            </a:r>
          </a:p>
          <a:p>
            <a:pPr eaLnBrk="1" hangingPunct="1">
              <a:lnSpc>
                <a:spcPct val="90000"/>
              </a:lnSpc>
              <a:buFont typeface="Arial Unicode MS" panose="020B0604020202020204" pitchFamily="34" charset="-128"/>
              <a:buNone/>
            </a:pPr>
            <a:r>
              <a:rPr lang="en-US" altLang="en-US" sz="2400" smtClean="0"/>
              <a:t>(single-entry) intervals numbered 1…</a:t>
            </a:r>
            <a:r>
              <a:rPr lang="en-US" altLang="en-US" sz="2400" i="1" smtClean="0">
                <a:latin typeface="Times New Roman" panose="02020603050405020304" pitchFamily="18" charset="0"/>
              </a:rPr>
              <a:t>d</a:t>
            </a:r>
            <a:r>
              <a:rPr lang="en-US" altLang="en-US" sz="2400" smtClean="0"/>
              <a:t> from outermost </a:t>
            </a:r>
          </a:p>
          <a:p>
            <a:pPr eaLnBrk="1" hangingPunct="1">
              <a:lnSpc>
                <a:spcPct val="90000"/>
              </a:lnSpc>
              <a:buFont typeface="Arial Unicode MS" panose="020B0604020202020204" pitchFamily="34" charset="-128"/>
              <a:buNone/>
            </a:pPr>
            <a:r>
              <a:rPr lang="en-US" altLang="en-US" sz="2400" smtClean="0"/>
              <a:t>to innermost.  </a:t>
            </a:r>
            <a:r>
              <a:rPr lang="en-US" altLang="en-US" sz="2400" i="1" smtClean="0">
                <a:latin typeface="Times New Roman" panose="02020603050405020304" pitchFamily="18" charset="0"/>
              </a:rPr>
              <a:t>X</a:t>
            </a:r>
            <a:r>
              <a:rPr lang="en-US" altLang="en-US" sz="2400" smtClean="0"/>
              <a:t>[</a:t>
            </a:r>
            <a:r>
              <a:rPr lang="en-US" altLang="en-US" sz="2400" i="1" smtClean="0">
                <a:latin typeface="Times New Roman" panose="02020603050405020304" pitchFamily="18" charset="0"/>
              </a:rPr>
              <a:t>i</a:t>
            </a:r>
            <a:r>
              <a:rPr lang="en-US" altLang="en-US" sz="2400" baseline="-25000" smtClean="0"/>
              <a:t>1</a:t>
            </a:r>
            <a:r>
              <a:rPr lang="en-US" altLang="en-US" sz="2400" smtClean="0"/>
              <a:t>,</a:t>
            </a:r>
            <a:r>
              <a:rPr lang="en-US" altLang="en-US" sz="2400" i="1" smtClean="0">
                <a:latin typeface="Times New Roman" panose="02020603050405020304" pitchFamily="18" charset="0"/>
              </a:rPr>
              <a:t>i</a:t>
            </a:r>
            <a:r>
              <a:rPr lang="en-US" altLang="en-US" sz="2400" baseline="-25000" smtClean="0"/>
              <a:t>2</a:t>
            </a:r>
            <a:r>
              <a:rPr lang="en-US" altLang="en-US" sz="2400" smtClean="0"/>
              <a:t>,…,</a:t>
            </a: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d</a:t>
            </a:r>
            <a:r>
              <a:rPr lang="en-US" altLang="en-US" sz="2400" smtClean="0"/>
              <a:t>] stands for the execution </a:t>
            </a:r>
          </a:p>
          <a:p>
            <a:pPr eaLnBrk="1" hangingPunct="1">
              <a:lnSpc>
                <a:spcPct val="90000"/>
              </a:lnSpc>
              <a:buFont typeface="Arial Unicode MS" panose="020B0604020202020204" pitchFamily="34" charset="-128"/>
              <a:buNone/>
            </a:pPr>
            <a:r>
              <a:rPr lang="en-US" altLang="en-US" sz="2400" smtClean="0"/>
              <a:t>instance of </a:t>
            </a:r>
            <a:r>
              <a:rPr lang="en-US" altLang="en-US" sz="2400" i="1" smtClean="0">
                <a:latin typeface="Times New Roman" panose="02020603050405020304" pitchFamily="18" charset="0"/>
              </a:rPr>
              <a:t>X</a:t>
            </a:r>
            <a:r>
              <a:rPr lang="en-US" altLang="en-US" sz="2400" smtClean="0">
                <a:latin typeface="Times New Roman" panose="02020603050405020304" pitchFamily="18" charset="0"/>
              </a:rPr>
              <a:t> </a:t>
            </a:r>
            <a:r>
              <a:rPr lang="en-US" altLang="en-US" sz="2400" smtClean="0"/>
              <a:t>corresponding to the </a:t>
            </a: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k</a:t>
            </a:r>
            <a:r>
              <a:rPr lang="en-US" altLang="en-US" sz="2400" baseline="30000" smtClean="0"/>
              <a:t>th</a:t>
            </a:r>
            <a:r>
              <a:rPr lang="en-US" altLang="en-US" sz="2400" smtClean="0"/>
              <a:t> iteration of </a:t>
            </a:r>
          </a:p>
          <a:p>
            <a:pPr eaLnBrk="1" hangingPunct="1">
              <a:lnSpc>
                <a:spcPct val="90000"/>
              </a:lnSpc>
              <a:buFont typeface="Arial Unicode MS" panose="020B0604020202020204" pitchFamily="34" charset="-128"/>
              <a:buNone/>
            </a:pPr>
            <a:r>
              <a:rPr lang="en-US" altLang="en-US" sz="2400" smtClean="0"/>
              <a:t>interval </a:t>
            </a:r>
            <a:r>
              <a:rPr lang="en-US" altLang="en-US" sz="2400" i="1" smtClean="0">
                <a:latin typeface="Times New Roman" panose="02020603050405020304" pitchFamily="18" charset="0"/>
              </a:rPr>
              <a:t>k</a:t>
            </a:r>
            <a:r>
              <a:rPr lang="en-US" altLang="en-US" sz="2400" smtClean="0"/>
              <a:t>, </a:t>
            </a:r>
            <a:r>
              <a:rPr lang="en-US" altLang="en-US" sz="2400" smtClean="0">
                <a:sym typeface="Symbol" panose="05050102010706020507" pitchFamily="18" charset="2"/>
              </a:rPr>
              <a:t>1 </a:t>
            </a:r>
            <a:r>
              <a:rPr lang="en-US" altLang="en-US" sz="2400" i="1" smtClean="0">
                <a:latin typeface="Times New Roman" panose="02020603050405020304" pitchFamily="18" charset="0"/>
                <a:sym typeface="Symbol" panose="05050102010706020507" pitchFamily="18" charset="2"/>
              </a:rPr>
              <a:t> k </a:t>
            </a:r>
            <a:r>
              <a:rPr lang="en-US" altLang="en-US" sz="2400" smtClean="0">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d</a:t>
            </a:r>
            <a:r>
              <a:rPr lang="en-US" altLang="en-US" sz="2400" smtClean="0">
                <a:sym typeface="Symbol" panose="05050102010706020507" pitchFamily="18" charset="2"/>
              </a:rPr>
              <a:t>.</a:t>
            </a:r>
          </a:p>
          <a:p>
            <a:pPr eaLnBrk="1" hangingPunct="1">
              <a:lnSpc>
                <a:spcPct val="90000"/>
              </a:lnSpc>
              <a:buFont typeface="Arial Unicode MS" panose="020B0604020202020204" pitchFamily="34" charset="-128"/>
              <a:buNone/>
            </a:pPr>
            <a:endParaRPr lang="en-US" altLang="en-US" sz="2400" smtClean="0">
              <a:sym typeface="Symbol" panose="05050102010706020507" pitchFamily="18" charset="2"/>
            </a:endParaRP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If interval </a:t>
            </a:r>
            <a:r>
              <a:rPr lang="en-US" altLang="en-US" sz="2400" i="1"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is a normalized </a:t>
            </a:r>
            <a:r>
              <a:rPr lang="en-US" altLang="en-US" sz="2400" b="1" smtClean="0">
                <a:solidFill>
                  <a:srgbClr val="A50021"/>
                </a:solidFill>
                <a:latin typeface="Courier New" panose="02070309020205020404" pitchFamily="49" charset="0"/>
                <a:sym typeface="Symbol" panose="05050102010706020507" pitchFamily="18" charset="2"/>
              </a:rPr>
              <a:t>DO</a:t>
            </a:r>
            <a:r>
              <a:rPr lang="en-US" altLang="en-US" sz="2400" smtClean="0">
                <a:sym typeface="Symbol" panose="05050102010706020507" pitchFamily="18" charset="2"/>
              </a:rPr>
              <a:t> loop (i.e. with initial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value and increment both = 1), then </a:t>
            </a:r>
            <a:r>
              <a:rPr lang="en-US" altLang="en-US" sz="2400" i="1" smtClean="0">
                <a:latin typeface="Times New Roman" panose="02020603050405020304" pitchFamily="18" charset="0"/>
                <a:sym typeface="Symbol" panose="05050102010706020507" pitchFamily="18" charset="2"/>
              </a:rPr>
              <a:t>i</a:t>
            </a:r>
            <a:r>
              <a:rPr lang="en-US" altLang="en-US" sz="2400" i="1" baseline="-25000"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will equal the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value of its index variable. </a:t>
            </a:r>
            <a:endParaRPr lang="en-US" altLang="en-US" sz="240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67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67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064058-ECB2-4EB7-B1FB-4595E5161D0A}" type="slidenum">
              <a:rPr lang="en-US" altLang="en-US">
                <a:solidFill>
                  <a:srgbClr val="660066"/>
                </a:solidFill>
              </a:rPr>
              <a:pPr eaLnBrk="1" hangingPunct="1"/>
              <a:t>100</a:t>
            </a:fld>
            <a:endParaRPr lang="en-US" altLang="en-US">
              <a:solidFill>
                <a:srgbClr val="660066"/>
              </a:solidFill>
            </a:endParaRPr>
          </a:p>
        </p:txBody>
      </p:sp>
      <p:sp>
        <p:nvSpPr>
          <p:cNvPr id="116741" name="Rectangle 2"/>
          <p:cNvSpPr>
            <a:spLocks noGrp="1" noChangeArrowheads="1"/>
          </p:cNvSpPr>
          <p:nvPr>
            <p:ph type="title"/>
          </p:nvPr>
        </p:nvSpPr>
        <p:spPr/>
        <p:txBody>
          <a:bodyPr/>
          <a:lstStyle/>
          <a:p>
            <a:pPr eaLnBrk="1" hangingPunct="1"/>
            <a:r>
              <a:rPr lang="en-US" altLang="en-US" sz="4000" smtClean="0"/>
              <a:t>Effects of Loop Transformations</a:t>
            </a:r>
          </a:p>
        </p:txBody>
      </p:sp>
      <p:pic>
        <p:nvPicPr>
          <p:cNvPr id="116742" name="Picture 7"/>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19400" y="1447800"/>
            <a:ext cx="4724400" cy="4702175"/>
          </a:xfr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77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77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FFFC23-0EE6-472F-8022-F4D00EA99C3B}" type="slidenum">
              <a:rPr lang="en-US" altLang="en-US">
                <a:solidFill>
                  <a:srgbClr val="660066"/>
                </a:solidFill>
              </a:rPr>
              <a:pPr eaLnBrk="1" hangingPunct="1"/>
              <a:t>101</a:t>
            </a:fld>
            <a:endParaRPr lang="en-US" altLang="en-US">
              <a:solidFill>
                <a:srgbClr val="660066"/>
              </a:solidFill>
            </a:endParaRPr>
          </a:p>
        </p:txBody>
      </p:sp>
      <p:sp>
        <p:nvSpPr>
          <p:cNvPr id="117765" name="Rectangle 2"/>
          <p:cNvSpPr>
            <a:spLocks noGrp="1" noChangeArrowheads="1"/>
          </p:cNvSpPr>
          <p:nvPr>
            <p:ph type="title"/>
          </p:nvPr>
        </p:nvSpPr>
        <p:spPr/>
        <p:txBody>
          <a:bodyPr/>
          <a:lstStyle/>
          <a:p>
            <a:pPr eaLnBrk="1" hangingPunct="1"/>
            <a:r>
              <a:rPr lang="en-US" altLang="en-US" sz="4000" smtClean="0"/>
              <a:t>Unimodular Loop Transformations</a:t>
            </a:r>
          </a:p>
        </p:txBody>
      </p:sp>
      <p:sp>
        <p:nvSpPr>
          <p:cNvPr id="117766" name="Rectangle 3"/>
          <p:cNvSpPr>
            <a:spLocks noGrp="1" noChangeArrowheads="1"/>
          </p:cNvSpPr>
          <p:nvPr>
            <p:ph type="body" idx="1"/>
          </p:nvPr>
        </p:nvSpPr>
        <p:spPr/>
        <p:txBody>
          <a:bodyPr/>
          <a:lstStyle/>
          <a:p>
            <a:pPr eaLnBrk="1" hangingPunct="1"/>
            <a:r>
              <a:rPr lang="en-US" altLang="en-US" smtClean="0"/>
              <a:t>Loop Interchange</a:t>
            </a:r>
          </a:p>
          <a:p>
            <a:pPr eaLnBrk="1" hangingPunct="1"/>
            <a:endParaRPr lang="en-US" altLang="en-US" smtClean="0"/>
          </a:p>
          <a:p>
            <a:pPr eaLnBrk="1" hangingPunct="1"/>
            <a:r>
              <a:rPr lang="en-US" altLang="en-US" smtClean="0"/>
              <a:t>Loop Reversal</a:t>
            </a:r>
          </a:p>
          <a:p>
            <a:pPr eaLnBrk="1" hangingPunct="1"/>
            <a:endParaRPr lang="en-US" altLang="en-US" smtClean="0"/>
          </a:p>
          <a:p>
            <a:pPr eaLnBrk="1" hangingPunct="1"/>
            <a:r>
              <a:rPr lang="en-US" altLang="en-US" smtClean="0"/>
              <a:t>Loop Skewing</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87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87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0E5D3B-B71B-47DF-84CB-A65B26D0AA46}" type="slidenum">
              <a:rPr lang="en-US" altLang="en-US">
                <a:solidFill>
                  <a:srgbClr val="660066"/>
                </a:solidFill>
              </a:rPr>
              <a:pPr eaLnBrk="1" hangingPunct="1"/>
              <a:t>102</a:t>
            </a:fld>
            <a:endParaRPr lang="en-US" altLang="en-US">
              <a:solidFill>
                <a:srgbClr val="660066"/>
              </a:solidFill>
            </a:endParaRPr>
          </a:p>
        </p:txBody>
      </p:sp>
      <p:sp>
        <p:nvSpPr>
          <p:cNvPr id="118789" name="Rectangle 2"/>
          <p:cNvSpPr>
            <a:spLocks noGrp="1" noChangeArrowheads="1"/>
          </p:cNvSpPr>
          <p:nvPr>
            <p:ph type="title"/>
          </p:nvPr>
        </p:nvSpPr>
        <p:spPr>
          <a:xfrm>
            <a:off x="1212850" y="476250"/>
            <a:ext cx="7462838" cy="711200"/>
          </a:xfrm>
        </p:spPr>
        <p:txBody>
          <a:bodyPr/>
          <a:lstStyle/>
          <a:p>
            <a:pPr eaLnBrk="1" hangingPunct="1"/>
            <a:r>
              <a:rPr lang="en-US" altLang="en-US" sz="4000" smtClean="0"/>
              <a:t>Loop Interchange: Definition</a:t>
            </a:r>
          </a:p>
        </p:txBody>
      </p:sp>
      <p:sp>
        <p:nvSpPr>
          <p:cNvPr id="118790" name="Rectangle 3"/>
          <p:cNvSpPr>
            <a:spLocks noGrp="1" noChangeArrowheads="1"/>
          </p:cNvSpPr>
          <p:nvPr>
            <p:ph type="body" idx="1"/>
          </p:nvPr>
        </p:nvSpPr>
        <p:spPr>
          <a:xfrm>
            <a:off x="1524000" y="1676400"/>
            <a:ext cx="7620000" cy="4991100"/>
          </a:xfrm>
        </p:spPr>
        <p:txBody>
          <a:bodyPr/>
          <a:lstStyle/>
          <a:p>
            <a:pPr eaLnBrk="1" hangingPunct="1">
              <a:lnSpc>
                <a:spcPct val="80000"/>
              </a:lnSpc>
              <a:buFont typeface="Arial Unicode MS" panose="020B0604020202020204" pitchFamily="34" charset="-128"/>
              <a:buNone/>
            </a:pPr>
            <a:r>
              <a:rPr lang="en-US" altLang="en-US" sz="2000" smtClean="0"/>
              <a:t>Before interchange:</a:t>
            </a:r>
            <a:r>
              <a:rPr lang="en-US" altLang="en-US" sz="2000" smtClean="0">
                <a:latin typeface="Courier New" panose="02070309020205020404" pitchFamily="49" charset="0"/>
              </a:rPr>
              <a:t>		  </a:t>
            </a:r>
            <a:r>
              <a:rPr lang="en-US" altLang="en-US" sz="2000" smtClean="0"/>
              <a:t>After interchange:</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DO i_1 = …			  DO i_P(1) =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DO i_n = …			 DO i_P(n) =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B(i_1,…,i_n)             B(i_1,…,i_n)</a:t>
            </a:r>
          </a:p>
          <a:p>
            <a:pPr eaLnBrk="1" hangingPunct="1">
              <a:lnSpc>
                <a:spcPct val="80000"/>
              </a:lnSpc>
              <a:buFont typeface="Arial Unicode MS" panose="020B0604020202020204" pitchFamily="34" charset="-128"/>
              <a:buNone/>
            </a:pPr>
            <a:endParaRPr lang="en-US" altLang="en-US" sz="2000" b="1" smtClean="0">
              <a:latin typeface="Courier New" panose="02070309020205020404" pitchFamily="49" charset="0"/>
            </a:endParaRPr>
          </a:p>
          <a:p>
            <a:pPr eaLnBrk="1" hangingPunct="1">
              <a:lnSpc>
                <a:spcPct val="80000"/>
              </a:lnSpc>
              <a:buFont typeface="Arial Unicode MS" panose="020B0604020202020204" pitchFamily="34" charset="-128"/>
              <a:buNone/>
            </a:pPr>
            <a:r>
              <a:rPr lang="en-US" altLang="en-US" sz="2000" smtClean="0"/>
              <a:t>where </a:t>
            </a:r>
            <a:r>
              <a:rPr lang="en-US" altLang="en-US" sz="2000" i="1" smtClean="0">
                <a:latin typeface="Times New Roman" panose="02020603050405020304" pitchFamily="18" charset="0"/>
              </a:rPr>
              <a:t>P</a:t>
            </a:r>
            <a:r>
              <a:rPr lang="en-US" altLang="en-US" sz="2000" smtClean="0"/>
              <a:t> is a permutation of 1…</a:t>
            </a:r>
            <a:r>
              <a:rPr lang="en-US" altLang="en-US" sz="2000" i="1" smtClean="0">
                <a:latin typeface="Times New Roman" panose="02020603050405020304" pitchFamily="18" charset="0"/>
              </a:rPr>
              <a:t>n</a:t>
            </a:r>
            <a:r>
              <a:rPr lang="en-US" altLang="en-US" sz="2000" smtClean="0"/>
              <a:t>.</a:t>
            </a:r>
          </a:p>
          <a:p>
            <a:pPr eaLnBrk="1" hangingPunct="1">
              <a:lnSpc>
                <a:spcPct val="80000"/>
              </a:lnSpc>
              <a:buFont typeface="Arial Unicode MS" panose="020B0604020202020204" pitchFamily="34" charset="-128"/>
              <a:buNone/>
            </a:pPr>
            <a:endParaRPr lang="en-US" altLang="en-US" sz="2000" smtClean="0"/>
          </a:p>
          <a:p>
            <a:pPr eaLnBrk="1" hangingPunct="1">
              <a:lnSpc>
                <a:spcPct val="80000"/>
              </a:lnSpc>
              <a:buFont typeface="Arial Unicode MS" panose="020B0604020202020204" pitchFamily="34" charset="-128"/>
              <a:buNone/>
            </a:pPr>
            <a:r>
              <a:rPr lang="en-US" altLang="en-US" sz="2000" smtClean="0"/>
              <a:t>Original loop order = </a:t>
            </a:r>
            <a:r>
              <a:rPr lang="en-US" altLang="en-US" sz="2000" i="1" smtClean="0">
                <a:latin typeface="Times New Roman" panose="02020603050405020304" pitchFamily="18" charset="0"/>
              </a:rPr>
              <a:t>i</a:t>
            </a:r>
            <a:r>
              <a:rPr lang="en-US" altLang="en-US" sz="2000" baseline="-25000" smtClean="0">
                <a:latin typeface="Times New Roman" panose="02020603050405020304" pitchFamily="18" charset="0"/>
              </a:rPr>
              <a:t>1</a:t>
            </a:r>
            <a:r>
              <a:rPr lang="en-US" altLang="en-US" sz="2000" smtClean="0"/>
              <a:t>,…,</a:t>
            </a:r>
            <a:r>
              <a:rPr lang="en-US" altLang="en-US" sz="2000" i="1" smtClean="0"/>
              <a:t>i</a:t>
            </a:r>
            <a:r>
              <a:rPr lang="en-US" altLang="en-US" sz="2000" i="1" baseline="-25000" smtClean="0">
                <a:latin typeface="Times New Roman" panose="02020603050405020304" pitchFamily="18" charset="0"/>
              </a:rPr>
              <a:t>n</a:t>
            </a:r>
            <a:endParaRPr lang="en-US" altLang="en-US" sz="2000" smtClean="0"/>
          </a:p>
          <a:p>
            <a:pPr eaLnBrk="1" hangingPunct="1">
              <a:lnSpc>
                <a:spcPct val="80000"/>
              </a:lnSpc>
              <a:buFont typeface="Arial Unicode MS" panose="020B0604020202020204" pitchFamily="34" charset="-128"/>
              <a:buNone/>
            </a:pPr>
            <a:r>
              <a:rPr lang="en-US" altLang="en-US" sz="2000" smtClean="0"/>
              <a:t>Permuted loop order = </a:t>
            </a:r>
            <a:r>
              <a:rPr lang="en-US" altLang="en-US" sz="2000" i="1" smtClean="0">
                <a:latin typeface="Times New Roman" panose="02020603050405020304" pitchFamily="18" charset="0"/>
              </a:rPr>
              <a:t>i</a:t>
            </a:r>
            <a:r>
              <a:rPr lang="en-US" altLang="en-US" sz="2000" smtClean="0"/>
              <a:t> </a:t>
            </a:r>
            <a:r>
              <a:rPr lang="en-US" altLang="en-US" sz="2000" i="1" baseline="-25000" smtClean="0">
                <a:latin typeface="Times New Roman" panose="02020603050405020304" pitchFamily="18" charset="0"/>
              </a:rPr>
              <a:t>P(1)</a:t>
            </a:r>
            <a:r>
              <a:rPr lang="en-US" altLang="en-US" sz="2000" i="1" smtClean="0">
                <a:latin typeface="Times New Roman" panose="02020603050405020304" pitchFamily="18" charset="0"/>
              </a:rPr>
              <a:t>,…,i </a:t>
            </a:r>
            <a:r>
              <a:rPr lang="en-US" altLang="en-US" sz="2000" i="1" baseline="-25000" smtClean="0">
                <a:latin typeface="Times New Roman" panose="02020603050405020304" pitchFamily="18" charset="0"/>
              </a:rPr>
              <a:t>P(n)</a:t>
            </a:r>
            <a:r>
              <a:rPr lang="en-US" altLang="en-US" sz="2000" i="1" smtClean="0">
                <a:latin typeface="Times New Roman" panose="02020603050405020304" pitchFamily="18" charset="0"/>
              </a:rPr>
              <a:t> </a:t>
            </a:r>
          </a:p>
          <a:p>
            <a:pPr eaLnBrk="1" hangingPunct="1">
              <a:lnSpc>
                <a:spcPct val="80000"/>
              </a:lnSpc>
              <a:buFont typeface="Arial Unicode MS" panose="020B0604020202020204" pitchFamily="34" charset="-128"/>
              <a:buNone/>
            </a:pPr>
            <a:endParaRPr lang="en-US" altLang="en-US" sz="200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98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98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CE5154-0B32-4A63-B742-F228028D707B}" type="slidenum">
              <a:rPr lang="en-US" altLang="en-US">
                <a:solidFill>
                  <a:srgbClr val="660066"/>
                </a:solidFill>
              </a:rPr>
              <a:pPr eaLnBrk="1" hangingPunct="1"/>
              <a:t>103</a:t>
            </a:fld>
            <a:endParaRPr lang="en-US" altLang="en-US">
              <a:solidFill>
                <a:srgbClr val="660066"/>
              </a:solidFill>
            </a:endParaRPr>
          </a:p>
        </p:txBody>
      </p:sp>
      <p:sp>
        <p:nvSpPr>
          <p:cNvPr id="119813" name="Rectangle 2"/>
          <p:cNvSpPr>
            <a:spLocks noGrp="1" noChangeArrowheads="1"/>
          </p:cNvSpPr>
          <p:nvPr>
            <p:ph type="title"/>
          </p:nvPr>
        </p:nvSpPr>
        <p:spPr>
          <a:xfrm>
            <a:off x="990600" y="457200"/>
            <a:ext cx="7886700" cy="485775"/>
          </a:xfrm>
        </p:spPr>
        <p:txBody>
          <a:bodyPr/>
          <a:lstStyle/>
          <a:p>
            <a:pPr eaLnBrk="1" hangingPunct="1"/>
            <a:r>
              <a:rPr lang="en-US" altLang="en-US" sz="3200" smtClean="0"/>
              <a:t>Example of Loop Interchange for </a:t>
            </a:r>
            <a:br>
              <a:rPr lang="en-US" altLang="en-US" sz="3200" smtClean="0"/>
            </a:br>
            <a:r>
              <a:rPr lang="en-US" altLang="en-US" sz="3200" smtClean="0"/>
              <a:t>Enabling Loop-Invariant Code Motion</a:t>
            </a:r>
          </a:p>
        </p:txBody>
      </p:sp>
      <p:sp>
        <p:nvSpPr>
          <p:cNvPr id="119814" name="Rectangle 3"/>
          <p:cNvSpPr>
            <a:spLocks noGrp="1" noChangeArrowheads="1"/>
          </p:cNvSpPr>
          <p:nvPr>
            <p:ph type="body" idx="1"/>
          </p:nvPr>
        </p:nvSpPr>
        <p:spPr>
          <a:xfrm>
            <a:off x="1508125" y="1600200"/>
            <a:ext cx="7635875" cy="4991100"/>
          </a:xfrm>
        </p:spPr>
        <p:txBody>
          <a:bodyPr/>
          <a:lstStyle/>
          <a:p>
            <a:pPr eaLnBrk="1" hangingPunct="1">
              <a:buFont typeface="Arial Unicode MS" panose="020B0604020202020204" pitchFamily="34" charset="-128"/>
              <a:buNone/>
            </a:pPr>
            <a:r>
              <a:rPr lang="en-US" altLang="en-US" sz="2000" smtClean="0"/>
              <a:t>Before:</a:t>
            </a:r>
            <a:r>
              <a:rPr lang="en-US" altLang="en-US" sz="2000" smtClean="0">
                <a:latin typeface="Courier New" panose="02070309020205020404" pitchFamily="49" charset="0"/>
              </a:rPr>
              <a:t>   </a:t>
            </a:r>
            <a:r>
              <a:rPr lang="en-US" altLang="en-US" sz="2000" b="1" smtClean="0">
                <a:latin typeface="Courier New" panose="02070309020205020404" pitchFamily="49" charset="0"/>
              </a:rPr>
              <a:t>DO i=1, n</a:t>
            </a:r>
          </a:p>
          <a:p>
            <a:pPr eaLnBrk="1" hangingPunct="1">
              <a:buFont typeface="Arial Unicode MS" panose="020B0604020202020204" pitchFamily="34" charset="-128"/>
              <a:buNone/>
            </a:pPr>
            <a:r>
              <a:rPr lang="en-US" altLang="en-US" sz="2000" b="1" smtClean="0">
                <a:latin typeface="Courier New" panose="02070309020205020404" pitchFamily="49" charset="0"/>
              </a:rPr>
              <a:t>		     DO j=1, n</a:t>
            </a:r>
          </a:p>
          <a:p>
            <a:pPr eaLnBrk="1" hangingPunct="1">
              <a:buFont typeface="Arial Unicode MS" panose="020B0604020202020204" pitchFamily="34" charset="-128"/>
              <a:buNone/>
            </a:pPr>
            <a:r>
              <a:rPr lang="en-US" altLang="en-US" sz="2000" b="1" smtClean="0">
                <a:latin typeface="Courier New" panose="02070309020205020404" pitchFamily="49" charset="0"/>
              </a:rPr>
              <a:t>			   W(i,j)= X(i,j)+Y(j)+Z(j)</a:t>
            </a:r>
          </a:p>
          <a:p>
            <a:pPr eaLnBrk="1" hangingPunct="1">
              <a:buFont typeface="Arial Unicode MS" panose="020B0604020202020204" pitchFamily="34" charset="-128"/>
              <a:buNone/>
            </a:pPr>
            <a:r>
              <a:rPr lang="en-US" altLang="en-US" sz="2000" b="1" smtClean="0">
                <a:latin typeface="Courier New" panose="02070309020205020404" pitchFamily="49" charset="0"/>
              </a:rPr>
              <a:t>			END DO</a:t>
            </a:r>
          </a:p>
          <a:p>
            <a:pPr eaLnBrk="1" hangingPunct="1">
              <a:buFont typeface="Arial Unicode MS" panose="020B0604020202020204" pitchFamily="34" charset="-128"/>
              <a:buNone/>
            </a:pPr>
            <a:r>
              <a:rPr lang="en-US" altLang="en-US" sz="2000" b="1" smtClean="0">
                <a:latin typeface="Courier New" panose="02070309020205020404" pitchFamily="49" charset="0"/>
              </a:rPr>
              <a:t>		   END DO</a:t>
            </a:r>
          </a:p>
          <a:p>
            <a:pPr eaLnBrk="1" hangingPunct="1">
              <a:buFont typeface="Arial Unicode MS" panose="020B0604020202020204" pitchFamily="34" charset="-128"/>
              <a:buNone/>
            </a:pPr>
            <a:endParaRPr lang="en-US" altLang="en-US" sz="2000" b="1" smtClean="0">
              <a:latin typeface="Courier New" panose="02070309020205020404" pitchFamily="49" charset="0"/>
            </a:endParaRPr>
          </a:p>
          <a:p>
            <a:pPr eaLnBrk="1" hangingPunct="1">
              <a:buFont typeface="Arial Unicode MS" panose="020B0604020202020204" pitchFamily="34" charset="-128"/>
              <a:buNone/>
            </a:pPr>
            <a:r>
              <a:rPr lang="en-US" altLang="en-US" sz="2000" smtClean="0"/>
              <a:t>After:</a:t>
            </a:r>
            <a:r>
              <a:rPr lang="en-US" altLang="en-US" sz="2000" smtClean="0">
                <a:latin typeface="Courier New" panose="02070309020205020404" pitchFamily="49" charset="0"/>
              </a:rPr>
              <a:t>     </a:t>
            </a:r>
            <a:r>
              <a:rPr lang="en-US" altLang="en-US" sz="2000" b="1" smtClean="0">
                <a:latin typeface="Courier New" panose="02070309020205020404" pitchFamily="49" charset="0"/>
              </a:rPr>
              <a:t>DO j=1, n</a:t>
            </a:r>
          </a:p>
          <a:p>
            <a:pPr eaLnBrk="1" hangingPunct="1">
              <a:buFont typeface="Arial Unicode MS" panose="020B0604020202020204" pitchFamily="34" charset="-128"/>
              <a:buNone/>
            </a:pPr>
            <a:r>
              <a:rPr lang="en-US" altLang="en-US" sz="2000" b="1" smtClean="0">
                <a:latin typeface="Courier New" panose="02070309020205020404" pitchFamily="49" charset="0"/>
              </a:rPr>
              <a:t>			DO I=1,n</a:t>
            </a:r>
          </a:p>
          <a:p>
            <a:pPr eaLnBrk="1" hangingPunct="1">
              <a:buFont typeface="Arial Unicode MS" panose="020B0604020202020204" pitchFamily="34" charset="-128"/>
              <a:buNone/>
            </a:pPr>
            <a:r>
              <a:rPr lang="en-US" altLang="en-US" sz="2000" b="1" smtClean="0">
                <a:latin typeface="Courier New" panose="02070309020205020404" pitchFamily="49" charset="0"/>
              </a:rPr>
              <a:t>			    W(i,j) = X(i,j)+Y(j)+Z(j)</a:t>
            </a:r>
          </a:p>
          <a:p>
            <a:pPr eaLnBrk="1" hangingPunct="1">
              <a:buFont typeface="Arial Unicode MS" panose="020B0604020202020204" pitchFamily="34" charset="-128"/>
              <a:buNone/>
            </a:pPr>
            <a:r>
              <a:rPr lang="en-US" altLang="en-US" sz="2000" b="1" smtClean="0">
                <a:latin typeface="Courier New" panose="02070309020205020404" pitchFamily="49" charset="0"/>
              </a:rPr>
              <a:t>			END DO              &lt;-------&gt;</a:t>
            </a:r>
          </a:p>
          <a:p>
            <a:pPr eaLnBrk="1" hangingPunct="1">
              <a:buFont typeface="Arial Unicode MS" panose="020B0604020202020204" pitchFamily="34" charset="-128"/>
              <a:buNone/>
            </a:pPr>
            <a:r>
              <a:rPr lang="en-US" altLang="en-US" sz="2000" b="1" smtClean="0">
                <a:latin typeface="Courier New" panose="02070309020205020404" pitchFamily="49" charset="0"/>
              </a:rPr>
              <a:t>		   END DO</a:t>
            </a:r>
            <a:r>
              <a:rPr lang="en-US" altLang="en-US" sz="2000" smtClean="0">
                <a:latin typeface="Courier New" panose="02070309020205020404" pitchFamily="49" charset="0"/>
              </a:rPr>
              <a:t>		      </a:t>
            </a:r>
            <a:r>
              <a:rPr lang="en-US" altLang="en-US" sz="2000" smtClean="0"/>
              <a:t>loop-variant expression</a:t>
            </a:r>
            <a:r>
              <a:rPr lang="en-US" altLang="en-US" sz="2000" smtClean="0">
                <a:latin typeface="Courier New" panose="02070309020205020404" pitchFamily="49" charset="0"/>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20835"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20836"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BA7769-D8D1-4360-8EED-C5B59FFEBDB6}" type="slidenum">
              <a:rPr lang="en-US" altLang="en-US">
                <a:solidFill>
                  <a:srgbClr val="660066"/>
                </a:solidFill>
              </a:rPr>
              <a:pPr eaLnBrk="1" hangingPunct="1"/>
              <a:t>104</a:t>
            </a:fld>
            <a:endParaRPr lang="en-US" altLang="en-US">
              <a:solidFill>
                <a:srgbClr val="660066"/>
              </a:solidFill>
            </a:endParaRPr>
          </a:p>
        </p:txBody>
      </p:sp>
      <p:sp>
        <p:nvSpPr>
          <p:cNvPr id="120837" name="Rectangle 2"/>
          <p:cNvSpPr>
            <a:spLocks noGrp="1" noChangeArrowheads="1"/>
          </p:cNvSpPr>
          <p:nvPr>
            <p:ph type="title"/>
          </p:nvPr>
        </p:nvSpPr>
        <p:spPr/>
        <p:txBody>
          <a:bodyPr/>
          <a:lstStyle/>
          <a:p>
            <a:pPr eaLnBrk="1" hangingPunct="1"/>
            <a:r>
              <a:rPr lang="en-US" altLang="en-US" smtClean="0"/>
              <a:t>Loop Interchange: Legality</a:t>
            </a:r>
          </a:p>
        </p:txBody>
      </p:sp>
      <p:sp>
        <p:nvSpPr>
          <p:cNvPr id="120838" name="Rectangle 5"/>
          <p:cNvSpPr>
            <a:spLocks noGrp="1" noChangeArrowheads="1"/>
          </p:cNvSpPr>
          <p:nvPr>
            <p:ph type="body" sz="half" idx="1"/>
          </p:nvPr>
        </p:nvSpPr>
        <p:spPr>
          <a:xfrm>
            <a:off x="457200" y="1600200"/>
            <a:ext cx="7985125" cy="4525963"/>
          </a:xfrm>
        </p:spPr>
        <p:txBody>
          <a:bodyPr/>
          <a:lstStyle/>
          <a:p>
            <a:pPr eaLnBrk="1" hangingPunct="1"/>
            <a:r>
              <a:rPr lang="en-US" altLang="en-US" sz="2400" smtClean="0"/>
              <a:t>Two loops in a double loop may be interchanged if and only if it </a:t>
            </a:r>
            <a:r>
              <a:rPr lang="en-US" altLang="en-US" sz="2400" smtClean="0">
                <a:solidFill>
                  <a:srgbClr val="800080"/>
                </a:solidFill>
              </a:rPr>
              <a:t>does not</a:t>
            </a:r>
            <a:r>
              <a:rPr lang="en-US" altLang="en-US" sz="2400" smtClean="0"/>
              <a:t> contain any dependency with a direction vector (&lt;, &gt;)</a:t>
            </a:r>
          </a:p>
          <a:p>
            <a:pPr eaLnBrk="1" hangingPunct="1"/>
            <a:r>
              <a:rPr lang="en-US" altLang="en-US" sz="2400" smtClean="0"/>
              <a:t>For a level </a:t>
            </a:r>
            <a:r>
              <a:rPr lang="en-US" altLang="en-US" sz="2400" i="1" smtClean="0">
                <a:latin typeface="Times New Roman" panose="02020603050405020304" pitchFamily="18" charset="0"/>
              </a:rPr>
              <a:t>m</a:t>
            </a:r>
            <a:r>
              <a:rPr lang="en-US" altLang="en-US" sz="2400" smtClean="0"/>
              <a:t> tightly nested loop, if there exist a direction vector of the form</a:t>
            </a:r>
          </a:p>
          <a:p>
            <a:pPr eaLnBrk="1" hangingPunct="1">
              <a:buFont typeface="Arial Unicode MS" panose="020B0604020202020204" pitchFamily="34" charset="-128"/>
              <a:buNone/>
            </a:pPr>
            <a:endParaRPr lang="en-US" altLang="en-US" sz="2400" smtClean="0"/>
          </a:p>
          <a:p>
            <a:pPr eaLnBrk="1" hangingPunct="1">
              <a:buFont typeface="Arial Unicode MS" panose="020B0604020202020204" pitchFamily="34" charset="-128"/>
              <a:buNone/>
            </a:pPr>
            <a:endParaRPr lang="en-US" altLang="en-US" sz="2400" smtClean="0"/>
          </a:p>
          <a:p>
            <a:pPr eaLnBrk="1" hangingPunct="1">
              <a:buFont typeface="Arial Unicode MS" panose="020B0604020202020204" pitchFamily="34" charset="-128"/>
              <a:buNone/>
            </a:pPr>
            <a:r>
              <a:rPr lang="en-US" altLang="en-US" sz="2400" smtClean="0"/>
              <a:t>	then we cannot interchange the adjacent loop </a:t>
            </a:r>
            <a:r>
              <a:rPr lang="en-US" altLang="en-US" sz="2400" i="1" smtClean="0">
                <a:latin typeface="Times New Roman" panose="02020603050405020304" pitchFamily="18" charset="0"/>
              </a:rPr>
              <a:t>L</a:t>
            </a:r>
            <a:r>
              <a:rPr lang="en-US" altLang="en-US" sz="2400" i="1" baseline="-25000" smtClean="0">
                <a:latin typeface="Times New Roman" panose="02020603050405020304" pitchFamily="18" charset="0"/>
              </a:rPr>
              <a:t>p</a:t>
            </a:r>
            <a:r>
              <a:rPr lang="en-US" altLang="en-US" sz="2400" smtClean="0"/>
              <a:t> and </a:t>
            </a:r>
            <a:r>
              <a:rPr lang="en-US" altLang="en-US" sz="2400" i="1" smtClean="0">
                <a:latin typeface="Times New Roman" panose="02020603050405020304" pitchFamily="18" charset="0"/>
              </a:rPr>
              <a:t>L</a:t>
            </a:r>
            <a:r>
              <a:rPr lang="en-US" altLang="en-US" sz="2400" i="1" baseline="-25000" smtClean="0">
                <a:latin typeface="Times New Roman" panose="02020603050405020304" pitchFamily="18" charset="0"/>
              </a:rPr>
              <a:t>p</a:t>
            </a:r>
            <a:r>
              <a:rPr lang="en-US" altLang="en-US" sz="2400" baseline="-25000" smtClean="0">
                <a:latin typeface="Times New Roman" panose="02020603050405020304" pitchFamily="18" charset="0"/>
              </a:rPr>
              <a:t>+1</a:t>
            </a:r>
            <a:r>
              <a:rPr lang="en-US" altLang="en-US" sz="2400" smtClean="0"/>
              <a:t> without affecting correctness</a:t>
            </a:r>
          </a:p>
        </p:txBody>
      </p:sp>
      <p:graphicFrame>
        <p:nvGraphicFramePr>
          <p:cNvPr id="120839" name="Object 6"/>
          <p:cNvGraphicFramePr>
            <a:graphicFrameLocks noChangeAspect="1"/>
          </p:cNvGraphicFramePr>
          <p:nvPr>
            <p:ph sz="half" idx="2"/>
          </p:nvPr>
        </p:nvGraphicFramePr>
        <p:xfrm>
          <a:off x="2493963" y="3581400"/>
          <a:ext cx="4033837" cy="882650"/>
        </p:xfrm>
        <a:graphic>
          <a:graphicData uri="http://schemas.openxmlformats.org/presentationml/2006/ole">
            <mc:AlternateContent xmlns:mc="http://schemas.openxmlformats.org/markup-compatibility/2006">
              <mc:Choice xmlns:v="urn:schemas-microsoft-com:vml" Requires="v">
                <p:oleObj spid="_x0000_s120840" name="Equation" r:id="rId4" imgW="1574800" imgH="368300" progId="Equation.DSMT4">
                  <p:embed/>
                </p:oleObj>
              </mc:Choice>
              <mc:Fallback>
                <p:oleObj name="Equation" r:id="rId4" imgW="1574800" imgH="3683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3963" y="3581400"/>
                        <a:ext cx="4033837"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21859"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21860"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D44ED3-588C-4C47-A260-A0E4E83A7793}" type="slidenum">
              <a:rPr lang="en-US" altLang="en-US">
                <a:solidFill>
                  <a:srgbClr val="660066"/>
                </a:solidFill>
              </a:rPr>
              <a:pPr eaLnBrk="1" hangingPunct="1"/>
              <a:t>105</a:t>
            </a:fld>
            <a:endParaRPr lang="en-US" altLang="en-US">
              <a:solidFill>
                <a:srgbClr val="660066"/>
              </a:solidFill>
            </a:endParaRPr>
          </a:p>
        </p:txBody>
      </p:sp>
      <p:sp>
        <p:nvSpPr>
          <p:cNvPr id="121861" name="Rectangle 2"/>
          <p:cNvSpPr>
            <a:spLocks noGrp="1" noChangeArrowheads="1"/>
          </p:cNvSpPr>
          <p:nvPr>
            <p:ph type="title"/>
          </p:nvPr>
        </p:nvSpPr>
        <p:spPr/>
        <p:txBody>
          <a:bodyPr/>
          <a:lstStyle/>
          <a:p>
            <a:pPr eaLnBrk="1" hangingPunct="1"/>
            <a:r>
              <a:rPr lang="en-US" altLang="en-US" smtClean="0"/>
              <a:t>Loop Interchange: Legality</a:t>
            </a:r>
          </a:p>
        </p:txBody>
      </p:sp>
      <p:sp>
        <p:nvSpPr>
          <p:cNvPr id="121862" name="Rectangle 3"/>
          <p:cNvSpPr>
            <a:spLocks noGrp="1" noChangeArrowheads="1"/>
          </p:cNvSpPr>
          <p:nvPr>
            <p:ph type="body" sz="half" idx="1"/>
          </p:nvPr>
        </p:nvSpPr>
        <p:spPr>
          <a:xfrm>
            <a:off x="457200" y="1600200"/>
            <a:ext cx="7985125" cy="4525963"/>
          </a:xfrm>
        </p:spPr>
        <p:txBody>
          <a:bodyPr/>
          <a:lstStyle/>
          <a:p>
            <a:pPr eaLnBrk="1" hangingPunct="1"/>
            <a:r>
              <a:rPr lang="en-US" altLang="en-US" sz="2800" smtClean="0"/>
              <a:t>For a level </a:t>
            </a:r>
            <a:r>
              <a:rPr lang="en-US" altLang="en-US" sz="2800" i="1" smtClean="0">
                <a:latin typeface="Times New Roman" panose="02020603050405020304" pitchFamily="18" charset="0"/>
              </a:rPr>
              <a:t>m</a:t>
            </a:r>
            <a:r>
              <a:rPr lang="en-US" altLang="en-US" sz="2800" smtClean="0"/>
              <a:t> tightly nested loop, if </a:t>
            </a:r>
            <a:r>
              <a:rPr lang="en-US" altLang="en-US" sz="2800" smtClean="0">
                <a:solidFill>
                  <a:srgbClr val="800080"/>
                </a:solidFill>
              </a:rPr>
              <a:t>all</a:t>
            </a:r>
            <a:r>
              <a:rPr lang="en-US" altLang="en-US" sz="2800" smtClean="0"/>
              <a:t> the direction vectors are of the form</a:t>
            </a:r>
          </a:p>
          <a:p>
            <a:pPr eaLnBrk="1" hangingPunct="1">
              <a:buFont typeface="Arial Unicode MS" panose="020B0604020202020204" pitchFamily="34" charset="-128"/>
              <a:buNone/>
            </a:pPr>
            <a:endParaRPr lang="en-US" altLang="en-US" sz="2800" smtClean="0"/>
          </a:p>
          <a:p>
            <a:pPr eaLnBrk="1" hangingPunct="1">
              <a:buFont typeface="Arial Unicode MS" panose="020B0604020202020204" pitchFamily="34" charset="-128"/>
              <a:buNone/>
            </a:pPr>
            <a:endParaRPr lang="en-US" altLang="en-US" sz="2800" smtClean="0"/>
          </a:p>
          <a:p>
            <a:pPr eaLnBrk="1" hangingPunct="1">
              <a:buFont typeface="Arial Unicode MS" panose="020B0604020202020204" pitchFamily="34" charset="-128"/>
              <a:buNone/>
            </a:pPr>
            <a:r>
              <a:rPr lang="en-US" altLang="en-US" sz="2800" smtClean="0"/>
              <a:t>	then we may interchange the loops </a:t>
            </a:r>
            <a:r>
              <a:rPr lang="en-US" altLang="en-US" sz="2800" i="1" smtClean="0">
                <a:latin typeface="Times New Roman" panose="02020603050405020304" pitchFamily="18" charset="0"/>
              </a:rPr>
              <a:t>L</a:t>
            </a:r>
            <a:r>
              <a:rPr lang="en-US" altLang="en-US" sz="2800" i="1" baseline="-25000" smtClean="0">
                <a:latin typeface="Times New Roman" panose="02020603050405020304" pitchFamily="18" charset="0"/>
              </a:rPr>
              <a:t>p</a:t>
            </a:r>
            <a:r>
              <a:rPr lang="en-US" altLang="en-US" sz="2800" smtClean="0"/>
              <a:t> and </a:t>
            </a:r>
            <a:r>
              <a:rPr lang="en-US" altLang="en-US" sz="2800" i="1" smtClean="0">
                <a:latin typeface="Times New Roman" panose="02020603050405020304" pitchFamily="18" charset="0"/>
              </a:rPr>
              <a:t>L</a:t>
            </a:r>
            <a:r>
              <a:rPr lang="en-US" altLang="en-US" sz="2800" i="1" baseline="-25000" smtClean="0">
                <a:latin typeface="Times New Roman" panose="02020603050405020304" pitchFamily="18" charset="0"/>
              </a:rPr>
              <a:t>q</a:t>
            </a:r>
            <a:r>
              <a:rPr lang="en-US" altLang="en-US" sz="2800" smtClean="0"/>
              <a:t> so long as </a:t>
            </a:r>
            <a:r>
              <a:rPr lang="en-US" altLang="en-US" sz="2800" i="1" smtClean="0">
                <a:latin typeface="Times New Roman" panose="02020603050405020304" pitchFamily="18" charset="0"/>
              </a:rPr>
              <a:t>p</a:t>
            </a:r>
            <a:r>
              <a:rPr lang="en-US" altLang="en-US" sz="2800" smtClean="0"/>
              <a:t> &lt; </a:t>
            </a:r>
            <a:r>
              <a:rPr lang="en-US" altLang="en-US" sz="2800" i="1" smtClean="0">
                <a:latin typeface="Times New Roman" panose="02020603050405020304" pitchFamily="18" charset="0"/>
              </a:rPr>
              <a:t>q</a:t>
            </a:r>
          </a:p>
        </p:txBody>
      </p:sp>
      <p:graphicFrame>
        <p:nvGraphicFramePr>
          <p:cNvPr id="121863" name="Object 4"/>
          <p:cNvGraphicFramePr>
            <a:graphicFrameLocks noChangeAspect="1"/>
          </p:cNvGraphicFramePr>
          <p:nvPr>
            <p:ph sz="half" idx="2"/>
          </p:nvPr>
        </p:nvGraphicFramePr>
        <p:xfrm>
          <a:off x="2413000" y="2857500"/>
          <a:ext cx="4033838" cy="501650"/>
        </p:xfrm>
        <a:graphic>
          <a:graphicData uri="http://schemas.openxmlformats.org/presentationml/2006/ole">
            <mc:AlternateContent xmlns:mc="http://schemas.openxmlformats.org/markup-compatibility/2006">
              <mc:Choice xmlns:v="urn:schemas-microsoft-com:vml" Requires="v">
                <p:oleObj spid="_x0000_s121864" name="Equation" r:id="rId4" imgW="1816100" imgH="241300" progId="Equation.DSMT4">
                  <p:embed/>
                </p:oleObj>
              </mc:Choice>
              <mc:Fallback>
                <p:oleObj name="Equation" r:id="rId4" imgW="1816100" imgH="2413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0" y="2857500"/>
                        <a:ext cx="403383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228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228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C80A28-F6EB-410D-AE64-67D355E33F02}" type="slidenum">
              <a:rPr lang="en-US" altLang="en-US">
                <a:solidFill>
                  <a:srgbClr val="660066"/>
                </a:solidFill>
              </a:rPr>
              <a:pPr eaLnBrk="1" hangingPunct="1"/>
              <a:t>106</a:t>
            </a:fld>
            <a:endParaRPr lang="en-US" altLang="en-US">
              <a:solidFill>
                <a:srgbClr val="660066"/>
              </a:solidFill>
            </a:endParaRPr>
          </a:p>
        </p:txBody>
      </p:sp>
      <p:sp>
        <p:nvSpPr>
          <p:cNvPr id="122885" name="Rectangle 2"/>
          <p:cNvSpPr>
            <a:spLocks noGrp="1" noChangeArrowheads="1"/>
          </p:cNvSpPr>
          <p:nvPr>
            <p:ph type="title"/>
          </p:nvPr>
        </p:nvSpPr>
        <p:spPr/>
        <p:txBody>
          <a:bodyPr/>
          <a:lstStyle/>
          <a:p>
            <a:pPr eaLnBrk="1" hangingPunct="1"/>
            <a:r>
              <a:rPr lang="en-US" altLang="en-US" smtClean="0"/>
              <a:t>Loop Interchange: Legality</a:t>
            </a:r>
          </a:p>
        </p:txBody>
      </p:sp>
      <p:sp>
        <p:nvSpPr>
          <p:cNvPr id="122886" name="Rectangle 3"/>
          <p:cNvSpPr>
            <a:spLocks noGrp="1" noChangeArrowheads="1"/>
          </p:cNvSpPr>
          <p:nvPr>
            <p:ph type="body" idx="1"/>
          </p:nvPr>
        </p:nvSpPr>
        <p:spPr>
          <a:xfrm>
            <a:off x="1752600" y="1676400"/>
            <a:ext cx="7086600" cy="4525963"/>
          </a:xfrm>
        </p:spPr>
        <p:txBody>
          <a:bodyPr/>
          <a:lstStyle/>
          <a:p>
            <a:pPr marL="0" indent="0" eaLnBrk="1" hangingPunct="1">
              <a:lnSpc>
                <a:spcPct val="60000"/>
              </a:lnSpc>
              <a:buFont typeface="Arial Unicode MS" panose="020B0604020202020204" pitchFamily="34" charset="-128"/>
              <a:buNone/>
            </a:pPr>
            <a:r>
              <a:rPr lang="en-US" altLang="en-US" sz="2400" b="1" smtClean="0">
                <a:sym typeface="Symbol" panose="05050102010706020507" pitchFamily="18" charset="2"/>
              </a:rPr>
              <a:t>Control</a:t>
            </a:r>
            <a:r>
              <a:rPr lang="en-US" altLang="en-US" sz="2400" smtClean="0">
                <a:sym typeface="Symbol" panose="05050102010706020507" pitchFamily="18" charset="2"/>
              </a:rPr>
              <a:t> </a:t>
            </a:r>
            <a:r>
              <a:rPr lang="en-US" altLang="en-US" sz="2400" b="1" smtClean="0">
                <a:sym typeface="Symbol" panose="05050102010706020507" pitchFamily="18" charset="2"/>
              </a:rPr>
              <a:t>Dependence</a:t>
            </a:r>
            <a:r>
              <a:rPr lang="en-US" altLang="en-US" sz="2400" smtClean="0">
                <a:sym typeface="Symbol" panose="05050102010706020507" pitchFamily="18" charset="2"/>
              </a:rPr>
              <a:t>: If loop body </a:t>
            </a:r>
            <a:r>
              <a:rPr lang="en-US" altLang="en-US" sz="2400" i="1" smtClean="0">
                <a:latin typeface="Times New Roman" panose="02020603050405020304" pitchFamily="18" charset="0"/>
                <a:sym typeface="Symbol" panose="05050102010706020507" pitchFamily="18" charset="2"/>
              </a:rPr>
              <a:t>B</a:t>
            </a:r>
            <a:r>
              <a:rPr lang="en-US" altLang="en-US" sz="2400" smtClean="0">
                <a:sym typeface="Symbol" panose="05050102010706020507" pitchFamily="18" charset="2"/>
              </a:rPr>
              <a:t> contains a </a:t>
            </a:r>
          </a:p>
          <a:p>
            <a:pPr marL="0" indent="0" eaLnBrk="1" hangingPunct="1">
              <a:lnSpc>
                <a:spcPct val="90000"/>
              </a:lnSpc>
              <a:buFont typeface="Arial Unicode MS" panose="020B0604020202020204" pitchFamily="34" charset="-128"/>
              <a:buNone/>
            </a:pPr>
            <a:r>
              <a:rPr lang="en-US" altLang="en-US" sz="2400" smtClean="0">
                <a:sym typeface="Symbol" panose="05050102010706020507" pitchFamily="18" charset="2"/>
              </a:rPr>
              <a:t>premature loop exit, then any non-identity permutation is illegal.</a:t>
            </a:r>
          </a:p>
          <a:p>
            <a:pPr marL="0" indent="0" eaLnBrk="1" hangingPunct="1">
              <a:lnSpc>
                <a:spcPct val="50000"/>
              </a:lnSpc>
              <a:buFont typeface="Arial Unicode MS" panose="020B0604020202020204" pitchFamily="34" charset="-128"/>
              <a:buNone/>
            </a:pPr>
            <a:endParaRPr lang="en-US" altLang="en-US" sz="2400" smtClean="0">
              <a:sym typeface="Symbol" panose="05050102010706020507" pitchFamily="18" charset="2"/>
            </a:endParaRPr>
          </a:p>
          <a:p>
            <a:pPr marL="0" indent="0" eaLnBrk="1" hangingPunct="1">
              <a:lnSpc>
                <a:spcPct val="90000"/>
              </a:lnSpc>
              <a:buFont typeface="Arial Unicode MS" panose="020B0604020202020204" pitchFamily="34" charset="-128"/>
              <a:buNone/>
            </a:pPr>
            <a:r>
              <a:rPr lang="en-US" altLang="en-US" sz="2400" b="1" smtClean="0">
                <a:sym typeface="Symbol" panose="05050102010706020507" pitchFamily="18" charset="2"/>
              </a:rPr>
              <a:t>Loop</a:t>
            </a:r>
            <a:r>
              <a:rPr lang="en-US" altLang="en-US" sz="2400" smtClean="0">
                <a:sym typeface="Symbol" panose="05050102010706020507" pitchFamily="18" charset="2"/>
              </a:rPr>
              <a:t> </a:t>
            </a:r>
            <a:r>
              <a:rPr lang="en-US" altLang="en-US" sz="2400" b="1" smtClean="0">
                <a:sym typeface="Symbol" panose="05050102010706020507" pitchFamily="18" charset="2"/>
              </a:rPr>
              <a:t>Bounds</a:t>
            </a:r>
            <a:r>
              <a:rPr lang="en-US" altLang="en-US" sz="2400" smtClean="0">
                <a:sym typeface="Symbol" panose="05050102010706020507" pitchFamily="18" charset="2"/>
              </a:rPr>
              <a:t>: If the bounds for loop </a:t>
            </a:r>
            <a:r>
              <a:rPr lang="en-US" altLang="en-US" sz="2400" i="1" smtClean="0">
                <a:latin typeface="Times New Roman" panose="02020603050405020304" pitchFamily="18" charset="0"/>
                <a:sym typeface="Symbol" panose="05050102010706020507" pitchFamily="18" charset="2"/>
              </a:rPr>
              <a:t>i</a:t>
            </a:r>
            <a:r>
              <a:rPr lang="en-US" altLang="en-US" sz="2400" i="1" baseline="-25000"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contains an </a:t>
            </a:r>
          </a:p>
          <a:p>
            <a:pPr marL="0" indent="0" eaLnBrk="1" hangingPunct="1">
              <a:lnSpc>
                <a:spcPct val="90000"/>
              </a:lnSpc>
              <a:buFont typeface="Arial Unicode MS" panose="020B0604020202020204" pitchFamily="34" charset="-128"/>
              <a:buNone/>
            </a:pPr>
            <a:r>
              <a:rPr lang="en-US" altLang="en-US" sz="2400" smtClean="0">
                <a:sym typeface="Symbol" panose="05050102010706020507" pitchFamily="18" charset="2"/>
              </a:rPr>
              <a:t>unanalyzable function of index variable </a:t>
            </a:r>
            <a:r>
              <a:rPr lang="en-US" altLang="en-US" sz="2400" i="1" smtClean="0">
                <a:latin typeface="Times New Roman" panose="02020603050405020304" pitchFamily="18" charset="0"/>
                <a:sym typeface="Symbol" panose="05050102010706020507" pitchFamily="18" charset="2"/>
              </a:rPr>
              <a:t>i</a:t>
            </a:r>
            <a:r>
              <a:rPr lang="en-US" altLang="en-US" sz="2400" i="1" baseline="-25000" smtClean="0">
                <a:latin typeface="Times New Roman" panose="02020603050405020304" pitchFamily="18" charset="0"/>
                <a:sym typeface="Symbol" panose="05050102010706020507" pitchFamily="18" charset="2"/>
              </a:rPr>
              <a:t>j</a:t>
            </a:r>
            <a:r>
              <a:rPr lang="en-US" altLang="en-US" sz="2400" smtClean="0">
                <a:sym typeface="Symbol" panose="05050102010706020507" pitchFamily="18" charset="2"/>
              </a:rPr>
              <a:t>, where </a:t>
            </a:r>
            <a:r>
              <a:rPr lang="en-US" altLang="en-US" sz="2400" i="1" smtClean="0">
                <a:latin typeface="Times New Roman" panose="02020603050405020304" pitchFamily="18" charset="0"/>
                <a:sym typeface="Symbol" panose="05050102010706020507" pitchFamily="18" charset="2"/>
              </a:rPr>
              <a:t>j</a:t>
            </a:r>
            <a:r>
              <a:rPr lang="en-US" altLang="en-US" sz="2400" smtClean="0">
                <a:sym typeface="Symbol" panose="05050102010706020507" pitchFamily="18" charset="2"/>
              </a:rPr>
              <a:t>&lt;</a:t>
            </a:r>
            <a:r>
              <a:rPr lang="en-US" altLang="en-US" sz="2400" i="1"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and if </a:t>
            </a:r>
            <a:r>
              <a:rPr lang="en-US" altLang="en-US" sz="2400" i="1" smtClean="0">
                <a:latin typeface="Times New Roman" panose="02020603050405020304" pitchFamily="18" charset="0"/>
                <a:sym typeface="Symbol" panose="05050102010706020507" pitchFamily="18" charset="2"/>
              </a:rPr>
              <a:t>P(j)&lt;P</a:t>
            </a:r>
            <a:r>
              <a:rPr lang="en-US" altLang="en-US" sz="2400" smtClean="0">
                <a:sym typeface="Symbol" panose="05050102010706020507" pitchFamily="18" charset="2"/>
              </a:rPr>
              <a:t>(</a:t>
            </a:r>
            <a:r>
              <a:rPr lang="en-US" altLang="en-US" sz="2400" i="1"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then loop interchange in illegal.</a:t>
            </a:r>
            <a:endParaRPr lang="en-US" altLang="en-US" sz="2400"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239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239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B5E4E0-1405-493C-958E-171C59D567E6}" type="slidenum">
              <a:rPr lang="en-US" altLang="en-US">
                <a:solidFill>
                  <a:srgbClr val="660066"/>
                </a:solidFill>
              </a:rPr>
              <a:pPr eaLnBrk="1" hangingPunct="1"/>
              <a:t>107</a:t>
            </a:fld>
            <a:endParaRPr lang="en-US" altLang="en-US">
              <a:solidFill>
                <a:srgbClr val="660066"/>
              </a:solidFill>
            </a:endParaRPr>
          </a:p>
        </p:txBody>
      </p:sp>
      <p:sp>
        <p:nvSpPr>
          <p:cNvPr id="123909" name="Rectangle 2"/>
          <p:cNvSpPr>
            <a:spLocks noGrp="1" noChangeArrowheads="1"/>
          </p:cNvSpPr>
          <p:nvPr>
            <p:ph type="title"/>
          </p:nvPr>
        </p:nvSpPr>
        <p:spPr>
          <a:xfrm>
            <a:off x="541338" y="677863"/>
            <a:ext cx="8020050" cy="428625"/>
          </a:xfrm>
        </p:spPr>
        <p:txBody>
          <a:bodyPr/>
          <a:lstStyle/>
          <a:p>
            <a:pPr eaLnBrk="1" hangingPunct="1"/>
            <a:r>
              <a:rPr lang="en-US" altLang="en-US" sz="4000" smtClean="0"/>
              <a:t>Example of Legal Loop Interchange</a:t>
            </a:r>
          </a:p>
        </p:txBody>
      </p:sp>
      <p:sp>
        <p:nvSpPr>
          <p:cNvPr id="123910" name="Rectangle 3"/>
          <p:cNvSpPr>
            <a:spLocks noGrp="1" noChangeArrowheads="1"/>
          </p:cNvSpPr>
          <p:nvPr>
            <p:ph type="body" idx="1"/>
          </p:nvPr>
        </p:nvSpPr>
        <p:spPr/>
        <p:txBody>
          <a:bodyPr/>
          <a:lstStyle/>
          <a:p>
            <a:pPr eaLnBrk="1" hangingPunct="1">
              <a:buFont typeface="Arial Unicode MS" panose="020B0604020202020204" pitchFamily="34" charset="-128"/>
              <a:buNone/>
            </a:pPr>
            <a:r>
              <a:rPr lang="en-US" altLang="en-US" sz="2400" b="1" smtClean="0">
                <a:latin typeface="Courier New" panose="02070309020205020404" pitchFamily="49" charset="0"/>
              </a:rPr>
              <a:t>DO i=1, n-1</a:t>
            </a:r>
          </a:p>
          <a:p>
            <a:pPr eaLnBrk="1" hangingPunct="1">
              <a:buFont typeface="Arial Unicode MS" panose="020B0604020202020204" pitchFamily="34" charset="-128"/>
              <a:buNone/>
            </a:pPr>
            <a:r>
              <a:rPr lang="en-US" altLang="en-US" sz="2400" b="1" smtClean="0">
                <a:latin typeface="Courier New" panose="02070309020205020404" pitchFamily="49" charset="0"/>
              </a:rPr>
              <a:t>	DO j=2, n-1</a:t>
            </a:r>
          </a:p>
          <a:p>
            <a:pPr eaLnBrk="1" hangingPunct="1">
              <a:buFont typeface="Arial Unicode MS" panose="020B0604020202020204" pitchFamily="34" charset="-128"/>
              <a:buNone/>
            </a:pPr>
            <a:r>
              <a:rPr lang="en-US" altLang="en-US" sz="2400" b="1" smtClean="0">
                <a:latin typeface="Courier New" panose="02070309020205020404" pitchFamily="49" charset="0"/>
              </a:rPr>
              <a:t>     X(i,j)=X(i-1,j)+Y(i,j)</a:t>
            </a:r>
          </a:p>
          <a:p>
            <a:pPr eaLnBrk="1" hangingPunct="1">
              <a:buFont typeface="Arial Unicode MS" panose="020B0604020202020204" pitchFamily="34" charset="-128"/>
              <a:buNone/>
            </a:pPr>
            <a:r>
              <a:rPr lang="en-US" altLang="en-US" sz="2400" b="1" smtClean="0">
                <a:latin typeface="Courier New" panose="02070309020205020404" pitchFamily="49" charset="0"/>
              </a:rPr>
              <a:t>  END DO</a:t>
            </a:r>
          </a:p>
          <a:p>
            <a:pPr eaLnBrk="1" hangingPunct="1">
              <a:buFont typeface="Arial Unicode MS" panose="020B0604020202020204" pitchFamily="34" charset="-128"/>
              <a:buNone/>
            </a:pPr>
            <a:r>
              <a:rPr lang="en-US" altLang="en-US" sz="2400" b="1" smtClean="0">
                <a:latin typeface="Courier New" panose="02070309020205020404" pitchFamily="49" charset="0"/>
              </a:rPr>
              <a:t>END DO</a:t>
            </a:r>
          </a:p>
          <a:p>
            <a:pPr eaLnBrk="1" hangingPunct="1">
              <a:buFont typeface="Arial Unicode MS" panose="020B0604020202020204" pitchFamily="34" charset="-128"/>
              <a:buNone/>
            </a:pPr>
            <a:endParaRPr lang="en-US" altLang="en-US" sz="2400" smtClean="0">
              <a:latin typeface="Courier New" panose="02070309020205020404" pitchFamily="49" charset="0"/>
            </a:endParaRPr>
          </a:p>
          <a:p>
            <a:pPr eaLnBrk="1" hangingPunct="1">
              <a:buFont typeface="Arial Unicode MS" panose="020B0604020202020204" pitchFamily="34" charset="-128"/>
              <a:buNone/>
            </a:pPr>
            <a:r>
              <a:rPr lang="en-US" altLang="en-US" sz="2400" smtClean="0"/>
              <a:t>Consider loop interchange with permutation </a:t>
            </a:r>
            <a:r>
              <a:rPr lang="en-US" altLang="en-US" sz="2400" i="1" smtClean="0">
                <a:latin typeface="Times New Roman" panose="02020603050405020304" pitchFamily="18" charset="0"/>
              </a:rPr>
              <a:t>P</a:t>
            </a:r>
            <a:r>
              <a:rPr lang="en-US" altLang="en-US" sz="2400" smtClean="0"/>
              <a:t>=[2,1]</a:t>
            </a:r>
          </a:p>
          <a:p>
            <a:pPr eaLnBrk="1" hangingPunct="1">
              <a:buFont typeface="Arial Unicode MS" panose="020B0604020202020204" pitchFamily="34" charset="-128"/>
              <a:buNone/>
            </a:pPr>
            <a:r>
              <a:rPr lang="en-US" altLang="en-US" sz="2400" smtClean="0"/>
              <a:t>Original data dependence vectors = {(0,1)}</a:t>
            </a:r>
          </a:p>
          <a:p>
            <a:pPr eaLnBrk="1" hangingPunct="1">
              <a:buFont typeface="Arial Unicode MS" panose="020B0604020202020204" pitchFamily="34" charset="-128"/>
              <a:buNone/>
            </a:pPr>
            <a:r>
              <a:rPr lang="en-US" altLang="en-US" sz="2400" smtClean="0"/>
              <a:t>Permuted data dependence vectors = {(0,1)}</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249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249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8D3418-3522-4AA6-8A69-8604B98F1CC6}" type="slidenum">
              <a:rPr lang="en-US" altLang="en-US">
                <a:solidFill>
                  <a:srgbClr val="660066"/>
                </a:solidFill>
              </a:rPr>
              <a:pPr eaLnBrk="1" hangingPunct="1"/>
              <a:t>108</a:t>
            </a:fld>
            <a:endParaRPr lang="en-US" altLang="en-US">
              <a:solidFill>
                <a:srgbClr val="660066"/>
              </a:solidFill>
            </a:endParaRPr>
          </a:p>
        </p:txBody>
      </p:sp>
      <p:sp>
        <p:nvSpPr>
          <p:cNvPr id="124933" name="Rectangle 2"/>
          <p:cNvSpPr>
            <a:spLocks noGrp="1" noChangeArrowheads="1"/>
          </p:cNvSpPr>
          <p:nvPr>
            <p:ph type="title"/>
          </p:nvPr>
        </p:nvSpPr>
        <p:spPr>
          <a:xfrm>
            <a:off x="541338" y="677863"/>
            <a:ext cx="8020050" cy="428625"/>
          </a:xfrm>
        </p:spPr>
        <p:txBody>
          <a:bodyPr/>
          <a:lstStyle/>
          <a:p>
            <a:pPr eaLnBrk="1" hangingPunct="1"/>
            <a:r>
              <a:rPr lang="en-US" altLang="en-US" sz="4000" smtClean="0"/>
              <a:t>Example of Illegal Loop Interchange</a:t>
            </a:r>
          </a:p>
        </p:txBody>
      </p:sp>
      <p:sp>
        <p:nvSpPr>
          <p:cNvPr id="124934" name="Rectangle 3"/>
          <p:cNvSpPr>
            <a:spLocks noGrp="1" noChangeArrowheads="1"/>
          </p:cNvSpPr>
          <p:nvPr>
            <p:ph type="body" idx="1"/>
          </p:nvPr>
        </p:nvSpPr>
        <p:spPr>
          <a:xfrm>
            <a:off x="1676400" y="1676400"/>
            <a:ext cx="7696200" cy="4525963"/>
          </a:xfrm>
        </p:spPr>
        <p:txBody>
          <a:bodyPr/>
          <a:lstStyle/>
          <a:p>
            <a:pPr eaLnBrk="1" hangingPunct="1">
              <a:buFont typeface="Arial Unicode MS" panose="020B0604020202020204" pitchFamily="34" charset="-128"/>
              <a:buNone/>
            </a:pPr>
            <a:r>
              <a:rPr lang="en-US" altLang="en-US" sz="2400" b="1" smtClean="0">
                <a:latin typeface="Courier New" panose="02070309020205020404" pitchFamily="49" charset="0"/>
              </a:rPr>
              <a:t>DO i=2, n-1</a:t>
            </a:r>
          </a:p>
          <a:p>
            <a:pPr eaLnBrk="1" hangingPunct="1">
              <a:buFont typeface="Arial Unicode MS" panose="020B0604020202020204" pitchFamily="34" charset="-128"/>
              <a:buNone/>
            </a:pPr>
            <a:r>
              <a:rPr lang="en-US" altLang="en-US" sz="2400" b="1" smtClean="0">
                <a:latin typeface="Courier New" panose="02070309020205020404" pitchFamily="49" charset="0"/>
              </a:rPr>
              <a:t>	DO j=2, n-1</a:t>
            </a:r>
          </a:p>
          <a:p>
            <a:pPr eaLnBrk="1" hangingPunct="1">
              <a:buFont typeface="Arial Unicode MS" panose="020B0604020202020204" pitchFamily="34" charset="-128"/>
              <a:buNone/>
            </a:pPr>
            <a:r>
              <a:rPr lang="en-US" altLang="en-US" sz="2400" b="1" smtClean="0">
                <a:latin typeface="Courier New" panose="02070309020205020404" pitchFamily="49" charset="0"/>
              </a:rPr>
              <a:t>     X(i,j)=X(i-1,j+1)+Y(i,j)</a:t>
            </a:r>
          </a:p>
          <a:p>
            <a:pPr eaLnBrk="1" hangingPunct="1">
              <a:buFont typeface="Arial Unicode MS" panose="020B0604020202020204" pitchFamily="34" charset="-128"/>
              <a:buNone/>
            </a:pPr>
            <a:r>
              <a:rPr lang="en-US" altLang="en-US" sz="2400" b="1" smtClean="0">
                <a:latin typeface="Courier New" panose="02070309020205020404" pitchFamily="49" charset="0"/>
              </a:rPr>
              <a:t>  END DO</a:t>
            </a:r>
          </a:p>
          <a:p>
            <a:pPr eaLnBrk="1" hangingPunct="1">
              <a:buFont typeface="Arial Unicode MS" panose="020B0604020202020204" pitchFamily="34" charset="-128"/>
              <a:buNone/>
            </a:pPr>
            <a:r>
              <a:rPr lang="en-US" altLang="en-US" sz="2400" b="1" smtClean="0">
                <a:latin typeface="Courier New" panose="02070309020205020404" pitchFamily="49" charset="0"/>
              </a:rPr>
              <a:t>END DO</a:t>
            </a:r>
          </a:p>
          <a:p>
            <a:pPr eaLnBrk="1" hangingPunct="1">
              <a:buFont typeface="Arial Unicode MS" panose="020B0604020202020204" pitchFamily="34" charset="-128"/>
              <a:buNone/>
            </a:pPr>
            <a:endParaRPr lang="en-US" altLang="en-US" sz="2400" b="1" smtClean="0">
              <a:latin typeface="Courier New" panose="02070309020205020404" pitchFamily="49" charset="0"/>
            </a:endParaRPr>
          </a:p>
          <a:p>
            <a:pPr eaLnBrk="1" hangingPunct="1">
              <a:buFont typeface="Arial Unicode MS" panose="020B0604020202020204" pitchFamily="34" charset="-128"/>
              <a:buNone/>
            </a:pPr>
            <a:r>
              <a:rPr lang="en-US" altLang="en-US" sz="2400" smtClean="0"/>
              <a:t>Consider loop interchange with permutation </a:t>
            </a:r>
            <a:r>
              <a:rPr lang="en-US" altLang="en-US" sz="2400" i="1" smtClean="0">
                <a:latin typeface="Times New Roman" panose="02020603050405020304" pitchFamily="18" charset="0"/>
              </a:rPr>
              <a:t>P</a:t>
            </a:r>
            <a:r>
              <a:rPr lang="en-US" altLang="en-US" sz="2400" smtClean="0"/>
              <a:t>=[2,1]</a:t>
            </a:r>
          </a:p>
          <a:p>
            <a:pPr eaLnBrk="1" hangingPunct="1">
              <a:buFont typeface="Arial Unicode MS" panose="020B0604020202020204" pitchFamily="34" charset="-128"/>
              <a:buNone/>
            </a:pPr>
            <a:r>
              <a:rPr lang="en-US" altLang="en-US" sz="2400" smtClean="0"/>
              <a:t>Original data dependence vectors = {(1,-1)}</a:t>
            </a:r>
          </a:p>
          <a:p>
            <a:pPr eaLnBrk="1" hangingPunct="1">
              <a:buFont typeface="Arial Unicode MS" panose="020B0604020202020204" pitchFamily="34" charset="-128"/>
              <a:buNone/>
            </a:pPr>
            <a:r>
              <a:rPr lang="en-US" altLang="en-US" sz="2400" smtClean="0"/>
              <a:t>Permuted data dependence vectors = {(-1,1)}</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259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259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675321-4CF9-4098-B206-B9A3331BCBC8}" type="slidenum">
              <a:rPr lang="en-US" altLang="en-US">
                <a:solidFill>
                  <a:srgbClr val="660066"/>
                </a:solidFill>
              </a:rPr>
              <a:pPr eaLnBrk="1" hangingPunct="1"/>
              <a:t>109</a:t>
            </a:fld>
            <a:endParaRPr lang="en-US" altLang="en-US">
              <a:solidFill>
                <a:srgbClr val="660066"/>
              </a:solidFill>
            </a:endParaRPr>
          </a:p>
        </p:txBody>
      </p:sp>
      <p:sp>
        <p:nvSpPr>
          <p:cNvPr id="125957" name="Rectangle 2"/>
          <p:cNvSpPr>
            <a:spLocks noGrp="1" noChangeArrowheads="1"/>
          </p:cNvSpPr>
          <p:nvPr>
            <p:ph type="title"/>
          </p:nvPr>
        </p:nvSpPr>
        <p:spPr>
          <a:xfrm>
            <a:off x="457200" y="457200"/>
            <a:ext cx="8534400" cy="381000"/>
          </a:xfrm>
        </p:spPr>
        <p:txBody>
          <a:bodyPr/>
          <a:lstStyle/>
          <a:p>
            <a:pPr eaLnBrk="1" hangingPunct="1"/>
            <a:r>
              <a:rPr lang="en-US" altLang="en-US" sz="3600" smtClean="0"/>
              <a:t>Example of Illegal </a:t>
            </a:r>
            <a:br>
              <a:rPr lang="en-US" altLang="en-US" sz="3600" smtClean="0"/>
            </a:br>
            <a:r>
              <a:rPr lang="en-US" altLang="en-US" sz="3600" smtClean="0"/>
              <a:t>Loop Interchange (contd.)</a:t>
            </a:r>
          </a:p>
        </p:txBody>
      </p:sp>
      <p:grpSp>
        <p:nvGrpSpPr>
          <p:cNvPr id="125958" name="Group 3"/>
          <p:cNvGrpSpPr>
            <a:grpSpLocks/>
          </p:cNvGrpSpPr>
          <p:nvPr/>
        </p:nvGrpSpPr>
        <p:grpSpPr bwMode="auto">
          <a:xfrm rot="-5400000">
            <a:off x="914400" y="3200400"/>
            <a:ext cx="2438400" cy="304800"/>
            <a:chOff x="4512" y="3360"/>
            <a:chExt cx="1200" cy="192"/>
          </a:xfrm>
        </p:grpSpPr>
        <p:sp>
          <p:nvSpPr>
            <p:cNvPr id="126020" name="Line 4"/>
            <p:cNvSpPr>
              <a:spLocks noChangeShapeType="1"/>
            </p:cNvSpPr>
            <p:nvPr/>
          </p:nvSpPr>
          <p:spPr bwMode="auto">
            <a:xfrm>
              <a:off x="4512" y="3456"/>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21" name="Line 5"/>
            <p:cNvSpPr>
              <a:spLocks noChangeShapeType="1"/>
            </p:cNvSpPr>
            <p:nvPr/>
          </p:nvSpPr>
          <p:spPr bwMode="auto">
            <a:xfrm>
              <a:off x="5088"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22" name="Line 6"/>
            <p:cNvSpPr>
              <a:spLocks noChangeShapeType="1"/>
            </p:cNvSpPr>
            <p:nvPr/>
          </p:nvSpPr>
          <p:spPr bwMode="auto">
            <a:xfrm>
              <a:off x="5376"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23" name="Line 7"/>
            <p:cNvSpPr>
              <a:spLocks noChangeShapeType="1"/>
            </p:cNvSpPr>
            <p:nvPr/>
          </p:nvSpPr>
          <p:spPr bwMode="auto">
            <a:xfrm>
              <a:off x="4800"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5959" name="Text Box 8"/>
          <p:cNvSpPr txBox="1">
            <a:spLocks noChangeArrowheads="1"/>
          </p:cNvSpPr>
          <p:nvPr/>
        </p:nvSpPr>
        <p:spPr bwMode="auto">
          <a:xfrm>
            <a:off x="25908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1</a:t>
            </a:r>
            <a:endParaRPr lang="en-US" altLang="en-US" sz="2400" b="1">
              <a:latin typeface="Lucida Console" panose="020B0609040504020204" pitchFamily="49" charset="0"/>
            </a:endParaRPr>
          </a:p>
        </p:txBody>
      </p:sp>
      <p:sp>
        <p:nvSpPr>
          <p:cNvPr id="125960" name="Text Box 9"/>
          <p:cNvSpPr txBox="1">
            <a:spLocks noChangeArrowheads="1"/>
          </p:cNvSpPr>
          <p:nvPr/>
        </p:nvSpPr>
        <p:spPr bwMode="auto">
          <a:xfrm>
            <a:off x="1752600" y="3886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1</a:t>
            </a:r>
            <a:endParaRPr lang="en-US" altLang="en-US" sz="2400" b="1">
              <a:latin typeface="Lucida Console" panose="020B0609040504020204" pitchFamily="49" charset="0"/>
            </a:endParaRPr>
          </a:p>
        </p:txBody>
      </p:sp>
      <p:sp>
        <p:nvSpPr>
          <p:cNvPr id="125961" name="Text Box 10"/>
          <p:cNvSpPr txBox="1">
            <a:spLocks noChangeArrowheads="1"/>
          </p:cNvSpPr>
          <p:nvPr/>
        </p:nvSpPr>
        <p:spPr bwMode="auto">
          <a:xfrm>
            <a:off x="3200400" y="4800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2</a:t>
            </a:r>
            <a:endParaRPr lang="en-US" altLang="en-US" sz="2400" b="1">
              <a:latin typeface="Lucida Console" panose="020B0609040504020204" pitchFamily="49" charset="0"/>
            </a:endParaRPr>
          </a:p>
        </p:txBody>
      </p:sp>
      <p:sp>
        <p:nvSpPr>
          <p:cNvPr id="125962" name="Text Box 11"/>
          <p:cNvSpPr txBox="1">
            <a:spLocks noChangeArrowheads="1"/>
          </p:cNvSpPr>
          <p:nvPr/>
        </p:nvSpPr>
        <p:spPr bwMode="auto">
          <a:xfrm>
            <a:off x="1752600" y="3276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2</a:t>
            </a:r>
            <a:endParaRPr lang="en-US" altLang="en-US" sz="2400" b="1">
              <a:latin typeface="Lucida Console" panose="020B0609040504020204" pitchFamily="49" charset="0"/>
            </a:endParaRPr>
          </a:p>
        </p:txBody>
      </p:sp>
      <p:sp>
        <p:nvSpPr>
          <p:cNvPr id="125963" name="Text Box 12"/>
          <p:cNvSpPr txBox="1">
            <a:spLocks noChangeArrowheads="1"/>
          </p:cNvSpPr>
          <p:nvPr/>
        </p:nvSpPr>
        <p:spPr bwMode="auto">
          <a:xfrm>
            <a:off x="37338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3</a:t>
            </a:r>
            <a:endParaRPr lang="en-US" altLang="en-US" sz="2400" b="1">
              <a:latin typeface="Lucida Console" panose="020B0609040504020204" pitchFamily="49" charset="0"/>
            </a:endParaRPr>
          </a:p>
        </p:txBody>
      </p:sp>
      <p:sp>
        <p:nvSpPr>
          <p:cNvPr id="125964" name="Text Box 13"/>
          <p:cNvSpPr txBox="1">
            <a:spLocks noChangeArrowheads="1"/>
          </p:cNvSpPr>
          <p:nvPr/>
        </p:nvSpPr>
        <p:spPr bwMode="auto">
          <a:xfrm>
            <a:off x="1752600" y="2667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3</a:t>
            </a:r>
            <a:endParaRPr lang="en-US" altLang="en-US" sz="2400" b="1">
              <a:latin typeface="Lucida Console" panose="020B0609040504020204" pitchFamily="49" charset="0"/>
            </a:endParaRPr>
          </a:p>
        </p:txBody>
      </p:sp>
      <p:sp>
        <p:nvSpPr>
          <p:cNvPr id="125965" name="Text Box 14"/>
          <p:cNvSpPr txBox="1">
            <a:spLocks noChangeArrowheads="1"/>
          </p:cNvSpPr>
          <p:nvPr/>
        </p:nvSpPr>
        <p:spPr bwMode="auto">
          <a:xfrm>
            <a:off x="1828800" y="2057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i</a:t>
            </a:r>
            <a:endParaRPr lang="en-US" altLang="en-US" sz="2400" b="1">
              <a:latin typeface="Lucida Console" panose="020B0609040504020204" pitchFamily="49" charset="0"/>
            </a:endParaRPr>
          </a:p>
        </p:txBody>
      </p:sp>
      <p:sp>
        <p:nvSpPr>
          <p:cNvPr id="125966" name="Text Box 15"/>
          <p:cNvSpPr txBox="1">
            <a:spLocks noChangeArrowheads="1"/>
          </p:cNvSpPr>
          <p:nvPr/>
        </p:nvSpPr>
        <p:spPr bwMode="auto">
          <a:xfrm>
            <a:off x="2438400" y="3810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[1,1]</a:t>
            </a:r>
            <a:endParaRPr lang="en-US" altLang="en-US" sz="1200">
              <a:latin typeface="Times New Roman" panose="02020603050405020304" pitchFamily="18" charset="0"/>
            </a:endParaRPr>
          </a:p>
        </p:txBody>
      </p:sp>
      <p:sp>
        <p:nvSpPr>
          <p:cNvPr id="125967" name="Text Box 16"/>
          <p:cNvSpPr txBox="1">
            <a:spLocks noChangeArrowheads="1"/>
          </p:cNvSpPr>
          <p:nvPr/>
        </p:nvSpPr>
        <p:spPr bwMode="auto">
          <a:xfrm>
            <a:off x="3048000" y="3810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[1,2]</a:t>
            </a:r>
            <a:endParaRPr lang="en-US" altLang="en-US" sz="1200">
              <a:latin typeface="Times New Roman" panose="02020603050405020304" pitchFamily="18" charset="0"/>
            </a:endParaRPr>
          </a:p>
        </p:txBody>
      </p:sp>
      <p:sp>
        <p:nvSpPr>
          <p:cNvPr id="125968" name="Text Box 17"/>
          <p:cNvSpPr txBox="1">
            <a:spLocks noChangeArrowheads="1"/>
          </p:cNvSpPr>
          <p:nvPr/>
        </p:nvSpPr>
        <p:spPr bwMode="auto">
          <a:xfrm>
            <a:off x="3657600" y="3810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[1,3]</a:t>
            </a:r>
            <a:endParaRPr lang="en-US" altLang="en-US" sz="1200">
              <a:latin typeface="Times New Roman" panose="02020603050405020304" pitchFamily="18" charset="0"/>
            </a:endParaRPr>
          </a:p>
        </p:txBody>
      </p:sp>
      <p:sp>
        <p:nvSpPr>
          <p:cNvPr id="125969" name="Text Box 18"/>
          <p:cNvSpPr txBox="1">
            <a:spLocks noChangeArrowheads="1"/>
          </p:cNvSpPr>
          <p:nvPr/>
        </p:nvSpPr>
        <p:spPr bwMode="auto">
          <a:xfrm>
            <a:off x="2438400" y="3200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[2,1]</a:t>
            </a:r>
          </a:p>
        </p:txBody>
      </p:sp>
      <p:sp>
        <p:nvSpPr>
          <p:cNvPr id="125970" name="Text Box 19"/>
          <p:cNvSpPr txBox="1">
            <a:spLocks noChangeArrowheads="1"/>
          </p:cNvSpPr>
          <p:nvPr/>
        </p:nvSpPr>
        <p:spPr bwMode="auto">
          <a:xfrm>
            <a:off x="3048000" y="3200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[2,2]</a:t>
            </a:r>
            <a:endParaRPr lang="en-US" altLang="en-US" sz="1200">
              <a:latin typeface="Times New Roman" panose="02020603050405020304" pitchFamily="18" charset="0"/>
            </a:endParaRPr>
          </a:p>
        </p:txBody>
      </p:sp>
      <p:sp>
        <p:nvSpPr>
          <p:cNvPr id="125971" name="Text Box 20"/>
          <p:cNvSpPr txBox="1">
            <a:spLocks noChangeArrowheads="1"/>
          </p:cNvSpPr>
          <p:nvPr/>
        </p:nvSpPr>
        <p:spPr bwMode="auto">
          <a:xfrm>
            <a:off x="3657600" y="3200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[2,3]</a:t>
            </a:r>
          </a:p>
        </p:txBody>
      </p:sp>
      <p:sp>
        <p:nvSpPr>
          <p:cNvPr id="125972" name="Text Box 21"/>
          <p:cNvSpPr txBox="1">
            <a:spLocks noChangeArrowheads="1"/>
          </p:cNvSpPr>
          <p:nvPr/>
        </p:nvSpPr>
        <p:spPr bwMode="auto">
          <a:xfrm>
            <a:off x="2438400" y="25908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[3,1]</a:t>
            </a:r>
            <a:endParaRPr lang="en-US" altLang="en-US" sz="1200">
              <a:latin typeface="Times New Roman" panose="02020603050405020304" pitchFamily="18" charset="0"/>
            </a:endParaRPr>
          </a:p>
        </p:txBody>
      </p:sp>
      <p:sp>
        <p:nvSpPr>
          <p:cNvPr id="125973" name="Text Box 22"/>
          <p:cNvSpPr txBox="1">
            <a:spLocks noChangeArrowheads="1"/>
          </p:cNvSpPr>
          <p:nvPr/>
        </p:nvSpPr>
        <p:spPr bwMode="auto">
          <a:xfrm>
            <a:off x="3048000" y="25908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[3,2]</a:t>
            </a:r>
            <a:endParaRPr lang="en-US" altLang="en-US" sz="1200">
              <a:latin typeface="Times New Roman" panose="02020603050405020304" pitchFamily="18" charset="0"/>
            </a:endParaRPr>
          </a:p>
        </p:txBody>
      </p:sp>
      <p:sp>
        <p:nvSpPr>
          <p:cNvPr id="125974" name="Text Box 23"/>
          <p:cNvSpPr txBox="1">
            <a:spLocks noChangeArrowheads="1"/>
          </p:cNvSpPr>
          <p:nvPr/>
        </p:nvSpPr>
        <p:spPr bwMode="auto">
          <a:xfrm>
            <a:off x="3657600" y="25908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[3,3]</a:t>
            </a:r>
          </a:p>
        </p:txBody>
      </p:sp>
      <p:sp>
        <p:nvSpPr>
          <p:cNvPr id="125975" name="Line 24"/>
          <p:cNvSpPr>
            <a:spLocks noChangeShapeType="1"/>
          </p:cNvSpPr>
          <p:nvPr/>
        </p:nvSpPr>
        <p:spPr bwMode="auto">
          <a:xfrm flipH="1" flipV="1">
            <a:off x="3429000" y="2895600"/>
            <a:ext cx="45720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6" name="Text Box 25"/>
          <p:cNvSpPr txBox="1">
            <a:spLocks noChangeArrowheads="1"/>
          </p:cNvSpPr>
          <p:nvPr/>
        </p:nvSpPr>
        <p:spPr bwMode="auto">
          <a:xfrm>
            <a:off x="1905000" y="1600200"/>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Original iteration space:</a:t>
            </a:r>
          </a:p>
        </p:txBody>
      </p:sp>
      <p:grpSp>
        <p:nvGrpSpPr>
          <p:cNvPr id="125977" name="Group 26"/>
          <p:cNvGrpSpPr>
            <a:grpSpLocks/>
          </p:cNvGrpSpPr>
          <p:nvPr/>
        </p:nvGrpSpPr>
        <p:grpSpPr bwMode="auto">
          <a:xfrm>
            <a:off x="2133600" y="4419600"/>
            <a:ext cx="2438400" cy="304800"/>
            <a:chOff x="4512" y="3360"/>
            <a:chExt cx="1200" cy="192"/>
          </a:xfrm>
        </p:grpSpPr>
        <p:sp>
          <p:nvSpPr>
            <p:cNvPr id="126016" name="Line 27"/>
            <p:cNvSpPr>
              <a:spLocks noChangeShapeType="1"/>
            </p:cNvSpPr>
            <p:nvPr/>
          </p:nvSpPr>
          <p:spPr bwMode="auto">
            <a:xfrm>
              <a:off x="4512" y="3456"/>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17" name="Line 28"/>
            <p:cNvSpPr>
              <a:spLocks noChangeShapeType="1"/>
            </p:cNvSpPr>
            <p:nvPr/>
          </p:nvSpPr>
          <p:spPr bwMode="auto">
            <a:xfrm>
              <a:off x="5088"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18" name="Line 29"/>
            <p:cNvSpPr>
              <a:spLocks noChangeShapeType="1"/>
            </p:cNvSpPr>
            <p:nvPr/>
          </p:nvSpPr>
          <p:spPr bwMode="auto">
            <a:xfrm>
              <a:off x="5376"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19" name="Line 30"/>
            <p:cNvSpPr>
              <a:spLocks noChangeShapeType="1"/>
            </p:cNvSpPr>
            <p:nvPr/>
          </p:nvSpPr>
          <p:spPr bwMode="auto">
            <a:xfrm>
              <a:off x="4800"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5978" name="Line 31"/>
          <p:cNvSpPr>
            <a:spLocks noChangeShapeType="1"/>
          </p:cNvSpPr>
          <p:nvPr/>
        </p:nvSpPr>
        <p:spPr bwMode="auto">
          <a:xfrm flipH="1" flipV="1">
            <a:off x="2819400" y="2895600"/>
            <a:ext cx="45720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79" name="Line 32"/>
          <p:cNvSpPr>
            <a:spLocks noChangeShapeType="1"/>
          </p:cNvSpPr>
          <p:nvPr/>
        </p:nvSpPr>
        <p:spPr bwMode="auto">
          <a:xfrm flipH="1" flipV="1">
            <a:off x="3352800" y="3505200"/>
            <a:ext cx="45720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0" name="Line 33"/>
          <p:cNvSpPr>
            <a:spLocks noChangeShapeType="1"/>
          </p:cNvSpPr>
          <p:nvPr/>
        </p:nvSpPr>
        <p:spPr bwMode="auto">
          <a:xfrm flipH="1" flipV="1">
            <a:off x="2819400" y="3505200"/>
            <a:ext cx="45720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81" name="Text Box 34"/>
          <p:cNvSpPr txBox="1">
            <a:spLocks noChangeArrowheads="1"/>
          </p:cNvSpPr>
          <p:nvPr/>
        </p:nvSpPr>
        <p:spPr bwMode="auto">
          <a:xfrm>
            <a:off x="4343400" y="4648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j</a:t>
            </a:r>
            <a:endParaRPr lang="en-US" altLang="en-US" sz="2400" b="1">
              <a:latin typeface="Lucida Console" panose="020B0609040504020204" pitchFamily="49" charset="0"/>
            </a:endParaRPr>
          </a:p>
        </p:txBody>
      </p:sp>
      <p:sp>
        <p:nvSpPr>
          <p:cNvPr id="125982" name="Text Box 35"/>
          <p:cNvSpPr txBox="1">
            <a:spLocks noChangeArrowheads="1"/>
          </p:cNvSpPr>
          <p:nvPr/>
        </p:nvSpPr>
        <p:spPr bwMode="auto">
          <a:xfrm>
            <a:off x="1828800" y="5257800"/>
            <a:ext cx="3733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Times New Roman" panose="02020603050405020304" pitchFamily="18" charset="0"/>
              </a:rPr>
              <a:t>Dependence Vector = (1,-1)</a:t>
            </a:r>
            <a:endParaRPr lang="en-US" altLang="en-US" sz="2400">
              <a:latin typeface="Times New Roman" panose="02020603050405020304" pitchFamily="18" charset="0"/>
            </a:endParaRPr>
          </a:p>
        </p:txBody>
      </p:sp>
      <p:grpSp>
        <p:nvGrpSpPr>
          <p:cNvPr id="125983" name="Group 36"/>
          <p:cNvGrpSpPr>
            <a:grpSpLocks/>
          </p:cNvGrpSpPr>
          <p:nvPr/>
        </p:nvGrpSpPr>
        <p:grpSpPr bwMode="auto">
          <a:xfrm rot="-5400000">
            <a:off x="4495800" y="3276600"/>
            <a:ext cx="2438400" cy="304800"/>
            <a:chOff x="4512" y="3360"/>
            <a:chExt cx="1200" cy="192"/>
          </a:xfrm>
        </p:grpSpPr>
        <p:sp>
          <p:nvSpPr>
            <p:cNvPr id="126012" name="Line 37"/>
            <p:cNvSpPr>
              <a:spLocks noChangeShapeType="1"/>
            </p:cNvSpPr>
            <p:nvPr/>
          </p:nvSpPr>
          <p:spPr bwMode="auto">
            <a:xfrm>
              <a:off x="4512" y="3456"/>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13" name="Line 38"/>
            <p:cNvSpPr>
              <a:spLocks noChangeShapeType="1"/>
            </p:cNvSpPr>
            <p:nvPr/>
          </p:nvSpPr>
          <p:spPr bwMode="auto">
            <a:xfrm>
              <a:off x="5088"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14" name="Line 39"/>
            <p:cNvSpPr>
              <a:spLocks noChangeShapeType="1"/>
            </p:cNvSpPr>
            <p:nvPr/>
          </p:nvSpPr>
          <p:spPr bwMode="auto">
            <a:xfrm>
              <a:off x="5376"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15" name="Line 40"/>
            <p:cNvSpPr>
              <a:spLocks noChangeShapeType="1"/>
            </p:cNvSpPr>
            <p:nvPr/>
          </p:nvSpPr>
          <p:spPr bwMode="auto">
            <a:xfrm>
              <a:off x="4800"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5984" name="Text Box 41"/>
          <p:cNvSpPr txBox="1">
            <a:spLocks noChangeArrowheads="1"/>
          </p:cNvSpPr>
          <p:nvPr/>
        </p:nvSpPr>
        <p:spPr bwMode="auto">
          <a:xfrm>
            <a:off x="6172200" y="4876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1</a:t>
            </a:r>
            <a:endParaRPr lang="en-US" altLang="en-US" sz="2400" b="1">
              <a:latin typeface="Lucida Console" panose="020B0609040504020204" pitchFamily="49" charset="0"/>
            </a:endParaRPr>
          </a:p>
        </p:txBody>
      </p:sp>
      <p:sp>
        <p:nvSpPr>
          <p:cNvPr id="125985" name="Text Box 42"/>
          <p:cNvSpPr txBox="1">
            <a:spLocks noChangeArrowheads="1"/>
          </p:cNvSpPr>
          <p:nvPr/>
        </p:nvSpPr>
        <p:spPr bwMode="auto">
          <a:xfrm>
            <a:off x="5334000" y="3962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1</a:t>
            </a:r>
            <a:endParaRPr lang="en-US" altLang="en-US" sz="2400" b="1">
              <a:latin typeface="Lucida Console" panose="020B0609040504020204" pitchFamily="49" charset="0"/>
            </a:endParaRPr>
          </a:p>
        </p:txBody>
      </p:sp>
      <p:sp>
        <p:nvSpPr>
          <p:cNvPr id="125986" name="Text Box 43"/>
          <p:cNvSpPr txBox="1">
            <a:spLocks noChangeArrowheads="1"/>
          </p:cNvSpPr>
          <p:nvPr/>
        </p:nvSpPr>
        <p:spPr bwMode="auto">
          <a:xfrm>
            <a:off x="6781800" y="4876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2</a:t>
            </a:r>
            <a:endParaRPr lang="en-US" altLang="en-US" sz="2400" b="1">
              <a:latin typeface="Lucida Console" panose="020B0609040504020204" pitchFamily="49" charset="0"/>
            </a:endParaRPr>
          </a:p>
        </p:txBody>
      </p:sp>
      <p:sp>
        <p:nvSpPr>
          <p:cNvPr id="125987" name="Text Box 44"/>
          <p:cNvSpPr txBox="1">
            <a:spLocks noChangeArrowheads="1"/>
          </p:cNvSpPr>
          <p:nvPr/>
        </p:nvSpPr>
        <p:spPr bwMode="auto">
          <a:xfrm>
            <a:off x="5334000" y="3352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2</a:t>
            </a:r>
            <a:endParaRPr lang="en-US" altLang="en-US" sz="2400" b="1">
              <a:latin typeface="Lucida Console" panose="020B0609040504020204" pitchFamily="49" charset="0"/>
            </a:endParaRPr>
          </a:p>
        </p:txBody>
      </p:sp>
      <p:sp>
        <p:nvSpPr>
          <p:cNvPr id="125988" name="Text Box 45"/>
          <p:cNvSpPr txBox="1">
            <a:spLocks noChangeArrowheads="1"/>
          </p:cNvSpPr>
          <p:nvPr/>
        </p:nvSpPr>
        <p:spPr bwMode="auto">
          <a:xfrm>
            <a:off x="7315200" y="4876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3</a:t>
            </a:r>
            <a:endParaRPr lang="en-US" altLang="en-US" sz="2400" b="1">
              <a:latin typeface="Lucida Console" panose="020B0609040504020204" pitchFamily="49" charset="0"/>
            </a:endParaRPr>
          </a:p>
        </p:txBody>
      </p:sp>
      <p:sp>
        <p:nvSpPr>
          <p:cNvPr id="125989" name="Text Box 46"/>
          <p:cNvSpPr txBox="1">
            <a:spLocks noChangeArrowheads="1"/>
          </p:cNvSpPr>
          <p:nvPr/>
        </p:nvSpPr>
        <p:spPr bwMode="auto">
          <a:xfrm>
            <a:off x="5334000" y="2743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3</a:t>
            </a:r>
            <a:endParaRPr lang="en-US" altLang="en-US" sz="2400" b="1">
              <a:latin typeface="Lucida Console" panose="020B0609040504020204" pitchFamily="49" charset="0"/>
            </a:endParaRPr>
          </a:p>
        </p:txBody>
      </p:sp>
      <p:sp>
        <p:nvSpPr>
          <p:cNvPr id="125990" name="Text Box 47"/>
          <p:cNvSpPr txBox="1">
            <a:spLocks noChangeArrowheads="1"/>
          </p:cNvSpPr>
          <p:nvPr/>
        </p:nvSpPr>
        <p:spPr bwMode="auto">
          <a:xfrm>
            <a:off x="7924800" y="4724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i</a:t>
            </a:r>
            <a:endParaRPr lang="en-US" altLang="en-US" sz="2400" b="1">
              <a:latin typeface="Lucida Console" panose="020B0609040504020204" pitchFamily="49" charset="0"/>
            </a:endParaRPr>
          </a:p>
        </p:txBody>
      </p:sp>
      <p:sp>
        <p:nvSpPr>
          <p:cNvPr id="125991" name="Text Box 48"/>
          <p:cNvSpPr txBox="1">
            <a:spLocks noChangeArrowheads="1"/>
          </p:cNvSpPr>
          <p:nvPr/>
        </p:nvSpPr>
        <p:spPr bwMode="auto">
          <a:xfrm>
            <a:off x="6019800" y="3886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[1,1]</a:t>
            </a:r>
            <a:endParaRPr lang="en-US" altLang="en-US" sz="1200">
              <a:latin typeface="Times New Roman" panose="02020603050405020304" pitchFamily="18" charset="0"/>
            </a:endParaRPr>
          </a:p>
        </p:txBody>
      </p:sp>
      <p:sp>
        <p:nvSpPr>
          <p:cNvPr id="125992" name="Text Box 49"/>
          <p:cNvSpPr txBox="1">
            <a:spLocks noChangeArrowheads="1"/>
          </p:cNvSpPr>
          <p:nvPr/>
        </p:nvSpPr>
        <p:spPr bwMode="auto">
          <a:xfrm>
            <a:off x="6629400" y="3886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[1,2]</a:t>
            </a:r>
            <a:endParaRPr lang="en-US" altLang="en-US" sz="1200">
              <a:latin typeface="Times New Roman" panose="02020603050405020304" pitchFamily="18" charset="0"/>
            </a:endParaRPr>
          </a:p>
        </p:txBody>
      </p:sp>
      <p:sp>
        <p:nvSpPr>
          <p:cNvPr id="125993" name="Text Box 50"/>
          <p:cNvSpPr txBox="1">
            <a:spLocks noChangeArrowheads="1"/>
          </p:cNvSpPr>
          <p:nvPr/>
        </p:nvSpPr>
        <p:spPr bwMode="auto">
          <a:xfrm>
            <a:off x="7239000" y="3886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[1,3]</a:t>
            </a:r>
            <a:endParaRPr lang="en-US" altLang="en-US" sz="1200">
              <a:latin typeface="Times New Roman" panose="02020603050405020304" pitchFamily="18" charset="0"/>
            </a:endParaRPr>
          </a:p>
        </p:txBody>
      </p:sp>
      <p:sp>
        <p:nvSpPr>
          <p:cNvPr id="125994" name="Text Box 51"/>
          <p:cNvSpPr txBox="1">
            <a:spLocks noChangeArrowheads="1"/>
          </p:cNvSpPr>
          <p:nvPr/>
        </p:nvSpPr>
        <p:spPr bwMode="auto">
          <a:xfrm>
            <a:off x="6019800" y="32766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[2,1]</a:t>
            </a:r>
          </a:p>
        </p:txBody>
      </p:sp>
      <p:sp>
        <p:nvSpPr>
          <p:cNvPr id="125995" name="Text Box 52"/>
          <p:cNvSpPr txBox="1">
            <a:spLocks noChangeArrowheads="1"/>
          </p:cNvSpPr>
          <p:nvPr/>
        </p:nvSpPr>
        <p:spPr bwMode="auto">
          <a:xfrm>
            <a:off x="6629400" y="32766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[2,2]</a:t>
            </a:r>
            <a:endParaRPr lang="en-US" altLang="en-US" sz="1200">
              <a:latin typeface="Times New Roman" panose="02020603050405020304" pitchFamily="18" charset="0"/>
            </a:endParaRPr>
          </a:p>
        </p:txBody>
      </p:sp>
      <p:sp>
        <p:nvSpPr>
          <p:cNvPr id="125996" name="Text Box 53"/>
          <p:cNvSpPr txBox="1">
            <a:spLocks noChangeArrowheads="1"/>
          </p:cNvSpPr>
          <p:nvPr/>
        </p:nvSpPr>
        <p:spPr bwMode="auto">
          <a:xfrm>
            <a:off x="7239000" y="32766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[2,3]</a:t>
            </a:r>
          </a:p>
        </p:txBody>
      </p:sp>
      <p:sp>
        <p:nvSpPr>
          <p:cNvPr id="125997" name="Text Box 54"/>
          <p:cNvSpPr txBox="1">
            <a:spLocks noChangeArrowheads="1"/>
          </p:cNvSpPr>
          <p:nvPr/>
        </p:nvSpPr>
        <p:spPr bwMode="auto">
          <a:xfrm>
            <a:off x="6019800" y="266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[3,1]</a:t>
            </a:r>
            <a:endParaRPr lang="en-US" altLang="en-US" sz="1200">
              <a:latin typeface="Times New Roman" panose="02020603050405020304" pitchFamily="18" charset="0"/>
            </a:endParaRPr>
          </a:p>
        </p:txBody>
      </p:sp>
      <p:sp>
        <p:nvSpPr>
          <p:cNvPr id="125998" name="Text Box 55"/>
          <p:cNvSpPr txBox="1">
            <a:spLocks noChangeArrowheads="1"/>
          </p:cNvSpPr>
          <p:nvPr/>
        </p:nvSpPr>
        <p:spPr bwMode="auto">
          <a:xfrm>
            <a:off x="6629400" y="266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[3,2]</a:t>
            </a:r>
            <a:endParaRPr lang="en-US" altLang="en-US" sz="1200">
              <a:latin typeface="Times New Roman" panose="02020603050405020304" pitchFamily="18" charset="0"/>
            </a:endParaRPr>
          </a:p>
        </p:txBody>
      </p:sp>
      <p:sp>
        <p:nvSpPr>
          <p:cNvPr id="125999" name="Text Box 56"/>
          <p:cNvSpPr txBox="1">
            <a:spLocks noChangeArrowheads="1"/>
          </p:cNvSpPr>
          <p:nvPr/>
        </p:nvSpPr>
        <p:spPr bwMode="auto">
          <a:xfrm>
            <a:off x="7239000" y="2667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latin typeface="Times New Roman" panose="02020603050405020304" pitchFamily="18" charset="0"/>
              </a:rPr>
              <a:t>[3,3]</a:t>
            </a:r>
          </a:p>
        </p:txBody>
      </p:sp>
      <p:sp>
        <p:nvSpPr>
          <p:cNvPr id="126000" name="Line 57"/>
          <p:cNvSpPr>
            <a:spLocks noChangeShapeType="1"/>
          </p:cNvSpPr>
          <p:nvPr/>
        </p:nvSpPr>
        <p:spPr bwMode="auto">
          <a:xfrm flipH="1" flipV="1">
            <a:off x="7010400" y="2971800"/>
            <a:ext cx="457200" cy="30480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01" name="Text Box 58"/>
          <p:cNvSpPr txBox="1">
            <a:spLocks noChangeArrowheads="1"/>
          </p:cNvSpPr>
          <p:nvPr/>
        </p:nvSpPr>
        <p:spPr bwMode="auto">
          <a:xfrm>
            <a:off x="5486400" y="1676400"/>
            <a:ext cx="327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Transformed iteration space:</a:t>
            </a:r>
          </a:p>
        </p:txBody>
      </p:sp>
      <p:grpSp>
        <p:nvGrpSpPr>
          <p:cNvPr id="126002" name="Group 59"/>
          <p:cNvGrpSpPr>
            <a:grpSpLocks/>
          </p:cNvGrpSpPr>
          <p:nvPr/>
        </p:nvGrpSpPr>
        <p:grpSpPr bwMode="auto">
          <a:xfrm>
            <a:off x="5715000" y="4495800"/>
            <a:ext cx="2438400" cy="304800"/>
            <a:chOff x="4512" y="3360"/>
            <a:chExt cx="1200" cy="192"/>
          </a:xfrm>
        </p:grpSpPr>
        <p:sp>
          <p:nvSpPr>
            <p:cNvPr id="126008" name="Line 60"/>
            <p:cNvSpPr>
              <a:spLocks noChangeShapeType="1"/>
            </p:cNvSpPr>
            <p:nvPr/>
          </p:nvSpPr>
          <p:spPr bwMode="auto">
            <a:xfrm>
              <a:off x="4512" y="3456"/>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09" name="Line 61"/>
            <p:cNvSpPr>
              <a:spLocks noChangeShapeType="1"/>
            </p:cNvSpPr>
            <p:nvPr/>
          </p:nvSpPr>
          <p:spPr bwMode="auto">
            <a:xfrm>
              <a:off x="5088"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10" name="Line 62"/>
            <p:cNvSpPr>
              <a:spLocks noChangeShapeType="1"/>
            </p:cNvSpPr>
            <p:nvPr/>
          </p:nvSpPr>
          <p:spPr bwMode="auto">
            <a:xfrm>
              <a:off x="5376"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11" name="Line 63"/>
            <p:cNvSpPr>
              <a:spLocks noChangeShapeType="1"/>
            </p:cNvSpPr>
            <p:nvPr/>
          </p:nvSpPr>
          <p:spPr bwMode="auto">
            <a:xfrm>
              <a:off x="4800"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6003" name="Line 64"/>
          <p:cNvSpPr>
            <a:spLocks noChangeShapeType="1"/>
          </p:cNvSpPr>
          <p:nvPr/>
        </p:nvSpPr>
        <p:spPr bwMode="auto">
          <a:xfrm flipH="1" flipV="1">
            <a:off x="6400800" y="2971800"/>
            <a:ext cx="457200" cy="30480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04" name="Line 65"/>
          <p:cNvSpPr>
            <a:spLocks noChangeShapeType="1"/>
          </p:cNvSpPr>
          <p:nvPr/>
        </p:nvSpPr>
        <p:spPr bwMode="auto">
          <a:xfrm flipH="1" flipV="1">
            <a:off x="6934200" y="3581400"/>
            <a:ext cx="457200" cy="30480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05" name="Line 66"/>
          <p:cNvSpPr>
            <a:spLocks noChangeShapeType="1"/>
          </p:cNvSpPr>
          <p:nvPr/>
        </p:nvSpPr>
        <p:spPr bwMode="auto">
          <a:xfrm flipH="1" flipV="1">
            <a:off x="6400800" y="3581400"/>
            <a:ext cx="457200" cy="30480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06" name="Text Box 67"/>
          <p:cNvSpPr txBox="1">
            <a:spLocks noChangeArrowheads="1"/>
          </p:cNvSpPr>
          <p:nvPr/>
        </p:nvSpPr>
        <p:spPr bwMode="auto">
          <a:xfrm>
            <a:off x="5410200" y="2133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j</a:t>
            </a:r>
            <a:endParaRPr lang="en-US" altLang="en-US" sz="2400" b="1">
              <a:latin typeface="Lucida Console" panose="020B0609040504020204" pitchFamily="49" charset="0"/>
            </a:endParaRPr>
          </a:p>
        </p:txBody>
      </p:sp>
      <p:sp>
        <p:nvSpPr>
          <p:cNvPr id="126007" name="Text Box 68"/>
          <p:cNvSpPr txBox="1">
            <a:spLocks noChangeArrowheads="1"/>
          </p:cNvSpPr>
          <p:nvPr/>
        </p:nvSpPr>
        <p:spPr bwMode="auto">
          <a:xfrm>
            <a:off x="5410200" y="5334000"/>
            <a:ext cx="3733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latin typeface="Times New Roman" panose="02020603050405020304" pitchFamily="18" charset="0"/>
              </a:rPr>
              <a:t>Dependence Vector = (1,1)</a:t>
            </a:r>
            <a:endParaRPr lang="en-US" altLang="en-US" sz="2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56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56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36F4F0-845C-4AC8-840A-2D052720BD5E}" type="slidenum">
              <a:rPr lang="en-US" altLang="en-US">
                <a:solidFill>
                  <a:srgbClr val="660066"/>
                </a:solidFill>
              </a:rPr>
              <a:pPr eaLnBrk="1" hangingPunct="1"/>
              <a:t>11</a:t>
            </a:fld>
            <a:endParaRPr lang="en-US" altLang="en-US">
              <a:solidFill>
                <a:srgbClr val="660066"/>
              </a:solidFill>
            </a:endParaRPr>
          </a:p>
        </p:txBody>
      </p:sp>
      <p:sp>
        <p:nvSpPr>
          <p:cNvPr id="25605" name="Rectangle 2"/>
          <p:cNvSpPr>
            <a:spLocks noGrp="1" noChangeArrowheads="1"/>
          </p:cNvSpPr>
          <p:nvPr>
            <p:ph type="title"/>
          </p:nvPr>
        </p:nvSpPr>
        <p:spPr>
          <a:xfrm>
            <a:off x="169863" y="152400"/>
            <a:ext cx="8821737" cy="1095375"/>
          </a:xfrm>
        </p:spPr>
        <p:txBody>
          <a:bodyPr/>
          <a:lstStyle/>
          <a:p>
            <a:pPr eaLnBrk="1" hangingPunct="1"/>
            <a:r>
              <a:rPr lang="en-US" altLang="en-US" sz="3600" b="1" smtClean="0"/>
              <a:t>Data Dependence </a:t>
            </a:r>
            <a:br>
              <a:rPr lang="en-US" altLang="en-US" sz="3600" b="1" smtClean="0"/>
            </a:br>
            <a:r>
              <a:rPr lang="en-US" altLang="en-US" sz="3600" b="1" smtClean="0"/>
              <a:t>Direction Vectors: Definition</a:t>
            </a:r>
            <a:endParaRPr lang="en-US" altLang="en-US" sz="3600" smtClean="0"/>
          </a:p>
        </p:txBody>
      </p:sp>
      <p:sp>
        <p:nvSpPr>
          <p:cNvPr id="25606" name="Rectangle 3"/>
          <p:cNvSpPr>
            <a:spLocks noGrp="1" noChangeArrowheads="1"/>
          </p:cNvSpPr>
          <p:nvPr>
            <p:ph type="body" idx="1"/>
          </p:nvPr>
        </p:nvSpPr>
        <p:spPr>
          <a:xfrm>
            <a:off x="701675" y="1531938"/>
            <a:ext cx="7967663" cy="4991100"/>
          </a:xfrm>
        </p:spPr>
        <p:txBody>
          <a:bodyPr/>
          <a:lstStyle/>
          <a:p>
            <a:pPr eaLnBrk="1" hangingPunct="1">
              <a:buFont typeface="Arial Unicode MS" panose="020B0604020202020204" pitchFamily="34" charset="-128"/>
              <a:buNone/>
            </a:pPr>
            <a:r>
              <a:rPr lang="en-US" altLang="en-US" sz="2000" smtClean="0"/>
              <a:t>The </a:t>
            </a:r>
            <a:r>
              <a:rPr lang="en-US" altLang="en-US" sz="2000" i="1" smtClean="0">
                <a:solidFill>
                  <a:srgbClr val="A50021"/>
                </a:solidFill>
              </a:rPr>
              <a:t>direction vectors</a:t>
            </a:r>
            <a:r>
              <a:rPr lang="en-US" altLang="en-US" sz="2000" smtClean="0"/>
              <a:t> of a data dependence, </a:t>
            </a:r>
            <a:r>
              <a:rPr lang="en-US" altLang="en-US" sz="2000" i="1" smtClean="0">
                <a:latin typeface="Times New Roman" panose="02020603050405020304" pitchFamily="18" charset="0"/>
              </a:rPr>
              <a:t>S</a:t>
            </a:r>
            <a:r>
              <a:rPr lang="en-US" altLang="en-US" sz="2000" baseline="-25000" smtClean="0">
                <a:latin typeface="Times New Roman" panose="02020603050405020304" pitchFamily="18" charset="0"/>
              </a:rPr>
              <a:t>1</a:t>
            </a:r>
            <a:r>
              <a:rPr lang="en-US" altLang="en-US" sz="2000" i="1" baseline="-25000" smtClean="0">
                <a:latin typeface="Times New Roman" panose="02020603050405020304" pitchFamily="18" charset="0"/>
                <a:sym typeface="Symbol" panose="05050102010706020507" pitchFamily="18" charset="2"/>
              </a:rPr>
              <a:t> </a:t>
            </a:r>
            <a:r>
              <a:rPr lang="en-US" altLang="en-US" sz="2000" i="1" smtClean="0">
                <a:latin typeface="Times New Roman" panose="02020603050405020304" pitchFamily="18" charset="0"/>
                <a:sym typeface="Symbol" panose="05050102010706020507" pitchFamily="18" charset="2"/>
              </a:rPr>
              <a:t></a:t>
            </a:r>
            <a:r>
              <a:rPr lang="en-US" altLang="en-US" sz="2000" i="1" smtClean="0">
                <a:latin typeface="Times New Roman" panose="02020603050405020304" pitchFamily="18" charset="0"/>
              </a:rPr>
              <a:t> S</a:t>
            </a:r>
            <a:r>
              <a:rPr lang="en-US" altLang="en-US" sz="2000" baseline="-25000" smtClean="0">
                <a:latin typeface="Times New Roman" panose="02020603050405020304" pitchFamily="18" charset="0"/>
              </a:rPr>
              <a:t>2</a:t>
            </a:r>
            <a:r>
              <a:rPr lang="en-US" altLang="en-US" sz="2000" smtClean="0"/>
              <a:t>, </a:t>
            </a:r>
          </a:p>
          <a:p>
            <a:pPr eaLnBrk="1" hangingPunct="1">
              <a:buFont typeface="Arial Unicode MS" panose="020B0604020202020204" pitchFamily="34" charset="-128"/>
              <a:buNone/>
            </a:pPr>
            <a:r>
              <a:rPr lang="en-US" altLang="en-US" sz="2000" smtClean="0"/>
              <a:t>is a set of </a:t>
            </a:r>
            <a:r>
              <a:rPr lang="en-US" altLang="en-US" sz="2000" i="1" smtClean="0">
                <a:latin typeface="Times New Roman" panose="02020603050405020304" pitchFamily="18" charset="0"/>
              </a:rPr>
              <a:t>d</a:t>
            </a:r>
            <a:r>
              <a:rPr lang="en-US" altLang="en-US" sz="2000" smtClean="0"/>
              <a:t>-tuples { </a:t>
            </a:r>
            <a:r>
              <a:rPr lang="en-US" altLang="en-US" sz="2000" b="1" smtClean="0">
                <a:sym typeface="Symbol" panose="05050102010706020507" pitchFamily="18" charset="2"/>
              </a:rPr>
              <a:t></a:t>
            </a:r>
            <a:r>
              <a:rPr lang="en-US" altLang="en-US" sz="2000" i="1" smtClean="0">
                <a:sym typeface="Symbol" panose="05050102010706020507" pitchFamily="18" charset="2"/>
              </a:rPr>
              <a:t> </a:t>
            </a:r>
            <a:r>
              <a:rPr lang="en-US" altLang="en-US" sz="2000" smtClean="0">
                <a:sym typeface="Symbol" panose="05050102010706020507" pitchFamily="18" charset="2"/>
              </a:rPr>
              <a:t>= (</a:t>
            </a:r>
            <a:r>
              <a:rPr lang="en-US" altLang="en-US" sz="2000" i="1" smtClean="0">
                <a:sym typeface="Symbol" panose="05050102010706020507" pitchFamily="18" charset="2"/>
              </a:rPr>
              <a:t></a:t>
            </a:r>
            <a:r>
              <a:rPr lang="en-US" altLang="en-US" sz="2000" baseline="-25000" smtClean="0">
                <a:latin typeface="Times New Roman" panose="02020603050405020304" pitchFamily="18" charset="0"/>
                <a:sym typeface="Symbol" panose="05050102010706020507" pitchFamily="18" charset="2"/>
              </a:rPr>
              <a:t>1</a:t>
            </a:r>
            <a:r>
              <a:rPr lang="en-US" altLang="en-US" sz="2000" smtClean="0">
                <a:sym typeface="Symbol" panose="05050102010706020507" pitchFamily="18" charset="2"/>
              </a:rPr>
              <a:t>, </a:t>
            </a:r>
            <a:r>
              <a:rPr lang="en-US" altLang="en-US" sz="2000" i="1" smtClean="0">
                <a:sym typeface="Symbol" panose="05050102010706020507" pitchFamily="18" charset="2"/>
              </a:rPr>
              <a:t></a:t>
            </a:r>
            <a:r>
              <a:rPr lang="en-US" altLang="en-US" sz="2000" baseline="-25000" smtClean="0">
                <a:latin typeface="Times New Roman" panose="02020603050405020304" pitchFamily="18" charset="0"/>
                <a:sym typeface="Symbol" panose="05050102010706020507" pitchFamily="18" charset="2"/>
              </a:rPr>
              <a:t>2</a:t>
            </a:r>
            <a:r>
              <a:rPr lang="en-US" altLang="en-US" sz="2000" smtClean="0">
                <a:sym typeface="Symbol" panose="05050102010706020507" pitchFamily="18" charset="2"/>
              </a:rPr>
              <a:t>,…,</a:t>
            </a:r>
            <a:r>
              <a:rPr lang="en-US" altLang="en-US" sz="2000" i="1" smtClean="0">
                <a:sym typeface="Symbol" panose="05050102010706020507" pitchFamily="18" charset="2"/>
              </a:rPr>
              <a:t></a:t>
            </a:r>
            <a:r>
              <a:rPr lang="en-US" altLang="en-US" sz="2000" i="1" baseline="-25000" smtClean="0">
                <a:latin typeface="Times New Roman" panose="02020603050405020304" pitchFamily="18" charset="0"/>
                <a:sym typeface="Symbol" panose="05050102010706020507" pitchFamily="18" charset="2"/>
              </a:rPr>
              <a:t>d</a:t>
            </a:r>
            <a:r>
              <a:rPr lang="en-US" altLang="en-US" sz="2000" smtClean="0">
                <a:sym typeface="Symbol" panose="05050102010706020507" pitchFamily="18" charset="2"/>
              </a:rPr>
              <a:t>) }</a:t>
            </a:r>
            <a:r>
              <a:rPr lang="en-US" altLang="en-US" sz="2000" smtClean="0"/>
              <a:t>, such that</a:t>
            </a:r>
          </a:p>
          <a:p>
            <a:pPr eaLnBrk="1" hangingPunct="1">
              <a:buFont typeface="Arial Unicode MS" panose="020B0604020202020204" pitchFamily="34" charset="-128"/>
              <a:buNone/>
            </a:pPr>
            <a:endParaRPr lang="en-US" altLang="en-US" sz="2000" smtClean="0"/>
          </a:p>
          <a:p>
            <a:pPr eaLnBrk="1" hangingPunct="1">
              <a:buFont typeface="Arial Unicode MS" panose="020B0604020202020204" pitchFamily="34" charset="-128"/>
              <a:buNone/>
            </a:pPr>
            <a:r>
              <a:rPr lang="en-US" altLang="en-US" sz="2000" smtClean="0"/>
              <a:t>1. </a:t>
            </a:r>
            <a:r>
              <a:rPr lang="en-US" altLang="en-US" sz="2000" i="1" smtClean="0">
                <a:latin typeface="Times New Roman" panose="02020603050405020304" pitchFamily="18" charset="0"/>
              </a:rPr>
              <a:t>d</a:t>
            </a:r>
            <a:r>
              <a:rPr lang="en-US" altLang="en-US" sz="2000" smtClean="0"/>
              <a:t> is the number of intervals that enclose both </a:t>
            </a:r>
          </a:p>
          <a:p>
            <a:pPr eaLnBrk="1" hangingPunct="1">
              <a:buFont typeface="Arial Unicode MS" panose="020B0604020202020204" pitchFamily="34" charset="-128"/>
              <a:buNone/>
            </a:pPr>
            <a:r>
              <a:rPr lang="en-US" altLang="en-US" sz="2000" smtClean="0"/>
              <a:t>   </a:t>
            </a:r>
            <a:r>
              <a:rPr lang="en-US" altLang="en-US" sz="2000" i="1" smtClean="0">
                <a:latin typeface="Times New Roman" panose="02020603050405020304" pitchFamily="18" charset="0"/>
              </a:rPr>
              <a:t>S</a:t>
            </a:r>
            <a:r>
              <a:rPr lang="en-US" altLang="en-US" sz="2000" baseline="-25000" smtClean="0">
                <a:latin typeface="Times New Roman" panose="02020603050405020304" pitchFamily="18" charset="0"/>
              </a:rPr>
              <a:t>1</a:t>
            </a:r>
            <a:r>
              <a:rPr lang="en-US" altLang="en-US" sz="2000" smtClean="0"/>
              <a:t> and </a:t>
            </a:r>
            <a:r>
              <a:rPr lang="en-US" altLang="en-US" sz="2000" i="1" smtClean="0">
                <a:latin typeface="Times New Roman" panose="02020603050405020304" pitchFamily="18" charset="0"/>
              </a:rPr>
              <a:t>S</a:t>
            </a:r>
            <a:r>
              <a:rPr lang="en-US" altLang="en-US" sz="2000" baseline="-25000" smtClean="0">
                <a:latin typeface="Times New Roman" panose="02020603050405020304" pitchFamily="18" charset="0"/>
              </a:rPr>
              <a:t>2</a:t>
            </a:r>
            <a:r>
              <a:rPr lang="en-US" altLang="en-US" sz="2000" smtClean="0"/>
              <a:t>, and</a:t>
            </a:r>
          </a:p>
          <a:p>
            <a:pPr eaLnBrk="1" hangingPunct="1">
              <a:buFont typeface="Arial Unicode MS" panose="020B0604020202020204" pitchFamily="34" charset="-128"/>
              <a:buNone/>
            </a:pPr>
            <a:r>
              <a:rPr lang="en-US" altLang="en-US" sz="2000" smtClean="0"/>
              <a:t>2. each </a:t>
            </a:r>
            <a:r>
              <a:rPr lang="en-US" altLang="en-US" sz="2000" i="1" smtClean="0">
                <a:latin typeface="Times New Roman" panose="02020603050405020304" pitchFamily="18" charset="0"/>
                <a:sym typeface="Symbol" panose="05050102010706020507" pitchFamily="18" charset="2"/>
              </a:rPr>
              <a:t></a:t>
            </a:r>
            <a:r>
              <a:rPr lang="en-US" altLang="en-US" sz="2000" i="1" baseline="-25000" smtClean="0"/>
              <a:t>k</a:t>
            </a:r>
            <a:r>
              <a:rPr lang="en-US" altLang="en-US" sz="2000" smtClean="0"/>
              <a:t> is one of  { “&lt;“, “=“, “&gt;”, “</a:t>
            </a:r>
            <a:r>
              <a:rPr lang="en-US" altLang="en-US" sz="2000" smtClean="0">
                <a:sym typeface="Symbol" panose="05050102010706020507" pitchFamily="18" charset="2"/>
              </a:rPr>
              <a:t>”, “”, “”, “*” }</a:t>
            </a:r>
            <a:endParaRPr lang="en-US" altLang="en-US" sz="2000" smtClean="0"/>
          </a:p>
          <a:p>
            <a:pPr eaLnBrk="1" hangingPunct="1">
              <a:buFont typeface="Arial Unicode MS" panose="020B0604020202020204" pitchFamily="34" charset="-128"/>
              <a:buNone/>
            </a:pPr>
            <a:r>
              <a:rPr lang="en-US" altLang="en-US" sz="2000" smtClean="0"/>
              <a:t>    and</a:t>
            </a:r>
          </a:p>
          <a:p>
            <a:pPr eaLnBrk="1" hangingPunct="1">
              <a:buFont typeface="Arial Unicode MS" panose="020B0604020202020204" pitchFamily="34" charset="-128"/>
              <a:buNone/>
            </a:pPr>
            <a:r>
              <a:rPr lang="en-US" altLang="en-US" sz="2000" smtClean="0"/>
              <a:t>3. for any pair of execution instances of </a:t>
            </a:r>
            <a:r>
              <a:rPr lang="en-US" altLang="en-US" sz="2000" i="1" smtClean="0">
                <a:latin typeface="Times New Roman" panose="02020603050405020304" pitchFamily="18" charset="0"/>
              </a:rPr>
              <a:t>S</a:t>
            </a:r>
            <a:r>
              <a:rPr lang="en-US" altLang="en-US" sz="2000" baseline="-25000" smtClean="0">
                <a:latin typeface="Times New Roman" panose="02020603050405020304" pitchFamily="18" charset="0"/>
              </a:rPr>
              <a:t>1</a:t>
            </a:r>
            <a:r>
              <a:rPr lang="en-US" altLang="en-US" sz="2000" smtClean="0"/>
              <a:t> and </a:t>
            </a:r>
            <a:r>
              <a:rPr lang="en-US" altLang="en-US" sz="2000" i="1" smtClean="0">
                <a:latin typeface="Times New Roman" panose="02020603050405020304" pitchFamily="18" charset="0"/>
              </a:rPr>
              <a:t>S</a:t>
            </a:r>
            <a:r>
              <a:rPr lang="en-US" altLang="en-US" sz="2000" baseline="-25000" smtClean="0">
                <a:latin typeface="Times New Roman" panose="02020603050405020304" pitchFamily="18" charset="0"/>
              </a:rPr>
              <a:t>2</a:t>
            </a:r>
            <a:r>
              <a:rPr lang="en-US" altLang="en-US" sz="2000" smtClean="0"/>
              <a:t> , say </a:t>
            </a:r>
          </a:p>
          <a:p>
            <a:pPr eaLnBrk="1" hangingPunct="1">
              <a:buFont typeface="Arial Unicode MS" panose="020B0604020202020204" pitchFamily="34" charset="-128"/>
              <a:buNone/>
            </a:pPr>
            <a:r>
              <a:rPr lang="en-US" altLang="en-US" sz="2000" smtClean="0"/>
              <a:t>    </a:t>
            </a:r>
            <a:r>
              <a:rPr lang="en-US" altLang="en-US" sz="2000" i="1" smtClean="0">
                <a:latin typeface="Times New Roman" panose="02020603050405020304" pitchFamily="18" charset="0"/>
              </a:rPr>
              <a:t>S</a:t>
            </a:r>
            <a:r>
              <a:rPr lang="en-US" altLang="en-US" sz="2000" baseline="-25000" smtClean="0">
                <a:latin typeface="Times New Roman" panose="02020603050405020304" pitchFamily="18" charset="0"/>
              </a:rPr>
              <a:t>1</a:t>
            </a:r>
            <a:r>
              <a:rPr lang="en-US" altLang="en-US" sz="2000" smtClean="0"/>
              <a:t> [ </a:t>
            </a:r>
            <a:r>
              <a:rPr lang="en-US" altLang="en-US" sz="2000" i="1" smtClean="0">
                <a:latin typeface="Times New Roman" panose="02020603050405020304" pitchFamily="18" charset="0"/>
              </a:rPr>
              <a:t>i</a:t>
            </a:r>
            <a:r>
              <a:rPr lang="en-US" altLang="en-US" sz="2000" baseline="-25000" smtClean="0"/>
              <a:t>1</a:t>
            </a:r>
            <a:r>
              <a:rPr lang="en-US" altLang="en-US" sz="2000" smtClean="0"/>
              <a:t>,…,</a:t>
            </a:r>
            <a:r>
              <a:rPr lang="en-US" altLang="en-US" sz="2000" i="1" smtClean="0">
                <a:latin typeface="Times New Roman" panose="02020603050405020304" pitchFamily="18" charset="0"/>
              </a:rPr>
              <a:t>i</a:t>
            </a:r>
            <a:r>
              <a:rPr lang="en-US" altLang="en-US" sz="2000" i="1" baseline="-25000" smtClean="0"/>
              <a:t>d </a:t>
            </a:r>
            <a:r>
              <a:rPr lang="en-US" altLang="en-US" sz="2000" smtClean="0"/>
              <a:t>] and </a:t>
            </a:r>
            <a:r>
              <a:rPr lang="en-US" altLang="en-US" sz="2000" smtClean="0">
                <a:latin typeface="Times New Roman" panose="02020603050405020304" pitchFamily="18" charset="0"/>
              </a:rPr>
              <a:t>S</a:t>
            </a:r>
            <a:r>
              <a:rPr lang="en-US" altLang="en-US" sz="2000" baseline="-25000" smtClean="0">
                <a:latin typeface="Times New Roman" panose="02020603050405020304" pitchFamily="18" charset="0"/>
              </a:rPr>
              <a:t>2</a:t>
            </a:r>
            <a:r>
              <a:rPr lang="en-US" altLang="en-US" sz="2000" smtClean="0"/>
              <a:t> [ </a:t>
            </a:r>
            <a:r>
              <a:rPr lang="en-US" altLang="en-US" sz="2000" i="1" smtClean="0">
                <a:latin typeface="Times New Roman" panose="02020603050405020304" pitchFamily="18" charset="0"/>
              </a:rPr>
              <a:t>j</a:t>
            </a:r>
            <a:r>
              <a:rPr lang="en-US" altLang="en-US" sz="2000" baseline="-25000" smtClean="0">
                <a:latin typeface="Times New Roman" panose="02020603050405020304" pitchFamily="18" charset="0"/>
              </a:rPr>
              <a:t>1</a:t>
            </a:r>
            <a:r>
              <a:rPr lang="en-US" altLang="en-US" sz="2000" smtClean="0"/>
              <a:t>,…, </a:t>
            </a:r>
            <a:r>
              <a:rPr lang="en-US" altLang="en-US" sz="2000" i="1" smtClean="0">
                <a:latin typeface="Times New Roman" panose="02020603050405020304" pitchFamily="18" charset="0"/>
              </a:rPr>
              <a:t>j</a:t>
            </a:r>
            <a:r>
              <a:rPr lang="en-US" altLang="en-US" sz="2000" i="1" baseline="-25000" smtClean="0">
                <a:latin typeface="Times New Roman" panose="02020603050405020304" pitchFamily="18" charset="0"/>
              </a:rPr>
              <a:t>d</a:t>
            </a:r>
            <a:r>
              <a:rPr lang="en-US" altLang="en-US" sz="2000" smtClean="0"/>
              <a:t> ], such that </a:t>
            </a:r>
          </a:p>
          <a:p>
            <a:pPr eaLnBrk="1" hangingPunct="1">
              <a:buFont typeface="Arial Unicode MS" panose="020B0604020202020204" pitchFamily="34" charset="-128"/>
              <a:buNone/>
            </a:pPr>
            <a:r>
              <a:rPr lang="en-US" altLang="en-US" sz="2000" smtClean="0"/>
              <a:t>    </a:t>
            </a:r>
            <a:r>
              <a:rPr lang="en-US" altLang="en-US" sz="2000" i="1" smtClean="0">
                <a:latin typeface="Times New Roman" panose="02020603050405020304" pitchFamily="18" charset="0"/>
              </a:rPr>
              <a:t>S</a:t>
            </a:r>
            <a:r>
              <a:rPr lang="en-US" altLang="en-US" sz="2000" baseline="-25000" smtClean="0">
                <a:latin typeface="Times New Roman" panose="02020603050405020304" pitchFamily="18" charset="0"/>
              </a:rPr>
              <a:t>1</a:t>
            </a:r>
            <a:r>
              <a:rPr lang="en-US" altLang="en-US" sz="2000" smtClean="0"/>
              <a:t> [ </a:t>
            </a:r>
            <a:r>
              <a:rPr lang="en-US" altLang="en-US" sz="2000" i="1" smtClean="0">
                <a:latin typeface="Times New Roman" panose="02020603050405020304" pitchFamily="18" charset="0"/>
              </a:rPr>
              <a:t>i</a:t>
            </a:r>
            <a:r>
              <a:rPr lang="en-US" altLang="en-US" sz="2000" baseline="-25000" smtClean="0">
                <a:latin typeface="Times New Roman" panose="02020603050405020304" pitchFamily="18" charset="0"/>
              </a:rPr>
              <a:t>1</a:t>
            </a:r>
            <a:r>
              <a:rPr lang="en-US" altLang="en-US" sz="2000" smtClean="0"/>
              <a:t>,…,</a:t>
            </a:r>
            <a:r>
              <a:rPr lang="en-US" altLang="en-US" sz="2000" i="1" smtClean="0">
                <a:latin typeface="Times New Roman" panose="02020603050405020304" pitchFamily="18" charset="0"/>
              </a:rPr>
              <a:t>i</a:t>
            </a:r>
            <a:r>
              <a:rPr lang="en-US" altLang="en-US" sz="2000" i="1" baseline="-25000" smtClean="0">
                <a:latin typeface="Times New Roman" panose="02020603050405020304" pitchFamily="18" charset="0"/>
              </a:rPr>
              <a:t>d</a:t>
            </a:r>
            <a:r>
              <a:rPr lang="en-US" altLang="en-US" sz="2000" smtClean="0"/>
              <a:t> ] </a:t>
            </a:r>
            <a:r>
              <a:rPr lang="en-US" altLang="en-US" sz="2000" smtClean="0">
                <a:sym typeface="Symbol" panose="05050102010706020507" pitchFamily="18" charset="2"/>
              </a:rPr>
              <a:t> </a:t>
            </a:r>
            <a:r>
              <a:rPr lang="en-US" altLang="en-US" sz="2000" i="1" smtClean="0">
                <a:latin typeface="Times New Roman" panose="02020603050405020304" pitchFamily="18" charset="0"/>
              </a:rPr>
              <a:t>S</a:t>
            </a:r>
            <a:r>
              <a:rPr lang="en-US" altLang="en-US" sz="2000" baseline="-25000" smtClean="0">
                <a:latin typeface="Times New Roman" panose="02020603050405020304" pitchFamily="18" charset="0"/>
              </a:rPr>
              <a:t>2</a:t>
            </a:r>
            <a:r>
              <a:rPr lang="en-US" altLang="en-US" sz="2000" smtClean="0"/>
              <a:t> [ </a:t>
            </a:r>
            <a:r>
              <a:rPr lang="en-US" altLang="en-US" sz="2000" i="1" smtClean="0">
                <a:latin typeface="Times New Roman" panose="02020603050405020304" pitchFamily="18" charset="0"/>
              </a:rPr>
              <a:t>j</a:t>
            </a:r>
            <a:r>
              <a:rPr lang="en-US" altLang="en-US" sz="2000" baseline="-25000" smtClean="0">
                <a:latin typeface="Times New Roman" panose="02020603050405020304" pitchFamily="18" charset="0"/>
              </a:rPr>
              <a:t>1</a:t>
            </a:r>
            <a:r>
              <a:rPr lang="en-US" altLang="en-US" sz="2000" smtClean="0"/>
              <a:t>,…, </a:t>
            </a:r>
            <a:r>
              <a:rPr lang="en-US" altLang="en-US" sz="2000" i="1" smtClean="0">
                <a:latin typeface="Times New Roman" panose="02020603050405020304" pitchFamily="18" charset="0"/>
              </a:rPr>
              <a:t>j</a:t>
            </a:r>
            <a:r>
              <a:rPr lang="en-US" altLang="en-US" sz="2000" i="1" baseline="-25000" smtClean="0">
                <a:latin typeface="Times New Roman" panose="02020603050405020304" pitchFamily="18" charset="0"/>
              </a:rPr>
              <a:t>d</a:t>
            </a:r>
            <a:r>
              <a:rPr lang="en-US" altLang="en-US" sz="2000" smtClean="0"/>
              <a:t> ], we must have </a:t>
            </a:r>
            <a:r>
              <a:rPr lang="en-US" altLang="en-US" sz="2000" i="1" smtClean="0">
                <a:latin typeface="Times New Roman" panose="02020603050405020304" pitchFamily="18" charset="0"/>
              </a:rPr>
              <a:t>i</a:t>
            </a:r>
            <a:r>
              <a:rPr lang="en-US" altLang="en-US" sz="2000" i="1" baseline="-25000" smtClean="0">
                <a:latin typeface="Times New Roman" panose="02020603050405020304" pitchFamily="18" charset="0"/>
              </a:rPr>
              <a:t>k</a:t>
            </a:r>
            <a:r>
              <a:rPr lang="en-US" altLang="en-US" sz="2000" smtClean="0"/>
              <a:t> </a:t>
            </a:r>
            <a:r>
              <a:rPr lang="en-US" altLang="en-US" sz="2000" i="1" smtClean="0">
                <a:sym typeface="Symbol" panose="05050102010706020507" pitchFamily="18" charset="2"/>
              </a:rPr>
              <a:t></a:t>
            </a:r>
            <a:r>
              <a:rPr lang="en-US" altLang="en-US" sz="2000" i="1" baseline="-25000" smtClean="0"/>
              <a:t>j</a:t>
            </a:r>
            <a:r>
              <a:rPr lang="en-US" altLang="en-US" sz="2000" smtClean="0"/>
              <a:t> </a:t>
            </a:r>
            <a:r>
              <a:rPr lang="en-US" altLang="en-US" sz="2000" i="1" smtClean="0">
                <a:latin typeface="Times New Roman" panose="02020603050405020304" pitchFamily="18" charset="0"/>
              </a:rPr>
              <a:t>j</a:t>
            </a:r>
            <a:r>
              <a:rPr lang="en-US" altLang="en-US" sz="2000" i="1" baseline="-25000" smtClean="0">
                <a:latin typeface="Times New Roman" panose="02020603050405020304" pitchFamily="18" charset="0"/>
              </a:rPr>
              <a:t>k</a:t>
            </a:r>
            <a:r>
              <a:rPr lang="en-US" altLang="en-US" sz="2000" smtClean="0"/>
              <a:t> </a:t>
            </a:r>
            <a:r>
              <a:rPr lang="en-US" altLang="en-US" sz="2000" smtClean="0">
                <a:sym typeface="Symbol" panose="05050102010706020507" pitchFamily="18" charset="2"/>
              </a:rPr>
              <a:t>1 </a:t>
            </a:r>
            <a:r>
              <a:rPr lang="en-US" altLang="en-US" sz="2000" i="1" smtClean="0">
                <a:sym typeface="Symbol" panose="05050102010706020507" pitchFamily="18" charset="2"/>
              </a:rPr>
              <a:t>k</a:t>
            </a:r>
            <a:r>
              <a:rPr lang="en-US" altLang="en-US" sz="2000" smtClean="0">
                <a:sym typeface="Symbol" panose="05050102010706020507" pitchFamily="18" charset="2"/>
              </a:rPr>
              <a:t>  </a:t>
            </a:r>
            <a:r>
              <a:rPr lang="en-US" altLang="en-US" sz="2000" i="1" smtClean="0">
                <a:latin typeface="Times New Roman" panose="02020603050405020304" pitchFamily="18" charset="0"/>
                <a:sym typeface="Symbol" panose="05050102010706020507" pitchFamily="18" charset="2"/>
              </a:rPr>
              <a:t>d</a:t>
            </a:r>
            <a:r>
              <a:rPr lang="en-US" altLang="en-US" sz="2000" smtClean="0">
                <a:sym typeface="Symbol" panose="05050102010706020507" pitchFamily="18" charset="2"/>
              </a:rPr>
              <a:t>  </a:t>
            </a:r>
            <a:r>
              <a:rPr lang="en-US" altLang="en-US" sz="2000" smtClean="0"/>
              <a:t>for at least one direction vector, </a:t>
            </a:r>
            <a:r>
              <a:rPr lang="en-US" altLang="en-US" sz="2000" b="1" smtClean="0">
                <a:sym typeface="Symbol" panose="05050102010706020507" pitchFamily="18" charset="2"/>
              </a:rPr>
              <a:t></a:t>
            </a:r>
            <a:r>
              <a:rPr lang="en-US" altLang="en-US" sz="2000" smtClean="0"/>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269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269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DE2525-9902-4F0E-A58B-FA0438C0BBBB}" type="slidenum">
              <a:rPr lang="en-US" altLang="en-US">
                <a:solidFill>
                  <a:srgbClr val="660066"/>
                </a:solidFill>
              </a:rPr>
              <a:pPr eaLnBrk="1" hangingPunct="1"/>
              <a:t>110</a:t>
            </a:fld>
            <a:endParaRPr lang="en-US" altLang="en-US">
              <a:solidFill>
                <a:srgbClr val="660066"/>
              </a:solidFill>
            </a:endParaRPr>
          </a:p>
        </p:txBody>
      </p:sp>
      <p:sp>
        <p:nvSpPr>
          <p:cNvPr id="126981" name="Rectangle 2"/>
          <p:cNvSpPr>
            <a:spLocks noGrp="1" noChangeArrowheads="1"/>
          </p:cNvSpPr>
          <p:nvPr>
            <p:ph type="title"/>
          </p:nvPr>
        </p:nvSpPr>
        <p:spPr/>
        <p:txBody>
          <a:bodyPr/>
          <a:lstStyle/>
          <a:p>
            <a:pPr eaLnBrk="1" hangingPunct="1"/>
            <a:r>
              <a:rPr lang="en-US" altLang="en-US" smtClean="0"/>
              <a:t>Loop Reversal</a:t>
            </a:r>
          </a:p>
        </p:txBody>
      </p:sp>
      <p:sp>
        <p:nvSpPr>
          <p:cNvPr id="126982" name="Rectangle 3"/>
          <p:cNvSpPr>
            <a:spLocks noGrp="1" noChangeArrowheads="1"/>
          </p:cNvSpPr>
          <p:nvPr>
            <p:ph type="body" idx="1"/>
          </p:nvPr>
        </p:nvSpPr>
        <p:spPr/>
        <p:txBody>
          <a:bodyPr/>
          <a:lstStyle/>
          <a:p>
            <a:pPr eaLnBrk="1" hangingPunct="1">
              <a:lnSpc>
                <a:spcPct val="90000"/>
              </a:lnSpc>
            </a:pPr>
            <a:r>
              <a:rPr lang="en-US" altLang="en-US" smtClean="0"/>
              <a:t>Instead of going from say 1 to </a:t>
            </a:r>
            <a:r>
              <a:rPr lang="en-US" altLang="en-US" i="1" smtClean="0">
                <a:latin typeface="Times New Roman" panose="02020603050405020304" pitchFamily="18" charset="0"/>
              </a:rPr>
              <a:t>N</a:t>
            </a:r>
            <a:r>
              <a:rPr lang="en-US" altLang="en-US" smtClean="0"/>
              <a:t>, we reverse the loop such that the iterations go from </a:t>
            </a:r>
            <a:r>
              <a:rPr lang="en-US" altLang="en-US" i="1" smtClean="0">
                <a:latin typeface="Times New Roman" panose="02020603050405020304" pitchFamily="18" charset="0"/>
              </a:rPr>
              <a:t>N</a:t>
            </a:r>
            <a:r>
              <a:rPr lang="en-US" altLang="en-US" smtClean="0"/>
              <a:t> to 1</a:t>
            </a:r>
          </a:p>
          <a:p>
            <a:pPr eaLnBrk="1" hangingPunct="1">
              <a:lnSpc>
                <a:spcPct val="90000"/>
              </a:lnSpc>
            </a:pPr>
            <a:endParaRPr lang="en-US" altLang="en-US" smtClean="0"/>
          </a:p>
          <a:p>
            <a:pPr eaLnBrk="1" hangingPunct="1">
              <a:lnSpc>
                <a:spcPct val="90000"/>
              </a:lnSpc>
            </a:pPr>
            <a:r>
              <a:rPr lang="en-US" altLang="en-US" smtClean="0"/>
              <a:t>Can only be done if there are no loop carried dependences</a:t>
            </a:r>
          </a:p>
          <a:p>
            <a:pPr eaLnBrk="1" hangingPunct="1">
              <a:lnSpc>
                <a:spcPct val="90000"/>
              </a:lnSpc>
            </a:pPr>
            <a:endParaRPr lang="en-US" altLang="en-US" smtClean="0"/>
          </a:p>
          <a:p>
            <a:pPr eaLnBrk="1" hangingPunct="1">
              <a:lnSpc>
                <a:spcPct val="90000"/>
              </a:lnSpc>
            </a:pPr>
            <a:r>
              <a:rPr lang="en-US" altLang="en-US" smtClean="0"/>
              <a:t>Useful in combination with other loop optimizations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280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280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44C253-D146-414C-9998-293A0330800D}" type="slidenum">
              <a:rPr lang="en-US" altLang="en-US">
                <a:solidFill>
                  <a:srgbClr val="660066"/>
                </a:solidFill>
              </a:rPr>
              <a:pPr eaLnBrk="1" hangingPunct="1"/>
              <a:t>111</a:t>
            </a:fld>
            <a:endParaRPr lang="en-US" altLang="en-US">
              <a:solidFill>
                <a:srgbClr val="660066"/>
              </a:solidFill>
            </a:endParaRPr>
          </a:p>
        </p:txBody>
      </p:sp>
      <p:sp>
        <p:nvSpPr>
          <p:cNvPr id="128005" name="Rectangle 2"/>
          <p:cNvSpPr>
            <a:spLocks noGrp="1" noChangeArrowheads="1"/>
          </p:cNvSpPr>
          <p:nvPr>
            <p:ph type="title"/>
          </p:nvPr>
        </p:nvSpPr>
        <p:spPr/>
        <p:txBody>
          <a:bodyPr/>
          <a:lstStyle/>
          <a:p>
            <a:pPr eaLnBrk="1" hangingPunct="1"/>
            <a:r>
              <a:rPr lang="en-US" altLang="en-US" smtClean="0"/>
              <a:t>Loop Reversal: An Example</a:t>
            </a:r>
          </a:p>
        </p:txBody>
      </p:sp>
      <p:sp>
        <p:nvSpPr>
          <p:cNvPr id="128006" name="Rectangle 3"/>
          <p:cNvSpPr>
            <a:spLocks noGrp="1" noChangeArrowheads="1"/>
          </p:cNvSpPr>
          <p:nvPr>
            <p:ph type="body" idx="1"/>
          </p:nvPr>
        </p:nvSpPr>
        <p:spPr>
          <a:xfrm>
            <a:off x="1447800" y="1447800"/>
            <a:ext cx="4419600" cy="2286000"/>
          </a:xfrm>
          <a:solidFill>
            <a:srgbClr val="FFCCCC"/>
          </a:solidFill>
        </p:spPr>
        <p:txBody>
          <a:bodyPr/>
          <a:lstStyle/>
          <a:p>
            <a:pPr eaLnBrk="1" hangingPunct="1">
              <a:buFont typeface="Arial Unicode MS" panose="020B0604020202020204" pitchFamily="34" charset="-128"/>
              <a:buNone/>
            </a:pPr>
            <a:r>
              <a:rPr lang="en-US" altLang="en-US" sz="2000" b="1" smtClean="0">
                <a:latin typeface="Courier New" panose="02070309020205020404" pitchFamily="49" charset="0"/>
              </a:rPr>
              <a:t>DO I = 1, N</a:t>
            </a:r>
          </a:p>
          <a:p>
            <a:pPr eaLnBrk="1" hangingPunct="1">
              <a:buFont typeface="Arial Unicode MS" panose="020B0604020202020204" pitchFamily="34" charset="-128"/>
              <a:buNone/>
            </a:pPr>
            <a:r>
              <a:rPr lang="en-US" altLang="en-US" sz="2000" b="1" smtClean="0">
                <a:latin typeface="Courier New" panose="02070309020205020404" pitchFamily="49" charset="0"/>
              </a:rPr>
              <a:t>   C(I) = A(I) + B(I)</a:t>
            </a:r>
          </a:p>
          <a:p>
            <a:pPr eaLnBrk="1" hangingPunct="1">
              <a:buFont typeface="Arial Unicode MS" panose="020B0604020202020204" pitchFamily="34" charset="-128"/>
              <a:buNone/>
            </a:pPr>
            <a:r>
              <a:rPr lang="en-US" altLang="en-US" sz="2000" b="1" smtClean="0">
                <a:latin typeface="Courier New" panose="02070309020205020404" pitchFamily="49" charset="0"/>
              </a:rPr>
              <a:t>END DO</a:t>
            </a:r>
          </a:p>
          <a:p>
            <a:pPr eaLnBrk="1" hangingPunct="1">
              <a:buFont typeface="Arial Unicode MS" panose="020B0604020202020204" pitchFamily="34" charset="-128"/>
              <a:buNone/>
            </a:pPr>
            <a:r>
              <a:rPr lang="en-US" altLang="en-US" sz="2000" b="1" smtClean="0">
                <a:latin typeface="Courier New" panose="02070309020205020404" pitchFamily="49" charset="0"/>
              </a:rPr>
              <a:t>DO I = 1, N</a:t>
            </a:r>
          </a:p>
          <a:p>
            <a:pPr eaLnBrk="1" hangingPunct="1">
              <a:buFont typeface="Arial Unicode MS" panose="020B0604020202020204" pitchFamily="34" charset="-128"/>
              <a:buNone/>
            </a:pPr>
            <a:r>
              <a:rPr lang="en-US" altLang="en-US" sz="2000" b="1" smtClean="0">
                <a:latin typeface="Courier New" panose="02070309020205020404" pitchFamily="49" charset="0"/>
              </a:rPr>
              <a:t>   D(I) = C(I+1) * 3.14</a:t>
            </a:r>
          </a:p>
          <a:p>
            <a:pPr eaLnBrk="1" hangingPunct="1">
              <a:buFont typeface="Arial Unicode MS" panose="020B0604020202020204" pitchFamily="34" charset="-128"/>
              <a:buNone/>
            </a:pPr>
            <a:r>
              <a:rPr lang="en-US" altLang="en-US" sz="2000" b="1" smtClean="0">
                <a:latin typeface="Courier New" panose="02070309020205020404" pitchFamily="49" charset="0"/>
              </a:rPr>
              <a:t>END DO</a:t>
            </a:r>
          </a:p>
        </p:txBody>
      </p:sp>
      <p:sp>
        <p:nvSpPr>
          <p:cNvPr id="128007" name="Rectangle 4"/>
          <p:cNvSpPr>
            <a:spLocks noChangeArrowheads="1"/>
          </p:cNvSpPr>
          <p:nvPr/>
        </p:nvSpPr>
        <p:spPr bwMode="auto">
          <a:xfrm>
            <a:off x="4495800" y="4648200"/>
            <a:ext cx="4419600" cy="15240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Arial Unicode MS" panose="020B0604020202020204" pitchFamily="34" charset="-128"/>
              <a:buNone/>
            </a:pPr>
            <a:r>
              <a:rPr lang="en-US" altLang="en-US" sz="2000" b="1">
                <a:latin typeface="Courier New" panose="02070309020205020404" pitchFamily="49" charset="0"/>
              </a:rPr>
              <a:t>DO I = N, 1, -1</a:t>
            </a:r>
          </a:p>
          <a:p>
            <a:pPr eaLnBrk="1" hangingPunct="1">
              <a:buFont typeface="Arial Unicode MS" panose="020B0604020202020204" pitchFamily="34" charset="-128"/>
              <a:buNone/>
            </a:pPr>
            <a:r>
              <a:rPr lang="en-US" altLang="en-US" sz="2000" b="1">
                <a:latin typeface="Courier New" panose="02070309020205020404" pitchFamily="49" charset="0"/>
              </a:rPr>
              <a:t>	C(I) = A(I) + B(I)</a:t>
            </a:r>
          </a:p>
          <a:p>
            <a:pPr eaLnBrk="1" hangingPunct="1">
              <a:buFont typeface="Arial Unicode MS" panose="020B0604020202020204" pitchFamily="34" charset="-128"/>
              <a:buNone/>
            </a:pPr>
            <a:r>
              <a:rPr lang="en-US" altLang="en-US" sz="2000" b="1">
                <a:latin typeface="Courier New" panose="02070309020205020404" pitchFamily="49" charset="0"/>
              </a:rPr>
              <a:t>	D(I) = C(I+1) * 3.14</a:t>
            </a:r>
          </a:p>
          <a:p>
            <a:pPr eaLnBrk="1" hangingPunct="1">
              <a:buFont typeface="Arial Unicode MS" panose="020B0604020202020204" pitchFamily="34" charset="-128"/>
              <a:buNone/>
            </a:pPr>
            <a:r>
              <a:rPr lang="en-US" altLang="en-US" sz="2000" b="1">
                <a:latin typeface="Courier New" panose="02070309020205020404" pitchFamily="49" charset="0"/>
              </a:rPr>
              <a:t>END DO</a:t>
            </a:r>
          </a:p>
        </p:txBody>
      </p:sp>
      <p:sp>
        <p:nvSpPr>
          <p:cNvPr id="128008" name="AutoShape 5"/>
          <p:cNvSpPr>
            <a:spLocks noChangeArrowheads="1"/>
          </p:cNvSpPr>
          <p:nvPr/>
        </p:nvSpPr>
        <p:spPr bwMode="auto">
          <a:xfrm rot="1950420">
            <a:off x="3733800" y="3352800"/>
            <a:ext cx="1295400" cy="1371600"/>
          </a:xfrm>
          <a:custGeom>
            <a:avLst/>
            <a:gdLst>
              <a:gd name="T0" fmla="*/ 971550 w 21600"/>
              <a:gd name="T1" fmla="*/ 0 h 21600"/>
              <a:gd name="T2" fmla="*/ 0 w 21600"/>
              <a:gd name="T3" fmla="*/ 685800 h 21600"/>
              <a:gd name="T4" fmla="*/ 971550 w 21600"/>
              <a:gd name="T5" fmla="*/ 1371600 h 21600"/>
              <a:gd name="T6" fmla="*/ 1295400 w 21600"/>
              <a:gd name="T7" fmla="*/ 6858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FFFF"/>
              </a:gs>
              <a:gs pos="100000">
                <a:srgbClr val="A5002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290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290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4775F8-DC99-491A-907D-3B2714725F2B}" type="slidenum">
              <a:rPr lang="en-US" altLang="en-US">
                <a:solidFill>
                  <a:srgbClr val="660066"/>
                </a:solidFill>
              </a:rPr>
              <a:pPr eaLnBrk="1" hangingPunct="1"/>
              <a:t>112</a:t>
            </a:fld>
            <a:endParaRPr lang="en-US" altLang="en-US">
              <a:solidFill>
                <a:srgbClr val="660066"/>
              </a:solidFill>
            </a:endParaRPr>
          </a:p>
        </p:txBody>
      </p:sp>
      <p:sp>
        <p:nvSpPr>
          <p:cNvPr id="129029" name="Rectangle 2"/>
          <p:cNvSpPr>
            <a:spLocks noGrp="1" noChangeArrowheads="1"/>
          </p:cNvSpPr>
          <p:nvPr>
            <p:ph type="title"/>
          </p:nvPr>
        </p:nvSpPr>
        <p:spPr/>
        <p:txBody>
          <a:bodyPr/>
          <a:lstStyle/>
          <a:p>
            <a:pPr eaLnBrk="1" hangingPunct="1"/>
            <a:r>
              <a:rPr lang="en-US" altLang="en-US" smtClean="0"/>
              <a:t>Loop Skewing</a:t>
            </a:r>
          </a:p>
        </p:txBody>
      </p:sp>
      <p:sp>
        <p:nvSpPr>
          <p:cNvPr id="129030" name="Rectangle 3"/>
          <p:cNvSpPr>
            <a:spLocks noGrp="1" noChangeArrowheads="1"/>
          </p:cNvSpPr>
          <p:nvPr>
            <p:ph type="body" idx="1"/>
          </p:nvPr>
        </p:nvSpPr>
        <p:spPr/>
        <p:txBody>
          <a:bodyPr/>
          <a:lstStyle/>
          <a:p>
            <a:pPr eaLnBrk="1" hangingPunct="1"/>
            <a:r>
              <a:rPr lang="en-US" altLang="en-US" smtClean="0"/>
              <a:t>Loop skewing is the changing of the iteration vector from a form such as (</a:t>
            </a:r>
            <a:r>
              <a:rPr lang="en-US" altLang="en-US" i="1" smtClean="0">
                <a:latin typeface="Times New Roman" panose="02020603050405020304" pitchFamily="18" charset="0"/>
              </a:rPr>
              <a:t>i</a:t>
            </a:r>
            <a:r>
              <a:rPr lang="en-US" altLang="en-US" smtClean="0">
                <a:latin typeface="Times New Roman" panose="02020603050405020304" pitchFamily="18" charset="0"/>
              </a:rPr>
              <a:t>, </a:t>
            </a:r>
            <a:r>
              <a:rPr lang="en-US" altLang="en-US" i="1" smtClean="0">
                <a:latin typeface="Times New Roman" panose="02020603050405020304" pitchFamily="18" charset="0"/>
              </a:rPr>
              <a:t>j</a:t>
            </a:r>
            <a:r>
              <a:rPr lang="en-US" altLang="en-US" smtClean="0"/>
              <a:t>) to (</a:t>
            </a:r>
            <a:r>
              <a:rPr lang="en-US" altLang="en-US" i="1" smtClean="0">
                <a:latin typeface="Times New Roman" panose="02020603050405020304" pitchFamily="18" charset="0"/>
              </a:rPr>
              <a:t>i</a:t>
            </a:r>
            <a:r>
              <a:rPr lang="en-US" altLang="en-US" smtClean="0">
                <a:latin typeface="Times New Roman" panose="02020603050405020304" pitchFamily="18" charset="0"/>
              </a:rPr>
              <a:t>, </a:t>
            </a:r>
            <a:r>
              <a:rPr lang="en-US" altLang="en-US" i="1" smtClean="0">
                <a:latin typeface="Times New Roman" panose="02020603050405020304" pitchFamily="18" charset="0"/>
              </a:rPr>
              <a:t>j</a:t>
            </a:r>
            <a:r>
              <a:rPr lang="en-US" altLang="en-US" smtClean="0">
                <a:latin typeface="Times New Roman" panose="02020603050405020304" pitchFamily="18" charset="0"/>
              </a:rPr>
              <a:t> + </a:t>
            </a:r>
            <a:r>
              <a:rPr lang="en-US" altLang="en-US" i="1" smtClean="0">
                <a:latin typeface="Times New Roman" panose="02020603050405020304" pitchFamily="18" charset="0"/>
              </a:rPr>
              <a:t>f</a:t>
            </a:r>
            <a:r>
              <a:rPr lang="en-US" altLang="en-US" smtClean="0">
                <a:latin typeface="Times New Roman" panose="02020603050405020304" pitchFamily="18" charset="0"/>
              </a:rPr>
              <a:t> </a:t>
            </a:r>
            <a:r>
              <a:rPr lang="en-US" altLang="en-US" smtClean="0">
                <a:latin typeface="Times New Roman" panose="02020603050405020304" pitchFamily="18" charset="0"/>
                <a:sym typeface="Symbol" panose="05050102010706020507" pitchFamily="18" charset="2"/>
              </a:rPr>
              <a:t></a:t>
            </a:r>
            <a:r>
              <a:rPr lang="en-US" altLang="en-US" smtClean="0">
                <a:latin typeface="Times New Roman" panose="02020603050405020304" pitchFamily="18" charset="0"/>
              </a:rPr>
              <a:t> </a:t>
            </a:r>
            <a:r>
              <a:rPr lang="en-US" altLang="en-US" i="1" smtClean="0">
                <a:latin typeface="Times New Roman" panose="02020603050405020304" pitchFamily="18" charset="0"/>
              </a:rPr>
              <a:t>i</a:t>
            </a:r>
            <a:r>
              <a:rPr lang="en-US" altLang="en-US" smtClean="0"/>
              <a:t>), i.e. the other loop’s index is scaled by an integer and then added to the inner loop’s</a:t>
            </a:r>
          </a:p>
          <a:p>
            <a:pPr eaLnBrk="1" hangingPunct="1"/>
            <a:r>
              <a:rPr lang="en-US" altLang="en-US" smtClean="0"/>
              <a:t>All distance vectors are changed from (</a:t>
            </a:r>
            <a:r>
              <a:rPr lang="en-US" altLang="en-US" i="1" smtClean="0">
                <a:latin typeface="Times New Roman" panose="02020603050405020304" pitchFamily="18" charset="0"/>
              </a:rPr>
              <a:t>d</a:t>
            </a:r>
            <a:r>
              <a:rPr lang="en-US" altLang="en-US" i="1" baseline="-25000" smtClean="0">
                <a:latin typeface="Times New Roman" panose="02020603050405020304" pitchFamily="18" charset="0"/>
              </a:rPr>
              <a:t>i</a:t>
            </a:r>
            <a:r>
              <a:rPr lang="en-US" altLang="en-US" smtClean="0">
                <a:latin typeface="Times New Roman" panose="02020603050405020304" pitchFamily="18" charset="0"/>
              </a:rPr>
              <a:t>, </a:t>
            </a:r>
            <a:r>
              <a:rPr lang="en-US" altLang="en-US" i="1" smtClean="0">
                <a:latin typeface="Times New Roman" panose="02020603050405020304" pitchFamily="18" charset="0"/>
              </a:rPr>
              <a:t>d</a:t>
            </a:r>
            <a:r>
              <a:rPr lang="en-US" altLang="en-US" i="1" baseline="-25000" smtClean="0">
                <a:latin typeface="Times New Roman" panose="02020603050405020304" pitchFamily="18" charset="0"/>
              </a:rPr>
              <a:t>j</a:t>
            </a:r>
            <a:r>
              <a:rPr lang="en-US" altLang="en-US" smtClean="0"/>
              <a:t>) to (</a:t>
            </a:r>
            <a:r>
              <a:rPr lang="en-US" altLang="en-US" i="1" smtClean="0">
                <a:latin typeface="Times New Roman" panose="02020603050405020304" pitchFamily="18" charset="0"/>
              </a:rPr>
              <a:t>d</a:t>
            </a:r>
            <a:r>
              <a:rPr lang="en-US" altLang="en-US" i="1" baseline="-25000" smtClean="0">
                <a:latin typeface="Times New Roman" panose="02020603050405020304" pitchFamily="18" charset="0"/>
              </a:rPr>
              <a:t>i</a:t>
            </a:r>
            <a:r>
              <a:rPr lang="en-US" altLang="en-US" smtClean="0">
                <a:latin typeface="Times New Roman" panose="02020603050405020304" pitchFamily="18" charset="0"/>
              </a:rPr>
              <a:t>, </a:t>
            </a:r>
            <a:r>
              <a:rPr lang="en-US" altLang="en-US" i="1" smtClean="0">
                <a:latin typeface="Times New Roman" panose="02020603050405020304" pitchFamily="18" charset="0"/>
              </a:rPr>
              <a:t>d</a:t>
            </a:r>
            <a:r>
              <a:rPr lang="en-US" altLang="en-US" i="1" baseline="-25000" smtClean="0">
                <a:latin typeface="Times New Roman" panose="02020603050405020304" pitchFamily="18" charset="0"/>
              </a:rPr>
              <a:t>j</a:t>
            </a:r>
            <a:r>
              <a:rPr lang="en-US" altLang="en-US" smtClean="0">
                <a:latin typeface="Times New Roman" panose="02020603050405020304" pitchFamily="18" charset="0"/>
              </a:rPr>
              <a:t> + </a:t>
            </a:r>
            <a:r>
              <a:rPr lang="en-US" altLang="en-US" i="1" smtClean="0">
                <a:latin typeface="Times New Roman" panose="02020603050405020304" pitchFamily="18" charset="0"/>
              </a:rPr>
              <a:t>f</a:t>
            </a:r>
            <a:r>
              <a:rPr lang="en-US" altLang="en-US" smtClean="0">
                <a:latin typeface="Times New Roman" panose="02020603050405020304" pitchFamily="18" charset="0"/>
              </a:rPr>
              <a:t> </a:t>
            </a:r>
            <a:r>
              <a:rPr lang="en-US" altLang="en-US" smtClean="0">
                <a:latin typeface="Times New Roman" panose="02020603050405020304" pitchFamily="18" charset="0"/>
                <a:sym typeface="Symbol" panose="05050102010706020507" pitchFamily="18" charset="2"/>
              </a:rPr>
              <a:t></a:t>
            </a:r>
            <a:r>
              <a:rPr lang="en-US" altLang="en-US" smtClean="0">
                <a:latin typeface="Times New Roman" panose="02020603050405020304" pitchFamily="18" charset="0"/>
              </a:rPr>
              <a:t> </a:t>
            </a:r>
            <a:r>
              <a:rPr lang="en-US" altLang="en-US" i="1" smtClean="0">
                <a:latin typeface="Times New Roman" panose="02020603050405020304" pitchFamily="18" charset="0"/>
              </a:rPr>
              <a:t>d</a:t>
            </a:r>
            <a:r>
              <a:rPr lang="en-US" altLang="en-US" i="1" baseline="-25000" smtClean="0">
                <a:latin typeface="Times New Roman" panose="02020603050405020304" pitchFamily="18" charset="0"/>
              </a:rPr>
              <a:t>i</a:t>
            </a:r>
            <a:r>
              <a:rPr lang="en-US" altLang="en-US" smtClean="0"/>
              <a:t>)</a:t>
            </a:r>
          </a:p>
          <a:p>
            <a:pPr eaLnBrk="1" hangingPunct="1"/>
            <a:r>
              <a:rPr lang="en-US" altLang="en-US" smtClean="0"/>
              <a:t>Enables other loop transformations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00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00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2332A1-D194-4834-8C4B-E2A726070C6C}" type="slidenum">
              <a:rPr lang="en-US" altLang="en-US">
                <a:solidFill>
                  <a:srgbClr val="660066"/>
                </a:solidFill>
              </a:rPr>
              <a:pPr eaLnBrk="1" hangingPunct="1"/>
              <a:t>113</a:t>
            </a:fld>
            <a:endParaRPr lang="en-US" altLang="en-US">
              <a:solidFill>
                <a:srgbClr val="660066"/>
              </a:solidFill>
            </a:endParaRPr>
          </a:p>
        </p:txBody>
      </p:sp>
      <p:sp>
        <p:nvSpPr>
          <p:cNvPr id="130053" name="Rectangle 2"/>
          <p:cNvSpPr>
            <a:spLocks noGrp="1" noChangeArrowheads="1"/>
          </p:cNvSpPr>
          <p:nvPr>
            <p:ph type="title"/>
          </p:nvPr>
        </p:nvSpPr>
        <p:spPr/>
        <p:txBody>
          <a:bodyPr/>
          <a:lstStyle/>
          <a:p>
            <a:pPr eaLnBrk="1" hangingPunct="1"/>
            <a:r>
              <a:rPr lang="en-US" altLang="en-US" smtClean="0"/>
              <a:t>Effect of Loop Skewing</a:t>
            </a:r>
          </a:p>
        </p:txBody>
      </p:sp>
      <p:pic>
        <p:nvPicPr>
          <p:cNvPr id="130054"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65188" y="1676400"/>
            <a:ext cx="7169150" cy="3976688"/>
          </a:xfrm>
          <a:noFill/>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1075"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1076"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887015-13F1-4BE3-99B1-4D8A0EF31324}" type="slidenum">
              <a:rPr lang="en-US" altLang="en-US">
                <a:solidFill>
                  <a:srgbClr val="660066"/>
                </a:solidFill>
              </a:rPr>
              <a:pPr eaLnBrk="1" hangingPunct="1"/>
              <a:t>114</a:t>
            </a:fld>
            <a:endParaRPr lang="en-US" altLang="en-US">
              <a:solidFill>
                <a:srgbClr val="660066"/>
              </a:solidFill>
            </a:endParaRPr>
          </a:p>
        </p:txBody>
      </p:sp>
      <p:sp>
        <p:nvSpPr>
          <p:cNvPr id="131077" name="Rectangle 2"/>
          <p:cNvSpPr>
            <a:spLocks noGrp="1" noChangeArrowheads="1"/>
          </p:cNvSpPr>
          <p:nvPr>
            <p:ph type="title"/>
          </p:nvPr>
        </p:nvSpPr>
        <p:spPr/>
        <p:txBody>
          <a:bodyPr/>
          <a:lstStyle/>
          <a:p>
            <a:pPr eaLnBrk="1" hangingPunct="1"/>
            <a:r>
              <a:rPr lang="en-US" altLang="en-US" smtClean="0"/>
              <a:t>Unimodular Transformation</a:t>
            </a:r>
          </a:p>
        </p:txBody>
      </p:sp>
      <p:sp>
        <p:nvSpPr>
          <p:cNvPr id="131078" name="Rectangle 3"/>
          <p:cNvSpPr>
            <a:spLocks noGrp="1" noChangeArrowheads="1"/>
          </p:cNvSpPr>
          <p:nvPr>
            <p:ph type="body" sz="half" idx="1"/>
          </p:nvPr>
        </p:nvSpPr>
        <p:spPr>
          <a:xfrm>
            <a:off x="457200" y="1600200"/>
            <a:ext cx="8229600" cy="4525963"/>
          </a:xfrm>
        </p:spPr>
        <p:txBody>
          <a:bodyPr/>
          <a:lstStyle/>
          <a:p>
            <a:pPr eaLnBrk="1" hangingPunct="1"/>
            <a:r>
              <a:rPr lang="en-US" altLang="en-US" sz="2800" smtClean="0"/>
              <a:t>All the 3 loop transformation can be modelled by unimodular matrices</a:t>
            </a:r>
          </a:p>
          <a:p>
            <a:pPr eaLnBrk="1" hangingPunct="1"/>
            <a:endParaRPr lang="en-US" altLang="en-US" sz="2800" smtClean="0"/>
          </a:p>
          <a:p>
            <a:pPr eaLnBrk="1" hangingPunct="1"/>
            <a:r>
              <a:rPr lang="en-US" altLang="en-US" sz="2800" smtClean="0"/>
              <a:t>For a double loop:</a:t>
            </a:r>
          </a:p>
          <a:p>
            <a:pPr eaLnBrk="1" hangingPunct="1"/>
            <a:endParaRPr lang="en-US" altLang="en-US" sz="2800" smtClean="0"/>
          </a:p>
          <a:p>
            <a:pPr eaLnBrk="1" hangingPunct="1"/>
            <a:endParaRPr lang="en-US" altLang="en-US" sz="2800" smtClean="0"/>
          </a:p>
          <a:p>
            <a:pPr eaLnBrk="1" hangingPunct="1"/>
            <a:r>
              <a:rPr lang="en-US" altLang="en-US" sz="2800" smtClean="0"/>
              <a:t>For example, loop interchange</a:t>
            </a:r>
          </a:p>
        </p:txBody>
      </p:sp>
      <p:pic>
        <p:nvPicPr>
          <p:cNvPr id="131079" name="Picture 4"/>
          <p:cNvPicPr>
            <a:picLocks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620713" y="3505200"/>
            <a:ext cx="7658100" cy="1116013"/>
          </a:xfrm>
          <a:noFill/>
        </p:spPr>
      </p:pic>
      <p:graphicFrame>
        <p:nvGraphicFramePr>
          <p:cNvPr id="131080" name="Object 6"/>
          <p:cNvGraphicFramePr>
            <a:graphicFrameLocks noChangeAspect="1"/>
          </p:cNvGraphicFramePr>
          <p:nvPr>
            <p:ph sz="quarter" idx="3"/>
          </p:nvPr>
        </p:nvGraphicFramePr>
        <p:xfrm>
          <a:off x="2982913" y="5257800"/>
          <a:ext cx="2689225" cy="808038"/>
        </p:xfrm>
        <a:graphic>
          <a:graphicData uri="http://schemas.openxmlformats.org/presentationml/2006/ole">
            <mc:AlternateContent xmlns:mc="http://schemas.openxmlformats.org/markup-compatibility/2006">
              <mc:Choice xmlns:v="urn:schemas-microsoft-com:vml" Requires="v">
                <p:oleObj spid="_x0000_s131081" name="Equation" r:id="rId5" imgW="1422400" imgH="457200" progId="Equation.DSMT4">
                  <p:embed/>
                </p:oleObj>
              </mc:Choice>
              <mc:Fallback>
                <p:oleObj name="Equation" r:id="rId5" imgW="14224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2913" y="5257800"/>
                        <a:ext cx="2689225"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20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21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DAEC14-F96A-4CD6-A2F1-E7D0E9439A39}" type="slidenum">
              <a:rPr lang="en-US" altLang="en-US">
                <a:solidFill>
                  <a:srgbClr val="660066"/>
                </a:solidFill>
              </a:rPr>
              <a:pPr eaLnBrk="1" hangingPunct="1"/>
              <a:t>115</a:t>
            </a:fld>
            <a:endParaRPr lang="en-US" altLang="en-US">
              <a:solidFill>
                <a:srgbClr val="660066"/>
              </a:solidFill>
            </a:endParaRPr>
          </a:p>
        </p:txBody>
      </p:sp>
      <p:sp>
        <p:nvSpPr>
          <p:cNvPr id="132101" name="Rectangle 2"/>
          <p:cNvSpPr>
            <a:spLocks noGrp="1" noChangeArrowheads="1"/>
          </p:cNvSpPr>
          <p:nvPr>
            <p:ph type="title"/>
          </p:nvPr>
        </p:nvSpPr>
        <p:spPr/>
        <p:txBody>
          <a:bodyPr/>
          <a:lstStyle/>
          <a:p>
            <a:pPr eaLnBrk="1" hangingPunct="1"/>
            <a:r>
              <a:rPr lang="en-US" altLang="en-US" smtClean="0"/>
              <a:t>Other Loop Transformations</a:t>
            </a:r>
          </a:p>
        </p:txBody>
      </p:sp>
      <p:sp>
        <p:nvSpPr>
          <p:cNvPr id="132102" name="Rectangle 3"/>
          <p:cNvSpPr>
            <a:spLocks noGrp="1" noChangeArrowheads="1"/>
          </p:cNvSpPr>
          <p:nvPr>
            <p:ph type="body" idx="1"/>
          </p:nvPr>
        </p:nvSpPr>
        <p:spPr/>
        <p:txBody>
          <a:bodyPr/>
          <a:lstStyle/>
          <a:p>
            <a:pPr eaLnBrk="1" hangingPunct="1"/>
            <a:r>
              <a:rPr lang="en-US" altLang="en-US" smtClean="0"/>
              <a:t>Loop Unrolling</a:t>
            </a:r>
          </a:p>
          <a:p>
            <a:pPr eaLnBrk="1" hangingPunct="1"/>
            <a:endParaRPr lang="en-US" altLang="en-US" smtClean="0"/>
          </a:p>
          <a:p>
            <a:pPr eaLnBrk="1" hangingPunct="1"/>
            <a:r>
              <a:rPr lang="en-US" altLang="en-US" smtClean="0"/>
              <a:t>Loop Distribution</a:t>
            </a:r>
          </a:p>
          <a:p>
            <a:pPr eaLnBrk="1" hangingPunct="1"/>
            <a:endParaRPr lang="en-US" altLang="en-US" smtClean="0"/>
          </a:p>
          <a:p>
            <a:pPr eaLnBrk="1" hangingPunct="1"/>
            <a:r>
              <a:rPr lang="en-US" altLang="en-US" smtClean="0"/>
              <a:t>Loop Tiling</a:t>
            </a:r>
          </a:p>
          <a:p>
            <a:pPr eaLnBrk="1" hangingPunct="1"/>
            <a:endParaRPr lang="en-US" altLang="en-US" smtClean="0"/>
          </a:p>
          <a:p>
            <a:pPr eaLnBrk="1" hangingPunct="1"/>
            <a:r>
              <a:rPr lang="en-US" altLang="en-US" smtClean="0"/>
              <a:t>Etc., etc., etc.,</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31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31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0846A7-83D1-41AC-8FC1-4BA804ABF267}" type="slidenum">
              <a:rPr lang="en-US" altLang="en-US">
                <a:solidFill>
                  <a:srgbClr val="660066"/>
                </a:solidFill>
              </a:rPr>
              <a:pPr eaLnBrk="1" hangingPunct="1"/>
              <a:t>116</a:t>
            </a:fld>
            <a:endParaRPr lang="en-US" altLang="en-US">
              <a:solidFill>
                <a:srgbClr val="660066"/>
              </a:solidFill>
            </a:endParaRPr>
          </a:p>
        </p:txBody>
      </p:sp>
      <p:sp>
        <p:nvSpPr>
          <p:cNvPr id="133125" name="Rectangle 2"/>
          <p:cNvSpPr>
            <a:spLocks noGrp="1" noChangeArrowheads="1"/>
          </p:cNvSpPr>
          <p:nvPr>
            <p:ph type="title"/>
          </p:nvPr>
        </p:nvSpPr>
        <p:spPr/>
        <p:txBody>
          <a:bodyPr/>
          <a:lstStyle/>
          <a:p>
            <a:pPr eaLnBrk="1" hangingPunct="1"/>
            <a:r>
              <a:rPr lang="en-US" altLang="en-US" smtClean="0"/>
              <a:t>Loop Unrolling</a:t>
            </a:r>
          </a:p>
        </p:txBody>
      </p:sp>
      <p:sp>
        <p:nvSpPr>
          <p:cNvPr id="133126" name="Rectangle 3"/>
          <p:cNvSpPr>
            <a:spLocks noGrp="1" noChangeArrowheads="1"/>
          </p:cNvSpPr>
          <p:nvPr>
            <p:ph type="body" idx="1"/>
          </p:nvPr>
        </p:nvSpPr>
        <p:spPr/>
        <p:txBody>
          <a:bodyPr/>
          <a:lstStyle/>
          <a:p>
            <a:pPr eaLnBrk="1" hangingPunct="1">
              <a:lnSpc>
                <a:spcPct val="90000"/>
              </a:lnSpc>
            </a:pPr>
            <a:r>
              <a:rPr lang="en-US" altLang="en-US" smtClean="0"/>
              <a:t>Create a constant multiple copy of the loop body</a:t>
            </a:r>
          </a:p>
          <a:p>
            <a:pPr lvl="1" eaLnBrk="1" hangingPunct="1">
              <a:lnSpc>
                <a:spcPct val="90000"/>
              </a:lnSpc>
            </a:pPr>
            <a:r>
              <a:rPr lang="en-US" altLang="en-US" smtClean="0"/>
              <a:t>Enlarge the loop body and provide for more opportunities for parallelism</a:t>
            </a:r>
          </a:p>
          <a:p>
            <a:pPr eaLnBrk="1" hangingPunct="1">
              <a:lnSpc>
                <a:spcPct val="90000"/>
              </a:lnSpc>
            </a:pPr>
            <a:r>
              <a:rPr lang="en-US" altLang="en-US" smtClean="0"/>
              <a:t>A prologue (or epilogue) is need to take care of the “remainder” of the loop</a:t>
            </a:r>
          </a:p>
          <a:p>
            <a:pPr lvl="1" eaLnBrk="1" hangingPunct="1">
              <a:lnSpc>
                <a:spcPct val="90000"/>
              </a:lnSpc>
            </a:pPr>
            <a:r>
              <a:rPr lang="en-US" altLang="en-US" smtClean="0"/>
              <a:t>Essentially the original loop with adjusted loop bounds</a:t>
            </a:r>
          </a:p>
          <a:p>
            <a:pPr eaLnBrk="1" hangingPunct="1">
              <a:lnSpc>
                <a:spcPct val="90000"/>
              </a:lnSpc>
            </a:pPr>
            <a:r>
              <a:rPr lang="en-US" altLang="en-US" smtClean="0"/>
              <a:t>Can lead to code explosion</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41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41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D7CDE4-7364-4054-B579-EB901459448B}" type="slidenum">
              <a:rPr lang="en-US" altLang="en-US">
                <a:solidFill>
                  <a:srgbClr val="660066"/>
                </a:solidFill>
              </a:rPr>
              <a:pPr eaLnBrk="1" hangingPunct="1"/>
              <a:t>117</a:t>
            </a:fld>
            <a:endParaRPr lang="en-US" altLang="en-US">
              <a:solidFill>
                <a:srgbClr val="660066"/>
              </a:solidFill>
            </a:endParaRPr>
          </a:p>
        </p:txBody>
      </p:sp>
      <p:sp>
        <p:nvSpPr>
          <p:cNvPr id="134149" name="Rectangle 2"/>
          <p:cNvSpPr>
            <a:spLocks noGrp="1" noChangeArrowheads="1"/>
          </p:cNvSpPr>
          <p:nvPr>
            <p:ph type="title"/>
          </p:nvPr>
        </p:nvSpPr>
        <p:spPr/>
        <p:txBody>
          <a:bodyPr/>
          <a:lstStyle/>
          <a:p>
            <a:pPr eaLnBrk="1" hangingPunct="1"/>
            <a:r>
              <a:rPr lang="en-US" altLang="en-US" smtClean="0"/>
              <a:t>Loop Unrolling</a:t>
            </a:r>
          </a:p>
        </p:txBody>
      </p:sp>
      <p:pic>
        <p:nvPicPr>
          <p:cNvPr id="134150"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1447800"/>
            <a:ext cx="6248400" cy="5200650"/>
          </a:xfr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51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51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8B701E-D59A-48A5-AD80-919BA12514AB}" type="slidenum">
              <a:rPr lang="en-US" altLang="en-US">
                <a:solidFill>
                  <a:srgbClr val="660066"/>
                </a:solidFill>
              </a:rPr>
              <a:pPr eaLnBrk="1" hangingPunct="1"/>
              <a:t>118</a:t>
            </a:fld>
            <a:endParaRPr lang="en-US" altLang="en-US">
              <a:solidFill>
                <a:srgbClr val="660066"/>
              </a:solidFill>
            </a:endParaRPr>
          </a:p>
        </p:txBody>
      </p:sp>
      <p:sp>
        <p:nvSpPr>
          <p:cNvPr id="135173" name="Rectangle 2"/>
          <p:cNvSpPr>
            <a:spLocks noGrp="1" noChangeArrowheads="1"/>
          </p:cNvSpPr>
          <p:nvPr>
            <p:ph type="title"/>
          </p:nvPr>
        </p:nvSpPr>
        <p:spPr/>
        <p:txBody>
          <a:bodyPr/>
          <a:lstStyle/>
          <a:p>
            <a:pPr eaLnBrk="1" hangingPunct="1"/>
            <a:r>
              <a:rPr lang="en-US" altLang="en-US" smtClean="0"/>
              <a:t>Loop Distribution: Definition</a:t>
            </a:r>
          </a:p>
        </p:txBody>
      </p:sp>
      <p:sp>
        <p:nvSpPr>
          <p:cNvPr id="135174" name="Rectangle 3"/>
          <p:cNvSpPr>
            <a:spLocks noGrp="1" noChangeArrowheads="1"/>
          </p:cNvSpPr>
          <p:nvPr>
            <p:ph type="body" idx="1"/>
          </p:nvPr>
        </p:nvSpPr>
        <p:spPr>
          <a:xfrm>
            <a:off x="1676400" y="1524000"/>
            <a:ext cx="6781800" cy="4686300"/>
          </a:xfrm>
        </p:spPr>
        <p:txBody>
          <a:bodyPr/>
          <a:lstStyle/>
          <a:p>
            <a:pPr eaLnBrk="1" hangingPunct="1">
              <a:lnSpc>
                <a:spcPct val="0"/>
              </a:lnSpc>
              <a:buFont typeface="Arial Unicode MS" panose="020B0604020202020204" pitchFamily="34" charset="-128"/>
              <a:buNone/>
            </a:pPr>
            <a:r>
              <a:rPr lang="en-US" altLang="en-US" sz="2000" smtClean="0"/>
              <a:t>					</a:t>
            </a:r>
          </a:p>
          <a:p>
            <a:pPr eaLnBrk="1" hangingPunct="1">
              <a:lnSpc>
                <a:spcPct val="80000"/>
              </a:lnSpc>
              <a:buFont typeface="Arial Unicode MS" panose="020B0604020202020204" pitchFamily="34" charset="-128"/>
              <a:buNone/>
            </a:pPr>
            <a:r>
              <a:rPr lang="en-US" altLang="en-US" sz="2000" smtClean="0"/>
              <a:t>					</a:t>
            </a:r>
            <a:r>
              <a:rPr lang="en-US" altLang="en-US" sz="2000" b="1" smtClean="0">
                <a:latin typeface="Courier New" panose="02070309020205020404" pitchFamily="49" charset="0"/>
              </a:rPr>
              <a:t>DO i = . .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B1(i)</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END DO</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Do i = . . .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B(i)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END DO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DO i = . .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Bk(i)</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END DO</a:t>
            </a:r>
          </a:p>
          <a:p>
            <a:pPr eaLnBrk="1" hangingPunct="1">
              <a:lnSpc>
                <a:spcPct val="80000"/>
              </a:lnSpc>
              <a:buFont typeface="Arial Unicode MS" panose="020B0604020202020204" pitchFamily="34" charset="-128"/>
              <a:buNone/>
            </a:pPr>
            <a:endParaRPr lang="en-US" altLang="en-US" sz="2000" b="1" smtClean="0">
              <a:latin typeface="Courier New" panose="02070309020205020404" pitchFamily="49" charset="0"/>
            </a:endParaRPr>
          </a:p>
          <a:p>
            <a:pPr eaLnBrk="1" hangingPunct="1">
              <a:lnSpc>
                <a:spcPct val="80000"/>
              </a:lnSpc>
              <a:buFont typeface="Arial Unicode MS" panose="020B0604020202020204" pitchFamily="34" charset="-128"/>
              <a:buNone/>
            </a:pPr>
            <a:r>
              <a:rPr lang="en-US" altLang="en-US" sz="2000" smtClean="0"/>
              <a:t>Original loop body = </a:t>
            </a:r>
            <a:r>
              <a:rPr lang="en-US" altLang="en-US" sz="2000" i="1" smtClean="0"/>
              <a:t>B</a:t>
            </a:r>
            <a:endParaRPr lang="en-US" altLang="en-US" sz="2000" smtClean="0"/>
          </a:p>
          <a:p>
            <a:pPr eaLnBrk="1" hangingPunct="1">
              <a:lnSpc>
                <a:spcPct val="80000"/>
              </a:lnSpc>
              <a:buFont typeface="Arial Unicode MS" panose="020B0604020202020204" pitchFamily="34" charset="-128"/>
              <a:buNone/>
            </a:pPr>
            <a:r>
              <a:rPr lang="en-US" altLang="en-US" sz="2000" smtClean="0"/>
              <a:t>Distributed loop bodies = </a:t>
            </a:r>
            <a:r>
              <a:rPr lang="en-US" altLang="en-US" sz="2000" i="1" smtClean="0"/>
              <a:t>B</a:t>
            </a:r>
            <a:r>
              <a:rPr lang="en-US" altLang="en-US" sz="2000" i="1" baseline="-25000" smtClean="0"/>
              <a:t>1</a:t>
            </a:r>
            <a:r>
              <a:rPr lang="en-US" altLang="en-US" sz="2000" i="1" smtClean="0"/>
              <a:t>,…, B</a:t>
            </a:r>
            <a:r>
              <a:rPr lang="en-US" altLang="en-US" sz="2000" i="1" baseline="-25000" smtClean="0"/>
              <a:t>k</a:t>
            </a:r>
            <a:endParaRPr lang="en-US" altLang="en-US" sz="2000" i="1" smtClean="0"/>
          </a:p>
          <a:p>
            <a:pPr eaLnBrk="1" hangingPunct="1">
              <a:lnSpc>
                <a:spcPct val="80000"/>
              </a:lnSpc>
              <a:buFont typeface="Arial Unicode MS" panose="020B0604020202020204" pitchFamily="34" charset="-128"/>
              <a:buNone/>
            </a:pPr>
            <a:r>
              <a:rPr lang="en-US" altLang="en-US" sz="2000" smtClean="0"/>
              <a:t>(need not appear in same order as in </a:t>
            </a:r>
            <a:r>
              <a:rPr lang="en-US" altLang="en-US" sz="2000" baseline="-25000" smtClean="0"/>
              <a:t>B</a:t>
            </a:r>
            <a:r>
              <a:rPr lang="en-US" altLang="en-US" sz="2000" smtClean="0"/>
              <a:t>)	  	   </a:t>
            </a:r>
          </a:p>
        </p:txBody>
      </p:sp>
      <p:sp>
        <p:nvSpPr>
          <p:cNvPr id="135175" name="Line 4"/>
          <p:cNvSpPr>
            <a:spLocks noChangeShapeType="1"/>
          </p:cNvSpPr>
          <p:nvPr/>
        </p:nvSpPr>
        <p:spPr bwMode="auto">
          <a:xfrm>
            <a:off x="3924300" y="2971800"/>
            <a:ext cx="12954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61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61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E83684-0762-4F5C-93AB-643881A2136C}" type="slidenum">
              <a:rPr lang="en-US" altLang="en-US">
                <a:solidFill>
                  <a:srgbClr val="660066"/>
                </a:solidFill>
              </a:rPr>
              <a:pPr eaLnBrk="1" hangingPunct="1"/>
              <a:t>119</a:t>
            </a:fld>
            <a:endParaRPr lang="en-US" altLang="en-US">
              <a:solidFill>
                <a:srgbClr val="660066"/>
              </a:solidFill>
            </a:endParaRPr>
          </a:p>
        </p:txBody>
      </p:sp>
      <p:sp>
        <p:nvSpPr>
          <p:cNvPr id="136197" name="Rectangle 2"/>
          <p:cNvSpPr>
            <a:spLocks noGrp="1" noChangeArrowheads="1"/>
          </p:cNvSpPr>
          <p:nvPr>
            <p:ph type="title"/>
          </p:nvPr>
        </p:nvSpPr>
        <p:spPr>
          <a:xfrm>
            <a:off x="1044575" y="476250"/>
            <a:ext cx="7464425" cy="711200"/>
          </a:xfrm>
        </p:spPr>
        <p:txBody>
          <a:bodyPr/>
          <a:lstStyle/>
          <a:p>
            <a:pPr eaLnBrk="1" hangingPunct="1"/>
            <a:r>
              <a:rPr lang="en-US" altLang="en-US" sz="2800" smtClean="0"/>
              <a:t>Example of Loop Distribution for Eliminating Register Spills</a:t>
            </a:r>
          </a:p>
        </p:txBody>
      </p:sp>
      <p:sp>
        <p:nvSpPr>
          <p:cNvPr id="136198" name="Rectangle 3"/>
          <p:cNvSpPr>
            <a:spLocks noGrp="1" noChangeArrowheads="1"/>
          </p:cNvSpPr>
          <p:nvPr>
            <p:ph type="body" idx="1"/>
          </p:nvPr>
        </p:nvSpPr>
        <p:spPr>
          <a:xfrm>
            <a:off x="914400" y="1531938"/>
            <a:ext cx="7907338" cy="4525962"/>
          </a:xfrm>
        </p:spPr>
        <p:txBody>
          <a:bodyPr/>
          <a:lstStyle/>
          <a:p>
            <a:pPr eaLnBrk="1" hangingPunct="1">
              <a:lnSpc>
                <a:spcPct val="90000"/>
              </a:lnSpc>
              <a:buFont typeface="Arial Unicode MS" panose="020B0604020202020204" pitchFamily="34" charset="-128"/>
              <a:buNone/>
            </a:pPr>
            <a:r>
              <a:rPr lang="en-US" altLang="en-US" sz="2400" smtClean="0"/>
              <a:t>Suppose only two floating-point registers were </a:t>
            </a:r>
          </a:p>
          <a:p>
            <a:pPr eaLnBrk="1" hangingPunct="1">
              <a:lnSpc>
                <a:spcPct val="90000"/>
              </a:lnSpc>
              <a:buFont typeface="Arial Unicode MS" panose="020B0604020202020204" pitchFamily="34" charset="-128"/>
              <a:buNone/>
            </a:pPr>
            <a:r>
              <a:rPr lang="en-US" altLang="en-US" sz="2400" smtClean="0"/>
              <a:t>available for allocation:</a:t>
            </a:r>
          </a:p>
          <a:p>
            <a:pPr eaLnBrk="1" hangingPunct="1">
              <a:lnSpc>
                <a:spcPct val="90000"/>
              </a:lnSpc>
              <a:buFont typeface="Arial Unicode MS" panose="020B0604020202020204" pitchFamily="34" charset="-128"/>
              <a:buNone/>
            </a:pPr>
            <a:r>
              <a:rPr lang="en-US" altLang="en-US" sz="2000" smtClean="0">
                <a:latin typeface="Courier New" panose="02070309020205020404" pitchFamily="49" charset="0"/>
              </a:rPr>
              <a:t>						</a:t>
            </a:r>
            <a:r>
              <a:rPr lang="en-US" altLang="en-US" sz="2000" b="1" smtClean="0">
                <a:latin typeface="Courier New" panose="02070309020205020404" pitchFamily="49" charset="0"/>
              </a:rPr>
              <a:t>DO i = 1, n</a:t>
            </a:r>
          </a:p>
          <a:p>
            <a:pPr eaLnBrk="1" hangingPunct="1">
              <a:lnSpc>
                <a:spcPct val="90000"/>
              </a:lnSpc>
              <a:buFont typeface="Arial Unicode MS" panose="020B0604020202020204" pitchFamily="34" charset="-128"/>
              <a:buNone/>
            </a:pPr>
            <a:r>
              <a:rPr lang="en-US" altLang="en-US" sz="2000" b="1" smtClean="0">
                <a:latin typeface="Courier New" panose="02070309020205020404" pitchFamily="49" charset="0"/>
              </a:rPr>
              <a:t>						R = R + X(i)</a:t>
            </a:r>
          </a:p>
          <a:p>
            <a:pPr eaLnBrk="1" hangingPunct="1">
              <a:lnSpc>
                <a:spcPct val="90000"/>
              </a:lnSpc>
              <a:buFont typeface="Arial Unicode MS" panose="020B0604020202020204" pitchFamily="34" charset="-128"/>
              <a:buNone/>
            </a:pPr>
            <a:r>
              <a:rPr lang="en-US" altLang="en-US" sz="2000" b="1" smtClean="0">
                <a:latin typeface="Courier New" panose="02070309020205020404" pitchFamily="49" charset="0"/>
              </a:rPr>
              <a:t>Do i = 1,n				END DO</a:t>
            </a:r>
          </a:p>
          <a:p>
            <a:pPr eaLnBrk="1" hangingPunct="1">
              <a:lnSpc>
                <a:spcPct val="90000"/>
              </a:lnSpc>
              <a:buFont typeface="Arial Unicode MS" panose="020B0604020202020204" pitchFamily="34" charset="-128"/>
              <a:buNone/>
            </a:pPr>
            <a:r>
              <a:rPr lang="en-US" altLang="en-US" sz="2000" b="1" smtClean="0">
                <a:latin typeface="Courier New" panose="02070309020205020404" pitchFamily="49" charset="0"/>
              </a:rPr>
              <a:t>	R = R + X(i)			DO i=1, n</a:t>
            </a:r>
          </a:p>
          <a:p>
            <a:pPr eaLnBrk="1" hangingPunct="1">
              <a:lnSpc>
                <a:spcPct val="90000"/>
              </a:lnSpc>
              <a:buFont typeface="Arial Unicode MS" panose="020B0604020202020204" pitchFamily="34" charset="-128"/>
              <a:buNone/>
            </a:pPr>
            <a:r>
              <a:rPr lang="en-US" altLang="en-US" sz="2000" b="1" smtClean="0">
                <a:latin typeface="Courier New" panose="02070309020205020404" pitchFamily="49" charset="0"/>
              </a:rPr>
              <a:t>	S = S + Y(i)	            S= S + Y(i)</a:t>
            </a:r>
          </a:p>
          <a:p>
            <a:pPr eaLnBrk="1" hangingPunct="1">
              <a:lnSpc>
                <a:spcPct val="90000"/>
              </a:lnSpc>
              <a:buFont typeface="Arial Unicode MS" panose="020B0604020202020204" pitchFamily="34" charset="-128"/>
              <a:buNone/>
            </a:pPr>
            <a:r>
              <a:rPr lang="en-US" altLang="en-US" sz="2000" b="1" smtClean="0">
                <a:latin typeface="Courier New" panose="02070309020205020404" pitchFamily="49" charset="0"/>
              </a:rPr>
              <a:t>	T = T + Z(i)			END DO</a:t>
            </a:r>
          </a:p>
          <a:p>
            <a:pPr eaLnBrk="1" hangingPunct="1">
              <a:lnSpc>
                <a:spcPct val="90000"/>
              </a:lnSpc>
              <a:buFont typeface="Arial Unicode MS" panose="020B0604020202020204" pitchFamily="34" charset="-128"/>
              <a:buNone/>
            </a:pPr>
            <a:r>
              <a:rPr lang="en-US" altLang="en-US" sz="2000" b="1" smtClean="0">
                <a:latin typeface="Courier New" panose="02070309020205020404" pitchFamily="49" charset="0"/>
              </a:rPr>
              <a:t>END DO				DO i = 1, n</a:t>
            </a:r>
          </a:p>
          <a:p>
            <a:pPr eaLnBrk="1" hangingPunct="1">
              <a:lnSpc>
                <a:spcPct val="90000"/>
              </a:lnSpc>
              <a:buFont typeface="Arial Unicode MS" panose="020B0604020202020204" pitchFamily="34" charset="-128"/>
              <a:buNone/>
            </a:pPr>
            <a:r>
              <a:rPr lang="en-US" altLang="en-US" sz="2000" b="1" smtClean="0">
                <a:latin typeface="Courier New" panose="02070309020205020404" pitchFamily="49" charset="0"/>
              </a:rPr>
              <a:t>						     T = T + Z(i)</a:t>
            </a:r>
          </a:p>
          <a:p>
            <a:pPr eaLnBrk="1" hangingPunct="1">
              <a:lnSpc>
                <a:spcPct val="90000"/>
              </a:lnSpc>
              <a:buFont typeface="Arial Unicode MS" panose="020B0604020202020204" pitchFamily="34" charset="-128"/>
              <a:buNone/>
            </a:pPr>
            <a:r>
              <a:rPr lang="en-US" altLang="en-US" sz="2000" b="1" smtClean="0">
                <a:latin typeface="Courier New" panose="02070309020205020404" pitchFamily="49" charset="0"/>
              </a:rPr>
              <a:t>					 	END DO</a:t>
            </a:r>
            <a:r>
              <a:rPr lang="en-US" altLang="en-US" sz="2000" smtClean="0">
                <a:latin typeface="Courier New" panose="02070309020205020404" pitchFamily="49" charset="0"/>
              </a:rPr>
              <a:t> </a:t>
            </a:r>
          </a:p>
          <a:p>
            <a:pPr eaLnBrk="1" hangingPunct="1">
              <a:lnSpc>
                <a:spcPct val="90000"/>
              </a:lnSpc>
              <a:buFont typeface="Arial Unicode MS" panose="020B0604020202020204" pitchFamily="34" charset="-128"/>
              <a:buNone/>
            </a:pPr>
            <a:endParaRPr lang="en-US" altLang="en-US" sz="2000" smtClean="0"/>
          </a:p>
          <a:p>
            <a:pPr eaLnBrk="1" hangingPunct="1">
              <a:lnSpc>
                <a:spcPct val="90000"/>
              </a:lnSpc>
              <a:buFont typeface="Arial Unicode MS" panose="020B0604020202020204" pitchFamily="34" charset="-128"/>
              <a:buNone/>
            </a:pPr>
            <a:r>
              <a:rPr lang="en-US" altLang="en-US" sz="2000" smtClean="0"/>
              <a:t># f.p. regs needed = 4			# f.p. regs needed = 2</a:t>
            </a:r>
            <a:endParaRPr lang="en-US" altLang="en-US" sz="2000" smtClean="0">
              <a:latin typeface="Courier New" panose="02070309020205020404" pitchFamily="49" charset="0"/>
            </a:endParaRPr>
          </a:p>
        </p:txBody>
      </p:sp>
      <p:sp>
        <p:nvSpPr>
          <p:cNvPr id="136199" name="Line 4"/>
          <p:cNvSpPr>
            <a:spLocks noChangeShapeType="1"/>
          </p:cNvSpPr>
          <p:nvPr/>
        </p:nvSpPr>
        <p:spPr bwMode="auto">
          <a:xfrm>
            <a:off x="3586163" y="3656013"/>
            <a:ext cx="15240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66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66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1FC254-0765-4546-AD22-EA2FFD54C7DD}" type="slidenum">
              <a:rPr lang="en-US" altLang="en-US">
                <a:solidFill>
                  <a:srgbClr val="660066"/>
                </a:solidFill>
              </a:rPr>
              <a:pPr eaLnBrk="1" hangingPunct="1"/>
              <a:t>12</a:t>
            </a:fld>
            <a:endParaRPr lang="en-US" altLang="en-US">
              <a:solidFill>
                <a:srgbClr val="660066"/>
              </a:solidFill>
            </a:endParaRPr>
          </a:p>
        </p:txBody>
      </p:sp>
      <p:sp>
        <p:nvSpPr>
          <p:cNvPr id="26629" name="Rectangle 2"/>
          <p:cNvSpPr>
            <a:spLocks noGrp="1" noChangeArrowheads="1"/>
          </p:cNvSpPr>
          <p:nvPr>
            <p:ph type="title"/>
          </p:nvPr>
        </p:nvSpPr>
        <p:spPr>
          <a:xfrm>
            <a:off x="473075" y="542925"/>
            <a:ext cx="8202613" cy="712788"/>
          </a:xfrm>
        </p:spPr>
        <p:txBody>
          <a:bodyPr/>
          <a:lstStyle/>
          <a:p>
            <a:pPr eaLnBrk="1" hangingPunct="1"/>
            <a:r>
              <a:rPr lang="en-US" altLang="en-US" sz="3600" b="1" smtClean="0"/>
              <a:t>Loop-independent and Loop-carried Data Dependences</a:t>
            </a:r>
            <a:endParaRPr lang="en-US" altLang="en-US" sz="3600" smtClean="0"/>
          </a:p>
        </p:txBody>
      </p:sp>
      <p:sp>
        <p:nvSpPr>
          <p:cNvPr id="26630" name="Rectangle 3"/>
          <p:cNvSpPr>
            <a:spLocks noGrp="1" noChangeArrowheads="1"/>
          </p:cNvSpPr>
          <p:nvPr>
            <p:ph type="body" idx="1"/>
          </p:nvPr>
        </p:nvSpPr>
        <p:spPr>
          <a:xfrm>
            <a:off x="246063" y="1987550"/>
            <a:ext cx="8499475" cy="4527550"/>
          </a:xfrm>
        </p:spPr>
        <p:txBody>
          <a:bodyPr/>
          <a:lstStyle/>
          <a:p>
            <a:pPr eaLnBrk="1" hangingPunct="1">
              <a:lnSpc>
                <a:spcPct val="90000"/>
              </a:lnSpc>
            </a:pPr>
            <a:r>
              <a:rPr lang="en-US" altLang="en-US" sz="2400" smtClean="0"/>
              <a:t>A data dependence is said to be </a:t>
            </a:r>
            <a:r>
              <a:rPr lang="en-US" altLang="en-US" sz="2400" i="1" smtClean="0">
                <a:solidFill>
                  <a:srgbClr val="A50021"/>
                </a:solidFill>
              </a:rPr>
              <a:t>loop-independent</a:t>
            </a:r>
            <a:r>
              <a:rPr lang="en-US" altLang="en-US" sz="2400" smtClean="0"/>
              <a:t> if it has at least one direction vector,</a:t>
            </a:r>
            <a:r>
              <a:rPr lang="en-US" altLang="en-US" sz="2400" smtClean="0">
                <a:sym typeface="Symbol" panose="05050102010706020507" pitchFamily="18" charset="2"/>
              </a:rPr>
              <a:t></a:t>
            </a:r>
            <a:r>
              <a:rPr lang="en-US" altLang="en-US" sz="2400" smtClean="0"/>
              <a:t> , such that each element of </a:t>
            </a:r>
            <a:r>
              <a:rPr lang="en-US" altLang="en-US" sz="2400" smtClean="0">
                <a:sym typeface="Symbol" panose="05050102010706020507" pitchFamily="18" charset="2"/>
              </a:rPr>
              <a:t> </a:t>
            </a:r>
            <a:r>
              <a:rPr lang="en-US" altLang="en-US" sz="2400" smtClean="0"/>
              <a:t>contains “=“.</a:t>
            </a:r>
          </a:p>
          <a:p>
            <a:pPr eaLnBrk="1" hangingPunct="1">
              <a:lnSpc>
                <a:spcPct val="90000"/>
              </a:lnSpc>
            </a:pPr>
            <a:endParaRPr lang="en-US" altLang="en-US" sz="2400" smtClean="0"/>
          </a:p>
          <a:p>
            <a:pPr eaLnBrk="1" hangingPunct="1">
              <a:lnSpc>
                <a:spcPct val="90000"/>
              </a:lnSpc>
            </a:pPr>
            <a:r>
              <a:rPr lang="en-US" altLang="en-US" sz="2400" smtClean="0"/>
              <a:t>Loop-independent dependences constrain the reordering that an be performed within a loop iteration.</a:t>
            </a:r>
          </a:p>
          <a:p>
            <a:pPr eaLnBrk="1" hangingPunct="1">
              <a:lnSpc>
                <a:spcPct val="90000"/>
              </a:lnSpc>
            </a:pPr>
            <a:endParaRPr lang="en-US" altLang="en-US" sz="2400" smtClean="0"/>
          </a:p>
          <a:p>
            <a:pPr eaLnBrk="1" hangingPunct="1">
              <a:lnSpc>
                <a:spcPct val="90000"/>
              </a:lnSpc>
            </a:pPr>
            <a:r>
              <a:rPr lang="en-US" altLang="en-US" sz="2400" smtClean="0"/>
              <a:t>A data dependence is said to be </a:t>
            </a:r>
            <a:r>
              <a:rPr lang="en-US" altLang="en-US" sz="2400" i="1" smtClean="0">
                <a:solidFill>
                  <a:srgbClr val="A50021"/>
                </a:solidFill>
              </a:rPr>
              <a:t>loop-carried</a:t>
            </a:r>
            <a:r>
              <a:rPr lang="en-US" altLang="en-US" sz="2400" smtClean="0"/>
              <a:t> if it has at least one direction vector, </a:t>
            </a:r>
            <a:r>
              <a:rPr lang="en-US" altLang="en-US" sz="2400" smtClean="0">
                <a:sym typeface="Symbol" panose="05050102010706020507" pitchFamily="18" charset="2"/>
              </a:rPr>
              <a:t></a:t>
            </a:r>
            <a:r>
              <a:rPr lang="en-US" altLang="en-US" sz="2400" smtClean="0"/>
              <a:t>, such that at least one element of </a:t>
            </a:r>
            <a:r>
              <a:rPr lang="en-US" altLang="en-US" sz="2400" smtClean="0">
                <a:sym typeface="Symbol" panose="05050102010706020507" pitchFamily="18" charset="2"/>
              </a:rPr>
              <a:t></a:t>
            </a:r>
            <a:r>
              <a:rPr lang="en-US" altLang="en-US" sz="2400" smtClean="0"/>
              <a:t> contains a direction other than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72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72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9E3646-6465-4826-A9FF-ABA9E2EBABAA}" type="slidenum">
              <a:rPr lang="en-US" altLang="en-US">
                <a:solidFill>
                  <a:srgbClr val="660066"/>
                </a:solidFill>
              </a:rPr>
              <a:pPr eaLnBrk="1" hangingPunct="1"/>
              <a:t>120</a:t>
            </a:fld>
            <a:endParaRPr lang="en-US" altLang="en-US">
              <a:solidFill>
                <a:srgbClr val="660066"/>
              </a:solidFill>
            </a:endParaRPr>
          </a:p>
        </p:txBody>
      </p:sp>
      <p:sp>
        <p:nvSpPr>
          <p:cNvPr id="137221" name="Rectangle 2"/>
          <p:cNvSpPr>
            <a:spLocks noGrp="1" noChangeArrowheads="1"/>
          </p:cNvSpPr>
          <p:nvPr>
            <p:ph type="title"/>
          </p:nvPr>
        </p:nvSpPr>
        <p:spPr/>
        <p:txBody>
          <a:bodyPr/>
          <a:lstStyle/>
          <a:p>
            <a:pPr eaLnBrk="1" hangingPunct="1"/>
            <a:r>
              <a:rPr lang="en-US" altLang="en-US" smtClean="0"/>
              <a:t>Loop Distribution: Legality</a:t>
            </a:r>
          </a:p>
        </p:txBody>
      </p:sp>
      <p:sp>
        <p:nvSpPr>
          <p:cNvPr id="137222" name="Rectangle 3"/>
          <p:cNvSpPr>
            <a:spLocks noGrp="1" noChangeArrowheads="1"/>
          </p:cNvSpPr>
          <p:nvPr>
            <p:ph type="body" idx="1"/>
          </p:nvPr>
        </p:nvSpPr>
        <p:spPr/>
        <p:txBody>
          <a:bodyPr/>
          <a:lstStyle/>
          <a:p>
            <a:pPr marL="0" indent="0" eaLnBrk="1" hangingPunct="1">
              <a:lnSpc>
                <a:spcPct val="120000"/>
              </a:lnSpc>
              <a:spcBef>
                <a:spcPct val="0"/>
              </a:spcBef>
              <a:buFont typeface="Arial Unicode MS" panose="020B0604020202020204" pitchFamily="34" charset="-128"/>
              <a:buNone/>
            </a:pPr>
            <a:r>
              <a:rPr lang="en-US" altLang="en-US" smtClean="0"/>
              <a:t>Loop distribution is legal iff no pair of distinct distribution loop bodies, </a:t>
            </a:r>
            <a:r>
              <a:rPr lang="en-US" altLang="en-US" i="1" smtClean="0">
                <a:latin typeface="Times New Roman" panose="02020603050405020304" pitchFamily="18" charset="0"/>
              </a:rPr>
              <a:t>B</a:t>
            </a:r>
            <a:r>
              <a:rPr lang="en-US" altLang="en-US" i="1" baseline="-25000" smtClean="0">
                <a:latin typeface="Times New Roman" panose="02020603050405020304" pitchFamily="18" charset="0"/>
              </a:rPr>
              <a:t>i</a:t>
            </a:r>
            <a:r>
              <a:rPr lang="en-US" altLang="en-US" smtClean="0"/>
              <a:t> and </a:t>
            </a:r>
            <a:r>
              <a:rPr lang="en-US" altLang="en-US" i="1" smtClean="0">
                <a:latin typeface="Times New Roman" panose="02020603050405020304" pitchFamily="18" charset="0"/>
              </a:rPr>
              <a:t>B</a:t>
            </a:r>
            <a:r>
              <a:rPr lang="en-US" altLang="en-US" i="1" baseline="-25000" smtClean="0">
                <a:latin typeface="Times New Roman" panose="02020603050405020304" pitchFamily="18" charset="0"/>
              </a:rPr>
              <a:t>j</a:t>
            </a:r>
            <a:r>
              <a:rPr lang="en-US" altLang="en-US" smtClean="0"/>
              <a:t>, is connected by a cycle of data and control dependencies in the original loop body, </a:t>
            </a:r>
            <a:r>
              <a:rPr lang="en-US" altLang="en-US" i="1" smtClean="0">
                <a:latin typeface="Times New Roman" panose="02020603050405020304" pitchFamily="18" charset="0"/>
              </a:rPr>
              <a:t>B</a:t>
            </a:r>
            <a:r>
              <a:rPr lang="en-US" altLang="en-US"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82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82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4C25F1-7ECE-408E-84BA-7DCE7392B4C4}" type="slidenum">
              <a:rPr lang="en-US" altLang="en-US">
                <a:solidFill>
                  <a:srgbClr val="660066"/>
                </a:solidFill>
              </a:rPr>
              <a:pPr eaLnBrk="1" hangingPunct="1"/>
              <a:t>121</a:t>
            </a:fld>
            <a:endParaRPr lang="en-US" altLang="en-US">
              <a:solidFill>
                <a:srgbClr val="660066"/>
              </a:solidFill>
            </a:endParaRPr>
          </a:p>
        </p:txBody>
      </p:sp>
      <p:sp>
        <p:nvSpPr>
          <p:cNvPr id="138245" name="Rectangle 2"/>
          <p:cNvSpPr>
            <a:spLocks noGrp="1" noChangeArrowheads="1"/>
          </p:cNvSpPr>
          <p:nvPr>
            <p:ph type="title"/>
          </p:nvPr>
        </p:nvSpPr>
        <p:spPr>
          <a:xfrm>
            <a:off x="398463" y="393700"/>
            <a:ext cx="8345487" cy="712788"/>
          </a:xfrm>
        </p:spPr>
        <p:txBody>
          <a:bodyPr/>
          <a:lstStyle/>
          <a:p>
            <a:pPr eaLnBrk="1" hangingPunct="1"/>
            <a:r>
              <a:rPr lang="en-US" altLang="en-US" sz="4000" smtClean="0"/>
              <a:t>Example of Legal </a:t>
            </a:r>
            <a:br>
              <a:rPr lang="en-US" altLang="en-US" sz="4000" smtClean="0"/>
            </a:br>
            <a:r>
              <a:rPr lang="en-US" altLang="en-US" sz="4000" smtClean="0"/>
              <a:t>Loop Distribution</a:t>
            </a:r>
            <a:r>
              <a:rPr lang="en-US" altLang="en-US" smtClean="0"/>
              <a:t> </a:t>
            </a:r>
          </a:p>
        </p:txBody>
      </p:sp>
      <p:sp>
        <p:nvSpPr>
          <p:cNvPr id="138246" name="Rectangle 3"/>
          <p:cNvSpPr>
            <a:spLocks noGrp="1" noChangeArrowheads="1"/>
          </p:cNvSpPr>
          <p:nvPr>
            <p:ph type="body" idx="1"/>
          </p:nvPr>
        </p:nvSpPr>
        <p:spPr>
          <a:xfrm>
            <a:off x="1676400" y="1905000"/>
            <a:ext cx="7467600" cy="4348163"/>
          </a:xfrm>
        </p:spPr>
        <p:txBody>
          <a:bodyPr/>
          <a:lstStyle/>
          <a:p>
            <a:pPr eaLnBrk="1" hangingPunct="1">
              <a:buFont typeface="Arial Unicode MS" panose="020B0604020202020204" pitchFamily="34" charset="-128"/>
              <a:buNone/>
            </a:pPr>
            <a:r>
              <a:rPr lang="en-US" altLang="en-US" sz="2400" smtClean="0">
                <a:latin typeface="Courier New" panose="02070309020205020404" pitchFamily="49" charset="0"/>
              </a:rPr>
              <a:t>						</a:t>
            </a:r>
            <a:r>
              <a:rPr lang="en-US" altLang="en-US" sz="1800" b="1" smtClean="0">
                <a:latin typeface="Courier New" panose="02070309020205020404" pitchFamily="49" charset="0"/>
              </a:rPr>
              <a:t>DO i = 1, n</a:t>
            </a:r>
          </a:p>
          <a:p>
            <a:pPr eaLnBrk="1" hangingPunct="1">
              <a:buFont typeface="Arial Unicode MS" panose="020B0604020202020204" pitchFamily="34" charset="-128"/>
              <a:buNone/>
            </a:pPr>
            <a:r>
              <a:rPr lang="en-US" altLang="en-US" sz="1800" b="1" smtClean="0">
                <a:latin typeface="Courier New" panose="02070309020205020404" pitchFamily="49" charset="0"/>
              </a:rPr>
              <a:t>						X(i) = X(i-1)+Y(i)</a:t>
            </a:r>
          </a:p>
          <a:p>
            <a:pPr eaLnBrk="1" hangingPunct="1">
              <a:buFont typeface="Arial Unicode MS" panose="020B0604020202020204" pitchFamily="34" charset="-128"/>
              <a:buNone/>
            </a:pPr>
            <a:r>
              <a:rPr lang="en-US" altLang="en-US" sz="1800" b="1" smtClean="0">
                <a:latin typeface="Courier New" panose="02070309020205020404" pitchFamily="49" charset="0"/>
              </a:rPr>
              <a:t>Do i = 1,n				END DO</a:t>
            </a:r>
          </a:p>
          <a:p>
            <a:pPr eaLnBrk="1" hangingPunct="1">
              <a:buFont typeface="Arial Unicode MS" panose="020B0604020202020204" pitchFamily="34" charset="-128"/>
              <a:buNone/>
            </a:pPr>
            <a:r>
              <a:rPr lang="en-US" altLang="en-US" sz="1800" b="1" smtClean="0">
                <a:latin typeface="Courier New" panose="02070309020205020404" pitchFamily="49" charset="0"/>
              </a:rPr>
              <a:t>	X(i) = X(i-1)+ X(i)   			</a:t>
            </a:r>
          </a:p>
          <a:p>
            <a:pPr eaLnBrk="1" hangingPunct="1">
              <a:buFont typeface="Arial Unicode MS" panose="020B0604020202020204" pitchFamily="34" charset="-128"/>
              <a:buNone/>
            </a:pPr>
            <a:r>
              <a:rPr lang="en-US" altLang="en-US" sz="1800" b="1" smtClean="0">
                <a:latin typeface="Courier New" panose="02070309020205020404" pitchFamily="49" charset="0"/>
              </a:rPr>
              <a:t>	Y(i) = X(i)+1	 		DO i=1, n 	</a:t>
            </a:r>
          </a:p>
          <a:p>
            <a:pPr eaLnBrk="1" hangingPunct="1">
              <a:buFont typeface="Arial Unicode MS" panose="020B0604020202020204" pitchFamily="34" charset="-128"/>
              <a:buNone/>
            </a:pPr>
            <a:r>
              <a:rPr lang="en-US" altLang="en-US" sz="1800" b="1" smtClean="0">
                <a:latin typeface="Courier New" panose="02070309020205020404" pitchFamily="49" charset="0"/>
              </a:rPr>
              <a:t>END DO			  	         Y(i) = X(i)+ 1</a:t>
            </a:r>
          </a:p>
          <a:p>
            <a:pPr eaLnBrk="1" hangingPunct="1">
              <a:buFont typeface="Arial Unicode MS" panose="020B0604020202020204" pitchFamily="34" charset="-128"/>
              <a:buNone/>
            </a:pPr>
            <a:r>
              <a:rPr lang="en-US" altLang="en-US" sz="1800" b="1" smtClean="0">
                <a:latin typeface="Courier New" panose="02070309020205020404" pitchFamily="49" charset="0"/>
              </a:rPr>
              <a:t>					 	END DO </a:t>
            </a:r>
          </a:p>
          <a:p>
            <a:pPr eaLnBrk="1" hangingPunct="1">
              <a:buFont typeface="Arial Unicode MS" panose="020B0604020202020204" pitchFamily="34" charset="-128"/>
              <a:buNone/>
            </a:pPr>
            <a:endParaRPr lang="en-US" altLang="en-US" sz="1800" b="1" smtClean="0"/>
          </a:p>
          <a:p>
            <a:pPr eaLnBrk="1" hangingPunct="1">
              <a:buFont typeface="Arial Unicode MS" panose="020B0604020202020204" pitchFamily="34" charset="-128"/>
              <a:buNone/>
            </a:pPr>
            <a:r>
              <a:rPr lang="en-US" altLang="en-US" sz="2000" b="1" smtClean="0"/>
              <a:t>			</a:t>
            </a:r>
          </a:p>
        </p:txBody>
      </p:sp>
      <p:sp>
        <p:nvSpPr>
          <p:cNvPr id="138247" name="Line 4"/>
          <p:cNvSpPr>
            <a:spLocks noChangeShapeType="1"/>
          </p:cNvSpPr>
          <p:nvPr/>
        </p:nvSpPr>
        <p:spPr bwMode="auto">
          <a:xfrm>
            <a:off x="4876800" y="3200400"/>
            <a:ext cx="8382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392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392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4846E3-FCF0-4220-AD7E-28B2B5250799}" type="slidenum">
              <a:rPr lang="en-US" altLang="en-US">
                <a:solidFill>
                  <a:srgbClr val="660066"/>
                </a:solidFill>
              </a:rPr>
              <a:pPr eaLnBrk="1" hangingPunct="1"/>
              <a:t>122</a:t>
            </a:fld>
            <a:endParaRPr lang="en-US" altLang="en-US">
              <a:solidFill>
                <a:srgbClr val="660066"/>
              </a:solidFill>
            </a:endParaRPr>
          </a:p>
        </p:txBody>
      </p:sp>
      <p:sp>
        <p:nvSpPr>
          <p:cNvPr id="139269" name="Rectangle 2"/>
          <p:cNvSpPr>
            <a:spLocks noGrp="1" noChangeArrowheads="1"/>
          </p:cNvSpPr>
          <p:nvPr>
            <p:ph type="title"/>
          </p:nvPr>
        </p:nvSpPr>
        <p:spPr>
          <a:xfrm>
            <a:off x="1212850" y="476250"/>
            <a:ext cx="7462838" cy="711200"/>
          </a:xfrm>
        </p:spPr>
        <p:txBody>
          <a:bodyPr/>
          <a:lstStyle/>
          <a:p>
            <a:pPr eaLnBrk="1" hangingPunct="1"/>
            <a:r>
              <a:rPr lang="en-US" altLang="en-US" sz="3600" smtClean="0"/>
              <a:t>Example of Illegal </a:t>
            </a:r>
            <a:br>
              <a:rPr lang="en-US" altLang="en-US" sz="3600" smtClean="0"/>
            </a:br>
            <a:r>
              <a:rPr lang="en-US" altLang="en-US" sz="3600" smtClean="0"/>
              <a:t>Loop Distribution</a:t>
            </a:r>
            <a:r>
              <a:rPr lang="en-US" altLang="en-US" smtClean="0"/>
              <a:t> </a:t>
            </a:r>
          </a:p>
        </p:txBody>
      </p:sp>
      <p:sp>
        <p:nvSpPr>
          <p:cNvPr id="139270" name="Rectangle 3"/>
          <p:cNvSpPr>
            <a:spLocks noGrp="1" noChangeArrowheads="1"/>
          </p:cNvSpPr>
          <p:nvPr>
            <p:ph type="body" idx="1"/>
          </p:nvPr>
        </p:nvSpPr>
        <p:spPr>
          <a:xfrm>
            <a:off x="1447800" y="2057400"/>
            <a:ext cx="7940675" cy="4348163"/>
          </a:xfrm>
        </p:spPr>
        <p:txBody>
          <a:bodyPr/>
          <a:lstStyle/>
          <a:p>
            <a:pPr eaLnBrk="1" hangingPunct="1">
              <a:buFont typeface="Arial Unicode MS" panose="020B0604020202020204" pitchFamily="34" charset="-128"/>
              <a:buNone/>
            </a:pPr>
            <a:r>
              <a:rPr lang="en-US" altLang="en-US" sz="1800" b="1" smtClean="0">
                <a:latin typeface="Courier New" panose="02070309020205020404" pitchFamily="49" charset="0"/>
              </a:rPr>
              <a:t>						DO i = 1, n</a:t>
            </a:r>
          </a:p>
          <a:p>
            <a:pPr eaLnBrk="1" hangingPunct="1">
              <a:buFont typeface="Arial Unicode MS" panose="020B0604020202020204" pitchFamily="34" charset="-128"/>
              <a:buNone/>
            </a:pPr>
            <a:r>
              <a:rPr lang="en-US" altLang="en-US" sz="1800" b="1" smtClean="0">
                <a:latin typeface="Courier New" panose="02070309020205020404" pitchFamily="49" charset="0"/>
              </a:rPr>
              <a:t>						X(i) = X(i-1) + Y(i-1)</a:t>
            </a:r>
          </a:p>
          <a:p>
            <a:pPr eaLnBrk="1" hangingPunct="1">
              <a:buFont typeface="Arial Unicode MS" panose="020B0604020202020204" pitchFamily="34" charset="-128"/>
              <a:buNone/>
            </a:pPr>
            <a:r>
              <a:rPr lang="en-US" altLang="en-US" sz="1800" b="1" smtClean="0">
                <a:latin typeface="Courier New" panose="02070309020205020404" pitchFamily="49" charset="0"/>
              </a:rPr>
              <a:t>Do i = 1,n				END DO</a:t>
            </a:r>
          </a:p>
          <a:p>
            <a:pPr eaLnBrk="1" hangingPunct="1">
              <a:buFont typeface="Arial Unicode MS" panose="020B0604020202020204" pitchFamily="34" charset="-128"/>
              <a:buNone/>
            </a:pPr>
            <a:r>
              <a:rPr lang="en-US" altLang="en-US" sz="1800" b="1" smtClean="0">
                <a:latin typeface="Courier New" panose="02070309020205020404" pitchFamily="49" charset="0"/>
              </a:rPr>
              <a:t>	X(i) = X(i-1)+ Y(i-1)   			</a:t>
            </a:r>
          </a:p>
          <a:p>
            <a:pPr eaLnBrk="1" hangingPunct="1">
              <a:buFont typeface="Arial Unicode MS" panose="020B0604020202020204" pitchFamily="34" charset="-128"/>
              <a:buNone/>
            </a:pPr>
            <a:r>
              <a:rPr lang="en-US" altLang="en-US" sz="1800" b="1" smtClean="0">
                <a:latin typeface="Courier New" panose="02070309020205020404" pitchFamily="49" charset="0"/>
              </a:rPr>
              <a:t>	Y(i) = X(i)+1	 		DO i=1, n 		</a:t>
            </a:r>
          </a:p>
          <a:p>
            <a:pPr eaLnBrk="1" hangingPunct="1">
              <a:buFont typeface="Arial Unicode MS" panose="020B0604020202020204" pitchFamily="34" charset="-128"/>
              <a:buNone/>
            </a:pPr>
            <a:r>
              <a:rPr lang="en-US" altLang="en-US" sz="1800" b="1" smtClean="0">
                <a:latin typeface="Courier New" panose="02070309020205020404" pitchFamily="49" charset="0"/>
              </a:rPr>
              <a:t>END DO				  Y(i) = X(i)+ 1</a:t>
            </a:r>
          </a:p>
          <a:p>
            <a:pPr eaLnBrk="1" hangingPunct="1">
              <a:buFont typeface="Arial Unicode MS" panose="020B0604020202020204" pitchFamily="34" charset="-128"/>
              <a:buNone/>
            </a:pPr>
            <a:r>
              <a:rPr lang="en-US" altLang="en-US" sz="1800" b="1" smtClean="0">
                <a:latin typeface="Courier New" panose="02070309020205020404" pitchFamily="49" charset="0"/>
              </a:rPr>
              <a:t>					 	END DO </a:t>
            </a:r>
          </a:p>
          <a:p>
            <a:pPr eaLnBrk="1" hangingPunct="1">
              <a:buFont typeface="Arial Unicode MS" panose="020B0604020202020204" pitchFamily="34" charset="-128"/>
              <a:buNone/>
            </a:pPr>
            <a:endParaRPr lang="en-US" altLang="en-US" sz="1800" b="1" smtClean="0"/>
          </a:p>
          <a:p>
            <a:pPr eaLnBrk="1" hangingPunct="1">
              <a:buFont typeface="Arial Unicode MS" panose="020B0604020202020204" pitchFamily="34" charset="-128"/>
              <a:buNone/>
            </a:pPr>
            <a:r>
              <a:rPr lang="en-US" altLang="en-US" sz="2800" smtClean="0"/>
              <a:t>			</a:t>
            </a:r>
          </a:p>
        </p:txBody>
      </p:sp>
      <p:sp>
        <p:nvSpPr>
          <p:cNvPr id="139271" name="Line 4"/>
          <p:cNvSpPr>
            <a:spLocks noChangeShapeType="1"/>
          </p:cNvSpPr>
          <p:nvPr/>
        </p:nvSpPr>
        <p:spPr bwMode="auto">
          <a:xfrm>
            <a:off x="4953000" y="3352800"/>
            <a:ext cx="6096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02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02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BEE31F-0898-4927-B394-1EFFE33DE470}" type="slidenum">
              <a:rPr lang="en-US" altLang="en-US">
                <a:solidFill>
                  <a:srgbClr val="660066"/>
                </a:solidFill>
              </a:rPr>
              <a:pPr eaLnBrk="1" hangingPunct="1"/>
              <a:t>123</a:t>
            </a:fld>
            <a:endParaRPr lang="en-US" altLang="en-US">
              <a:solidFill>
                <a:srgbClr val="660066"/>
              </a:solidFill>
            </a:endParaRPr>
          </a:p>
        </p:txBody>
      </p:sp>
      <p:sp>
        <p:nvSpPr>
          <p:cNvPr id="140293" name="Rectangle 2"/>
          <p:cNvSpPr>
            <a:spLocks noGrp="1" noChangeArrowheads="1"/>
          </p:cNvSpPr>
          <p:nvPr>
            <p:ph type="title"/>
          </p:nvPr>
        </p:nvSpPr>
        <p:spPr>
          <a:xfrm>
            <a:off x="1081088" y="393700"/>
            <a:ext cx="6845300" cy="720725"/>
          </a:xfrm>
        </p:spPr>
        <p:txBody>
          <a:bodyPr/>
          <a:lstStyle/>
          <a:p>
            <a:pPr eaLnBrk="1" hangingPunct="1"/>
            <a:r>
              <a:rPr lang="en-US" altLang="en-US" sz="4000" smtClean="0"/>
              <a:t>Loop Distribution across Data Dependences</a:t>
            </a:r>
          </a:p>
        </p:txBody>
      </p:sp>
      <p:sp>
        <p:nvSpPr>
          <p:cNvPr id="140294" name="Rectangle 3"/>
          <p:cNvSpPr>
            <a:spLocks noGrp="1" noChangeArrowheads="1"/>
          </p:cNvSpPr>
          <p:nvPr>
            <p:ph type="body" idx="1"/>
          </p:nvPr>
        </p:nvSpPr>
        <p:spPr/>
        <p:txBody>
          <a:bodyPr/>
          <a:lstStyle/>
          <a:p>
            <a:pPr eaLnBrk="1" hangingPunct="1"/>
            <a:r>
              <a:rPr lang="en-US" altLang="en-US" smtClean="0"/>
              <a:t>Self-cycles on distributed loop bodies can be ignored</a:t>
            </a:r>
          </a:p>
          <a:p>
            <a:pPr eaLnBrk="1" hangingPunct="1"/>
            <a:r>
              <a:rPr lang="en-US" altLang="en-US" smtClean="0"/>
              <a:t>Data dependences carried by outer loops can be ignored</a:t>
            </a:r>
          </a:p>
          <a:p>
            <a:pPr eaLnBrk="1" hangingPunct="1"/>
            <a:r>
              <a:rPr lang="en-US" altLang="en-US" smtClean="0"/>
              <a:t>Anti and output data dependences can be eliminated by storage duplication and data copying</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13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13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01E839-7B93-466A-AE38-0E82CB14CDF1}" type="slidenum">
              <a:rPr lang="en-US" altLang="en-US">
                <a:solidFill>
                  <a:srgbClr val="660066"/>
                </a:solidFill>
              </a:rPr>
              <a:pPr eaLnBrk="1" hangingPunct="1"/>
              <a:t>124</a:t>
            </a:fld>
            <a:endParaRPr lang="en-US" altLang="en-US">
              <a:solidFill>
                <a:srgbClr val="660066"/>
              </a:solidFill>
            </a:endParaRPr>
          </a:p>
        </p:txBody>
      </p:sp>
      <p:sp>
        <p:nvSpPr>
          <p:cNvPr id="141317" name="Rectangle 2"/>
          <p:cNvSpPr>
            <a:spLocks noGrp="1" noChangeArrowheads="1"/>
          </p:cNvSpPr>
          <p:nvPr>
            <p:ph type="title"/>
          </p:nvPr>
        </p:nvSpPr>
        <p:spPr>
          <a:xfrm>
            <a:off x="793750" y="542925"/>
            <a:ext cx="7767638" cy="695325"/>
          </a:xfrm>
        </p:spPr>
        <p:txBody>
          <a:bodyPr/>
          <a:lstStyle/>
          <a:p>
            <a:pPr eaLnBrk="1" hangingPunct="1"/>
            <a:r>
              <a:rPr lang="en-US" altLang="en-US" sz="4000" smtClean="0"/>
              <a:t>Loop Distribution across Control Dependences</a:t>
            </a:r>
          </a:p>
        </p:txBody>
      </p:sp>
      <p:sp>
        <p:nvSpPr>
          <p:cNvPr id="141318" name="Rectangle 3"/>
          <p:cNvSpPr>
            <a:spLocks noGrp="1" noChangeArrowheads="1"/>
          </p:cNvSpPr>
          <p:nvPr>
            <p:ph type="body" idx="1"/>
          </p:nvPr>
        </p:nvSpPr>
        <p:spPr/>
        <p:txBody>
          <a:bodyPr/>
          <a:lstStyle/>
          <a:p>
            <a:pPr eaLnBrk="1" hangingPunct="1">
              <a:lnSpc>
                <a:spcPct val="80000"/>
              </a:lnSpc>
            </a:pPr>
            <a:r>
              <a:rPr lang="en-US" altLang="en-US" sz="2800" smtClean="0"/>
              <a:t>Distribution across </a:t>
            </a:r>
            <a:r>
              <a:rPr lang="en-US" altLang="en-US" sz="2800" i="1" smtClean="0"/>
              <a:t>loop-carried</a:t>
            </a:r>
            <a:r>
              <a:rPr lang="en-US" altLang="en-US" sz="2800" smtClean="0"/>
              <a:t> control dependence requires creation of temporary to store iteration count before loop exit</a:t>
            </a:r>
          </a:p>
          <a:p>
            <a:pPr eaLnBrk="1" hangingPunct="1">
              <a:lnSpc>
                <a:spcPct val="80000"/>
              </a:lnSpc>
            </a:pPr>
            <a:r>
              <a:rPr lang="en-US" altLang="en-US" sz="2800" smtClean="0"/>
              <a:t>Distribution across </a:t>
            </a:r>
            <a:r>
              <a:rPr lang="en-US" altLang="en-US" sz="2800" i="1" smtClean="0"/>
              <a:t>loop-independent</a:t>
            </a:r>
            <a:r>
              <a:rPr lang="en-US" altLang="en-US" sz="2800" smtClean="0"/>
              <a:t> control dependence requires storing predicate values in mask array or replicating the predicate computation in distributed loop bodies</a:t>
            </a:r>
          </a:p>
          <a:p>
            <a:pPr eaLnBrk="1" hangingPunct="1">
              <a:lnSpc>
                <a:spcPct val="80000"/>
              </a:lnSpc>
            </a:pPr>
            <a:r>
              <a:rPr lang="en-US" altLang="en-US" sz="2800" smtClean="0"/>
              <a:t>A conservative approach to deal with control dependences is to add dummy reverse control dependence edges when testing for loop distribution legality</a:t>
            </a:r>
          </a:p>
          <a:p>
            <a:pPr eaLnBrk="1" hangingPunct="1">
              <a:lnSpc>
                <a:spcPct val="80000"/>
              </a:lnSpc>
            </a:pPr>
            <a:endParaRPr lang="en-US" altLang="en-US" sz="2800"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23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23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036838-CE85-4BE9-BA6D-DC6007BD4DE5}" type="slidenum">
              <a:rPr lang="en-US" altLang="en-US">
                <a:solidFill>
                  <a:srgbClr val="660066"/>
                </a:solidFill>
              </a:rPr>
              <a:pPr eaLnBrk="1" hangingPunct="1"/>
              <a:t>125</a:t>
            </a:fld>
            <a:endParaRPr lang="en-US" altLang="en-US">
              <a:solidFill>
                <a:srgbClr val="660066"/>
              </a:solidFill>
            </a:endParaRPr>
          </a:p>
        </p:txBody>
      </p:sp>
      <p:sp>
        <p:nvSpPr>
          <p:cNvPr id="142341" name="Rectangle 2"/>
          <p:cNvSpPr>
            <a:spLocks noGrp="1" noChangeArrowheads="1"/>
          </p:cNvSpPr>
          <p:nvPr>
            <p:ph type="title"/>
          </p:nvPr>
        </p:nvSpPr>
        <p:spPr>
          <a:xfrm>
            <a:off x="1676400" y="0"/>
            <a:ext cx="7467600" cy="1295400"/>
          </a:xfrm>
        </p:spPr>
        <p:txBody>
          <a:bodyPr/>
          <a:lstStyle/>
          <a:p>
            <a:pPr eaLnBrk="1" hangingPunct="1"/>
            <a:r>
              <a:rPr lang="en-US" altLang="en-US" smtClean="0"/>
              <a:t>Loop Distribution: Definition</a:t>
            </a:r>
          </a:p>
        </p:txBody>
      </p:sp>
      <p:sp>
        <p:nvSpPr>
          <p:cNvPr id="142342" name="Rectangle 3"/>
          <p:cNvSpPr>
            <a:spLocks noGrp="1" noChangeArrowheads="1"/>
          </p:cNvSpPr>
          <p:nvPr>
            <p:ph type="body" idx="1"/>
          </p:nvPr>
        </p:nvSpPr>
        <p:spPr>
          <a:xfrm>
            <a:off x="2362200" y="1600200"/>
            <a:ext cx="5867400" cy="4686300"/>
          </a:xfrm>
        </p:spPr>
        <p:txBody>
          <a:bodyPr/>
          <a:lstStyle/>
          <a:p>
            <a:pPr eaLnBrk="1" hangingPunct="1">
              <a:lnSpc>
                <a:spcPct val="0"/>
              </a:lnSpc>
              <a:buFont typeface="Arial Unicode MS" panose="020B0604020202020204" pitchFamily="34" charset="-128"/>
              <a:buNone/>
            </a:pPr>
            <a:r>
              <a:rPr lang="en-US" altLang="en-US" sz="2000" smtClean="0"/>
              <a:t>					</a:t>
            </a:r>
          </a:p>
          <a:p>
            <a:pPr eaLnBrk="1" hangingPunct="1">
              <a:lnSpc>
                <a:spcPct val="80000"/>
              </a:lnSpc>
              <a:buFont typeface="Arial Unicode MS" panose="020B0604020202020204" pitchFamily="34" charset="-128"/>
              <a:buNone/>
            </a:pPr>
            <a:r>
              <a:rPr lang="en-US" altLang="en-US" sz="2000" smtClean="0">
                <a:latin typeface="Courier New" panose="02070309020205020404" pitchFamily="49" charset="0"/>
              </a:rPr>
              <a:t>DO i = . . .</a:t>
            </a:r>
          </a:p>
          <a:p>
            <a:pPr eaLnBrk="1" hangingPunct="1">
              <a:lnSpc>
                <a:spcPct val="80000"/>
              </a:lnSpc>
              <a:buFont typeface="Arial Unicode MS" panose="020B0604020202020204" pitchFamily="34" charset="-128"/>
              <a:buNone/>
            </a:pPr>
            <a:r>
              <a:rPr lang="en-US" altLang="en-US" sz="2000" smtClean="0">
                <a:latin typeface="Courier New" panose="02070309020205020404" pitchFamily="49" charset="0"/>
              </a:rPr>
              <a:t>B1(i)</a:t>
            </a:r>
          </a:p>
          <a:p>
            <a:pPr eaLnBrk="1" hangingPunct="1">
              <a:lnSpc>
                <a:spcPct val="80000"/>
              </a:lnSpc>
              <a:buFont typeface="Arial Unicode MS" panose="020B0604020202020204" pitchFamily="34" charset="-128"/>
              <a:buNone/>
            </a:pPr>
            <a:r>
              <a:rPr lang="en-US" altLang="en-US" sz="2000" smtClean="0">
                <a:latin typeface="Courier New" panose="02070309020205020404" pitchFamily="49" charset="0"/>
              </a:rPr>
              <a:t>END DO</a:t>
            </a:r>
          </a:p>
          <a:p>
            <a:pPr eaLnBrk="1" hangingPunct="1">
              <a:lnSpc>
                <a:spcPct val="80000"/>
              </a:lnSpc>
              <a:buFont typeface="Arial Unicode MS" panose="020B0604020202020204" pitchFamily="34" charset="-128"/>
              <a:buNone/>
            </a:pPr>
            <a:r>
              <a:rPr lang="en-US" altLang="en-US" sz="2000" smtClean="0">
                <a:latin typeface="Courier New" panose="02070309020205020404" pitchFamily="49" charset="0"/>
              </a:rPr>
              <a:t>.					Do i = . . . </a:t>
            </a:r>
          </a:p>
          <a:p>
            <a:pPr eaLnBrk="1" hangingPunct="1">
              <a:lnSpc>
                <a:spcPct val="80000"/>
              </a:lnSpc>
              <a:buFont typeface="Arial Unicode MS" panose="020B0604020202020204" pitchFamily="34" charset="-128"/>
              <a:buNone/>
            </a:pPr>
            <a:r>
              <a:rPr lang="en-US" altLang="en-US" sz="2000" smtClean="0">
                <a:latin typeface="Courier New" panose="02070309020205020404" pitchFamily="49" charset="0"/>
              </a:rPr>
              <a:t>.			               B(i)          </a:t>
            </a:r>
          </a:p>
          <a:p>
            <a:pPr eaLnBrk="1" hangingPunct="1">
              <a:lnSpc>
                <a:spcPct val="80000"/>
              </a:lnSpc>
              <a:buFont typeface="Arial Unicode MS" panose="020B0604020202020204" pitchFamily="34" charset="-128"/>
              <a:buNone/>
            </a:pPr>
            <a:r>
              <a:rPr lang="en-US" altLang="en-US" sz="2000" smtClean="0">
                <a:latin typeface="Courier New" panose="02070309020205020404" pitchFamily="49" charset="0"/>
              </a:rPr>
              <a:t>.                       END DO			    </a:t>
            </a:r>
          </a:p>
          <a:p>
            <a:pPr eaLnBrk="1" hangingPunct="1">
              <a:lnSpc>
                <a:spcPct val="80000"/>
              </a:lnSpc>
              <a:buFont typeface="Arial Unicode MS" panose="020B0604020202020204" pitchFamily="34" charset="-128"/>
              <a:buNone/>
            </a:pPr>
            <a:endParaRPr lang="en-US" altLang="en-US" sz="2000" smtClean="0">
              <a:latin typeface="Courier New" panose="02070309020205020404" pitchFamily="49" charset="0"/>
            </a:endParaRPr>
          </a:p>
          <a:p>
            <a:pPr eaLnBrk="1" hangingPunct="1">
              <a:lnSpc>
                <a:spcPct val="80000"/>
              </a:lnSpc>
              <a:buFont typeface="Arial Unicode MS" panose="020B0604020202020204" pitchFamily="34" charset="-128"/>
              <a:buNone/>
            </a:pPr>
            <a:r>
              <a:rPr lang="en-US" altLang="en-US" sz="2000" smtClean="0">
                <a:latin typeface="Courier New" panose="02070309020205020404" pitchFamily="49" charset="0"/>
              </a:rPr>
              <a:t>DO i = . . .</a:t>
            </a:r>
          </a:p>
          <a:p>
            <a:pPr eaLnBrk="1" hangingPunct="1">
              <a:lnSpc>
                <a:spcPct val="80000"/>
              </a:lnSpc>
              <a:buFont typeface="Arial Unicode MS" panose="020B0604020202020204" pitchFamily="34" charset="-128"/>
              <a:buNone/>
            </a:pPr>
            <a:r>
              <a:rPr lang="en-US" altLang="en-US" sz="2000" smtClean="0">
                <a:latin typeface="Courier New" panose="02070309020205020404" pitchFamily="49" charset="0"/>
              </a:rPr>
              <a:t>   Bk(i)</a:t>
            </a:r>
          </a:p>
          <a:p>
            <a:pPr eaLnBrk="1" hangingPunct="1">
              <a:lnSpc>
                <a:spcPct val="80000"/>
              </a:lnSpc>
              <a:buFont typeface="Arial Unicode MS" panose="020B0604020202020204" pitchFamily="34" charset="-128"/>
              <a:buNone/>
            </a:pPr>
            <a:r>
              <a:rPr lang="en-US" altLang="en-US" sz="2000" smtClean="0">
                <a:latin typeface="Courier New" panose="02070309020205020404" pitchFamily="49" charset="0"/>
              </a:rPr>
              <a:t>END DO</a:t>
            </a:r>
          </a:p>
          <a:p>
            <a:pPr eaLnBrk="1" hangingPunct="1">
              <a:lnSpc>
                <a:spcPct val="80000"/>
              </a:lnSpc>
              <a:buFont typeface="Arial Unicode MS" panose="020B0604020202020204" pitchFamily="34" charset="-128"/>
              <a:buNone/>
            </a:pPr>
            <a:endParaRPr lang="en-US" altLang="en-US" sz="2000" smtClean="0"/>
          </a:p>
          <a:p>
            <a:pPr eaLnBrk="1" hangingPunct="1">
              <a:lnSpc>
                <a:spcPct val="80000"/>
              </a:lnSpc>
              <a:buFont typeface="Arial Unicode MS" panose="020B0604020202020204" pitchFamily="34" charset="-128"/>
              <a:buNone/>
            </a:pPr>
            <a:r>
              <a:rPr lang="en-US" altLang="en-US" sz="2000" smtClean="0"/>
              <a:t>Original loop bodies = </a:t>
            </a:r>
            <a:r>
              <a:rPr lang="en-US" altLang="en-US" sz="2000" i="1" smtClean="0"/>
              <a:t>B</a:t>
            </a:r>
            <a:r>
              <a:rPr lang="en-US" altLang="en-US" sz="2000" i="1" baseline="-25000" smtClean="0"/>
              <a:t>1</a:t>
            </a:r>
            <a:r>
              <a:rPr lang="en-US" altLang="en-US" sz="2000" i="1" smtClean="0"/>
              <a:t>,…B</a:t>
            </a:r>
            <a:r>
              <a:rPr lang="en-US" altLang="en-US" sz="2000" i="1" baseline="-25000" smtClean="0"/>
              <a:t>k</a:t>
            </a:r>
            <a:endParaRPr lang="en-US" altLang="en-US" sz="2000" smtClean="0"/>
          </a:p>
          <a:p>
            <a:pPr eaLnBrk="1" hangingPunct="1">
              <a:lnSpc>
                <a:spcPct val="80000"/>
              </a:lnSpc>
              <a:buFont typeface="Arial Unicode MS" panose="020B0604020202020204" pitchFamily="34" charset="-128"/>
              <a:buNone/>
            </a:pPr>
            <a:r>
              <a:rPr lang="en-US" altLang="en-US" sz="2000" smtClean="0"/>
              <a:t>Fused loop body = </a:t>
            </a:r>
            <a:r>
              <a:rPr lang="en-US" altLang="en-US" sz="2000" i="1" smtClean="0"/>
              <a:t>B</a:t>
            </a:r>
            <a:r>
              <a:rPr lang="en-US" altLang="en-US" sz="2000" smtClean="0"/>
              <a:t>	  	   </a:t>
            </a:r>
          </a:p>
        </p:txBody>
      </p:sp>
      <p:sp>
        <p:nvSpPr>
          <p:cNvPr id="142343" name="Line 4"/>
          <p:cNvSpPr>
            <a:spLocks noChangeShapeType="1"/>
          </p:cNvSpPr>
          <p:nvPr/>
        </p:nvSpPr>
        <p:spPr bwMode="auto">
          <a:xfrm>
            <a:off x="4419600" y="3124200"/>
            <a:ext cx="14478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33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33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D8CFDA-5FD4-493C-B5AE-939130CE6207}" type="slidenum">
              <a:rPr lang="en-US" altLang="en-US">
                <a:solidFill>
                  <a:srgbClr val="660066"/>
                </a:solidFill>
              </a:rPr>
              <a:pPr eaLnBrk="1" hangingPunct="1"/>
              <a:t>126</a:t>
            </a:fld>
            <a:endParaRPr lang="en-US" altLang="en-US">
              <a:solidFill>
                <a:srgbClr val="660066"/>
              </a:solidFill>
            </a:endParaRPr>
          </a:p>
        </p:txBody>
      </p:sp>
      <p:sp>
        <p:nvSpPr>
          <p:cNvPr id="143365" name="Rectangle 2"/>
          <p:cNvSpPr>
            <a:spLocks noGrp="1" noChangeArrowheads="1"/>
          </p:cNvSpPr>
          <p:nvPr>
            <p:ph type="title"/>
          </p:nvPr>
        </p:nvSpPr>
        <p:spPr>
          <a:xfrm>
            <a:off x="1212850" y="476250"/>
            <a:ext cx="7462838" cy="711200"/>
          </a:xfrm>
        </p:spPr>
        <p:txBody>
          <a:bodyPr/>
          <a:lstStyle/>
          <a:p>
            <a:pPr eaLnBrk="1" hangingPunct="1"/>
            <a:r>
              <a:rPr lang="en-US" altLang="en-US" sz="3600" smtClean="0"/>
              <a:t>Example of Loop Fusion for Improved Register Locality</a:t>
            </a:r>
          </a:p>
        </p:txBody>
      </p:sp>
      <p:sp>
        <p:nvSpPr>
          <p:cNvPr id="143366" name="Rectangle 3"/>
          <p:cNvSpPr>
            <a:spLocks noGrp="1" noChangeArrowheads="1"/>
          </p:cNvSpPr>
          <p:nvPr>
            <p:ph type="body" idx="1"/>
          </p:nvPr>
        </p:nvSpPr>
        <p:spPr>
          <a:xfrm>
            <a:off x="1447800" y="2209800"/>
            <a:ext cx="7848600" cy="3467100"/>
          </a:xfrm>
        </p:spPr>
        <p:txBody>
          <a:bodyPr/>
          <a:lstStyle/>
          <a:p>
            <a:pPr eaLnBrk="1" hangingPunct="1">
              <a:buFont typeface="Arial Unicode MS" panose="020B0604020202020204" pitchFamily="34" charset="-128"/>
              <a:buNone/>
            </a:pPr>
            <a:r>
              <a:rPr lang="en-US" altLang="en-US" sz="1600" b="1" smtClean="0">
                <a:latin typeface="Courier New" panose="02070309020205020404" pitchFamily="49" charset="0"/>
              </a:rPr>
              <a:t>DO i = 1, n</a:t>
            </a:r>
          </a:p>
          <a:p>
            <a:pPr eaLnBrk="1" hangingPunct="1">
              <a:buFont typeface="Arial Unicode MS" panose="020B0604020202020204" pitchFamily="34" charset="-128"/>
              <a:buNone/>
            </a:pPr>
            <a:r>
              <a:rPr lang="en-US" altLang="en-US" sz="1600" b="1" smtClean="0">
                <a:latin typeface="Courier New" panose="02070309020205020404" pitchFamily="49" charset="0"/>
              </a:rPr>
              <a:t>X(i) = Y(i)+Z(i)</a:t>
            </a:r>
          </a:p>
          <a:p>
            <a:pPr eaLnBrk="1" hangingPunct="1">
              <a:buFont typeface="Arial Unicode MS" panose="020B0604020202020204" pitchFamily="34" charset="-128"/>
              <a:buNone/>
            </a:pPr>
            <a:r>
              <a:rPr lang="en-US" altLang="en-US" sz="1600" b="1" smtClean="0">
                <a:latin typeface="Courier New" panose="02070309020205020404" pitchFamily="49" charset="0"/>
              </a:rPr>
              <a:t>END DO				DO i = 1,n				                         X(i) = Y(i) + Z(i)</a:t>
            </a:r>
          </a:p>
          <a:p>
            <a:pPr eaLnBrk="1" hangingPunct="1">
              <a:buFont typeface="Arial Unicode MS" panose="020B0604020202020204" pitchFamily="34" charset="-128"/>
              <a:buNone/>
            </a:pPr>
            <a:r>
              <a:rPr lang="en-US" altLang="en-US" sz="1600" b="1" smtClean="0">
                <a:latin typeface="Courier New" panose="02070309020205020404" pitchFamily="49" charset="0"/>
              </a:rPr>
              <a:t>					   Y(i) = X(i) + Z(i) </a:t>
            </a:r>
          </a:p>
          <a:p>
            <a:pPr eaLnBrk="1" hangingPunct="1">
              <a:buFont typeface="Arial Unicode MS" panose="020B0604020202020204" pitchFamily="34" charset="-128"/>
              <a:buNone/>
            </a:pPr>
            <a:r>
              <a:rPr lang="en-US" altLang="en-US" sz="1600" b="1" smtClean="0">
                <a:latin typeface="Courier New" panose="02070309020205020404" pitchFamily="49" charset="0"/>
              </a:rPr>
              <a:t>DO i = 1, n			END DO</a:t>
            </a:r>
          </a:p>
          <a:p>
            <a:pPr eaLnBrk="1" hangingPunct="1">
              <a:buFont typeface="Arial Unicode MS" panose="020B0604020202020204" pitchFamily="34" charset="-128"/>
              <a:buNone/>
            </a:pPr>
            <a:r>
              <a:rPr lang="en-US" altLang="en-US" sz="1600" b="1" smtClean="0">
                <a:latin typeface="Courier New" panose="02070309020205020404" pitchFamily="49" charset="0"/>
              </a:rPr>
              <a:t>	Y(i) = X(i) + Z(i)</a:t>
            </a:r>
          </a:p>
          <a:p>
            <a:pPr eaLnBrk="1" hangingPunct="1">
              <a:buFont typeface="Arial Unicode MS" panose="020B0604020202020204" pitchFamily="34" charset="-128"/>
              <a:buNone/>
            </a:pPr>
            <a:r>
              <a:rPr lang="en-US" altLang="en-US" sz="1600" b="1" smtClean="0">
                <a:latin typeface="Courier New" panose="02070309020205020404" pitchFamily="49" charset="0"/>
              </a:rPr>
              <a:t>END DO			</a:t>
            </a:r>
          </a:p>
          <a:p>
            <a:pPr eaLnBrk="1" hangingPunct="1">
              <a:buFont typeface="Arial Unicode MS" panose="020B0604020202020204" pitchFamily="34" charset="-128"/>
              <a:buNone/>
            </a:pPr>
            <a:endParaRPr lang="en-US" altLang="en-US" sz="1600" b="1" smtClean="0">
              <a:latin typeface="Courier New" panose="02070309020205020404" pitchFamily="49" charset="0"/>
            </a:endParaRPr>
          </a:p>
          <a:p>
            <a:pPr eaLnBrk="1" hangingPunct="1">
              <a:buFont typeface="Arial Unicode MS" panose="020B0604020202020204" pitchFamily="34" charset="-128"/>
              <a:buNone/>
            </a:pPr>
            <a:r>
              <a:rPr lang="en-US" altLang="en-US" sz="1600" smtClean="0"/>
              <a:t>COST = 4n loads, 2n stores,	             Cost = 2n loads,2n stores</a:t>
            </a:r>
          </a:p>
        </p:txBody>
      </p:sp>
      <p:sp>
        <p:nvSpPr>
          <p:cNvPr id="143367" name="Line 4"/>
          <p:cNvSpPr>
            <a:spLocks noChangeShapeType="1"/>
          </p:cNvSpPr>
          <p:nvPr/>
        </p:nvSpPr>
        <p:spPr bwMode="auto">
          <a:xfrm>
            <a:off x="3505200" y="3505200"/>
            <a:ext cx="17526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43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43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082636-5E10-4ECA-A7E8-13FB9FA40C4B}" type="slidenum">
              <a:rPr lang="en-US" altLang="en-US">
                <a:solidFill>
                  <a:srgbClr val="660066"/>
                </a:solidFill>
              </a:rPr>
              <a:pPr eaLnBrk="1" hangingPunct="1"/>
              <a:t>127</a:t>
            </a:fld>
            <a:endParaRPr lang="en-US" altLang="en-US">
              <a:solidFill>
                <a:srgbClr val="660066"/>
              </a:solidFill>
            </a:endParaRPr>
          </a:p>
        </p:txBody>
      </p:sp>
      <p:sp>
        <p:nvSpPr>
          <p:cNvPr id="144389" name="Rectangle 2"/>
          <p:cNvSpPr>
            <a:spLocks noGrp="1" noChangeArrowheads="1"/>
          </p:cNvSpPr>
          <p:nvPr>
            <p:ph type="title"/>
          </p:nvPr>
        </p:nvSpPr>
        <p:spPr/>
        <p:txBody>
          <a:bodyPr/>
          <a:lstStyle/>
          <a:p>
            <a:pPr eaLnBrk="1" hangingPunct="1"/>
            <a:r>
              <a:rPr lang="en-US" altLang="en-US" smtClean="0"/>
              <a:t>Loop Fusion: Legality</a:t>
            </a:r>
          </a:p>
        </p:txBody>
      </p:sp>
      <p:sp>
        <p:nvSpPr>
          <p:cNvPr id="144390" name="Rectangle 3"/>
          <p:cNvSpPr>
            <a:spLocks noGrp="1" noChangeArrowheads="1"/>
          </p:cNvSpPr>
          <p:nvPr>
            <p:ph type="body" idx="1"/>
          </p:nvPr>
        </p:nvSpPr>
        <p:spPr/>
        <p:txBody>
          <a:bodyPr/>
          <a:lstStyle/>
          <a:p>
            <a:pPr eaLnBrk="1" hangingPunct="1">
              <a:lnSpc>
                <a:spcPct val="80000"/>
              </a:lnSpc>
              <a:buFont typeface="Arial Unicode MS" panose="020B0604020202020204" pitchFamily="34" charset="-128"/>
              <a:buNone/>
            </a:pPr>
            <a:r>
              <a:rPr lang="en-US" altLang="en-US" sz="2800" smtClean="0"/>
              <a:t>Loop fusion is legal if and only if </a:t>
            </a:r>
          </a:p>
          <a:p>
            <a:pPr eaLnBrk="1" hangingPunct="1">
              <a:lnSpc>
                <a:spcPct val="80000"/>
              </a:lnSpc>
              <a:buFont typeface="Arial Unicode MS" panose="020B0604020202020204" pitchFamily="34" charset="-128"/>
              <a:buNone/>
            </a:pPr>
            <a:r>
              <a:rPr lang="en-US" altLang="en-US" sz="2800" smtClean="0"/>
              <a:t> 1. Original loops are adjacent (or can be made adjacent), and </a:t>
            </a:r>
          </a:p>
          <a:p>
            <a:pPr eaLnBrk="1" hangingPunct="1">
              <a:lnSpc>
                <a:spcPct val="80000"/>
              </a:lnSpc>
              <a:buFont typeface="Arial Unicode MS" panose="020B0604020202020204" pitchFamily="34" charset="-128"/>
              <a:buNone/>
            </a:pPr>
            <a:r>
              <a:rPr lang="en-US" altLang="en-US" sz="2800" smtClean="0"/>
              <a:t> 2. Original loops have conformable loop bounds, and</a:t>
            </a:r>
          </a:p>
          <a:p>
            <a:pPr eaLnBrk="1" hangingPunct="1">
              <a:lnSpc>
                <a:spcPct val="80000"/>
              </a:lnSpc>
              <a:buFont typeface="Arial Unicode MS" panose="020B0604020202020204" pitchFamily="34" charset="-128"/>
              <a:buNone/>
            </a:pPr>
            <a:r>
              <a:rPr lang="en-US" altLang="en-US" sz="2800" smtClean="0"/>
              <a:t> 3. None of the original loops has a premature loop exit, and </a:t>
            </a:r>
          </a:p>
          <a:p>
            <a:pPr eaLnBrk="1" hangingPunct="1">
              <a:lnSpc>
                <a:spcPct val="80000"/>
              </a:lnSpc>
              <a:buFont typeface="Arial Unicode MS" panose="020B0604020202020204" pitchFamily="34" charset="-128"/>
              <a:buNone/>
            </a:pPr>
            <a:r>
              <a:rPr lang="en-US" altLang="en-US" sz="2800" smtClean="0"/>
              <a:t> 4. Fusion does not create a lexicographically negative loop-carried data dependence vector between loop body </a:t>
            </a:r>
            <a:r>
              <a:rPr lang="en-US" altLang="en-US" sz="2800" i="1" smtClean="0">
                <a:latin typeface="Times New Roman" panose="02020603050405020304" pitchFamily="18" charset="0"/>
              </a:rPr>
              <a:t>B</a:t>
            </a:r>
            <a:r>
              <a:rPr lang="en-US" altLang="en-US" sz="2800" i="1" baseline="-25000" smtClean="0">
                <a:latin typeface="Times New Roman" panose="02020603050405020304" pitchFamily="18" charset="0"/>
              </a:rPr>
              <a:t>i</a:t>
            </a:r>
            <a:r>
              <a:rPr lang="en-US" altLang="en-US" sz="2800" smtClean="0"/>
              <a:t> and loop body </a:t>
            </a:r>
            <a:r>
              <a:rPr lang="en-US" altLang="en-US" sz="2800" i="1" smtClean="0">
                <a:latin typeface="Times New Roman" panose="02020603050405020304" pitchFamily="18" charset="0"/>
              </a:rPr>
              <a:t>B</a:t>
            </a:r>
            <a:r>
              <a:rPr lang="en-US" altLang="en-US" sz="2800" i="1" baseline="-25000" smtClean="0">
                <a:latin typeface="Times New Roman" panose="02020603050405020304" pitchFamily="18" charset="0"/>
              </a:rPr>
              <a:t>j</a:t>
            </a:r>
            <a:r>
              <a:rPr lang="en-US" altLang="en-US" sz="2800" smtClean="0"/>
              <a:t>, </a:t>
            </a:r>
            <a:r>
              <a:rPr lang="en-US" altLang="en-US" sz="2800" i="1" smtClean="0">
                <a:latin typeface="Times New Roman" panose="02020603050405020304" pitchFamily="18" charset="0"/>
              </a:rPr>
              <a:t>i</a:t>
            </a:r>
            <a:r>
              <a:rPr lang="en-US" altLang="en-US" sz="2800" smtClean="0"/>
              <a:t>&lt;</a:t>
            </a:r>
            <a:r>
              <a:rPr lang="en-US" altLang="en-US" sz="2800" i="1" smtClean="0"/>
              <a:t>j</a:t>
            </a:r>
            <a:r>
              <a:rPr lang="en-US" altLang="en-US" sz="2800" smtClean="0"/>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54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54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C9C4DA-A687-487A-8046-3EE85F0BC8D5}" type="slidenum">
              <a:rPr lang="en-US" altLang="en-US">
                <a:solidFill>
                  <a:srgbClr val="660066"/>
                </a:solidFill>
              </a:rPr>
              <a:pPr eaLnBrk="1" hangingPunct="1"/>
              <a:t>128</a:t>
            </a:fld>
            <a:endParaRPr lang="en-US" altLang="en-US">
              <a:solidFill>
                <a:srgbClr val="660066"/>
              </a:solidFill>
            </a:endParaRPr>
          </a:p>
        </p:txBody>
      </p:sp>
      <p:sp>
        <p:nvSpPr>
          <p:cNvPr id="145413" name="Rectangle 2"/>
          <p:cNvSpPr>
            <a:spLocks noGrp="1" noChangeArrowheads="1"/>
          </p:cNvSpPr>
          <p:nvPr>
            <p:ph type="title"/>
          </p:nvPr>
        </p:nvSpPr>
        <p:spPr>
          <a:xfrm>
            <a:off x="1128713" y="476250"/>
            <a:ext cx="7462837" cy="711200"/>
          </a:xfrm>
        </p:spPr>
        <p:txBody>
          <a:bodyPr/>
          <a:lstStyle/>
          <a:p>
            <a:pPr eaLnBrk="1" hangingPunct="1"/>
            <a:r>
              <a:rPr lang="en-US" altLang="en-US" sz="3600" smtClean="0"/>
              <a:t>Example of Legal Loop Fusion</a:t>
            </a:r>
            <a:r>
              <a:rPr lang="en-US" altLang="en-US" smtClean="0"/>
              <a:t> </a:t>
            </a:r>
          </a:p>
        </p:txBody>
      </p:sp>
      <p:sp>
        <p:nvSpPr>
          <p:cNvPr id="145414" name="Rectangle 3"/>
          <p:cNvSpPr>
            <a:spLocks noGrp="1" noChangeArrowheads="1"/>
          </p:cNvSpPr>
          <p:nvPr>
            <p:ph type="body" idx="1"/>
          </p:nvPr>
        </p:nvSpPr>
        <p:spPr>
          <a:xfrm>
            <a:off x="1905000" y="2362200"/>
            <a:ext cx="7620000" cy="3352800"/>
          </a:xfrm>
        </p:spPr>
        <p:txBody>
          <a:bodyPr/>
          <a:lstStyle/>
          <a:p>
            <a:pPr eaLnBrk="1" hangingPunct="1">
              <a:buFont typeface="Arial Unicode MS" panose="020B0604020202020204" pitchFamily="34" charset="-128"/>
              <a:buNone/>
            </a:pPr>
            <a:r>
              <a:rPr lang="en-US" altLang="en-US" sz="2000" b="1" smtClean="0">
                <a:latin typeface="Courier New" panose="02070309020205020404" pitchFamily="49" charset="0"/>
              </a:rPr>
              <a:t>DO i = 1, n</a:t>
            </a:r>
          </a:p>
          <a:p>
            <a:pPr eaLnBrk="1" hangingPunct="1">
              <a:buFont typeface="Arial Unicode MS" panose="020B0604020202020204" pitchFamily="34" charset="-128"/>
              <a:buNone/>
            </a:pPr>
            <a:r>
              <a:rPr lang="en-US" altLang="en-US" sz="2000" b="1" smtClean="0">
                <a:latin typeface="Courier New" panose="02070309020205020404" pitchFamily="49" charset="0"/>
              </a:rPr>
              <a:t>X(i) = X(i-1)+Y(i)</a:t>
            </a:r>
          </a:p>
          <a:p>
            <a:pPr eaLnBrk="1" hangingPunct="1">
              <a:buFont typeface="Arial Unicode MS" panose="020B0604020202020204" pitchFamily="34" charset="-128"/>
              <a:buNone/>
            </a:pPr>
            <a:r>
              <a:rPr lang="en-US" altLang="en-US" sz="2000" b="1" smtClean="0">
                <a:latin typeface="Courier New" panose="02070309020205020404" pitchFamily="49" charset="0"/>
              </a:rPr>
              <a:t>END DO			DO i = 1,n				                     X(i) = X(i-1) </a:t>
            </a:r>
          </a:p>
          <a:p>
            <a:pPr eaLnBrk="1" hangingPunct="1">
              <a:buFont typeface="Arial Unicode MS" panose="020B0604020202020204" pitchFamily="34" charset="-128"/>
              <a:buNone/>
            </a:pPr>
            <a:r>
              <a:rPr lang="en-US" altLang="en-US" sz="2000" b="1" smtClean="0">
                <a:latin typeface="Courier New" panose="02070309020205020404" pitchFamily="49" charset="0"/>
              </a:rPr>
              <a:t>                                  + Y(i)</a:t>
            </a:r>
          </a:p>
          <a:p>
            <a:pPr eaLnBrk="1" hangingPunct="1">
              <a:buFont typeface="Arial Unicode MS" panose="020B0604020202020204" pitchFamily="34" charset="-128"/>
              <a:buNone/>
            </a:pPr>
            <a:r>
              <a:rPr lang="en-US" altLang="en-US" sz="2000" b="1" smtClean="0">
                <a:latin typeface="Courier New" panose="02070309020205020404" pitchFamily="49" charset="0"/>
              </a:rPr>
              <a:t>				   	   Y(i) = X(i) + 1 </a:t>
            </a:r>
          </a:p>
          <a:p>
            <a:pPr eaLnBrk="1" hangingPunct="1">
              <a:buFont typeface="Arial Unicode MS" panose="020B0604020202020204" pitchFamily="34" charset="-128"/>
              <a:buNone/>
            </a:pPr>
            <a:r>
              <a:rPr lang="en-US" altLang="en-US" sz="2000" b="1" smtClean="0">
                <a:latin typeface="Courier New" panose="02070309020205020404" pitchFamily="49" charset="0"/>
              </a:rPr>
              <a:t>DO i = 1, n			END DO</a:t>
            </a:r>
          </a:p>
          <a:p>
            <a:pPr eaLnBrk="1" hangingPunct="1">
              <a:buFont typeface="Arial Unicode MS" panose="020B0604020202020204" pitchFamily="34" charset="-128"/>
              <a:buNone/>
            </a:pPr>
            <a:r>
              <a:rPr lang="en-US" altLang="en-US" sz="2000" b="1" smtClean="0">
                <a:latin typeface="Courier New" panose="02070309020205020404" pitchFamily="49" charset="0"/>
              </a:rPr>
              <a:t>	Y(i) = X(i) + 1</a:t>
            </a:r>
          </a:p>
          <a:p>
            <a:pPr eaLnBrk="1" hangingPunct="1">
              <a:buFont typeface="Arial Unicode MS" panose="020B0604020202020204" pitchFamily="34" charset="-128"/>
              <a:buNone/>
            </a:pPr>
            <a:r>
              <a:rPr lang="en-US" altLang="en-US" sz="2000" b="1" smtClean="0">
                <a:latin typeface="Courier New" panose="02070309020205020404" pitchFamily="49" charset="0"/>
              </a:rPr>
              <a:t>END DO</a:t>
            </a:r>
            <a:r>
              <a:rPr lang="en-US" altLang="en-US" sz="2000" smtClean="0">
                <a:latin typeface="Courier New" panose="02070309020205020404" pitchFamily="49" charset="0"/>
              </a:rPr>
              <a:t>			</a:t>
            </a:r>
          </a:p>
          <a:p>
            <a:pPr eaLnBrk="1" hangingPunct="1">
              <a:buFont typeface="Arial Unicode MS" panose="020B0604020202020204" pitchFamily="34" charset="-128"/>
              <a:buNone/>
            </a:pPr>
            <a:endParaRPr lang="en-US" altLang="en-US" sz="2000" smtClean="0">
              <a:latin typeface="Courier New" panose="02070309020205020404" pitchFamily="49" charset="0"/>
            </a:endParaRPr>
          </a:p>
        </p:txBody>
      </p:sp>
      <p:sp>
        <p:nvSpPr>
          <p:cNvPr id="145415" name="Line 4"/>
          <p:cNvSpPr>
            <a:spLocks noChangeShapeType="1"/>
          </p:cNvSpPr>
          <p:nvPr/>
        </p:nvSpPr>
        <p:spPr bwMode="auto">
          <a:xfrm>
            <a:off x="4038600" y="3962400"/>
            <a:ext cx="15240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64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64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D27F43-F203-46CA-9CD6-35FBBCA1F508}" type="slidenum">
              <a:rPr lang="en-US" altLang="en-US">
                <a:solidFill>
                  <a:srgbClr val="660066"/>
                </a:solidFill>
              </a:rPr>
              <a:pPr eaLnBrk="1" hangingPunct="1"/>
              <a:t>129</a:t>
            </a:fld>
            <a:endParaRPr lang="en-US" altLang="en-US">
              <a:solidFill>
                <a:srgbClr val="660066"/>
              </a:solidFill>
            </a:endParaRPr>
          </a:p>
        </p:txBody>
      </p:sp>
      <p:sp>
        <p:nvSpPr>
          <p:cNvPr id="146437" name="Rectangle 2"/>
          <p:cNvSpPr>
            <a:spLocks noGrp="1" noChangeArrowheads="1"/>
          </p:cNvSpPr>
          <p:nvPr>
            <p:ph type="title"/>
          </p:nvPr>
        </p:nvSpPr>
        <p:spPr>
          <a:xfrm>
            <a:off x="1128713" y="476250"/>
            <a:ext cx="7462837" cy="711200"/>
          </a:xfrm>
        </p:spPr>
        <p:txBody>
          <a:bodyPr/>
          <a:lstStyle/>
          <a:p>
            <a:pPr eaLnBrk="1" hangingPunct="1"/>
            <a:r>
              <a:rPr lang="en-US" altLang="en-US" sz="3600" smtClean="0"/>
              <a:t>Example of Illegal Loop Fusion</a:t>
            </a:r>
            <a:r>
              <a:rPr lang="en-US" altLang="en-US" smtClean="0"/>
              <a:t> </a:t>
            </a:r>
          </a:p>
        </p:txBody>
      </p:sp>
      <p:sp>
        <p:nvSpPr>
          <p:cNvPr id="146438" name="Rectangle 3"/>
          <p:cNvSpPr>
            <a:spLocks noGrp="1" noChangeArrowheads="1"/>
          </p:cNvSpPr>
          <p:nvPr>
            <p:ph type="body" idx="1"/>
          </p:nvPr>
        </p:nvSpPr>
        <p:spPr>
          <a:xfrm>
            <a:off x="457200" y="2286000"/>
            <a:ext cx="8229600" cy="3352800"/>
          </a:xfrm>
        </p:spPr>
        <p:txBody>
          <a:bodyPr/>
          <a:lstStyle/>
          <a:p>
            <a:pPr eaLnBrk="1" hangingPunct="1">
              <a:buFont typeface="Arial Unicode MS" panose="020B0604020202020204" pitchFamily="34" charset="-128"/>
              <a:buNone/>
            </a:pPr>
            <a:r>
              <a:rPr lang="en-US" altLang="en-US" sz="2000" b="1" smtClean="0">
                <a:latin typeface="Courier New" panose="02070309020205020404" pitchFamily="49" charset="0"/>
              </a:rPr>
              <a:t>DO i = 1, n</a:t>
            </a:r>
          </a:p>
          <a:p>
            <a:pPr eaLnBrk="1" hangingPunct="1">
              <a:buFont typeface="Arial Unicode MS" panose="020B0604020202020204" pitchFamily="34" charset="-128"/>
              <a:buNone/>
            </a:pPr>
            <a:r>
              <a:rPr lang="en-US" altLang="en-US" sz="2000" b="1" smtClean="0">
                <a:latin typeface="Courier New" panose="02070309020205020404" pitchFamily="49" charset="0"/>
              </a:rPr>
              <a:t>X(i) = X(i-1)+Y(i-1)</a:t>
            </a:r>
          </a:p>
          <a:p>
            <a:pPr eaLnBrk="1" hangingPunct="1">
              <a:buFont typeface="Arial Unicode MS" panose="020B0604020202020204" pitchFamily="34" charset="-128"/>
              <a:buNone/>
            </a:pPr>
            <a:r>
              <a:rPr lang="en-US" altLang="en-US" sz="2000" b="1" smtClean="0">
                <a:latin typeface="Courier New" panose="02070309020205020404" pitchFamily="49" charset="0"/>
              </a:rPr>
              <a:t>END DO		       DO i = 1,n				                      X(i) = X(i-1) </a:t>
            </a:r>
          </a:p>
          <a:p>
            <a:pPr eaLnBrk="1" hangingPunct="1">
              <a:buFont typeface="Arial Unicode MS" panose="020B0604020202020204" pitchFamily="34" charset="-128"/>
              <a:buNone/>
            </a:pPr>
            <a:r>
              <a:rPr lang="en-US" altLang="en-US" sz="2000" b="1" smtClean="0">
                <a:latin typeface="Courier New" panose="02070309020205020404" pitchFamily="49" charset="0"/>
              </a:rPr>
              <a:t>                                   + Y(i-1)</a:t>
            </a:r>
          </a:p>
          <a:p>
            <a:pPr eaLnBrk="1" hangingPunct="1">
              <a:buFont typeface="Arial Unicode MS" panose="020B0604020202020204" pitchFamily="34" charset="-128"/>
              <a:buNone/>
            </a:pPr>
            <a:r>
              <a:rPr lang="en-US" altLang="en-US" sz="2000" b="1" smtClean="0">
                <a:latin typeface="Courier New" panose="02070309020205020404" pitchFamily="49" charset="0"/>
              </a:rPr>
              <a:t>					    Y(i) = X(i) + 1 </a:t>
            </a:r>
          </a:p>
          <a:p>
            <a:pPr eaLnBrk="1" hangingPunct="1">
              <a:buFont typeface="Arial Unicode MS" panose="020B0604020202020204" pitchFamily="34" charset="-128"/>
              <a:buNone/>
            </a:pPr>
            <a:r>
              <a:rPr lang="en-US" altLang="en-US" sz="2000" b="1" smtClean="0">
                <a:latin typeface="Courier New" panose="02070309020205020404" pitchFamily="49" charset="0"/>
              </a:rPr>
              <a:t>DO i = 1, n			 END DO</a:t>
            </a:r>
          </a:p>
          <a:p>
            <a:pPr eaLnBrk="1" hangingPunct="1">
              <a:buFont typeface="Arial Unicode MS" panose="020B0604020202020204" pitchFamily="34" charset="-128"/>
              <a:buNone/>
            </a:pPr>
            <a:r>
              <a:rPr lang="en-US" altLang="en-US" sz="2000" b="1" smtClean="0">
                <a:latin typeface="Courier New" panose="02070309020205020404" pitchFamily="49" charset="0"/>
              </a:rPr>
              <a:t>	Y(i) = X(i) + 1</a:t>
            </a:r>
          </a:p>
          <a:p>
            <a:pPr eaLnBrk="1" hangingPunct="1">
              <a:buFont typeface="Arial Unicode MS" panose="020B0604020202020204" pitchFamily="34" charset="-128"/>
              <a:buNone/>
            </a:pPr>
            <a:r>
              <a:rPr lang="en-US" altLang="en-US" sz="2000" b="1" smtClean="0">
                <a:latin typeface="Courier New" panose="02070309020205020404" pitchFamily="49" charset="0"/>
              </a:rPr>
              <a:t>END DO			</a:t>
            </a:r>
          </a:p>
          <a:p>
            <a:pPr eaLnBrk="1" hangingPunct="1">
              <a:buFont typeface="Arial Unicode MS" panose="020B0604020202020204" pitchFamily="34" charset="-128"/>
              <a:buNone/>
            </a:pPr>
            <a:endParaRPr lang="en-US" altLang="en-US" sz="2000" b="1" smtClean="0">
              <a:latin typeface="Courier New" panose="02070309020205020404" pitchFamily="49" charset="0"/>
            </a:endParaRPr>
          </a:p>
        </p:txBody>
      </p:sp>
      <p:sp>
        <p:nvSpPr>
          <p:cNvPr id="146439" name="Line 4"/>
          <p:cNvSpPr>
            <a:spLocks noChangeShapeType="1"/>
          </p:cNvSpPr>
          <p:nvPr/>
        </p:nvSpPr>
        <p:spPr bwMode="auto">
          <a:xfrm>
            <a:off x="3657600" y="3962400"/>
            <a:ext cx="14478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76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76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B6D012-1090-47E4-B360-E80DF4B5D1B4}" type="slidenum">
              <a:rPr lang="en-US" altLang="en-US">
                <a:solidFill>
                  <a:srgbClr val="660066"/>
                </a:solidFill>
              </a:rPr>
              <a:pPr eaLnBrk="1" hangingPunct="1"/>
              <a:t>13</a:t>
            </a:fld>
            <a:endParaRPr lang="en-US" altLang="en-US">
              <a:solidFill>
                <a:srgbClr val="660066"/>
              </a:solidFill>
            </a:endParaRPr>
          </a:p>
        </p:txBody>
      </p:sp>
      <p:sp>
        <p:nvSpPr>
          <p:cNvPr id="27653" name="Rectangle 2"/>
          <p:cNvSpPr>
            <a:spLocks noGrp="1" noChangeArrowheads="1"/>
          </p:cNvSpPr>
          <p:nvPr>
            <p:ph type="title"/>
          </p:nvPr>
        </p:nvSpPr>
        <p:spPr>
          <a:xfrm>
            <a:off x="1128713" y="476250"/>
            <a:ext cx="7462837" cy="711200"/>
          </a:xfrm>
        </p:spPr>
        <p:txBody>
          <a:bodyPr/>
          <a:lstStyle/>
          <a:p>
            <a:pPr eaLnBrk="1" hangingPunct="1"/>
            <a:r>
              <a:rPr lang="en-US" altLang="en-US" sz="2800" b="1" smtClean="0"/>
              <a:t>Loop-independent and Loop-carried Data Dependences (Contd.)</a:t>
            </a:r>
            <a:endParaRPr lang="en-US" altLang="en-US" sz="2800" smtClean="0"/>
          </a:p>
        </p:txBody>
      </p:sp>
      <p:sp>
        <p:nvSpPr>
          <p:cNvPr id="27654" name="Rectangle 3"/>
          <p:cNvSpPr>
            <a:spLocks noGrp="1" noChangeArrowheads="1"/>
          </p:cNvSpPr>
          <p:nvPr>
            <p:ph type="body" idx="1"/>
          </p:nvPr>
        </p:nvSpPr>
        <p:spPr>
          <a:xfrm>
            <a:off x="538163" y="2057400"/>
            <a:ext cx="7740650" cy="3048000"/>
          </a:xfrm>
        </p:spPr>
        <p:txBody>
          <a:bodyPr/>
          <a:lstStyle/>
          <a:p>
            <a:pPr eaLnBrk="1" hangingPunct="1">
              <a:buFont typeface="Arial Unicode MS" panose="020B0604020202020204" pitchFamily="34" charset="-128"/>
              <a:buNone/>
            </a:pPr>
            <a:r>
              <a:rPr lang="en-US" altLang="en-US" sz="2400" smtClean="0"/>
              <a:t>Loop-carried dependences constrain the reordering </a:t>
            </a:r>
          </a:p>
          <a:p>
            <a:pPr eaLnBrk="1" hangingPunct="1">
              <a:buFont typeface="Arial Unicode MS" panose="020B0604020202020204" pitchFamily="34" charset="-128"/>
              <a:buNone/>
            </a:pPr>
            <a:r>
              <a:rPr lang="en-US" altLang="en-US" sz="2400" smtClean="0"/>
              <a:t>that can be performed across loop iterations.</a:t>
            </a:r>
          </a:p>
          <a:p>
            <a:pPr eaLnBrk="1" hangingPunct="1">
              <a:buFont typeface="Arial Unicode MS" panose="020B0604020202020204" pitchFamily="34" charset="-128"/>
              <a:buNone/>
            </a:pPr>
            <a:endParaRPr lang="en-US" altLang="en-US" sz="2400" smtClean="0"/>
          </a:p>
          <a:p>
            <a:pPr eaLnBrk="1" hangingPunct="1">
              <a:buFont typeface="Arial Unicode MS" panose="020B0604020202020204" pitchFamily="34" charset="-128"/>
              <a:buNone/>
            </a:pPr>
            <a:r>
              <a:rPr lang="en-US" altLang="en-US" sz="2400" smtClean="0"/>
              <a:t>A data dependence can be both loop-independent</a:t>
            </a:r>
          </a:p>
          <a:p>
            <a:pPr eaLnBrk="1" hangingPunct="1">
              <a:buFont typeface="Arial Unicode MS" panose="020B0604020202020204" pitchFamily="34" charset="-128"/>
              <a:buNone/>
            </a:pPr>
            <a:r>
              <a:rPr lang="en-US" altLang="en-US" sz="2400" smtClean="0"/>
              <a:t>and loop-carried.</a:t>
            </a:r>
          </a:p>
          <a:p>
            <a:pPr eaLnBrk="1" hangingPunct="1">
              <a:buFont typeface="Arial Unicode MS" panose="020B0604020202020204" pitchFamily="34" charset="-128"/>
              <a:buNone/>
            </a:pPr>
            <a:endParaRPr lang="en-US" altLang="en-US" sz="2400" smtClean="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74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74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034069-089C-4CCF-9484-12826946CD13}" type="slidenum">
              <a:rPr lang="en-US" altLang="en-US">
                <a:solidFill>
                  <a:srgbClr val="660066"/>
                </a:solidFill>
              </a:rPr>
              <a:pPr eaLnBrk="1" hangingPunct="1"/>
              <a:t>130</a:t>
            </a:fld>
            <a:endParaRPr lang="en-US" altLang="en-US">
              <a:solidFill>
                <a:srgbClr val="660066"/>
              </a:solidFill>
            </a:endParaRPr>
          </a:p>
        </p:txBody>
      </p:sp>
      <p:sp>
        <p:nvSpPr>
          <p:cNvPr id="147461" name="Rectangle 2"/>
          <p:cNvSpPr>
            <a:spLocks noGrp="1" noChangeArrowheads="1"/>
          </p:cNvSpPr>
          <p:nvPr>
            <p:ph type="title"/>
          </p:nvPr>
        </p:nvSpPr>
        <p:spPr>
          <a:xfrm>
            <a:off x="838200" y="381000"/>
            <a:ext cx="7886700" cy="711200"/>
          </a:xfrm>
        </p:spPr>
        <p:txBody>
          <a:bodyPr/>
          <a:lstStyle/>
          <a:p>
            <a:pPr eaLnBrk="1" hangingPunct="1"/>
            <a:r>
              <a:rPr lang="en-US" altLang="en-US" sz="4000" smtClean="0"/>
              <a:t>Unrolling of Innermost </a:t>
            </a:r>
            <a:br>
              <a:rPr lang="en-US" altLang="en-US" sz="4000" smtClean="0"/>
            </a:br>
            <a:r>
              <a:rPr lang="en-US" altLang="en-US" sz="4000" smtClean="0"/>
              <a:t>Loop: Definition</a:t>
            </a:r>
          </a:p>
        </p:txBody>
      </p:sp>
      <p:sp>
        <p:nvSpPr>
          <p:cNvPr id="147462" name="Rectangle 3"/>
          <p:cNvSpPr>
            <a:spLocks noGrp="1" noChangeArrowheads="1"/>
          </p:cNvSpPr>
          <p:nvPr>
            <p:ph type="body" idx="1"/>
          </p:nvPr>
        </p:nvSpPr>
        <p:spPr>
          <a:xfrm>
            <a:off x="685800" y="1600200"/>
            <a:ext cx="8686800" cy="4991100"/>
          </a:xfrm>
        </p:spPr>
        <p:txBody>
          <a:bodyPr/>
          <a:lstStyle/>
          <a:p>
            <a:pPr eaLnBrk="1" hangingPunct="1">
              <a:lnSpc>
                <a:spcPct val="80000"/>
              </a:lnSpc>
              <a:buFont typeface="Arial Unicode MS" panose="020B0604020202020204" pitchFamily="34" charset="-128"/>
              <a:buNone/>
            </a:pPr>
            <a:r>
              <a:rPr lang="en-US" altLang="en-US" sz="2400" b="1" smtClean="0">
                <a:latin typeface="Courier New" panose="02070309020205020404" pitchFamily="49" charset="0"/>
              </a:rPr>
              <a:t>					        </a:t>
            </a:r>
            <a:r>
              <a:rPr lang="en-US" altLang="en-US" sz="2000" b="1" smtClean="0">
                <a:latin typeface="Courier New" panose="02070309020205020404" pitchFamily="49" charset="0"/>
              </a:rPr>
              <a:t>DO i=lo, hi-(R-1),R</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DO i=lo,hi,1 (unroll R times)      B(i)</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B(i)	  --------------&gt;      . . .</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END DO				     B(i+R-1)</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END DO</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DO i=i, hi, 1</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B(i)</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END DO</a:t>
            </a:r>
          </a:p>
          <a:p>
            <a:pPr eaLnBrk="1" hangingPunct="1">
              <a:lnSpc>
                <a:spcPct val="80000"/>
              </a:lnSpc>
              <a:buFont typeface="Arial Unicode MS" panose="020B0604020202020204" pitchFamily="34" charset="-128"/>
              <a:buNone/>
            </a:pPr>
            <a:endParaRPr lang="en-US" altLang="en-US" sz="2000" b="1" smtClean="0">
              <a:latin typeface="Courier New" panose="02070309020205020404" pitchFamily="49" charset="0"/>
            </a:endParaRPr>
          </a:p>
          <a:p>
            <a:pPr eaLnBrk="1" hangingPunct="1">
              <a:lnSpc>
                <a:spcPct val="80000"/>
              </a:lnSpc>
              <a:buFont typeface="Arial Unicode MS" panose="020B0604020202020204" pitchFamily="34" charset="-128"/>
              <a:buNone/>
            </a:pPr>
            <a:r>
              <a:rPr lang="en-US" altLang="en-US" sz="2400" smtClean="0"/>
              <a:t>Original loop body = </a:t>
            </a:r>
            <a:r>
              <a:rPr lang="en-US" altLang="en-US" sz="2400" i="1" smtClean="0">
                <a:latin typeface="Times New Roman" panose="02020603050405020304" pitchFamily="18" charset="0"/>
              </a:rPr>
              <a:t>B</a:t>
            </a:r>
            <a:r>
              <a:rPr lang="en-US" altLang="en-US" sz="2400" smtClean="0"/>
              <a:t>(</a:t>
            </a:r>
            <a:r>
              <a:rPr lang="en-US" altLang="en-US" sz="2400" i="1" smtClean="0">
                <a:latin typeface="Times New Roman" panose="02020603050405020304" pitchFamily="18" charset="0"/>
              </a:rPr>
              <a:t>i</a:t>
            </a:r>
            <a:r>
              <a:rPr lang="en-US" altLang="en-US" sz="2400" smtClean="0"/>
              <a:t>)</a:t>
            </a:r>
            <a:r>
              <a:rPr lang="en-US" altLang="en-US" sz="2000" smtClean="0">
                <a:latin typeface="Courier New" panose="02070309020205020404" pitchFamily="49" charset="0"/>
              </a:rPr>
              <a:t> </a:t>
            </a:r>
          </a:p>
          <a:p>
            <a:pPr eaLnBrk="1" hangingPunct="1">
              <a:lnSpc>
                <a:spcPct val="80000"/>
              </a:lnSpc>
              <a:buFont typeface="Arial Unicode MS" panose="020B0604020202020204" pitchFamily="34" charset="-128"/>
              <a:buNone/>
            </a:pPr>
            <a:r>
              <a:rPr lang="en-US" altLang="en-US" sz="2400" smtClean="0"/>
              <a:t>R unrolled copies of loop body = </a:t>
            </a:r>
            <a:r>
              <a:rPr lang="en-US" altLang="en-US" sz="2400" i="1" smtClean="0">
                <a:latin typeface="Times New Roman" panose="02020603050405020304" pitchFamily="18" charset="0"/>
              </a:rPr>
              <a:t>B</a:t>
            </a:r>
            <a:r>
              <a:rPr lang="en-US" altLang="en-US" sz="2400" smtClean="0"/>
              <a:t>(</a:t>
            </a:r>
            <a:r>
              <a:rPr lang="en-US" altLang="en-US" sz="2400" i="1" smtClean="0">
                <a:latin typeface="Times New Roman" panose="02020603050405020304" pitchFamily="18" charset="0"/>
              </a:rPr>
              <a:t>i</a:t>
            </a:r>
            <a:r>
              <a:rPr lang="en-US" altLang="en-US" sz="2400" smtClean="0"/>
              <a:t>),…,</a:t>
            </a:r>
            <a:r>
              <a:rPr lang="en-US" altLang="en-US" sz="2400" i="1" smtClean="0">
                <a:latin typeface="Times New Roman" panose="02020603050405020304" pitchFamily="18" charset="0"/>
              </a:rPr>
              <a:t>B</a:t>
            </a:r>
            <a:r>
              <a:rPr lang="en-US" altLang="en-US" sz="2400" smtClean="0"/>
              <a:t>(</a:t>
            </a:r>
            <a:r>
              <a:rPr lang="en-US" altLang="en-US" sz="2400" i="1" smtClean="0">
                <a:latin typeface="Times New Roman" panose="02020603050405020304" pitchFamily="18" charset="0"/>
              </a:rPr>
              <a:t>i</a:t>
            </a:r>
            <a:r>
              <a:rPr lang="en-US" altLang="en-US" sz="2400" smtClean="0"/>
              <a:t>+</a:t>
            </a:r>
            <a:r>
              <a:rPr lang="en-US" altLang="en-US" sz="2400" smtClean="0">
                <a:latin typeface="Times New Roman" panose="02020603050405020304" pitchFamily="18" charset="0"/>
              </a:rPr>
              <a:t>R</a:t>
            </a:r>
            <a:r>
              <a:rPr lang="en-US" altLang="en-US" sz="2400" smtClean="0"/>
              <a:t>-1)</a:t>
            </a:r>
          </a:p>
          <a:p>
            <a:pPr eaLnBrk="1" hangingPunct="1">
              <a:lnSpc>
                <a:spcPct val="8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r>
              <a:rPr lang="en-US" altLang="en-US" sz="2400" smtClean="0"/>
              <a:t>Unrolling of innermost loop is always legal</a:t>
            </a:r>
            <a:r>
              <a:rPr lang="en-US" altLang="en-US" sz="2000" smtClean="0">
                <a:latin typeface="Courier New" panose="02070309020205020404" pitchFamily="49" charset="0"/>
              </a:rPr>
              <a:t>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84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84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F7B44F-B608-4A67-97B3-E2C18C63D492}" type="slidenum">
              <a:rPr lang="en-US" altLang="en-US">
                <a:solidFill>
                  <a:srgbClr val="660066"/>
                </a:solidFill>
              </a:rPr>
              <a:pPr eaLnBrk="1" hangingPunct="1"/>
              <a:t>131</a:t>
            </a:fld>
            <a:endParaRPr lang="en-US" altLang="en-US">
              <a:solidFill>
                <a:srgbClr val="660066"/>
              </a:solidFill>
            </a:endParaRPr>
          </a:p>
        </p:txBody>
      </p:sp>
      <p:sp>
        <p:nvSpPr>
          <p:cNvPr id="148485" name="Rectangle 2"/>
          <p:cNvSpPr>
            <a:spLocks noGrp="1" noChangeArrowheads="1"/>
          </p:cNvSpPr>
          <p:nvPr>
            <p:ph type="title"/>
          </p:nvPr>
        </p:nvSpPr>
        <p:spPr>
          <a:xfrm>
            <a:off x="1066800" y="457200"/>
            <a:ext cx="7886700" cy="485775"/>
          </a:xfrm>
        </p:spPr>
        <p:txBody>
          <a:bodyPr/>
          <a:lstStyle/>
          <a:p>
            <a:pPr eaLnBrk="1" hangingPunct="1"/>
            <a:r>
              <a:rPr lang="en-US" altLang="en-US" sz="3200" smtClean="0"/>
              <a:t>Example of Loop Unrolling for Improved Instruction-Level Parallelism</a:t>
            </a:r>
          </a:p>
        </p:txBody>
      </p:sp>
      <p:sp>
        <p:nvSpPr>
          <p:cNvPr id="148486" name="Rectangle 3"/>
          <p:cNvSpPr>
            <a:spLocks noGrp="1" noChangeArrowheads="1"/>
          </p:cNvSpPr>
          <p:nvPr>
            <p:ph type="body" idx="1"/>
          </p:nvPr>
        </p:nvSpPr>
        <p:spPr>
          <a:xfrm>
            <a:off x="1447800" y="1524000"/>
            <a:ext cx="7696200" cy="4991100"/>
          </a:xfrm>
        </p:spPr>
        <p:txBody>
          <a:bodyPr/>
          <a:lstStyle/>
          <a:p>
            <a:pPr eaLnBrk="1" hangingPunct="1">
              <a:lnSpc>
                <a:spcPct val="90000"/>
              </a:lnSpc>
              <a:buFont typeface="Arial Unicode MS" panose="020B0604020202020204" pitchFamily="34" charset="-128"/>
              <a:buNone/>
            </a:pPr>
            <a:endParaRPr lang="en-US" altLang="en-US" sz="2000" smtClean="0"/>
          </a:p>
          <a:p>
            <a:pPr eaLnBrk="1" hangingPunct="1">
              <a:lnSpc>
                <a:spcPct val="90000"/>
              </a:lnSpc>
              <a:buFont typeface="Arial Unicode MS" panose="020B0604020202020204" pitchFamily="34" charset="-128"/>
              <a:buNone/>
            </a:pPr>
            <a:r>
              <a:rPr lang="en-US" altLang="en-US" sz="2000" smtClean="0"/>
              <a:t>Before unrolling:		After 2x unrolling:</a:t>
            </a:r>
          </a:p>
          <a:p>
            <a:pPr eaLnBrk="1" hangingPunct="1">
              <a:lnSpc>
                <a:spcPct val="90000"/>
              </a:lnSpc>
              <a:buFont typeface="Arial Unicode MS" panose="020B0604020202020204" pitchFamily="34" charset="-128"/>
              <a:buNone/>
            </a:pPr>
            <a:endParaRPr lang="en-US" altLang="en-US" sz="2000" smtClean="0"/>
          </a:p>
          <a:p>
            <a:pPr eaLnBrk="1" hangingPunct="1">
              <a:lnSpc>
                <a:spcPct val="90000"/>
              </a:lnSpc>
              <a:buFont typeface="Arial Unicode MS" panose="020B0604020202020204" pitchFamily="34" charset="-128"/>
              <a:buNone/>
            </a:pPr>
            <a:r>
              <a:rPr lang="en-US" altLang="en-US" sz="2000" smtClean="0"/>
              <a:t>					DO i=1, n-1, 2</a:t>
            </a:r>
          </a:p>
          <a:p>
            <a:pPr eaLnBrk="1" hangingPunct="1">
              <a:lnSpc>
                <a:spcPct val="90000"/>
              </a:lnSpc>
              <a:buFont typeface="Arial Unicode MS" panose="020B0604020202020204" pitchFamily="34" charset="-128"/>
              <a:buNone/>
            </a:pPr>
            <a:r>
              <a:rPr lang="en-US" altLang="en-US" sz="2000" smtClean="0"/>
              <a:t>DO i=1, n, 1			  W(i)=X(i)+Y(i)+Z(i)</a:t>
            </a:r>
          </a:p>
          <a:p>
            <a:pPr eaLnBrk="1" hangingPunct="1">
              <a:lnSpc>
                <a:spcPct val="90000"/>
              </a:lnSpc>
              <a:buFont typeface="Arial Unicode MS" panose="020B0604020202020204" pitchFamily="34" charset="-128"/>
              <a:buNone/>
            </a:pPr>
            <a:r>
              <a:rPr lang="en-US" altLang="en-US" sz="2000" smtClean="0"/>
              <a:t>  W(i)=X(i)+Y(i)+Z(i)		  W(i+1)=X(i+1)+Y(i+1)+Z(i+1)</a:t>
            </a:r>
          </a:p>
          <a:p>
            <a:pPr eaLnBrk="1" hangingPunct="1">
              <a:lnSpc>
                <a:spcPct val="90000"/>
              </a:lnSpc>
              <a:buFont typeface="Arial Unicode MS" panose="020B0604020202020204" pitchFamily="34" charset="-128"/>
              <a:buNone/>
            </a:pPr>
            <a:r>
              <a:rPr lang="en-US" altLang="en-US" sz="2000" smtClean="0"/>
              <a:t>END DO			END DO</a:t>
            </a:r>
          </a:p>
          <a:p>
            <a:pPr eaLnBrk="1" hangingPunct="1">
              <a:lnSpc>
                <a:spcPct val="90000"/>
              </a:lnSpc>
              <a:buFont typeface="Arial Unicode MS" panose="020B0604020202020204" pitchFamily="34" charset="-128"/>
              <a:buNone/>
            </a:pPr>
            <a:r>
              <a:rPr lang="en-US" altLang="en-US" sz="2000" smtClean="0"/>
              <a:t>					DO i=i, n, 1</a:t>
            </a:r>
          </a:p>
          <a:p>
            <a:pPr eaLnBrk="1" hangingPunct="1">
              <a:lnSpc>
                <a:spcPct val="90000"/>
              </a:lnSpc>
              <a:buFont typeface="Arial Unicode MS" panose="020B0604020202020204" pitchFamily="34" charset="-128"/>
              <a:buNone/>
            </a:pPr>
            <a:r>
              <a:rPr lang="en-US" altLang="en-US" sz="2000" smtClean="0"/>
              <a:t>					  W(i)=X(i)+Y(i)+Z(i)	</a:t>
            </a:r>
          </a:p>
          <a:p>
            <a:pPr eaLnBrk="1" hangingPunct="1">
              <a:lnSpc>
                <a:spcPct val="90000"/>
              </a:lnSpc>
              <a:buFont typeface="Arial Unicode MS" panose="020B0604020202020204" pitchFamily="34" charset="-128"/>
              <a:buNone/>
            </a:pPr>
            <a:r>
              <a:rPr lang="en-US" altLang="en-US" sz="2000" smtClean="0"/>
              <a:t>					 END DO</a:t>
            </a:r>
          </a:p>
          <a:p>
            <a:pPr eaLnBrk="1" hangingPunct="1">
              <a:lnSpc>
                <a:spcPct val="90000"/>
              </a:lnSpc>
              <a:buFont typeface="Arial Unicode MS" panose="020B0604020202020204" pitchFamily="34" charset="-128"/>
              <a:buNone/>
            </a:pPr>
            <a:r>
              <a:rPr lang="en-US" altLang="en-US" sz="2000" smtClean="0"/>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495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495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BA3B1C-CA35-49EC-9E22-459AD7479D49}" type="slidenum">
              <a:rPr lang="en-US" altLang="en-US">
                <a:solidFill>
                  <a:srgbClr val="660066"/>
                </a:solidFill>
              </a:rPr>
              <a:pPr eaLnBrk="1" hangingPunct="1"/>
              <a:t>132</a:t>
            </a:fld>
            <a:endParaRPr lang="en-US" altLang="en-US">
              <a:solidFill>
                <a:srgbClr val="660066"/>
              </a:solidFill>
            </a:endParaRPr>
          </a:p>
        </p:txBody>
      </p:sp>
      <p:sp>
        <p:nvSpPr>
          <p:cNvPr id="149509" name="Rectangle 2"/>
          <p:cNvSpPr>
            <a:spLocks noGrp="1" noChangeArrowheads="1"/>
          </p:cNvSpPr>
          <p:nvPr>
            <p:ph type="title"/>
          </p:nvPr>
        </p:nvSpPr>
        <p:spPr>
          <a:xfrm>
            <a:off x="838200" y="457200"/>
            <a:ext cx="7886700" cy="485775"/>
          </a:xfrm>
        </p:spPr>
        <p:txBody>
          <a:bodyPr/>
          <a:lstStyle/>
          <a:p>
            <a:pPr eaLnBrk="1" hangingPunct="1"/>
            <a:r>
              <a:rPr lang="en-US" altLang="en-US" sz="3600" smtClean="0"/>
              <a:t>Unrolling of Multiple Loops: </a:t>
            </a:r>
            <a:br>
              <a:rPr lang="en-US" altLang="en-US" sz="3600" smtClean="0"/>
            </a:br>
            <a:r>
              <a:rPr lang="en-US" altLang="en-US" sz="3600" smtClean="0"/>
              <a:t>Definition</a:t>
            </a:r>
          </a:p>
        </p:txBody>
      </p:sp>
      <p:sp>
        <p:nvSpPr>
          <p:cNvPr id="149510" name="Rectangle 3"/>
          <p:cNvSpPr>
            <a:spLocks noGrp="1" noChangeArrowheads="1"/>
          </p:cNvSpPr>
          <p:nvPr>
            <p:ph type="body" idx="1"/>
          </p:nvPr>
        </p:nvSpPr>
        <p:spPr>
          <a:xfrm>
            <a:off x="1295400" y="1866900"/>
            <a:ext cx="8686800" cy="4991100"/>
          </a:xfrm>
        </p:spPr>
        <p:txBody>
          <a:bodyPr/>
          <a:lstStyle/>
          <a:p>
            <a:pPr eaLnBrk="1" hangingPunct="1">
              <a:buFont typeface="Arial Unicode MS" panose="020B0604020202020204" pitchFamily="34" charset="-128"/>
              <a:buNone/>
            </a:pPr>
            <a:r>
              <a:rPr lang="en-US" altLang="en-US" sz="2000" b="1" smtClean="0">
                <a:latin typeface="Courier New" panose="02070309020205020404" pitchFamily="49" charset="0"/>
              </a:rPr>
              <a:t>					   </a:t>
            </a:r>
            <a:r>
              <a:rPr lang="en-US" altLang="en-US" sz="1800" b="1" smtClean="0">
                <a:latin typeface="Courier New" panose="02070309020205020404" pitchFamily="49" charset="0"/>
              </a:rPr>
              <a:t>DO i1=lo1, hi1-(R1-1),R1</a:t>
            </a:r>
          </a:p>
          <a:p>
            <a:pPr eaLnBrk="1" hangingPunct="1">
              <a:buFont typeface="Arial Unicode MS" panose="020B0604020202020204" pitchFamily="34" charset="-128"/>
              <a:buNone/>
            </a:pPr>
            <a:r>
              <a:rPr lang="en-US" altLang="en-US" sz="1800" b="1" smtClean="0">
                <a:latin typeface="Courier New" panose="02070309020205020404" pitchFamily="49" charset="0"/>
              </a:rPr>
              <a:t>                 		     DO i2=lo2,hi2-(R2-1),R2</a:t>
            </a:r>
          </a:p>
          <a:p>
            <a:pPr eaLnBrk="1" hangingPunct="1">
              <a:buFont typeface="Arial Unicode MS" panose="020B0604020202020204" pitchFamily="34" charset="-128"/>
              <a:buNone/>
            </a:pPr>
            <a:r>
              <a:rPr lang="en-US" altLang="en-US" sz="1800" b="1" smtClean="0">
                <a:latin typeface="Courier New" panose="02070309020205020404" pitchFamily="49" charset="0"/>
              </a:rPr>
              <a:t>DO i1=lo1,hi1	             . . .</a:t>
            </a:r>
          </a:p>
          <a:p>
            <a:pPr eaLnBrk="1" hangingPunct="1">
              <a:buFont typeface="Arial Unicode MS" panose="020B0604020202020204" pitchFamily="34" charset="-128"/>
              <a:buNone/>
            </a:pPr>
            <a:r>
              <a:rPr lang="en-US" altLang="en-US" sz="1800" b="1" smtClean="0">
                <a:latin typeface="Courier New" panose="02070309020205020404" pitchFamily="49" charset="0"/>
              </a:rPr>
              <a:t>  DO i2-lo2, hi2     	  	   B(i1,i2,…)</a:t>
            </a:r>
          </a:p>
          <a:p>
            <a:pPr eaLnBrk="1" hangingPunct="1">
              <a:buFont typeface="Arial Unicode MS" panose="020B0604020202020204" pitchFamily="34" charset="-128"/>
              <a:buNone/>
            </a:pPr>
            <a:r>
              <a:rPr lang="en-US" altLang="en-US" sz="1800" b="1" smtClean="0">
                <a:latin typeface="Courier New" panose="02070309020205020404" pitchFamily="49" charset="0"/>
              </a:rPr>
              <a:t>    . . .			 	   . . .</a:t>
            </a:r>
          </a:p>
          <a:p>
            <a:pPr eaLnBrk="1" hangingPunct="1">
              <a:buFont typeface="Arial Unicode MS" panose="020B0604020202020204" pitchFamily="34" charset="-128"/>
              <a:buNone/>
            </a:pPr>
            <a:r>
              <a:rPr lang="en-US" altLang="en-US" sz="1800" b="1" smtClean="0">
                <a:latin typeface="Courier New" panose="02070309020205020404" pitchFamily="49" charset="0"/>
              </a:rPr>
              <a:t>      B(i1,i2,...)  ------&gt;      B(i1+R1-1,i2,…)</a:t>
            </a:r>
          </a:p>
          <a:p>
            <a:pPr eaLnBrk="1" hangingPunct="1">
              <a:buFont typeface="Arial Unicode MS" panose="020B0604020202020204" pitchFamily="34" charset="-128"/>
              <a:buNone/>
            </a:pPr>
            <a:r>
              <a:rPr lang="en-US" altLang="en-US" sz="1800" b="1" smtClean="0">
                <a:latin typeface="Courier New" panose="02070309020205020404" pitchFamily="49" charset="0"/>
              </a:rPr>
              <a:t>    . . .				   B(i1,i2+1,…)</a:t>
            </a:r>
          </a:p>
          <a:p>
            <a:pPr eaLnBrk="1" hangingPunct="1">
              <a:buFont typeface="Arial Unicode MS" panose="020B0604020202020204" pitchFamily="34" charset="-128"/>
              <a:buNone/>
            </a:pPr>
            <a:r>
              <a:rPr lang="en-US" altLang="en-US" sz="1800" b="1" smtClean="0">
                <a:latin typeface="Courier New" panose="02070309020205020404" pitchFamily="49" charset="0"/>
              </a:rPr>
              <a:t>  END DO				   . . .</a:t>
            </a:r>
          </a:p>
          <a:p>
            <a:pPr eaLnBrk="1" hangingPunct="1">
              <a:buFont typeface="Arial Unicode MS" panose="020B0604020202020204" pitchFamily="34" charset="-128"/>
              <a:buNone/>
            </a:pPr>
            <a:r>
              <a:rPr lang="en-US" altLang="en-US" sz="1800" b="1" smtClean="0">
                <a:latin typeface="Courier New" panose="02070309020205020404" pitchFamily="49" charset="0"/>
              </a:rPr>
              <a:t>END DO				   B(i1+R1-1,i2+1,…)</a:t>
            </a:r>
          </a:p>
          <a:p>
            <a:pPr eaLnBrk="1" hangingPunct="1">
              <a:buFont typeface="Arial Unicode MS" panose="020B0604020202020204" pitchFamily="34" charset="-128"/>
              <a:buNone/>
            </a:pPr>
            <a:r>
              <a:rPr lang="en-US" altLang="en-US" sz="1800" b="1" smtClean="0">
                <a:latin typeface="Courier New" panose="02070309020205020404" pitchFamily="49" charset="0"/>
              </a:rPr>
              <a:t>						   . . .</a:t>
            </a:r>
          </a:p>
          <a:p>
            <a:pPr eaLnBrk="1" hangingPunct="1">
              <a:buFont typeface="Arial Unicode MS" panose="020B0604020202020204" pitchFamily="34" charset="-128"/>
              <a:buNone/>
            </a:pPr>
            <a:r>
              <a:rPr lang="en-US" altLang="en-US" sz="1800" b="1" smtClean="0">
                <a:latin typeface="Courier New" panose="02070309020205020404" pitchFamily="49" charset="0"/>
              </a:rPr>
              <a:t>(Unroll loop i1 R1 times)      . . .</a:t>
            </a:r>
          </a:p>
          <a:p>
            <a:pPr eaLnBrk="1" hangingPunct="1">
              <a:buFont typeface="Arial Unicode MS" panose="020B0604020202020204" pitchFamily="34" charset="-128"/>
              <a:buNone/>
            </a:pPr>
            <a:r>
              <a:rPr lang="en-US" altLang="en-US" sz="1800" b="1" smtClean="0">
                <a:latin typeface="Courier New" panose="02070309020205020404" pitchFamily="49" charset="0"/>
              </a:rPr>
              <a:t>(Unroll loop i2 R2 times)	END DO</a:t>
            </a:r>
          </a:p>
          <a:p>
            <a:pPr eaLnBrk="1" hangingPunct="1">
              <a:buFont typeface="Arial Unicode MS" panose="020B0604020202020204" pitchFamily="34" charset="-128"/>
              <a:buNone/>
            </a:pPr>
            <a:r>
              <a:rPr lang="en-US" altLang="en-US" sz="1800" b="1" smtClean="0">
                <a:latin typeface="Courier New" panose="02070309020205020404" pitchFamily="49" charset="0"/>
              </a:rPr>
              <a:t>					    END DO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505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505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FE7AB2-9AC5-4EF4-AF0D-F65B309AB2F6}" type="slidenum">
              <a:rPr lang="en-US" altLang="en-US">
                <a:solidFill>
                  <a:srgbClr val="660066"/>
                </a:solidFill>
              </a:rPr>
              <a:pPr eaLnBrk="1" hangingPunct="1"/>
              <a:t>133</a:t>
            </a:fld>
            <a:endParaRPr lang="en-US" altLang="en-US">
              <a:solidFill>
                <a:srgbClr val="660066"/>
              </a:solidFill>
            </a:endParaRPr>
          </a:p>
        </p:txBody>
      </p:sp>
      <p:sp>
        <p:nvSpPr>
          <p:cNvPr id="150533" name="Rectangle 2"/>
          <p:cNvSpPr>
            <a:spLocks noGrp="1" noChangeArrowheads="1"/>
          </p:cNvSpPr>
          <p:nvPr>
            <p:ph type="title"/>
          </p:nvPr>
        </p:nvSpPr>
        <p:spPr>
          <a:xfrm>
            <a:off x="304800" y="152400"/>
            <a:ext cx="8610600" cy="1019175"/>
          </a:xfrm>
        </p:spPr>
        <p:txBody>
          <a:bodyPr/>
          <a:lstStyle/>
          <a:p>
            <a:pPr eaLnBrk="1" hangingPunct="1"/>
            <a:r>
              <a:rPr lang="en-US" altLang="en-US" sz="2800" smtClean="0"/>
              <a:t>Example of Outer Loop Unrolling to </a:t>
            </a:r>
            <a:br>
              <a:rPr lang="en-US" altLang="en-US" sz="2800" smtClean="0"/>
            </a:br>
            <a:r>
              <a:rPr lang="en-US" altLang="en-US" sz="2800" smtClean="0"/>
              <a:t>Improved Common Subexpression Elimination</a:t>
            </a:r>
            <a:endParaRPr lang="en-US" altLang="en-US" sz="3200" smtClean="0"/>
          </a:p>
        </p:txBody>
      </p:sp>
      <p:sp>
        <p:nvSpPr>
          <p:cNvPr id="150534" name="Rectangle 3"/>
          <p:cNvSpPr>
            <a:spLocks noGrp="1" noChangeArrowheads="1"/>
          </p:cNvSpPr>
          <p:nvPr>
            <p:ph type="body" idx="1"/>
          </p:nvPr>
        </p:nvSpPr>
        <p:spPr>
          <a:xfrm>
            <a:off x="1524000" y="1866900"/>
            <a:ext cx="7620000" cy="4991100"/>
          </a:xfrm>
        </p:spPr>
        <p:txBody>
          <a:bodyPr/>
          <a:lstStyle/>
          <a:p>
            <a:pPr eaLnBrk="1" hangingPunct="1">
              <a:lnSpc>
                <a:spcPct val="0"/>
              </a:lnSpc>
              <a:buFont typeface="Arial Unicode MS" panose="020B0604020202020204" pitchFamily="34" charset="-128"/>
              <a:buNone/>
            </a:pPr>
            <a:endParaRPr lang="en-US" altLang="en-US" sz="1600" b="1" smtClean="0"/>
          </a:p>
          <a:p>
            <a:pPr eaLnBrk="1" hangingPunct="1">
              <a:buFont typeface="Arial Unicode MS" panose="020B0604020202020204" pitchFamily="34" charset="-128"/>
              <a:buNone/>
            </a:pPr>
            <a:r>
              <a:rPr lang="en-US" altLang="en-US" sz="1600" b="1" smtClean="0"/>
              <a:t>Before unrolling:		After 2x unrolling of loop j:</a:t>
            </a:r>
          </a:p>
          <a:p>
            <a:pPr eaLnBrk="1" hangingPunct="1">
              <a:buFont typeface="Arial Unicode MS" panose="020B0604020202020204" pitchFamily="34" charset="-128"/>
              <a:buNone/>
            </a:pPr>
            <a:endParaRPr lang="en-US" altLang="en-US" sz="1600" b="1" smtClean="0"/>
          </a:p>
          <a:p>
            <a:pPr eaLnBrk="1" hangingPunct="1">
              <a:buFont typeface="Arial Unicode MS" panose="020B0604020202020204" pitchFamily="34" charset="-128"/>
              <a:buNone/>
            </a:pPr>
            <a:r>
              <a:rPr lang="en-US" altLang="en-US" sz="1600" b="1" smtClean="0">
                <a:latin typeface="Courier New" panose="02070309020205020404" pitchFamily="49" charset="0"/>
              </a:rPr>
              <a:t>DO j=1, n, 1 	    DO i=1, n-1, 2</a:t>
            </a:r>
          </a:p>
          <a:p>
            <a:pPr eaLnBrk="1" hangingPunct="1">
              <a:buFont typeface="Arial Unicode MS" panose="020B0604020202020204" pitchFamily="34" charset="-128"/>
              <a:buNone/>
            </a:pPr>
            <a:r>
              <a:rPr lang="en-US" altLang="en-US" sz="1600" b="1" smtClean="0">
                <a:latin typeface="Courier New" panose="02070309020205020404" pitchFamily="49" charset="0"/>
              </a:rPr>
              <a:t> DO i=1,n            DO i=1,n</a:t>
            </a:r>
          </a:p>
          <a:p>
            <a:pPr eaLnBrk="1" hangingPunct="1">
              <a:buFont typeface="Arial Unicode MS" panose="020B0604020202020204" pitchFamily="34" charset="-128"/>
              <a:buNone/>
            </a:pPr>
            <a:r>
              <a:rPr lang="en-US" altLang="en-US" sz="1600" b="1" smtClean="0">
                <a:latin typeface="Courier New" panose="02070309020205020404" pitchFamily="49" charset="0"/>
              </a:rPr>
              <a:t>  W(i,j)=X(i)+Y(j)     W(i,j)=X(i)+Y(j)</a:t>
            </a:r>
          </a:p>
          <a:p>
            <a:pPr eaLnBrk="1" hangingPunct="1">
              <a:buFont typeface="Arial Unicode MS" panose="020B0604020202020204" pitchFamily="34" charset="-128"/>
              <a:buNone/>
            </a:pPr>
            <a:r>
              <a:rPr lang="en-US" altLang="en-US" sz="1600" b="1" smtClean="0">
                <a:latin typeface="Courier New" panose="02070309020205020404" pitchFamily="49" charset="0"/>
              </a:rPr>
              <a:t> END DO                W(i,j+1)=X(i)+Y(j+1)</a:t>
            </a:r>
          </a:p>
          <a:p>
            <a:pPr eaLnBrk="1" hangingPunct="1">
              <a:buFont typeface="Arial Unicode MS" panose="020B0604020202020204" pitchFamily="34" charset="-128"/>
              <a:buNone/>
            </a:pPr>
            <a:r>
              <a:rPr lang="en-US" altLang="en-US" sz="1600" b="1" smtClean="0">
                <a:latin typeface="Courier New" panose="02070309020205020404" pitchFamily="49" charset="0"/>
              </a:rPr>
              <a:t>END DO			 END DO</a:t>
            </a:r>
          </a:p>
          <a:p>
            <a:pPr eaLnBrk="1" hangingPunct="1">
              <a:buFont typeface="Arial Unicode MS" panose="020B0604020202020204" pitchFamily="34" charset="-128"/>
              <a:buNone/>
            </a:pPr>
            <a:r>
              <a:rPr lang="en-US" altLang="en-US" sz="1600" b="1" smtClean="0">
                <a:latin typeface="Courier New" panose="02070309020205020404" pitchFamily="49" charset="0"/>
              </a:rPr>
              <a:t>				     END DO 	</a:t>
            </a:r>
          </a:p>
          <a:p>
            <a:pPr eaLnBrk="1" hangingPunct="1">
              <a:buFont typeface="Arial Unicode MS" panose="020B0604020202020204" pitchFamily="34" charset="-128"/>
              <a:buNone/>
            </a:pPr>
            <a:r>
              <a:rPr lang="en-US" altLang="en-US" sz="1600" b="1" smtClean="0">
                <a:latin typeface="Courier New" panose="02070309020205020404" pitchFamily="49" charset="0"/>
              </a:rPr>
              <a:t>					DO j=j, n, 1</a:t>
            </a:r>
          </a:p>
          <a:p>
            <a:pPr eaLnBrk="1" hangingPunct="1">
              <a:buFont typeface="Arial Unicode MS" panose="020B0604020202020204" pitchFamily="34" charset="-128"/>
              <a:buNone/>
            </a:pPr>
            <a:r>
              <a:rPr lang="en-US" altLang="en-US" sz="1600" b="1" smtClean="0">
                <a:latin typeface="Courier New" panose="02070309020205020404" pitchFamily="49" charset="0"/>
              </a:rPr>
              <a:t>					  DO i=1,n </a:t>
            </a:r>
          </a:p>
          <a:p>
            <a:pPr eaLnBrk="1" hangingPunct="1">
              <a:buFont typeface="Arial Unicode MS" panose="020B0604020202020204" pitchFamily="34" charset="-128"/>
              <a:buNone/>
            </a:pPr>
            <a:r>
              <a:rPr lang="en-US" altLang="en-US" sz="1600" b="1" smtClean="0">
                <a:latin typeface="Courier New" panose="02070309020205020404" pitchFamily="49" charset="0"/>
              </a:rPr>
              <a:t>					      W(i,j)=X(i)+Y(j)	  		                         END DO</a:t>
            </a:r>
          </a:p>
          <a:p>
            <a:pPr eaLnBrk="1" hangingPunct="1">
              <a:buFont typeface="Arial Unicode MS" panose="020B0604020202020204" pitchFamily="34" charset="-128"/>
              <a:buNone/>
            </a:pPr>
            <a:r>
              <a:rPr lang="en-US" altLang="en-US" sz="1600" b="1" smtClean="0">
                <a:latin typeface="Courier New" panose="02070309020205020404" pitchFamily="49" charset="0"/>
              </a:rPr>
              <a:t>					END DO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515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515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36EC5F-41A8-42F6-B692-CEF0ADD4A22B}" type="slidenum">
              <a:rPr lang="en-US" altLang="en-US">
                <a:solidFill>
                  <a:srgbClr val="660066"/>
                </a:solidFill>
              </a:rPr>
              <a:pPr eaLnBrk="1" hangingPunct="1"/>
              <a:t>134</a:t>
            </a:fld>
            <a:endParaRPr lang="en-US" altLang="en-US">
              <a:solidFill>
                <a:srgbClr val="660066"/>
              </a:solidFill>
            </a:endParaRPr>
          </a:p>
        </p:txBody>
      </p:sp>
      <p:sp>
        <p:nvSpPr>
          <p:cNvPr id="151557" name="Rectangle 2"/>
          <p:cNvSpPr>
            <a:spLocks noGrp="1" noChangeArrowheads="1"/>
          </p:cNvSpPr>
          <p:nvPr>
            <p:ph type="title"/>
          </p:nvPr>
        </p:nvSpPr>
        <p:spPr>
          <a:xfrm>
            <a:off x="1524000" y="381000"/>
            <a:ext cx="7431088" cy="550863"/>
          </a:xfrm>
        </p:spPr>
        <p:txBody>
          <a:bodyPr/>
          <a:lstStyle/>
          <a:p>
            <a:pPr eaLnBrk="1" hangingPunct="1"/>
            <a:r>
              <a:rPr lang="en-US" altLang="en-US" sz="3600" smtClean="0"/>
              <a:t>Unrolling of </a:t>
            </a:r>
            <a:br>
              <a:rPr lang="en-US" altLang="en-US" sz="3600" smtClean="0"/>
            </a:br>
            <a:r>
              <a:rPr lang="en-US" altLang="en-US" sz="3600" smtClean="0"/>
              <a:t>Multiple Loops: Legality</a:t>
            </a:r>
          </a:p>
        </p:txBody>
      </p:sp>
      <p:sp>
        <p:nvSpPr>
          <p:cNvPr id="151558" name="Rectangle 3"/>
          <p:cNvSpPr>
            <a:spLocks noGrp="1" noChangeArrowheads="1"/>
          </p:cNvSpPr>
          <p:nvPr>
            <p:ph type="body" idx="1"/>
          </p:nvPr>
        </p:nvSpPr>
        <p:spPr>
          <a:xfrm>
            <a:off x="457200" y="1600200"/>
            <a:ext cx="7985125" cy="4525963"/>
          </a:xfrm>
        </p:spPr>
        <p:txBody>
          <a:bodyPr/>
          <a:lstStyle/>
          <a:p>
            <a:pPr eaLnBrk="1" hangingPunct="1">
              <a:lnSpc>
                <a:spcPct val="80000"/>
              </a:lnSpc>
              <a:buFont typeface="Arial Unicode MS" panose="020B0604020202020204" pitchFamily="34" charset="-128"/>
              <a:buNone/>
            </a:pPr>
            <a:r>
              <a:rPr lang="en-US" altLang="en-US" sz="2400" smtClean="0"/>
              <a:t>Given a set of </a:t>
            </a:r>
            <a:r>
              <a:rPr lang="en-US" altLang="en-US" sz="2400" i="1" smtClean="0">
                <a:latin typeface="Times New Roman" panose="02020603050405020304" pitchFamily="18" charset="0"/>
              </a:rPr>
              <a:t>n</a:t>
            </a:r>
            <a:r>
              <a:rPr lang="en-US" altLang="en-US" sz="2400" smtClean="0"/>
              <a:t> perfectly nested loops </a:t>
            </a:r>
            <a:r>
              <a:rPr lang="en-US" altLang="en-US" sz="2400" i="1" smtClean="0">
                <a:latin typeface="Times New Roman" panose="02020603050405020304" pitchFamily="18" charset="0"/>
              </a:rPr>
              <a:t>i</a:t>
            </a:r>
            <a:r>
              <a:rPr lang="en-US" altLang="en-US" sz="2400" baseline="-25000" smtClean="0"/>
              <a:t>1</a:t>
            </a:r>
            <a:r>
              <a:rPr lang="en-US" altLang="en-US" sz="2400" smtClean="0"/>
              <a:t>,…,</a:t>
            </a: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n</a:t>
            </a:r>
            <a:r>
              <a:rPr lang="en-US" altLang="en-US" sz="2400" smtClean="0"/>
              <a:t>, it is </a:t>
            </a:r>
          </a:p>
          <a:p>
            <a:pPr eaLnBrk="1" hangingPunct="1">
              <a:lnSpc>
                <a:spcPct val="80000"/>
              </a:lnSpc>
              <a:buFont typeface="Arial Unicode MS" panose="020B0604020202020204" pitchFamily="34" charset="-128"/>
              <a:buNone/>
            </a:pPr>
            <a:r>
              <a:rPr lang="en-US" altLang="en-US" sz="2400" smtClean="0"/>
              <a:t>legal to unroll outer loop </a:t>
            </a: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n</a:t>
            </a:r>
            <a:r>
              <a:rPr lang="en-US" altLang="en-US" sz="2400" smtClean="0"/>
              <a:t> if it is legal to permute loop </a:t>
            </a:r>
          </a:p>
          <a:p>
            <a:pPr eaLnBrk="1" hangingPunct="1">
              <a:lnSpc>
                <a:spcPct val="80000"/>
              </a:lnSpc>
              <a:buFont typeface="Arial Unicode MS" panose="020B0604020202020204" pitchFamily="34" charset="-128"/>
              <a:buNone/>
            </a:pP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j</a:t>
            </a:r>
            <a:r>
              <a:rPr lang="en-US" altLang="en-US" sz="2400" smtClean="0"/>
              <a:t> to the innermost position i.e. if permutation</a:t>
            </a:r>
          </a:p>
          <a:p>
            <a:pPr eaLnBrk="1" hangingPunct="1">
              <a:buFont typeface="Arial Unicode MS" panose="020B0604020202020204" pitchFamily="34" charset="-128"/>
              <a:buNone/>
            </a:pPr>
            <a:endParaRPr lang="en-US" altLang="en-US" sz="2400" smtClean="0"/>
          </a:p>
          <a:p>
            <a:pPr eaLnBrk="1" hangingPunct="1">
              <a:buFont typeface="Arial Unicode MS" panose="020B0604020202020204" pitchFamily="34" charset="-128"/>
              <a:buNone/>
            </a:pPr>
            <a:r>
              <a:rPr lang="en-US" altLang="en-US" sz="2400" i="1" smtClean="0">
                <a:latin typeface="Times New Roman" panose="02020603050405020304" pitchFamily="18" charset="0"/>
              </a:rPr>
              <a:t>                 P</a:t>
            </a:r>
            <a:r>
              <a:rPr lang="en-US" altLang="en-US" sz="2400" smtClean="0"/>
              <a:t> = [1,…,</a:t>
            </a:r>
            <a:r>
              <a:rPr lang="en-US" altLang="en-US" sz="2400" i="1" smtClean="0">
                <a:latin typeface="Times New Roman" panose="02020603050405020304" pitchFamily="18" charset="0"/>
              </a:rPr>
              <a:t>j</a:t>
            </a:r>
            <a:r>
              <a:rPr lang="en-US" altLang="en-US" sz="2400" smtClean="0"/>
              <a:t>-1,</a:t>
            </a:r>
            <a:r>
              <a:rPr lang="en-US" altLang="en-US" sz="2400" i="1" smtClean="0">
                <a:latin typeface="Times New Roman" panose="02020603050405020304" pitchFamily="18" charset="0"/>
              </a:rPr>
              <a:t>j</a:t>
            </a:r>
            <a:r>
              <a:rPr lang="en-US" altLang="en-US" sz="2400" smtClean="0"/>
              <a:t>+1,…,</a:t>
            </a:r>
            <a:r>
              <a:rPr lang="en-US" altLang="en-US" sz="2400" i="1" smtClean="0">
                <a:latin typeface="Times New Roman" panose="02020603050405020304" pitchFamily="18" charset="0"/>
              </a:rPr>
              <a:t>n</a:t>
            </a:r>
            <a:r>
              <a:rPr lang="en-US" altLang="en-US" sz="2400" smtClean="0"/>
              <a:t>,</a:t>
            </a:r>
            <a:r>
              <a:rPr lang="en-US" altLang="en-US" sz="2400" i="1" smtClean="0">
                <a:latin typeface="Times New Roman" panose="02020603050405020304" pitchFamily="18" charset="0"/>
              </a:rPr>
              <a:t>j</a:t>
            </a:r>
            <a:r>
              <a:rPr lang="en-US" altLang="en-US" sz="2400" smtClean="0"/>
              <a:t>] is legal.</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525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525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7A12449-36EB-4AFE-B4C6-3B73DE48CBBF}" type="slidenum">
              <a:rPr lang="en-US" altLang="en-US">
                <a:solidFill>
                  <a:srgbClr val="660066"/>
                </a:solidFill>
              </a:rPr>
              <a:pPr eaLnBrk="1" hangingPunct="1"/>
              <a:t>135</a:t>
            </a:fld>
            <a:endParaRPr lang="en-US" altLang="en-US">
              <a:solidFill>
                <a:srgbClr val="660066"/>
              </a:solidFill>
            </a:endParaRPr>
          </a:p>
        </p:txBody>
      </p:sp>
      <p:sp>
        <p:nvSpPr>
          <p:cNvPr id="152581" name="Rectangle 2"/>
          <p:cNvSpPr>
            <a:spLocks noGrp="1" noChangeArrowheads="1"/>
          </p:cNvSpPr>
          <p:nvPr>
            <p:ph type="title"/>
          </p:nvPr>
        </p:nvSpPr>
        <p:spPr/>
        <p:txBody>
          <a:bodyPr/>
          <a:lstStyle/>
          <a:p>
            <a:pPr eaLnBrk="1" hangingPunct="1"/>
            <a:r>
              <a:rPr lang="en-US" altLang="en-US" smtClean="0"/>
              <a:t>Loop Tiling: Definition</a:t>
            </a:r>
          </a:p>
        </p:txBody>
      </p:sp>
      <p:sp>
        <p:nvSpPr>
          <p:cNvPr id="152582" name="Rectangle 3"/>
          <p:cNvSpPr>
            <a:spLocks noGrp="1" noChangeArrowheads="1"/>
          </p:cNvSpPr>
          <p:nvPr>
            <p:ph type="body" idx="1"/>
          </p:nvPr>
        </p:nvSpPr>
        <p:spPr>
          <a:xfrm>
            <a:off x="1752600" y="1676400"/>
            <a:ext cx="7391400" cy="4991100"/>
          </a:xfrm>
        </p:spPr>
        <p:txBody>
          <a:bodyPr/>
          <a:lstStyle/>
          <a:p>
            <a:pPr eaLnBrk="1" hangingPunct="1">
              <a:lnSpc>
                <a:spcPct val="90000"/>
              </a:lnSpc>
              <a:buFont typeface="Arial Unicode MS" panose="020B0604020202020204" pitchFamily="34" charset="-128"/>
              <a:buNone/>
            </a:pPr>
            <a:r>
              <a:rPr lang="en-US" altLang="en-US" sz="2000" smtClean="0">
                <a:latin typeface="Courier New" panose="02070309020205020404" pitchFamily="49" charset="0"/>
              </a:rPr>
              <a:t>					</a:t>
            </a:r>
            <a:r>
              <a:rPr lang="en-US" altLang="en-US" sz="1800" smtClean="0"/>
              <a:t>After tiling</a:t>
            </a:r>
          </a:p>
          <a:p>
            <a:pPr eaLnBrk="1" hangingPunct="1">
              <a:lnSpc>
                <a:spcPct val="90000"/>
              </a:lnSpc>
              <a:buFont typeface="Arial Unicode MS" panose="020B0604020202020204" pitchFamily="34" charset="-128"/>
              <a:buNone/>
            </a:pPr>
            <a:r>
              <a:rPr lang="en-US" altLang="en-US" sz="1800" smtClean="0">
                <a:latin typeface="Courier New" panose="02070309020205020404" pitchFamily="49" charset="0"/>
              </a:rPr>
              <a:t>					</a:t>
            </a:r>
          </a:p>
          <a:p>
            <a:pPr eaLnBrk="1" hangingPunct="1">
              <a:lnSpc>
                <a:spcPct val="90000"/>
              </a:lnSpc>
              <a:buFont typeface="Arial Unicode MS" panose="020B0604020202020204" pitchFamily="34" charset="-128"/>
              <a:buNone/>
            </a:pPr>
            <a:r>
              <a:rPr lang="en-US" altLang="en-US" sz="1800" smtClean="0">
                <a:latin typeface="Courier New" panose="02070309020205020404" pitchFamily="49" charset="0"/>
              </a:rPr>
              <a:t>					</a:t>
            </a:r>
            <a:r>
              <a:rPr lang="en-US" altLang="en-US" sz="1800" b="1" smtClean="0">
                <a:latin typeface="Courier New" panose="02070309020205020404" pitchFamily="49" charset="0"/>
              </a:rPr>
              <a:t>DO ii_1=…</a:t>
            </a:r>
          </a:p>
          <a:p>
            <a:pPr eaLnBrk="1" hangingPunct="1">
              <a:lnSpc>
                <a:spcPct val="90000"/>
              </a:lnSpc>
              <a:buFont typeface="Arial Unicode MS" panose="020B0604020202020204" pitchFamily="34" charset="-128"/>
              <a:buNone/>
            </a:pPr>
            <a:r>
              <a:rPr lang="en-US" altLang="en-US" sz="1800" smtClean="0"/>
              <a:t>Before tiling:</a:t>
            </a:r>
            <a:r>
              <a:rPr lang="en-US" altLang="en-US" sz="1800" smtClean="0">
                <a:latin typeface="Courier New" panose="02070309020205020404" pitchFamily="49" charset="0"/>
              </a:rPr>
              <a:t>	</a:t>
            </a:r>
            <a:r>
              <a:rPr lang="en-US" altLang="en-US" sz="1800" b="1" smtClean="0">
                <a:latin typeface="Courier New" panose="02070309020205020404" pitchFamily="49" charset="0"/>
              </a:rPr>
              <a:t>	           .</a:t>
            </a:r>
          </a:p>
          <a:p>
            <a:pPr eaLnBrk="1" hangingPunct="1">
              <a:lnSpc>
                <a:spcPct val="90000"/>
              </a:lnSpc>
              <a:buFont typeface="Arial Unicode MS" panose="020B0604020202020204" pitchFamily="34" charset="-128"/>
              <a:buNone/>
            </a:pPr>
            <a:r>
              <a:rPr lang="en-US" altLang="en-US" sz="1800" b="1" smtClean="0">
                <a:latin typeface="Courier New" panose="02070309020205020404" pitchFamily="49" charset="0"/>
              </a:rPr>
              <a:t>					     DO ii_n=…</a:t>
            </a:r>
          </a:p>
          <a:p>
            <a:pPr eaLnBrk="1" hangingPunct="1">
              <a:lnSpc>
                <a:spcPct val="90000"/>
              </a:lnSpc>
              <a:buFont typeface="Arial Unicode MS" panose="020B0604020202020204" pitchFamily="34" charset="-128"/>
              <a:buNone/>
            </a:pPr>
            <a:r>
              <a:rPr lang="en-US" altLang="en-US" sz="1800" b="1" smtClean="0">
                <a:latin typeface="Courier New" panose="02070309020205020404" pitchFamily="49" charset="0"/>
              </a:rPr>
              <a:t>DO i_1=…				  DO I_1=…</a:t>
            </a:r>
          </a:p>
          <a:p>
            <a:pPr eaLnBrk="1" hangingPunct="1">
              <a:lnSpc>
                <a:spcPct val="90000"/>
              </a:lnSpc>
              <a:buFont typeface="Arial Unicode MS" panose="020B0604020202020204" pitchFamily="34" charset="-128"/>
              <a:buNone/>
            </a:pPr>
            <a:r>
              <a:rPr lang="en-US" altLang="en-US" sz="1800" b="1" smtClean="0">
                <a:latin typeface="Courier New" panose="02070309020205020404" pitchFamily="49" charset="0"/>
              </a:rPr>
              <a:t>  . 					    .</a:t>
            </a:r>
          </a:p>
          <a:p>
            <a:pPr eaLnBrk="1" hangingPunct="1">
              <a:lnSpc>
                <a:spcPct val="90000"/>
              </a:lnSpc>
              <a:buFont typeface="Arial Unicode MS" panose="020B0604020202020204" pitchFamily="34" charset="-128"/>
              <a:buNone/>
            </a:pPr>
            <a:r>
              <a:rPr lang="en-US" altLang="en-US" sz="1800" b="1" smtClean="0">
                <a:latin typeface="Courier New" panose="02070309020205020404" pitchFamily="49" charset="0"/>
              </a:rPr>
              <a:t>   DO i_n=…			     DO i_n=…</a:t>
            </a:r>
          </a:p>
          <a:p>
            <a:pPr eaLnBrk="1" hangingPunct="1">
              <a:lnSpc>
                <a:spcPct val="90000"/>
              </a:lnSpc>
              <a:buFont typeface="Arial Unicode MS" panose="020B0604020202020204" pitchFamily="34" charset="-128"/>
              <a:buNone/>
            </a:pPr>
            <a:r>
              <a:rPr lang="en-US" altLang="en-US" sz="1800" b="1" smtClean="0">
                <a:latin typeface="Courier New" panose="02070309020205020404" pitchFamily="49" charset="0"/>
              </a:rPr>
              <a:t>		B(i_1,…,i_n)			  B(i_1,…,i_n)</a:t>
            </a:r>
          </a:p>
          <a:p>
            <a:pPr eaLnBrk="1" hangingPunct="1">
              <a:lnSpc>
                <a:spcPct val="90000"/>
              </a:lnSpc>
              <a:buFont typeface="Arial Unicode MS" panose="020B0604020202020204" pitchFamily="34" charset="-128"/>
              <a:buNone/>
            </a:pPr>
            <a:endParaRPr lang="en-US" altLang="en-US" sz="1800" b="1" smtClean="0">
              <a:latin typeface="Courier New" panose="02070309020205020404" pitchFamily="49" charset="0"/>
            </a:endParaRPr>
          </a:p>
          <a:p>
            <a:pPr eaLnBrk="1" hangingPunct="1">
              <a:lnSpc>
                <a:spcPct val="90000"/>
              </a:lnSpc>
              <a:buFont typeface="Arial Unicode MS" panose="020B0604020202020204" pitchFamily="34" charset="-128"/>
              <a:buNone/>
            </a:pPr>
            <a:r>
              <a:rPr lang="en-US" altLang="en-US" sz="1800" smtClean="0"/>
              <a:t>Original loop nest has</a:t>
            </a:r>
            <a:r>
              <a:rPr lang="en-US" altLang="en-US" sz="1800" smtClean="0">
                <a:latin typeface="Courier New" panose="02070309020205020404" pitchFamily="49" charset="0"/>
              </a:rPr>
              <a:t> </a:t>
            </a:r>
            <a:r>
              <a:rPr lang="en-US" altLang="en-US" sz="1800" i="1" smtClean="0">
                <a:latin typeface="Times New Roman" panose="02020603050405020304" pitchFamily="18" charset="0"/>
              </a:rPr>
              <a:t>n</a:t>
            </a:r>
            <a:r>
              <a:rPr lang="en-US" altLang="en-US" sz="1800" smtClean="0">
                <a:latin typeface="Courier New" panose="02070309020205020404" pitchFamily="49" charset="0"/>
              </a:rPr>
              <a:t> </a:t>
            </a:r>
            <a:r>
              <a:rPr lang="en-US" altLang="en-US" sz="1800" smtClean="0"/>
              <a:t>loops</a:t>
            </a:r>
            <a:r>
              <a:rPr lang="en-US" altLang="en-US" sz="1800" smtClean="0">
                <a:latin typeface="Courier New" panose="02070309020205020404" pitchFamily="49" charset="0"/>
              </a:rPr>
              <a:t>, </a:t>
            </a:r>
            <a:r>
              <a:rPr lang="en-US" altLang="en-US" sz="1800" i="1" smtClean="0">
                <a:latin typeface="Times New Roman" panose="02020603050405020304" pitchFamily="18" charset="0"/>
              </a:rPr>
              <a:t>i</a:t>
            </a:r>
            <a:r>
              <a:rPr lang="en-US" altLang="en-US" sz="1800" baseline="-25000" smtClean="0">
                <a:latin typeface="Times New Roman" panose="02020603050405020304" pitchFamily="18" charset="0"/>
              </a:rPr>
              <a:t>1</a:t>
            </a:r>
            <a:r>
              <a:rPr lang="en-US" altLang="en-US" sz="1800" smtClean="0">
                <a:latin typeface="Courier New" panose="02070309020205020404" pitchFamily="49" charset="0"/>
              </a:rPr>
              <a:t>,…,</a:t>
            </a:r>
            <a:r>
              <a:rPr lang="en-US" altLang="en-US" sz="1800" i="1" smtClean="0">
                <a:latin typeface="Times New Roman" panose="02020603050405020304" pitchFamily="18" charset="0"/>
              </a:rPr>
              <a:t>i</a:t>
            </a:r>
            <a:r>
              <a:rPr lang="en-US" altLang="en-US" sz="1800" i="1" baseline="-25000" smtClean="0">
                <a:latin typeface="Times New Roman" panose="02020603050405020304" pitchFamily="18" charset="0"/>
              </a:rPr>
              <a:t>n</a:t>
            </a:r>
            <a:endParaRPr lang="en-US" altLang="en-US" sz="1800" smtClean="0">
              <a:latin typeface="Courier New" panose="02070309020205020404" pitchFamily="49" charset="0"/>
            </a:endParaRPr>
          </a:p>
          <a:p>
            <a:pPr eaLnBrk="1" hangingPunct="1">
              <a:lnSpc>
                <a:spcPct val="90000"/>
              </a:lnSpc>
              <a:buFont typeface="Arial Unicode MS" panose="020B0604020202020204" pitchFamily="34" charset="-128"/>
              <a:buNone/>
            </a:pPr>
            <a:r>
              <a:rPr lang="en-US" altLang="en-US" sz="1800" smtClean="0"/>
              <a:t>Tiled loop nest has 2n loops</a:t>
            </a:r>
            <a:r>
              <a:rPr lang="en-US" altLang="en-US" sz="1800" smtClean="0">
                <a:latin typeface="Courier New" panose="02070309020205020404" pitchFamily="49" charset="0"/>
              </a:rPr>
              <a:t>, </a:t>
            </a:r>
            <a:r>
              <a:rPr lang="en-US" altLang="en-US" sz="1800" i="1" smtClean="0">
                <a:latin typeface="Times New Roman" panose="02020603050405020304" pitchFamily="18" charset="0"/>
              </a:rPr>
              <a:t>ii</a:t>
            </a:r>
            <a:r>
              <a:rPr lang="en-US" altLang="en-US" sz="1800" baseline="-25000" smtClean="0">
                <a:latin typeface="Courier New" panose="02070309020205020404" pitchFamily="49" charset="0"/>
              </a:rPr>
              <a:t>1</a:t>
            </a:r>
            <a:r>
              <a:rPr lang="en-US" altLang="en-US" sz="1800" smtClean="0">
                <a:latin typeface="Courier New" panose="02070309020205020404" pitchFamily="49" charset="0"/>
              </a:rPr>
              <a:t>,…,</a:t>
            </a:r>
            <a:r>
              <a:rPr lang="en-US" altLang="en-US" sz="1800" i="1" smtClean="0">
                <a:latin typeface="Times New Roman" panose="02020603050405020304" pitchFamily="18" charset="0"/>
              </a:rPr>
              <a:t>ii</a:t>
            </a:r>
            <a:r>
              <a:rPr lang="en-US" altLang="en-US" sz="1800" i="1" baseline="-25000" smtClean="0">
                <a:latin typeface="Times New Roman" panose="02020603050405020304" pitchFamily="18" charset="0"/>
              </a:rPr>
              <a:t>n</a:t>
            </a:r>
            <a:r>
              <a:rPr lang="en-US" altLang="en-US" sz="1800" smtClean="0">
                <a:latin typeface="Courier New" panose="02070309020205020404" pitchFamily="49" charset="0"/>
              </a:rPr>
              <a:t>,</a:t>
            </a:r>
            <a:r>
              <a:rPr lang="en-US" altLang="en-US" sz="1800" i="1" smtClean="0">
                <a:latin typeface="Times New Roman" panose="02020603050405020304" pitchFamily="18" charset="0"/>
              </a:rPr>
              <a:t>i</a:t>
            </a:r>
            <a:r>
              <a:rPr lang="en-US" altLang="en-US" sz="1800" baseline="-25000" smtClean="0">
                <a:latin typeface="Courier New" panose="02070309020205020404" pitchFamily="49" charset="0"/>
              </a:rPr>
              <a:t>1</a:t>
            </a:r>
            <a:r>
              <a:rPr lang="en-US" altLang="en-US" sz="1800" smtClean="0">
                <a:latin typeface="Courier New" panose="02070309020205020404" pitchFamily="49" charset="0"/>
              </a:rPr>
              <a:t>,…</a:t>
            </a:r>
            <a:r>
              <a:rPr lang="en-US" altLang="en-US" sz="1800" i="1" smtClean="0">
                <a:latin typeface="Times New Roman" panose="02020603050405020304" pitchFamily="18" charset="0"/>
              </a:rPr>
              <a:t>i</a:t>
            </a:r>
            <a:r>
              <a:rPr lang="en-US" altLang="en-US" sz="1800" i="1" baseline="-25000" smtClean="0">
                <a:latin typeface="Times New Roman" panose="02020603050405020304" pitchFamily="18" charset="0"/>
              </a:rPr>
              <a:t>n</a:t>
            </a:r>
            <a:endParaRPr lang="en-US" altLang="en-US" sz="1800" smtClean="0">
              <a:latin typeface="Courier New" panose="02070309020205020404" pitchFamily="49"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536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536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8C830D-6661-431F-BE50-C91D3473F3FD}" type="slidenum">
              <a:rPr lang="en-US" altLang="en-US">
                <a:solidFill>
                  <a:srgbClr val="660066"/>
                </a:solidFill>
              </a:rPr>
              <a:pPr eaLnBrk="1" hangingPunct="1"/>
              <a:t>136</a:t>
            </a:fld>
            <a:endParaRPr lang="en-US" altLang="en-US">
              <a:solidFill>
                <a:srgbClr val="660066"/>
              </a:solidFill>
            </a:endParaRPr>
          </a:p>
        </p:txBody>
      </p:sp>
      <p:sp>
        <p:nvSpPr>
          <p:cNvPr id="153605" name="Rectangle 2"/>
          <p:cNvSpPr>
            <a:spLocks noGrp="1" noChangeArrowheads="1"/>
          </p:cNvSpPr>
          <p:nvPr>
            <p:ph type="title"/>
          </p:nvPr>
        </p:nvSpPr>
        <p:spPr>
          <a:xfrm>
            <a:off x="1128713" y="542925"/>
            <a:ext cx="7462837" cy="712788"/>
          </a:xfrm>
        </p:spPr>
        <p:txBody>
          <a:bodyPr/>
          <a:lstStyle/>
          <a:p>
            <a:pPr eaLnBrk="1" hangingPunct="1"/>
            <a:r>
              <a:rPr lang="en-US" altLang="en-US" sz="3600" smtClean="0"/>
              <a:t>Example of Loop Tiling for Improved Data Cache Locality</a:t>
            </a:r>
          </a:p>
        </p:txBody>
      </p:sp>
      <p:sp>
        <p:nvSpPr>
          <p:cNvPr id="153606" name="Rectangle 3"/>
          <p:cNvSpPr>
            <a:spLocks noGrp="1" noChangeArrowheads="1"/>
          </p:cNvSpPr>
          <p:nvPr>
            <p:ph type="body" idx="1"/>
          </p:nvPr>
        </p:nvSpPr>
        <p:spPr>
          <a:xfrm>
            <a:off x="838200" y="1600200"/>
            <a:ext cx="8610600" cy="4991100"/>
          </a:xfrm>
        </p:spPr>
        <p:txBody>
          <a:bodyPr/>
          <a:lstStyle/>
          <a:p>
            <a:pPr eaLnBrk="1" hangingPunct="1">
              <a:lnSpc>
                <a:spcPct val="90000"/>
              </a:lnSpc>
              <a:buFont typeface="Arial Unicode MS" panose="020B0604020202020204" pitchFamily="34" charset="-128"/>
              <a:buNone/>
            </a:pPr>
            <a:r>
              <a:rPr lang="en-US" altLang="en-US" sz="2400" b="1" smtClean="0">
                <a:latin typeface="Courier New" panose="02070309020205020404" pitchFamily="49" charset="0"/>
              </a:rPr>
              <a:t>				   DO ii=1,n,B</a:t>
            </a:r>
          </a:p>
          <a:p>
            <a:pPr eaLnBrk="1" hangingPunct="1">
              <a:lnSpc>
                <a:spcPct val="90000"/>
              </a:lnSpc>
              <a:buFont typeface="Arial Unicode MS" panose="020B0604020202020204" pitchFamily="34" charset="-128"/>
              <a:buNone/>
            </a:pPr>
            <a:r>
              <a:rPr lang="en-US" altLang="en-US" sz="2400" b="1" smtClean="0">
                <a:latin typeface="Courier New" panose="02070309020205020404" pitchFamily="49" charset="0"/>
              </a:rPr>
              <a:t>				    DO jj=1,n,B</a:t>
            </a:r>
          </a:p>
          <a:p>
            <a:pPr eaLnBrk="1" hangingPunct="1">
              <a:lnSpc>
                <a:spcPct val="90000"/>
              </a:lnSpc>
              <a:buFont typeface="Arial Unicode MS" panose="020B0604020202020204" pitchFamily="34" charset="-128"/>
              <a:buNone/>
            </a:pPr>
            <a:r>
              <a:rPr lang="en-US" altLang="en-US" sz="2400" b="1" smtClean="0">
                <a:latin typeface="Courier New" panose="02070309020205020404" pitchFamily="49" charset="0"/>
              </a:rPr>
              <a:t>DO i=1,n            DO i=ii, min(ii+B-1,n)</a:t>
            </a:r>
          </a:p>
          <a:p>
            <a:pPr eaLnBrk="1" hangingPunct="1">
              <a:lnSpc>
                <a:spcPct val="90000"/>
              </a:lnSpc>
              <a:buFont typeface="Arial Unicode MS" panose="020B0604020202020204" pitchFamily="34" charset="-128"/>
              <a:buNone/>
            </a:pPr>
            <a:r>
              <a:rPr lang="en-US" altLang="en-US" sz="2400" b="1" smtClean="0">
                <a:latin typeface="Courier New" panose="02070309020205020404" pitchFamily="49" charset="0"/>
              </a:rPr>
              <a:t> DO j=1,n            DO j=jj, min (jj+B-1,n)</a:t>
            </a:r>
          </a:p>
          <a:p>
            <a:pPr eaLnBrk="1" hangingPunct="1">
              <a:lnSpc>
                <a:spcPct val="90000"/>
              </a:lnSpc>
              <a:buFont typeface="Arial Unicode MS" panose="020B0604020202020204" pitchFamily="34" charset="-128"/>
              <a:buNone/>
            </a:pPr>
            <a:r>
              <a:rPr lang="en-US" altLang="en-US" sz="2400" b="1" smtClean="0">
                <a:latin typeface="Courier New" panose="02070309020205020404" pitchFamily="49" charset="0"/>
              </a:rPr>
              <a:t>  X(i,j)= Y(j,i)</a:t>
            </a:r>
            <a:r>
              <a:rPr lang="en-US" altLang="en-US" sz="1000" b="1" smtClean="0">
                <a:latin typeface="Courier New" panose="02070309020205020404" pitchFamily="49" charset="0"/>
              </a:rPr>
              <a:t>--------</a:t>
            </a:r>
            <a:r>
              <a:rPr lang="en-US" altLang="en-US" sz="1400" b="1" smtClean="0">
                <a:latin typeface="Courier New" panose="02070309020205020404" pitchFamily="49" charset="0"/>
              </a:rPr>
              <a:t>&gt;</a:t>
            </a:r>
            <a:r>
              <a:rPr lang="en-US" altLang="en-US" sz="2400" b="1" smtClean="0">
                <a:latin typeface="Courier New" panose="02070309020205020404" pitchFamily="49" charset="0"/>
              </a:rPr>
              <a:t>  X(i,j)=Y(j,i)</a:t>
            </a:r>
          </a:p>
          <a:p>
            <a:pPr eaLnBrk="1" hangingPunct="1">
              <a:lnSpc>
                <a:spcPct val="90000"/>
              </a:lnSpc>
              <a:buFont typeface="Arial Unicode MS" panose="020B0604020202020204" pitchFamily="34" charset="-128"/>
              <a:buNone/>
            </a:pPr>
            <a:r>
              <a:rPr lang="en-US" altLang="en-US" sz="2400" b="1" smtClean="0">
                <a:latin typeface="Courier New" panose="02070309020205020404" pitchFamily="49" charset="0"/>
              </a:rPr>
              <a:t> END DO              END DO</a:t>
            </a:r>
          </a:p>
          <a:p>
            <a:pPr eaLnBrk="1" hangingPunct="1">
              <a:lnSpc>
                <a:spcPct val="90000"/>
              </a:lnSpc>
              <a:buFont typeface="Arial Unicode MS" panose="020B0604020202020204" pitchFamily="34" charset="-128"/>
              <a:buNone/>
            </a:pPr>
            <a:r>
              <a:rPr lang="en-US" altLang="en-US" sz="2400" b="1" smtClean="0">
                <a:latin typeface="Courier New" panose="02070309020205020404" pitchFamily="49" charset="0"/>
              </a:rPr>
              <a:t>END DO			END DO</a:t>
            </a:r>
          </a:p>
          <a:p>
            <a:pPr eaLnBrk="1" hangingPunct="1">
              <a:lnSpc>
                <a:spcPct val="90000"/>
              </a:lnSpc>
              <a:buFont typeface="Arial Unicode MS" panose="020B0604020202020204" pitchFamily="34" charset="-128"/>
              <a:buNone/>
            </a:pPr>
            <a:r>
              <a:rPr lang="en-US" altLang="en-US" sz="2400" b="1" smtClean="0">
                <a:latin typeface="Courier New" panose="02070309020205020404" pitchFamily="49" charset="0"/>
              </a:rPr>
              <a:t>                   END DO</a:t>
            </a:r>
          </a:p>
          <a:p>
            <a:pPr eaLnBrk="1" hangingPunct="1">
              <a:lnSpc>
                <a:spcPct val="90000"/>
              </a:lnSpc>
              <a:buFont typeface="Arial Unicode MS" panose="020B0604020202020204" pitchFamily="34" charset="-128"/>
              <a:buNone/>
            </a:pPr>
            <a:r>
              <a:rPr lang="en-US" altLang="en-US" sz="2400" b="1" smtClean="0">
                <a:latin typeface="Courier New" panose="02070309020205020404" pitchFamily="49" charset="0"/>
              </a:rPr>
              <a:t>                  END DO</a:t>
            </a:r>
          </a:p>
          <a:p>
            <a:pPr eaLnBrk="1" hangingPunct="1">
              <a:lnSpc>
                <a:spcPct val="90000"/>
              </a:lnSpc>
              <a:buFont typeface="Arial Unicode MS" panose="020B0604020202020204" pitchFamily="34" charset="-128"/>
              <a:buNone/>
            </a:pPr>
            <a:endParaRPr lang="en-US" altLang="en-US" sz="2400" b="1" smtClean="0">
              <a:latin typeface="Courier New" panose="02070309020205020404" pitchFamily="49" charset="0"/>
            </a:endParaRPr>
          </a:p>
          <a:p>
            <a:pPr eaLnBrk="1" hangingPunct="1">
              <a:lnSpc>
                <a:spcPct val="90000"/>
              </a:lnSpc>
              <a:buFont typeface="Arial Unicode MS" panose="020B0604020202020204" pitchFamily="34" charset="-128"/>
              <a:buNone/>
            </a:pPr>
            <a:r>
              <a:rPr lang="en-US" altLang="en-US" sz="2400" smtClean="0"/>
              <a:t># cache misses	       #Cache misses~2*n*n/L</a:t>
            </a:r>
          </a:p>
          <a:p>
            <a:pPr eaLnBrk="1" hangingPunct="1">
              <a:lnSpc>
                <a:spcPct val="90000"/>
              </a:lnSpc>
              <a:buFont typeface="Arial Unicode MS" panose="020B0604020202020204" pitchFamily="34" charset="-128"/>
              <a:buNone/>
            </a:pPr>
            <a:r>
              <a:rPr lang="en-US" altLang="en-US" sz="2400" smtClean="0"/>
              <a:t>  ~n*n + n*n/L 	</a:t>
            </a:r>
            <a:r>
              <a:rPr lang="en-US" altLang="en-US" sz="2800" smtClean="0"/>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546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546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164F5E-4894-4470-9FA2-3A4511E2091C}" type="slidenum">
              <a:rPr lang="en-US" altLang="en-US">
                <a:solidFill>
                  <a:srgbClr val="660066"/>
                </a:solidFill>
              </a:rPr>
              <a:pPr eaLnBrk="1" hangingPunct="1"/>
              <a:t>137</a:t>
            </a:fld>
            <a:endParaRPr lang="en-US" altLang="en-US">
              <a:solidFill>
                <a:srgbClr val="660066"/>
              </a:solidFill>
            </a:endParaRPr>
          </a:p>
        </p:txBody>
      </p:sp>
      <p:sp>
        <p:nvSpPr>
          <p:cNvPr id="154629" name="Rectangle 2"/>
          <p:cNvSpPr>
            <a:spLocks noGrp="1" noChangeArrowheads="1"/>
          </p:cNvSpPr>
          <p:nvPr>
            <p:ph type="title"/>
          </p:nvPr>
        </p:nvSpPr>
        <p:spPr/>
        <p:txBody>
          <a:bodyPr/>
          <a:lstStyle/>
          <a:p>
            <a:pPr eaLnBrk="1" hangingPunct="1"/>
            <a:r>
              <a:rPr lang="en-US" altLang="en-US" smtClean="0"/>
              <a:t>Loop Tiling: Legality</a:t>
            </a:r>
          </a:p>
        </p:txBody>
      </p:sp>
      <p:sp>
        <p:nvSpPr>
          <p:cNvPr id="154630" name="Rectangle 3"/>
          <p:cNvSpPr>
            <a:spLocks noGrp="1" noChangeArrowheads="1"/>
          </p:cNvSpPr>
          <p:nvPr>
            <p:ph type="body" idx="1"/>
          </p:nvPr>
        </p:nvSpPr>
        <p:spPr/>
        <p:txBody>
          <a:bodyPr/>
          <a:lstStyle/>
          <a:p>
            <a:pPr eaLnBrk="1" hangingPunct="1">
              <a:lnSpc>
                <a:spcPct val="80000"/>
              </a:lnSpc>
              <a:buFont typeface="Arial Unicode MS" panose="020B0604020202020204" pitchFamily="34" charset="-128"/>
              <a:buNone/>
            </a:pPr>
            <a:r>
              <a:rPr lang="en-US" altLang="en-US" sz="2400" smtClean="0"/>
              <a:t>Loop tiling is legal if and only if loops </a:t>
            </a:r>
            <a:r>
              <a:rPr lang="en-US" altLang="en-US" sz="2400" i="1" smtClean="0">
                <a:latin typeface="Times New Roman" panose="02020603050405020304" pitchFamily="18" charset="0"/>
              </a:rPr>
              <a:t>i</a:t>
            </a:r>
            <a:r>
              <a:rPr lang="en-US" altLang="en-US" sz="2400" baseline="-25000" smtClean="0"/>
              <a:t>1</a:t>
            </a:r>
            <a:r>
              <a:rPr lang="en-US" altLang="en-US" sz="2400" smtClean="0"/>
              <a:t>,…,</a:t>
            </a:r>
            <a:r>
              <a:rPr lang="en-US" altLang="en-US" sz="2400" i="1" smtClean="0">
                <a:latin typeface="Times New Roman" panose="02020603050405020304" pitchFamily="18" charset="0"/>
              </a:rPr>
              <a:t>i</a:t>
            </a:r>
            <a:r>
              <a:rPr lang="en-US" altLang="en-US" sz="2400" baseline="-25000" smtClean="0"/>
              <a:t>k</a:t>
            </a:r>
            <a:r>
              <a:rPr lang="en-US" altLang="en-US" sz="2400" smtClean="0"/>
              <a:t> are fully </a:t>
            </a:r>
          </a:p>
          <a:p>
            <a:pPr eaLnBrk="1" hangingPunct="1">
              <a:lnSpc>
                <a:spcPct val="80000"/>
              </a:lnSpc>
              <a:buFont typeface="Arial Unicode MS" panose="020B0604020202020204" pitchFamily="34" charset="-128"/>
              <a:buNone/>
            </a:pPr>
            <a:r>
              <a:rPr lang="en-US" altLang="en-US" sz="2400" smtClean="0"/>
              <a:t>permutable</a:t>
            </a:r>
          </a:p>
          <a:p>
            <a:pPr eaLnBrk="1" hangingPunct="1">
              <a:lnSpc>
                <a:spcPct val="80000"/>
              </a:lnSpc>
              <a:buFont typeface="Arial Unicode MS" panose="020B0604020202020204" pitchFamily="34" charset="-128"/>
              <a:buNone/>
            </a:pPr>
            <a:endParaRPr lang="en-US" altLang="en-US" sz="2400" smtClean="0"/>
          </a:p>
          <a:p>
            <a:pPr eaLnBrk="1" hangingPunct="1">
              <a:lnSpc>
                <a:spcPct val="80000"/>
              </a:lnSpc>
              <a:buFont typeface="Arial Unicode MS" panose="020B0604020202020204" pitchFamily="34" charset="-128"/>
              <a:buNone/>
            </a:pPr>
            <a:r>
              <a:rPr lang="en-US" altLang="en-US" sz="2400" smtClean="0"/>
              <a:t>Data Dependence: loop tiling is illegal if any element </a:t>
            </a:r>
            <a:r>
              <a:rPr lang="en-US" altLang="en-US" sz="2400" i="1" smtClean="0">
                <a:latin typeface="Times New Roman" panose="02020603050405020304" pitchFamily="18" charset="0"/>
              </a:rPr>
              <a:t>d</a:t>
            </a:r>
            <a:r>
              <a:rPr lang="en-US" altLang="en-US" sz="2400" i="1" baseline="-25000" smtClean="0">
                <a:latin typeface="Times New Roman" panose="02020603050405020304" pitchFamily="18" charset="0"/>
              </a:rPr>
              <a:t>j</a:t>
            </a:r>
            <a:r>
              <a:rPr lang="en-US" altLang="en-US" sz="2400" smtClean="0"/>
              <a:t> </a:t>
            </a:r>
          </a:p>
          <a:p>
            <a:pPr eaLnBrk="1" hangingPunct="1">
              <a:lnSpc>
                <a:spcPct val="80000"/>
              </a:lnSpc>
              <a:buFont typeface="Arial Unicode MS" panose="020B0604020202020204" pitchFamily="34" charset="-128"/>
              <a:buNone/>
            </a:pPr>
            <a:r>
              <a:rPr lang="en-US" altLang="en-US" sz="2400" smtClean="0"/>
              <a:t>in a vector (</a:t>
            </a:r>
            <a:r>
              <a:rPr lang="en-US" altLang="en-US" sz="2400" i="1" smtClean="0">
                <a:latin typeface="Times New Roman" panose="02020603050405020304" pitchFamily="18" charset="0"/>
              </a:rPr>
              <a:t>d</a:t>
            </a:r>
            <a:r>
              <a:rPr lang="en-US" altLang="en-US" sz="2400" baseline="-25000" smtClean="0"/>
              <a:t>1</a:t>
            </a:r>
            <a:r>
              <a:rPr lang="en-US" altLang="en-US" sz="2400" smtClean="0"/>
              <a:t>,…,</a:t>
            </a:r>
            <a:r>
              <a:rPr lang="en-US" altLang="en-US" sz="2400" i="1" smtClean="0">
                <a:latin typeface="Times New Roman" panose="02020603050405020304" pitchFamily="18" charset="0"/>
              </a:rPr>
              <a:t>d</a:t>
            </a:r>
            <a:r>
              <a:rPr lang="en-US" altLang="en-US" sz="2400" i="1" baseline="-25000" smtClean="0">
                <a:latin typeface="Times New Roman" panose="02020603050405020304" pitchFamily="18" charset="0"/>
              </a:rPr>
              <a:t>n</a:t>
            </a:r>
            <a:r>
              <a:rPr lang="en-US" altLang="en-US" sz="2400" smtClean="0"/>
              <a:t>)</a:t>
            </a:r>
            <a:r>
              <a:rPr lang="en-US" altLang="en-US" sz="2400" smtClean="0">
                <a:sym typeface="Symbol" panose="05050102010706020507" pitchFamily="18" charset="2"/>
              </a:rPr>
              <a:t></a:t>
            </a:r>
            <a:r>
              <a:rPr lang="en-US" altLang="en-US" sz="2400" i="1" smtClean="0">
                <a:latin typeface="Times New Roman" panose="02020603050405020304" pitchFamily="18" charset="0"/>
                <a:sym typeface="Symbol" panose="05050102010706020507" pitchFamily="18" charset="2"/>
              </a:rPr>
              <a:t>D</a:t>
            </a:r>
            <a:r>
              <a:rPr lang="en-US" altLang="en-US" sz="2400" smtClean="0">
                <a:sym typeface="Symbol" panose="05050102010706020507" pitchFamily="18" charset="2"/>
              </a:rPr>
              <a:t> contains a negative value</a:t>
            </a:r>
          </a:p>
          <a:p>
            <a:pPr eaLnBrk="1" hangingPunct="1">
              <a:lnSpc>
                <a:spcPct val="80000"/>
              </a:lnSpc>
              <a:buFont typeface="Arial Unicode MS" panose="020B0604020202020204" pitchFamily="34" charset="-128"/>
              <a:buNone/>
            </a:pPr>
            <a:endParaRPr lang="en-US" altLang="en-US" sz="2400" smtClean="0">
              <a:sym typeface="Symbol" panose="05050102010706020507" pitchFamily="18" charset="2"/>
            </a:endParaRP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Control dependence: If loop body B contains a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premature exit, then tiling for </a:t>
            </a:r>
            <a:r>
              <a:rPr lang="en-US" altLang="en-US" sz="2400" i="1" smtClean="0">
                <a:latin typeface="Times New Roman" panose="02020603050405020304" pitchFamily="18" charset="0"/>
                <a:sym typeface="Symbol" panose="05050102010706020507" pitchFamily="18" charset="2"/>
              </a:rPr>
              <a:t>n</a:t>
            </a:r>
            <a:r>
              <a:rPr lang="en-US" altLang="en-US" sz="2400" smtClean="0">
                <a:sym typeface="Symbol" panose="05050102010706020507" pitchFamily="18" charset="2"/>
              </a:rPr>
              <a:t>&gt;1 loops is illegal.</a:t>
            </a:r>
          </a:p>
          <a:p>
            <a:pPr eaLnBrk="1" hangingPunct="1">
              <a:lnSpc>
                <a:spcPct val="80000"/>
              </a:lnSpc>
              <a:buFont typeface="Arial Unicode MS" panose="020B0604020202020204" pitchFamily="34" charset="-128"/>
              <a:buNone/>
            </a:pPr>
            <a:endParaRPr lang="en-US" altLang="en-US" sz="2400" smtClean="0">
              <a:sym typeface="Symbol" panose="05050102010706020507" pitchFamily="18" charset="2"/>
            </a:endParaRP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Loop bounds: if the bounds for loop </a:t>
            </a:r>
            <a:r>
              <a:rPr lang="en-US" altLang="en-US" sz="2400" i="1" smtClean="0">
                <a:latin typeface="Times New Roman" panose="02020603050405020304" pitchFamily="18" charset="0"/>
                <a:sym typeface="Symbol" panose="05050102010706020507" pitchFamily="18" charset="2"/>
              </a:rPr>
              <a:t>i</a:t>
            </a:r>
            <a:r>
              <a:rPr lang="en-US" altLang="en-US" sz="2400" i="1" baseline="-25000"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contain an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unanalyzable function of index variable </a:t>
            </a:r>
            <a:r>
              <a:rPr lang="en-US" altLang="en-US" sz="2400" i="1" smtClean="0">
                <a:latin typeface="Times New Roman" panose="02020603050405020304" pitchFamily="18" charset="0"/>
                <a:sym typeface="Symbol" panose="05050102010706020507" pitchFamily="18" charset="2"/>
              </a:rPr>
              <a:t>i</a:t>
            </a:r>
            <a:r>
              <a:rPr lang="en-US" altLang="en-US" sz="2400" i="1" baseline="-25000" smtClean="0">
                <a:latin typeface="Times New Roman" panose="02020603050405020304" pitchFamily="18" charset="0"/>
                <a:sym typeface="Symbol" panose="05050102010706020507" pitchFamily="18" charset="2"/>
              </a:rPr>
              <a:t>j</a:t>
            </a:r>
            <a:r>
              <a:rPr lang="en-US" altLang="en-US" sz="2400" smtClean="0">
                <a:sym typeface="Symbol" panose="05050102010706020507" pitchFamily="18" charset="2"/>
              </a:rPr>
              <a:t>, where </a:t>
            </a:r>
            <a:r>
              <a:rPr lang="en-US" altLang="en-US" sz="2400" i="1" smtClean="0">
                <a:latin typeface="Times New Roman" panose="02020603050405020304" pitchFamily="18" charset="0"/>
                <a:sym typeface="Symbol" panose="05050102010706020507" pitchFamily="18" charset="2"/>
              </a:rPr>
              <a:t>j</a:t>
            </a:r>
            <a:r>
              <a:rPr lang="en-US" altLang="en-US" sz="2400" smtClean="0">
                <a:sym typeface="Symbol" panose="05050102010706020507" pitchFamily="18" charset="2"/>
              </a:rPr>
              <a:t>&lt;</a:t>
            </a:r>
            <a:r>
              <a:rPr lang="en-US" altLang="en-US" sz="2400" i="1"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then loop tiling is illegal.</a:t>
            </a:r>
            <a:endParaRPr lang="en-US" altLang="en-US" sz="2400"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55651"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55652"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EE1F66-7592-4627-9D0D-842C4B46361F}" type="slidenum">
              <a:rPr lang="en-US" altLang="en-US">
                <a:solidFill>
                  <a:srgbClr val="660066"/>
                </a:solidFill>
              </a:rPr>
              <a:pPr eaLnBrk="1" hangingPunct="1"/>
              <a:t>138</a:t>
            </a:fld>
            <a:endParaRPr lang="en-US" altLang="en-US">
              <a:solidFill>
                <a:srgbClr val="660066"/>
              </a:solidFill>
            </a:endParaRPr>
          </a:p>
        </p:txBody>
      </p:sp>
      <p:sp>
        <p:nvSpPr>
          <p:cNvPr id="155653" name="Rectangle 2"/>
          <p:cNvSpPr>
            <a:spLocks noGrp="1" noChangeArrowheads="1"/>
          </p:cNvSpPr>
          <p:nvPr>
            <p:ph type="title"/>
          </p:nvPr>
        </p:nvSpPr>
        <p:spPr>
          <a:xfrm>
            <a:off x="1066800" y="381000"/>
            <a:ext cx="7696200" cy="714375"/>
          </a:xfrm>
        </p:spPr>
        <p:txBody>
          <a:bodyPr/>
          <a:lstStyle/>
          <a:p>
            <a:pPr eaLnBrk="1" hangingPunct="1"/>
            <a:r>
              <a:rPr lang="en-US" altLang="en-US" sz="3600" smtClean="0"/>
              <a:t>Loop Tiling Example</a:t>
            </a:r>
            <a:br>
              <a:rPr lang="en-US" altLang="en-US" sz="3600" smtClean="0"/>
            </a:br>
            <a:r>
              <a:rPr lang="en-US" altLang="en-US" sz="3600" smtClean="0"/>
              <a:t> (original data access pattern)</a:t>
            </a:r>
          </a:p>
        </p:txBody>
      </p:sp>
      <p:sp>
        <p:nvSpPr>
          <p:cNvPr id="155654" name="Text Box 3"/>
          <p:cNvSpPr txBox="1">
            <a:spLocks noChangeArrowheads="1"/>
          </p:cNvSpPr>
          <p:nvPr/>
        </p:nvSpPr>
        <p:spPr bwMode="auto">
          <a:xfrm>
            <a:off x="4114800" y="15240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i="1">
                <a:latin typeface="Times New Roman" panose="02020603050405020304" pitchFamily="18" charset="0"/>
              </a:rPr>
              <a:t>A</a:t>
            </a:r>
            <a:r>
              <a:rPr lang="en-US" altLang="en-US" sz="2400">
                <a:latin typeface="Times New Roman" panose="02020603050405020304" pitchFamily="18" charset="0"/>
              </a:rPr>
              <a:t>(</a:t>
            </a:r>
            <a:r>
              <a:rPr lang="en-US" altLang="en-US" sz="2400" i="1">
                <a:latin typeface="Times New Roman" panose="02020603050405020304" pitchFamily="18" charset="0"/>
              </a:rPr>
              <a:t>i</a:t>
            </a:r>
            <a:r>
              <a:rPr lang="en-US" altLang="en-US" sz="2400">
                <a:latin typeface="Times New Roman" panose="02020603050405020304" pitchFamily="18" charset="0"/>
              </a:rPr>
              <a:t>,1:</a:t>
            </a:r>
            <a:r>
              <a:rPr lang="en-US" altLang="en-US" sz="2400" i="1">
                <a:latin typeface="Times New Roman" panose="02020603050405020304" pitchFamily="18" charset="0"/>
              </a:rPr>
              <a:t>n</a:t>
            </a:r>
            <a:r>
              <a:rPr lang="en-US" altLang="en-US" sz="2400">
                <a:latin typeface="Times New Roman" panose="02020603050405020304" pitchFamily="18" charset="0"/>
              </a:rPr>
              <a:t>)  =  </a:t>
            </a:r>
            <a:r>
              <a:rPr lang="en-US" altLang="en-US" sz="2400" i="1">
                <a:latin typeface="Times New Roman" panose="02020603050405020304" pitchFamily="18" charset="0"/>
              </a:rPr>
              <a:t>B</a:t>
            </a:r>
            <a:r>
              <a:rPr lang="en-US" altLang="en-US" sz="2400">
                <a:latin typeface="Times New Roman" panose="02020603050405020304" pitchFamily="18" charset="0"/>
              </a:rPr>
              <a:t>(1: </a:t>
            </a:r>
            <a:r>
              <a:rPr lang="en-US" altLang="en-US" sz="2400" i="1">
                <a:latin typeface="Times New Roman" panose="02020603050405020304" pitchFamily="18" charset="0"/>
              </a:rPr>
              <a:t>n,i</a:t>
            </a:r>
            <a:r>
              <a:rPr lang="en-US" altLang="en-US" sz="2400">
                <a:latin typeface="Times New Roman" panose="02020603050405020304" pitchFamily="18" charset="0"/>
              </a:rPr>
              <a:t>)</a:t>
            </a:r>
          </a:p>
        </p:txBody>
      </p:sp>
      <p:sp>
        <p:nvSpPr>
          <p:cNvPr id="155655" name="Rectangle 4"/>
          <p:cNvSpPr>
            <a:spLocks noChangeArrowheads="1"/>
          </p:cNvSpPr>
          <p:nvPr/>
        </p:nvSpPr>
        <p:spPr bwMode="auto">
          <a:xfrm>
            <a:off x="2286000" y="2133600"/>
            <a:ext cx="2667000" cy="2743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56" name="Rectangle 5"/>
          <p:cNvSpPr>
            <a:spLocks noChangeArrowheads="1"/>
          </p:cNvSpPr>
          <p:nvPr/>
        </p:nvSpPr>
        <p:spPr bwMode="auto">
          <a:xfrm>
            <a:off x="2286000" y="3657600"/>
            <a:ext cx="2667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57" name="Rectangle 6"/>
          <p:cNvSpPr>
            <a:spLocks noChangeArrowheads="1"/>
          </p:cNvSpPr>
          <p:nvPr/>
        </p:nvSpPr>
        <p:spPr bwMode="auto">
          <a:xfrm>
            <a:off x="5791200" y="2133600"/>
            <a:ext cx="2667000" cy="2743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58" name="Rectangle 7"/>
          <p:cNvSpPr>
            <a:spLocks noChangeArrowheads="1"/>
          </p:cNvSpPr>
          <p:nvPr/>
        </p:nvSpPr>
        <p:spPr bwMode="auto">
          <a:xfrm rot="5400000">
            <a:off x="6210300" y="3314700"/>
            <a:ext cx="27432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59" name="Line 8"/>
          <p:cNvSpPr>
            <a:spLocks noChangeShapeType="1"/>
          </p:cNvSpPr>
          <p:nvPr/>
        </p:nvSpPr>
        <p:spPr bwMode="auto">
          <a:xfrm>
            <a:off x="2286000" y="53340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0" name="Rectangle 9"/>
          <p:cNvSpPr>
            <a:spLocks noChangeArrowheads="1"/>
          </p:cNvSpPr>
          <p:nvPr/>
        </p:nvSpPr>
        <p:spPr bwMode="auto">
          <a:xfrm>
            <a:off x="2971800" y="5334000"/>
            <a:ext cx="152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1" name="Line 10"/>
          <p:cNvSpPr>
            <a:spLocks noChangeShapeType="1"/>
          </p:cNvSpPr>
          <p:nvPr/>
        </p:nvSpPr>
        <p:spPr bwMode="auto">
          <a:xfrm>
            <a:off x="2286000" y="57150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2" name="Text Box 11"/>
          <p:cNvSpPr txBox="1">
            <a:spLocks noChangeArrowheads="1"/>
          </p:cNvSpPr>
          <p:nvPr/>
        </p:nvSpPr>
        <p:spPr bwMode="auto">
          <a:xfrm>
            <a:off x="2362200" y="5257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5663" name="Rectangle 12"/>
          <p:cNvSpPr>
            <a:spLocks noChangeArrowheads="1"/>
          </p:cNvSpPr>
          <p:nvPr/>
        </p:nvSpPr>
        <p:spPr bwMode="auto">
          <a:xfrm>
            <a:off x="3962400" y="5334000"/>
            <a:ext cx="1524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4" name="Line 13"/>
          <p:cNvSpPr>
            <a:spLocks noChangeShapeType="1"/>
          </p:cNvSpPr>
          <p:nvPr/>
        </p:nvSpPr>
        <p:spPr bwMode="auto">
          <a:xfrm>
            <a:off x="5791200" y="53340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5" name="Rectangle 14"/>
          <p:cNvSpPr>
            <a:spLocks noChangeArrowheads="1"/>
          </p:cNvSpPr>
          <p:nvPr/>
        </p:nvSpPr>
        <p:spPr bwMode="auto">
          <a:xfrm>
            <a:off x="6629400" y="5334000"/>
            <a:ext cx="1143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5666" name="Line 15"/>
          <p:cNvSpPr>
            <a:spLocks noChangeShapeType="1"/>
          </p:cNvSpPr>
          <p:nvPr/>
        </p:nvSpPr>
        <p:spPr bwMode="auto">
          <a:xfrm>
            <a:off x="5791200" y="57150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67" name="Text Box 16"/>
          <p:cNvSpPr txBox="1">
            <a:spLocks noChangeArrowheads="1"/>
          </p:cNvSpPr>
          <p:nvPr/>
        </p:nvSpPr>
        <p:spPr bwMode="auto">
          <a:xfrm>
            <a:off x="5867400" y="5257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5668" name="Text Box 17"/>
          <p:cNvSpPr txBox="1">
            <a:spLocks noChangeArrowheads="1"/>
          </p:cNvSpPr>
          <p:nvPr/>
        </p:nvSpPr>
        <p:spPr bwMode="auto">
          <a:xfrm>
            <a:off x="7924800" y="5257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5669" name="Text Box 18"/>
          <p:cNvSpPr txBox="1">
            <a:spLocks noChangeArrowheads="1"/>
          </p:cNvSpPr>
          <p:nvPr/>
        </p:nvSpPr>
        <p:spPr bwMode="auto">
          <a:xfrm>
            <a:off x="3352800" y="5257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5670" name="Text Box 19"/>
          <p:cNvSpPr txBox="1">
            <a:spLocks noChangeArrowheads="1"/>
          </p:cNvSpPr>
          <p:nvPr/>
        </p:nvSpPr>
        <p:spPr bwMode="auto">
          <a:xfrm>
            <a:off x="4267200" y="5257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5671" name="Text Box 20"/>
          <p:cNvSpPr txBox="1">
            <a:spLocks noChangeArrowheads="1"/>
          </p:cNvSpPr>
          <p:nvPr/>
        </p:nvSpPr>
        <p:spPr bwMode="auto">
          <a:xfrm>
            <a:off x="2590800" y="5791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i="1">
                <a:latin typeface="Times New Roman" panose="02020603050405020304" pitchFamily="18" charset="0"/>
              </a:rPr>
              <a:t>A(i,1)</a:t>
            </a:r>
          </a:p>
        </p:txBody>
      </p:sp>
      <p:sp>
        <p:nvSpPr>
          <p:cNvPr id="155672" name="Text Box 21"/>
          <p:cNvSpPr txBox="1">
            <a:spLocks noChangeArrowheads="1"/>
          </p:cNvSpPr>
          <p:nvPr/>
        </p:nvSpPr>
        <p:spPr bwMode="auto">
          <a:xfrm>
            <a:off x="3733800" y="57912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i="1">
                <a:latin typeface="Times New Roman" panose="02020603050405020304" pitchFamily="18" charset="0"/>
              </a:rPr>
              <a:t>A(i,2)</a:t>
            </a:r>
          </a:p>
        </p:txBody>
      </p:sp>
      <p:sp>
        <p:nvSpPr>
          <p:cNvPr id="155673" name="Line 22"/>
          <p:cNvSpPr>
            <a:spLocks noChangeShapeType="1"/>
          </p:cNvSpPr>
          <p:nvPr/>
        </p:nvSpPr>
        <p:spPr bwMode="auto">
          <a:xfrm>
            <a:off x="6629400" y="5867400"/>
            <a:ext cx="1143000" cy="0"/>
          </a:xfrm>
          <a:prstGeom prst="line">
            <a:avLst/>
          </a:prstGeom>
          <a:noFill/>
          <a:ln w="952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4" name="Text Box 23"/>
          <p:cNvSpPr txBox="1">
            <a:spLocks noChangeArrowheads="1"/>
          </p:cNvSpPr>
          <p:nvPr/>
        </p:nvSpPr>
        <p:spPr bwMode="auto">
          <a:xfrm>
            <a:off x="6781800" y="58674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i="1">
                <a:latin typeface="Times New Roman" panose="02020603050405020304" pitchFamily="18" charset="0"/>
              </a:rPr>
              <a:t>B(1:n,i)</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56675"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56676"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D99BEC-4DA6-4322-B580-4BCE827C1642}" type="slidenum">
              <a:rPr lang="en-US" altLang="en-US">
                <a:solidFill>
                  <a:srgbClr val="660066"/>
                </a:solidFill>
              </a:rPr>
              <a:pPr eaLnBrk="1" hangingPunct="1"/>
              <a:t>139</a:t>
            </a:fld>
            <a:endParaRPr lang="en-US" altLang="en-US">
              <a:solidFill>
                <a:srgbClr val="660066"/>
              </a:solidFill>
            </a:endParaRPr>
          </a:p>
        </p:txBody>
      </p:sp>
      <p:sp>
        <p:nvSpPr>
          <p:cNvPr id="156677" name="Rectangle 2"/>
          <p:cNvSpPr>
            <a:spLocks noGrp="1" noChangeArrowheads="1"/>
          </p:cNvSpPr>
          <p:nvPr>
            <p:ph type="title"/>
          </p:nvPr>
        </p:nvSpPr>
        <p:spPr>
          <a:xfrm>
            <a:off x="1219200" y="304800"/>
            <a:ext cx="7696200" cy="714375"/>
          </a:xfrm>
        </p:spPr>
        <p:txBody>
          <a:bodyPr/>
          <a:lstStyle/>
          <a:p>
            <a:pPr eaLnBrk="1" hangingPunct="1"/>
            <a:r>
              <a:rPr lang="en-US" altLang="en-US" sz="3600" smtClean="0"/>
              <a:t>Loop Tiling Example </a:t>
            </a:r>
            <a:br>
              <a:rPr lang="en-US" altLang="en-US" sz="3600" smtClean="0"/>
            </a:br>
            <a:r>
              <a:rPr lang="en-US" altLang="en-US" sz="3600" smtClean="0"/>
              <a:t>(transformed data access pattern)</a:t>
            </a:r>
          </a:p>
        </p:txBody>
      </p:sp>
      <p:sp>
        <p:nvSpPr>
          <p:cNvPr id="156678" name="Text Box 3"/>
          <p:cNvSpPr txBox="1">
            <a:spLocks noChangeArrowheads="1"/>
          </p:cNvSpPr>
          <p:nvPr/>
        </p:nvSpPr>
        <p:spPr bwMode="auto">
          <a:xfrm>
            <a:off x="2057400" y="15240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i="1">
                <a:latin typeface="Times New Roman" panose="02020603050405020304" pitchFamily="18" charset="0"/>
              </a:rPr>
              <a:t>A</a:t>
            </a:r>
            <a:r>
              <a:rPr lang="en-US" altLang="en-US" sz="2400">
                <a:latin typeface="Times New Roman" panose="02020603050405020304" pitchFamily="18" charset="0"/>
              </a:rPr>
              <a:t>(</a:t>
            </a:r>
            <a:r>
              <a:rPr lang="en-US" altLang="en-US" sz="2400" i="1">
                <a:latin typeface="Times New Roman" panose="02020603050405020304" pitchFamily="18" charset="0"/>
              </a:rPr>
              <a:t>ii</a:t>
            </a:r>
            <a:r>
              <a:rPr lang="en-US" altLang="en-US" sz="2400">
                <a:latin typeface="Times New Roman" panose="02020603050405020304" pitchFamily="18" charset="0"/>
              </a:rPr>
              <a:t>:</a:t>
            </a:r>
            <a:r>
              <a:rPr lang="en-US" altLang="en-US" sz="2400" i="1">
                <a:latin typeface="Times New Roman" panose="02020603050405020304" pitchFamily="18" charset="0"/>
              </a:rPr>
              <a:t>ii+T</a:t>
            </a:r>
            <a:r>
              <a:rPr lang="en-US" altLang="en-US" sz="2400" i="1" baseline="-25000">
                <a:latin typeface="Times New Roman" panose="02020603050405020304" pitchFamily="18" charset="0"/>
              </a:rPr>
              <a:t>i</a:t>
            </a:r>
            <a:r>
              <a:rPr lang="en-US" altLang="en-US" sz="2400" i="1">
                <a:latin typeface="Times New Roman" panose="02020603050405020304" pitchFamily="18" charset="0"/>
              </a:rPr>
              <a:t>-</a:t>
            </a:r>
            <a:r>
              <a:rPr lang="en-US" altLang="en-US" sz="2400">
                <a:latin typeface="Times New Roman" panose="02020603050405020304" pitchFamily="18" charset="0"/>
              </a:rPr>
              <a:t>1,</a:t>
            </a:r>
            <a:r>
              <a:rPr lang="en-US" altLang="en-US" sz="2400" i="1">
                <a:latin typeface="Times New Roman" panose="02020603050405020304" pitchFamily="18" charset="0"/>
              </a:rPr>
              <a:t>jj</a:t>
            </a:r>
            <a:r>
              <a:rPr lang="en-US" altLang="en-US" sz="2400">
                <a:latin typeface="Times New Roman" panose="02020603050405020304" pitchFamily="18" charset="0"/>
              </a:rPr>
              <a:t>:</a:t>
            </a:r>
            <a:r>
              <a:rPr lang="en-US" altLang="en-US" sz="2400" i="1">
                <a:latin typeface="Times New Roman" panose="02020603050405020304" pitchFamily="18" charset="0"/>
              </a:rPr>
              <a:t>jj</a:t>
            </a:r>
            <a:r>
              <a:rPr lang="en-US" altLang="en-US" sz="2400">
                <a:latin typeface="Times New Roman" panose="02020603050405020304" pitchFamily="18" charset="0"/>
              </a:rPr>
              <a:t>+</a:t>
            </a:r>
            <a:r>
              <a:rPr lang="en-US" altLang="en-US" sz="2400" i="1">
                <a:latin typeface="Times New Roman" panose="02020603050405020304" pitchFamily="18" charset="0"/>
              </a:rPr>
              <a:t>T</a:t>
            </a:r>
            <a:r>
              <a:rPr lang="en-US" altLang="en-US" sz="2400" i="1" baseline="-25000">
                <a:latin typeface="Times New Roman" panose="02020603050405020304" pitchFamily="18" charset="0"/>
              </a:rPr>
              <a:t>j</a:t>
            </a:r>
            <a:r>
              <a:rPr lang="en-US" altLang="en-US" sz="2400">
                <a:latin typeface="Times New Roman" panose="02020603050405020304" pitchFamily="18" charset="0"/>
              </a:rPr>
              <a:t>-1))  =  </a:t>
            </a:r>
            <a:r>
              <a:rPr lang="en-US" altLang="en-US" sz="2400" i="1">
                <a:latin typeface="Times New Roman" panose="02020603050405020304" pitchFamily="18" charset="0"/>
              </a:rPr>
              <a:t>B</a:t>
            </a:r>
            <a:r>
              <a:rPr lang="en-US" altLang="en-US" sz="2400">
                <a:latin typeface="Times New Roman" panose="02020603050405020304" pitchFamily="18" charset="0"/>
              </a:rPr>
              <a:t>(</a:t>
            </a:r>
            <a:r>
              <a:rPr lang="en-US" altLang="en-US" sz="2400" i="1">
                <a:latin typeface="Times New Roman" panose="02020603050405020304" pitchFamily="18" charset="0"/>
              </a:rPr>
              <a:t>jj</a:t>
            </a:r>
            <a:r>
              <a:rPr lang="en-US" altLang="en-US" sz="2400">
                <a:latin typeface="Times New Roman" panose="02020603050405020304" pitchFamily="18" charset="0"/>
              </a:rPr>
              <a:t>:</a:t>
            </a:r>
            <a:r>
              <a:rPr lang="en-US" altLang="en-US" sz="2400" i="1">
                <a:latin typeface="Times New Roman" panose="02020603050405020304" pitchFamily="18" charset="0"/>
              </a:rPr>
              <a:t>jj+T</a:t>
            </a:r>
            <a:r>
              <a:rPr lang="en-US" altLang="en-US" sz="2400" i="1" baseline="-25000">
                <a:latin typeface="Times New Roman" panose="02020603050405020304" pitchFamily="18" charset="0"/>
              </a:rPr>
              <a:t>j</a:t>
            </a:r>
            <a:r>
              <a:rPr lang="en-US" altLang="en-US" sz="2400" i="1">
                <a:latin typeface="Times New Roman" panose="02020603050405020304" pitchFamily="18" charset="0"/>
              </a:rPr>
              <a:t>-</a:t>
            </a:r>
            <a:r>
              <a:rPr lang="en-US" altLang="en-US" sz="2400">
                <a:latin typeface="Times New Roman" panose="02020603050405020304" pitchFamily="18" charset="0"/>
              </a:rPr>
              <a:t>1</a:t>
            </a:r>
            <a:r>
              <a:rPr lang="en-US" altLang="en-US" sz="2400" i="1">
                <a:latin typeface="Times New Roman" panose="02020603050405020304" pitchFamily="18" charset="0"/>
              </a:rPr>
              <a:t>,ii</a:t>
            </a:r>
            <a:r>
              <a:rPr lang="en-US" altLang="en-US" sz="2400">
                <a:latin typeface="Times New Roman" panose="02020603050405020304" pitchFamily="18" charset="0"/>
              </a:rPr>
              <a:t>:</a:t>
            </a:r>
            <a:r>
              <a:rPr lang="en-US" altLang="en-US" sz="2400" i="1">
                <a:latin typeface="Times New Roman" panose="02020603050405020304" pitchFamily="18" charset="0"/>
              </a:rPr>
              <a:t>ii+Ti-</a:t>
            </a:r>
            <a:r>
              <a:rPr lang="en-US" altLang="en-US" sz="2400">
                <a:latin typeface="Times New Roman" panose="02020603050405020304" pitchFamily="18" charset="0"/>
              </a:rPr>
              <a:t>1)</a:t>
            </a:r>
          </a:p>
        </p:txBody>
      </p:sp>
      <p:sp>
        <p:nvSpPr>
          <p:cNvPr id="156679" name="Rectangle 4"/>
          <p:cNvSpPr>
            <a:spLocks noChangeArrowheads="1"/>
          </p:cNvSpPr>
          <p:nvPr/>
        </p:nvSpPr>
        <p:spPr bwMode="auto">
          <a:xfrm>
            <a:off x="2057400" y="2286000"/>
            <a:ext cx="2667000" cy="2743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6680" name="Rectangle 5"/>
          <p:cNvSpPr>
            <a:spLocks noChangeArrowheads="1"/>
          </p:cNvSpPr>
          <p:nvPr/>
        </p:nvSpPr>
        <p:spPr bwMode="auto">
          <a:xfrm>
            <a:off x="5562600" y="2286000"/>
            <a:ext cx="2667000" cy="2743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6681" name="Rectangle 6"/>
          <p:cNvSpPr>
            <a:spLocks noChangeArrowheads="1"/>
          </p:cNvSpPr>
          <p:nvPr/>
        </p:nvSpPr>
        <p:spPr bwMode="auto">
          <a:xfrm rot="5400000">
            <a:off x="7353300" y="2552700"/>
            <a:ext cx="5334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6682" name="Line 7"/>
          <p:cNvSpPr>
            <a:spLocks noChangeShapeType="1"/>
          </p:cNvSpPr>
          <p:nvPr/>
        </p:nvSpPr>
        <p:spPr bwMode="auto">
          <a:xfrm>
            <a:off x="2057400" y="54864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3" name="Rectangle 8"/>
          <p:cNvSpPr>
            <a:spLocks noChangeArrowheads="1"/>
          </p:cNvSpPr>
          <p:nvPr/>
        </p:nvSpPr>
        <p:spPr bwMode="auto">
          <a:xfrm>
            <a:off x="2667000" y="54864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6684" name="Line 9"/>
          <p:cNvSpPr>
            <a:spLocks noChangeShapeType="1"/>
          </p:cNvSpPr>
          <p:nvPr/>
        </p:nvSpPr>
        <p:spPr bwMode="auto">
          <a:xfrm>
            <a:off x="2057400" y="58674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85" name="Text Box 10"/>
          <p:cNvSpPr txBox="1">
            <a:spLocks noChangeArrowheads="1"/>
          </p:cNvSpPr>
          <p:nvPr/>
        </p:nvSpPr>
        <p:spPr bwMode="auto">
          <a:xfrm>
            <a:off x="2133600" y="5410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6686" name="Text Box 11"/>
          <p:cNvSpPr txBox="1">
            <a:spLocks noChangeArrowheads="1"/>
          </p:cNvSpPr>
          <p:nvPr/>
        </p:nvSpPr>
        <p:spPr bwMode="auto">
          <a:xfrm>
            <a:off x="3124200" y="5410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6687" name="Text Box 12"/>
          <p:cNvSpPr txBox="1">
            <a:spLocks noChangeArrowheads="1"/>
          </p:cNvSpPr>
          <p:nvPr/>
        </p:nvSpPr>
        <p:spPr bwMode="auto">
          <a:xfrm>
            <a:off x="4038600" y="5410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6688" name="Text Box 13"/>
          <p:cNvSpPr txBox="1">
            <a:spLocks noChangeArrowheads="1"/>
          </p:cNvSpPr>
          <p:nvPr/>
        </p:nvSpPr>
        <p:spPr bwMode="auto">
          <a:xfrm>
            <a:off x="2667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i="1">
                <a:latin typeface="Times New Roman" panose="02020603050405020304" pitchFamily="18" charset="0"/>
              </a:rPr>
              <a:t>T</a:t>
            </a:r>
            <a:r>
              <a:rPr lang="en-US" altLang="en-US">
                <a:latin typeface="Times New Roman" panose="02020603050405020304" pitchFamily="18" charset="0"/>
              </a:rPr>
              <a:t>i</a:t>
            </a:r>
            <a:endParaRPr lang="en-US" altLang="en-US" i="1">
              <a:latin typeface="Times New Roman" panose="02020603050405020304" pitchFamily="18" charset="0"/>
            </a:endParaRPr>
          </a:p>
        </p:txBody>
      </p:sp>
      <p:sp>
        <p:nvSpPr>
          <p:cNvPr id="156689" name="Line 14"/>
          <p:cNvSpPr>
            <a:spLocks noChangeShapeType="1"/>
          </p:cNvSpPr>
          <p:nvPr/>
        </p:nvSpPr>
        <p:spPr bwMode="auto">
          <a:xfrm>
            <a:off x="3581400" y="5943600"/>
            <a:ext cx="381000" cy="0"/>
          </a:xfrm>
          <a:prstGeom prst="line">
            <a:avLst/>
          </a:prstGeom>
          <a:noFill/>
          <a:ln w="952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0" name="Rectangle 15"/>
          <p:cNvSpPr>
            <a:spLocks noChangeArrowheads="1"/>
          </p:cNvSpPr>
          <p:nvPr/>
        </p:nvSpPr>
        <p:spPr bwMode="auto">
          <a:xfrm rot="5400000">
            <a:off x="2400300" y="4000500"/>
            <a:ext cx="5334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6691" name="Rectangle 16"/>
          <p:cNvSpPr>
            <a:spLocks noChangeArrowheads="1"/>
          </p:cNvSpPr>
          <p:nvPr/>
        </p:nvSpPr>
        <p:spPr bwMode="auto">
          <a:xfrm>
            <a:off x="3581400" y="54864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6692" name="Text Box 17"/>
          <p:cNvSpPr txBox="1">
            <a:spLocks noChangeArrowheads="1"/>
          </p:cNvSpPr>
          <p:nvPr/>
        </p:nvSpPr>
        <p:spPr bwMode="auto">
          <a:xfrm>
            <a:off x="35814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i="1">
                <a:latin typeface="Times New Roman" panose="02020603050405020304" pitchFamily="18" charset="0"/>
              </a:rPr>
              <a:t>T</a:t>
            </a:r>
            <a:r>
              <a:rPr lang="en-US" altLang="en-US">
                <a:latin typeface="Times New Roman" panose="02020603050405020304" pitchFamily="18" charset="0"/>
              </a:rPr>
              <a:t>i</a:t>
            </a:r>
            <a:endParaRPr lang="en-US" altLang="en-US" i="1">
              <a:latin typeface="Times New Roman" panose="02020603050405020304" pitchFamily="18" charset="0"/>
            </a:endParaRPr>
          </a:p>
        </p:txBody>
      </p:sp>
      <p:sp>
        <p:nvSpPr>
          <p:cNvPr id="156693" name="Line 18"/>
          <p:cNvSpPr>
            <a:spLocks noChangeShapeType="1"/>
          </p:cNvSpPr>
          <p:nvPr/>
        </p:nvSpPr>
        <p:spPr bwMode="auto">
          <a:xfrm>
            <a:off x="2667000" y="5943600"/>
            <a:ext cx="381000" cy="0"/>
          </a:xfrm>
          <a:prstGeom prst="line">
            <a:avLst/>
          </a:prstGeom>
          <a:noFill/>
          <a:ln w="952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4" name="Line 19"/>
          <p:cNvSpPr>
            <a:spLocks noChangeShapeType="1"/>
          </p:cNvSpPr>
          <p:nvPr/>
        </p:nvSpPr>
        <p:spPr bwMode="auto">
          <a:xfrm>
            <a:off x="5638800" y="54864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5" name="Rectangle 20"/>
          <p:cNvSpPr>
            <a:spLocks noChangeArrowheads="1"/>
          </p:cNvSpPr>
          <p:nvPr/>
        </p:nvSpPr>
        <p:spPr bwMode="auto">
          <a:xfrm>
            <a:off x="6248400" y="54864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6696" name="Line 21"/>
          <p:cNvSpPr>
            <a:spLocks noChangeShapeType="1"/>
          </p:cNvSpPr>
          <p:nvPr/>
        </p:nvSpPr>
        <p:spPr bwMode="auto">
          <a:xfrm>
            <a:off x="5638800" y="58674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97" name="Text Box 22"/>
          <p:cNvSpPr txBox="1">
            <a:spLocks noChangeArrowheads="1"/>
          </p:cNvSpPr>
          <p:nvPr/>
        </p:nvSpPr>
        <p:spPr bwMode="auto">
          <a:xfrm>
            <a:off x="5715000" y="5410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6698" name="Text Box 23"/>
          <p:cNvSpPr txBox="1">
            <a:spLocks noChangeArrowheads="1"/>
          </p:cNvSpPr>
          <p:nvPr/>
        </p:nvSpPr>
        <p:spPr bwMode="auto">
          <a:xfrm>
            <a:off x="6705600" y="5410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6699" name="Text Box 24"/>
          <p:cNvSpPr txBox="1">
            <a:spLocks noChangeArrowheads="1"/>
          </p:cNvSpPr>
          <p:nvPr/>
        </p:nvSpPr>
        <p:spPr bwMode="auto">
          <a:xfrm>
            <a:off x="7620000" y="5410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t>
            </a:r>
          </a:p>
        </p:txBody>
      </p:sp>
      <p:sp>
        <p:nvSpPr>
          <p:cNvPr id="156700" name="Text Box 25"/>
          <p:cNvSpPr txBox="1">
            <a:spLocks noChangeArrowheads="1"/>
          </p:cNvSpPr>
          <p:nvPr/>
        </p:nvSpPr>
        <p:spPr bwMode="auto">
          <a:xfrm>
            <a:off x="62484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i="1">
                <a:latin typeface="Times New Roman" panose="02020603050405020304" pitchFamily="18" charset="0"/>
              </a:rPr>
              <a:t>Tj</a:t>
            </a:r>
          </a:p>
        </p:txBody>
      </p:sp>
      <p:sp>
        <p:nvSpPr>
          <p:cNvPr id="156701" name="Line 26"/>
          <p:cNvSpPr>
            <a:spLocks noChangeShapeType="1"/>
          </p:cNvSpPr>
          <p:nvPr/>
        </p:nvSpPr>
        <p:spPr bwMode="auto">
          <a:xfrm>
            <a:off x="7162800" y="5943600"/>
            <a:ext cx="381000" cy="0"/>
          </a:xfrm>
          <a:prstGeom prst="line">
            <a:avLst/>
          </a:prstGeom>
          <a:noFill/>
          <a:ln w="952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702" name="Rectangle 27"/>
          <p:cNvSpPr>
            <a:spLocks noChangeArrowheads="1"/>
          </p:cNvSpPr>
          <p:nvPr/>
        </p:nvSpPr>
        <p:spPr bwMode="auto">
          <a:xfrm>
            <a:off x="7162800" y="5486400"/>
            <a:ext cx="381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6703" name="Text Box 28"/>
          <p:cNvSpPr txBox="1">
            <a:spLocks noChangeArrowheads="1"/>
          </p:cNvSpPr>
          <p:nvPr/>
        </p:nvSpPr>
        <p:spPr bwMode="auto">
          <a:xfrm>
            <a:off x="71628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i="1">
                <a:latin typeface="Times New Roman" panose="02020603050405020304" pitchFamily="18" charset="0"/>
              </a:rPr>
              <a:t>Tj</a:t>
            </a:r>
          </a:p>
        </p:txBody>
      </p:sp>
      <p:sp>
        <p:nvSpPr>
          <p:cNvPr id="156704" name="Line 29"/>
          <p:cNvSpPr>
            <a:spLocks noChangeShapeType="1"/>
          </p:cNvSpPr>
          <p:nvPr/>
        </p:nvSpPr>
        <p:spPr bwMode="auto">
          <a:xfrm>
            <a:off x="6248400" y="5943600"/>
            <a:ext cx="381000" cy="0"/>
          </a:xfrm>
          <a:prstGeom prst="line">
            <a:avLst/>
          </a:prstGeom>
          <a:noFill/>
          <a:ln w="952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86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86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A2D6CC-4138-4351-8CA8-D6ABC134F46B}" type="slidenum">
              <a:rPr lang="en-US" altLang="en-US">
                <a:solidFill>
                  <a:srgbClr val="660066"/>
                </a:solidFill>
              </a:rPr>
              <a:pPr eaLnBrk="1" hangingPunct="1"/>
              <a:t>14</a:t>
            </a:fld>
            <a:endParaRPr lang="en-US" altLang="en-US">
              <a:solidFill>
                <a:srgbClr val="660066"/>
              </a:solidFill>
            </a:endParaRPr>
          </a:p>
        </p:txBody>
      </p:sp>
      <p:sp>
        <p:nvSpPr>
          <p:cNvPr id="28677" name="Rectangle 2"/>
          <p:cNvSpPr>
            <a:spLocks noGrp="1" noChangeArrowheads="1"/>
          </p:cNvSpPr>
          <p:nvPr>
            <p:ph type="title"/>
          </p:nvPr>
        </p:nvSpPr>
        <p:spPr>
          <a:xfrm>
            <a:off x="838200" y="381000"/>
            <a:ext cx="8305800" cy="635000"/>
          </a:xfrm>
        </p:spPr>
        <p:txBody>
          <a:bodyPr/>
          <a:lstStyle/>
          <a:p>
            <a:pPr eaLnBrk="1" hangingPunct="1"/>
            <a:r>
              <a:rPr lang="en-US" altLang="en-US" sz="3200" b="1" smtClean="0"/>
              <a:t>Examples of One-dimensional Loop-</a:t>
            </a:r>
            <a:br>
              <a:rPr lang="en-US" altLang="en-US" sz="3200" b="1" smtClean="0"/>
            </a:br>
            <a:r>
              <a:rPr lang="en-US" altLang="en-US" sz="3200" b="1" smtClean="0"/>
              <a:t>independent Loop-carried dependences</a:t>
            </a:r>
            <a:endParaRPr lang="en-US" altLang="en-US" sz="3200" smtClean="0"/>
          </a:p>
        </p:txBody>
      </p:sp>
      <p:sp>
        <p:nvSpPr>
          <p:cNvPr id="28678" name="Rectangle 3"/>
          <p:cNvSpPr>
            <a:spLocks noGrp="1" noChangeArrowheads="1"/>
          </p:cNvSpPr>
          <p:nvPr>
            <p:ph type="body" idx="1"/>
          </p:nvPr>
        </p:nvSpPr>
        <p:spPr>
          <a:xfrm>
            <a:off x="1752600" y="1866900"/>
            <a:ext cx="7391400" cy="4991100"/>
          </a:xfrm>
        </p:spPr>
        <p:txBody>
          <a:bodyPr/>
          <a:lstStyle/>
          <a:p>
            <a:pPr eaLnBrk="1" hangingPunct="1">
              <a:lnSpc>
                <a:spcPct val="90000"/>
              </a:lnSpc>
              <a:buFont typeface="Arial Unicode MS" panose="020B0604020202020204" pitchFamily="34" charset="-128"/>
              <a:buNone/>
            </a:pPr>
            <a:r>
              <a:rPr lang="en-US" altLang="en-US" sz="2000" smtClean="0"/>
              <a:t>Loop-independent:		Loop-carried:</a:t>
            </a:r>
          </a:p>
          <a:p>
            <a:pPr eaLnBrk="1" hangingPunct="1">
              <a:lnSpc>
                <a:spcPct val="90000"/>
              </a:lnSpc>
              <a:buFont typeface="Arial Unicode MS" panose="020B0604020202020204" pitchFamily="34" charset="-128"/>
              <a:buNone/>
            </a:pPr>
            <a:r>
              <a:rPr lang="en-US" altLang="en-US" sz="2000" smtClean="0"/>
              <a:t>-------------------------		------------------</a:t>
            </a:r>
          </a:p>
          <a:p>
            <a:pPr eaLnBrk="1" hangingPunct="1">
              <a:lnSpc>
                <a:spcPct val="90000"/>
              </a:lnSpc>
              <a:buFont typeface="Arial Unicode MS" panose="020B0604020202020204" pitchFamily="34" charset="-128"/>
              <a:buNone/>
            </a:pPr>
            <a:r>
              <a:rPr lang="en-US" altLang="en-US" sz="2000" smtClean="0"/>
              <a:t>DO i = 1, n			DO i = 1, n</a:t>
            </a:r>
          </a:p>
          <a:p>
            <a:pPr eaLnBrk="1" hangingPunct="1">
              <a:lnSpc>
                <a:spcPct val="90000"/>
              </a:lnSpc>
              <a:buFont typeface="Arial Unicode MS" panose="020B0604020202020204" pitchFamily="34" charset="-128"/>
              <a:buNone/>
            </a:pPr>
            <a:r>
              <a:rPr lang="en-US" altLang="en-US" sz="2000" smtClean="0"/>
              <a:t>   X(i) = X(i) + 1		   X(i) = X(i-1) + i</a:t>
            </a:r>
          </a:p>
          <a:p>
            <a:pPr eaLnBrk="1" hangingPunct="1">
              <a:lnSpc>
                <a:spcPct val="90000"/>
              </a:lnSpc>
              <a:buFont typeface="Arial Unicode MS" panose="020B0604020202020204" pitchFamily="34" charset="-128"/>
              <a:buNone/>
            </a:pPr>
            <a:r>
              <a:rPr lang="en-US" altLang="en-US" sz="2000" smtClean="0"/>
              <a:t>END DO			END DO</a:t>
            </a:r>
          </a:p>
          <a:p>
            <a:pPr eaLnBrk="1" hangingPunct="1">
              <a:lnSpc>
                <a:spcPct val="90000"/>
              </a:lnSpc>
              <a:buFont typeface="Arial Unicode MS" panose="020B0604020202020204" pitchFamily="34" charset="-128"/>
              <a:buNone/>
            </a:pPr>
            <a:endParaRPr lang="en-US" altLang="en-US" sz="2000" smtClean="0"/>
          </a:p>
          <a:p>
            <a:pPr eaLnBrk="1" hangingPunct="1">
              <a:lnSpc>
                <a:spcPct val="90000"/>
              </a:lnSpc>
              <a:buFont typeface="Arial Unicode MS" panose="020B0604020202020204" pitchFamily="34" charset="-128"/>
              <a:buNone/>
            </a:pPr>
            <a:r>
              <a:rPr lang="en-US" altLang="en-US" sz="2000" smtClean="0"/>
              <a:t>Dir. vec. for X is (=)		Dir. vec. for X is (&lt;)</a:t>
            </a:r>
          </a:p>
          <a:p>
            <a:pPr eaLnBrk="1" hangingPunct="1">
              <a:lnSpc>
                <a:spcPct val="90000"/>
              </a:lnSpc>
              <a:buFont typeface="Arial Unicode MS" panose="020B0604020202020204" pitchFamily="34" charset="-128"/>
              <a:buNone/>
            </a:pPr>
            <a:endParaRPr lang="en-US" altLang="en-US" sz="2000" smtClean="0"/>
          </a:p>
          <a:p>
            <a:pPr eaLnBrk="1" hangingPunct="1">
              <a:lnSpc>
                <a:spcPct val="90000"/>
              </a:lnSpc>
              <a:buFont typeface="Arial Unicode MS" panose="020B0604020202020204" pitchFamily="34" charset="-128"/>
              <a:buNone/>
            </a:pPr>
            <a:r>
              <a:rPr lang="en-US" altLang="en-US" sz="2000" smtClean="0"/>
              <a:t>X(1) =	    X(2)=		X(1)=_     X(2)=_     X(3)=_</a:t>
            </a:r>
          </a:p>
          <a:p>
            <a:pPr eaLnBrk="1" hangingPunct="1">
              <a:lnSpc>
                <a:spcPct val="90000"/>
              </a:lnSpc>
              <a:buFont typeface="Arial Unicode MS" panose="020B0604020202020204" pitchFamily="34" charset="-128"/>
              <a:buNone/>
            </a:pPr>
            <a:r>
              <a:rPr lang="en-US" altLang="en-US" sz="2000" smtClean="0"/>
              <a:t>    |              |       . . .                       \               \               \ . . .</a:t>
            </a:r>
          </a:p>
          <a:p>
            <a:pPr eaLnBrk="1" hangingPunct="1">
              <a:lnSpc>
                <a:spcPct val="90000"/>
              </a:lnSpc>
              <a:buFont typeface="Arial Unicode MS" panose="020B0604020202020204" pitchFamily="34" charset="-128"/>
              <a:buNone/>
            </a:pPr>
            <a:r>
              <a:rPr lang="en-US" altLang="en-US" sz="2000" smtClean="0"/>
              <a:t>=X(1)      =X(2)                    =X(0)   \_ =X(1)    \_ =X(2)  \_ </a:t>
            </a:r>
          </a:p>
          <a:p>
            <a:pPr eaLnBrk="1" hangingPunct="1">
              <a:lnSpc>
                <a:spcPct val="90000"/>
              </a:lnSpc>
              <a:buFont typeface="Arial Unicode MS" panose="020B0604020202020204" pitchFamily="34" charset="-128"/>
              <a:buNone/>
            </a:pPr>
            <a:endParaRPr lang="en-US" altLang="en-US" sz="2000" smtClean="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5"/>
          <p:cNvSpPr>
            <a:spLocks noGrp="1"/>
          </p:cNvSpPr>
          <p:nvPr>
            <p:ph type="ctrTitle"/>
          </p:nvPr>
        </p:nvSpPr>
        <p:spPr/>
        <p:txBody>
          <a:bodyPr/>
          <a:lstStyle/>
          <a:p>
            <a:pPr eaLnBrk="1" hangingPunct="1"/>
            <a:r>
              <a:rPr lang="en-US" altLang="en-US" smtClean="0"/>
              <a:t>Code Generation</a:t>
            </a:r>
          </a:p>
        </p:txBody>
      </p:sp>
      <p:sp>
        <p:nvSpPr>
          <p:cNvPr id="157699" name="Subtitle 6"/>
          <p:cNvSpPr>
            <a:spLocks noGrp="1"/>
          </p:cNvSpPr>
          <p:nvPr>
            <p:ph type="subTitle" idx="1"/>
          </p:nvPr>
        </p:nvSpPr>
        <p:spPr/>
        <p:txBody>
          <a:bodyPr/>
          <a:lstStyle/>
          <a:p>
            <a:pPr eaLnBrk="1" hangingPunct="1"/>
            <a:endParaRPr lang="en-US" altLang="en-US" smtClean="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p:txBody>
          <a:bodyPr/>
          <a:lstStyle/>
          <a:p>
            <a:pPr eaLnBrk="1" hangingPunct="1"/>
            <a:r>
              <a:rPr lang="en-US" altLang="en-US" smtClean="0"/>
              <a:t>Code generation strategy</a:t>
            </a:r>
          </a:p>
        </p:txBody>
      </p:sp>
      <p:sp>
        <p:nvSpPr>
          <p:cNvPr id="158723" name="Content Placeholder 2"/>
          <p:cNvSpPr>
            <a:spLocks noGrp="1"/>
          </p:cNvSpPr>
          <p:nvPr>
            <p:ph idx="1"/>
          </p:nvPr>
        </p:nvSpPr>
        <p:spPr/>
        <p:txBody>
          <a:bodyPr/>
          <a:lstStyle/>
          <a:p>
            <a:pPr eaLnBrk="1" hangingPunct="1"/>
            <a:r>
              <a:rPr lang="en-US" altLang="en-US" smtClean="0"/>
              <a:t>A process of intersecting the polyhedra and projecting it</a:t>
            </a:r>
          </a:p>
          <a:p>
            <a:pPr eaLnBrk="1" hangingPunct="1"/>
            <a:endParaRPr lang="en-US" altLang="en-US" smtClean="0"/>
          </a:p>
          <a:p>
            <a:pPr eaLnBrk="1" hangingPunct="1"/>
            <a:r>
              <a:rPr lang="en-US" altLang="en-US" smtClean="0"/>
              <a:t>Given a polyhedron </a:t>
            </a:r>
            <a:r>
              <a:rPr lang="en-US" altLang="en-US" i="1" smtClean="0">
                <a:latin typeface="Times New Roman" panose="02020603050405020304" pitchFamily="18" charset="0"/>
                <a:cs typeface="Times New Roman" panose="02020603050405020304" pitchFamily="18" charset="0"/>
              </a:rPr>
              <a:t>P</a:t>
            </a:r>
            <a:r>
              <a:rPr lang="en-US" altLang="en-US" smtClean="0"/>
              <a:t> ⊆ </a:t>
            </a:r>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ℙ</a:t>
            </a:r>
            <a:r>
              <a:rPr lang="en-US" altLang="en-US" smtClean="0"/>
              <a:t>×</a:t>
            </a:r>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ℚ</a:t>
            </a:r>
            <a:r>
              <a:rPr lang="en-US" altLang="en-US" smtClean="0"/>
              <a:t>, where </a:t>
            </a:r>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ℙ</a:t>
            </a:r>
            <a:r>
              <a:rPr lang="en-US" altLang="en-US" smtClean="0"/>
              <a:t> and </a:t>
            </a:r>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ℚ</a:t>
            </a:r>
            <a:r>
              <a:rPr lang="en-US" altLang="en-US" smtClean="0"/>
              <a:t> are subspaces, the projection of </a:t>
            </a:r>
            <a:r>
              <a:rPr lang="en-US" altLang="en-US" i="1" smtClean="0">
                <a:latin typeface="Times New Roman" panose="02020603050405020304" pitchFamily="18" charset="0"/>
                <a:cs typeface="Times New Roman" panose="02020603050405020304" pitchFamily="18" charset="0"/>
              </a:rPr>
              <a:t>P</a:t>
            </a:r>
            <a:r>
              <a:rPr lang="en-US" altLang="en-US" smtClean="0"/>
              <a:t> onto </a:t>
            </a:r>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ℙ</a:t>
            </a:r>
            <a:r>
              <a:rPr lang="en-US" altLang="en-US" smtClean="0"/>
              <a:t> is deﬁned as </a:t>
            </a:r>
            <a:r>
              <a:rPr lang="en-US" altLang="en-US" smtClean="0">
                <a:latin typeface="Times New Roman" panose="02020603050405020304" pitchFamily="18" charset="0"/>
                <a:cs typeface="Times New Roman" panose="02020603050405020304" pitchFamily="18" charset="0"/>
              </a:rPr>
              <a:t>π</a:t>
            </a:r>
            <a:r>
              <a:rPr lang="en-US" altLang="en-US" baseline="-25000" smtClean="0">
                <a:latin typeface="Arial Unicode MS" panose="020B0604020202020204" pitchFamily="34" charset="-128"/>
                <a:ea typeface="Arial Unicode MS" panose="020B0604020202020204" pitchFamily="34" charset="-128"/>
                <a:cs typeface="Arial Unicode MS" panose="020B0604020202020204" pitchFamily="34" charset="-128"/>
              </a:rPr>
              <a:t>ℙ</a:t>
            </a:r>
            <a:r>
              <a:rPr lang="en-US" altLang="en-US" i="1" smtClean="0">
                <a:latin typeface="Times New Roman" panose="02020603050405020304" pitchFamily="18" charset="0"/>
                <a:cs typeface="Times New Roman" panose="02020603050405020304" pitchFamily="18" charset="0"/>
              </a:rPr>
              <a:t>P</a:t>
            </a:r>
            <a:r>
              <a:rPr lang="en-US" altLang="en-US" smtClean="0"/>
              <a:t> = {</a:t>
            </a:r>
            <a:r>
              <a:rPr lang="en-US" altLang="en-US" i="1" smtClean="0">
                <a:latin typeface="Times New Roman" panose="02020603050405020304" pitchFamily="18" charset="0"/>
                <a:cs typeface="Times New Roman" panose="02020603050405020304" pitchFamily="18" charset="0"/>
              </a:rPr>
              <a:t>p</a:t>
            </a:r>
            <a:r>
              <a:rPr lang="en-US" altLang="en-US" smtClean="0"/>
              <a:t> ∈ </a:t>
            </a:r>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ℙ</a:t>
            </a:r>
            <a:r>
              <a:rPr lang="en-US" altLang="en-US" smtClean="0"/>
              <a:t> | ∃</a:t>
            </a:r>
            <a:r>
              <a:rPr lang="en-US" altLang="en-US" i="1" smtClean="0">
                <a:latin typeface="Times New Roman" panose="02020603050405020304" pitchFamily="18" charset="0"/>
                <a:cs typeface="Times New Roman" panose="02020603050405020304" pitchFamily="18" charset="0"/>
              </a:rPr>
              <a:t>q</a:t>
            </a:r>
            <a:r>
              <a:rPr lang="en-US" altLang="en-US" smtClean="0"/>
              <a:t> ∈ </a:t>
            </a:r>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ℚ</a:t>
            </a:r>
            <a:r>
              <a:rPr lang="en-US" altLang="en-US" smtClean="0"/>
              <a:t>, (</a:t>
            </a:r>
            <a:r>
              <a:rPr lang="en-US" altLang="en-US" i="1" smtClean="0">
                <a:latin typeface="Times New Roman" panose="02020603050405020304" pitchFamily="18" charset="0"/>
                <a:cs typeface="Times New Roman" panose="02020603050405020304" pitchFamily="18" charset="0"/>
              </a:rPr>
              <a:t>p</a:t>
            </a:r>
            <a:r>
              <a:rPr lang="en-US" altLang="en-US" smtClean="0"/>
              <a:t>, </a:t>
            </a:r>
            <a:r>
              <a:rPr lang="en-US" altLang="en-US" i="1" smtClean="0">
                <a:latin typeface="Times New Roman" panose="02020603050405020304" pitchFamily="18" charset="0"/>
                <a:cs typeface="Times New Roman" panose="02020603050405020304" pitchFamily="18" charset="0"/>
              </a:rPr>
              <a:t>q</a:t>
            </a:r>
            <a:r>
              <a:rPr lang="en-US" altLang="en-US" smtClean="0"/>
              <a:t>) ∈ </a:t>
            </a:r>
            <a:r>
              <a:rPr lang="en-US" altLang="en-US" i="1" smtClean="0">
                <a:latin typeface="Times New Roman" panose="02020603050405020304" pitchFamily="18" charset="0"/>
                <a:cs typeface="Times New Roman" panose="02020603050405020304" pitchFamily="18" charset="0"/>
              </a:rPr>
              <a:t>P</a:t>
            </a:r>
            <a:r>
              <a:rPr lang="en-US" altLang="en-US" smtClean="0"/>
              <a:t> }.</a:t>
            </a:r>
          </a:p>
        </p:txBody>
      </p:sp>
      <p:sp>
        <p:nvSpPr>
          <p:cNvPr id="15872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5872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5872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94E45B-06E4-49D8-912C-200B555C9448}" type="slidenum">
              <a:rPr lang="en-US" altLang="en-US">
                <a:solidFill>
                  <a:srgbClr val="660066"/>
                </a:solidFill>
              </a:rPr>
              <a:pPr eaLnBrk="1" hangingPunct="1"/>
              <a:t>141</a:t>
            </a:fld>
            <a:endParaRPr lang="en-US" altLang="en-US">
              <a:solidFill>
                <a:srgbClr val="660066"/>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p:txBody>
          <a:bodyPr/>
          <a:lstStyle/>
          <a:p>
            <a:pPr eaLnBrk="1" hangingPunct="1"/>
            <a:r>
              <a:rPr lang="en-US" altLang="en-US" sz="4000" smtClean="0"/>
              <a:t>Code Generation</a:t>
            </a:r>
            <a:br>
              <a:rPr lang="en-US" altLang="en-US" sz="4000" smtClean="0"/>
            </a:br>
            <a:r>
              <a:rPr lang="en-US" altLang="en-US" sz="4000" smtClean="0"/>
              <a:t>(By Example)</a:t>
            </a:r>
          </a:p>
        </p:txBody>
      </p:sp>
      <p:sp>
        <p:nvSpPr>
          <p:cNvPr id="159747"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59748"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5974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F7E8E0-5F30-4E86-9C97-A0597852F8ED}" type="slidenum">
              <a:rPr lang="en-US" altLang="en-US">
                <a:solidFill>
                  <a:srgbClr val="660066"/>
                </a:solidFill>
              </a:rPr>
              <a:pPr eaLnBrk="1" hangingPunct="1"/>
              <a:t>142</a:t>
            </a:fld>
            <a:endParaRPr lang="en-US" altLang="en-US">
              <a:solidFill>
                <a:srgbClr val="660066"/>
              </a:solidFill>
            </a:endParaRPr>
          </a:p>
        </p:txBody>
      </p:sp>
      <p:pic>
        <p:nvPicPr>
          <p:cNvPr id="1597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531938"/>
            <a:ext cx="6862762" cy="4710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p:txBody>
          <a:bodyPr/>
          <a:lstStyle/>
          <a:p>
            <a:pPr eaLnBrk="1" hangingPunct="1"/>
            <a:r>
              <a:rPr lang="en-US" altLang="en-US" smtClean="0"/>
              <a:t>Final result</a:t>
            </a:r>
          </a:p>
        </p:txBody>
      </p:sp>
      <p:sp>
        <p:nvSpPr>
          <p:cNvPr id="160771"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0772"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077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9A6D4B-F87C-4571-B766-F9A9898CA8C2}" type="slidenum">
              <a:rPr lang="en-US" altLang="en-US">
                <a:solidFill>
                  <a:srgbClr val="660066"/>
                </a:solidFill>
              </a:rPr>
              <a:pPr eaLnBrk="1" hangingPunct="1"/>
              <a:t>143</a:t>
            </a:fld>
            <a:endParaRPr lang="en-US" altLang="en-US">
              <a:solidFill>
                <a:srgbClr val="660066"/>
              </a:solidFill>
            </a:endParaRPr>
          </a:p>
        </p:txBody>
      </p:sp>
      <p:pic>
        <p:nvPicPr>
          <p:cNvPr id="160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5" y="2390775"/>
            <a:ext cx="188595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ctrTitle"/>
          </p:nvPr>
        </p:nvSpPr>
        <p:spPr>
          <a:xfrm>
            <a:off x="1992313" y="1987550"/>
            <a:ext cx="6705600" cy="1470025"/>
          </a:xfrm>
        </p:spPr>
        <p:txBody>
          <a:bodyPr/>
          <a:lstStyle/>
          <a:p>
            <a:pPr algn="r" eaLnBrk="1" hangingPunct="1"/>
            <a:r>
              <a:rPr lang="en-US" altLang="en-US" smtClean="0"/>
              <a:t>Quantifying Locality</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28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28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DDFE43-1174-4369-BA84-87916C4DBCD8}" type="slidenum">
              <a:rPr lang="en-US" altLang="en-US">
                <a:solidFill>
                  <a:srgbClr val="660066"/>
                </a:solidFill>
              </a:rPr>
              <a:pPr eaLnBrk="1" hangingPunct="1"/>
              <a:t>145</a:t>
            </a:fld>
            <a:endParaRPr lang="en-US" altLang="en-US">
              <a:solidFill>
                <a:srgbClr val="660066"/>
              </a:solidFill>
            </a:endParaRPr>
          </a:p>
        </p:txBody>
      </p:sp>
      <p:sp>
        <p:nvSpPr>
          <p:cNvPr id="162821" name="Rectangle 2"/>
          <p:cNvSpPr>
            <a:spLocks noGrp="1" noChangeArrowheads="1"/>
          </p:cNvSpPr>
          <p:nvPr>
            <p:ph type="title"/>
          </p:nvPr>
        </p:nvSpPr>
        <p:spPr/>
        <p:txBody>
          <a:bodyPr/>
          <a:lstStyle/>
          <a:p>
            <a:pPr eaLnBrk="1" hangingPunct="1"/>
            <a:r>
              <a:rPr lang="en-US" altLang="en-US" smtClean="0"/>
              <a:t>Locality</a:t>
            </a:r>
          </a:p>
        </p:txBody>
      </p:sp>
      <p:sp>
        <p:nvSpPr>
          <p:cNvPr id="162822" name="Rectangle 3"/>
          <p:cNvSpPr>
            <a:spLocks noGrp="1" noChangeArrowheads="1"/>
          </p:cNvSpPr>
          <p:nvPr>
            <p:ph type="body" idx="1"/>
          </p:nvPr>
        </p:nvSpPr>
        <p:spPr/>
        <p:txBody>
          <a:bodyPr/>
          <a:lstStyle/>
          <a:p>
            <a:pPr eaLnBrk="1" hangingPunct="1"/>
            <a:r>
              <a:rPr lang="en-US" altLang="en-US" smtClean="0"/>
              <a:t>Temporal locality</a:t>
            </a:r>
          </a:p>
          <a:p>
            <a:pPr lvl="1" eaLnBrk="1" hangingPunct="1"/>
            <a:r>
              <a:rPr lang="en-US" altLang="en-US" smtClean="0"/>
              <a:t>The same data location is accessed in different times (at close proximity)</a:t>
            </a:r>
          </a:p>
          <a:p>
            <a:pPr lvl="1" eaLnBrk="1" hangingPunct="1"/>
            <a:endParaRPr lang="en-US" altLang="en-US" smtClean="0"/>
          </a:p>
          <a:p>
            <a:pPr eaLnBrk="1" hangingPunct="1"/>
            <a:r>
              <a:rPr lang="en-US" altLang="en-US" smtClean="0"/>
              <a:t>Spatial locality</a:t>
            </a:r>
          </a:p>
          <a:p>
            <a:pPr lvl="1" eaLnBrk="1" hangingPunct="1"/>
            <a:r>
              <a:rPr lang="en-US" altLang="en-US" smtClean="0"/>
              <a:t>A neighbour of the current access is used in near future</a:t>
            </a:r>
          </a:p>
          <a:p>
            <a:pPr lvl="1" eaLnBrk="1" hangingPunct="1"/>
            <a:r>
              <a:rPr lang="en-US" altLang="en-US" smtClean="0"/>
              <a:t>Chances are this neighbouring data resides in the cache</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38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38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17517F-EB9D-4C60-80A9-78615A45F04F}" type="slidenum">
              <a:rPr lang="en-US" altLang="en-US">
                <a:solidFill>
                  <a:srgbClr val="660066"/>
                </a:solidFill>
              </a:rPr>
              <a:pPr eaLnBrk="1" hangingPunct="1"/>
              <a:t>146</a:t>
            </a:fld>
            <a:endParaRPr lang="en-US" altLang="en-US">
              <a:solidFill>
                <a:srgbClr val="660066"/>
              </a:solidFill>
            </a:endParaRPr>
          </a:p>
        </p:txBody>
      </p:sp>
      <p:sp>
        <p:nvSpPr>
          <p:cNvPr id="163845" name="Rectangle 2"/>
          <p:cNvSpPr>
            <a:spLocks noGrp="1" noChangeArrowheads="1"/>
          </p:cNvSpPr>
          <p:nvPr>
            <p:ph type="title"/>
          </p:nvPr>
        </p:nvSpPr>
        <p:spPr/>
        <p:txBody>
          <a:bodyPr/>
          <a:lstStyle/>
          <a:p>
            <a:pPr eaLnBrk="1" hangingPunct="1"/>
            <a:r>
              <a:rPr lang="en-US" altLang="en-US" smtClean="0"/>
              <a:t>Reuse </a:t>
            </a:r>
          </a:p>
        </p:txBody>
      </p:sp>
      <p:sp>
        <p:nvSpPr>
          <p:cNvPr id="163846" name="Rectangle 3"/>
          <p:cNvSpPr>
            <a:spLocks noGrp="1" noChangeArrowheads="1"/>
          </p:cNvSpPr>
          <p:nvPr>
            <p:ph type="body" idx="1"/>
          </p:nvPr>
        </p:nvSpPr>
        <p:spPr/>
        <p:txBody>
          <a:bodyPr/>
          <a:lstStyle/>
          <a:p>
            <a:pPr eaLnBrk="1" hangingPunct="1"/>
            <a:r>
              <a:rPr lang="en-US" altLang="en-US" smtClean="0"/>
              <a:t>Self reuse</a:t>
            </a:r>
          </a:p>
          <a:p>
            <a:pPr lvl="1" eaLnBrk="1" hangingPunct="1"/>
            <a:r>
              <a:rPr lang="en-US" altLang="en-US" smtClean="0"/>
              <a:t>The temporal or spatial locality occuring within the same array reference</a:t>
            </a:r>
          </a:p>
          <a:p>
            <a:pPr lvl="1" eaLnBrk="1" hangingPunct="1"/>
            <a:endParaRPr lang="en-US" altLang="en-US" smtClean="0"/>
          </a:p>
          <a:p>
            <a:pPr eaLnBrk="1" hangingPunct="1"/>
            <a:r>
              <a:rPr lang="en-US" altLang="en-US" smtClean="0"/>
              <a:t>Group reuse</a:t>
            </a:r>
          </a:p>
          <a:p>
            <a:pPr lvl="1" eaLnBrk="1" hangingPunct="1"/>
            <a:r>
              <a:rPr lang="en-US" altLang="en-US" smtClean="0"/>
              <a:t>Reuse between different references to the same array</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48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48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D39750-33DB-492B-8654-C02ADE3B3941}" type="slidenum">
              <a:rPr lang="en-US" altLang="en-US">
                <a:solidFill>
                  <a:srgbClr val="660066"/>
                </a:solidFill>
              </a:rPr>
              <a:pPr eaLnBrk="1" hangingPunct="1"/>
              <a:t>147</a:t>
            </a:fld>
            <a:endParaRPr lang="en-US" altLang="en-US">
              <a:solidFill>
                <a:srgbClr val="660066"/>
              </a:solidFill>
            </a:endParaRPr>
          </a:p>
        </p:txBody>
      </p:sp>
      <p:sp>
        <p:nvSpPr>
          <p:cNvPr id="164869" name="Rectangle 2"/>
          <p:cNvSpPr>
            <a:spLocks noGrp="1" noChangeArrowheads="1"/>
          </p:cNvSpPr>
          <p:nvPr>
            <p:ph type="title"/>
          </p:nvPr>
        </p:nvSpPr>
        <p:spPr/>
        <p:txBody>
          <a:bodyPr/>
          <a:lstStyle/>
          <a:p>
            <a:pPr eaLnBrk="1" hangingPunct="1"/>
            <a:r>
              <a:rPr lang="en-US" altLang="en-US" smtClean="0"/>
              <a:t>Kernel </a:t>
            </a:r>
          </a:p>
        </p:txBody>
      </p:sp>
      <p:sp>
        <p:nvSpPr>
          <p:cNvPr id="164870" name="Rectangle 3"/>
          <p:cNvSpPr>
            <a:spLocks noGrp="1" noChangeArrowheads="1"/>
          </p:cNvSpPr>
          <p:nvPr>
            <p:ph type="body" idx="1"/>
          </p:nvPr>
        </p:nvSpPr>
        <p:spPr/>
        <p:txBody>
          <a:bodyPr/>
          <a:lstStyle/>
          <a:p>
            <a:pPr eaLnBrk="1" hangingPunct="1"/>
            <a:r>
              <a:rPr lang="en-US" altLang="en-US" smtClean="0"/>
              <a:t>Given a matrix, </a:t>
            </a:r>
            <a:r>
              <a:rPr lang="en-US" altLang="en-US" b="1" smtClean="0"/>
              <a:t>A</a:t>
            </a:r>
            <a:r>
              <a:rPr lang="en-US" altLang="en-US" smtClean="0"/>
              <a:t>. The set of solutions to vector </a:t>
            </a:r>
            <a:r>
              <a:rPr lang="en-US" altLang="en-US" b="1" smtClean="0"/>
              <a:t>x</a:t>
            </a:r>
            <a:r>
              <a:rPr lang="en-US" altLang="en-US" smtClean="0"/>
              <a:t> such that</a:t>
            </a:r>
          </a:p>
          <a:p>
            <a:pPr eaLnBrk="1" hangingPunct="1">
              <a:buFont typeface="Arial Unicode MS" panose="020B0604020202020204" pitchFamily="34" charset="-128"/>
              <a:buNone/>
            </a:pPr>
            <a:endParaRPr lang="en-US" altLang="en-US" smtClean="0"/>
          </a:p>
          <a:p>
            <a:pPr eaLnBrk="1" hangingPunct="1">
              <a:buFont typeface="Arial Unicode MS" panose="020B0604020202020204" pitchFamily="34" charset="-128"/>
              <a:buNone/>
            </a:pPr>
            <a:r>
              <a:rPr lang="en-US" altLang="en-US" smtClean="0"/>
              <a:t>				</a:t>
            </a:r>
            <a:r>
              <a:rPr lang="en-US" altLang="en-US" b="1" smtClean="0"/>
              <a:t>Ax</a:t>
            </a:r>
            <a:r>
              <a:rPr lang="en-US" altLang="en-US" smtClean="0"/>
              <a:t> = </a:t>
            </a:r>
            <a:r>
              <a:rPr lang="en-US" altLang="en-US" b="1" smtClean="0"/>
              <a:t>0</a:t>
            </a:r>
          </a:p>
          <a:p>
            <a:pPr eaLnBrk="1" hangingPunct="1"/>
            <a:endParaRPr lang="en-US" altLang="en-US" smtClean="0"/>
          </a:p>
          <a:p>
            <a:pPr eaLnBrk="1" hangingPunct="1">
              <a:buFont typeface="Arial Unicode MS" panose="020B0604020202020204" pitchFamily="34" charset="-128"/>
              <a:buNone/>
            </a:pPr>
            <a:r>
              <a:rPr lang="en-US" altLang="en-US" smtClean="0"/>
              <a:t>	is called the </a:t>
            </a:r>
            <a:r>
              <a:rPr lang="en-US" altLang="en-US" smtClean="0">
                <a:solidFill>
                  <a:srgbClr val="800080"/>
                </a:solidFill>
              </a:rPr>
              <a:t>kernel</a:t>
            </a:r>
            <a:r>
              <a:rPr lang="en-US" altLang="en-US" smtClean="0"/>
              <a:t> of </a:t>
            </a:r>
            <a:r>
              <a:rPr lang="en-US" altLang="en-US" b="1" smtClean="0"/>
              <a:t>A</a:t>
            </a:r>
            <a:r>
              <a:rPr lang="en-US" altLang="en-US" smtClean="0"/>
              <a:t>, written as </a:t>
            </a:r>
            <a:r>
              <a:rPr lang="en-US" altLang="en-US" i="1" smtClean="0"/>
              <a:t>ker</a:t>
            </a:r>
            <a:r>
              <a:rPr lang="en-US" altLang="en-US" smtClean="0"/>
              <a:t>(</a:t>
            </a:r>
            <a:r>
              <a:rPr lang="en-US" altLang="en-US" b="1" smtClean="0"/>
              <a:t>A</a:t>
            </a:r>
            <a:r>
              <a:rPr lang="en-US" altLang="en-US" smtClean="0"/>
              <a:t>). It is also called the </a:t>
            </a:r>
            <a:r>
              <a:rPr lang="en-US" altLang="en-US" smtClean="0">
                <a:solidFill>
                  <a:srgbClr val="800080"/>
                </a:solidFill>
              </a:rPr>
              <a:t>null space</a:t>
            </a:r>
            <a:r>
              <a:rPr lang="en-US" altLang="en-US" smtClean="0"/>
              <a:t> of </a:t>
            </a:r>
            <a:r>
              <a:rPr lang="en-US" altLang="en-US" b="1" smtClean="0"/>
              <a:t>A</a:t>
            </a:r>
            <a:r>
              <a:rPr lang="en-US" altLang="en-US" smtClean="0"/>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58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58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111C78-7AC7-4253-96FF-93DB7038AE12}" type="slidenum">
              <a:rPr lang="en-US" altLang="en-US">
                <a:solidFill>
                  <a:srgbClr val="660066"/>
                </a:solidFill>
              </a:rPr>
              <a:pPr eaLnBrk="1" hangingPunct="1"/>
              <a:t>148</a:t>
            </a:fld>
            <a:endParaRPr lang="en-US" altLang="en-US">
              <a:solidFill>
                <a:srgbClr val="660066"/>
              </a:solidFill>
            </a:endParaRPr>
          </a:p>
        </p:txBody>
      </p:sp>
      <p:sp>
        <p:nvSpPr>
          <p:cNvPr id="165893" name="Rectangle 2"/>
          <p:cNvSpPr>
            <a:spLocks noGrp="1" noChangeArrowheads="1"/>
          </p:cNvSpPr>
          <p:nvPr>
            <p:ph type="title"/>
          </p:nvPr>
        </p:nvSpPr>
        <p:spPr/>
        <p:txBody>
          <a:bodyPr/>
          <a:lstStyle/>
          <a:p>
            <a:pPr eaLnBrk="1" hangingPunct="1"/>
            <a:r>
              <a:rPr lang="en-US" altLang="en-US" smtClean="0"/>
              <a:t>Self-temporal Reuse</a:t>
            </a:r>
          </a:p>
        </p:txBody>
      </p:sp>
      <p:sp>
        <p:nvSpPr>
          <p:cNvPr id="165894" name="Rectangle 3"/>
          <p:cNvSpPr>
            <a:spLocks noGrp="1" noChangeArrowheads="1"/>
          </p:cNvSpPr>
          <p:nvPr>
            <p:ph type="body" idx="1"/>
          </p:nvPr>
        </p:nvSpPr>
        <p:spPr/>
        <p:txBody>
          <a:bodyPr/>
          <a:lstStyle/>
          <a:p>
            <a:pPr eaLnBrk="1" hangingPunct="1"/>
            <a:r>
              <a:rPr lang="en-US" altLang="en-US" smtClean="0"/>
              <a:t>Consider a reference of X[</a:t>
            </a:r>
            <a:r>
              <a:rPr lang="en-US" altLang="en-US" b="1" smtClean="0"/>
              <a:t>Ai </a:t>
            </a:r>
            <a:r>
              <a:rPr lang="en-US" altLang="en-US" smtClean="0"/>
              <a:t>+ </a:t>
            </a:r>
            <a:r>
              <a:rPr lang="en-US" altLang="en-US" b="1" smtClean="0"/>
              <a:t>c</a:t>
            </a:r>
            <a:r>
              <a:rPr lang="en-US" altLang="en-US" smtClean="0"/>
              <a:t>] in two different iterations of the loop, </a:t>
            </a:r>
            <a:r>
              <a:rPr lang="en-US" altLang="en-US" b="1" smtClean="0"/>
              <a:t>i</a:t>
            </a:r>
            <a:r>
              <a:rPr lang="en-US" altLang="en-US" baseline="-25000" smtClean="0"/>
              <a:t>1</a:t>
            </a:r>
            <a:r>
              <a:rPr lang="en-US" altLang="en-US" smtClean="0"/>
              <a:t> and </a:t>
            </a:r>
            <a:r>
              <a:rPr lang="en-US" altLang="en-US" b="1" smtClean="0"/>
              <a:t>i</a:t>
            </a:r>
            <a:r>
              <a:rPr lang="en-US" altLang="en-US" baseline="-25000" smtClean="0"/>
              <a:t>2</a:t>
            </a:r>
            <a:r>
              <a:rPr lang="en-US" altLang="en-US" smtClean="0"/>
              <a:t>, say</a:t>
            </a:r>
          </a:p>
          <a:p>
            <a:pPr eaLnBrk="1" hangingPunct="1"/>
            <a:r>
              <a:rPr lang="en-US" altLang="en-US" smtClean="0"/>
              <a:t>Then there is self-temporal reuse if</a:t>
            </a:r>
          </a:p>
          <a:p>
            <a:pPr eaLnBrk="1" hangingPunct="1">
              <a:buFont typeface="Arial Unicode MS" panose="020B0604020202020204" pitchFamily="34" charset="-128"/>
              <a:buNone/>
            </a:pPr>
            <a:r>
              <a:rPr lang="en-US" altLang="en-US" smtClean="0"/>
              <a:t>			</a:t>
            </a:r>
            <a:r>
              <a:rPr lang="en-US" altLang="en-US" b="1" smtClean="0"/>
              <a:t>Ai</a:t>
            </a:r>
            <a:r>
              <a:rPr lang="en-US" altLang="en-US" baseline="-25000" smtClean="0"/>
              <a:t>1</a:t>
            </a:r>
            <a:r>
              <a:rPr lang="en-US" altLang="en-US" smtClean="0"/>
              <a:t> + </a:t>
            </a:r>
            <a:r>
              <a:rPr lang="en-US" altLang="en-US" b="1" smtClean="0"/>
              <a:t>c</a:t>
            </a:r>
            <a:r>
              <a:rPr lang="en-US" altLang="en-US" smtClean="0"/>
              <a:t> = </a:t>
            </a:r>
            <a:r>
              <a:rPr lang="en-US" altLang="en-US" b="1" smtClean="0"/>
              <a:t>Ai</a:t>
            </a:r>
            <a:r>
              <a:rPr lang="en-US" altLang="en-US" baseline="-25000" smtClean="0"/>
              <a:t>2</a:t>
            </a:r>
            <a:r>
              <a:rPr lang="en-US" altLang="en-US" smtClean="0"/>
              <a:t> + </a:t>
            </a:r>
            <a:r>
              <a:rPr lang="en-US" altLang="en-US" b="1" smtClean="0"/>
              <a:t>c</a:t>
            </a:r>
          </a:p>
          <a:p>
            <a:pPr eaLnBrk="1" hangingPunct="1">
              <a:buFont typeface="Arial Unicode MS" panose="020B0604020202020204" pitchFamily="34" charset="-128"/>
              <a:buNone/>
            </a:pPr>
            <a:r>
              <a:rPr lang="en-US" altLang="en-US" smtClean="0"/>
              <a:t>	     </a:t>
            </a:r>
            <a:r>
              <a:rPr lang="en-US" altLang="en-US" smtClean="0">
                <a:sym typeface="Symbol" panose="05050102010706020507" pitchFamily="18" charset="2"/>
              </a:rPr>
              <a:t>   </a:t>
            </a:r>
            <a:r>
              <a:rPr lang="en-US" altLang="en-US" b="1" smtClean="0">
                <a:sym typeface="Symbol" panose="05050102010706020507" pitchFamily="18" charset="2"/>
              </a:rPr>
              <a:t>A</a:t>
            </a:r>
            <a:r>
              <a:rPr lang="en-US" altLang="en-US" smtClean="0">
                <a:sym typeface="Symbol" panose="05050102010706020507" pitchFamily="18" charset="2"/>
              </a:rPr>
              <a:t>(</a:t>
            </a:r>
            <a:r>
              <a:rPr lang="en-US" altLang="en-US" b="1" smtClean="0">
                <a:sym typeface="Symbol" panose="05050102010706020507" pitchFamily="18" charset="2"/>
              </a:rPr>
              <a:t>i</a:t>
            </a:r>
            <a:r>
              <a:rPr lang="en-US" altLang="en-US" baseline="-25000" smtClean="0">
                <a:sym typeface="Symbol" panose="05050102010706020507" pitchFamily="18" charset="2"/>
              </a:rPr>
              <a:t>1</a:t>
            </a:r>
            <a:r>
              <a:rPr lang="en-US" altLang="en-US" smtClean="0">
                <a:sym typeface="Symbol" panose="05050102010706020507" pitchFamily="18" charset="2"/>
              </a:rPr>
              <a:t> – </a:t>
            </a:r>
            <a:r>
              <a:rPr lang="en-US" altLang="en-US" b="1" smtClean="0">
                <a:sym typeface="Symbol" panose="05050102010706020507" pitchFamily="18" charset="2"/>
              </a:rPr>
              <a:t>i</a:t>
            </a:r>
            <a:r>
              <a:rPr lang="en-US" altLang="en-US" baseline="-25000" smtClean="0">
                <a:sym typeface="Symbol" panose="05050102010706020507" pitchFamily="18" charset="2"/>
              </a:rPr>
              <a:t>2</a:t>
            </a:r>
            <a:r>
              <a:rPr lang="en-US" altLang="en-US" smtClean="0">
                <a:sym typeface="Symbol" panose="05050102010706020507" pitchFamily="18" charset="2"/>
              </a:rPr>
              <a:t>) = </a:t>
            </a:r>
            <a:r>
              <a:rPr lang="en-US" altLang="en-US" b="1" smtClean="0">
                <a:sym typeface="Symbol" panose="05050102010706020507" pitchFamily="18" charset="2"/>
              </a:rPr>
              <a:t>0</a:t>
            </a:r>
          </a:p>
          <a:p>
            <a:pPr eaLnBrk="1" hangingPunct="1">
              <a:buFont typeface="Arial Unicode MS" panose="020B0604020202020204" pitchFamily="34" charset="-128"/>
              <a:buNone/>
            </a:pPr>
            <a:r>
              <a:rPr lang="en-US" altLang="en-US" smtClean="0"/>
              <a:t>	     </a:t>
            </a:r>
            <a:r>
              <a:rPr lang="en-US" altLang="en-US" smtClean="0">
                <a:sym typeface="Symbol" panose="05050102010706020507" pitchFamily="18" charset="2"/>
              </a:rPr>
              <a:t>  there is </a:t>
            </a:r>
            <a:r>
              <a:rPr lang="en-US" altLang="en-US" i="1" smtClean="0">
                <a:solidFill>
                  <a:srgbClr val="800080"/>
                </a:solidFill>
                <a:sym typeface="Symbol" panose="05050102010706020507" pitchFamily="18" charset="2"/>
              </a:rPr>
              <a:t>no</a:t>
            </a:r>
            <a:r>
              <a:rPr lang="en-US" altLang="en-US" smtClean="0">
                <a:sym typeface="Symbol" panose="05050102010706020507" pitchFamily="18" charset="2"/>
              </a:rPr>
              <a:t> self-temporal reuse</a:t>
            </a:r>
          </a:p>
          <a:p>
            <a:pPr eaLnBrk="1" hangingPunct="1">
              <a:buFont typeface="Arial Unicode MS" panose="020B0604020202020204" pitchFamily="34" charset="-128"/>
              <a:buNone/>
            </a:pPr>
            <a:r>
              <a:rPr lang="en-US" altLang="en-US" smtClean="0">
                <a:sym typeface="Symbol" panose="05050102010706020507" pitchFamily="18" charset="2"/>
              </a:rPr>
              <a:t>		       if the null space of </a:t>
            </a:r>
            <a:r>
              <a:rPr lang="en-US" altLang="en-US" b="1" smtClean="0">
                <a:sym typeface="Symbol" panose="05050102010706020507" pitchFamily="18" charset="2"/>
              </a:rPr>
              <a:t>A</a:t>
            </a:r>
            <a:r>
              <a:rPr lang="en-US" altLang="en-US" smtClean="0">
                <a:sym typeface="Symbol" panose="05050102010706020507" pitchFamily="18" charset="2"/>
              </a:rPr>
              <a:t> is empty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69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69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F879F8-9AC2-4765-861B-F90715862D46}" type="slidenum">
              <a:rPr lang="en-US" altLang="en-US">
                <a:solidFill>
                  <a:srgbClr val="660066"/>
                </a:solidFill>
              </a:rPr>
              <a:pPr eaLnBrk="1" hangingPunct="1"/>
              <a:t>149</a:t>
            </a:fld>
            <a:endParaRPr lang="en-US" altLang="en-US">
              <a:solidFill>
                <a:srgbClr val="660066"/>
              </a:solidFill>
            </a:endParaRPr>
          </a:p>
        </p:txBody>
      </p:sp>
      <p:sp>
        <p:nvSpPr>
          <p:cNvPr id="166917" name="Rectangle 2"/>
          <p:cNvSpPr>
            <a:spLocks noGrp="1" noChangeArrowheads="1"/>
          </p:cNvSpPr>
          <p:nvPr>
            <p:ph type="title"/>
          </p:nvPr>
        </p:nvSpPr>
        <p:spPr/>
        <p:txBody>
          <a:bodyPr/>
          <a:lstStyle/>
          <a:p>
            <a:pPr eaLnBrk="1" hangingPunct="1"/>
            <a:r>
              <a:rPr lang="en-US" altLang="en-US" smtClean="0"/>
              <a:t>Loop carried reuse</a:t>
            </a:r>
          </a:p>
        </p:txBody>
      </p:sp>
      <p:sp>
        <p:nvSpPr>
          <p:cNvPr id="166918" name="Rectangle 3"/>
          <p:cNvSpPr>
            <a:spLocks noGrp="1" noChangeArrowheads="1"/>
          </p:cNvSpPr>
          <p:nvPr>
            <p:ph type="body" idx="1"/>
          </p:nvPr>
        </p:nvSpPr>
        <p:spPr/>
        <p:txBody>
          <a:bodyPr/>
          <a:lstStyle/>
          <a:p>
            <a:pPr eaLnBrk="1" hangingPunct="1"/>
            <a:r>
              <a:rPr lang="en-US" altLang="en-US" smtClean="0"/>
              <a:t>We say that in a tightly nested loop,  loop </a:t>
            </a:r>
            <a:r>
              <a:rPr lang="en-US" altLang="en-US" i="1" smtClean="0"/>
              <a:t>k</a:t>
            </a:r>
            <a:r>
              <a:rPr lang="en-US" altLang="en-US" smtClean="0"/>
              <a:t> carries reuse if given an access X[</a:t>
            </a:r>
            <a:r>
              <a:rPr lang="en-US" altLang="en-US" b="1" smtClean="0"/>
              <a:t>Ai</a:t>
            </a:r>
            <a:r>
              <a:rPr lang="en-US" altLang="en-US" smtClean="0"/>
              <a:t> + </a:t>
            </a:r>
            <a:r>
              <a:rPr lang="en-US" altLang="en-US" b="1" smtClean="0"/>
              <a:t>c</a:t>
            </a:r>
            <a:r>
              <a:rPr lang="en-US" altLang="en-US" smtClean="0"/>
              <a:t>] there is a vector </a:t>
            </a:r>
            <a:r>
              <a:rPr lang="en-US" altLang="en-US" b="1" smtClean="0"/>
              <a:t>d</a:t>
            </a:r>
            <a:r>
              <a:rPr lang="en-US" altLang="en-US" smtClean="0"/>
              <a:t> </a:t>
            </a:r>
            <a:r>
              <a:rPr lang="en-US" altLang="en-US" smtClean="0">
                <a:sym typeface="Symbol" panose="05050102010706020507" pitchFamily="18" charset="2"/>
              </a:rPr>
              <a:t></a:t>
            </a:r>
            <a:r>
              <a:rPr lang="en-US" altLang="en-US" smtClean="0"/>
              <a:t> </a:t>
            </a:r>
            <a:r>
              <a:rPr lang="en-US" altLang="en-US" i="1" smtClean="0"/>
              <a:t>ker</a:t>
            </a:r>
            <a:r>
              <a:rPr lang="en-US" altLang="en-US" smtClean="0"/>
              <a:t>(</a:t>
            </a:r>
            <a:r>
              <a:rPr lang="en-US" altLang="en-US" b="1" smtClean="0"/>
              <a:t>A</a:t>
            </a:r>
            <a:r>
              <a:rPr lang="en-US" altLang="en-US" smtClean="0"/>
              <a:t>) such that </a:t>
            </a:r>
            <a:r>
              <a:rPr lang="en-US" altLang="en-US" i="1" smtClean="0"/>
              <a:t>d</a:t>
            </a:r>
            <a:r>
              <a:rPr lang="en-US" altLang="en-US" i="1" baseline="-25000" smtClean="0"/>
              <a:t>k</a:t>
            </a:r>
            <a:r>
              <a:rPr lang="en-US" altLang="en-US" smtClean="0"/>
              <a:t> is the first non-zero element in </a:t>
            </a:r>
            <a:r>
              <a:rPr lang="en-US" altLang="en-US" b="1" smtClean="0"/>
              <a:t>d</a:t>
            </a:r>
            <a:r>
              <a:rPr lang="en-US" altLang="en-US"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96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97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CB0458-14A6-4BE1-813D-54114FB79B4C}" type="slidenum">
              <a:rPr lang="en-US" altLang="en-US">
                <a:solidFill>
                  <a:srgbClr val="660066"/>
                </a:solidFill>
              </a:rPr>
              <a:pPr eaLnBrk="1" hangingPunct="1"/>
              <a:t>15</a:t>
            </a:fld>
            <a:endParaRPr lang="en-US" altLang="en-US">
              <a:solidFill>
                <a:srgbClr val="660066"/>
              </a:solidFill>
            </a:endParaRPr>
          </a:p>
        </p:txBody>
      </p:sp>
      <p:sp>
        <p:nvSpPr>
          <p:cNvPr id="29701" name="Rectangle 2"/>
          <p:cNvSpPr>
            <a:spLocks noGrp="1" noChangeArrowheads="1"/>
          </p:cNvSpPr>
          <p:nvPr>
            <p:ph type="title"/>
          </p:nvPr>
        </p:nvSpPr>
        <p:spPr>
          <a:xfrm>
            <a:off x="473075" y="304800"/>
            <a:ext cx="8459788" cy="633413"/>
          </a:xfrm>
        </p:spPr>
        <p:txBody>
          <a:bodyPr/>
          <a:lstStyle/>
          <a:p>
            <a:pPr eaLnBrk="1" hangingPunct="1"/>
            <a:r>
              <a:rPr lang="en-US" altLang="en-US" sz="3600" b="1" smtClean="0"/>
              <a:t>Extending Direction Vectors to Distance Values</a:t>
            </a:r>
            <a:endParaRPr lang="en-US" altLang="en-US" sz="3600" smtClean="0"/>
          </a:p>
        </p:txBody>
      </p:sp>
      <p:sp>
        <p:nvSpPr>
          <p:cNvPr id="29702" name="Rectangle 3"/>
          <p:cNvSpPr>
            <a:spLocks noGrp="1" noChangeArrowheads="1"/>
          </p:cNvSpPr>
          <p:nvPr>
            <p:ph type="body" idx="1"/>
          </p:nvPr>
        </p:nvSpPr>
        <p:spPr>
          <a:xfrm>
            <a:off x="701675" y="1608138"/>
            <a:ext cx="7620000" cy="4991100"/>
          </a:xfrm>
        </p:spPr>
        <p:txBody>
          <a:bodyPr/>
          <a:lstStyle/>
          <a:p>
            <a:pPr eaLnBrk="1" hangingPunct="1">
              <a:lnSpc>
                <a:spcPct val="90000"/>
              </a:lnSpc>
              <a:buFont typeface="Arial Unicode MS" panose="020B0604020202020204" pitchFamily="34" charset="-128"/>
              <a:buNone/>
            </a:pPr>
            <a:r>
              <a:rPr lang="en-US" altLang="en-US" sz="2400" smtClean="0"/>
              <a:t>A direction vector, </a:t>
            </a:r>
            <a:r>
              <a:rPr lang="en-US" altLang="en-US" sz="2400" smtClean="0">
                <a:sym typeface="Symbol" panose="05050102010706020507" pitchFamily="18" charset="2"/>
              </a:rPr>
              <a:t> = (</a:t>
            </a:r>
            <a:r>
              <a:rPr lang="en-US" altLang="en-US" sz="2400" i="1" smtClean="0">
                <a:sym typeface="Symbol" panose="05050102010706020507" pitchFamily="18" charset="2"/>
              </a:rPr>
              <a:t></a:t>
            </a:r>
            <a:r>
              <a:rPr lang="en-US" altLang="en-US" sz="2400" baseline="-25000" smtClean="0">
                <a:latin typeface="Times New Roman" panose="02020603050405020304" pitchFamily="18" charset="0"/>
                <a:sym typeface="Symbol" panose="05050102010706020507" pitchFamily="18" charset="2"/>
              </a:rPr>
              <a:t>1</a:t>
            </a:r>
            <a:r>
              <a:rPr lang="en-US" altLang="en-US" sz="2400" smtClean="0">
                <a:sym typeface="Symbol" panose="05050102010706020507" pitchFamily="18" charset="2"/>
              </a:rPr>
              <a:t>, </a:t>
            </a:r>
            <a:r>
              <a:rPr lang="en-US" altLang="en-US" sz="2400" i="1" smtClean="0">
                <a:sym typeface="Symbol" panose="05050102010706020507" pitchFamily="18" charset="2"/>
              </a:rPr>
              <a:t></a:t>
            </a:r>
            <a:r>
              <a:rPr lang="en-US" altLang="en-US" sz="2400" baseline="-25000" smtClean="0">
                <a:latin typeface="Times New Roman" panose="02020603050405020304" pitchFamily="18" charset="0"/>
                <a:sym typeface="Symbol" panose="05050102010706020507" pitchFamily="18" charset="2"/>
              </a:rPr>
              <a:t>2</a:t>
            </a:r>
            <a:r>
              <a:rPr lang="en-US" altLang="en-US" sz="2400" smtClean="0">
                <a:sym typeface="Symbol" panose="05050102010706020507" pitchFamily="18" charset="2"/>
              </a:rPr>
              <a:t>,…,</a:t>
            </a:r>
            <a:r>
              <a:rPr lang="en-US" altLang="en-US" sz="2400" i="1" smtClean="0">
                <a:sym typeface="Symbol" panose="05050102010706020507" pitchFamily="18" charset="2"/>
              </a:rPr>
              <a:t></a:t>
            </a:r>
            <a:r>
              <a:rPr lang="en-US" altLang="en-US" sz="2400" i="1" baseline="-25000" smtClean="0">
                <a:latin typeface="Times New Roman" panose="02020603050405020304" pitchFamily="18" charset="0"/>
                <a:sym typeface="Symbol" panose="05050102010706020507" pitchFamily="18" charset="2"/>
              </a:rPr>
              <a:t>d</a:t>
            </a:r>
            <a:r>
              <a:rPr lang="en-US" altLang="en-US" sz="2400" smtClean="0">
                <a:sym typeface="Symbol" panose="05050102010706020507" pitchFamily="18" charset="2"/>
              </a:rPr>
              <a:t>), identifies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equality/inequality conditions under which the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dependence holds, </a:t>
            </a:r>
            <a:r>
              <a:rPr lang="en-US" altLang="en-US" sz="2400" i="1" smtClean="0">
                <a:latin typeface="Times New Roman" panose="02020603050405020304" pitchFamily="18" charset="0"/>
                <a:sym typeface="Symbol" panose="05050102010706020507" pitchFamily="18" charset="2"/>
              </a:rPr>
              <a:t>i</a:t>
            </a:r>
            <a:r>
              <a:rPr lang="en-US" altLang="en-US" sz="2400" i="1" baseline="-25000"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a:t>
            </a:r>
            <a:r>
              <a:rPr lang="en-US" altLang="en-US" sz="2400" i="1" smtClean="0">
                <a:sym typeface="Symbol" panose="05050102010706020507" pitchFamily="18" charset="2"/>
              </a:rPr>
              <a:t></a:t>
            </a:r>
            <a:r>
              <a:rPr lang="en-US" altLang="en-US" sz="2400" i="1" baseline="-25000" smtClean="0">
                <a:latin typeface="Times New Roman" panose="02020603050405020304" pitchFamily="18" charset="0"/>
                <a:sym typeface="Symbol" panose="05050102010706020507" pitchFamily="18" charset="2"/>
              </a:rPr>
              <a:t>k   </a:t>
            </a:r>
            <a:r>
              <a:rPr lang="en-US" altLang="en-US" sz="2400" smtClean="0">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j</a:t>
            </a:r>
            <a:r>
              <a:rPr lang="en-US" altLang="en-US" sz="2400" i="1" baseline="-25000"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1  </a:t>
            </a:r>
            <a:r>
              <a:rPr lang="en-US" altLang="en-US" sz="2400" i="1"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d</a:t>
            </a:r>
            <a:r>
              <a:rPr lang="en-US" altLang="en-US" sz="2400" smtClean="0">
                <a:sym typeface="Symbol" panose="05050102010706020507" pitchFamily="18" charset="2"/>
              </a:rPr>
              <a:t>. </a:t>
            </a:r>
          </a:p>
          <a:p>
            <a:pPr eaLnBrk="1" hangingPunct="1">
              <a:lnSpc>
                <a:spcPct val="90000"/>
              </a:lnSpc>
              <a:buFont typeface="Arial Unicode MS" panose="020B0604020202020204" pitchFamily="34" charset="-128"/>
              <a:buNone/>
            </a:pPr>
            <a:endParaRPr lang="en-US" altLang="en-US" sz="2400" smtClean="0">
              <a:sym typeface="Symbol" panose="05050102010706020507" pitchFamily="18" charset="2"/>
            </a:endParaRP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If, in addition, we know that the </a:t>
            </a:r>
            <a:r>
              <a:rPr lang="en-US" altLang="en-US" sz="2400" i="1" smtClean="0">
                <a:latin typeface="Times New Roman" panose="02020603050405020304" pitchFamily="18" charset="0"/>
                <a:sym typeface="Symbol" panose="05050102010706020507" pitchFamily="18" charset="2"/>
              </a:rPr>
              <a:t>k</a:t>
            </a:r>
            <a:r>
              <a:rPr lang="en-US" altLang="en-US" sz="2400" baseline="30000" smtClean="0">
                <a:latin typeface="Times New Roman" panose="02020603050405020304" pitchFamily="18" charset="0"/>
                <a:sym typeface="Symbol" panose="05050102010706020507" pitchFamily="18" charset="2"/>
              </a:rPr>
              <a:t>th</a:t>
            </a:r>
            <a:r>
              <a:rPr lang="en-US" altLang="en-US" sz="2400" smtClean="0">
                <a:sym typeface="Symbol" panose="05050102010706020507" pitchFamily="18" charset="2"/>
              </a:rPr>
              <a:t> dependence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condition only applies the case when </a:t>
            </a:r>
            <a:r>
              <a:rPr lang="en-US" altLang="en-US" sz="2400" i="1" smtClean="0">
                <a:latin typeface="Times New Roman" panose="02020603050405020304" pitchFamily="18" charset="0"/>
                <a:sym typeface="Symbol" panose="05050102010706020507" pitchFamily="18" charset="2"/>
              </a:rPr>
              <a:t>i</a:t>
            </a:r>
            <a:r>
              <a:rPr lang="en-US" altLang="en-US" sz="2400" i="1" baseline="-25000"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 = </a:t>
            </a:r>
            <a:r>
              <a:rPr lang="en-US" altLang="en-US" sz="2400" i="1" smtClean="0">
                <a:latin typeface="Times New Roman" panose="02020603050405020304" pitchFamily="18" charset="0"/>
                <a:sym typeface="Symbol" panose="05050102010706020507" pitchFamily="18" charset="2"/>
              </a:rPr>
              <a:t>j</a:t>
            </a:r>
            <a:r>
              <a:rPr lang="en-US" altLang="en-US" sz="2400" i="1" baseline="-25000"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for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some constant , then we can be more precise and set </a:t>
            </a:r>
          </a:p>
          <a:p>
            <a:pPr eaLnBrk="1" hangingPunct="1">
              <a:lnSpc>
                <a:spcPct val="90000"/>
              </a:lnSpc>
              <a:buFont typeface="Arial Unicode MS" panose="020B0604020202020204" pitchFamily="34" charset="-128"/>
              <a:buNone/>
            </a:pPr>
            <a:r>
              <a:rPr lang="en-US" altLang="en-US" sz="2400" i="1" smtClean="0">
                <a:sym typeface="Symbol" panose="05050102010706020507" pitchFamily="18" charset="2"/>
              </a:rPr>
              <a:t></a:t>
            </a:r>
            <a:r>
              <a:rPr lang="en-US" altLang="en-US" sz="2400" i="1" baseline="-25000" smtClean="0">
                <a:latin typeface="Times New Roman" panose="02020603050405020304" pitchFamily="18" charset="0"/>
                <a:sym typeface="Symbol" panose="05050102010706020507" pitchFamily="18" charset="2"/>
              </a:rPr>
              <a:t>k</a:t>
            </a:r>
            <a:r>
              <a:rPr lang="en-US" altLang="en-US" sz="2400" smtClean="0">
                <a:sym typeface="Symbol" panose="05050102010706020507" pitchFamily="18" charset="2"/>
              </a:rPr>
              <a:t> = , a distance value.</a:t>
            </a:r>
          </a:p>
          <a:p>
            <a:pPr eaLnBrk="1" hangingPunct="1">
              <a:lnSpc>
                <a:spcPct val="90000"/>
              </a:lnSpc>
              <a:buFont typeface="Arial Unicode MS" panose="020B0604020202020204" pitchFamily="34" charset="-128"/>
              <a:buNone/>
            </a:pPr>
            <a:endParaRPr lang="en-US" altLang="en-US" sz="2400" smtClean="0">
              <a:sym typeface="Symbol" panose="05050102010706020507" pitchFamily="18" charset="2"/>
            </a:endParaRP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If  can contain both direction and distance values, we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refer to it more generally as a </a:t>
            </a:r>
            <a:r>
              <a:rPr lang="en-US" altLang="en-US" sz="2400" i="1" smtClean="0">
                <a:sym typeface="Symbol" panose="05050102010706020507" pitchFamily="18" charset="2"/>
              </a:rPr>
              <a:t>dependence</a:t>
            </a:r>
            <a:r>
              <a:rPr lang="en-US" altLang="en-US" sz="2400" smtClean="0">
                <a:sym typeface="Symbol" panose="05050102010706020507" pitchFamily="18" charset="2"/>
              </a:rPr>
              <a:t> vector.</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79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79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21BF51-BD76-4D7C-B237-50647A46FD12}" type="slidenum">
              <a:rPr lang="en-US" altLang="en-US">
                <a:solidFill>
                  <a:srgbClr val="660066"/>
                </a:solidFill>
              </a:rPr>
              <a:pPr eaLnBrk="1" hangingPunct="1"/>
              <a:t>150</a:t>
            </a:fld>
            <a:endParaRPr lang="en-US" altLang="en-US">
              <a:solidFill>
                <a:srgbClr val="660066"/>
              </a:solidFill>
            </a:endParaRPr>
          </a:p>
        </p:txBody>
      </p:sp>
      <p:sp>
        <p:nvSpPr>
          <p:cNvPr id="167941" name="Rectangle 2"/>
          <p:cNvSpPr>
            <a:spLocks noGrp="1" noChangeArrowheads="1"/>
          </p:cNvSpPr>
          <p:nvPr>
            <p:ph type="title"/>
          </p:nvPr>
        </p:nvSpPr>
        <p:spPr/>
        <p:txBody>
          <a:bodyPr/>
          <a:lstStyle/>
          <a:p>
            <a:pPr eaLnBrk="1" hangingPunct="1"/>
            <a:r>
              <a:rPr lang="en-US" altLang="en-US" smtClean="0"/>
              <a:t>In practice</a:t>
            </a:r>
          </a:p>
        </p:txBody>
      </p:sp>
      <p:sp>
        <p:nvSpPr>
          <p:cNvPr id="167942" name="Rectangle 3"/>
          <p:cNvSpPr>
            <a:spLocks noGrp="1" noChangeArrowheads="1"/>
          </p:cNvSpPr>
          <p:nvPr>
            <p:ph type="body" idx="1"/>
          </p:nvPr>
        </p:nvSpPr>
        <p:spPr/>
        <p:txBody>
          <a:bodyPr/>
          <a:lstStyle/>
          <a:p>
            <a:pPr eaLnBrk="1" hangingPunct="1"/>
            <a:r>
              <a:rPr lang="en-US" altLang="en-US" smtClean="0"/>
              <a:t>Self-temporal reuse occurs when A has zero coefficients in the </a:t>
            </a:r>
            <a:r>
              <a:rPr lang="en-US" altLang="en-US" i="1" smtClean="0"/>
              <a:t>k</a:t>
            </a:r>
            <a:r>
              <a:rPr lang="en-US" altLang="en-US" smtClean="0"/>
              <a:t>th column</a:t>
            </a:r>
          </a:p>
          <a:p>
            <a:pPr eaLnBrk="1" hangingPunct="1"/>
            <a:r>
              <a:rPr lang="en-US" altLang="en-US" smtClean="0"/>
              <a:t>An example:</a:t>
            </a:r>
          </a:p>
          <a:p>
            <a:pPr eaLnBrk="1" hangingPunct="1">
              <a:buFont typeface="Arial Unicode MS" panose="020B0604020202020204" pitchFamily="34" charset="-128"/>
              <a:buNone/>
            </a:pPr>
            <a:endParaRPr lang="en-US" altLang="en-US" smtClean="0"/>
          </a:p>
          <a:p>
            <a:pPr eaLnBrk="1" hangingPunct="1">
              <a:buFont typeface="Arial Unicode MS" panose="020B0604020202020204" pitchFamily="34" charset="-128"/>
              <a:buNone/>
            </a:pPr>
            <a:r>
              <a:rPr lang="en-US" altLang="en-US" smtClean="0"/>
              <a:t>		A =               i =          c =</a:t>
            </a:r>
          </a:p>
          <a:p>
            <a:pPr eaLnBrk="1" hangingPunct="1">
              <a:buFont typeface="Arial Unicode MS" panose="020B0604020202020204" pitchFamily="34" charset="-128"/>
              <a:buNone/>
            </a:pPr>
            <a:endParaRPr lang="en-US" altLang="en-US" smtClean="0"/>
          </a:p>
          <a:p>
            <a:pPr eaLnBrk="1" hangingPunct="1">
              <a:buFont typeface="Arial Unicode MS" panose="020B0604020202020204" pitchFamily="34" charset="-128"/>
              <a:buNone/>
            </a:pPr>
            <a:r>
              <a:rPr lang="en-US" altLang="en-US" smtClean="0"/>
              <a:t>    refers to the access X[</a:t>
            </a:r>
            <a:r>
              <a:rPr lang="en-US" altLang="en-US" smtClean="0">
                <a:latin typeface="Courier New" panose="02070309020205020404" pitchFamily="49" charset="0"/>
              </a:rPr>
              <a:t>I</a:t>
            </a:r>
            <a:r>
              <a:rPr lang="en-US" altLang="en-US" smtClean="0"/>
              <a:t>+2, </a:t>
            </a:r>
            <a:r>
              <a:rPr lang="en-US" altLang="en-US" smtClean="0">
                <a:latin typeface="Courier New" panose="02070309020205020404" pitchFamily="49" charset="0"/>
              </a:rPr>
              <a:t>I</a:t>
            </a:r>
            <a:r>
              <a:rPr lang="en-US" altLang="en-US" smtClean="0"/>
              <a:t>+3] – the  </a:t>
            </a:r>
            <a:r>
              <a:rPr lang="en-US" altLang="en-US" smtClean="0">
                <a:latin typeface="Courier New" panose="02070309020205020404" pitchFamily="49" charset="0"/>
              </a:rPr>
              <a:t>J</a:t>
            </a:r>
            <a:r>
              <a:rPr lang="en-US" altLang="en-US" smtClean="0"/>
              <a:t> loop is not in the picture</a:t>
            </a:r>
          </a:p>
        </p:txBody>
      </p:sp>
      <p:sp>
        <p:nvSpPr>
          <p:cNvPr id="167943" name="AutoShape 4"/>
          <p:cNvSpPr>
            <a:spLocks noChangeArrowheads="1"/>
          </p:cNvSpPr>
          <p:nvPr/>
        </p:nvSpPr>
        <p:spPr bwMode="auto">
          <a:xfrm>
            <a:off x="2371725" y="3656013"/>
            <a:ext cx="1219200" cy="9906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257300" indent="-342900" eaLnBrk="0" hangingPunct="0">
              <a:defRPr>
                <a:solidFill>
                  <a:schemeClr val="tx1"/>
                </a:solidFill>
                <a:latin typeface="Arial" panose="020B0604020202020204" pitchFamily="34" charset="0"/>
              </a:defRPr>
            </a:lvl3pPr>
            <a:lvl4pPr marL="1714500" indent="-342900" eaLnBrk="0" hangingPunct="0">
              <a:defRPr>
                <a:solidFill>
                  <a:schemeClr val="tx1"/>
                </a:solidFill>
                <a:latin typeface="Arial" panose="020B0604020202020204" pitchFamily="34" charset="0"/>
              </a:defRPr>
            </a:lvl4pPr>
            <a:lvl5pPr marL="2171700" indent="-342900" eaLnBrk="0" hangingPunct="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1    0</a:t>
            </a:r>
          </a:p>
          <a:p>
            <a:pPr algn="ctr" eaLnBrk="1" hangingPunct="1"/>
            <a:r>
              <a:rPr lang="en-US" altLang="en-US" sz="2800"/>
              <a:t>1    0</a:t>
            </a:r>
          </a:p>
        </p:txBody>
      </p:sp>
      <p:sp>
        <p:nvSpPr>
          <p:cNvPr id="167944" name="AutoShape 5"/>
          <p:cNvSpPr>
            <a:spLocks noChangeArrowheads="1"/>
          </p:cNvSpPr>
          <p:nvPr/>
        </p:nvSpPr>
        <p:spPr bwMode="auto">
          <a:xfrm>
            <a:off x="4344988" y="3581400"/>
            <a:ext cx="609600" cy="9906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257300" indent="-342900" eaLnBrk="0" hangingPunct="0">
              <a:defRPr>
                <a:solidFill>
                  <a:schemeClr val="tx1"/>
                </a:solidFill>
                <a:latin typeface="Arial" panose="020B0604020202020204" pitchFamily="34" charset="0"/>
              </a:defRPr>
            </a:lvl3pPr>
            <a:lvl4pPr marL="1714500" indent="-342900" eaLnBrk="0" hangingPunct="0">
              <a:defRPr>
                <a:solidFill>
                  <a:schemeClr val="tx1"/>
                </a:solidFill>
                <a:latin typeface="Arial" panose="020B0604020202020204" pitchFamily="34" charset="0"/>
              </a:defRPr>
            </a:lvl4pPr>
            <a:lvl5pPr marL="2171700" indent="-342900" eaLnBrk="0" hangingPunct="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latin typeface="Courier New" panose="02070309020205020404" pitchFamily="49" charset="0"/>
              </a:rPr>
              <a:t>I</a:t>
            </a:r>
          </a:p>
          <a:p>
            <a:pPr algn="ctr" eaLnBrk="1" hangingPunct="1"/>
            <a:r>
              <a:rPr lang="en-US" altLang="en-US" sz="2800">
                <a:latin typeface="Courier New" panose="02070309020205020404" pitchFamily="49" charset="0"/>
              </a:rPr>
              <a:t>J</a:t>
            </a:r>
          </a:p>
        </p:txBody>
      </p:sp>
      <p:sp>
        <p:nvSpPr>
          <p:cNvPr id="167945" name="AutoShape 6"/>
          <p:cNvSpPr>
            <a:spLocks noChangeArrowheads="1"/>
          </p:cNvSpPr>
          <p:nvPr/>
        </p:nvSpPr>
        <p:spPr bwMode="auto">
          <a:xfrm>
            <a:off x="6089650" y="3581400"/>
            <a:ext cx="609600" cy="9906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257300" indent="-342900" eaLnBrk="0" hangingPunct="0">
              <a:defRPr>
                <a:solidFill>
                  <a:schemeClr val="tx1"/>
                </a:solidFill>
                <a:latin typeface="Arial" panose="020B0604020202020204" pitchFamily="34" charset="0"/>
              </a:defRPr>
            </a:lvl3pPr>
            <a:lvl4pPr marL="1714500" indent="-342900" eaLnBrk="0" hangingPunct="0">
              <a:defRPr>
                <a:solidFill>
                  <a:schemeClr val="tx1"/>
                </a:solidFill>
                <a:latin typeface="Arial" panose="020B0604020202020204" pitchFamily="34" charset="0"/>
              </a:defRPr>
            </a:lvl4pPr>
            <a:lvl5pPr marL="2171700" indent="-342900" eaLnBrk="0" hangingPunct="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2</a:t>
            </a:r>
          </a:p>
          <a:p>
            <a:pPr algn="ctr" eaLnBrk="1" hangingPunct="1"/>
            <a:r>
              <a:rPr lang="en-US" altLang="en-US" sz="2800"/>
              <a:t>3</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89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89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F0028D-459B-44F3-B04B-3F945FADBE07}" type="slidenum">
              <a:rPr lang="en-US" altLang="en-US">
                <a:solidFill>
                  <a:srgbClr val="660066"/>
                </a:solidFill>
              </a:rPr>
              <a:pPr eaLnBrk="1" hangingPunct="1"/>
              <a:t>151</a:t>
            </a:fld>
            <a:endParaRPr lang="en-US" altLang="en-US">
              <a:solidFill>
                <a:srgbClr val="660066"/>
              </a:solidFill>
            </a:endParaRPr>
          </a:p>
        </p:txBody>
      </p:sp>
      <p:sp>
        <p:nvSpPr>
          <p:cNvPr id="168965" name="Rectangle 2"/>
          <p:cNvSpPr>
            <a:spLocks noGrp="1" noChangeArrowheads="1"/>
          </p:cNvSpPr>
          <p:nvPr>
            <p:ph type="title"/>
          </p:nvPr>
        </p:nvSpPr>
        <p:spPr/>
        <p:txBody>
          <a:bodyPr/>
          <a:lstStyle/>
          <a:p>
            <a:pPr eaLnBrk="1" hangingPunct="1"/>
            <a:r>
              <a:rPr lang="en-US" altLang="en-US" smtClean="0"/>
              <a:t>Stride-1 Index</a:t>
            </a:r>
          </a:p>
        </p:txBody>
      </p:sp>
      <p:sp>
        <p:nvSpPr>
          <p:cNvPr id="168966" name="Rectangle 3"/>
          <p:cNvSpPr>
            <a:spLocks noGrp="1" noChangeArrowheads="1"/>
          </p:cNvSpPr>
          <p:nvPr>
            <p:ph type="body" idx="1"/>
          </p:nvPr>
        </p:nvSpPr>
        <p:spPr/>
        <p:txBody>
          <a:bodyPr/>
          <a:lstStyle/>
          <a:p>
            <a:pPr eaLnBrk="1" hangingPunct="1"/>
            <a:r>
              <a:rPr lang="en-US" altLang="en-US" smtClean="0"/>
              <a:t>Multidimensional arrays are linearized in different ways according to the programming language</a:t>
            </a:r>
          </a:p>
          <a:p>
            <a:pPr lvl="1" eaLnBrk="1" hangingPunct="1"/>
            <a:r>
              <a:rPr lang="en-US" altLang="en-US" smtClean="0"/>
              <a:t>Fortran: column-major order</a:t>
            </a:r>
          </a:p>
          <a:p>
            <a:pPr lvl="1" eaLnBrk="1" hangingPunct="1"/>
            <a:r>
              <a:rPr lang="en-US" altLang="en-US" smtClean="0"/>
              <a:t>C: row-major order</a:t>
            </a:r>
          </a:p>
          <a:p>
            <a:pPr eaLnBrk="1" hangingPunct="1"/>
            <a:r>
              <a:rPr lang="en-US" altLang="en-US" smtClean="0"/>
              <a:t>Stride-1 indexing is that which walks through the linearized memory location sequentially</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99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99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DC25F0-8D5A-4470-A99F-4EC671F89E6F}" type="slidenum">
              <a:rPr lang="en-US" altLang="en-US">
                <a:solidFill>
                  <a:srgbClr val="660066"/>
                </a:solidFill>
              </a:rPr>
              <a:pPr eaLnBrk="1" hangingPunct="1"/>
              <a:t>152</a:t>
            </a:fld>
            <a:endParaRPr lang="en-US" altLang="en-US">
              <a:solidFill>
                <a:srgbClr val="660066"/>
              </a:solidFill>
            </a:endParaRPr>
          </a:p>
        </p:txBody>
      </p:sp>
      <p:sp>
        <p:nvSpPr>
          <p:cNvPr id="169989" name="Rectangle 2"/>
          <p:cNvSpPr>
            <a:spLocks noGrp="1" noChangeArrowheads="1"/>
          </p:cNvSpPr>
          <p:nvPr>
            <p:ph type="title"/>
          </p:nvPr>
        </p:nvSpPr>
        <p:spPr/>
        <p:txBody>
          <a:bodyPr/>
          <a:lstStyle/>
          <a:p>
            <a:pPr eaLnBrk="1" hangingPunct="1"/>
            <a:r>
              <a:rPr lang="en-US" altLang="en-US" smtClean="0"/>
              <a:t>An Example</a:t>
            </a:r>
          </a:p>
        </p:txBody>
      </p:sp>
      <p:sp>
        <p:nvSpPr>
          <p:cNvPr id="169990" name="Rectangle 3"/>
          <p:cNvSpPr>
            <a:spLocks noGrp="1" noChangeArrowheads="1"/>
          </p:cNvSpPr>
          <p:nvPr>
            <p:ph type="body" idx="1"/>
          </p:nvPr>
        </p:nvSpPr>
        <p:spPr>
          <a:xfrm>
            <a:off x="457200" y="3048000"/>
            <a:ext cx="8229600" cy="3078163"/>
          </a:xfrm>
        </p:spPr>
        <p:txBody>
          <a:bodyPr/>
          <a:lstStyle/>
          <a:p>
            <a:pPr eaLnBrk="1" hangingPunct="1">
              <a:lnSpc>
                <a:spcPct val="90000"/>
              </a:lnSpc>
            </a:pPr>
            <a:r>
              <a:rPr lang="en-US" altLang="en-US" sz="2400" smtClean="0"/>
              <a:t>Assume X is stored in row-major order, then J is the stride-1 index of </a:t>
            </a:r>
            <a:r>
              <a:rPr lang="en-US" altLang="en-US" sz="2400" smtClean="0">
                <a:latin typeface="Courier New" panose="02070309020205020404" pitchFamily="49" charset="0"/>
              </a:rPr>
              <a:t>X[I,J]</a:t>
            </a:r>
          </a:p>
          <a:p>
            <a:pPr eaLnBrk="1" hangingPunct="1">
              <a:lnSpc>
                <a:spcPct val="90000"/>
              </a:lnSpc>
            </a:pPr>
            <a:r>
              <a:rPr lang="en-US" altLang="en-US" sz="2400" smtClean="0">
                <a:latin typeface="Courier New" panose="02070309020205020404" pitchFamily="49" charset="0"/>
              </a:rPr>
              <a:t>Z[J]</a:t>
            </a:r>
            <a:r>
              <a:rPr lang="en-US" altLang="en-US" sz="2400" smtClean="0"/>
              <a:t> is a stride-1 reference in the </a:t>
            </a:r>
            <a:r>
              <a:rPr lang="en-US" altLang="en-US" sz="2400" smtClean="0">
                <a:latin typeface="Courier New" panose="02070309020205020404" pitchFamily="49" charset="0"/>
              </a:rPr>
              <a:t>J</a:t>
            </a:r>
            <a:r>
              <a:rPr lang="en-US" altLang="en-US" sz="2400" smtClean="0"/>
              <a:t> loop</a:t>
            </a:r>
          </a:p>
          <a:p>
            <a:pPr eaLnBrk="1" hangingPunct="1">
              <a:lnSpc>
                <a:spcPct val="90000"/>
              </a:lnSpc>
            </a:pPr>
            <a:r>
              <a:rPr lang="en-US" altLang="en-US" sz="2400" smtClean="0">
                <a:latin typeface="Courier New" panose="02070309020205020404" pitchFamily="49" charset="0"/>
              </a:rPr>
              <a:t>Y[I]</a:t>
            </a:r>
            <a:r>
              <a:rPr lang="en-US" altLang="en-US" sz="2400" smtClean="0"/>
              <a:t> is a stride-1 reference in the </a:t>
            </a:r>
            <a:r>
              <a:rPr lang="en-US" altLang="en-US" sz="2400" smtClean="0">
                <a:latin typeface="Courier New" panose="02070309020205020404" pitchFamily="49" charset="0"/>
              </a:rPr>
              <a:t>I </a:t>
            </a:r>
            <a:r>
              <a:rPr lang="en-US" altLang="en-US" sz="2400" smtClean="0"/>
              <a:t>loop and invariant in the </a:t>
            </a:r>
            <a:r>
              <a:rPr lang="en-US" altLang="en-US" sz="2400" smtClean="0">
                <a:latin typeface="Courier New" panose="02070309020205020404" pitchFamily="49" charset="0"/>
              </a:rPr>
              <a:t>J</a:t>
            </a:r>
            <a:r>
              <a:rPr lang="en-US" altLang="en-US" sz="2400" smtClean="0"/>
              <a:t> loop</a:t>
            </a:r>
          </a:p>
          <a:p>
            <a:pPr eaLnBrk="1" hangingPunct="1">
              <a:lnSpc>
                <a:spcPct val="90000"/>
              </a:lnSpc>
            </a:pPr>
            <a:r>
              <a:rPr lang="en-US" altLang="en-US" sz="2400" smtClean="0"/>
              <a:t>Interchanging the two loops will result in </a:t>
            </a:r>
            <a:r>
              <a:rPr lang="en-US" altLang="en-US" sz="2400" smtClean="0">
                <a:latin typeface="Courier New" panose="02070309020205020404" pitchFamily="49" charset="0"/>
              </a:rPr>
              <a:t>Y[I]</a:t>
            </a:r>
            <a:r>
              <a:rPr lang="en-US" altLang="en-US" sz="2400" smtClean="0"/>
              <a:t> becoming stride-1 in the inner loop and </a:t>
            </a:r>
            <a:r>
              <a:rPr lang="en-US" altLang="en-US" sz="2400" smtClean="0">
                <a:latin typeface="Courier New" panose="02070309020205020404" pitchFamily="49" charset="0"/>
              </a:rPr>
              <a:t>Z[J]</a:t>
            </a:r>
            <a:r>
              <a:rPr lang="en-US" altLang="en-US" sz="2400" smtClean="0"/>
              <a:t> becoming invariant</a:t>
            </a:r>
          </a:p>
        </p:txBody>
      </p:sp>
      <p:sp>
        <p:nvSpPr>
          <p:cNvPr id="169991" name="Text Box 4"/>
          <p:cNvSpPr txBox="1">
            <a:spLocks noChangeArrowheads="1"/>
          </p:cNvSpPr>
          <p:nvPr/>
        </p:nvSpPr>
        <p:spPr bwMode="auto">
          <a:xfrm>
            <a:off x="2133600" y="1600200"/>
            <a:ext cx="5867400" cy="1196975"/>
          </a:xfrm>
          <a:prstGeom prst="rect">
            <a:avLst/>
          </a:prstGeom>
          <a:noFill/>
          <a:ln w="9525">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003300"/>
                </a:solidFill>
                <a:latin typeface="Courier New" panose="02070309020205020404" pitchFamily="49" charset="0"/>
              </a:rPr>
              <a:t>for I = 1 to M </a:t>
            </a:r>
          </a:p>
          <a:p>
            <a:pPr eaLnBrk="1" hangingPunct="1"/>
            <a:r>
              <a:rPr lang="en-US" altLang="en-US" sz="2400" b="1">
                <a:solidFill>
                  <a:srgbClr val="003300"/>
                </a:solidFill>
                <a:latin typeface="Courier New" panose="02070309020205020404" pitchFamily="49" charset="0"/>
              </a:rPr>
              <a:t>   for J = 1 to N </a:t>
            </a:r>
          </a:p>
          <a:p>
            <a:pPr eaLnBrk="1" hangingPunct="1"/>
            <a:r>
              <a:rPr lang="en-US" altLang="en-US" sz="2400" b="1">
                <a:solidFill>
                  <a:srgbClr val="003300"/>
                </a:solidFill>
                <a:latin typeface="Courier New" panose="02070309020205020404" pitchFamily="49" charset="0"/>
              </a:rPr>
              <a:t>      X[I, J] = Y[I] + Z[J]</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10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10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82CE3A-BB9E-4B88-9B4F-1975D8106639}" type="slidenum">
              <a:rPr lang="en-US" altLang="en-US">
                <a:solidFill>
                  <a:srgbClr val="660066"/>
                </a:solidFill>
              </a:rPr>
              <a:pPr eaLnBrk="1" hangingPunct="1"/>
              <a:t>153</a:t>
            </a:fld>
            <a:endParaRPr lang="en-US" altLang="en-US">
              <a:solidFill>
                <a:srgbClr val="660066"/>
              </a:solidFill>
            </a:endParaRPr>
          </a:p>
        </p:txBody>
      </p:sp>
      <p:sp>
        <p:nvSpPr>
          <p:cNvPr id="171013" name="Rectangle 4"/>
          <p:cNvSpPr>
            <a:spLocks noGrp="1" noChangeArrowheads="1"/>
          </p:cNvSpPr>
          <p:nvPr>
            <p:ph type="body" idx="1"/>
          </p:nvPr>
        </p:nvSpPr>
        <p:spPr/>
        <p:txBody>
          <a:bodyPr/>
          <a:lstStyle/>
          <a:p>
            <a:pPr eaLnBrk="1" hangingPunct="1"/>
            <a:r>
              <a:rPr lang="en-US" altLang="en-US" smtClean="0"/>
              <a:t>That dimension of an access that corresponds to the sequential storage of the linearized array</a:t>
            </a:r>
          </a:p>
          <a:p>
            <a:pPr eaLnBrk="1" hangingPunct="1"/>
            <a:r>
              <a:rPr lang="en-US" altLang="en-US" smtClean="0"/>
              <a:t>Example: X[</a:t>
            </a:r>
            <a:r>
              <a:rPr lang="en-US" altLang="en-US" smtClean="0">
                <a:latin typeface="Courier New" panose="02070309020205020404" pitchFamily="49" charset="0"/>
              </a:rPr>
              <a:t>2I+3</a:t>
            </a:r>
            <a:r>
              <a:rPr lang="en-US" altLang="en-US" smtClean="0"/>
              <a:t>, </a:t>
            </a:r>
            <a:r>
              <a:rPr lang="en-US" altLang="en-US" smtClean="0">
                <a:latin typeface="Courier New" panose="02070309020205020404" pitchFamily="49" charset="0"/>
              </a:rPr>
              <a:t>I+J+3</a:t>
            </a:r>
            <a:r>
              <a:rPr lang="en-US" altLang="en-US" smtClean="0"/>
              <a:t>] is stored in row-major order is equiv. to X[</a:t>
            </a:r>
            <a:r>
              <a:rPr lang="en-US" altLang="en-US" b="1" smtClean="0"/>
              <a:t>Ai</a:t>
            </a:r>
            <a:r>
              <a:rPr lang="en-US" altLang="en-US" smtClean="0"/>
              <a:t>+</a:t>
            </a:r>
            <a:r>
              <a:rPr lang="en-US" altLang="en-US" b="1" smtClean="0"/>
              <a:t>c</a:t>
            </a:r>
            <a:r>
              <a:rPr lang="en-US" altLang="en-US" smtClean="0"/>
              <a:t>] where</a:t>
            </a:r>
          </a:p>
          <a:p>
            <a:pPr eaLnBrk="1" hangingPunct="1"/>
            <a:endParaRPr lang="en-US" altLang="en-US" smtClean="0"/>
          </a:p>
          <a:p>
            <a:pPr eaLnBrk="1" hangingPunct="1">
              <a:buFont typeface="Arial Unicode MS" panose="020B0604020202020204" pitchFamily="34" charset="-128"/>
              <a:buNone/>
            </a:pPr>
            <a:r>
              <a:rPr lang="en-US" altLang="en-US" smtClean="0"/>
              <a:t>		A =               i =          c =</a:t>
            </a:r>
          </a:p>
          <a:p>
            <a:pPr eaLnBrk="1" hangingPunct="1">
              <a:buFont typeface="Arial Unicode MS" panose="020B0604020202020204" pitchFamily="34" charset="-128"/>
              <a:buNone/>
            </a:pPr>
            <a:endParaRPr lang="en-US" altLang="en-US" smtClean="0"/>
          </a:p>
          <a:p>
            <a:pPr eaLnBrk="1" hangingPunct="1">
              <a:buFont typeface="Arial Unicode MS" panose="020B0604020202020204" pitchFamily="34" charset="-128"/>
              <a:buNone/>
            </a:pPr>
            <a:endParaRPr lang="en-US" altLang="en-US" smtClean="0"/>
          </a:p>
        </p:txBody>
      </p:sp>
      <p:sp>
        <p:nvSpPr>
          <p:cNvPr id="171014" name="Rectangle 2"/>
          <p:cNvSpPr>
            <a:spLocks noChangeArrowheads="1"/>
          </p:cNvSpPr>
          <p:nvPr/>
        </p:nvSpPr>
        <p:spPr bwMode="auto">
          <a:xfrm>
            <a:off x="2295525" y="5022850"/>
            <a:ext cx="1524000" cy="4572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1015" name="Rectangle 3"/>
          <p:cNvSpPr>
            <a:spLocks noGrp="1" noChangeArrowheads="1"/>
          </p:cNvSpPr>
          <p:nvPr>
            <p:ph type="title"/>
          </p:nvPr>
        </p:nvSpPr>
        <p:spPr/>
        <p:txBody>
          <a:bodyPr/>
          <a:lstStyle/>
          <a:p>
            <a:pPr eaLnBrk="1" hangingPunct="1"/>
            <a:r>
              <a:rPr lang="en-US" altLang="en-US" smtClean="0"/>
              <a:t>Stride-1 dimension</a:t>
            </a:r>
          </a:p>
        </p:txBody>
      </p:sp>
      <p:sp>
        <p:nvSpPr>
          <p:cNvPr id="171016" name="AutoShape 5"/>
          <p:cNvSpPr>
            <a:spLocks noChangeArrowheads="1"/>
          </p:cNvSpPr>
          <p:nvPr/>
        </p:nvSpPr>
        <p:spPr bwMode="auto">
          <a:xfrm>
            <a:off x="2432050" y="4491038"/>
            <a:ext cx="1219200" cy="9906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257300" indent="-342900" eaLnBrk="0" hangingPunct="0">
              <a:defRPr>
                <a:solidFill>
                  <a:schemeClr val="tx1"/>
                </a:solidFill>
                <a:latin typeface="Arial" panose="020B0604020202020204" pitchFamily="34" charset="0"/>
              </a:defRPr>
            </a:lvl3pPr>
            <a:lvl4pPr marL="1714500" indent="-342900" eaLnBrk="0" hangingPunct="0">
              <a:defRPr>
                <a:solidFill>
                  <a:schemeClr val="tx1"/>
                </a:solidFill>
                <a:latin typeface="Arial" panose="020B0604020202020204" pitchFamily="34" charset="0"/>
              </a:defRPr>
            </a:lvl4pPr>
            <a:lvl5pPr marL="2171700" indent="-342900" eaLnBrk="0" hangingPunct="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2    0</a:t>
            </a:r>
          </a:p>
          <a:p>
            <a:pPr algn="ctr" eaLnBrk="1" hangingPunct="1"/>
            <a:r>
              <a:rPr lang="en-US" altLang="en-US" sz="2800"/>
              <a:t>1    1</a:t>
            </a:r>
          </a:p>
        </p:txBody>
      </p:sp>
      <p:sp>
        <p:nvSpPr>
          <p:cNvPr id="171017" name="AutoShape 6"/>
          <p:cNvSpPr>
            <a:spLocks noChangeArrowheads="1"/>
          </p:cNvSpPr>
          <p:nvPr/>
        </p:nvSpPr>
        <p:spPr bwMode="auto">
          <a:xfrm>
            <a:off x="4641850" y="4491038"/>
            <a:ext cx="609600" cy="9906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257300" indent="-342900" eaLnBrk="0" hangingPunct="0">
              <a:defRPr>
                <a:solidFill>
                  <a:schemeClr val="tx1"/>
                </a:solidFill>
                <a:latin typeface="Arial" panose="020B0604020202020204" pitchFamily="34" charset="0"/>
              </a:defRPr>
            </a:lvl3pPr>
            <a:lvl4pPr marL="1714500" indent="-342900" eaLnBrk="0" hangingPunct="0">
              <a:defRPr>
                <a:solidFill>
                  <a:schemeClr val="tx1"/>
                </a:solidFill>
                <a:latin typeface="Arial" panose="020B0604020202020204" pitchFamily="34" charset="0"/>
              </a:defRPr>
            </a:lvl4pPr>
            <a:lvl5pPr marL="2171700" indent="-342900" eaLnBrk="0" hangingPunct="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latin typeface="Courier New" panose="02070309020205020404" pitchFamily="49" charset="0"/>
              </a:rPr>
              <a:t>I</a:t>
            </a:r>
          </a:p>
          <a:p>
            <a:pPr algn="ctr" eaLnBrk="1" hangingPunct="1"/>
            <a:r>
              <a:rPr lang="en-US" altLang="en-US" sz="2800">
                <a:latin typeface="Courier New" panose="02070309020205020404" pitchFamily="49" charset="0"/>
              </a:rPr>
              <a:t>J</a:t>
            </a:r>
          </a:p>
        </p:txBody>
      </p:sp>
      <p:sp>
        <p:nvSpPr>
          <p:cNvPr id="171018" name="AutoShape 7"/>
          <p:cNvSpPr>
            <a:spLocks noChangeArrowheads="1"/>
          </p:cNvSpPr>
          <p:nvPr/>
        </p:nvSpPr>
        <p:spPr bwMode="auto">
          <a:xfrm>
            <a:off x="6318250" y="4491038"/>
            <a:ext cx="609600" cy="9906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257300" indent="-342900" eaLnBrk="0" hangingPunct="0">
              <a:defRPr>
                <a:solidFill>
                  <a:schemeClr val="tx1"/>
                </a:solidFill>
                <a:latin typeface="Arial" panose="020B0604020202020204" pitchFamily="34" charset="0"/>
              </a:defRPr>
            </a:lvl3pPr>
            <a:lvl4pPr marL="1714500" indent="-342900" eaLnBrk="0" hangingPunct="0">
              <a:defRPr>
                <a:solidFill>
                  <a:schemeClr val="tx1"/>
                </a:solidFill>
                <a:latin typeface="Arial" panose="020B0604020202020204" pitchFamily="34" charset="0"/>
              </a:defRPr>
            </a:lvl4pPr>
            <a:lvl5pPr marL="2171700" indent="-342900" eaLnBrk="0" hangingPunct="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a:t>3</a:t>
            </a:r>
          </a:p>
          <a:p>
            <a:pPr algn="ctr" eaLnBrk="1" hangingPunct="1"/>
            <a:r>
              <a:rPr lang="en-US" altLang="en-US" sz="2800"/>
              <a:t>3</a:t>
            </a:r>
          </a:p>
        </p:txBody>
      </p:sp>
      <p:sp>
        <p:nvSpPr>
          <p:cNvPr id="171019" name="Text Box 8"/>
          <p:cNvSpPr txBox="1">
            <a:spLocks noChangeArrowheads="1"/>
          </p:cNvSpPr>
          <p:nvPr/>
        </p:nvSpPr>
        <p:spPr bwMode="auto">
          <a:xfrm>
            <a:off x="908050" y="5786438"/>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solidFill>
                  <a:srgbClr val="A50021"/>
                </a:solidFill>
              </a:rPr>
              <a:t>Stride-1 dimension</a:t>
            </a:r>
          </a:p>
        </p:txBody>
      </p:sp>
      <p:sp>
        <p:nvSpPr>
          <p:cNvPr id="171020" name="Line 9"/>
          <p:cNvSpPr>
            <a:spLocks noChangeShapeType="1"/>
          </p:cNvSpPr>
          <p:nvPr/>
        </p:nvSpPr>
        <p:spPr bwMode="auto">
          <a:xfrm flipV="1">
            <a:off x="1763713" y="5402263"/>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20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20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36129D-C692-4665-B86D-E7DADE944969}" type="slidenum">
              <a:rPr lang="en-US" altLang="en-US">
                <a:solidFill>
                  <a:srgbClr val="660066"/>
                </a:solidFill>
              </a:rPr>
              <a:pPr eaLnBrk="1" hangingPunct="1"/>
              <a:t>154</a:t>
            </a:fld>
            <a:endParaRPr lang="en-US" altLang="en-US">
              <a:solidFill>
                <a:srgbClr val="660066"/>
              </a:solidFill>
            </a:endParaRPr>
          </a:p>
        </p:txBody>
      </p:sp>
      <p:sp>
        <p:nvSpPr>
          <p:cNvPr id="172037" name="Rectangle 2"/>
          <p:cNvSpPr>
            <a:spLocks noGrp="1" noChangeArrowheads="1"/>
          </p:cNvSpPr>
          <p:nvPr>
            <p:ph type="title"/>
          </p:nvPr>
        </p:nvSpPr>
        <p:spPr/>
        <p:txBody>
          <a:bodyPr/>
          <a:lstStyle/>
          <a:p>
            <a:pPr eaLnBrk="1" hangingPunct="1"/>
            <a:r>
              <a:rPr lang="en-US" altLang="en-US" smtClean="0"/>
              <a:t>Self-spatial reuse</a:t>
            </a:r>
          </a:p>
        </p:txBody>
      </p:sp>
      <p:sp>
        <p:nvSpPr>
          <p:cNvPr id="172038" name="Rectangle 3"/>
          <p:cNvSpPr>
            <a:spLocks noGrp="1" noChangeArrowheads="1"/>
          </p:cNvSpPr>
          <p:nvPr>
            <p:ph type="body" idx="1"/>
          </p:nvPr>
        </p:nvSpPr>
        <p:spPr/>
        <p:txBody>
          <a:bodyPr/>
          <a:lstStyle/>
          <a:p>
            <a:pPr eaLnBrk="1" hangingPunct="1"/>
            <a:r>
              <a:rPr lang="en-US" altLang="en-US" smtClean="0"/>
              <a:t>Spatial reuse occurs in the stride-1 dimension</a:t>
            </a:r>
          </a:p>
          <a:p>
            <a:pPr eaLnBrk="1" hangingPunct="1"/>
            <a:r>
              <a:rPr lang="en-US" altLang="en-US" smtClean="0"/>
              <a:t>They may be other spatial reuse</a:t>
            </a:r>
          </a:p>
          <a:p>
            <a:pPr eaLnBrk="1" hangingPunct="1"/>
            <a:r>
              <a:rPr lang="en-US" altLang="en-US" smtClean="0"/>
              <a:t>If we eliminate the stride-1 dimension from </a:t>
            </a:r>
            <a:r>
              <a:rPr lang="en-US" altLang="en-US" b="1" smtClean="0"/>
              <a:t>A</a:t>
            </a:r>
            <a:r>
              <a:rPr lang="en-US" altLang="en-US" smtClean="0"/>
              <a:t>, giving </a:t>
            </a:r>
            <a:r>
              <a:rPr lang="en-US" altLang="en-US" b="1" smtClean="0"/>
              <a:t>A</a:t>
            </a:r>
            <a:r>
              <a:rPr lang="en-US" altLang="en-US" i="1" baseline="-25000" smtClean="0"/>
              <a:t>s</a:t>
            </a:r>
            <a:r>
              <a:rPr lang="en-US" altLang="en-US" smtClean="0"/>
              <a:t>, then there may be spatial reuse with distance </a:t>
            </a:r>
            <a:r>
              <a:rPr lang="en-US" altLang="en-US" b="1" smtClean="0"/>
              <a:t>d</a:t>
            </a:r>
            <a:r>
              <a:rPr lang="en-US" altLang="en-US" smtClean="0"/>
              <a:t> if </a:t>
            </a:r>
            <a:r>
              <a:rPr lang="en-US" altLang="en-US" b="1" smtClean="0"/>
              <a:t>A</a:t>
            </a:r>
            <a:r>
              <a:rPr lang="en-US" altLang="en-US" i="1" baseline="-25000" smtClean="0"/>
              <a:t>s</a:t>
            </a:r>
            <a:r>
              <a:rPr lang="en-US" altLang="en-US" b="1" smtClean="0"/>
              <a:t>d</a:t>
            </a:r>
            <a:r>
              <a:rPr lang="en-US" altLang="en-US" smtClean="0"/>
              <a:t> = </a:t>
            </a:r>
            <a:r>
              <a:rPr lang="en-US" altLang="en-US" b="1" smtClean="0"/>
              <a:t>0</a:t>
            </a:r>
          </a:p>
          <a:p>
            <a:pPr eaLnBrk="1" hangingPunct="1"/>
            <a:endParaRPr lang="en-US" altLang="en-US" smtClean="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30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30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F7CE45-7079-4AE3-B65E-14654CC2D275}" type="slidenum">
              <a:rPr lang="en-US" altLang="en-US">
                <a:solidFill>
                  <a:srgbClr val="660066"/>
                </a:solidFill>
              </a:rPr>
              <a:pPr eaLnBrk="1" hangingPunct="1"/>
              <a:t>155</a:t>
            </a:fld>
            <a:endParaRPr lang="en-US" altLang="en-US">
              <a:solidFill>
                <a:srgbClr val="660066"/>
              </a:solidFill>
            </a:endParaRPr>
          </a:p>
        </p:txBody>
      </p:sp>
      <p:sp>
        <p:nvSpPr>
          <p:cNvPr id="173061" name="Rectangle 2"/>
          <p:cNvSpPr>
            <a:spLocks noGrp="1" noChangeArrowheads="1"/>
          </p:cNvSpPr>
          <p:nvPr>
            <p:ph type="title"/>
          </p:nvPr>
        </p:nvSpPr>
        <p:spPr/>
        <p:txBody>
          <a:bodyPr/>
          <a:lstStyle/>
          <a:p>
            <a:pPr eaLnBrk="1" hangingPunct="1"/>
            <a:r>
              <a:rPr lang="en-US" altLang="en-US" smtClean="0"/>
              <a:t>Unit Normal Vector</a:t>
            </a:r>
          </a:p>
        </p:txBody>
      </p:sp>
      <p:sp>
        <p:nvSpPr>
          <p:cNvPr id="173062" name="Rectangle 3"/>
          <p:cNvSpPr>
            <a:spLocks noGrp="1" noChangeArrowheads="1"/>
          </p:cNvSpPr>
          <p:nvPr>
            <p:ph type="body" idx="1"/>
          </p:nvPr>
        </p:nvSpPr>
        <p:spPr/>
        <p:txBody>
          <a:bodyPr/>
          <a:lstStyle/>
          <a:p>
            <a:pPr eaLnBrk="1" hangingPunct="1"/>
            <a:r>
              <a:rPr lang="en-US" altLang="en-US" b="1" smtClean="0"/>
              <a:t>e</a:t>
            </a:r>
            <a:r>
              <a:rPr lang="en-US" altLang="en-US" i="1" baseline="-25000" smtClean="0"/>
              <a:t>k</a:t>
            </a:r>
            <a:r>
              <a:rPr lang="en-US" altLang="en-US" smtClean="0"/>
              <a:t> is a unit normal vector if</a:t>
            </a:r>
          </a:p>
          <a:p>
            <a:pPr eaLnBrk="1" hangingPunct="1"/>
            <a:endParaRPr lang="en-US" altLang="en-US" smtClean="0"/>
          </a:p>
          <a:p>
            <a:pPr eaLnBrk="1" hangingPunct="1"/>
            <a:endParaRPr lang="en-US" altLang="en-US" smtClean="0"/>
          </a:p>
          <a:p>
            <a:pPr eaLnBrk="1" hangingPunct="1">
              <a:buFont typeface="Arial Unicode MS" panose="020B0604020202020204" pitchFamily="34" charset="-128"/>
              <a:buNone/>
            </a:pPr>
            <a:r>
              <a:rPr lang="en-US" altLang="en-US" smtClean="0"/>
              <a:t>		       </a:t>
            </a:r>
            <a:r>
              <a:rPr lang="en-US" altLang="en-US" b="1" smtClean="0"/>
              <a:t>e</a:t>
            </a:r>
            <a:r>
              <a:rPr lang="en-US" altLang="en-US" i="1" baseline="-25000" smtClean="0"/>
              <a:t>k</a:t>
            </a:r>
            <a:r>
              <a:rPr lang="en-US" altLang="en-US" smtClean="0"/>
              <a:t> = </a:t>
            </a:r>
          </a:p>
        </p:txBody>
      </p:sp>
      <p:sp>
        <p:nvSpPr>
          <p:cNvPr id="173063" name="AutoShape 4"/>
          <p:cNvSpPr>
            <a:spLocks noChangeArrowheads="1"/>
          </p:cNvSpPr>
          <p:nvPr/>
        </p:nvSpPr>
        <p:spPr bwMode="auto">
          <a:xfrm>
            <a:off x="4419600" y="2362200"/>
            <a:ext cx="838200" cy="2819400"/>
          </a:xfrm>
          <a:prstGeom prst="bracketPair">
            <a:avLst>
              <a:gd name="adj" fmla="val 16667"/>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66"/>
                </a:solidFill>
              </a:rPr>
              <a:t>0</a:t>
            </a:r>
          </a:p>
          <a:p>
            <a:pPr algn="ctr" eaLnBrk="1" hangingPunct="1"/>
            <a:r>
              <a:rPr lang="en-US" altLang="en-US">
                <a:solidFill>
                  <a:srgbClr val="000066"/>
                </a:solidFill>
              </a:rPr>
              <a:t>.</a:t>
            </a:r>
          </a:p>
          <a:p>
            <a:pPr algn="ctr" eaLnBrk="1" hangingPunct="1"/>
            <a:r>
              <a:rPr lang="en-US" altLang="en-US">
                <a:solidFill>
                  <a:srgbClr val="000066"/>
                </a:solidFill>
              </a:rPr>
              <a:t>.</a:t>
            </a:r>
          </a:p>
          <a:p>
            <a:pPr algn="ctr" eaLnBrk="1" hangingPunct="1"/>
            <a:r>
              <a:rPr lang="en-US" altLang="en-US">
                <a:solidFill>
                  <a:srgbClr val="000066"/>
                </a:solidFill>
              </a:rPr>
              <a:t>.</a:t>
            </a:r>
          </a:p>
          <a:p>
            <a:pPr algn="ctr" eaLnBrk="1" hangingPunct="1"/>
            <a:r>
              <a:rPr lang="en-US" altLang="en-US">
                <a:solidFill>
                  <a:srgbClr val="000066"/>
                </a:solidFill>
              </a:rPr>
              <a:t>0</a:t>
            </a:r>
          </a:p>
          <a:p>
            <a:pPr algn="ctr" eaLnBrk="1" hangingPunct="1"/>
            <a:r>
              <a:rPr lang="en-US" altLang="en-US">
                <a:solidFill>
                  <a:srgbClr val="000066"/>
                </a:solidFill>
              </a:rPr>
              <a:t>1</a:t>
            </a:r>
          </a:p>
          <a:p>
            <a:pPr algn="ctr" eaLnBrk="1" hangingPunct="1"/>
            <a:r>
              <a:rPr lang="en-US" altLang="en-US">
                <a:solidFill>
                  <a:srgbClr val="000066"/>
                </a:solidFill>
              </a:rPr>
              <a:t>0</a:t>
            </a:r>
          </a:p>
          <a:p>
            <a:pPr algn="ctr" eaLnBrk="1" hangingPunct="1"/>
            <a:r>
              <a:rPr lang="en-US" altLang="en-US">
                <a:solidFill>
                  <a:srgbClr val="000066"/>
                </a:solidFill>
              </a:rPr>
              <a:t>.</a:t>
            </a:r>
          </a:p>
          <a:p>
            <a:pPr algn="ctr" eaLnBrk="1" hangingPunct="1"/>
            <a:r>
              <a:rPr lang="en-US" altLang="en-US">
                <a:solidFill>
                  <a:srgbClr val="000066"/>
                </a:solidFill>
              </a:rPr>
              <a:t>.</a:t>
            </a:r>
          </a:p>
          <a:p>
            <a:pPr algn="ctr" eaLnBrk="1" hangingPunct="1"/>
            <a:r>
              <a:rPr lang="en-US" altLang="en-US">
                <a:solidFill>
                  <a:srgbClr val="000066"/>
                </a:solidFill>
              </a:rPr>
              <a:t>.</a:t>
            </a:r>
          </a:p>
          <a:p>
            <a:pPr algn="ctr" eaLnBrk="1" hangingPunct="1"/>
            <a:r>
              <a:rPr lang="en-US" altLang="en-US">
                <a:solidFill>
                  <a:srgbClr val="000066"/>
                </a:solidFill>
              </a:rPr>
              <a:t>0</a:t>
            </a:r>
          </a:p>
        </p:txBody>
      </p:sp>
      <p:sp>
        <p:nvSpPr>
          <p:cNvPr id="173064" name="AutoShape 5"/>
          <p:cNvSpPr>
            <a:spLocks/>
          </p:cNvSpPr>
          <p:nvPr/>
        </p:nvSpPr>
        <p:spPr bwMode="auto">
          <a:xfrm>
            <a:off x="5562600" y="2362200"/>
            <a:ext cx="304800" cy="1219200"/>
          </a:xfrm>
          <a:prstGeom prst="rightBrace">
            <a:avLst>
              <a:gd name="adj1" fmla="val 33333"/>
              <a:gd name="adj2" fmla="val 50000"/>
            </a:avLst>
          </a:prstGeom>
          <a:noFill/>
          <a:ln w="952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3065" name="Text Box 6"/>
          <p:cNvSpPr txBox="1">
            <a:spLocks noChangeArrowheads="1"/>
          </p:cNvSpPr>
          <p:nvPr/>
        </p:nvSpPr>
        <p:spPr bwMode="auto">
          <a:xfrm>
            <a:off x="5867400" y="2819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k</a:t>
            </a:r>
            <a:r>
              <a:rPr lang="en-US" altLang="en-US"/>
              <a:t> -1</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40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40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531016-E26F-4E7B-AE9E-CC7A4715CFE2}" type="slidenum">
              <a:rPr lang="en-US" altLang="en-US">
                <a:solidFill>
                  <a:srgbClr val="660066"/>
                </a:solidFill>
              </a:rPr>
              <a:pPr eaLnBrk="1" hangingPunct="1"/>
              <a:t>156</a:t>
            </a:fld>
            <a:endParaRPr lang="en-US" altLang="en-US">
              <a:solidFill>
                <a:srgbClr val="660066"/>
              </a:solidFill>
            </a:endParaRPr>
          </a:p>
        </p:txBody>
      </p:sp>
      <p:sp>
        <p:nvSpPr>
          <p:cNvPr id="174085" name="Rectangle 2"/>
          <p:cNvSpPr>
            <a:spLocks noGrp="1" noChangeArrowheads="1"/>
          </p:cNvSpPr>
          <p:nvPr>
            <p:ph type="title"/>
          </p:nvPr>
        </p:nvSpPr>
        <p:spPr/>
        <p:txBody>
          <a:bodyPr/>
          <a:lstStyle/>
          <a:p>
            <a:pPr eaLnBrk="1" hangingPunct="1"/>
            <a:r>
              <a:rPr lang="en-US" altLang="en-US" smtClean="0"/>
              <a:t>More Self-spatial reuse</a:t>
            </a:r>
          </a:p>
        </p:txBody>
      </p:sp>
      <p:sp>
        <p:nvSpPr>
          <p:cNvPr id="174086" name="Rectangle 3"/>
          <p:cNvSpPr>
            <a:spLocks noGrp="1" noChangeArrowheads="1"/>
          </p:cNvSpPr>
          <p:nvPr>
            <p:ph type="body" idx="1"/>
          </p:nvPr>
        </p:nvSpPr>
        <p:spPr/>
        <p:txBody>
          <a:bodyPr/>
          <a:lstStyle/>
          <a:p>
            <a:pPr eaLnBrk="1" hangingPunct="1"/>
            <a:r>
              <a:rPr lang="en-US" altLang="en-US" smtClean="0"/>
              <a:t>Spatial reuse occurs for loop </a:t>
            </a:r>
            <a:r>
              <a:rPr lang="en-US" altLang="en-US" i="1" smtClean="0"/>
              <a:t>k</a:t>
            </a:r>
            <a:r>
              <a:rPr lang="en-US" altLang="en-US" smtClean="0"/>
              <a:t> only if</a:t>
            </a:r>
          </a:p>
          <a:p>
            <a:pPr lvl="1" eaLnBrk="1" hangingPunct="1"/>
            <a:r>
              <a:rPr lang="en-US" altLang="en-US" smtClean="0"/>
              <a:t> </a:t>
            </a:r>
            <a:r>
              <a:rPr lang="en-US" altLang="en-US" b="1" smtClean="0"/>
              <a:t>e</a:t>
            </a:r>
            <a:r>
              <a:rPr lang="en-US" altLang="en-US" i="1" baseline="-25000" smtClean="0"/>
              <a:t>k</a:t>
            </a:r>
            <a:r>
              <a:rPr lang="en-US" altLang="en-US" smtClean="0"/>
              <a:t> </a:t>
            </a:r>
            <a:r>
              <a:rPr lang="en-US" altLang="en-US" smtClean="0">
                <a:sym typeface="Symbol" panose="05050102010706020507" pitchFamily="18" charset="2"/>
              </a:rPr>
              <a:t> </a:t>
            </a:r>
            <a:r>
              <a:rPr lang="en-US" altLang="en-US" i="1" smtClean="0"/>
              <a:t>ker</a:t>
            </a:r>
            <a:r>
              <a:rPr lang="en-US" altLang="en-US" smtClean="0"/>
              <a:t>(</a:t>
            </a:r>
            <a:r>
              <a:rPr lang="en-US" altLang="en-US" b="1" smtClean="0"/>
              <a:t>A</a:t>
            </a:r>
            <a:r>
              <a:rPr lang="en-US" altLang="en-US" i="1" baseline="-25000" smtClean="0"/>
              <a:t>s</a:t>
            </a:r>
            <a:r>
              <a:rPr lang="en-US" altLang="en-US" smtClean="0"/>
              <a:t>); and</a:t>
            </a:r>
          </a:p>
          <a:p>
            <a:pPr lvl="1" eaLnBrk="1" hangingPunct="1"/>
            <a:r>
              <a:rPr lang="en-US" altLang="en-US" smtClean="0"/>
              <a:t>The coefficient of the index variable for loop </a:t>
            </a:r>
            <a:r>
              <a:rPr lang="en-US" altLang="en-US" i="1" smtClean="0"/>
              <a:t>k</a:t>
            </a:r>
            <a:r>
              <a:rPr lang="en-US" altLang="en-US" smtClean="0"/>
              <a:t> in the subscript expression for the stride-1 dimension is smaller than the cache block</a:t>
            </a:r>
          </a:p>
          <a:p>
            <a:pPr eaLnBrk="1" hangingPunct="1"/>
            <a:r>
              <a:rPr lang="en-US" altLang="en-US" smtClean="0"/>
              <a:t>This occurs when the index variable for the </a:t>
            </a:r>
            <a:r>
              <a:rPr lang="en-US" altLang="en-US" i="1" smtClean="0"/>
              <a:t>k</a:t>
            </a:r>
            <a:r>
              <a:rPr lang="en-US" altLang="en-US" smtClean="0"/>
              <a:t>th loop appears only in the stride-1 dimension</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51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51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93BD4F-C608-4055-9F88-043D8CE77230}" type="slidenum">
              <a:rPr lang="en-US" altLang="en-US">
                <a:solidFill>
                  <a:srgbClr val="660066"/>
                </a:solidFill>
              </a:rPr>
              <a:pPr eaLnBrk="1" hangingPunct="1"/>
              <a:t>157</a:t>
            </a:fld>
            <a:endParaRPr lang="en-US" altLang="en-US">
              <a:solidFill>
                <a:srgbClr val="660066"/>
              </a:solidFill>
            </a:endParaRPr>
          </a:p>
        </p:txBody>
      </p:sp>
      <p:sp>
        <p:nvSpPr>
          <p:cNvPr id="175109" name="Rectangle 2"/>
          <p:cNvSpPr>
            <a:spLocks noGrp="1" noChangeArrowheads="1"/>
          </p:cNvSpPr>
          <p:nvPr>
            <p:ph type="title"/>
          </p:nvPr>
        </p:nvSpPr>
        <p:spPr/>
        <p:txBody>
          <a:bodyPr/>
          <a:lstStyle/>
          <a:p>
            <a:pPr eaLnBrk="1" hangingPunct="1"/>
            <a:r>
              <a:rPr lang="en-US" altLang="en-US" smtClean="0"/>
              <a:t>Temporal Reuse Factor</a:t>
            </a:r>
          </a:p>
        </p:txBody>
      </p:sp>
      <p:sp>
        <p:nvSpPr>
          <p:cNvPr id="175110" name="Rectangle 3"/>
          <p:cNvSpPr>
            <a:spLocks noGrp="1" noChangeArrowheads="1"/>
          </p:cNvSpPr>
          <p:nvPr>
            <p:ph type="body" idx="1"/>
          </p:nvPr>
        </p:nvSpPr>
        <p:spPr/>
        <p:txBody>
          <a:bodyPr/>
          <a:lstStyle/>
          <a:p>
            <a:pPr eaLnBrk="1" hangingPunct="1"/>
            <a:r>
              <a:rPr lang="en-US" altLang="en-US" smtClean="0"/>
              <a:t>For a loop </a:t>
            </a:r>
            <a:r>
              <a:rPr lang="en-US" altLang="en-US" i="1" smtClean="0"/>
              <a:t>k</a:t>
            </a:r>
            <a:r>
              <a:rPr lang="en-US" altLang="en-US" smtClean="0"/>
              <a:t>, the temporal reuse factor for the loop is</a:t>
            </a:r>
          </a:p>
          <a:p>
            <a:pPr lvl="1" eaLnBrk="1" hangingPunct="1"/>
            <a:r>
              <a:rPr lang="en-US" altLang="en-US" smtClean="0"/>
              <a:t>The trip count for the loop if </a:t>
            </a:r>
            <a:r>
              <a:rPr lang="en-US" altLang="en-US" b="1" smtClean="0"/>
              <a:t>e</a:t>
            </a:r>
            <a:r>
              <a:rPr lang="en-US" altLang="en-US" i="1" baseline="-25000" smtClean="0"/>
              <a:t>k</a:t>
            </a:r>
            <a:r>
              <a:rPr lang="en-US" altLang="en-US" smtClean="0"/>
              <a:t> </a:t>
            </a:r>
            <a:r>
              <a:rPr lang="en-US" altLang="en-US" smtClean="0">
                <a:sym typeface="Symbol" panose="05050102010706020507" pitchFamily="18" charset="2"/>
              </a:rPr>
              <a:t> </a:t>
            </a:r>
            <a:r>
              <a:rPr lang="en-US" altLang="en-US" i="1" smtClean="0"/>
              <a:t>ker</a:t>
            </a:r>
            <a:r>
              <a:rPr lang="en-US" altLang="en-US" smtClean="0"/>
              <a:t>(</a:t>
            </a:r>
            <a:r>
              <a:rPr lang="en-US" altLang="en-US" b="1" smtClean="0"/>
              <a:t>A</a:t>
            </a:r>
            <a:r>
              <a:rPr lang="en-US" altLang="en-US" smtClean="0"/>
              <a:t>)</a:t>
            </a:r>
          </a:p>
          <a:p>
            <a:pPr lvl="1" eaLnBrk="1" hangingPunct="1"/>
            <a:r>
              <a:rPr lang="en-US" altLang="en-US" smtClean="0"/>
              <a:t>Otherwise, it is one</a:t>
            </a:r>
          </a:p>
          <a:p>
            <a:pPr eaLnBrk="1" hangingPunct="1"/>
            <a:endParaRPr lang="en-US" altLang="en-US" smtClean="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61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61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1DF3DE-7411-41D2-A823-26BED369718C}" type="slidenum">
              <a:rPr lang="en-US" altLang="en-US">
                <a:solidFill>
                  <a:srgbClr val="660066"/>
                </a:solidFill>
              </a:rPr>
              <a:pPr eaLnBrk="1" hangingPunct="1"/>
              <a:t>158</a:t>
            </a:fld>
            <a:endParaRPr lang="en-US" altLang="en-US">
              <a:solidFill>
                <a:srgbClr val="660066"/>
              </a:solidFill>
            </a:endParaRPr>
          </a:p>
        </p:txBody>
      </p:sp>
      <p:sp>
        <p:nvSpPr>
          <p:cNvPr id="176133" name="Rectangle 2"/>
          <p:cNvSpPr>
            <a:spLocks noGrp="1" noChangeArrowheads="1"/>
          </p:cNvSpPr>
          <p:nvPr>
            <p:ph type="title"/>
          </p:nvPr>
        </p:nvSpPr>
        <p:spPr/>
        <p:txBody>
          <a:bodyPr/>
          <a:lstStyle/>
          <a:p>
            <a:pPr eaLnBrk="1" hangingPunct="1"/>
            <a:r>
              <a:rPr lang="en-US" altLang="en-US" smtClean="0"/>
              <a:t>Spatial Reuse Factor</a:t>
            </a:r>
          </a:p>
        </p:txBody>
      </p:sp>
      <p:sp>
        <p:nvSpPr>
          <p:cNvPr id="176134" name="Rectangle 3"/>
          <p:cNvSpPr>
            <a:spLocks noGrp="1" noChangeArrowheads="1"/>
          </p:cNvSpPr>
          <p:nvPr>
            <p:ph type="body" idx="1"/>
          </p:nvPr>
        </p:nvSpPr>
        <p:spPr/>
        <p:txBody>
          <a:bodyPr/>
          <a:lstStyle/>
          <a:p>
            <a:pPr eaLnBrk="1" hangingPunct="1"/>
            <a:r>
              <a:rPr lang="en-US" altLang="en-US" smtClean="0"/>
              <a:t>If </a:t>
            </a:r>
            <a:r>
              <a:rPr lang="en-US" altLang="en-US" b="1" smtClean="0"/>
              <a:t>e</a:t>
            </a:r>
            <a:r>
              <a:rPr lang="en-US" altLang="en-US" i="1" baseline="-25000" smtClean="0"/>
              <a:t>k</a:t>
            </a:r>
            <a:r>
              <a:rPr lang="en-US" altLang="en-US" smtClean="0"/>
              <a:t> </a:t>
            </a:r>
            <a:r>
              <a:rPr lang="en-US" altLang="en-US" smtClean="0">
                <a:sym typeface="Symbol" panose="05050102010706020507" pitchFamily="18" charset="2"/>
              </a:rPr>
              <a:t> </a:t>
            </a:r>
            <a:r>
              <a:rPr lang="en-US" altLang="en-US" i="1" smtClean="0"/>
              <a:t>ker</a:t>
            </a:r>
            <a:r>
              <a:rPr lang="en-US" altLang="en-US" smtClean="0"/>
              <a:t>(</a:t>
            </a:r>
            <a:r>
              <a:rPr lang="en-US" altLang="en-US" b="1" smtClean="0"/>
              <a:t>A</a:t>
            </a:r>
            <a:r>
              <a:rPr lang="en-US" altLang="en-US" i="1" baseline="-25000" smtClean="0"/>
              <a:t>s</a:t>
            </a:r>
            <a:r>
              <a:rPr lang="en-US" altLang="en-US" smtClean="0"/>
              <a:t>), the spatial reuse factor is max(1, </a:t>
            </a:r>
            <a:r>
              <a:rPr lang="en-US" altLang="en-US" i="1" smtClean="0"/>
              <a:t>b</a:t>
            </a:r>
            <a:r>
              <a:rPr lang="en-US" altLang="en-US" smtClean="0"/>
              <a:t> / </a:t>
            </a:r>
            <a:r>
              <a:rPr lang="en-US" altLang="en-US" i="1" smtClean="0"/>
              <a:t>a</a:t>
            </a:r>
            <a:r>
              <a:rPr lang="en-US" altLang="en-US" i="1" baseline="-25000" smtClean="0"/>
              <a:t>sk</a:t>
            </a:r>
            <a:r>
              <a:rPr lang="en-US" altLang="en-US" smtClean="0"/>
              <a:t>)</a:t>
            </a:r>
          </a:p>
          <a:p>
            <a:pPr lvl="1" eaLnBrk="1" hangingPunct="1"/>
            <a:r>
              <a:rPr lang="en-US" altLang="en-US" i="1" smtClean="0"/>
              <a:t>b</a:t>
            </a:r>
            <a:r>
              <a:rPr lang="en-US" altLang="en-US" smtClean="0"/>
              <a:t> is the size of a cache block</a:t>
            </a:r>
          </a:p>
          <a:p>
            <a:pPr lvl="1" eaLnBrk="1" hangingPunct="1"/>
            <a:r>
              <a:rPr lang="en-US" altLang="en-US" i="1" smtClean="0"/>
              <a:t>a</a:t>
            </a:r>
            <a:r>
              <a:rPr lang="en-US" altLang="en-US" i="1" baseline="-25000" smtClean="0"/>
              <a:t>sk</a:t>
            </a:r>
            <a:r>
              <a:rPr lang="en-US" altLang="en-US" smtClean="0"/>
              <a:t> is the coefficient of the index variable for loop </a:t>
            </a:r>
            <a:r>
              <a:rPr lang="en-US" altLang="en-US" i="1" smtClean="0"/>
              <a:t>k</a:t>
            </a:r>
            <a:r>
              <a:rPr lang="en-US" altLang="en-US" smtClean="0"/>
              <a:t> in the stride-1 dimension </a:t>
            </a:r>
            <a:r>
              <a:rPr lang="en-US" altLang="en-US" i="1" smtClean="0"/>
              <a:t>s</a:t>
            </a:r>
          </a:p>
          <a:p>
            <a:pPr eaLnBrk="1" hangingPunct="1"/>
            <a:r>
              <a:rPr lang="en-US" altLang="en-US" smtClean="0"/>
              <a:t>The spatial reuse factor is one otherwise</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7155"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7156"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2931D3-0372-4C9E-B437-886DA04D8592}" type="slidenum">
              <a:rPr lang="en-US" altLang="en-US">
                <a:solidFill>
                  <a:srgbClr val="660066"/>
                </a:solidFill>
              </a:rPr>
              <a:pPr eaLnBrk="1" hangingPunct="1"/>
              <a:t>159</a:t>
            </a:fld>
            <a:endParaRPr lang="en-US" altLang="en-US">
              <a:solidFill>
                <a:srgbClr val="660066"/>
              </a:solidFill>
            </a:endParaRPr>
          </a:p>
        </p:txBody>
      </p:sp>
      <p:sp>
        <p:nvSpPr>
          <p:cNvPr id="177157" name="Rectangle 2"/>
          <p:cNvSpPr>
            <a:spLocks noGrp="1" noChangeArrowheads="1"/>
          </p:cNvSpPr>
          <p:nvPr>
            <p:ph type="title"/>
          </p:nvPr>
        </p:nvSpPr>
        <p:spPr/>
        <p:txBody>
          <a:bodyPr/>
          <a:lstStyle/>
          <a:p>
            <a:pPr eaLnBrk="1" hangingPunct="1"/>
            <a:r>
              <a:rPr lang="en-US" altLang="en-US" smtClean="0"/>
              <a:t>Self-Reuse Factor</a:t>
            </a:r>
          </a:p>
        </p:txBody>
      </p:sp>
      <p:sp>
        <p:nvSpPr>
          <p:cNvPr id="177158" name="Rectangle 3"/>
          <p:cNvSpPr>
            <a:spLocks noGrp="1" noChangeArrowheads="1"/>
          </p:cNvSpPr>
          <p:nvPr>
            <p:ph type="body" sz="half" idx="1"/>
          </p:nvPr>
        </p:nvSpPr>
        <p:spPr>
          <a:xfrm>
            <a:off x="457200" y="1600200"/>
            <a:ext cx="8066088" cy="4525963"/>
          </a:xfrm>
        </p:spPr>
        <p:txBody>
          <a:bodyPr/>
          <a:lstStyle/>
          <a:p>
            <a:pPr eaLnBrk="1" hangingPunct="1"/>
            <a:r>
              <a:rPr lang="en-US" altLang="en-US" sz="2800" smtClean="0"/>
              <a:t>The </a:t>
            </a:r>
            <a:r>
              <a:rPr lang="en-US" altLang="en-US" sz="2800" smtClean="0">
                <a:solidFill>
                  <a:srgbClr val="800080"/>
                </a:solidFill>
              </a:rPr>
              <a:t>self-reuse factor</a:t>
            </a:r>
            <a:r>
              <a:rPr lang="en-US" altLang="en-US" sz="2800" smtClean="0"/>
              <a:t>, </a:t>
            </a:r>
            <a:r>
              <a:rPr lang="en-US" altLang="en-US" sz="2800" i="1" smtClean="0"/>
              <a:t>R</a:t>
            </a:r>
            <a:r>
              <a:rPr lang="en-US" altLang="en-US" sz="2800" i="1" baseline="-25000" smtClean="0"/>
              <a:t>k</a:t>
            </a:r>
            <a:r>
              <a:rPr lang="en-US" altLang="en-US" sz="2800" smtClean="0"/>
              <a:t>, for loop </a:t>
            </a:r>
            <a:r>
              <a:rPr lang="en-US" altLang="en-US" sz="2800" i="1" smtClean="0"/>
              <a:t>k</a:t>
            </a:r>
            <a:r>
              <a:rPr lang="en-US" altLang="en-US" sz="2800" smtClean="0"/>
              <a:t> is equal to the temporal reuse factor if it is greater than one, otherwise it is the spatial reuse factor</a:t>
            </a:r>
          </a:p>
          <a:p>
            <a:pPr eaLnBrk="1" hangingPunct="1"/>
            <a:r>
              <a:rPr lang="en-US" altLang="en-US" sz="2800" smtClean="0"/>
              <a:t>The </a:t>
            </a:r>
            <a:r>
              <a:rPr lang="en-US" altLang="en-US" sz="2800" smtClean="0">
                <a:solidFill>
                  <a:srgbClr val="800080"/>
                </a:solidFill>
              </a:rPr>
              <a:t>cumulative self-reuse</a:t>
            </a:r>
            <a:r>
              <a:rPr lang="en-US" altLang="en-US" sz="2800" smtClean="0"/>
              <a:t>,    , factor for a reference in loop </a:t>
            </a:r>
            <a:r>
              <a:rPr lang="en-US" altLang="en-US" sz="2800" i="1" smtClean="0"/>
              <a:t>k</a:t>
            </a:r>
            <a:r>
              <a:rPr lang="en-US" altLang="en-US" sz="2800" smtClean="0"/>
              <a:t> is the product of all self-reuse factors for that reference in loop </a:t>
            </a:r>
            <a:r>
              <a:rPr lang="en-US" altLang="en-US" sz="2800" i="1" smtClean="0"/>
              <a:t>k</a:t>
            </a:r>
            <a:r>
              <a:rPr lang="en-US" altLang="en-US" sz="2800" smtClean="0"/>
              <a:t> and all inner loops containing the reference</a:t>
            </a:r>
          </a:p>
          <a:p>
            <a:pPr eaLnBrk="1" hangingPunct="1"/>
            <a:endParaRPr lang="en-US" altLang="en-US" sz="2800" smtClean="0"/>
          </a:p>
        </p:txBody>
      </p:sp>
      <p:graphicFrame>
        <p:nvGraphicFramePr>
          <p:cNvPr id="177159" name="Object 4"/>
          <p:cNvGraphicFramePr>
            <a:graphicFrameLocks noChangeAspect="1"/>
          </p:cNvGraphicFramePr>
          <p:nvPr>
            <p:ph sz="half" idx="2"/>
          </p:nvPr>
        </p:nvGraphicFramePr>
        <p:xfrm>
          <a:off x="5027613" y="3049588"/>
          <a:ext cx="427037" cy="449262"/>
        </p:xfrm>
        <a:graphic>
          <a:graphicData uri="http://schemas.openxmlformats.org/presentationml/2006/ole">
            <mc:AlternateContent xmlns:mc="http://schemas.openxmlformats.org/markup-compatibility/2006">
              <mc:Choice xmlns:v="urn:schemas-microsoft-com:vml" Requires="v">
                <p:oleObj spid="_x0000_s177160" name="Equation" r:id="rId4" imgW="203112" imgH="228501" progId="Equation.DSMT4">
                  <p:embed/>
                </p:oleObj>
              </mc:Choice>
              <mc:Fallback>
                <p:oleObj name="Equation" r:id="rId4" imgW="203112" imgH="22850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7613" y="3049588"/>
                        <a:ext cx="42703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307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307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B81605-A6E7-4379-A9E2-872E48A6231A}" type="slidenum">
              <a:rPr lang="en-US" altLang="en-US">
                <a:solidFill>
                  <a:srgbClr val="660066"/>
                </a:solidFill>
              </a:rPr>
              <a:pPr eaLnBrk="1" hangingPunct="1"/>
              <a:t>16</a:t>
            </a:fld>
            <a:endParaRPr lang="en-US" altLang="en-US">
              <a:solidFill>
                <a:srgbClr val="660066"/>
              </a:solidFill>
            </a:endParaRPr>
          </a:p>
        </p:txBody>
      </p:sp>
      <p:sp>
        <p:nvSpPr>
          <p:cNvPr id="30725" name="Rectangle 2"/>
          <p:cNvSpPr>
            <a:spLocks noGrp="1" noChangeArrowheads="1"/>
          </p:cNvSpPr>
          <p:nvPr>
            <p:ph type="title"/>
          </p:nvPr>
        </p:nvSpPr>
        <p:spPr>
          <a:xfrm>
            <a:off x="914400" y="228600"/>
            <a:ext cx="8039100" cy="939800"/>
          </a:xfrm>
        </p:spPr>
        <p:txBody>
          <a:bodyPr/>
          <a:lstStyle/>
          <a:p>
            <a:pPr eaLnBrk="1" hangingPunct="1"/>
            <a:r>
              <a:rPr lang="en-US" altLang="en-US" sz="2800" b="1" smtClean="0"/>
              <a:t>Example of Two-dimensional Loop-</a:t>
            </a:r>
            <a:br>
              <a:rPr lang="en-US" altLang="en-US" sz="2800" b="1" smtClean="0"/>
            </a:br>
            <a:r>
              <a:rPr lang="en-US" altLang="en-US" sz="2800" b="1" smtClean="0"/>
              <a:t>independent and Loop-carried dependences</a:t>
            </a:r>
            <a:endParaRPr lang="en-US" altLang="en-US" sz="2800" smtClean="0"/>
          </a:p>
        </p:txBody>
      </p:sp>
      <p:sp>
        <p:nvSpPr>
          <p:cNvPr id="30726" name="Rectangle 3"/>
          <p:cNvSpPr>
            <a:spLocks noGrp="1" noChangeArrowheads="1"/>
          </p:cNvSpPr>
          <p:nvPr>
            <p:ph type="body" idx="1"/>
          </p:nvPr>
        </p:nvSpPr>
        <p:spPr>
          <a:xfrm>
            <a:off x="928688" y="1531938"/>
            <a:ext cx="7940675" cy="4991100"/>
          </a:xfrm>
        </p:spPr>
        <p:txBody>
          <a:bodyPr/>
          <a:lstStyle/>
          <a:p>
            <a:pPr eaLnBrk="1" hangingPunct="1">
              <a:lnSpc>
                <a:spcPct val="80000"/>
              </a:lnSpc>
              <a:buFont typeface="Arial Unicode MS" panose="020B0604020202020204" pitchFamily="34" charset="-128"/>
              <a:buNone/>
            </a:pPr>
            <a:r>
              <a:rPr lang="en-US" altLang="en-US" sz="2400" b="1" smtClean="0"/>
              <a:t>	</a:t>
            </a:r>
            <a:r>
              <a:rPr lang="en-US" altLang="en-US" sz="2000" b="1" smtClean="0">
                <a:latin typeface="Courier New" panose="02070309020205020404" pitchFamily="49" charset="0"/>
              </a:rPr>
              <a:t>DO 10 i = 2, n-1</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DO 10 j = 2, n-1</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X(i,j) = X(i-1,j) + Y (i,j)</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			A(i)   = A(i) + j</a:t>
            </a:r>
          </a:p>
          <a:p>
            <a:pPr eaLnBrk="1" hangingPunct="1">
              <a:lnSpc>
                <a:spcPct val="80000"/>
              </a:lnSpc>
              <a:buFont typeface="Arial Unicode MS" panose="020B0604020202020204" pitchFamily="34" charset="-128"/>
              <a:buNone/>
            </a:pPr>
            <a:r>
              <a:rPr lang="en-US" altLang="en-US" sz="2000" b="1" smtClean="0">
                <a:latin typeface="Courier New" panose="02070309020205020404" pitchFamily="49" charset="0"/>
              </a:rPr>
              <a:t>10 		if ( Y(i,j) .eq. 0 ) 	Z = Z + i*j</a:t>
            </a:r>
          </a:p>
          <a:p>
            <a:pPr eaLnBrk="1" hangingPunct="1">
              <a:lnSpc>
                <a:spcPct val="20000"/>
              </a:lnSpc>
            </a:pPr>
            <a:endParaRPr lang="en-US" altLang="en-US" sz="2000" smtClean="0"/>
          </a:p>
          <a:p>
            <a:pPr eaLnBrk="1" hangingPunct="1">
              <a:lnSpc>
                <a:spcPct val="90000"/>
              </a:lnSpc>
            </a:pPr>
            <a:r>
              <a:rPr lang="en-US" altLang="en-US" sz="2400" smtClean="0"/>
              <a:t>Flow dep. from </a:t>
            </a:r>
            <a:r>
              <a:rPr lang="en-US" altLang="en-US" sz="2400" i="1" smtClean="0">
                <a:latin typeface="Times New Roman" panose="02020603050405020304" pitchFamily="18" charset="0"/>
              </a:rPr>
              <a:t>X</a:t>
            </a:r>
            <a:r>
              <a:rPr lang="en-US" altLang="en-US" sz="2400" smtClean="0"/>
              <a:t>(</a:t>
            </a:r>
            <a:r>
              <a:rPr lang="en-US" altLang="en-US" sz="2400" i="1" smtClean="0">
                <a:latin typeface="Times New Roman" panose="02020603050405020304" pitchFamily="18" charset="0"/>
              </a:rPr>
              <a:t>i,j</a:t>
            </a:r>
            <a:r>
              <a:rPr lang="en-US" altLang="en-US" sz="2400" smtClean="0"/>
              <a:t>) to </a:t>
            </a:r>
            <a:r>
              <a:rPr lang="en-US" altLang="en-US" sz="2400" i="1" smtClean="0">
                <a:latin typeface="Times New Roman" panose="02020603050405020304" pitchFamily="18" charset="0"/>
              </a:rPr>
              <a:t>X</a:t>
            </a:r>
            <a:r>
              <a:rPr lang="en-US" altLang="en-US" sz="2400" smtClean="0"/>
              <a:t>(</a:t>
            </a:r>
            <a:r>
              <a:rPr lang="en-US" altLang="en-US" sz="2400" i="1" smtClean="0">
                <a:latin typeface="Times New Roman" panose="02020603050405020304" pitchFamily="18" charset="0"/>
              </a:rPr>
              <a:t>i-1</a:t>
            </a:r>
            <a:r>
              <a:rPr lang="en-US" altLang="en-US" sz="2400" smtClean="0"/>
              <a:t>, </a:t>
            </a:r>
            <a:r>
              <a:rPr lang="en-US" altLang="en-US" sz="2400" i="1" smtClean="0">
                <a:latin typeface="Times New Roman" panose="02020603050405020304" pitchFamily="18" charset="0"/>
              </a:rPr>
              <a:t>j</a:t>
            </a:r>
            <a:r>
              <a:rPr lang="en-US" altLang="en-US" sz="2400" smtClean="0"/>
              <a:t>) with dep. vector (1,0)</a:t>
            </a:r>
          </a:p>
          <a:p>
            <a:pPr eaLnBrk="1" hangingPunct="1">
              <a:lnSpc>
                <a:spcPct val="90000"/>
              </a:lnSpc>
            </a:pPr>
            <a:r>
              <a:rPr lang="en-US" altLang="en-US" sz="2400" smtClean="0"/>
              <a:t>Flow dep. from </a:t>
            </a:r>
            <a:r>
              <a:rPr lang="en-US" altLang="en-US" sz="2400" i="1" smtClean="0">
                <a:latin typeface="Times New Roman" panose="02020603050405020304" pitchFamily="18" charset="0"/>
              </a:rPr>
              <a:t>A</a:t>
            </a:r>
            <a:r>
              <a:rPr lang="en-US" altLang="en-US" sz="2400" smtClean="0"/>
              <a:t>(</a:t>
            </a:r>
            <a:r>
              <a:rPr lang="en-US" altLang="en-US" sz="2400" i="1" smtClean="0">
                <a:latin typeface="Times New Roman" panose="02020603050405020304" pitchFamily="18" charset="0"/>
              </a:rPr>
              <a:t>i</a:t>
            </a:r>
            <a:r>
              <a:rPr lang="en-US" altLang="en-US" sz="2400" smtClean="0"/>
              <a:t>)</a:t>
            </a:r>
            <a:r>
              <a:rPr lang="en-US" altLang="en-US" sz="2400" i="1" baseline="-25000" smtClean="0">
                <a:latin typeface="Times New Roman" panose="02020603050405020304" pitchFamily="18" charset="0"/>
              </a:rPr>
              <a:t>def</a:t>
            </a:r>
            <a:r>
              <a:rPr lang="en-US" altLang="en-US" sz="2400" smtClean="0"/>
              <a:t> to </a:t>
            </a:r>
            <a:r>
              <a:rPr lang="en-US" altLang="en-US" sz="2400" i="1" smtClean="0">
                <a:latin typeface="Times New Roman" panose="02020603050405020304" pitchFamily="18" charset="0"/>
              </a:rPr>
              <a:t>A</a:t>
            </a:r>
            <a:r>
              <a:rPr lang="en-US" altLang="en-US" sz="2400" smtClean="0"/>
              <a:t>(</a:t>
            </a:r>
            <a:r>
              <a:rPr lang="en-US" altLang="en-US" sz="2400" i="1" smtClean="0">
                <a:latin typeface="Times New Roman" panose="02020603050405020304" pitchFamily="18" charset="0"/>
              </a:rPr>
              <a:t>i</a:t>
            </a:r>
            <a:r>
              <a:rPr lang="en-US" altLang="en-US" sz="2400" smtClean="0"/>
              <a:t>)</a:t>
            </a:r>
            <a:r>
              <a:rPr lang="en-US" altLang="en-US" sz="2400" i="1" baseline="-25000" smtClean="0">
                <a:latin typeface="Times New Roman" panose="02020603050405020304" pitchFamily="18" charset="0"/>
              </a:rPr>
              <a:t>use</a:t>
            </a:r>
            <a:r>
              <a:rPr lang="en-US" altLang="en-US" sz="2400" smtClean="0"/>
              <a:t> with dep. vector (=,&lt;) (can be refined to distance vector (0,1))</a:t>
            </a:r>
          </a:p>
          <a:p>
            <a:pPr eaLnBrk="1" hangingPunct="1">
              <a:lnSpc>
                <a:spcPct val="90000"/>
              </a:lnSpc>
            </a:pPr>
            <a:r>
              <a:rPr lang="en-US" altLang="en-US" sz="2400" smtClean="0"/>
              <a:t>Anti dep. from </a:t>
            </a:r>
            <a:r>
              <a:rPr lang="en-US" altLang="en-US" sz="2400" i="1" smtClean="0">
                <a:latin typeface="Times New Roman" panose="02020603050405020304" pitchFamily="18" charset="0"/>
              </a:rPr>
              <a:t>A</a:t>
            </a:r>
            <a:r>
              <a:rPr lang="en-US" altLang="en-US" sz="2400" smtClean="0"/>
              <a:t>(</a:t>
            </a:r>
            <a:r>
              <a:rPr lang="en-US" altLang="en-US" sz="2400" i="1" smtClean="0">
                <a:latin typeface="Times New Roman" panose="02020603050405020304" pitchFamily="18" charset="0"/>
              </a:rPr>
              <a:t>i</a:t>
            </a:r>
            <a:r>
              <a:rPr lang="en-US" altLang="en-US" sz="2400" smtClean="0"/>
              <a:t>)</a:t>
            </a:r>
            <a:r>
              <a:rPr lang="en-US" altLang="en-US" sz="2400" i="1" baseline="-25000" smtClean="0">
                <a:latin typeface="Times New Roman" panose="02020603050405020304" pitchFamily="18" charset="0"/>
              </a:rPr>
              <a:t>use</a:t>
            </a:r>
            <a:r>
              <a:rPr lang="en-US" altLang="en-US" sz="2400" smtClean="0"/>
              <a:t> to </a:t>
            </a:r>
            <a:r>
              <a:rPr lang="en-US" altLang="en-US" sz="2400" i="1" smtClean="0">
                <a:latin typeface="Times New Roman" panose="02020603050405020304" pitchFamily="18" charset="0"/>
              </a:rPr>
              <a:t>A</a:t>
            </a:r>
            <a:r>
              <a:rPr lang="en-US" altLang="en-US" sz="2400" smtClean="0"/>
              <a:t>(</a:t>
            </a:r>
            <a:r>
              <a:rPr lang="en-US" altLang="en-US" sz="2400" i="1" smtClean="0">
                <a:latin typeface="Times New Roman" panose="02020603050405020304" pitchFamily="18" charset="0"/>
              </a:rPr>
              <a:t>i</a:t>
            </a:r>
            <a:r>
              <a:rPr lang="en-US" altLang="en-US" sz="2400" smtClean="0"/>
              <a:t>)</a:t>
            </a:r>
            <a:r>
              <a:rPr lang="en-US" altLang="en-US" sz="2400" i="1" baseline="-25000" smtClean="0">
                <a:latin typeface="Times New Roman" panose="02020603050405020304" pitchFamily="18" charset="0"/>
              </a:rPr>
              <a:t>def</a:t>
            </a:r>
            <a:r>
              <a:rPr lang="en-US" altLang="en-US" sz="2400" smtClean="0"/>
              <a:t> with dep. vector (=,</a:t>
            </a:r>
            <a:r>
              <a:rPr lang="en-US" altLang="en-US" sz="2400" smtClean="0">
                <a:sym typeface="Symbol" panose="05050102010706020507" pitchFamily="18" charset="2"/>
              </a:rPr>
              <a:t>_ (can be refined to distance vectors {(0,0), (0,1)})</a:t>
            </a:r>
          </a:p>
          <a:p>
            <a:pPr eaLnBrk="1" hangingPunct="1">
              <a:lnSpc>
                <a:spcPct val="90000"/>
              </a:lnSpc>
            </a:pPr>
            <a:r>
              <a:rPr lang="en-US" altLang="en-US" sz="2400" smtClean="0">
                <a:sym typeface="Symbol" panose="05050102010706020507" pitchFamily="18" charset="2"/>
              </a:rPr>
              <a:t>Output dep. from </a:t>
            </a:r>
            <a:r>
              <a:rPr lang="en-US" altLang="en-US" sz="2400" i="1" smtClean="0">
                <a:latin typeface="Times New Roman" panose="02020603050405020304" pitchFamily="18" charset="0"/>
                <a:sym typeface="Symbol" panose="05050102010706020507" pitchFamily="18" charset="2"/>
              </a:rPr>
              <a:t>A</a:t>
            </a:r>
            <a:r>
              <a:rPr lang="en-US" altLang="en-US" sz="2400" smtClean="0">
                <a:sym typeface="Symbol" panose="05050102010706020507" pitchFamily="18" charset="2"/>
              </a:rPr>
              <a:t>(</a:t>
            </a:r>
            <a:r>
              <a:rPr lang="en-US" altLang="en-US" sz="2400" i="1"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a:t>
            </a:r>
            <a:r>
              <a:rPr lang="en-US" altLang="en-US" sz="2400" i="1" baseline="-25000" smtClean="0">
                <a:latin typeface="Times New Roman" panose="02020603050405020304" pitchFamily="18" charset="0"/>
                <a:sym typeface="Symbol" panose="05050102010706020507" pitchFamily="18" charset="2"/>
              </a:rPr>
              <a:t>def</a:t>
            </a:r>
            <a:r>
              <a:rPr lang="en-US" altLang="en-US" sz="2400" smtClean="0">
                <a:sym typeface="Symbol" panose="05050102010706020507" pitchFamily="18" charset="2"/>
              </a:rPr>
              <a:t> to itself with dep. Vector (=,&lt;) (can be refined to distance vector (0,1))</a:t>
            </a:r>
            <a:endParaRPr lang="en-US" altLang="en-US" sz="2400" smtClean="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81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81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DD306D-D51B-42F1-8D7E-4BD1F28B31DF}" type="slidenum">
              <a:rPr lang="en-US" altLang="en-US">
                <a:solidFill>
                  <a:srgbClr val="660066"/>
                </a:solidFill>
              </a:rPr>
              <a:pPr eaLnBrk="1" hangingPunct="1"/>
              <a:t>160</a:t>
            </a:fld>
            <a:endParaRPr lang="en-US" altLang="en-US">
              <a:solidFill>
                <a:srgbClr val="660066"/>
              </a:solidFill>
            </a:endParaRPr>
          </a:p>
        </p:txBody>
      </p:sp>
      <p:sp>
        <p:nvSpPr>
          <p:cNvPr id="178181" name="Rectangle 2"/>
          <p:cNvSpPr>
            <a:spLocks noGrp="1" noChangeArrowheads="1"/>
          </p:cNvSpPr>
          <p:nvPr>
            <p:ph type="title"/>
          </p:nvPr>
        </p:nvSpPr>
        <p:spPr/>
        <p:txBody>
          <a:bodyPr/>
          <a:lstStyle/>
          <a:p>
            <a:pPr eaLnBrk="1" hangingPunct="1"/>
            <a:r>
              <a:rPr lang="en-US" altLang="en-US" smtClean="0"/>
              <a:t>Cumulative Reuse Factor</a:t>
            </a:r>
          </a:p>
        </p:txBody>
      </p:sp>
      <p:sp>
        <p:nvSpPr>
          <p:cNvPr id="178182" name="Rectangle 3"/>
          <p:cNvSpPr>
            <a:spLocks noGrp="1" noChangeArrowheads="1"/>
          </p:cNvSpPr>
          <p:nvPr>
            <p:ph type="body" idx="1"/>
          </p:nvPr>
        </p:nvSpPr>
        <p:spPr/>
        <p:txBody>
          <a:bodyPr/>
          <a:lstStyle/>
          <a:p>
            <a:pPr eaLnBrk="1" hangingPunct="1"/>
            <a:r>
              <a:rPr lang="en-US" altLang="en-US" smtClean="0"/>
              <a:t>It measures how often an array element will be reused inside each loop</a:t>
            </a:r>
          </a:p>
          <a:p>
            <a:pPr eaLnBrk="1" hangingPunct="1"/>
            <a:endParaRPr lang="en-US" altLang="en-US" smtClean="0"/>
          </a:p>
          <a:p>
            <a:pPr eaLnBrk="1" hangingPunct="1"/>
            <a:r>
              <a:rPr lang="en-US" altLang="en-US" smtClean="0"/>
              <a:t>It is also a measure of the references that will be satisfied by the cache</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92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92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218BBA-E23F-487D-B418-BDD1080C7276}" type="slidenum">
              <a:rPr lang="en-US" altLang="en-US">
                <a:solidFill>
                  <a:srgbClr val="660066"/>
                </a:solidFill>
              </a:rPr>
              <a:pPr eaLnBrk="1" hangingPunct="1"/>
              <a:t>161</a:t>
            </a:fld>
            <a:endParaRPr lang="en-US" altLang="en-US">
              <a:solidFill>
                <a:srgbClr val="660066"/>
              </a:solidFill>
            </a:endParaRPr>
          </a:p>
        </p:txBody>
      </p:sp>
      <p:sp>
        <p:nvSpPr>
          <p:cNvPr id="179205" name="Rectangle 2"/>
          <p:cNvSpPr>
            <a:spLocks noGrp="1" noChangeArrowheads="1"/>
          </p:cNvSpPr>
          <p:nvPr>
            <p:ph type="title"/>
          </p:nvPr>
        </p:nvSpPr>
        <p:spPr/>
        <p:txBody>
          <a:bodyPr/>
          <a:lstStyle/>
          <a:p>
            <a:pPr eaLnBrk="1" hangingPunct="1"/>
            <a:r>
              <a:rPr lang="en-US" altLang="en-US" smtClean="0"/>
              <a:t>Data Footprint</a:t>
            </a:r>
          </a:p>
        </p:txBody>
      </p:sp>
      <p:sp>
        <p:nvSpPr>
          <p:cNvPr id="179206" name="Rectangle 3"/>
          <p:cNvSpPr>
            <a:spLocks noGrp="1" noChangeArrowheads="1"/>
          </p:cNvSpPr>
          <p:nvPr>
            <p:ph type="body" idx="1"/>
          </p:nvPr>
        </p:nvSpPr>
        <p:spPr/>
        <p:txBody>
          <a:bodyPr/>
          <a:lstStyle/>
          <a:p>
            <a:pPr eaLnBrk="1" hangingPunct="1">
              <a:lnSpc>
                <a:spcPct val="90000"/>
              </a:lnSpc>
            </a:pPr>
            <a:r>
              <a:rPr lang="en-US" altLang="en-US" smtClean="0"/>
              <a:t>The data footprint of a reference is the number of cache blocks that will be brought into the cache by a particular loop</a:t>
            </a:r>
          </a:p>
          <a:p>
            <a:pPr eaLnBrk="1" hangingPunct="1">
              <a:lnSpc>
                <a:spcPct val="90000"/>
              </a:lnSpc>
            </a:pPr>
            <a:endParaRPr lang="en-US" altLang="en-US" smtClean="0"/>
          </a:p>
          <a:p>
            <a:pPr eaLnBrk="1" hangingPunct="1">
              <a:lnSpc>
                <a:spcPct val="90000"/>
              </a:lnSpc>
            </a:pPr>
            <a:r>
              <a:rPr lang="en-US" altLang="en-US" smtClean="0"/>
              <a:t>If there is no reuse, then each iteration will bring in the cache block containing the element. So if </a:t>
            </a:r>
            <a:r>
              <a:rPr lang="en-US" altLang="en-US" i="1" smtClean="0"/>
              <a:t>N</a:t>
            </a:r>
            <a:r>
              <a:rPr lang="en-US" altLang="en-US" i="1" baseline="-25000" smtClean="0"/>
              <a:t>k</a:t>
            </a:r>
            <a:r>
              <a:rPr lang="en-US" altLang="en-US" smtClean="0"/>
              <a:t> is the trip count of loop </a:t>
            </a:r>
            <a:r>
              <a:rPr lang="en-US" altLang="en-US" i="1" smtClean="0"/>
              <a:t>k</a:t>
            </a:r>
            <a:r>
              <a:rPr lang="en-US" altLang="en-US" smtClean="0"/>
              <a:t>, this will be </a:t>
            </a:r>
            <a:r>
              <a:rPr lang="en-US" altLang="en-US" i="1" smtClean="0"/>
              <a:t>b</a:t>
            </a:r>
            <a:r>
              <a:rPr lang="en-US" altLang="en-US" smtClean="0"/>
              <a:t> </a:t>
            </a:r>
            <a:r>
              <a:rPr lang="en-US" altLang="en-US" smtClean="0">
                <a:sym typeface="Symbol" panose="05050102010706020507" pitchFamily="18" charset="2"/>
              </a:rPr>
              <a:t></a:t>
            </a:r>
            <a:r>
              <a:rPr lang="en-US" altLang="en-US" smtClean="0"/>
              <a:t> </a:t>
            </a:r>
            <a:r>
              <a:rPr lang="en-US" altLang="en-US" i="1" smtClean="0"/>
              <a:t>N</a:t>
            </a:r>
            <a:r>
              <a:rPr lang="en-US" altLang="en-US" i="1" baseline="-25000" smtClean="0"/>
              <a:t>k</a:t>
            </a:r>
            <a:r>
              <a:rPr lang="en-US" altLang="en-US" smtClean="0"/>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0227"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0228"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F81A2F-FE18-408A-A422-78029CF957B8}" type="slidenum">
              <a:rPr lang="en-US" altLang="en-US">
                <a:solidFill>
                  <a:srgbClr val="660066"/>
                </a:solidFill>
              </a:rPr>
              <a:pPr eaLnBrk="1" hangingPunct="1"/>
              <a:t>162</a:t>
            </a:fld>
            <a:endParaRPr lang="en-US" altLang="en-US">
              <a:solidFill>
                <a:srgbClr val="660066"/>
              </a:solidFill>
            </a:endParaRPr>
          </a:p>
        </p:txBody>
      </p:sp>
      <p:sp>
        <p:nvSpPr>
          <p:cNvPr id="180229" name="Rectangle 2"/>
          <p:cNvSpPr>
            <a:spLocks noGrp="1" noChangeArrowheads="1"/>
          </p:cNvSpPr>
          <p:nvPr>
            <p:ph type="title"/>
          </p:nvPr>
        </p:nvSpPr>
        <p:spPr/>
        <p:txBody>
          <a:bodyPr/>
          <a:lstStyle/>
          <a:p>
            <a:pPr eaLnBrk="1" hangingPunct="1"/>
            <a:r>
              <a:rPr lang="en-US" altLang="en-US" smtClean="0"/>
              <a:t>Data Footprint</a:t>
            </a:r>
          </a:p>
        </p:txBody>
      </p:sp>
      <p:sp>
        <p:nvSpPr>
          <p:cNvPr id="180230" name="Rectangle 3"/>
          <p:cNvSpPr>
            <a:spLocks noGrp="1" noChangeArrowheads="1"/>
          </p:cNvSpPr>
          <p:nvPr>
            <p:ph type="body" sz="half" idx="1"/>
          </p:nvPr>
        </p:nvSpPr>
        <p:spPr>
          <a:xfrm>
            <a:off x="457200" y="1600200"/>
            <a:ext cx="7904163" cy="4525963"/>
          </a:xfrm>
        </p:spPr>
        <p:txBody>
          <a:bodyPr/>
          <a:lstStyle/>
          <a:p>
            <a:pPr eaLnBrk="1" hangingPunct="1"/>
            <a:r>
              <a:rPr lang="en-US" altLang="en-US" sz="2800" smtClean="0"/>
              <a:t>If there is reuse, then the footprint at level </a:t>
            </a:r>
            <a:r>
              <a:rPr lang="en-US" altLang="en-US" sz="2800" i="1" smtClean="0"/>
              <a:t>k</a:t>
            </a:r>
            <a:r>
              <a:rPr lang="en-US" altLang="en-US" sz="2800" smtClean="0"/>
              <a:t> out of </a:t>
            </a:r>
            <a:r>
              <a:rPr lang="en-US" altLang="en-US" sz="2800" i="1" smtClean="0"/>
              <a:t>n</a:t>
            </a:r>
            <a:r>
              <a:rPr lang="en-US" altLang="en-US" sz="2800" smtClean="0"/>
              <a:t> nested loop is:</a:t>
            </a:r>
          </a:p>
          <a:p>
            <a:pPr eaLnBrk="1" hangingPunct="1"/>
            <a:endParaRPr lang="en-US" altLang="en-US" sz="2800" smtClean="0"/>
          </a:p>
        </p:txBody>
      </p:sp>
      <p:graphicFrame>
        <p:nvGraphicFramePr>
          <p:cNvPr id="180231" name="Object 4"/>
          <p:cNvGraphicFramePr>
            <a:graphicFrameLocks noChangeAspect="1"/>
          </p:cNvGraphicFramePr>
          <p:nvPr>
            <p:ph sz="half" idx="2"/>
          </p:nvPr>
        </p:nvGraphicFramePr>
        <p:xfrm>
          <a:off x="2901950" y="3048000"/>
          <a:ext cx="2647950" cy="1274763"/>
        </p:xfrm>
        <a:graphic>
          <a:graphicData uri="http://schemas.openxmlformats.org/presentationml/2006/ole">
            <mc:AlternateContent xmlns:mc="http://schemas.openxmlformats.org/markup-compatibility/2006">
              <mc:Choice xmlns:v="urn:schemas-microsoft-com:vml" Requires="v">
                <p:oleObj spid="_x0000_s180232" name="Equation" r:id="rId4" imgW="863225" imgH="444307" progId="Equation.DSMT4">
                  <p:embed/>
                </p:oleObj>
              </mc:Choice>
              <mc:Fallback>
                <p:oleObj name="Equation" r:id="rId4" imgW="863225" imgH="44430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1950" y="3048000"/>
                        <a:ext cx="2647950"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1251"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1252"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63212E-16FD-4878-9B44-6D43F5D0F95C}" type="slidenum">
              <a:rPr lang="en-US" altLang="en-US">
                <a:solidFill>
                  <a:srgbClr val="660066"/>
                </a:solidFill>
              </a:rPr>
              <a:pPr eaLnBrk="1" hangingPunct="1"/>
              <a:t>163</a:t>
            </a:fld>
            <a:endParaRPr lang="en-US" altLang="en-US">
              <a:solidFill>
                <a:srgbClr val="660066"/>
              </a:solidFill>
            </a:endParaRPr>
          </a:p>
        </p:txBody>
      </p:sp>
      <p:sp>
        <p:nvSpPr>
          <p:cNvPr id="181253" name="Rectangle 2"/>
          <p:cNvSpPr>
            <a:spLocks noGrp="1" noChangeArrowheads="1"/>
          </p:cNvSpPr>
          <p:nvPr>
            <p:ph type="title"/>
          </p:nvPr>
        </p:nvSpPr>
        <p:spPr/>
        <p:txBody>
          <a:bodyPr/>
          <a:lstStyle/>
          <a:p>
            <a:pPr eaLnBrk="1" hangingPunct="1"/>
            <a:r>
              <a:rPr lang="en-US" altLang="en-US" smtClean="0"/>
              <a:t>An Example</a:t>
            </a:r>
          </a:p>
        </p:txBody>
      </p:sp>
      <p:graphicFrame>
        <p:nvGraphicFramePr>
          <p:cNvPr id="181254" name="Object 3"/>
          <p:cNvGraphicFramePr>
            <a:graphicFrameLocks noChangeAspect="1"/>
          </p:cNvGraphicFramePr>
          <p:nvPr>
            <p:ph sz="half" idx="1"/>
          </p:nvPr>
        </p:nvGraphicFramePr>
        <p:xfrm>
          <a:off x="2574925" y="1828800"/>
          <a:ext cx="3505200" cy="1412875"/>
        </p:xfrm>
        <a:graphic>
          <a:graphicData uri="http://schemas.openxmlformats.org/presentationml/2006/ole">
            <mc:AlternateContent xmlns:mc="http://schemas.openxmlformats.org/markup-compatibility/2006">
              <mc:Choice xmlns:v="urn:schemas-microsoft-com:vml" Requires="v">
                <p:oleObj spid="_x0000_s181256" name="Image" r:id="rId4" imgW="2175724" imgH="938547" progId="Photoshop.Image.7">
                  <p:embed/>
                </p:oleObj>
              </mc:Choice>
              <mc:Fallback>
                <p:oleObj name="Image" r:id="rId4" imgW="2175724" imgH="938547" progId="Photoshop.Image.7">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25" y="1828800"/>
                        <a:ext cx="35052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5" name="Object 4"/>
          <p:cNvGraphicFramePr>
            <a:graphicFrameLocks noChangeAspect="1"/>
          </p:cNvGraphicFramePr>
          <p:nvPr>
            <p:ph sz="half" idx="2"/>
          </p:nvPr>
        </p:nvGraphicFramePr>
        <p:xfrm>
          <a:off x="538163" y="3505200"/>
          <a:ext cx="7904162" cy="1579563"/>
        </p:xfrm>
        <a:graphic>
          <a:graphicData uri="http://schemas.openxmlformats.org/presentationml/2006/ole">
            <mc:AlternateContent xmlns:mc="http://schemas.openxmlformats.org/markup-compatibility/2006">
              <mc:Choice xmlns:v="urn:schemas-microsoft-com:vml" Requires="v">
                <p:oleObj spid="_x0000_s181257" name="Image" r:id="rId6" imgW="6790383" imgH="1450482" progId="Photoshop.Image.7">
                  <p:embed/>
                </p:oleObj>
              </mc:Choice>
              <mc:Fallback>
                <p:oleObj name="Image" r:id="rId6" imgW="6790383" imgH="1450482" progId="Photoshop.Image.7">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163" y="3505200"/>
                        <a:ext cx="7904162"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2275"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2276"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13B821-B468-4B9C-9A3D-8D4F73E6E055}" type="slidenum">
              <a:rPr lang="en-US" altLang="en-US">
                <a:solidFill>
                  <a:srgbClr val="660066"/>
                </a:solidFill>
              </a:rPr>
              <a:pPr eaLnBrk="1" hangingPunct="1"/>
              <a:t>164</a:t>
            </a:fld>
            <a:endParaRPr lang="en-US" altLang="en-US">
              <a:solidFill>
                <a:srgbClr val="660066"/>
              </a:solidFill>
            </a:endParaRPr>
          </a:p>
        </p:txBody>
      </p:sp>
      <p:sp>
        <p:nvSpPr>
          <p:cNvPr id="182277" name="Rectangle 2"/>
          <p:cNvSpPr>
            <a:spLocks noGrp="1" noChangeArrowheads="1"/>
          </p:cNvSpPr>
          <p:nvPr>
            <p:ph type="title"/>
          </p:nvPr>
        </p:nvSpPr>
        <p:spPr/>
        <p:txBody>
          <a:bodyPr/>
          <a:lstStyle/>
          <a:p>
            <a:pPr eaLnBrk="1" hangingPunct="1"/>
            <a:r>
              <a:rPr lang="en-US" altLang="en-US" smtClean="0"/>
              <a:t>Tiled Example</a:t>
            </a:r>
          </a:p>
        </p:txBody>
      </p:sp>
      <p:graphicFrame>
        <p:nvGraphicFramePr>
          <p:cNvPr id="182278" name="Object 3"/>
          <p:cNvGraphicFramePr>
            <a:graphicFrameLocks noChangeAspect="1"/>
          </p:cNvGraphicFramePr>
          <p:nvPr>
            <p:ph sz="half" idx="1"/>
          </p:nvPr>
        </p:nvGraphicFramePr>
        <p:xfrm>
          <a:off x="2574925" y="1600200"/>
          <a:ext cx="3505200" cy="1876425"/>
        </p:xfrm>
        <a:graphic>
          <a:graphicData uri="http://schemas.openxmlformats.org/presentationml/2006/ole">
            <mc:AlternateContent xmlns:mc="http://schemas.openxmlformats.org/markup-compatibility/2006">
              <mc:Choice xmlns:v="urn:schemas-microsoft-com:vml" Requires="v">
                <p:oleObj spid="_x0000_s182280" name="Image" r:id="rId4" imgW="2724687" imgH="1560183" progId="Photoshop.Image.7">
                  <p:embed/>
                </p:oleObj>
              </mc:Choice>
              <mc:Fallback>
                <p:oleObj name="Image" r:id="rId4" imgW="2724687" imgH="1560183" progId="Photoshop.Image.7">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925" y="1600200"/>
                        <a:ext cx="35052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2279" name="Object 4"/>
          <p:cNvGraphicFramePr>
            <a:graphicFrameLocks noChangeAspect="1"/>
          </p:cNvGraphicFramePr>
          <p:nvPr>
            <p:ph sz="half" idx="2"/>
          </p:nvPr>
        </p:nvGraphicFramePr>
        <p:xfrm>
          <a:off x="538163" y="3733800"/>
          <a:ext cx="7985125" cy="2284413"/>
        </p:xfrm>
        <a:graphic>
          <a:graphicData uri="http://schemas.openxmlformats.org/presentationml/2006/ole">
            <mc:AlternateContent xmlns:mc="http://schemas.openxmlformats.org/markup-compatibility/2006">
              <mc:Choice xmlns:v="urn:schemas-microsoft-com:vml" Requires="v">
                <p:oleObj spid="_x0000_s182281" name="Image" r:id="rId6" imgW="6193024" imgH="1895378" progId="Photoshop.Image.7">
                  <p:embed/>
                </p:oleObj>
              </mc:Choice>
              <mc:Fallback>
                <p:oleObj name="Image" r:id="rId6" imgW="6193024" imgH="1895378" progId="Photoshop.Image.7">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163" y="3733800"/>
                        <a:ext cx="7985125"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32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33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26AB99-6302-4F97-8D21-6C95172AD5CD}" type="slidenum">
              <a:rPr lang="en-US" altLang="en-US">
                <a:solidFill>
                  <a:srgbClr val="660066"/>
                </a:solidFill>
              </a:rPr>
              <a:pPr eaLnBrk="1" hangingPunct="1"/>
              <a:t>165</a:t>
            </a:fld>
            <a:endParaRPr lang="en-US" altLang="en-US">
              <a:solidFill>
                <a:srgbClr val="660066"/>
              </a:solidFill>
            </a:endParaRPr>
          </a:p>
        </p:txBody>
      </p:sp>
      <p:sp>
        <p:nvSpPr>
          <p:cNvPr id="183301" name="Rectangle 2"/>
          <p:cNvSpPr>
            <a:spLocks noGrp="1" noChangeArrowheads="1"/>
          </p:cNvSpPr>
          <p:nvPr>
            <p:ph type="title"/>
          </p:nvPr>
        </p:nvSpPr>
        <p:spPr/>
        <p:txBody>
          <a:bodyPr/>
          <a:lstStyle/>
          <a:p>
            <a:pPr eaLnBrk="1" hangingPunct="1"/>
            <a:r>
              <a:rPr lang="en-US" altLang="en-US" smtClean="0"/>
              <a:t>Vector Spaces</a:t>
            </a:r>
          </a:p>
        </p:txBody>
      </p:sp>
      <p:sp>
        <p:nvSpPr>
          <p:cNvPr id="183302" name="Rectangle 3"/>
          <p:cNvSpPr>
            <a:spLocks noGrp="1" noChangeArrowheads="1"/>
          </p:cNvSpPr>
          <p:nvPr>
            <p:ph type="body" idx="1"/>
          </p:nvPr>
        </p:nvSpPr>
        <p:spPr/>
        <p:txBody>
          <a:bodyPr/>
          <a:lstStyle/>
          <a:p>
            <a:pPr eaLnBrk="1" hangingPunct="1">
              <a:lnSpc>
                <a:spcPct val="90000"/>
              </a:lnSpc>
            </a:pPr>
            <a:r>
              <a:rPr lang="en-US" altLang="en-US" sz="2800" smtClean="0"/>
              <a:t>Let </a:t>
            </a:r>
            <a:r>
              <a:rPr lang="en-US" altLang="en-US" sz="2800" i="1" smtClean="0"/>
              <a:t>V</a:t>
            </a:r>
            <a:r>
              <a:rPr lang="en-US" altLang="en-US" sz="2800" smtClean="0"/>
              <a:t> = {</a:t>
            </a:r>
            <a:r>
              <a:rPr lang="en-US" altLang="en-US" sz="2800" b="1" smtClean="0"/>
              <a:t>v</a:t>
            </a:r>
            <a:r>
              <a:rPr lang="en-US" altLang="en-US" sz="2800" i="1" baseline="-25000" smtClean="0"/>
              <a:t>1</a:t>
            </a:r>
            <a:r>
              <a:rPr lang="en-US" altLang="en-US" sz="2800" smtClean="0"/>
              <a:t>, …, </a:t>
            </a:r>
            <a:r>
              <a:rPr lang="en-US" altLang="en-US" sz="2800" b="1" smtClean="0"/>
              <a:t>v</a:t>
            </a:r>
            <a:r>
              <a:rPr lang="en-US" altLang="en-US" sz="2800" i="1" baseline="-25000" smtClean="0"/>
              <a:t>m</a:t>
            </a:r>
            <a:r>
              <a:rPr lang="en-US" altLang="en-US" sz="2800" smtClean="0"/>
              <a:t>} be a finite set of real </a:t>
            </a:r>
            <a:r>
              <a:rPr lang="en-US" altLang="en-US" sz="2800" i="1" smtClean="0"/>
              <a:t>n</a:t>
            </a:r>
            <a:r>
              <a:rPr lang="en-US" altLang="en-US" sz="2800" smtClean="0"/>
              <a:t>-vector over </a:t>
            </a:r>
            <a:r>
              <a:rPr lang="en-US" altLang="en-US" sz="2800" smtClean="0">
                <a:sym typeface="Euclid Math Two" pitchFamily="18" charset="2"/>
              </a:rPr>
              <a:t></a:t>
            </a:r>
            <a:r>
              <a:rPr lang="en-US" altLang="en-US" sz="2800" i="1" baseline="30000" smtClean="0"/>
              <a:t>n</a:t>
            </a:r>
            <a:r>
              <a:rPr lang="en-US" altLang="en-US" sz="2800" smtClean="0"/>
              <a:t>.</a:t>
            </a:r>
          </a:p>
          <a:p>
            <a:pPr eaLnBrk="1" hangingPunct="1">
              <a:lnSpc>
                <a:spcPct val="90000"/>
              </a:lnSpc>
            </a:pPr>
            <a:r>
              <a:rPr lang="en-US" altLang="en-US" sz="2800" smtClean="0"/>
              <a:t>A </a:t>
            </a:r>
            <a:r>
              <a:rPr lang="en-US" altLang="en-US" sz="2800" smtClean="0">
                <a:solidFill>
                  <a:srgbClr val="800080"/>
                </a:solidFill>
              </a:rPr>
              <a:t>linear combination</a:t>
            </a:r>
            <a:r>
              <a:rPr lang="en-US" altLang="en-US" sz="2800" smtClean="0"/>
              <a:t> of vectors of </a:t>
            </a:r>
            <a:r>
              <a:rPr lang="en-US" altLang="en-US" sz="2800" i="1" smtClean="0"/>
              <a:t>V</a:t>
            </a:r>
            <a:r>
              <a:rPr lang="en-US" altLang="en-US" sz="2800" smtClean="0"/>
              <a:t> is given by</a:t>
            </a:r>
          </a:p>
          <a:p>
            <a:pPr eaLnBrk="1" hangingPunct="1">
              <a:lnSpc>
                <a:spcPct val="90000"/>
              </a:lnSpc>
              <a:buFont typeface="Arial Unicode MS" panose="020B0604020202020204" pitchFamily="34" charset="-128"/>
              <a:buNone/>
            </a:pPr>
            <a:r>
              <a:rPr lang="en-US" altLang="en-US" sz="2800" smtClean="0"/>
              <a:t>		  </a:t>
            </a:r>
            <a:r>
              <a:rPr lang="en-US" altLang="en-US" sz="2800" b="1" smtClean="0"/>
              <a:t>x</a:t>
            </a:r>
            <a:r>
              <a:rPr lang="en-US" altLang="en-US" sz="2800" smtClean="0"/>
              <a:t> = </a:t>
            </a:r>
            <a:r>
              <a:rPr lang="en-US" altLang="en-US" sz="2800" i="1" smtClean="0">
                <a:latin typeface="Symbol" panose="05050102010706020507" pitchFamily="18" charset="2"/>
              </a:rPr>
              <a:t>a</a:t>
            </a:r>
            <a:r>
              <a:rPr lang="en-US" altLang="en-US" sz="2800" baseline="-25000" smtClean="0"/>
              <a:t>1</a:t>
            </a:r>
            <a:r>
              <a:rPr lang="en-US" altLang="en-US" sz="2800" b="1" smtClean="0"/>
              <a:t>v</a:t>
            </a:r>
            <a:r>
              <a:rPr lang="en-US" altLang="en-US" sz="2800" baseline="-25000" smtClean="0"/>
              <a:t>1</a:t>
            </a:r>
            <a:r>
              <a:rPr lang="en-US" altLang="en-US" sz="2800" smtClean="0"/>
              <a:t> + … + </a:t>
            </a:r>
            <a:r>
              <a:rPr lang="en-US" altLang="en-US" sz="2800" i="1" smtClean="0">
                <a:latin typeface="Symbol" panose="05050102010706020507" pitchFamily="18" charset="2"/>
              </a:rPr>
              <a:t>a</a:t>
            </a:r>
            <a:r>
              <a:rPr lang="en-US" altLang="en-US" sz="2800" i="1" baseline="-25000" smtClean="0"/>
              <a:t>m</a:t>
            </a:r>
            <a:r>
              <a:rPr lang="en-US" altLang="en-US" sz="2800" b="1" smtClean="0"/>
              <a:t>v</a:t>
            </a:r>
            <a:r>
              <a:rPr lang="en-US" altLang="en-US" sz="2800" i="1" baseline="-25000" smtClean="0"/>
              <a:t>m</a:t>
            </a:r>
          </a:p>
          <a:p>
            <a:pPr eaLnBrk="1" hangingPunct="1">
              <a:lnSpc>
                <a:spcPct val="90000"/>
              </a:lnSpc>
              <a:buFont typeface="Arial Unicode MS" panose="020B0604020202020204" pitchFamily="34" charset="-128"/>
              <a:buNone/>
            </a:pPr>
            <a:r>
              <a:rPr lang="en-US" altLang="en-US" sz="2800" smtClean="0"/>
              <a:t>	where </a:t>
            </a:r>
            <a:r>
              <a:rPr lang="en-US" altLang="en-US" sz="2800" i="1" smtClean="0">
                <a:latin typeface="Symbol" panose="05050102010706020507" pitchFamily="18" charset="2"/>
              </a:rPr>
              <a:t>a</a:t>
            </a:r>
            <a:r>
              <a:rPr lang="en-US" altLang="en-US" sz="2800" i="1" baseline="-25000" smtClean="0"/>
              <a:t>i</a:t>
            </a:r>
            <a:r>
              <a:rPr lang="en-US" altLang="en-US" sz="2800" i="1" smtClean="0"/>
              <a:t> are real numbers.</a:t>
            </a:r>
            <a:endParaRPr lang="en-US" altLang="en-US" sz="2800" smtClean="0"/>
          </a:p>
          <a:p>
            <a:pPr eaLnBrk="1" hangingPunct="1">
              <a:lnSpc>
                <a:spcPct val="90000"/>
              </a:lnSpc>
            </a:pPr>
            <a:r>
              <a:rPr lang="en-US" altLang="en-US" sz="2800" i="1" smtClean="0"/>
              <a:t>V</a:t>
            </a:r>
            <a:r>
              <a:rPr lang="en-US" altLang="en-US" sz="2800" smtClean="0"/>
              <a:t> is </a:t>
            </a:r>
            <a:r>
              <a:rPr lang="en-US" altLang="en-US" sz="2800" smtClean="0">
                <a:solidFill>
                  <a:srgbClr val="800080"/>
                </a:solidFill>
              </a:rPr>
              <a:t>linearly dependent</a:t>
            </a:r>
            <a:r>
              <a:rPr lang="en-US" altLang="en-US" sz="2800" smtClean="0"/>
              <a:t> if there exists a linear combination that results in the zero vector with one or more </a:t>
            </a:r>
            <a:r>
              <a:rPr lang="en-US" altLang="en-US" sz="2800" i="1" smtClean="0">
                <a:latin typeface="Symbol" panose="05050102010706020507" pitchFamily="18" charset="2"/>
              </a:rPr>
              <a:t>a</a:t>
            </a:r>
            <a:r>
              <a:rPr lang="en-US" altLang="en-US" sz="2800" i="1" baseline="-25000" smtClean="0"/>
              <a:t>i</a:t>
            </a:r>
            <a:r>
              <a:rPr lang="en-US" altLang="en-US" sz="2800" smtClean="0"/>
              <a:t> being non-zero. Otherwise </a:t>
            </a:r>
            <a:r>
              <a:rPr lang="en-US" altLang="en-US" sz="2800" i="1" smtClean="0"/>
              <a:t>V</a:t>
            </a:r>
            <a:r>
              <a:rPr lang="en-US" altLang="en-US" sz="2800" smtClean="0"/>
              <a:t> is </a:t>
            </a:r>
            <a:r>
              <a:rPr lang="en-US" altLang="en-US" sz="2800" smtClean="0">
                <a:solidFill>
                  <a:srgbClr val="800080"/>
                </a:solidFill>
              </a:rPr>
              <a:t>linearly independent</a:t>
            </a:r>
            <a:r>
              <a:rPr lang="en-US" altLang="en-US" sz="2800" smtClean="0"/>
              <a:t>.</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43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43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72B6CE-6DD2-4741-8A58-DA77427B62F5}" type="slidenum">
              <a:rPr lang="en-US" altLang="en-US">
                <a:solidFill>
                  <a:srgbClr val="660066"/>
                </a:solidFill>
              </a:rPr>
              <a:pPr eaLnBrk="1" hangingPunct="1"/>
              <a:t>166</a:t>
            </a:fld>
            <a:endParaRPr lang="en-US" altLang="en-US">
              <a:solidFill>
                <a:srgbClr val="660066"/>
              </a:solidFill>
            </a:endParaRPr>
          </a:p>
        </p:txBody>
      </p:sp>
      <p:sp>
        <p:nvSpPr>
          <p:cNvPr id="184325" name="Rectangle 2"/>
          <p:cNvSpPr>
            <a:spLocks noGrp="1" noChangeArrowheads="1"/>
          </p:cNvSpPr>
          <p:nvPr>
            <p:ph type="title"/>
          </p:nvPr>
        </p:nvSpPr>
        <p:spPr/>
        <p:txBody>
          <a:bodyPr/>
          <a:lstStyle/>
          <a:p>
            <a:pPr eaLnBrk="1" hangingPunct="1"/>
            <a:r>
              <a:rPr lang="en-US" altLang="en-US" smtClean="0"/>
              <a:t>Dimensionality and Basis</a:t>
            </a:r>
          </a:p>
        </p:txBody>
      </p:sp>
      <p:sp>
        <p:nvSpPr>
          <p:cNvPr id="184326" name="Rectangle 3"/>
          <p:cNvSpPr>
            <a:spLocks noGrp="1" noChangeArrowheads="1"/>
          </p:cNvSpPr>
          <p:nvPr>
            <p:ph type="body" idx="1"/>
          </p:nvPr>
        </p:nvSpPr>
        <p:spPr/>
        <p:txBody>
          <a:bodyPr/>
          <a:lstStyle/>
          <a:p>
            <a:pPr eaLnBrk="1" hangingPunct="1"/>
            <a:r>
              <a:rPr lang="en-US" altLang="en-US" sz="2800" smtClean="0"/>
              <a:t>The </a:t>
            </a:r>
            <a:r>
              <a:rPr lang="en-US" altLang="en-US" sz="2800" smtClean="0">
                <a:solidFill>
                  <a:srgbClr val="800080"/>
                </a:solidFill>
              </a:rPr>
              <a:t>dimensionality</a:t>
            </a:r>
            <a:r>
              <a:rPr lang="en-US" altLang="en-US" sz="2800" smtClean="0"/>
              <a:t> of a set of vectors </a:t>
            </a:r>
            <a:r>
              <a:rPr lang="en-US" altLang="en-US" sz="2800" i="1" smtClean="0"/>
              <a:t>V</a:t>
            </a:r>
            <a:r>
              <a:rPr lang="en-US" altLang="en-US" sz="2800" smtClean="0"/>
              <a:t>, written as </a:t>
            </a:r>
            <a:r>
              <a:rPr lang="en-US" altLang="en-US" sz="2800" i="1" smtClean="0"/>
              <a:t>dim</a:t>
            </a:r>
            <a:r>
              <a:rPr lang="en-US" altLang="en-US" sz="2800" smtClean="0"/>
              <a:t>(</a:t>
            </a:r>
            <a:r>
              <a:rPr lang="en-US" altLang="en-US" sz="2800" i="1" smtClean="0"/>
              <a:t>V</a:t>
            </a:r>
            <a:r>
              <a:rPr lang="en-US" altLang="en-US" sz="2800" smtClean="0"/>
              <a:t>), is the number of linearly independent vectors in </a:t>
            </a:r>
            <a:r>
              <a:rPr lang="en-US" altLang="en-US" sz="2800" i="1" smtClean="0"/>
              <a:t>V</a:t>
            </a:r>
          </a:p>
          <a:p>
            <a:pPr eaLnBrk="1" hangingPunct="1"/>
            <a:endParaRPr lang="en-US" altLang="en-US" sz="2800" smtClean="0"/>
          </a:p>
          <a:p>
            <a:pPr eaLnBrk="1" hangingPunct="1"/>
            <a:r>
              <a:rPr lang="en-US" altLang="en-US" sz="2800" smtClean="0"/>
              <a:t>A </a:t>
            </a:r>
            <a:r>
              <a:rPr lang="en-US" altLang="en-US" sz="2800" smtClean="0">
                <a:solidFill>
                  <a:srgbClr val="800080"/>
                </a:solidFill>
              </a:rPr>
              <a:t>basis</a:t>
            </a:r>
            <a:r>
              <a:rPr lang="en-US" altLang="en-US" sz="2800" smtClean="0"/>
              <a:t> for a </a:t>
            </a:r>
            <a:r>
              <a:rPr lang="en-US" altLang="en-US" sz="2800" i="1" smtClean="0"/>
              <a:t>n</a:t>
            </a:r>
            <a:r>
              <a:rPr lang="en-US" altLang="en-US" sz="2800" smtClean="0"/>
              <a:t>-dimensional vector space is a set of </a:t>
            </a:r>
            <a:r>
              <a:rPr lang="en-US" altLang="en-US" sz="2800" i="1" smtClean="0"/>
              <a:t>n</a:t>
            </a:r>
            <a:r>
              <a:rPr lang="en-US" altLang="en-US" sz="2800" smtClean="0"/>
              <a:t> linearly independent vectors such that every point in the vector space can be expressed as a linear combination of vectors of the basis</a:t>
            </a:r>
          </a:p>
          <a:p>
            <a:pPr lvl="1" eaLnBrk="1" hangingPunct="1"/>
            <a:r>
              <a:rPr lang="en-US" altLang="en-US" sz="2400" smtClean="0"/>
              <a:t>{</a:t>
            </a:r>
            <a:r>
              <a:rPr lang="en-US" altLang="en-US" sz="2400" b="1" smtClean="0"/>
              <a:t>e</a:t>
            </a:r>
            <a:r>
              <a:rPr lang="en-US" altLang="en-US" sz="2400" i="1" baseline="-25000" smtClean="0"/>
              <a:t>k</a:t>
            </a:r>
            <a:r>
              <a:rPr lang="en-US" altLang="en-US" sz="2400" smtClean="0"/>
              <a:t> : 1 </a:t>
            </a:r>
            <a:r>
              <a:rPr lang="en-US" altLang="en-US" sz="2400" smtClean="0">
                <a:cs typeface="Arial" panose="020B0604020202020204" pitchFamily="34" charset="0"/>
              </a:rPr>
              <a:t>≤ </a:t>
            </a:r>
            <a:r>
              <a:rPr lang="en-US" altLang="en-US" sz="2400" i="1" smtClean="0"/>
              <a:t>k</a:t>
            </a:r>
            <a:r>
              <a:rPr lang="en-US" altLang="en-US" sz="2400" smtClean="0"/>
              <a:t> </a:t>
            </a:r>
            <a:r>
              <a:rPr lang="en-US" altLang="en-US" sz="2400" smtClean="0">
                <a:cs typeface="Arial" panose="020B0604020202020204" pitchFamily="34" charset="0"/>
              </a:rPr>
              <a:t>≤</a:t>
            </a:r>
            <a:r>
              <a:rPr lang="en-US" altLang="en-US" sz="2400" smtClean="0"/>
              <a:t> </a:t>
            </a:r>
            <a:r>
              <a:rPr lang="en-US" altLang="en-US" sz="2400" i="1" smtClean="0"/>
              <a:t>n</a:t>
            </a:r>
            <a:r>
              <a:rPr lang="en-US" altLang="en-US" sz="2400" smtClean="0"/>
              <a:t>} is the basis for </a:t>
            </a:r>
            <a:r>
              <a:rPr lang="en-US" altLang="en-US" sz="2400" smtClean="0">
                <a:sym typeface="Euclid Math Two" pitchFamily="18" charset="2"/>
              </a:rPr>
              <a:t></a:t>
            </a:r>
            <a:r>
              <a:rPr lang="en-US" altLang="en-US" sz="2400" i="1" baseline="30000" smtClean="0"/>
              <a:t>n</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53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53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28E77E-317C-4F5E-8A66-D4729553EC9D}" type="slidenum">
              <a:rPr lang="en-US" altLang="en-US">
                <a:solidFill>
                  <a:srgbClr val="660066"/>
                </a:solidFill>
              </a:rPr>
              <a:pPr eaLnBrk="1" hangingPunct="1"/>
              <a:t>167</a:t>
            </a:fld>
            <a:endParaRPr lang="en-US" altLang="en-US">
              <a:solidFill>
                <a:srgbClr val="660066"/>
              </a:solidFill>
            </a:endParaRPr>
          </a:p>
        </p:txBody>
      </p:sp>
      <p:sp>
        <p:nvSpPr>
          <p:cNvPr id="185349" name="Rectangle 2"/>
          <p:cNvSpPr>
            <a:spLocks noGrp="1" noChangeArrowheads="1"/>
          </p:cNvSpPr>
          <p:nvPr>
            <p:ph type="title"/>
          </p:nvPr>
        </p:nvSpPr>
        <p:spPr/>
        <p:txBody>
          <a:bodyPr/>
          <a:lstStyle/>
          <a:p>
            <a:pPr eaLnBrk="1" hangingPunct="1"/>
            <a:r>
              <a:rPr lang="en-US" altLang="en-US" smtClean="0"/>
              <a:t>Subspace</a:t>
            </a:r>
          </a:p>
        </p:txBody>
      </p:sp>
      <p:sp>
        <p:nvSpPr>
          <p:cNvPr id="185350" name="Rectangle 3"/>
          <p:cNvSpPr>
            <a:spLocks noGrp="1" noChangeArrowheads="1"/>
          </p:cNvSpPr>
          <p:nvPr>
            <p:ph type="body" idx="1"/>
          </p:nvPr>
        </p:nvSpPr>
        <p:spPr/>
        <p:txBody>
          <a:bodyPr/>
          <a:lstStyle/>
          <a:p>
            <a:pPr eaLnBrk="1" hangingPunct="1"/>
            <a:r>
              <a:rPr lang="en-US" altLang="en-US" smtClean="0"/>
              <a:t>Let </a:t>
            </a:r>
            <a:r>
              <a:rPr lang="en-US" altLang="en-US" i="1" smtClean="0"/>
              <a:t>V</a:t>
            </a:r>
            <a:r>
              <a:rPr lang="en-US" altLang="en-US" smtClean="0"/>
              <a:t> be a set of vectors. The subspace spanned by </a:t>
            </a:r>
            <a:r>
              <a:rPr lang="en-US" altLang="en-US" i="1" smtClean="0"/>
              <a:t>V</a:t>
            </a:r>
            <a:r>
              <a:rPr lang="en-US" altLang="en-US" smtClean="0"/>
              <a:t>, written </a:t>
            </a:r>
            <a:r>
              <a:rPr lang="en-US" altLang="en-US" i="1" smtClean="0"/>
              <a:t>span</a:t>
            </a:r>
            <a:r>
              <a:rPr lang="en-US" altLang="en-US" smtClean="0"/>
              <a:t>(</a:t>
            </a:r>
            <a:r>
              <a:rPr lang="en-US" altLang="en-US" i="1" smtClean="0"/>
              <a:t>V</a:t>
            </a:r>
            <a:r>
              <a:rPr lang="en-US" altLang="en-US" smtClean="0"/>
              <a:t>), is the subset of </a:t>
            </a:r>
            <a:r>
              <a:rPr lang="en-US" altLang="en-US" smtClean="0">
                <a:sym typeface="Euclid Math Two" pitchFamily="18" charset="2"/>
              </a:rPr>
              <a:t></a:t>
            </a:r>
            <a:r>
              <a:rPr lang="en-US" altLang="en-US" i="1" baseline="30000" smtClean="0"/>
              <a:t>n</a:t>
            </a:r>
            <a:r>
              <a:rPr lang="en-US" altLang="en-US" smtClean="0"/>
              <a:t> such that:</a:t>
            </a:r>
          </a:p>
          <a:p>
            <a:pPr lvl="1" eaLnBrk="1" hangingPunct="1"/>
            <a:r>
              <a:rPr lang="en-US" altLang="en-US" i="1" smtClean="0"/>
              <a:t>V</a:t>
            </a:r>
            <a:r>
              <a:rPr lang="en-US" altLang="en-US" smtClean="0"/>
              <a:t> </a:t>
            </a:r>
            <a:r>
              <a:rPr lang="en-US" altLang="en-US" smtClean="0">
                <a:sym typeface="Symbol" panose="05050102010706020507" pitchFamily="18" charset="2"/>
              </a:rPr>
              <a:t> </a:t>
            </a:r>
            <a:r>
              <a:rPr lang="en-US" altLang="en-US" i="1" smtClean="0">
                <a:sym typeface="Symbol" panose="05050102010706020507" pitchFamily="18" charset="2"/>
              </a:rPr>
              <a:t>span</a:t>
            </a:r>
            <a:r>
              <a:rPr lang="en-US" altLang="en-US" smtClean="0">
                <a:sym typeface="Symbol" panose="05050102010706020507" pitchFamily="18" charset="2"/>
              </a:rPr>
              <a:t>(</a:t>
            </a:r>
            <a:r>
              <a:rPr lang="en-US" altLang="en-US" i="1" smtClean="0">
                <a:sym typeface="Symbol" panose="05050102010706020507" pitchFamily="18" charset="2"/>
              </a:rPr>
              <a:t>V</a:t>
            </a:r>
            <a:r>
              <a:rPr lang="en-US" altLang="en-US" smtClean="0">
                <a:sym typeface="Symbol" panose="05050102010706020507" pitchFamily="18" charset="2"/>
              </a:rPr>
              <a:t>)</a:t>
            </a:r>
          </a:p>
          <a:p>
            <a:pPr lvl="1" eaLnBrk="1" hangingPunct="1"/>
            <a:r>
              <a:rPr lang="en-US" altLang="en-US" b="1" smtClean="0">
                <a:sym typeface="Symbol" panose="05050102010706020507" pitchFamily="18" charset="2"/>
              </a:rPr>
              <a:t>x</a:t>
            </a:r>
            <a:r>
              <a:rPr lang="en-US" altLang="en-US" smtClean="0">
                <a:sym typeface="Symbol" panose="05050102010706020507" pitchFamily="18" charset="2"/>
              </a:rPr>
              <a:t>, </a:t>
            </a:r>
            <a:r>
              <a:rPr lang="en-US" altLang="en-US" b="1" smtClean="0">
                <a:sym typeface="Symbol" panose="05050102010706020507" pitchFamily="18" charset="2"/>
              </a:rPr>
              <a:t>y</a:t>
            </a:r>
            <a:r>
              <a:rPr lang="en-US" altLang="en-US" smtClean="0">
                <a:sym typeface="Symbol" panose="05050102010706020507" pitchFamily="18" charset="2"/>
              </a:rPr>
              <a:t>  </a:t>
            </a:r>
            <a:r>
              <a:rPr lang="en-US" altLang="en-US" i="1" smtClean="0">
                <a:sym typeface="Symbol" panose="05050102010706020507" pitchFamily="18" charset="2"/>
              </a:rPr>
              <a:t>span</a:t>
            </a:r>
            <a:r>
              <a:rPr lang="en-US" altLang="en-US" smtClean="0">
                <a:sym typeface="Symbol" panose="05050102010706020507" pitchFamily="18" charset="2"/>
              </a:rPr>
              <a:t>(</a:t>
            </a:r>
            <a:r>
              <a:rPr lang="en-US" altLang="en-US" i="1" smtClean="0">
                <a:sym typeface="Symbol" panose="05050102010706020507" pitchFamily="18" charset="2"/>
              </a:rPr>
              <a:t>V</a:t>
            </a:r>
            <a:r>
              <a:rPr lang="en-US" altLang="en-US" smtClean="0">
                <a:sym typeface="Symbol" panose="05050102010706020507" pitchFamily="18" charset="2"/>
              </a:rPr>
              <a:t>)  </a:t>
            </a:r>
            <a:r>
              <a:rPr lang="en-US" altLang="en-US" b="1" smtClean="0">
                <a:sym typeface="Symbol" panose="05050102010706020507" pitchFamily="18" charset="2"/>
              </a:rPr>
              <a:t>x</a:t>
            </a:r>
            <a:r>
              <a:rPr lang="en-US" altLang="en-US" smtClean="0">
                <a:sym typeface="Symbol" panose="05050102010706020507" pitchFamily="18" charset="2"/>
              </a:rPr>
              <a:t> + </a:t>
            </a:r>
            <a:r>
              <a:rPr lang="en-US" altLang="en-US" b="1" smtClean="0">
                <a:sym typeface="Symbol" panose="05050102010706020507" pitchFamily="18" charset="2"/>
              </a:rPr>
              <a:t>y</a:t>
            </a:r>
            <a:r>
              <a:rPr lang="en-US" altLang="en-US" smtClean="0">
                <a:sym typeface="Symbol" panose="05050102010706020507" pitchFamily="18" charset="2"/>
              </a:rPr>
              <a:t>  </a:t>
            </a:r>
            <a:r>
              <a:rPr lang="en-US" altLang="en-US" i="1" smtClean="0">
                <a:sym typeface="Symbol" panose="05050102010706020507" pitchFamily="18" charset="2"/>
              </a:rPr>
              <a:t>span</a:t>
            </a:r>
            <a:r>
              <a:rPr lang="en-US" altLang="en-US" smtClean="0">
                <a:sym typeface="Symbol" panose="05050102010706020507" pitchFamily="18" charset="2"/>
              </a:rPr>
              <a:t>(V)</a:t>
            </a:r>
          </a:p>
          <a:p>
            <a:pPr lvl="1" eaLnBrk="1" hangingPunct="1"/>
            <a:r>
              <a:rPr lang="en-US" altLang="en-US" b="1" smtClean="0">
                <a:sym typeface="Symbol" panose="05050102010706020507" pitchFamily="18" charset="2"/>
              </a:rPr>
              <a:t>x</a:t>
            </a:r>
            <a:r>
              <a:rPr lang="en-US" altLang="en-US" smtClean="0">
                <a:sym typeface="Symbol" panose="05050102010706020507" pitchFamily="18" charset="2"/>
              </a:rPr>
              <a:t>  </a:t>
            </a:r>
            <a:r>
              <a:rPr lang="en-US" altLang="en-US" i="1" smtClean="0">
                <a:sym typeface="Symbol" panose="05050102010706020507" pitchFamily="18" charset="2"/>
              </a:rPr>
              <a:t>span</a:t>
            </a:r>
            <a:r>
              <a:rPr lang="en-US" altLang="en-US" smtClean="0">
                <a:sym typeface="Symbol" panose="05050102010706020507" pitchFamily="18" charset="2"/>
              </a:rPr>
              <a:t>(</a:t>
            </a:r>
            <a:r>
              <a:rPr lang="en-US" altLang="en-US" i="1" smtClean="0">
                <a:sym typeface="Symbol" panose="05050102010706020507" pitchFamily="18" charset="2"/>
              </a:rPr>
              <a:t>V</a:t>
            </a:r>
            <a:r>
              <a:rPr lang="en-US" altLang="en-US" smtClean="0">
                <a:sym typeface="Symbol" panose="05050102010706020507" pitchFamily="18" charset="2"/>
              </a:rPr>
              <a:t>) and </a:t>
            </a:r>
            <a:r>
              <a:rPr lang="en-US" altLang="en-US" i="1" smtClean="0">
                <a:latin typeface="Symbol" panose="05050102010706020507" pitchFamily="18" charset="2"/>
                <a:sym typeface="Symbol" panose="05050102010706020507" pitchFamily="18" charset="2"/>
              </a:rPr>
              <a:t>a</a:t>
            </a:r>
            <a:r>
              <a:rPr lang="en-US" altLang="en-US" smtClean="0">
                <a:sym typeface="Symbol" panose="05050102010706020507" pitchFamily="18" charset="2"/>
              </a:rPr>
              <a:t>  </a:t>
            </a:r>
            <a:r>
              <a:rPr lang="en-US" altLang="en-US" smtClean="0">
                <a:sym typeface="Euclid Math Two" pitchFamily="18" charset="2"/>
              </a:rPr>
              <a:t></a:t>
            </a:r>
            <a:r>
              <a:rPr lang="en-US" altLang="en-US" smtClean="0">
                <a:sym typeface="Symbol" panose="05050102010706020507" pitchFamily="18" charset="2"/>
              </a:rPr>
              <a:t>  </a:t>
            </a:r>
            <a:r>
              <a:rPr lang="en-US" altLang="en-US" i="1" smtClean="0">
                <a:latin typeface="Symbol" panose="05050102010706020507" pitchFamily="18" charset="2"/>
                <a:sym typeface="Symbol" panose="05050102010706020507" pitchFamily="18" charset="2"/>
              </a:rPr>
              <a:t>a</a:t>
            </a:r>
            <a:r>
              <a:rPr lang="en-US" altLang="en-US" b="1" smtClean="0">
                <a:sym typeface="Symbol" panose="05050102010706020507" pitchFamily="18" charset="2"/>
              </a:rPr>
              <a:t>x</a:t>
            </a:r>
            <a:r>
              <a:rPr lang="en-US" altLang="en-US" smtClean="0">
                <a:sym typeface="Symbol" panose="05050102010706020507" pitchFamily="18" charset="2"/>
              </a:rPr>
              <a:t>  </a:t>
            </a:r>
            <a:r>
              <a:rPr lang="en-US" altLang="en-US" i="1" smtClean="0">
                <a:sym typeface="Symbol" panose="05050102010706020507" pitchFamily="18" charset="2"/>
              </a:rPr>
              <a:t>span</a:t>
            </a:r>
            <a:r>
              <a:rPr lang="en-US" altLang="en-US" smtClean="0">
                <a:sym typeface="Symbol" panose="05050102010706020507" pitchFamily="18" charset="2"/>
              </a:rPr>
              <a:t>(V)</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6371"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6372"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998A21-95F1-41FE-A7F6-4FD69E8D2599}" type="slidenum">
              <a:rPr lang="en-US" altLang="en-US">
                <a:solidFill>
                  <a:srgbClr val="660066"/>
                </a:solidFill>
              </a:rPr>
              <a:pPr eaLnBrk="1" hangingPunct="1"/>
              <a:t>168</a:t>
            </a:fld>
            <a:endParaRPr lang="en-US" altLang="en-US">
              <a:solidFill>
                <a:srgbClr val="660066"/>
              </a:solidFill>
            </a:endParaRPr>
          </a:p>
        </p:txBody>
      </p:sp>
      <p:sp>
        <p:nvSpPr>
          <p:cNvPr id="186373" name="Rectangle 2"/>
          <p:cNvSpPr>
            <a:spLocks noGrp="1" noChangeArrowheads="1"/>
          </p:cNvSpPr>
          <p:nvPr>
            <p:ph type="title"/>
          </p:nvPr>
        </p:nvSpPr>
        <p:spPr/>
        <p:txBody>
          <a:bodyPr/>
          <a:lstStyle/>
          <a:p>
            <a:pPr eaLnBrk="1" hangingPunct="1"/>
            <a:r>
              <a:rPr lang="en-US" altLang="en-US" smtClean="0"/>
              <a:t>Degree of Reuse</a:t>
            </a:r>
          </a:p>
        </p:txBody>
      </p:sp>
      <p:sp>
        <p:nvSpPr>
          <p:cNvPr id="186374" name="Rectangle 3"/>
          <p:cNvSpPr>
            <a:spLocks noGrp="1" noChangeArrowheads="1"/>
          </p:cNvSpPr>
          <p:nvPr>
            <p:ph type="body" sz="half" idx="1"/>
          </p:nvPr>
        </p:nvSpPr>
        <p:spPr>
          <a:xfrm>
            <a:off x="457200" y="1600200"/>
            <a:ext cx="7985125" cy="4525963"/>
          </a:xfrm>
        </p:spPr>
        <p:txBody>
          <a:bodyPr/>
          <a:lstStyle/>
          <a:p>
            <a:pPr eaLnBrk="1" hangingPunct="1"/>
            <a:r>
              <a:rPr lang="en-US" altLang="en-US" sz="2800" smtClean="0"/>
              <a:t>There may be reuse within a loop nest but not in a single loop index</a:t>
            </a:r>
          </a:p>
          <a:p>
            <a:pPr eaLnBrk="1" hangingPunct="1"/>
            <a:r>
              <a:rPr lang="en-US" altLang="en-US" sz="2800" smtClean="0"/>
              <a:t>The degree of reuse for temporal locality of a loop nest at level </a:t>
            </a:r>
            <a:r>
              <a:rPr lang="en-US" altLang="en-US" sz="2800" i="1" smtClean="0"/>
              <a:t>k</a:t>
            </a:r>
            <a:r>
              <a:rPr lang="en-US" altLang="en-US" sz="2800" smtClean="0"/>
              <a:t> is</a:t>
            </a:r>
          </a:p>
          <a:p>
            <a:pPr eaLnBrk="1" hangingPunct="1">
              <a:buFont typeface="Arial Unicode MS" panose="020B0604020202020204" pitchFamily="34" charset="-128"/>
              <a:buNone/>
            </a:pPr>
            <a:endParaRPr lang="en-US" altLang="en-US" sz="2800" smtClean="0"/>
          </a:p>
          <a:p>
            <a:pPr eaLnBrk="1" hangingPunct="1">
              <a:buFont typeface="Arial Unicode MS" panose="020B0604020202020204" pitchFamily="34" charset="-128"/>
              <a:buNone/>
            </a:pPr>
            <a:r>
              <a:rPr lang="en-US" altLang="en-US" sz="2800" smtClean="0"/>
              <a:t>		 </a:t>
            </a:r>
            <a:r>
              <a:rPr lang="en-US" altLang="en-US" sz="2800" smtClean="0">
                <a:solidFill>
                  <a:srgbClr val="800080"/>
                </a:solidFill>
              </a:rPr>
              <a:t>= </a:t>
            </a:r>
            <a:r>
              <a:rPr lang="en-US" altLang="en-US" sz="2800" i="1" smtClean="0">
                <a:solidFill>
                  <a:srgbClr val="800080"/>
                </a:solidFill>
              </a:rPr>
              <a:t>dim</a:t>
            </a:r>
            <a:r>
              <a:rPr lang="en-US" altLang="en-US" sz="2800" smtClean="0">
                <a:solidFill>
                  <a:srgbClr val="800080"/>
                </a:solidFill>
              </a:rPr>
              <a:t>(</a:t>
            </a:r>
            <a:r>
              <a:rPr lang="en-US" altLang="en-US" sz="2800" i="1" smtClean="0">
                <a:solidFill>
                  <a:srgbClr val="800080"/>
                </a:solidFill>
              </a:rPr>
              <a:t>span</a:t>
            </a:r>
            <a:r>
              <a:rPr lang="en-US" altLang="en-US" sz="2800" smtClean="0">
                <a:solidFill>
                  <a:srgbClr val="800080"/>
                </a:solidFill>
              </a:rPr>
              <a:t>(</a:t>
            </a:r>
            <a:r>
              <a:rPr lang="en-US" altLang="en-US" sz="2800" b="1" smtClean="0">
                <a:solidFill>
                  <a:srgbClr val="800080"/>
                </a:solidFill>
              </a:rPr>
              <a:t>e</a:t>
            </a:r>
            <a:r>
              <a:rPr lang="en-US" altLang="en-US" sz="2800" i="1" baseline="-25000" smtClean="0">
                <a:solidFill>
                  <a:srgbClr val="800080"/>
                </a:solidFill>
              </a:rPr>
              <a:t>k</a:t>
            </a:r>
            <a:r>
              <a:rPr lang="en-US" altLang="en-US" sz="2800" smtClean="0">
                <a:solidFill>
                  <a:srgbClr val="800080"/>
                </a:solidFill>
              </a:rPr>
              <a:t>, </a:t>
            </a:r>
            <a:r>
              <a:rPr lang="en-US" altLang="en-US" sz="2800" b="1" smtClean="0">
                <a:solidFill>
                  <a:srgbClr val="800080"/>
                </a:solidFill>
              </a:rPr>
              <a:t>e</a:t>
            </a:r>
            <a:r>
              <a:rPr lang="en-US" altLang="en-US" sz="2800" i="1" baseline="-25000" smtClean="0">
                <a:solidFill>
                  <a:srgbClr val="800080"/>
                </a:solidFill>
              </a:rPr>
              <a:t>k</a:t>
            </a:r>
            <a:r>
              <a:rPr lang="en-US" altLang="en-US" sz="2800" baseline="-25000" smtClean="0">
                <a:solidFill>
                  <a:srgbClr val="800080"/>
                </a:solidFill>
              </a:rPr>
              <a:t>+1</a:t>
            </a:r>
            <a:r>
              <a:rPr lang="en-US" altLang="en-US" sz="2800" smtClean="0">
                <a:solidFill>
                  <a:srgbClr val="800080"/>
                </a:solidFill>
              </a:rPr>
              <a:t>, …, </a:t>
            </a:r>
            <a:r>
              <a:rPr lang="en-US" altLang="en-US" sz="2800" b="1" smtClean="0">
                <a:solidFill>
                  <a:srgbClr val="800080"/>
                </a:solidFill>
              </a:rPr>
              <a:t>e</a:t>
            </a:r>
            <a:r>
              <a:rPr lang="en-US" altLang="en-US" sz="2800" i="1" baseline="-25000" smtClean="0">
                <a:solidFill>
                  <a:srgbClr val="800080"/>
                </a:solidFill>
              </a:rPr>
              <a:t>n</a:t>
            </a:r>
            <a:r>
              <a:rPr lang="en-US" altLang="en-US" sz="2800" smtClean="0">
                <a:solidFill>
                  <a:srgbClr val="800080"/>
                </a:solidFill>
              </a:rPr>
              <a:t>) </a:t>
            </a:r>
            <a:r>
              <a:rPr lang="en-US" altLang="en-US" sz="2800" smtClean="0">
                <a:solidFill>
                  <a:srgbClr val="800080"/>
                </a:solidFill>
                <a:cs typeface="Arial" panose="020B0604020202020204" pitchFamily="34" charset="0"/>
              </a:rPr>
              <a:t>∩</a:t>
            </a:r>
            <a:r>
              <a:rPr lang="en-US" altLang="en-US" sz="2800" smtClean="0">
                <a:solidFill>
                  <a:srgbClr val="800080"/>
                </a:solidFill>
              </a:rPr>
              <a:t> </a:t>
            </a:r>
            <a:r>
              <a:rPr lang="en-US" altLang="en-US" sz="2800" i="1" smtClean="0">
                <a:solidFill>
                  <a:srgbClr val="800080"/>
                </a:solidFill>
              </a:rPr>
              <a:t>ker</a:t>
            </a:r>
            <a:r>
              <a:rPr lang="en-US" altLang="en-US" sz="2800" smtClean="0">
                <a:solidFill>
                  <a:srgbClr val="800080"/>
                </a:solidFill>
              </a:rPr>
              <a:t>(</a:t>
            </a:r>
            <a:r>
              <a:rPr lang="en-US" altLang="en-US" sz="2800" b="1" smtClean="0">
                <a:solidFill>
                  <a:srgbClr val="800080"/>
                </a:solidFill>
              </a:rPr>
              <a:t>A</a:t>
            </a:r>
            <a:r>
              <a:rPr lang="en-US" altLang="en-US" sz="2800" smtClean="0">
                <a:solidFill>
                  <a:srgbClr val="800080"/>
                </a:solidFill>
              </a:rPr>
              <a:t>))</a:t>
            </a:r>
          </a:p>
        </p:txBody>
      </p:sp>
      <p:graphicFrame>
        <p:nvGraphicFramePr>
          <p:cNvPr id="186375" name="Object 4"/>
          <p:cNvGraphicFramePr>
            <a:graphicFrameLocks noChangeAspect="1"/>
          </p:cNvGraphicFramePr>
          <p:nvPr>
            <p:ph sz="half" idx="2"/>
          </p:nvPr>
        </p:nvGraphicFramePr>
        <p:xfrm>
          <a:off x="985838" y="3992563"/>
          <a:ext cx="557212" cy="522287"/>
        </p:xfrm>
        <a:graphic>
          <a:graphicData uri="http://schemas.openxmlformats.org/presentationml/2006/ole">
            <mc:AlternateContent xmlns:mc="http://schemas.openxmlformats.org/markup-compatibility/2006">
              <mc:Choice xmlns:v="urn:schemas-microsoft-com:vml" Requires="v">
                <p:oleObj spid="_x0000_s186376" name="Equation" r:id="rId4" imgW="228600" imgH="228600" progId="Equation.DSMT4">
                  <p:embed/>
                </p:oleObj>
              </mc:Choice>
              <mc:Fallback>
                <p:oleObj name="Equation" r:id="rId4" imgW="2286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838" y="3992563"/>
                        <a:ext cx="557212"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7395"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7396"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9BF6DE-992E-4A3E-B131-67280F2DF16A}" type="slidenum">
              <a:rPr lang="en-US" altLang="en-US">
                <a:solidFill>
                  <a:srgbClr val="660066"/>
                </a:solidFill>
              </a:rPr>
              <a:pPr eaLnBrk="1" hangingPunct="1"/>
              <a:t>169</a:t>
            </a:fld>
            <a:endParaRPr lang="en-US" altLang="en-US">
              <a:solidFill>
                <a:srgbClr val="660066"/>
              </a:solidFill>
            </a:endParaRPr>
          </a:p>
        </p:txBody>
      </p:sp>
      <p:sp>
        <p:nvSpPr>
          <p:cNvPr id="187397" name="Rectangle 2"/>
          <p:cNvSpPr>
            <a:spLocks noGrp="1" noChangeArrowheads="1"/>
          </p:cNvSpPr>
          <p:nvPr>
            <p:ph type="title"/>
          </p:nvPr>
        </p:nvSpPr>
        <p:spPr/>
        <p:txBody>
          <a:bodyPr/>
          <a:lstStyle/>
          <a:p>
            <a:pPr eaLnBrk="1" hangingPunct="1"/>
            <a:r>
              <a:rPr lang="en-US" altLang="en-US" smtClean="0"/>
              <a:t>Degree of Footprint</a:t>
            </a:r>
          </a:p>
        </p:txBody>
      </p:sp>
      <p:sp>
        <p:nvSpPr>
          <p:cNvPr id="187398" name="Rectangle 3"/>
          <p:cNvSpPr>
            <a:spLocks noGrp="1" noChangeArrowheads="1"/>
          </p:cNvSpPr>
          <p:nvPr>
            <p:ph type="body" sz="half" idx="1"/>
          </p:nvPr>
        </p:nvSpPr>
        <p:spPr>
          <a:xfrm>
            <a:off x="457200" y="1600200"/>
            <a:ext cx="7869238" cy="4525963"/>
          </a:xfrm>
        </p:spPr>
        <p:txBody>
          <a:bodyPr/>
          <a:lstStyle/>
          <a:p>
            <a:pPr eaLnBrk="1" hangingPunct="1"/>
            <a:r>
              <a:rPr lang="en-US" altLang="en-US" sz="2800" smtClean="0"/>
              <a:t>The degree of footprint is </a:t>
            </a:r>
            <a:r>
              <a:rPr lang="en-US" altLang="en-US" sz="2800" i="1" smtClean="0"/>
              <a:t>dim</a:t>
            </a:r>
            <a:r>
              <a:rPr lang="en-US" altLang="en-US" sz="2800" smtClean="0"/>
              <a:t>(</a:t>
            </a:r>
            <a:r>
              <a:rPr lang="en-US" altLang="en-US" sz="2800" b="1" smtClean="0"/>
              <a:t>A</a:t>
            </a:r>
            <a:r>
              <a:rPr lang="en-US" altLang="en-US" sz="2800" smtClean="0"/>
              <a:t>) –</a:t>
            </a:r>
          </a:p>
          <a:p>
            <a:pPr eaLnBrk="1" hangingPunct="1"/>
            <a:endParaRPr lang="en-US" altLang="en-US" sz="2800" smtClean="0"/>
          </a:p>
          <a:p>
            <a:pPr eaLnBrk="1" hangingPunct="1"/>
            <a:r>
              <a:rPr lang="en-US" altLang="en-US" sz="2800" smtClean="0"/>
              <a:t>These generalizes reuse and footprint</a:t>
            </a:r>
          </a:p>
          <a:p>
            <a:pPr eaLnBrk="1" hangingPunct="1"/>
            <a:endParaRPr lang="en-US" altLang="en-US" sz="2800" smtClean="0"/>
          </a:p>
          <a:p>
            <a:pPr eaLnBrk="1" hangingPunct="1"/>
            <a:r>
              <a:rPr lang="en-US" altLang="en-US" sz="2800" smtClean="0"/>
              <a:t>For spatial locality, we use </a:t>
            </a:r>
            <a:r>
              <a:rPr lang="en-US" altLang="en-US" sz="2800" b="1" smtClean="0"/>
              <a:t>A</a:t>
            </a:r>
            <a:r>
              <a:rPr lang="en-US" altLang="en-US" sz="2800" i="1" baseline="-25000" smtClean="0"/>
              <a:t>s</a:t>
            </a:r>
            <a:r>
              <a:rPr lang="en-US" altLang="en-US" sz="2800" smtClean="0"/>
              <a:t> instead of </a:t>
            </a:r>
            <a:r>
              <a:rPr lang="en-US" altLang="en-US" sz="2800" b="1" smtClean="0"/>
              <a:t>A</a:t>
            </a:r>
            <a:r>
              <a:rPr lang="en-US" altLang="en-US" sz="2800" smtClean="0"/>
              <a:t> as before </a:t>
            </a:r>
          </a:p>
        </p:txBody>
      </p:sp>
      <p:graphicFrame>
        <p:nvGraphicFramePr>
          <p:cNvPr id="187399" name="Object 4"/>
          <p:cNvGraphicFramePr>
            <a:graphicFrameLocks noChangeAspect="1"/>
          </p:cNvGraphicFramePr>
          <p:nvPr>
            <p:ph sz="half" idx="2"/>
          </p:nvPr>
        </p:nvGraphicFramePr>
        <p:xfrm>
          <a:off x="6881813" y="1608138"/>
          <a:ext cx="541337" cy="506412"/>
        </p:xfrm>
        <a:graphic>
          <a:graphicData uri="http://schemas.openxmlformats.org/presentationml/2006/ole">
            <mc:AlternateContent xmlns:mc="http://schemas.openxmlformats.org/markup-compatibility/2006">
              <mc:Choice xmlns:v="urn:schemas-microsoft-com:vml" Requires="v">
                <p:oleObj spid="_x0000_s187400" name="Equation" r:id="rId4" imgW="228600" imgH="228600" progId="Equation.DSMT4">
                  <p:embed/>
                </p:oleObj>
              </mc:Choice>
              <mc:Fallback>
                <p:oleObj name="Equation" r:id="rId4" imgW="2286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813" y="1608138"/>
                        <a:ext cx="541337"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317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317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4DE55C-A5F5-4B6E-B1EA-94BF1159840C}" type="slidenum">
              <a:rPr lang="en-US" altLang="en-US">
                <a:solidFill>
                  <a:srgbClr val="660066"/>
                </a:solidFill>
              </a:rPr>
              <a:pPr eaLnBrk="1" hangingPunct="1"/>
              <a:t>17</a:t>
            </a:fld>
            <a:endParaRPr lang="en-US" altLang="en-US">
              <a:solidFill>
                <a:srgbClr val="660066"/>
              </a:solidFill>
            </a:endParaRPr>
          </a:p>
        </p:txBody>
      </p:sp>
      <p:sp>
        <p:nvSpPr>
          <p:cNvPr id="31749" name="Rectangle 2"/>
          <p:cNvSpPr>
            <a:spLocks noGrp="1" noChangeArrowheads="1"/>
          </p:cNvSpPr>
          <p:nvPr>
            <p:ph type="title"/>
          </p:nvPr>
        </p:nvSpPr>
        <p:spPr>
          <a:xfrm>
            <a:off x="793750" y="542925"/>
            <a:ext cx="7851775" cy="695325"/>
          </a:xfrm>
        </p:spPr>
        <p:txBody>
          <a:bodyPr/>
          <a:lstStyle/>
          <a:p>
            <a:pPr eaLnBrk="1" hangingPunct="1"/>
            <a:r>
              <a:rPr lang="en-US" altLang="en-US" sz="3200" b="1" smtClean="0"/>
              <a:t>Example of 2-D Loop-indep. And Loop-carried dependences (Contd.)</a:t>
            </a:r>
            <a:endParaRPr lang="en-US" altLang="en-US" sz="3200" smtClean="0"/>
          </a:p>
        </p:txBody>
      </p:sp>
      <p:sp>
        <p:nvSpPr>
          <p:cNvPr id="31750" name="Rectangle 3"/>
          <p:cNvSpPr>
            <a:spLocks noGrp="1" noChangeArrowheads="1"/>
          </p:cNvSpPr>
          <p:nvPr>
            <p:ph type="body" idx="1"/>
          </p:nvPr>
        </p:nvSpPr>
        <p:spPr>
          <a:xfrm>
            <a:off x="1384300" y="1608138"/>
            <a:ext cx="6340475" cy="4991100"/>
          </a:xfrm>
        </p:spPr>
        <p:txBody>
          <a:bodyPr/>
          <a:lstStyle/>
          <a:p>
            <a:pPr eaLnBrk="1" hangingPunct="1">
              <a:lnSpc>
                <a:spcPct val="80000"/>
              </a:lnSpc>
              <a:buFont typeface="Arial Unicode MS" panose="020B0604020202020204" pitchFamily="34" charset="-128"/>
              <a:buNone/>
            </a:pPr>
            <a:r>
              <a:rPr lang="en-US" altLang="en-US" sz="2000" smtClean="0"/>
              <a:t>Flow dep. from </a:t>
            </a:r>
            <a:r>
              <a:rPr lang="en-US" altLang="en-US" sz="2000" i="1" smtClean="0">
                <a:latin typeface="Times New Roman" panose="02020603050405020304" pitchFamily="18" charset="0"/>
              </a:rPr>
              <a:t>Z</a:t>
            </a:r>
            <a:r>
              <a:rPr lang="en-US" altLang="en-US" sz="2000" i="1" baseline="-25000" smtClean="0">
                <a:latin typeface="Times New Roman" panose="02020603050405020304" pitchFamily="18" charset="0"/>
              </a:rPr>
              <a:t>def</a:t>
            </a:r>
            <a:r>
              <a:rPr lang="en-US" altLang="en-US" sz="2000" smtClean="0"/>
              <a:t> to </a:t>
            </a:r>
            <a:r>
              <a:rPr lang="en-US" altLang="en-US" sz="2000" i="1" smtClean="0">
                <a:latin typeface="Times New Roman" panose="02020603050405020304" pitchFamily="18" charset="0"/>
              </a:rPr>
              <a:t>Z</a:t>
            </a:r>
            <a:r>
              <a:rPr lang="en-US" altLang="en-US" sz="2000" i="1" baseline="-25000" smtClean="0">
                <a:latin typeface="Times New Roman" panose="02020603050405020304" pitchFamily="18" charset="0"/>
              </a:rPr>
              <a:t>use</a:t>
            </a:r>
            <a:r>
              <a:rPr lang="en-US" altLang="en-US" sz="2000" smtClean="0"/>
              <a:t> with dep. vectors {(=,&lt;), </a:t>
            </a:r>
          </a:p>
          <a:p>
            <a:pPr eaLnBrk="1" hangingPunct="1">
              <a:lnSpc>
                <a:spcPct val="80000"/>
              </a:lnSpc>
              <a:buFont typeface="Arial Unicode MS" panose="020B0604020202020204" pitchFamily="34" charset="-128"/>
              <a:buNone/>
            </a:pPr>
            <a:r>
              <a:rPr lang="en-US" altLang="en-US" sz="2000" smtClean="0"/>
              <a:t>(&lt;,*)]  (set of all 2-D lexicographically positive vectors)</a:t>
            </a:r>
          </a:p>
          <a:p>
            <a:pPr eaLnBrk="1" hangingPunct="1">
              <a:lnSpc>
                <a:spcPct val="60000"/>
              </a:lnSpc>
              <a:buFont typeface="Arial Unicode MS" panose="020B0604020202020204" pitchFamily="34" charset="-128"/>
              <a:buNone/>
            </a:pPr>
            <a:endParaRPr lang="en-US" altLang="en-US" sz="2000" smtClean="0"/>
          </a:p>
          <a:p>
            <a:pPr eaLnBrk="1" hangingPunct="1">
              <a:lnSpc>
                <a:spcPct val="80000"/>
              </a:lnSpc>
              <a:buFont typeface="Arial Unicode MS" panose="020B0604020202020204" pitchFamily="34" charset="-128"/>
              <a:buNone/>
            </a:pPr>
            <a:r>
              <a:rPr lang="en-US" altLang="en-US" sz="2000" smtClean="0"/>
              <a:t>Anti dep. from </a:t>
            </a:r>
            <a:r>
              <a:rPr lang="en-US" altLang="en-US" sz="2000" i="1" smtClean="0">
                <a:latin typeface="Times New Roman" panose="02020603050405020304" pitchFamily="18" charset="0"/>
              </a:rPr>
              <a:t>Z</a:t>
            </a:r>
            <a:r>
              <a:rPr lang="en-US" altLang="en-US" sz="2000" i="1" baseline="-25000" smtClean="0">
                <a:latin typeface="Times New Roman" panose="02020603050405020304" pitchFamily="18" charset="0"/>
              </a:rPr>
              <a:t>use</a:t>
            </a:r>
            <a:r>
              <a:rPr lang="en-US" altLang="en-US" sz="2000" smtClean="0"/>
              <a:t> to </a:t>
            </a:r>
            <a:r>
              <a:rPr lang="en-US" altLang="en-US" sz="2000" i="1" smtClean="0">
                <a:latin typeface="Times New Roman" panose="02020603050405020304" pitchFamily="18" charset="0"/>
              </a:rPr>
              <a:t>Z</a:t>
            </a:r>
            <a:r>
              <a:rPr lang="en-US" altLang="en-US" sz="2000" i="1" baseline="-25000" smtClean="0">
                <a:latin typeface="Times New Roman" panose="02020603050405020304" pitchFamily="18" charset="0"/>
              </a:rPr>
              <a:t>def</a:t>
            </a:r>
            <a:r>
              <a:rPr lang="en-US" altLang="en-US" sz="2000" smtClean="0"/>
              <a:t> with dep. Vectors</a:t>
            </a:r>
          </a:p>
          <a:p>
            <a:pPr eaLnBrk="1" hangingPunct="1">
              <a:lnSpc>
                <a:spcPct val="80000"/>
              </a:lnSpc>
              <a:buFont typeface="Arial Unicode MS" panose="020B0604020202020204" pitchFamily="34" charset="-128"/>
              <a:buNone/>
            </a:pPr>
            <a:r>
              <a:rPr lang="en-US" altLang="en-US" sz="2000" smtClean="0"/>
              <a:t>{(=,=), (=,&lt;), (&lt;,*)} (set of all 2-D lexicographically non-</a:t>
            </a:r>
          </a:p>
          <a:p>
            <a:pPr eaLnBrk="1" hangingPunct="1">
              <a:lnSpc>
                <a:spcPct val="80000"/>
              </a:lnSpc>
              <a:buFont typeface="Arial Unicode MS" panose="020B0604020202020204" pitchFamily="34" charset="-128"/>
              <a:buNone/>
            </a:pPr>
            <a:r>
              <a:rPr lang="en-US" altLang="en-US" sz="2000" smtClean="0"/>
              <a:t>negative vectors)</a:t>
            </a:r>
          </a:p>
          <a:p>
            <a:pPr eaLnBrk="1" hangingPunct="1">
              <a:lnSpc>
                <a:spcPct val="60000"/>
              </a:lnSpc>
              <a:buFont typeface="Arial Unicode MS" panose="020B0604020202020204" pitchFamily="34" charset="-128"/>
              <a:buNone/>
            </a:pPr>
            <a:endParaRPr lang="en-US" altLang="en-US" sz="2000" smtClean="0"/>
          </a:p>
          <a:p>
            <a:pPr eaLnBrk="1" hangingPunct="1">
              <a:lnSpc>
                <a:spcPct val="80000"/>
              </a:lnSpc>
              <a:buFont typeface="Arial Unicode MS" panose="020B0604020202020204" pitchFamily="34" charset="-128"/>
              <a:buNone/>
            </a:pPr>
            <a:r>
              <a:rPr lang="en-US" altLang="en-US" sz="2000" smtClean="0"/>
              <a:t>Output dep. from </a:t>
            </a:r>
            <a:r>
              <a:rPr lang="en-US" altLang="en-US" sz="2000" i="1" smtClean="0">
                <a:latin typeface="Times New Roman" panose="02020603050405020304" pitchFamily="18" charset="0"/>
              </a:rPr>
              <a:t>Z</a:t>
            </a:r>
            <a:r>
              <a:rPr lang="en-US" altLang="en-US" sz="2000" i="1" baseline="-25000" smtClean="0">
                <a:latin typeface="Times New Roman" panose="02020603050405020304" pitchFamily="18" charset="0"/>
              </a:rPr>
              <a:t>def</a:t>
            </a:r>
            <a:r>
              <a:rPr lang="en-US" altLang="en-US" sz="2000" baseline="-25000" smtClean="0"/>
              <a:t> </a:t>
            </a:r>
            <a:r>
              <a:rPr lang="en-US" altLang="en-US" sz="2000" smtClean="0"/>
              <a:t>to </a:t>
            </a:r>
            <a:r>
              <a:rPr lang="en-US" altLang="en-US" sz="2000" i="1" smtClean="0">
                <a:latin typeface="Times New Roman" panose="02020603050405020304" pitchFamily="18" charset="0"/>
              </a:rPr>
              <a:t>Z</a:t>
            </a:r>
            <a:r>
              <a:rPr lang="en-US" altLang="en-US" sz="2000" i="1" baseline="-25000" smtClean="0">
                <a:latin typeface="Times New Roman" panose="02020603050405020304" pitchFamily="18" charset="0"/>
              </a:rPr>
              <a:t>def</a:t>
            </a:r>
            <a:r>
              <a:rPr lang="en-US" altLang="en-US" sz="2000" smtClean="0"/>
              <a:t> with dep. Vectors</a:t>
            </a:r>
          </a:p>
          <a:p>
            <a:pPr eaLnBrk="1" hangingPunct="1">
              <a:lnSpc>
                <a:spcPct val="80000"/>
              </a:lnSpc>
              <a:buFont typeface="Arial Unicode MS" panose="020B0604020202020204" pitchFamily="34" charset="-128"/>
              <a:buNone/>
            </a:pPr>
            <a:r>
              <a:rPr lang="en-US" altLang="en-US" sz="2000" smtClean="0"/>
              <a:t>{(=,&lt;),(&lt;,*)} (set of all 2-D lexicographically positive </a:t>
            </a:r>
          </a:p>
          <a:p>
            <a:pPr eaLnBrk="1" hangingPunct="1">
              <a:lnSpc>
                <a:spcPct val="80000"/>
              </a:lnSpc>
              <a:buFont typeface="Arial Unicode MS" panose="020B0604020202020204" pitchFamily="34" charset="-128"/>
              <a:buNone/>
            </a:pPr>
            <a:r>
              <a:rPr lang="en-US" altLang="en-US" sz="2000" smtClean="0"/>
              <a:t>vectors)</a:t>
            </a:r>
          </a:p>
          <a:p>
            <a:pPr eaLnBrk="1" hangingPunct="1">
              <a:lnSpc>
                <a:spcPct val="30000"/>
              </a:lnSpc>
              <a:buFont typeface="Arial Unicode MS" panose="020B0604020202020204" pitchFamily="34" charset="-128"/>
              <a:buNone/>
            </a:pPr>
            <a:endParaRPr lang="en-US" altLang="en-US" sz="2000" smtClean="0"/>
          </a:p>
          <a:p>
            <a:pPr eaLnBrk="1" hangingPunct="1">
              <a:lnSpc>
                <a:spcPct val="80000"/>
              </a:lnSpc>
              <a:buFont typeface="Arial Unicode MS" panose="020B0604020202020204" pitchFamily="34" charset="-128"/>
              <a:buNone/>
            </a:pPr>
            <a:r>
              <a:rPr lang="en-US" altLang="en-US" sz="2000" i="1" smtClean="0"/>
              <a:t>The dependence vectors for Z represent worst-case </a:t>
            </a:r>
          </a:p>
          <a:p>
            <a:pPr eaLnBrk="1" hangingPunct="1">
              <a:lnSpc>
                <a:spcPct val="80000"/>
              </a:lnSpc>
              <a:buFont typeface="Arial Unicode MS" panose="020B0604020202020204" pitchFamily="34" charset="-128"/>
              <a:buNone/>
            </a:pPr>
            <a:r>
              <a:rPr lang="en-US" altLang="en-US" sz="2000" i="1" smtClean="0"/>
              <a:t>constraints and prevent any iteration-reordering </a:t>
            </a:r>
          </a:p>
          <a:p>
            <a:pPr eaLnBrk="1" hangingPunct="1">
              <a:lnSpc>
                <a:spcPct val="80000"/>
              </a:lnSpc>
              <a:buFont typeface="Arial Unicode MS" panose="020B0604020202020204" pitchFamily="34" charset="-128"/>
              <a:buNone/>
            </a:pPr>
            <a:r>
              <a:rPr lang="en-US" altLang="en-US" sz="2000" i="1" smtClean="0"/>
              <a:t>transformation from being performed.</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84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84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43C8BC-9063-4CFB-BE2C-27829DE706F9}" type="slidenum">
              <a:rPr lang="en-US" altLang="en-US">
                <a:solidFill>
                  <a:srgbClr val="660066"/>
                </a:solidFill>
              </a:rPr>
              <a:pPr eaLnBrk="1" hangingPunct="1"/>
              <a:t>170</a:t>
            </a:fld>
            <a:endParaRPr lang="en-US" altLang="en-US">
              <a:solidFill>
                <a:srgbClr val="660066"/>
              </a:solidFill>
            </a:endParaRPr>
          </a:p>
        </p:txBody>
      </p:sp>
      <p:sp>
        <p:nvSpPr>
          <p:cNvPr id="188421" name="Rectangle 2"/>
          <p:cNvSpPr>
            <a:spLocks noGrp="1" noChangeArrowheads="1"/>
          </p:cNvSpPr>
          <p:nvPr>
            <p:ph type="title"/>
          </p:nvPr>
        </p:nvSpPr>
        <p:spPr/>
        <p:txBody>
          <a:bodyPr/>
          <a:lstStyle/>
          <a:p>
            <a:pPr eaLnBrk="1" hangingPunct="1"/>
            <a:r>
              <a:rPr lang="en-US" altLang="en-US" smtClean="0"/>
              <a:t>An Example</a:t>
            </a:r>
          </a:p>
        </p:txBody>
      </p:sp>
      <p:pic>
        <p:nvPicPr>
          <p:cNvPr id="188422" name="Picture 3" descr="w 004"/>
          <p:cNvPicPr>
            <a:picLocks noChangeAspect="1" noChangeArrowheads="1"/>
          </p:cNvPicPr>
          <p:nvPr>
            <p:ph idx="1"/>
          </p:nvPr>
        </p:nvPicPr>
        <p:blipFill>
          <a:blip r:embed="rId3">
            <a:extLst>
              <a:ext uri="{28A0092B-C50C-407E-A947-70E740481C1C}">
                <a14:useLocalDpi xmlns:a14="http://schemas.microsoft.com/office/drawing/2010/main" val="0"/>
              </a:ext>
            </a:extLst>
          </a:blip>
          <a:srcRect t="4465" b="4465"/>
          <a:stretch>
            <a:fillRect/>
          </a:stretch>
        </p:blipFill>
        <p:spPr>
          <a:xfrm>
            <a:off x="1958975" y="1477963"/>
            <a:ext cx="5903913" cy="4694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94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94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7A55E2-9C58-48EF-81C5-49A1E7DE32E9}" type="slidenum">
              <a:rPr lang="en-US" altLang="en-US">
                <a:solidFill>
                  <a:srgbClr val="660066"/>
                </a:solidFill>
              </a:rPr>
              <a:pPr eaLnBrk="1" hangingPunct="1"/>
              <a:t>171</a:t>
            </a:fld>
            <a:endParaRPr lang="en-US" altLang="en-US">
              <a:solidFill>
                <a:srgbClr val="660066"/>
              </a:solidFill>
            </a:endParaRPr>
          </a:p>
        </p:txBody>
      </p:sp>
      <p:sp>
        <p:nvSpPr>
          <p:cNvPr id="189445" name="Rectangle 2"/>
          <p:cNvSpPr>
            <a:spLocks noGrp="1" noChangeArrowheads="1"/>
          </p:cNvSpPr>
          <p:nvPr>
            <p:ph type="title"/>
          </p:nvPr>
        </p:nvSpPr>
        <p:spPr/>
        <p:txBody>
          <a:bodyPr/>
          <a:lstStyle/>
          <a:p>
            <a:pPr eaLnBrk="1" hangingPunct="1"/>
            <a:r>
              <a:rPr lang="en-US" altLang="en-US" smtClean="0"/>
              <a:t>Multiple References</a:t>
            </a:r>
          </a:p>
        </p:txBody>
      </p:sp>
      <p:sp>
        <p:nvSpPr>
          <p:cNvPr id="189446" name="Rectangle 3"/>
          <p:cNvSpPr>
            <a:spLocks noGrp="1" noChangeArrowheads="1"/>
          </p:cNvSpPr>
          <p:nvPr>
            <p:ph type="body" idx="1"/>
          </p:nvPr>
        </p:nvSpPr>
        <p:spPr/>
        <p:txBody>
          <a:bodyPr/>
          <a:lstStyle/>
          <a:p>
            <a:pPr eaLnBrk="1" hangingPunct="1"/>
            <a:r>
              <a:rPr lang="en-US" altLang="en-US" smtClean="0"/>
              <a:t>There may be reuse between difference references – </a:t>
            </a:r>
            <a:r>
              <a:rPr lang="en-US" altLang="en-US" smtClean="0">
                <a:solidFill>
                  <a:srgbClr val="800080"/>
                </a:solidFill>
              </a:rPr>
              <a:t>group reuse</a:t>
            </a:r>
          </a:p>
          <a:p>
            <a:pPr eaLnBrk="1" hangingPunct="1"/>
            <a:endParaRPr lang="en-US" altLang="en-US" smtClean="0"/>
          </a:p>
          <a:p>
            <a:pPr eaLnBrk="1" hangingPunct="1"/>
            <a:r>
              <a:rPr lang="en-US" altLang="en-US" smtClean="0"/>
              <a:t>Will only consider references with the same data access matrix, i.e. </a:t>
            </a:r>
            <a:br>
              <a:rPr lang="en-US" altLang="en-US" smtClean="0"/>
            </a:br>
            <a:r>
              <a:rPr lang="en-US" altLang="en-US" i="1" smtClean="0"/>
              <a:t>X</a:t>
            </a:r>
            <a:r>
              <a:rPr lang="en-US" altLang="en-US" smtClean="0"/>
              <a:t>[</a:t>
            </a:r>
            <a:r>
              <a:rPr lang="en-US" altLang="en-US" b="1" smtClean="0"/>
              <a:t>Ai</a:t>
            </a:r>
            <a:r>
              <a:rPr lang="en-US" altLang="en-US" smtClean="0"/>
              <a:t> + </a:t>
            </a:r>
            <a:r>
              <a:rPr lang="en-US" altLang="en-US" b="1" smtClean="0"/>
              <a:t>c</a:t>
            </a:r>
            <a:r>
              <a:rPr lang="en-US" altLang="en-US" baseline="-25000" smtClean="0"/>
              <a:t>1</a:t>
            </a:r>
            <a:r>
              <a:rPr lang="en-US" altLang="en-US" smtClean="0"/>
              <a:t>] and </a:t>
            </a:r>
            <a:r>
              <a:rPr lang="en-US" altLang="en-US" i="1" smtClean="0"/>
              <a:t>X</a:t>
            </a:r>
            <a:r>
              <a:rPr lang="en-US" altLang="en-US" smtClean="0"/>
              <a:t>[</a:t>
            </a:r>
            <a:r>
              <a:rPr lang="en-US" altLang="en-US" b="1" smtClean="0"/>
              <a:t>Ai</a:t>
            </a:r>
            <a:r>
              <a:rPr lang="en-US" altLang="en-US" smtClean="0"/>
              <a:t> + </a:t>
            </a:r>
            <a:r>
              <a:rPr lang="en-US" altLang="en-US" b="1" smtClean="0"/>
              <a:t>c</a:t>
            </a:r>
            <a:r>
              <a:rPr lang="en-US" altLang="en-US" baseline="-25000" smtClean="0"/>
              <a:t>2</a:t>
            </a:r>
            <a:r>
              <a:rPr lang="en-US" altLang="en-US" smtClean="0"/>
              <a:t>]</a:t>
            </a:r>
          </a:p>
          <a:p>
            <a:pPr eaLnBrk="1" hangingPunct="1"/>
            <a:endParaRPr lang="en-US" altLang="en-US" smtClean="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04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04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15ADFE-DBEA-447D-A7BB-71CDA657F364}" type="slidenum">
              <a:rPr lang="en-US" altLang="en-US">
                <a:solidFill>
                  <a:srgbClr val="660066"/>
                </a:solidFill>
              </a:rPr>
              <a:pPr eaLnBrk="1" hangingPunct="1"/>
              <a:t>172</a:t>
            </a:fld>
            <a:endParaRPr lang="en-US" altLang="en-US">
              <a:solidFill>
                <a:srgbClr val="660066"/>
              </a:solidFill>
            </a:endParaRPr>
          </a:p>
        </p:txBody>
      </p:sp>
      <p:sp>
        <p:nvSpPr>
          <p:cNvPr id="190469" name="Rectangle 2"/>
          <p:cNvSpPr>
            <a:spLocks noGrp="1" noChangeArrowheads="1"/>
          </p:cNvSpPr>
          <p:nvPr>
            <p:ph type="title"/>
          </p:nvPr>
        </p:nvSpPr>
        <p:spPr/>
        <p:txBody>
          <a:bodyPr/>
          <a:lstStyle/>
          <a:p>
            <a:pPr eaLnBrk="1" hangingPunct="1"/>
            <a:r>
              <a:rPr lang="en-US" altLang="en-US" smtClean="0"/>
              <a:t>Group-Temporal Reuse</a:t>
            </a:r>
          </a:p>
        </p:txBody>
      </p:sp>
      <p:sp>
        <p:nvSpPr>
          <p:cNvPr id="190470" name="Rectangle 3"/>
          <p:cNvSpPr>
            <a:spLocks noGrp="1" noChangeArrowheads="1"/>
          </p:cNvSpPr>
          <p:nvPr>
            <p:ph type="body" idx="1"/>
          </p:nvPr>
        </p:nvSpPr>
        <p:spPr/>
        <p:txBody>
          <a:bodyPr/>
          <a:lstStyle/>
          <a:p>
            <a:pPr eaLnBrk="1" hangingPunct="1"/>
            <a:r>
              <a:rPr lang="en-US" altLang="en-US" smtClean="0"/>
              <a:t>There is temporal reuse if </a:t>
            </a:r>
            <a:br>
              <a:rPr lang="en-US" altLang="en-US" smtClean="0"/>
            </a:br>
            <a:r>
              <a:rPr lang="en-US" altLang="en-US" b="1" smtClean="0"/>
              <a:t>Ad</a:t>
            </a:r>
            <a:r>
              <a:rPr lang="en-US" altLang="en-US" smtClean="0"/>
              <a:t> = </a:t>
            </a:r>
            <a:r>
              <a:rPr lang="en-US" altLang="en-US" b="1" smtClean="0"/>
              <a:t>A</a:t>
            </a:r>
            <a:r>
              <a:rPr lang="en-US" altLang="en-US" smtClean="0"/>
              <a:t>(</a:t>
            </a:r>
            <a:r>
              <a:rPr lang="en-US" altLang="en-US" b="1" smtClean="0"/>
              <a:t>i</a:t>
            </a:r>
            <a:r>
              <a:rPr lang="en-US" altLang="en-US" baseline="-25000" smtClean="0"/>
              <a:t>1</a:t>
            </a:r>
            <a:r>
              <a:rPr lang="en-US" altLang="en-US" smtClean="0"/>
              <a:t> – </a:t>
            </a:r>
            <a:r>
              <a:rPr lang="en-US" altLang="en-US" b="1" smtClean="0"/>
              <a:t>i</a:t>
            </a:r>
            <a:r>
              <a:rPr lang="en-US" altLang="en-US" baseline="-25000" smtClean="0"/>
              <a:t>2</a:t>
            </a:r>
            <a:r>
              <a:rPr lang="en-US" altLang="en-US" smtClean="0"/>
              <a:t>) = </a:t>
            </a:r>
            <a:r>
              <a:rPr lang="en-US" altLang="en-US" b="1" smtClean="0"/>
              <a:t>c</a:t>
            </a:r>
            <a:r>
              <a:rPr lang="en-US" altLang="en-US" baseline="-25000" smtClean="0"/>
              <a:t>1</a:t>
            </a:r>
            <a:r>
              <a:rPr lang="en-US" altLang="en-US" smtClean="0"/>
              <a:t> – </a:t>
            </a:r>
            <a:r>
              <a:rPr lang="en-US" altLang="en-US" b="1" smtClean="0"/>
              <a:t>c</a:t>
            </a:r>
            <a:r>
              <a:rPr lang="en-US" altLang="en-US" baseline="-25000" smtClean="0"/>
              <a:t>2</a:t>
            </a:r>
          </a:p>
          <a:p>
            <a:pPr eaLnBrk="1" hangingPunct="1"/>
            <a:endParaRPr lang="en-US" altLang="en-US" smtClean="0"/>
          </a:p>
          <a:p>
            <a:pPr eaLnBrk="1" hangingPunct="1"/>
            <a:r>
              <a:rPr lang="en-US" altLang="en-US" smtClean="0"/>
              <a:t>The set of all solutions, {</a:t>
            </a:r>
            <a:r>
              <a:rPr lang="en-US" altLang="en-US" b="1" smtClean="0"/>
              <a:t>d</a:t>
            </a:r>
            <a:r>
              <a:rPr lang="en-US" altLang="en-US" smtClean="0"/>
              <a:t>}, is </a:t>
            </a:r>
            <a:r>
              <a:rPr lang="en-US" altLang="en-US" b="1" smtClean="0"/>
              <a:t>d</a:t>
            </a:r>
            <a:r>
              <a:rPr lang="en-US" altLang="en-US" smtClean="0"/>
              <a:t> + </a:t>
            </a:r>
            <a:r>
              <a:rPr lang="en-US" altLang="en-US" b="1" smtClean="0"/>
              <a:t>x</a:t>
            </a:r>
            <a:r>
              <a:rPr lang="en-US" altLang="en-US" smtClean="0"/>
              <a:t>, where </a:t>
            </a:r>
            <a:r>
              <a:rPr lang="en-US" altLang="en-US" b="1" smtClean="0"/>
              <a:t>d</a:t>
            </a:r>
            <a:r>
              <a:rPr lang="en-US" altLang="en-US" smtClean="0"/>
              <a:t> is a particular solution and </a:t>
            </a:r>
            <a:r>
              <a:rPr lang="en-US" altLang="en-US" b="1" smtClean="0"/>
              <a:t>x</a:t>
            </a:r>
            <a:r>
              <a:rPr lang="en-US" altLang="en-US" smtClean="0"/>
              <a:t> </a:t>
            </a:r>
            <a:r>
              <a:rPr lang="en-US" altLang="en-US" smtClean="0">
                <a:sym typeface="Symbol" panose="05050102010706020507" pitchFamily="18" charset="2"/>
              </a:rPr>
              <a:t></a:t>
            </a:r>
            <a:r>
              <a:rPr lang="en-US" altLang="en-US" smtClean="0"/>
              <a:t> </a:t>
            </a:r>
            <a:r>
              <a:rPr lang="en-US" altLang="en-US" i="1" smtClean="0"/>
              <a:t>ker</a:t>
            </a:r>
            <a:r>
              <a:rPr lang="en-US" altLang="en-US" smtClean="0"/>
              <a:t>(</a:t>
            </a:r>
            <a:r>
              <a:rPr lang="en-US" altLang="en-US" b="1" smtClean="0"/>
              <a:t>A</a:t>
            </a:r>
            <a:r>
              <a:rPr lang="en-US" altLang="en-US" smtClean="0"/>
              <a:t>)</a:t>
            </a:r>
          </a:p>
          <a:p>
            <a:pPr eaLnBrk="1" hangingPunct="1"/>
            <a:endParaRPr lang="en-US" altLang="en-US" smtClean="0"/>
          </a:p>
          <a:p>
            <a:pPr eaLnBrk="1" hangingPunct="1"/>
            <a:r>
              <a:rPr lang="en-US" altLang="en-US" smtClean="0"/>
              <a:t>Interested in those </a:t>
            </a:r>
            <a:r>
              <a:rPr lang="en-US" altLang="en-US" b="1" smtClean="0"/>
              <a:t>d</a:t>
            </a:r>
            <a:r>
              <a:rPr lang="en-US" altLang="en-US" smtClean="0">
                <a:cs typeface="Arial" panose="020B0604020202020204" pitchFamily="34" charset="0"/>
              </a:rPr>
              <a:t>·</a:t>
            </a:r>
            <a:r>
              <a:rPr lang="en-US" altLang="en-US" b="1" smtClean="0"/>
              <a:t>x</a:t>
            </a:r>
            <a:r>
              <a:rPr lang="en-US" altLang="en-US" smtClean="0"/>
              <a:t> = 0 for all </a:t>
            </a:r>
            <a:r>
              <a:rPr lang="en-US" altLang="en-US" b="1" smtClean="0"/>
              <a:t>x</a:t>
            </a:r>
            <a:r>
              <a:rPr lang="en-US" altLang="en-US" smtClean="0"/>
              <a:t> </a:t>
            </a:r>
            <a:r>
              <a:rPr lang="en-US" altLang="en-US" smtClean="0">
                <a:sym typeface="Symbol" panose="05050102010706020507" pitchFamily="18" charset="2"/>
              </a:rPr>
              <a:t></a:t>
            </a:r>
            <a:r>
              <a:rPr lang="en-US" altLang="en-US" smtClean="0"/>
              <a:t> </a:t>
            </a:r>
            <a:r>
              <a:rPr lang="en-US" altLang="en-US" i="1" smtClean="0"/>
              <a:t>ker</a:t>
            </a:r>
            <a:r>
              <a:rPr lang="en-US" altLang="en-US" smtClean="0"/>
              <a:t>(</a:t>
            </a:r>
            <a:r>
              <a:rPr lang="en-US" altLang="en-US" b="1" smtClean="0"/>
              <a:t>A</a:t>
            </a:r>
            <a:r>
              <a:rPr lang="en-US" altLang="en-US" smtClean="0"/>
              <a:t>)</a:t>
            </a:r>
          </a:p>
          <a:p>
            <a:pPr eaLnBrk="1" hangingPunct="1"/>
            <a:endParaRPr lang="en-US" altLang="en-US" smtClean="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14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14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1A370D-7A72-4733-9C40-8B17E4699D31}" type="slidenum">
              <a:rPr lang="en-US" altLang="en-US">
                <a:solidFill>
                  <a:srgbClr val="660066"/>
                </a:solidFill>
              </a:rPr>
              <a:pPr eaLnBrk="1" hangingPunct="1"/>
              <a:t>173</a:t>
            </a:fld>
            <a:endParaRPr lang="en-US" altLang="en-US">
              <a:solidFill>
                <a:srgbClr val="660066"/>
              </a:solidFill>
            </a:endParaRPr>
          </a:p>
        </p:txBody>
      </p:sp>
      <p:sp>
        <p:nvSpPr>
          <p:cNvPr id="191493" name="Rectangle 2"/>
          <p:cNvSpPr>
            <a:spLocks noGrp="1" noChangeArrowheads="1"/>
          </p:cNvSpPr>
          <p:nvPr>
            <p:ph type="title"/>
          </p:nvPr>
        </p:nvSpPr>
        <p:spPr/>
        <p:txBody>
          <a:bodyPr/>
          <a:lstStyle/>
          <a:p>
            <a:pPr eaLnBrk="1" hangingPunct="1"/>
            <a:r>
              <a:rPr lang="en-US" altLang="en-US" sz="4000" smtClean="0"/>
              <a:t>Group-Temporal Reuse Factor</a:t>
            </a:r>
          </a:p>
        </p:txBody>
      </p:sp>
      <p:sp>
        <p:nvSpPr>
          <p:cNvPr id="191494" name="Rectangle 3"/>
          <p:cNvSpPr>
            <a:spLocks noGrp="1" noChangeArrowheads="1"/>
          </p:cNvSpPr>
          <p:nvPr>
            <p:ph type="body" idx="1"/>
          </p:nvPr>
        </p:nvSpPr>
        <p:spPr/>
        <p:txBody>
          <a:bodyPr/>
          <a:lstStyle/>
          <a:p>
            <a:pPr eaLnBrk="1" hangingPunct="1"/>
            <a:r>
              <a:rPr lang="en-US" altLang="en-US" smtClean="0"/>
              <a:t>If </a:t>
            </a:r>
            <a:r>
              <a:rPr lang="en-US" altLang="en-US" b="1" smtClean="0"/>
              <a:t>d</a:t>
            </a:r>
            <a:r>
              <a:rPr lang="en-US" altLang="en-US" smtClean="0"/>
              <a:t> = </a:t>
            </a:r>
            <a:r>
              <a:rPr lang="en-US" altLang="en-US" b="1" smtClean="0"/>
              <a:t>0, </a:t>
            </a:r>
            <a:r>
              <a:rPr lang="en-US" altLang="en-US" smtClean="0"/>
              <a:t>the group temporal reuse factor is </a:t>
            </a:r>
            <a:r>
              <a:rPr lang="en-US" altLang="en-US" smtClean="0">
                <a:sym typeface="Symbol" panose="05050102010706020507" pitchFamily="18" charset="2"/>
              </a:rPr>
              <a:t></a:t>
            </a:r>
            <a:endParaRPr lang="en-US" altLang="en-US" baseline="-25000" smtClean="0">
              <a:sym typeface="Symbol" panose="05050102010706020507" pitchFamily="18" charset="2"/>
            </a:endParaRPr>
          </a:p>
          <a:p>
            <a:pPr eaLnBrk="1" hangingPunct="1"/>
            <a:endParaRPr lang="en-US" altLang="en-US" smtClean="0"/>
          </a:p>
          <a:p>
            <a:pPr eaLnBrk="1" hangingPunct="1"/>
            <a:r>
              <a:rPr lang="en-US" altLang="en-US" smtClean="0"/>
              <a:t>Otherwise, let </a:t>
            </a:r>
            <a:r>
              <a:rPr lang="en-US" altLang="en-US" i="1" smtClean="0"/>
              <a:t>k</a:t>
            </a:r>
            <a:r>
              <a:rPr lang="en-US" altLang="en-US" smtClean="0"/>
              <a:t> be the first non-zero entry in </a:t>
            </a:r>
            <a:r>
              <a:rPr lang="en-US" altLang="en-US" b="1" smtClean="0"/>
              <a:t>d</a:t>
            </a:r>
            <a:r>
              <a:rPr lang="en-US" altLang="en-US" smtClean="0"/>
              <a:t>, the group temporal reuse factor for the </a:t>
            </a:r>
            <a:r>
              <a:rPr lang="en-US" altLang="en-US" i="1" smtClean="0"/>
              <a:t>k</a:t>
            </a:r>
            <a:r>
              <a:rPr lang="en-US" altLang="en-US" smtClean="0"/>
              <a:t>th loop is </a:t>
            </a:r>
            <a:r>
              <a:rPr lang="en-US" altLang="en-US" i="1" smtClean="0"/>
              <a:t>N</a:t>
            </a:r>
            <a:r>
              <a:rPr lang="en-US" altLang="en-US" i="1" baseline="-25000" smtClean="0"/>
              <a:t>k</a:t>
            </a:r>
            <a:r>
              <a:rPr lang="en-US" altLang="en-US" smtClean="0"/>
              <a:t> / </a:t>
            </a:r>
            <a:r>
              <a:rPr lang="en-US" altLang="en-US" i="1" smtClean="0"/>
              <a:t>d</a:t>
            </a:r>
            <a:r>
              <a:rPr lang="en-US" altLang="en-US" i="1" baseline="-25000" smtClean="0"/>
              <a:t>k</a:t>
            </a:r>
            <a:r>
              <a:rPr lang="en-US" altLang="en-US" smtClean="0"/>
              <a:t> and one for all other loops</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25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25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6866E2-FE4F-46A6-8522-EB42BBD858EB}" type="slidenum">
              <a:rPr lang="en-US" altLang="en-US">
                <a:solidFill>
                  <a:srgbClr val="660066"/>
                </a:solidFill>
              </a:rPr>
              <a:pPr eaLnBrk="1" hangingPunct="1"/>
              <a:t>174</a:t>
            </a:fld>
            <a:endParaRPr lang="en-US" altLang="en-US">
              <a:solidFill>
                <a:srgbClr val="660066"/>
              </a:solidFill>
            </a:endParaRPr>
          </a:p>
        </p:txBody>
      </p:sp>
      <p:sp>
        <p:nvSpPr>
          <p:cNvPr id="192517" name="Rectangle 2"/>
          <p:cNvSpPr>
            <a:spLocks noGrp="1" noChangeArrowheads="1"/>
          </p:cNvSpPr>
          <p:nvPr>
            <p:ph type="title"/>
          </p:nvPr>
        </p:nvSpPr>
        <p:spPr/>
        <p:txBody>
          <a:bodyPr/>
          <a:lstStyle/>
          <a:p>
            <a:pPr eaLnBrk="1" hangingPunct="1"/>
            <a:r>
              <a:rPr lang="en-US" altLang="en-US" smtClean="0"/>
              <a:t>Group Spatial Reuse</a:t>
            </a:r>
          </a:p>
        </p:txBody>
      </p:sp>
      <p:sp>
        <p:nvSpPr>
          <p:cNvPr id="192518" name="Rectangle 3"/>
          <p:cNvSpPr>
            <a:spLocks noGrp="1" noChangeArrowheads="1"/>
          </p:cNvSpPr>
          <p:nvPr>
            <p:ph type="body" idx="1"/>
          </p:nvPr>
        </p:nvSpPr>
        <p:spPr/>
        <p:txBody>
          <a:bodyPr/>
          <a:lstStyle/>
          <a:p>
            <a:pPr eaLnBrk="1" hangingPunct="1"/>
            <a:r>
              <a:rPr lang="en-US" altLang="en-US" smtClean="0"/>
              <a:t>Consider </a:t>
            </a:r>
            <a:r>
              <a:rPr lang="en-US" altLang="en-US" b="1" smtClean="0"/>
              <a:t>A</a:t>
            </a:r>
            <a:r>
              <a:rPr lang="en-US" altLang="en-US" i="1" baseline="-25000" smtClean="0"/>
              <a:t>s</a:t>
            </a:r>
            <a:r>
              <a:rPr lang="en-US" altLang="en-US" smtClean="0"/>
              <a:t>, </a:t>
            </a:r>
            <a:r>
              <a:rPr lang="en-US" altLang="en-US" b="1" smtClean="0"/>
              <a:t>c</a:t>
            </a:r>
            <a:r>
              <a:rPr lang="en-US" altLang="en-US" i="1" baseline="-25000" smtClean="0"/>
              <a:t>s</a:t>
            </a:r>
            <a:r>
              <a:rPr lang="en-US" altLang="en-US" baseline="-25000" smtClean="0"/>
              <a:t>,1</a:t>
            </a:r>
            <a:r>
              <a:rPr lang="en-US" altLang="en-US" smtClean="0"/>
              <a:t>, and </a:t>
            </a:r>
            <a:r>
              <a:rPr lang="en-US" altLang="en-US" b="1" smtClean="0"/>
              <a:t>c</a:t>
            </a:r>
            <a:r>
              <a:rPr lang="en-US" altLang="en-US" i="1" baseline="-25000" smtClean="0"/>
              <a:t>s</a:t>
            </a:r>
            <a:r>
              <a:rPr lang="en-US" altLang="en-US" baseline="-25000" smtClean="0"/>
              <a:t>,2</a:t>
            </a:r>
            <a:r>
              <a:rPr lang="en-US" altLang="en-US" smtClean="0"/>
              <a:t> which are </a:t>
            </a:r>
            <a:r>
              <a:rPr lang="en-US" altLang="en-US" b="1" smtClean="0"/>
              <a:t>A</a:t>
            </a:r>
            <a:r>
              <a:rPr lang="en-US" altLang="en-US" smtClean="0"/>
              <a:t>, </a:t>
            </a:r>
            <a:r>
              <a:rPr lang="en-US" altLang="en-US" b="1" smtClean="0"/>
              <a:t>c</a:t>
            </a:r>
            <a:r>
              <a:rPr lang="en-US" altLang="en-US" baseline="-25000" smtClean="0"/>
              <a:t>1</a:t>
            </a:r>
            <a:r>
              <a:rPr lang="en-US" altLang="en-US" smtClean="0"/>
              <a:t>, and </a:t>
            </a:r>
            <a:r>
              <a:rPr lang="en-US" altLang="en-US" b="1" smtClean="0"/>
              <a:t>c</a:t>
            </a:r>
            <a:r>
              <a:rPr lang="en-US" altLang="en-US" baseline="-25000" smtClean="0"/>
              <a:t>2</a:t>
            </a:r>
            <a:r>
              <a:rPr lang="en-US" altLang="en-US" smtClean="0"/>
              <a:t> with the stride-1 dimension removed</a:t>
            </a:r>
          </a:p>
          <a:p>
            <a:pPr eaLnBrk="1" hangingPunct="1"/>
            <a:endParaRPr lang="en-US" altLang="en-US" smtClean="0"/>
          </a:p>
          <a:p>
            <a:pPr eaLnBrk="1" hangingPunct="1"/>
            <a:r>
              <a:rPr lang="en-US" altLang="en-US" smtClean="0"/>
              <a:t>Solve for </a:t>
            </a:r>
            <a:r>
              <a:rPr lang="en-US" altLang="en-US" b="1" smtClean="0"/>
              <a:t>A</a:t>
            </a:r>
            <a:r>
              <a:rPr lang="en-US" altLang="en-US" i="1" baseline="-25000" smtClean="0"/>
              <a:t>s</a:t>
            </a:r>
            <a:r>
              <a:rPr lang="en-US" altLang="en-US" b="1" smtClean="0"/>
              <a:t>d</a:t>
            </a:r>
            <a:r>
              <a:rPr lang="en-US" altLang="en-US" smtClean="0"/>
              <a:t> = </a:t>
            </a:r>
            <a:r>
              <a:rPr lang="en-US" altLang="en-US" b="1" smtClean="0"/>
              <a:t>c</a:t>
            </a:r>
            <a:r>
              <a:rPr lang="en-US" altLang="en-US" i="1" baseline="-25000" smtClean="0"/>
              <a:t>s</a:t>
            </a:r>
            <a:r>
              <a:rPr lang="en-US" altLang="en-US" baseline="-25000" smtClean="0"/>
              <a:t>,1 </a:t>
            </a:r>
            <a:r>
              <a:rPr lang="en-US" altLang="en-US" smtClean="0"/>
              <a:t>- </a:t>
            </a:r>
            <a:r>
              <a:rPr lang="en-US" altLang="en-US" b="1" smtClean="0"/>
              <a:t>c</a:t>
            </a:r>
            <a:r>
              <a:rPr lang="en-US" altLang="en-US" i="1" baseline="-25000" smtClean="0"/>
              <a:t>s</a:t>
            </a:r>
            <a:r>
              <a:rPr lang="en-US" altLang="en-US" baseline="-25000" smtClean="0"/>
              <a:t>,2</a:t>
            </a:r>
            <a:r>
              <a:rPr lang="en-US" altLang="en-US" smtClean="0"/>
              <a:t> </a:t>
            </a:r>
          </a:p>
          <a:p>
            <a:pPr eaLnBrk="1" hangingPunct="1"/>
            <a:endParaRPr lang="en-US" altLang="en-US" smtClean="0"/>
          </a:p>
          <a:p>
            <a:pPr eaLnBrk="1" hangingPunct="1"/>
            <a:r>
              <a:rPr lang="en-US" altLang="en-US" smtClean="0"/>
              <a:t>As before, focus on those solutions where </a:t>
            </a:r>
            <a:r>
              <a:rPr lang="en-US" altLang="en-US" b="1" smtClean="0"/>
              <a:t>d</a:t>
            </a:r>
            <a:r>
              <a:rPr lang="en-US" altLang="en-US" smtClean="0">
                <a:cs typeface="Arial" panose="020B0604020202020204" pitchFamily="34" charset="0"/>
              </a:rPr>
              <a:t>·</a:t>
            </a:r>
            <a:r>
              <a:rPr lang="en-US" altLang="en-US" b="1" smtClean="0"/>
              <a:t>x</a:t>
            </a:r>
            <a:r>
              <a:rPr lang="en-US" altLang="en-US" smtClean="0"/>
              <a:t> = 0 for all </a:t>
            </a:r>
            <a:r>
              <a:rPr lang="en-US" altLang="en-US" b="1" smtClean="0"/>
              <a:t>x</a:t>
            </a:r>
            <a:r>
              <a:rPr lang="en-US" altLang="en-US" smtClean="0"/>
              <a:t> </a:t>
            </a:r>
            <a:r>
              <a:rPr lang="en-US" altLang="en-US" smtClean="0">
                <a:sym typeface="Symbol" panose="05050102010706020507" pitchFamily="18" charset="2"/>
              </a:rPr>
              <a:t></a:t>
            </a:r>
            <a:r>
              <a:rPr lang="en-US" altLang="en-US" smtClean="0"/>
              <a:t> </a:t>
            </a:r>
            <a:r>
              <a:rPr lang="en-US" altLang="en-US" i="1" smtClean="0"/>
              <a:t>ker</a:t>
            </a:r>
            <a:r>
              <a:rPr lang="en-US" altLang="en-US" smtClean="0"/>
              <a:t>(</a:t>
            </a:r>
            <a:r>
              <a:rPr lang="en-US" altLang="en-US" b="1" smtClean="0"/>
              <a:t>A</a:t>
            </a:r>
            <a:r>
              <a:rPr lang="en-US" altLang="en-US" i="1" baseline="-25000" smtClean="0"/>
              <a:t>s</a:t>
            </a:r>
            <a:r>
              <a:rPr lang="en-US" altLang="en-US" smtClean="0"/>
              <a:t>)</a:t>
            </a:r>
          </a:p>
          <a:p>
            <a:pPr eaLnBrk="1" hangingPunct="1"/>
            <a:endParaRPr lang="en-US" altLang="en-US" smtClean="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35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35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D330F9-ABE5-4586-9307-7C63FD5B60DA}" type="slidenum">
              <a:rPr lang="en-US" altLang="en-US">
                <a:solidFill>
                  <a:srgbClr val="660066"/>
                </a:solidFill>
              </a:rPr>
              <a:pPr eaLnBrk="1" hangingPunct="1"/>
              <a:t>175</a:t>
            </a:fld>
            <a:endParaRPr lang="en-US" altLang="en-US">
              <a:solidFill>
                <a:srgbClr val="660066"/>
              </a:solidFill>
            </a:endParaRPr>
          </a:p>
        </p:txBody>
      </p:sp>
      <p:sp>
        <p:nvSpPr>
          <p:cNvPr id="193541" name="Rectangle 2"/>
          <p:cNvSpPr>
            <a:spLocks noGrp="1" noChangeArrowheads="1"/>
          </p:cNvSpPr>
          <p:nvPr>
            <p:ph type="title"/>
          </p:nvPr>
        </p:nvSpPr>
        <p:spPr/>
        <p:txBody>
          <a:bodyPr/>
          <a:lstStyle/>
          <a:p>
            <a:pPr eaLnBrk="1" hangingPunct="1"/>
            <a:r>
              <a:rPr lang="en-US" altLang="en-US" smtClean="0"/>
              <a:t>Group Spatial Reuse Factor</a:t>
            </a:r>
          </a:p>
        </p:txBody>
      </p:sp>
      <p:sp>
        <p:nvSpPr>
          <p:cNvPr id="193542" name="Rectangle 3"/>
          <p:cNvSpPr>
            <a:spLocks noGrp="1" noChangeArrowheads="1"/>
          </p:cNvSpPr>
          <p:nvPr>
            <p:ph type="body" idx="1"/>
          </p:nvPr>
        </p:nvSpPr>
        <p:spPr/>
        <p:txBody>
          <a:bodyPr/>
          <a:lstStyle/>
          <a:p>
            <a:pPr eaLnBrk="1" hangingPunct="1">
              <a:lnSpc>
                <a:spcPct val="90000"/>
              </a:lnSpc>
            </a:pPr>
            <a:r>
              <a:rPr lang="en-US" altLang="en-US" sz="2800" smtClean="0"/>
              <a:t>Let </a:t>
            </a:r>
            <a:r>
              <a:rPr lang="en-US" altLang="en-US" sz="2800" i="1" smtClean="0"/>
              <a:t>s</a:t>
            </a:r>
            <a:r>
              <a:rPr lang="en-US" altLang="en-US" sz="2800" smtClean="0"/>
              <a:t>1 be the index of the stride-1 dimension</a:t>
            </a:r>
          </a:p>
          <a:p>
            <a:pPr eaLnBrk="1" hangingPunct="1">
              <a:lnSpc>
                <a:spcPct val="90000"/>
              </a:lnSpc>
            </a:pPr>
            <a:r>
              <a:rPr lang="en-US" altLang="en-US" sz="2800" smtClean="0"/>
              <a:t>Given two references, the group spatial reuse factor are as follows:</a:t>
            </a:r>
          </a:p>
          <a:p>
            <a:pPr lvl="1" eaLnBrk="1" hangingPunct="1">
              <a:lnSpc>
                <a:spcPct val="90000"/>
              </a:lnSpc>
            </a:pPr>
            <a:r>
              <a:rPr lang="en-US" altLang="en-US" sz="2400" smtClean="0"/>
              <a:t>If there is self-spatial reuse for the references, or if gcd(</a:t>
            </a:r>
            <a:r>
              <a:rPr lang="en-US" altLang="en-US" sz="2400" i="1" smtClean="0"/>
              <a:t>a</a:t>
            </a:r>
            <a:r>
              <a:rPr lang="en-US" altLang="en-US" sz="2400" i="1" baseline="-25000" smtClean="0"/>
              <a:t>s</a:t>
            </a:r>
            <a:r>
              <a:rPr lang="en-US" altLang="en-US" sz="2400" baseline="-25000" smtClean="0"/>
              <a:t>1,1</a:t>
            </a:r>
            <a:r>
              <a:rPr lang="en-US" altLang="en-US" sz="2400" smtClean="0"/>
              <a:t>, …, </a:t>
            </a:r>
            <a:r>
              <a:rPr lang="en-US" altLang="en-US" sz="2400" i="1" smtClean="0"/>
              <a:t>a</a:t>
            </a:r>
            <a:r>
              <a:rPr lang="en-US" altLang="en-US" sz="2400" i="1" baseline="-25000" smtClean="0"/>
              <a:t>s</a:t>
            </a:r>
            <a:r>
              <a:rPr lang="en-US" altLang="en-US" sz="2400" baseline="-25000" smtClean="0"/>
              <a:t>1,</a:t>
            </a:r>
            <a:r>
              <a:rPr lang="en-US" altLang="en-US" sz="2400" i="1" baseline="-25000" smtClean="0"/>
              <a:t>n</a:t>
            </a:r>
            <a:r>
              <a:rPr lang="en-US" altLang="en-US" sz="2400" smtClean="0"/>
              <a:t>) divides </a:t>
            </a:r>
            <a:r>
              <a:rPr lang="en-US" altLang="en-US" sz="2400" i="1" smtClean="0"/>
              <a:t>c</a:t>
            </a:r>
            <a:r>
              <a:rPr lang="en-US" altLang="en-US" sz="2400" baseline="-25000" smtClean="0"/>
              <a:t>1,</a:t>
            </a:r>
            <a:r>
              <a:rPr lang="en-US" altLang="en-US" sz="2400" i="1" baseline="-25000" smtClean="0"/>
              <a:t>s</a:t>
            </a:r>
            <a:r>
              <a:rPr lang="en-US" altLang="en-US" sz="2400" baseline="-25000" smtClean="0"/>
              <a:t>1</a:t>
            </a:r>
            <a:r>
              <a:rPr lang="en-US" altLang="en-US" sz="2400" smtClean="0"/>
              <a:t> – </a:t>
            </a:r>
            <a:r>
              <a:rPr lang="en-US" altLang="en-US" sz="2400" i="1" smtClean="0"/>
              <a:t>c</a:t>
            </a:r>
            <a:r>
              <a:rPr lang="en-US" altLang="en-US" sz="2400" baseline="-25000" smtClean="0"/>
              <a:t>2,</a:t>
            </a:r>
            <a:r>
              <a:rPr lang="en-US" altLang="en-US" sz="2400" i="1" baseline="-25000" smtClean="0"/>
              <a:t>s</a:t>
            </a:r>
            <a:r>
              <a:rPr lang="en-US" altLang="en-US" sz="2400" baseline="-25000" smtClean="0"/>
              <a:t>1</a:t>
            </a:r>
            <a:r>
              <a:rPr lang="en-US" altLang="en-US" sz="2400" smtClean="0"/>
              <a:t>, then it is one for all loops</a:t>
            </a:r>
          </a:p>
          <a:p>
            <a:pPr lvl="1" eaLnBrk="1" hangingPunct="1">
              <a:lnSpc>
                <a:spcPct val="90000"/>
              </a:lnSpc>
            </a:pPr>
            <a:r>
              <a:rPr lang="en-US" altLang="en-US" sz="2400" smtClean="0"/>
              <a:t>If </a:t>
            </a:r>
            <a:r>
              <a:rPr lang="en-US" altLang="en-US" sz="2400" b="1" smtClean="0"/>
              <a:t>d</a:t>
            </a:r>
            <a:r>
              <a:rPr lang="en-US" altLang="en-US" sz="2400" smtClean="0"/>
              <a:t> = 0, the group spatial reuse factor is </a:t>
            </a:r>
            <a:r>
              <a:rPr lang="en-US" altLang="en-US" sz="2400" i="1" smtClean="0"/>
              <a:t>N</a:t>
            </a:r>
            <a:r>
              <a:rPr lang="en-US" altLang="en-US" sz="2400" i="1" baseline="-25000" smtClean="0"/>
              <a:t>k</a:t>
            </a:r>
            <a:r>
              <a:rPr lang="en-US" altLang="en-US" sz="2400" smtClean="0"/>
              <a:t> for the innermost loop and one for all other loops</a:t>
            </a:r>
          </a:p>
          <a:p>
            <a:pPr lvl="1" eaLnBrk="1" hangingPunct="1">
              <a:lnSpc>
                <a:spcPct val="90000"/>
              </a:lnSpc>
            </a:pPr>
            <a:r>
              <a:rPr lang="en-US" altLang="en-US" sz="2400" smtClean="0"/>
              <a:t>Otherwise, let </a:t>
            </a:r>
            <a:r>
              <a:rPr lang="en-US" altLang="en-US" sz="2400" i="1" smtClean="0"/>
              <a:t>d</a:t>
            </a:r>
            <a:r>
              <a:rPr lang="en-US" altLang="en-US" sz="2400" i="1" baseline="-25000" smtClean="0"/>
              <a:t>k</a:t>
            </a:r>
            <a:r>
              <a:rPr lang="en-US" altLang="en-US" sz="2400" smtClean="0"/>
              <a:t> be the outermost nonzero element of d, the group spatial reuse factor for loop </a:t>
            </a:r>
            <a:r>
              <a:rPr lang="en-US" altLang="en-US" sz="2400" i="1" smtClean="0"/>
              <a:t>k</a:t>
            </a:r>
            <a:r>
              <a:rPr lang="en-US" altLang="en-US" sz="2400" smtClean="0"/>
              <a:t> is </a:t>
            </a:r>
            <a:r>
              <a:rPr lang="en-US" altLang="en-US" sz="2400" i="1" smtClean="0"/>
              <a:t>N</a:t>
            </a:r>
            <a:r>
              <a:rPr lang="en-US" altLang="en-US" sz="2400" i="1" baseline="-25000" smtClean="0"/>
              <a:t>k</a:t>
            </a:r>
            <a:r>
              <a:rPr lang="en-US" altLang="en-US" sz="2400" smtClean="0"/>
              <a:t> / </a:t>
            </a:r>
            <a:r>
              <a:rPr lang="en-US" altLang="en-US" sz="2400" i="1" smtClean="0"/>
              <a:t>d</a:t>
            </a:r>
            <a:r>
              <a:rPr lang="en-US" altLang="en-US" sz="2400" i="1" baseline="-25000" smtClean="0"/>
              <a:t>k</a:t>
            </a:r>
            <a:r>
              <a:rPr lang="en-US" altLang="en-US" sz="2400" smtClean="0"/>
              <a:t>, and one for all other loops</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4563"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4564"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9610D9-3A2C-4F62-8532-E9A0452B8362}" type="slidenum">
              <a:rPr lang="en-US" altLang="en-US">
                <a:solidFill>
                  <a:srgbClr val="660066"/>
                </a:solidFill>
              </a:rPr>
              <a:pPr eaLnBrk="1" hangingPunct="1"/>
              <a:t>176</a:t>
            </a:fld>
            <a:endParaRPr lang="en-US" altLang="en-US">
              <a:solidFill>
                <a:srgbClr val="660066"/>
              </a:solidFill>
            </a:endParaRPr>
          </a:p>
        </p:txBody>
      </p:sp>
      <p:sp>
        <p:nvSpPr>
          <p:cNvPr id="194565" name="Rectangle 2"/>
          <p:cNvSpPr>
            <a:spLocks noGrp="1" noChangeArrowheads="1"/>
          </p:cNvSpPr>
          <p:nvPr>
            <p:ph type="title"/>
          </p:nvPr>
        </p:nvSpPr>
        <p:spPr/>
        <p:txBody>
          <a:bodyPr/>
          <a:lstStyle/>
          <a:p>
            <a:pPr eaLnBrk="1" hangingPunct="1"/>
            <a:r>
              <a:rPr lang="en-US" altLang="en-US" smtClean="0"/>
              <a:t>An Example</a:t>
            </a:r>
          </a:p>
        </p:txBody>
      </p:sp>
      <p:sp>
        <p:nvSpPr>
          <p:cNvPr id="194566" name="Rectangle 3"/>
          <p:cNvSpPr>
            <a:spLocks noGrp="1" noChangeArrowheads="1"/>
          </p:cNvSpPr>
          <p:nvPr>
            <p:ph type="body" sz="half" idx="1"/>
          </p:nvPr>
        </p:nvSpPr>
        <p:spPr>
          <a:xfrm>
            <a:off x="3317875" y="1489075"/>
            <a:ext cx="3979863" cy="2239963"/>
          </a:xfrm>
        </p:spPr>
        <p:txBody>
          <a:bodyPr/>
          <a:lstStyle/>
          <a:p>
            <a:pPr eaLnBrk="1" hangingPunct="1">
              <a:buFont typeface="Arial Unicode MS" panose="020B0604020202020204" pitchFamily="34" charset="-128"/>
              <a:buNone/>
            </a:pPr>
            <a:r>
              <a:rPr lang="en-US" altLang="en-US" sz="2000" smtClean="0"/>
              <a:t>1    for I = 1 to N do</a:t>
            </a:r>
          </a:p>
          <a:p>
            <a:pPr eaLnBrk="1" hangingPunct="1">
              <a:buFont typeface="Arial Unicode MS" panose="020B0604020202020204" pitchFamily="34" charset="-128"/>
              <a:buNone/>
            </a:pPr>
            <a:r>
              <a:rPr lang="en-US" altLang="en-US" sz="2000" smtClean="0"/>
              <a:t>2       for J = 1 to M do</a:t>
            </a:r>
          </a:p>
          <a:p>
            <a:pPr eaLnBrk="1" hangingPunct="1">
              <a:buFont typeface="Arial Unicode MS" panose="020B0604020202020204" pitchFamily="34" charset="-128"/>
              <a:buNone/>
            </a:pPr>
            <a:r>
              <a:rPr lang="en-US" altLang="en-US" sz="2000" smtClean="0"/>
              <a:t>3           … X[I, J] …</a:t>
            </a:r>
          </a:p>
          <a:p>
            <a:pPr eaLnBrk="1" hangingPunct="1">
              <a:buFont typeface="Arial Unicode MS" panose="020B0604020202020204" pitchFamily="34" charset="-128"/>
              <a:buNone/>
            </a:pPr>
            <a:r>
              <a:rPr lang="en-US" altLang="en-US" sz="2000" smtClean="0"/>
              <a:t>4           … X[I+1, J] …</a:t>
            </a:r>
          </a:p>
          <a:p>
            <a:pPr eaLnBrk="1" hangingPunct="1">
              <a:buFont typeface="Arial Unicode MS" panose="020B0604020202020204" pitchFamily="34" charset="-128"/>
              <a:buNone/>
            </a:pPr>
            <a:r>
              <a:rPr lang="en-US" altLang="en-US" sz="2000" smtClean="0"/>
              <a:t>5           … X[I, J] …</a:t>
            </a:r>
          </a:p>
          <a:p>
            <a:pPr eaLnBrk="1" hangingPunct="1">
              <a:buFont typeface="Arial Unicode MS" panose="020B0604020202020204" pitchFamily="34" charset="-128"/>
              <a:buNone/>
            </a:pPr>
            <a:r>
              <a:rPr lang="en-US" altLang="en-US" sz="2000" smtClean="0"/>
              <a:t>6           … X[I, J-1] …</a:t>
            </a:r>
          </a:p>
          <a:p>
            <a:pPr eaLnBrk="1" hangingPunct="1">
              <a:buFont typeface="Arial Unicode MS" panose="020B0604020202020204" pitchFamily="34" charset="-128"/>
              <a:buNone/>
            </a:pPr>
            <a:endParaRPr lang="en-US" altLang="en-US" sz="2000" smtClean="0"/>
          </a:p>
        </p:txBody>
      </p:sp>
      <p:graphicFrame>
        <p:nvGraphicFramePr>
          <p:cNvPr id="785412" name="Group 4"/>
          <p:cNvGraphicFramePr>
            <a:graphicFrameLocks noGrp="1"/>
          </p:cNvGraphicFramePr>
          <p:nvPr>
            <p:ph sz="half" idx="2"/>
          </p:nvPr>
        </p:nvGraphicFramePr>
        <p:xfrm>
          <a:off x="1006475" y="3956050"/>
          <a:ext cx="7011988" cy="1955800"/>
        </p:xfrm>
        <a:graphic>
          <a:graphicData uri="http://schemas.openxmlformats.org/drawingml/2006/table">
            <a:tbl>
              <a:tblPr/>
              <a:tblGrid>
                <a:gridCol w="1611313"/>
                <a:gridCol w="1246187"/>
                <a:gridCol w="747713"/>
                <a:gridCol w="749300"/>
                <a:gridCol w="747712"/>
                <a:gridCol w="668338"/>
                <a:gridCol w="639762"/>
                <a:gridCol w="601663"/>
              </a:tblGrid>
              <a:tr h="325438">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endParaRPr kumimoji="0" lang="en-US" altLang="en-US" sz="1400" b="0" i="0" u="none" strike="noStrike" cap="none" normalizeH="0" baseline="0" smtClean="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endParaRPr kumimoji="0" lang="en-US" altLang="en-US" sz="1400" b="0" i="0" u="none" strike="noStrike" cap="none" normalizeH="0" baseline="0" smtClean="0">
                        <a:ln>
                          <a:noFill/>
                        </a:ln>
                        <a:solidFill>
                          <a:schemeClr val="tx1"/>
                        </a:solidFill>
                        <a:effectLst/>
                        <a:latin typeface="Arial" pitchFamily="34" charset="0"/>
                      </a:endParaRPr>
                    </a:p>
                  </a:txBody>
                  <a:tcPr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gridSpan="2">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chemeClr val="tx1"/>
                          </a:solidFill>
                          <a:effectLst/>
                          <a:latin typeface="Arial" pitchFamily="34" charset="0"/>
                        </a:rPr>
                        <a:t>Self-spatial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chemeClr val="tx1"/>
                          </a:solidFill>
                          <a:effectLst/>
                          <a:latin typeface="Arial" pitchFamily="34" charset="0"/>
                        </a:rPr>
                        <a:t>Group-temp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chemeClr val="tx1"/>
                          </a:solidFill>
                          <a:effectLst/>
                          <a:latin typeface="Arial" pitchFamily="34" charset="0"/>
                        </a:rPr>
                        <a:t>Cumulative</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27025">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rgbClr val="800080"/>
                          </a:solidFill>
                          <a:effectLst/>
                          <a:latin typeface="Arial" pitchFamily="34" charset="0"/>
                        </a:rPr>
                        <a:t>line</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rgbClr val="800080"/>
                          </a:solidFill>
                          <a:effectLst/>
                          <a:latin typeface="Arial" pitchFamily="34" charset="0"/>
                        </a:rPr>
                        <a:t>reference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rgbClr val="800080"/>
                          </a:solidFill>
                          <a:effectLst/>
                          <a:latin typeface="Arial" pitchFamily="34"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rgbClr val="800080"/>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rgbClr val="800080"/>
                          </a:solidFill>
                          <a:effectLst/>
                          <a:latin typeface="Arial" pitchFamily="34"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rgbClr val="800080"/>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rgbClr val="800080"/>
                          </a:solidFill>
                          <a:effectLst/>
                          <a:latin typeface="Arial" pitchFamily="34"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1" i="0" u="none" strike="noStrike" cap="none" normalizeH="0" baseline="0" smtClean="0">
                          <a:ln>
                            <a:noFill/>
                          </a:ln>
                          <a:solidFill>
                            <a:srgbClr val="800080"/>
                          </a:solidFill>
                          <a:effectLst/>
                          <a:latin typeface="Arial" pitchFamily="34" charset="0"/>
                        </a:rPr>
                        <a:t>I</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X[I+1, 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X[I, 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1" u="none" strike="noStrike" cap="none" normalizeH="0" baseline="0" smtClean="0">
                          <a:ln>
                            <a:noFill/>
                          </a:ln>
                          <a:solidFill>
                            <a:schemeClr val="tx1"/>
                          </a:solidFill>
                          <a:effectLst/>
                          <a:latin typeface="Arial"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r>
                        <a:rPr kumimoji="0" lang="en-US" altLang="en-US" sz="1400" b="0" i="1" u="none" strike="noStrike" cap="none" normalizeH="0" baseline="0" smtClean="0">
                          <a:ln>
                            <a:noFill/>
                          </a:ln>
                          <a:solidFill>
                            <a:schemeClr val="tx1"/>
                          </a:solidFill>
                          <a:effectLst/>
                          <a:latin typeface="Arial" pitchFamily="34" charset="0"/>
                        </a:rPr>
                        <a:t>N</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5</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X[I, 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sym typeface="Symbol" pitchFamily="18" charset="2"/>
                        </a:rPr>
                        <a:t></a:t>
                      </a:r>
                      <a:endParaRPr kumimoji="0" lang="en-US" altLang="en-US"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sym typeface="Symbol" pitchFamily="18" charset="2"/>
                        </a:rPr>
                        <a:t></a:t>
                      </a:r>
                      <a:endParaRPr kumimoji="0" lang="en-US" altLang="en-US"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7</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X[I, J-1]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1" u="none" strike="noStrike" cap="none" normalizeH="0" baseline="0" smtClean="0">
                          <a:ln>
                            <a:noFill/>
                          </a:ln>
                          <a:solidFill>
                            <a:schemeClr val="tx1"/>
                          </a:solidFill>
                          <a:effectLst/>
                          <a:latin typeface="Arial"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r>
                        <a:rPr kumimoji="0" lang="en-US" altLang="en-US" sz="1400" b="0" i="1" u="none" strike="noStrike" cap="none" normalizeH="0" baseline="0" smtClean="0">
                          <a:ln>
                            <a:noFill/>
                          </a:ln>
                          <a:solidFill>
                            <a:schemeClr val="tx1"/>
                          </a:solidFill>
                          <a:effectLst/>
                          <a:latin typeface="Arial"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pitchFamily="34" charset="0"/>
                        </a:defRPr>
                      </a:lvl1pPr>
                      <a:lvl2pPr marL="563563" indent="-106363">
                        <a:spcBef>
                          <a:spcPct val="20000"/>
                        </a:spcBef>
                        <a:defRPr sz="2400">
                          <a:solidFill>
                            <a:srgbClr val="660066"/>
                          </a:solidFill>
                          <a:latin typeface="Arial" pitchFamily="34" charset="0"/>
                        </a:defRPr>
                      </a:lvl2pPr>
                      <a:lvl3pPr marL="963613" indent="-49213">
                        <a:spcBef>
                          <a:spcPct val="20000"/>
                        </a:spcBef>
                        <a:defRPr sz="2000">
                          <a:solidFill>
                            <a:srgbClr val="003300"/>
                          </a:solidFill>
                          <a:latin typeface="Arial" pitchFamily="34" charset="0"/>
                        </a:defRPr>
                      </a:lvl3pPr>
                      <a:lvl4pPr>
                        <a:spcBef>
                          <a:spcPct val="20000"/>
                        </a:spcBef>
                        <a:defRPr>
                          <a:solidFill>
                            <a:srgbClr val="000066"/>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1400" b="0" i="0" u="none" strike="noStrike" cap="none" normalizeH="0" baseline="0" smtClean="0">
                          <a:ln>
                            <a:noFill/>
                          </a:ln>
                          <a:solidFill>
                            <a:schemeClr val="tx1"/>
                          </a:solidFill>
                          <a:effectLst/>
                          <a:latin typeface="Arial" pitchFamily="34" charset="0"/>
                        </a:rPr>
                        <a:t>4</a:t>
                      </a:r>
                      <a:r>
                        <a:rPr kumimoji="0" lang="en-US" altLang="en-US" sz="1400" b="0" i="1" u="none" strike="noStrike" cap="none" normalizeH="0" baseline="0" smtClean="0">
                          <a:ln>
                            <a:noFill/>
                          </a:ln>
                          <a:solidFill>
                            <a:schemeClr val="tx1"/>
                          </a:solidFill>
                          <a:effectLst/>
                          <a:latin typeface="Arial" pitchFamily="34" charset="0"/>
                        </a:rPr>
                        <a:t>M</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6"/>
          <p:cNvSpPr>
            <a:spLocks noGrp="1"/>
          </p:cNvSpPr>
          <p:nvPr>
            <p:ph type="ctrTitle"/>
          </p:nvPr>
        </p:nvSpPr>
        <p:spPr/>
        <p:txBody>
          <a:bodyPr/>
          <a:lstStyle/>
          <a:p>
            <a:pPr eaLnBrk="1" hangingPunct="1"/>
            <a:r>
              <a:rPr lang="en-US" altLang="en-US" smtClean="0"/>
              <a:t>The Polyhedral Model</a:t>
            </a:r>
          </a:p>
        </p:txBody>
      </p:sp>
      <p:sp>
        <p:nvSpPr>
          <p:cNvPr id="195587" name="Subtitle 7"/>
          <p:cNvSpPr>
            <a:spLocks noGrp="1"/>
          </p:cNvSpPr>
          <p:nvPr>
            <p:ph type="subTitle" idx="1"/>
          </p:nvPr>
        </p:nvSpPr>
        <p:spPr/>
        <p:txBody>
          <a:bodyPr/>
          <a:lstStyle/>
          <a:p>
            <a:pPr eaLnBrk="1" hangingPunct="1"/>
            <a:r>
              <a:rPr lang="en-US" altLang="en-US" smtClean="0"/>
              <a:t>The modern vocabulary</a:t>
            </a:r>
          </a:p>
          <a:p>
            <a:pPr eaLnBrk="1" hangingPunct="1"/>
            <a:r>
              <a:rPr lang="en-US" altLang="en-US" smtClean="0"/>
              <a:t>(as well as a summary)</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p:txBody>
          <a:bodyPr/>
          <a:lstStyle/>
          <a:p>
            <a:pPr eaLnBrk="1" hangingPunct="1"/>
            <a:r>
              <a:rPr lang="en-US" altLang="en-US" dirty="0" smtClean="0"/>
              <a:t>Static Control Parts (</a:t>
            </a:r>
            <a:r>
              <a:rPr lang="en-US" altLang="en-US" dirty="0" err="1" smtClean="0"/>
              <a:t>SCoP</a:t>
            </a:r>
            <a:r>
              <a:rPr lang="en-US" altLang="en-US" dirty="0" smtClean="0"/>
              <a:t>)</a:t>
            </a:r>
          </a:p>
        </p:txBody>
      </p:sp>
      <p:sp>
        <p:nvSpPr>
          <p:cNvPr id="196611" name="Content Placeholder 2"/>
          <p:cNvSpPr>
            <a:spLocks noGrp="1"/>
          </p:cNvSpPr>
          <p:nvPr>
            <p:ph idx="1"/>
          </p:nvPr>
        </p:nvSpPr>
        <p:spPr/>
        <p:txBody>
          <a:bodyPr/>
          <a:lstStyle/>
          <a:p>
            <a:pPr eaLnBrk="1" hangingPunct="1"/>
            <a:r>
              <a:rPr lang="en-US" altLang="en-US" sz="2800" smtClean="0"/>
              <a:t>A subclass of general loops nests that can be represented in the polyhedral model</a:t>
            </a:r>
          </a:p>
          <a:p>
            <a:pPr eaLnBrk="1" hangingPunct="1"/>
            <a:endParaRPr lang="en-US" altLang="en-US" sz="2800" smtClean="0"/>
          </a:p>
          <a:p>
            <a:pPr eaLnBrk="1" hangingPunct="1"/>
            <a:r>
              <a:rPr lang="en-US" altLang="en-US" sz="2800" smtClean="0"/>
              <a:t>Defined as a maximal set of consecutive statements, where loop bounds and conditionals are affine functions of the surrounding loop iterators and the parameters (constants whose values are unknown at compilation time).</a:t>
            </a:r>
          </a:p>
        </p:txBody>
      </p:sp>
      <p:sp>
        <p:nvSpPr>
          <p:cNvPr id="19661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661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661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C93C4E-AF3B-46FE-89A4-DD56FA7DA56F}" type="slidenum">
              <a:rPr lang="en-US" altLang="en-US">
                <a:solidFill>
                  <a:srgbClr val="660066"/>
                </a:solidFill>
              </a:rPr>
              <a:pPr eaLnBrk="1" hangingPunct="1"/>
              <a:t>178</a:t>
            </a:fld>
            <a:endParaRPr lang="en-US" altLang="en-US">
              <a:solidFill>
                <a:srgbClr val="660066"/>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p:cNvSpPr>
            <a:spLocks noGrp="1"/>
          </p:cNvSpPr>
          <p:nvPr>
            <p:ph type="title"/>
          </p:nvPr>
        </p:nvSpPr>
        <p:spPr/>
        <p:txBody>
          <a:bodyPr/>
          <a:lstStyle/>
          <a:p>
            <a:pPr eaLnBrk="1" hangingPunct="1"/>
            <a:r>
              <a:rPr lang="en-US" altLang="en-US" smtClean="0"/>
              <a:t>Iteration Domain</a:t>
            </a:r>
          </a:p>
        </p:txBody>
      </p:sp>
      <p:sp>
        <p:nvSpPr>
          <p:cNvPr id="197635" name="Content Placeholder 2"/>
          <p:cNvSpPr>
            <a:spLocks noGrp="1"/>
          </p:cNvSpPr>
          <p:nvPr>
            <p:ph idx="1"/>
          </p:nvPr>
        </p:nvSpPr>
        <p:spPr/>
        <p:txBody>
          <a:bodyPr/>
          <a:lstStyle/>
          <a:p>
            <a:pPr eaLnBrk="1" hangingPunct="1"/>
            <a:r>
              <a:rPr lang="en-US" altLang="en-US" sz="2400" smtClean="0"/>
              <a:t>The </a:t>
            </a:r>
            <a:r>
              <a:rPr lang="en-US" altLang="en-US" sz="2400" smtClean="0">
                <a:solidFill>
                  <a:srgbClr val="FF0000"/>
                </a:solidFill>
              </a:rPr>
              <a:t>Iteration Domain </a:t>
            </a:r>
            <a:r>
              <a:rPr lang="en-US" altLang="en-US" sz="2400" smtClean="0"/>
              <a:t>is the collection of points in the iteration space that result in a statement’s execution.</a:t>
            </a:r>
          </a:p>
        </p:txBody>
      </p:sp>
      <p:sp>
        <p:nvSpPr>
          <p:cNvPr id="19763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763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763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85133B-B291-4894-AC17-0EAB2A8748F0}" type="slidenum">
              <a:rPr lang="en-US" altLang="en-US">
                <a:solidFill>
                  <a:srgbClr val="660066"/>
                </a:solidFill>
              </a:rPr>
              <a:pPr eaLnBrk="1" hangingPunct="1"/>
              <a:t>179</a:t>
            </a:fld>
            <a:endParaRPr lang="en-US" altLang="en-US">
              <a:solidFill>
                <a:srgbClr val="660066"/>
              </a:solidFill>
            </a:endParaRPr>
          </a:p>
        </p:txBody>
      </p:sp>
      <p:pic>
        <p:nvPicPr>
          <p:cNvPr id="1976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3581400"/>
            <a:ext cx="791527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76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8" y="2517775"/>
            <a:ext cx="3338512" cy="544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327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327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E06B8D-E1CF-40A5-BA8C-AC00F13A0CE6}" type="slidenum">
              <a:rPr lang="en-US" altLang="en-US">
                <a:solidFill>
                  <a:srgbClr val="660066"/>
                </a:solidFill>
              </a:rPr>
              <a:pPr eaLnBrk="1" hangingPunct="1"/>
              <a:t>18</a:t>
            </a:fld>
            <a:endParaRPr lang="en-US" altLang="en-US">
              <a:solidFill>
                <a:srgbClr val="660066"/>
              </a:solidFill>
            </a:endParaRPr>
          </a:p>
        </p:txBody>
      </p:sp>
      <p:sp>
        <p:nvSpPr>
          <p:cNvPr id="32773" name="Rectangle 2"/>
          <p:cNvSpPr>
            <a:spLocks noGrp="1" noChangeArrowheads="1"/>
          </p:cNvSpPr>
          <p:nvPr>
            <p:ph type="title"/>
          </p:nvPr>
        </p:nvSpPr>
        <p:spPr>
          <a:xfrm>
            <a:off x="1128713" y="611188"/>
            <a:ext cx="7445375" cy="485775"/>
          </a:xfrm>
        </p:spPr>
        <p:txBody>
          <a:bodyPr/>
          <a:lstStyle/>
          <a:p>
            <a:pPr eaLnBrk="1" hangingPunct="1"/>
            <a:r>
              <a:rPr lang="en-US" altLang="en-US" sz="3600" b="1" smtClean="0"/>
              <a:t>Plausible Dependence Vectors</a:t>
            </a:r>
            <a:endParaRPr lang="en-US" altLang="en-US" sz="3600" smtClean="0"/>
          </a:p>
        </p:txBody>
      </p:sp>
      <p:sp>
        <p:nvSpPr>
          <p:cNvPr id="32774" name="Rectangle 3"/>
          <p:cNvSpPr>
            <a:spLocks noGrp="1" noChangeArrowheads="1"/>
          </p:cNvSpPr>
          <p:nvPr>
            <p:ph type="body" idx="1"/>
          </p:nvPr>
        </p:nvSpPr>
        <p:spPr>
          <a:xfrm>
            <a:off x="928688" y="1455738"/>
            <a:ext cx="7620000" cy="4991100"/>
          </a:xfrm>
        </p:spPr>
        <p:txBody>
          <a:bodyPr/>
          <a:lstStyle/>
          <a:p>
            <a:pPr marL="398463" indent="-398463" eaLnBrk="1" hangingPunct="1">
              <a:lnSpc>
                <a:spcPct val="80000"/>
              </a:lnSpc>
              <a:buFont typeface="Arial Unicode MS" panose="020B0604020202020204" pitchFamily="34" charset="-128"/>
              <a:buNone/>
            </a:pPr>
            <a:r>
              <a:rPr lang="en-US" altLang="en-US" sz="2000" smtClean="0"/>
              <a:t>A dependence vector is </a:t>
            </a:r>
            <a:r>
              <a:rPr lang="en-US" altLang="en-US" sz="2000" i="1" smtClean="0">
                <a:solidFill>
                  <a:srgbClr val="6600CC"/>
                </a:solidFill>
              </a:rPr>
              <a:t>plausible</a:t>
            </a:r>
            <a:r>
              <a:rPr lang="en-US" altLang="en-US" sz="2000" smtClean="0">
                <a:solidFill>
                  <a:srgbClr val="6600CC"/>
                </a:solidFill>
              </a:rPr>
              <a:t> </a:t>
            </a:r>
            <a:r>
              <a:rPr lang="en-US" altLang="en-US" sz="2000" smtClean="0"/>
              <a:t>if and only if it is </a:t>
            </a:r>
          </a:p>
          <a:p>
            <a:pPr marL="398463" indent="-398463" eaLnBrk="1" hangingPunct="1">
              <a:lnSpc>
                <a:spcPct val="80000"/>
              </a:lnSpc>
              <a:buFont typeface="Arial Unicode MS" panose="020B0604020202020204" pitchFamily="34" charset="-128"/>
              <a:buNone/>
            </a:pPr>
            <a:r>
              <a:rPr lang="en-US" altLang="en-US" sz="2000" smtClean="0"/>
              <a:t>lexicographically non-negative.  All dependencies in </a:t>
            </a:r>
          </a:p>
          <a:p>
            <a:pPr marL="398463" indent="-398463" eaLnBrk="1" hangingPunct="1">
              <a:lnSpc>
                <a:spcPct val="80000"/>
              </a:lnSpc>
              <a:buFont typeface="Arial Unicode MS" panose="020B0604020202020204" pitchFamily="34" charset="-128"/>
              <a:buNone/>
            </a:pPr>
            <a:r>
              <a:rPr lang="en-US" altLang="en-US" sz="2000" smtClean="0"/>
              <a:t>sequential programs must be plausible (otherwise the </a:t>
            </a:r>
          </a:p>
          <a:p>
            <a:pPr marL="398463" indent="-398463" eaLnBrk="1" hangingPunct="1">
              <a:lnSpc>
                <a:spcPct val="80000"/>
              </a:lnSpc>
              <a:buFont typeface="Arial Unicode MS" panose="020B0604020202020204" pitchFamily="34" charset="-128"/>
              <a:buNone/>
            </a:pPr>
            <a:r>
              <a:rPr lang="en-US" altLang="en-US" sz="2000" smtClean="0"/>
              <a:t>input program would not satisfy its own data </a:t>
            </a:r>
          </a:p>
          <a:p>
            <a:pPr marL="398463" indent="-398463" eaLnBrk="1" hangingPunct="1">
              <a:lnSpc>
                <a:spcPct val="80000"/>
              </a:lnSpc>
              <a:buFont typeface="Arial Unicode MS" panose="020B0604020202020204" pitchFamily="34" charset="-128"/>
              <a:buNone/>
            </a:pPr>
            <a:r>
              <a:rPr lang="en-US" altLang="en-US" sz="2000" smtClean="0"/>
              <a:t>dependencies).</a:t>
            </a:r>
          </a:p>
          <a:p>
            <a:pPr marL="398463" indent="-398463" eaLnBrk="1" hangingPunct="1">
              <a:lnSpc>
                <a:spcPct val="80000"/>
              </a:lnSpc>
              <a:buFont typeface="Arial Unicode MS" panose="020B0604020202020204" pitchFamily="34" charset="-128"/>
              <a:buNone/>
            </a:pPr>
            <a:endParaRPr lang="en-US" altLang="en-US" sz="2000" smtClean="0"/>
          </a:p>
          <a:p>
            <a:pPr marL="398463" indent="-398463" eaLnBrk="1" hangingPunct="1">
              <a:lnSpc>
                <a:spcPct val="80000"/>
              </a:lnSpc>
              <a:buFont typeface="Arial Unicode MS" panose="020B0604020202020204" pitchFamily="34" charset="-128"/>
              <a:buNone/>
            </a:pPr>
            <a:r>
              <a:rPr lang="en-US" altLang="en-US" sz="2000" b="1" smtClean="0"/>
              <a:t>Two-dimensional loop nest:</a:t>
            </a:r>
          </a:p>
          <a:p>
            <a:pPr marL="398463" indent="-398463" eaLnBrk="1" hangingPunct="1">
              <a:lnSpc>
                <a:spcPct val="80000"/>
              </a:lnSpc>
              <a:buFont typeface="Arial Unicode MS" panose="020B0604020202020204" pitchFamily="34" charset="-128"/>
              <a:buNone/>
            </a:pPr>
            <a:r>
              <a:rPr lang="en-US" altLang="en-US" sz="2000" smtClean="0"/>
              <a:t>DO i = 1,…</a:t>
            </a:r>
          </a:p>
          <a:p>
            <a:pPr marL="398463" indent="-398463" eaLnBrk="1" hangingPunct="1">
              <a:lnSpc>
                <a:spcPct val="80000"/>
              </a:lnSpc>
              <a:buFont typeface="Arial Unicode MS" panose="020B0604020202020204" pitchFamily="34" charset="-128"/>
              <a:buNone/>
            </a:pPr>
            <a:r>
              <a:rPr lang="en-US" altLang="en-US" sz="2000" smtClean="0"/>
              <a:t>	Do j = 1,…</a:t>
            </a:r>
          </a:p>
          <a:p>
            <a:pPr marL="398463" indent="-398463" eaLnBrk="1" hangingPunct="1">
              <a:lnSpc>
                <a:spcPct val="60000"/>
              </a:lnSpc>
              <a:buFont typeface="Arial Unicode MS" panose="020B0604020202020204" pitchFamily="34" charset="-128"/>
              <a:buNone/>
            </a:pPr>
            <a:r>
              <a:rPr lang="en-US" altLang="en-US" sz="2000" smtClean="0"/>
              <a:t>	.    .    .</a:t>
            </a:r>
          </a:p>
          <a:p>
            <a:pPr marL="398463" indent="-398463" eaLnBrk="1" hangingPunct="1">
              <a:lnSpc>
                <a:spcPct val="0"/>
              </a:lnSpc>
              <a:buFont typeface="Arial Unicode MS" panose="020B0604020202020204" pitchFamily="34" charset="-128"/>
              <a:buNone/>
            </a:pPr>
            <a:endParaRPr lang="en-US" altLang="en-US" sz="2000" smtClean="0"/>
          </a:p>
          <a:p>
            <a:pPr marL="398463" indent="-398463" eaLnBrk="1" hangingPunct="1">
              <a:lnSpc>
                <a:spcPct val="80000"/>
              </a:lnSpc>
              <a:buFont typeface="Arial Unicode MS" panose="020B0604020202020204" pitchFamily="34" charset="-128"/>
              <a:buNone/>
            </a:pPr>
            <a:r>
              <a:rPr lang="en-US" altLang="en-US" sz="2000" smtClean="0"/>
              <a:t>Examples of plausible dependence</a:t>
            </a:r>
          </a:p>
          <a:p>
            <a:pPr marL="398463" indent="-398463" eaLnBrk="1" hangingPunct="1">
              <a:lnSpc>
                <a:spcPct val="80000"/>
              </a:lnSpc>
              <a:buFont typeface="Arial Unicode MS" panose="020B0604020202020204" pitchFamily="34" charset="-128"/>
              <a:buNone/>
            </a:pPr>
            <a:r>
              <a:rPr lang="en-US" altLang="en-US" sz="2000" smtClean="0"/>
              <a:t>vectors: (0,1), (1,-1), (1,*)</a:t>
            </a:r>
          </a:p>
          <a:p>
            <a:pPr marL="398463" indent="-398463" eaLnBrk="1" hangingPunct="1">
              <a:lnSpc>
                <a:spcPct val="80000"/>
              </a:lnSpc>
              <a:buFont typeface="Arial Unicode MS" panose="020B0604020202020204" pitchFamily="34" charset="-128"/>
              <a:buNone/>
            </a:pPr>
            <a:r>
              <a:rPr lang="en-US" altLang="en-US" sz="2000" smtClean="0"/>
              <a:t>Examples of implausible dependence</a:t>
            </a:r>
          </a:p>
          <a:p>
            <a:pPr marL="398463" indent="-398463" eaLnBrk="1" hangingPunct="1">
              <a:lnSpc>
                <a:spcPct val="80000"/>
              </a:lnSpc>
              <a:buFont typeface="Arial Unicode MS" panose="020B0604020202020204" pitchFamily="34" charset="-128"/>
              <a:buNone/>
            </a:pPr>
            <a:r>
              <a:rPr lang="en-US" altLang="en-US" sz="2000" smtClean="0"/>
              <a:t>vectors: (0,-1), (-1,0), (*,0)</a:t>
            </a:r>
          </a:p>
        </p:txBody>
      </p:sp>
      <p:sp>
        <p:nvSpPr>
          <p:cNvPr id="32775" name="Line 4"/>
          <p:cNvSpPr>
            <a:spLocks noChangeShapeType="1"/>
          </p:cNvSpPr>
          <p:nvPr/>
        </p:nvSpPr>
        <p:spPr bwMode="auto">
          <a:xfrm>
            <a:off x="6400800" y="5410200"/>
            <a:ext cx="190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Line 5"/>
          <p:cNvSpPr>
            <a:spLocks noChangeShapeType="1"/>
          </p:cNvSpPr>
          <p:nvPr/>
        </p:nvSpPr>
        <p:spPr bwMode="auto">
          <a:xfrm>
            <a:off x="7315200" y="5257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Line 6"/>
          <p:cNvSpPr>
            <a:spLocks noChangeShapeType="1"/>
          </p:cNvSpPr>
          <p:nvPr/>
        </p:nvSpPr>
        <p:spPr bwMode="auto">
          <a:xfrm>
            <a:off x="7772400" y="5257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Line 7"/>
          <p:cNvSpPr>
            <a:spLocks noChangeShapeType="1"/>
          </p:cNvSpPr>
          <p:nvPr/>
        </p:nvSpPr>
        <p:spPr bwMode="auto">
          <a:xfrm>
            <a:off x="6858000" y="5257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79" name="Group 8"/>
          <p:cNvGrpSpPr>
            <a:grpSpLocks/>
          </p:cNvGrpSpPr>
          <p:nvPr/>
        </p:nvGrpSpPr>
        <p:grpSpPr bwMode="auto">
          <a:xfrm rot="-5400000">
            <a:off x="5448300" y="4305300"/>
            <a:ext cx="1905000" cy="304800"/>
            <a:chOff x="4512" y="3360"/>
            <a:chExt cx="1200" cy="192"/>
          </a:xfrm>
        </p:grpSpPr>
        <p:sp>
          <p:nvSpPr>
            <p:cNvPr id="32806" name="Line 9"/>
            <p:cNvSpPr>
              <a:spLocks noChangeShapeType="1"/>
            </p:cNvSpPr>
            <p:nvPr/>
          </p:nvSpPr>
          <p:spPr bwMode="auto">
            <a:xfrm>
              <a:off x="4512" y="3456"/>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7" name="Line 10"/>
            <p:cNvSpPr>
              <a:spLocks noChangeShapeType="1"/>
            </p:cNvSpPr>
            <p:nvPr/>
          </p:nvSpPr>
          <p:spPr bwMode="auto">
            <a:xfrm>
              <a:off x="5088"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8" name="Line 11"/>
            <p:cNvSpPr>
              <a:spLocks noChangeShapeType="1"/>
            </p:cNvSpPr>
            <p:nvPr/>
          </p:nvSpPr>
          <p:spPr bwMode="auto">
            <a:xfrm>
              <a:off x="5376"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9" name="Line 12"/>
            <p:cNvSpPr>
              <a:spLocks noChangeShapeType="1"/>
            </p:cNvSpPr>
            <p:nvPr/>
          </p:nvSpPr>
          <p:spPr bwMode="auto">
            <a:xfrm>
              <a:off x="4800" y="33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780" name="Text Box 13"/>
          <p:cNvSpPr txBox="1">
            <a:spLocks noChangeArrowheads="1"/>
          </p:cNvSpPr>
          <p:nvPr/>
        </p:nvSpPr>
        <p:spPr bwMode="auto">
          <a:xfrm>
            <a:off x="6705600" y="5562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1</a:t>
            </a:r>
            <a:endParaRPr lang="en-US" altLang="en-US" sz="2400" b="1">
              <a:latin typeface="Lucida Console" panose="020B0609040504020204" pitchFamily="49" charset="0"/>
            </a:endParaRPr>
          </a:p>
        </p:txBody>
      </p:sp>
      <p:sp>
        <p:nvSpPr>
          <p:cNvPr id="32781" name="Text Box 14"/>
          <p:cNvSpPr txBox="1">
            <a:spLocks noChangeArrowheads="1"/>
          </p:cNvSpPr>
          <p:nvPr/>
        </p:nvSpPr>
        <p:spPr bwMode="auto">
          <a:xfrm>
            <a:off x="5943600" y="4800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1</a:t>
            </a:r>
            <a:endParaRPr lang="en-US" altLang="en-US" sz="2400" b="1">
              <a:latin typeface="Lucida Console" panose="020B0609040504020204" pitchFamily="49" charset="0"/>
            </a:endParaRPr>
          </a:p>
        </p:txBody>
      </p:sp>
      <p:sp>
        <p:nvSpPr>
          <p:cNvPr id="32782" name="Text Box 15"/>
          <p:cNvSpPr txBox="1">
            <a:spLocks noChangeArrowheads="1"/>
          </p:cNvSpPr>
          <p:nvPr/>
        </p:nvSpPr>
        <p:spPr bwMode="auto">
          <a:xfrm>
            <a:off x="7162800" y="55626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2</a:t>
            </a:r>
            <a:endParaRPr lang="en-US" altLang="en-US" sz="2400" b="1">
              <a:latin typeface="Lucida Console" panose="020B0609040504020204" pitchFamily="49" charset="0"/>
            </a:endParaRPr>
          </a:p>
        </p:txBody>
      </p:sp>
      <p:sp>
        <p:nvSpPr>
          <p:cNvPr id="32783" name="Text Box 16"/>
          <p:cNvSpPr txBox="1">
            <a:spLocks noChangeArrowheads="1"/>
          </p:cNvSpPr>
          <p:nvPr/>
        </p:nvSpPr>
        <p:spPr bwMode="auto">
          <a:xfrm>
            <a:off x="5943600" y="4343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2</a:t>
            </a:r>
            <a:endParaRPr lang="en-US" altLang="en-US" sz="2400" b="1">
              <a:latin typeface="Lucida Console" panose="020B0609040504020204" pitchFamily="49" charset="0"/>
            </a:endParaRPr>
          </a:p>
        </p:txBody>
      </p:sp>
      <p:sp>
        <p:nvSpPr>
          <p:cNvPr id="32784" name="Text Box 17"/>
          <p:cNvSpPr txBox="1">
            <a:spLocks noChangeArrowheads="1"/>
          </p:cNvSpPr>
          <p:nvPr/>
        </p:nvSpPr>
        <p:spPr bwMode="auto">
          <a:xfrm>
            <a:off x="7620000" y="5562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3</a:t>
            </a:r>
            <a:endParaRPr lang="en-US" altLang="en-US" sz="2400" b="1">
              <a:latin typeface="Lucida Console" panose="020B0609040504020204" pitchFamily="49" charset="0"/>
            </a:endParaRPr>
          </a:p>
        </p:txBody>
      </p:sp>
      <p:sp>
        <p:nvSpPr>
          <p:cNvPr id="32785" name="Text Box 18"/>
          <p:cNvSpPr txBox="1">
            <a:spLocks noChangeArrowheads="1"/>
          </p:cNvSpPr>
          <p:nvPr/>
        </p:nvSpPr>
        <p:spPr bwMode="auto">
          <a:xfrm>
            <a:off x="5943600" y="3886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3</a:t>
            </a:r>
            <a:endParaRPr lang="en-US" altLang="en-US" sz="2400" b="1">
              <a:latin typeface="Lucida Console" panose="020B0609040504020204" pitchFamily="49" charset="0"/>
            </a:endParaRPr>
          </a:p>
        </p:txBody>
      </p:sp>
      <p:sp>
        <p:nvSpPr>
          <p:cNvPr id="32786" name="Text Box 19"/>
          <p:cNvSpPr txBox="1">
            <a:spLocks noChangeArrowheads="1"/>
          </p:cNvSpPr>
          <p:nvPr/>
        </p:nvSpPr>
        <p:spPr bwMode="auto">
          <a:xfrm>
            <a:off x="8153400" y="54102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j</a:t>
            </a:r>
            <a:endParaRPr lang="en-US" altLang="en-US" sz="2400" b="1">
              <a:latin typeface="Lucida Console" panose="020B0609040504020204" pitchFamily="49" charset="0"/>
            </a:endParaRPr>
          </a:p>
        </p:txBody>
      </p:sp>
      <p:sp>
        <p:nvSpPr>
          <p:cNvPr id="32787" name="Text Box 20"/>
          <p:cNvSpPr txBox="1">
            <a:spLocks noChangeArrowheads="1"/>
          </p:cNvSpPr>
          <p:nvPr/>
        </p:nvSpPr>
        <p:spPr bwMode="auto">
          <a:xfrm>
            <a:off x="6172200" y="3429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latin typeface="Times New Roman" panose="02020603050405020304" pitchFamily="18" charset="0"/>
              </a:rPr>
              <a:t>i</a:t>
            </a:r>
            <a:endParaRPr lang="en-US" altLang="en-US" sz="2400" b="1">
              <a:latin typeface="Lucida Console" panose="020B0609040504020204" pitchFamily="49" charset="0"/>
            </a:endParaRPr>
          </a:p>
        </p:txBody>
      </p:sp>
      <p:sp>
        <p:nvSpPr>
          <p:cNvPr id="32788" name="Text Box 21"/>
          <p:cNvSpPr txBox="1">
            <a:spLocks noChangeArrowheads="1"/>
          </p:cNvSpPr>
          <p:nvPr/>
        </p:nvSpPr>
        <p:spPr bwMode="auto">
          <a:xfrm>
            <a:off x="6629400" y="4800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[1,1]</a:t>
            </a:r>
          </a:p>
        </p:txBody>
      </p:sp>
      <p:sp>
        <p:nvSpPr>
          <p:cNvPr id="32789" name="Text Box 22"/>
          <p:cNvSpPr txBox="1">
            <a:spLocks noChangeArrowheads="1"/>
          </p:cNvSpPr>
          <p:nvPr/>
        </p:nvSpPr>
        <p:spPr bwMode="auto">
          <a:xfrm>
            <a:off x="7086600" y="4800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[1,2]</a:t>
            </a:r>
          </a:p>
        </p:txBody>
      </p:sp>
      <p:sp>
        <p:nvSpPr>
          <p:cNvPr id="32790" name="Text Box 23"/>
          <p:cNvSpPr txBox="1">
            <a:spLocks noChangeArrowheads="1"/>
          </p:cNvSpPr>
          <p:nvPr/>
        </p:nvSpPr>
        <p:spPr bwMode="auto">
          <a:xfrm>
            <a:off x="7543800" y="4800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[1,3]</a:t>
            </a:r>
          </a:p>
        </p:txBody>
      </p:sp>
      <p:sp>
        <p:nvSpPr>
          <p:cNvPr id="32791" name="Line 24"/>
          <p:cNvSpPr>
            <a:spLocks noChangeShapeType="1"/>
          </p:cNvSpPr>
          <p:nvPr/>
        </p:nvSpPr>
        <p:spPr bwMode="auto">
          <a:xfrm>
            <a:off x="7010400" y="4953000"/>
            <a:ext cx="152400" cy="0"/>
          </a:xfrm>
          <a:prstGeom prst="line">
            <a:avLst/>
          </a:prstGeom>
          <a:noFill/>
          <a:ln w="31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2" name="Text Box 25"/>
          <p:cNvSpPr txBox="1">
            <a:spLocks noChangeArrowheads="1"/>
          </p:cNvSpPr>
          <p:nvPr/>
        </p:nvSpPr>
        <p:spPr bwMode="auto">
          <a:xfrm>
            <a:off x="6858000" y="5029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latin typeface="Times New Roman" panose="02020603050405020304" pitchFamily="18" charset="0"/>
              </a:rPr>
              <a:t>(0,1)</a:t>
            </a:r>
          </a:p>
        </p:txBody>
      </p:sp>
      <p:sp>
        <p:nvSpPr>
          <p:cNvPr id="32793" name="Text Box 26"/>
          <p:cNvSpPr txBox="1">
            <a:spLocks noChangeArrowheads="1"/>
          </p:cNvSpPr>
          <p:nvPr/>
        </p:nvSpPr>
        <p:spPr bwMode="auto">
          <a:xfrm>
            <a:off x="6629400" y="4343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[2,1]</a:t>
            </a:r>
          </a:p>
        </p:txBody>
      </p:sp>
      <p:sp>
        <p:nvSpPr>
          <p:cNvPr id="32794" name="Text Box 27"/>
          <p:cNvSpPr txBox="1">
            <a:spLocks noChangeArrowheads="1"/>
          </p:cNvSpPr>
          <p:nvPr/>
        </p:nvSpPr>
        <p:spPr bwMode="auto">
          <a:xfrm>
            <a:off x="7086600" y="4343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[2,2]</a:t>
            </a:r>
          </a:p>
        </p:txBody>
      </p:sp>
      <p:sp>
        <p:nvSpPr>
          <p:cNvPr id="32795" name="Text Box 28"/>
          <p:cNvSpPr txBox="1">
            <a:spLocks noChangeArrowheads="1"/>
          </p:cNvSpPr>
          <p:nvPr/>
        </p:nvSpPr>
        <p:spPr bwMode="auto">
          <a:xfrm>
            <a:off x="7543800" y="43434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[2,3]</a:t>
            </a:r>
          </a:p>
        </p:txBody>
      </p:sp>
      <p:sp>
        <p:nvSpPr>
          <p:cNvPr id="32796" name="Text Box 29"/>
          <p:cNvSpPr txBox="1">
            <a:spLocks noChangeArrowheads="1"/>
          </p:cNvSpPr>
          <p:nvPr/>
        </p:nvSpPr>
        <p:spPr bwMode="auto">
          <a:xfrm>
            <a:off x="6629400" y="3886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[3,1]</a:t>
            </a:r>
          </a:p>
        </p:txBody>
      </p:sp>
      <p:sp>
        <p:nvSpPr>
          <p:cNvPr id="32797" name="Text Box 30"/>
          <p:cNvSpPr txBox="1">
            <a:spLocks noChangeArrowheads="1"/>
          </p:cNvSpPr>
          <p:nvPr/>
        </p:nvSpPr>
        <p:spPr bwMode="auto">
          <a:xfrm>
            <a:off x="7086600" y="3886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[3,2]</a:t>
            </a:r>
          </a:p>
        </p:txBody>
      </p:sp>
      <p:sp>
        <p:nvSpPr>
          <p:cNvPr id="32798" name="Text Box 31"/>
          <p:cNvSpPr txBox="1">
            <a:spLocks noChangeArrowheads="1"/>
          </p:cNvSpPr>
          <p:nvPr/>
        </p:nvSpPr>
        <p:spPr bwMode="auto">
          <a:xfrm>
            <a:off x="7543800" y="38862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a:latin typeface="Times New Roman" panose="02020603050405020304" pitchFamily="18" charset="0"/>
              </a:rPr>
              <a:t>[3,3]</a:t>
            </a:r>
          </a:p>
        </p:txBody>
      </p:sp>
      <p:sp>
        <p:nvSpPr>
          <p:cNvPr id="32799" name="Line 32"/>
          <p:cNvSpPr>
            <a:spLocks noChangeShapeType="1"/>
          </p:cNvSpPr>
          <p:nvPr/>
        </p:nvSpPr>
        <p:spPr bwMode="auto">
          <a:xfrm rot="10800000">
            <a:off x="7467600" y="4038600"/>
            <a:ext cx="152400" cy="0"/>
          </a:xfrm>
          <a:prstGeom prst="line">
            <a:avLst/>
          </a:prstGeom>
          <a:noFill/>
          <a:ln w="31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0" name="Line 33"/>
          <p:cNvSpPr>
            <a:spLocks noChangeShapeType="1"/>
          </p:cNvSpPr>
          <p:nvPr/>
        </p:nvSpPr>
        <p:spPr bwMode="auto">
          <a:xfrm>
            <a:off x="7772400" y="4114800"/>
            <a:ext cx="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1" name="Line 34"/>
          <p:cNvSpPr>
            <a:spLocks noChangeShapeType="1"/>
          </p:cNvSpPr>
          <p:nvPr/>
        </p:nvSpPr>
        <p:spPr bwMode="auto">
          <a:xfrm flipH="1" flipV="1">
            <a:off x="6858000" y="4114800"/>
            <a:ext cx="45720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2" name="Text Box 35"/>
          <p:cNvSpPr txBox="1">
            <a:spLocks noChangeArrowheads="1"/>
          </p:cNvSpPr>
          <p:nvPr/>
        </p:nvSpPr>
        <p:spPr bwMode="auto">
          <a:xfrm>
            <a:off x="7315200" y="36576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latin typeface="Times New Roman" panose="02020603050405020304" pitchFamily="18" charset="0"/>
              </a:rPr>
              <a:t>(0,-1)</a:t>
            </a:r>
          </a:p>
        </p:txBody>
      </p:sp>
      <p:sp>
        <p:nvSpPr>
          <p:cNvPr id="32803" name="Text Box 36"/>
          <p:cNvSpPr txBox="1">
            <a:spLocks noChangeArrowheads="1"/>
          </p:cNvSpPr>
          <p:nvPr/>
        </p:nvSpPr>
        <p:spPr bwMode="auto">
          <a:xfrm>
            <a:off x="7086600" y="4114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latin typeface="Times New Roman" panose="02020603050405020304" pitchFamily="18" charset="0"/>
              </a:rPr>
              <a:t>(1,-1)</a:t>
            </a:r>
          </a:p>
        </p:txBody>
      </p:sp>
      <p:sp>
        <p:nvSpPr>
          <p:cNvPr id="32804" name="Text Box 37"/>
          <p:cNvSpPr txBox="1">
            <a:spLocks noChangeArrowheads="1"/>
          </p:cNvSpPr>
          <p:nvPr/>
        </p:nvSpPr>
        <p:spPr bwMode="auto">
          <a:xfrm>
            <a:off x="7772400" y="4114800"/>
            <a:ext cx="53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200" b="1">
                <a:latin typeface="Times New Roman" panose="02020603050405020304" pitchFamily="18" charset="0"/>
              </a:rPr>
              <a:t>(-1,0)</a:t>
            </a:r>
          </a:p>
        </p:txBody>
      </p:sp>
      <p:sp>
        <p:nvSpPr>
          <p:cNvPr id="32805" name="Text Box 38"/>
          <p:cNvSpPr txBox="1">
            <a:spLocks noChangeArrowheads="1"/>
          </p:cNvSpPr>
          <p:nvPr/>
        </p:nvSpPr>
        <p:spPr bwMode="auto">
          <a:xfrm>
            <a:off x="5791200" y="29718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t>Iteration Space:</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p:txBody>
          <a:bodyPr/>
          <a:lstStyle/>
          <a:p>
            <a:pPr eaLnBrk="1" hangingPunct="1"/>
            <a:r>
              <a:rPr lang="en-US" altLang="en-US" smtClean="0"/>
              <a:t>Variants</a:t>
            </a:r>
          </a:p>
        </p:txBody>
      </p:sp>
      <p:sp>
        <p:nvSpPr>
          <p:cNvPr id="198659" name="Content Placeholder 2"/>
          <p:cNvSpPr>
            <a:spLocks noGrp="1"/>
          </p:cNvSpPr>
          <p:nvPr>
            <p:ph idx="1"/>
          </p:nvPr>
        </p:nvSpPr>
        <p:spPr/>
        <p:txBody>
          <a:bodyPr/>
          <a:lstStyle/>
          <a:p>
            <a:pPr eaLnBrk="1" hangingPunct="1"/>
            <a:r>
              <a:rPr lang="en-US" altLang="en-US" smtClean="0"/>
              <a:t>It is possible to have more complicated iteration domains</a:t>
            </a:r>
          </a:p>
        </p:txBody>
      </p:sp>
      <p:sp>
        <p:nvSpPr>
          <p:cNvPr id="19866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866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866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5D96BA-75ED-40B6-BB9A-D8FCB2D530C3}" type="slidenum">
              <a:rPr lang="en-US" altLang="en-US">
                <a:solidFill>
                  <a:srgbClr val="660066"/>
                </a:solidFill>
              </a:rPr>
              <a:pPr eaLnBrk="1" hangingPunct="1"/>
              <a:t>180</a:t>
            </a:fld>
            <a:endParaRPr lang="en-US" altLang="en-US">
              <a:solidFill>
                <a:srgbClr val="660066"/>
              </a:solidFill>
            </a:endParaRPr>
          </a:p>
        </p:txBody>
      </p:sp>
      <p:pic>
        <p:nvPicPr>
          <p:cNvPr id="1986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113" y="2593975"/>
            <a:ext cx="5345112" cy="323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p:txBody>
          <a:bodyPr/>
          <a:lstStyle/>
          <a:p>
            <a:pPr eaLnBrk="1" hangingPunct="1"/>
            <a:r>
              <a:rPr lang="en-US" altLang="en-US" smtClean="0"/>
              <a:t>Scattering functions</a:t>
            </a:r>
          </a:p>
        </p:txBody>
      </p:sp>
      <p:sp>
        <p:nvSpPr>
          <p:cNvPr id="3" name="Content Placeholder 2"/>
          <p:cNvSpPr>
            <a:spLocks noGrp="1"/>
          </p:cNvSpPr>
          <p:nvPr>
            <p:ph idx="1"/>
          </p:nvPr>
        </p:nvSpPr>
        <p:spPr/>
        <p:txBody>
          <a:bodyPr/>
          <a:lstStyle/>
          <a:p>
            <a:pPr eaLnBrk="1" hangingPunct="1">
              <a:defRPr/>
            </a:pPr>
            <a:r>
              <a:rPr lang="en-US" dirty="0" smtClean="0"/>
              <a:t>A function of the following form that is defined over all points in the iteration domain</a:t>
            </a:r>
          </a:p>
          <a:p>
            <a:pPr marL="0" indent="0" eaLnBrk="1" hangingPunct="1">
              <a:buFont typeface="Arial Unicode MS" panose="020B0604020202020204" pitchFamily="34" charset="-128"/>
              <a:buNone/>
              <a:defRPr/>
            </a:pPr>
            <a:endParaRPr lang="en-US" dirty="0" smtClean="0"/>
          </a:p>
          <a:p>
            <a:pPr marL="0" indent="0" eaLnBrk="1" hangingPunct="1">
              <a:buFont typeface="Arial Unicode MS" panose="020B0604020202020204" pitchFamily="34" charset="-128"/>
              <a:buNone/>
              <a:defRPr/>
            </a:pPr>
            <a:r>
              <a:rPr lang="en-US" dirty="0" smtClean="0"/>
              <a:t>			</a:t>
            </a:r>
            <a:r>
              <a:rPr lang="el-GR" i="1" dirty="0" smtClean="0"/>
              <a:t>θ</a:t>
            </a:r>
            <a:r>
              <a:rPr lang="en-US" dirty="0" smtClean="0"/>
              <a:t>(</a:t>
            </a:r>
            <a:r>
              <a:rPr lang="en-US" b="1" i="1" dirty="0" smtClean="0">
                <a:latin typeface="Times New Roman" panose="02020603050405020304" pitchFamily="18" charset="0"/>
                <a:cs typeface="Times New Roman" panose="02020603050405020304" pitchFamily="18" charset="0"/>
              </a:rPr>
              <a:t>x</a:t>
            </a:r>
            <a:r>
              <a:rPr lang="en-US" dirty="0" smtClean="0"/>
              <a:t>) = </a:t>
            </a:r>
            <a:r>
              <a:rPr lang="en-US" i="1" dirty="0" err="1" smtClean="0">
                <a:latin typeface="Times New Roman" panose="02020603050405020304" pitchFamily="18" charset="0"/>
                <a:cs typeface="Times New Roman" panose="02020603050405020304" pitchFamily="18" charset="0"/>
              </a:rPr>
              <a:t>T</a:t>
            </a:r>
            <a:r>
              <a:rPr lang="en-US" b="1" i="1" dirty="0" err="1" smtClean="0">
                <a:latin typeface="Times New Roman" panose="02020603050405020304" pitchFamily="18" charset="0"/>
                <a:cs typeface="Times New Roman" panose="02020603050405020304" pitchFamily="18" charset="0"/>
              </a:rPr>
              <a:t>x</a:t>
            </a:r>
            <a:r>
              <a:rPr lang="en-US" dirty="0" smtClean="0"/>
              <a:t> + </a:t>
            </a:r>
            <a:r>
              <a:rPr lang="en-US" b="1" i="1" dirty="0" smtClean="0">
                <a:latin typeface="Times New Roman" panose="02020603050405020304" pitchFamily="18" charset="0"/>
                <a:cs typeface="Times New Roman" panose="02020603050405020304" pitchFamily="18" charset="0"/>
              </a:rPr>
              <a:t>t</a:t>
            </a:r>
          </a:p>
        </p:txBody>
      </p:sp>
      <p:sp>
        <p:nvSpPr>
          <p:cNvPr id="19968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968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968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F3176D-697F-4C58-B4DC-976342E0F4ED}" type="slidenum">
              <a:rPr lang="en-US" altLang="en-US">
                <a:solidFill>
                  <a:srgbClr val="660066"/>
                </a:solidFill>
              </a:rPr>
              <a:pPr eaLnBrk="1" hangingPunct="1"/>
              <a:t>181</a:t>
            </a:fld>
            <a:endParaRPr lang="en-US" altLang="en-US">
              <a:solidFill>
                <a:srgbClr val="660066"/>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p:txBody>
          <a:bodyPr/>
          <a:lstStyle/>
          <a:p>
            <a:pPr eaLnBrk="1" hangingPunct="1"/>
            <a:r>
              <a:rPr lang="en-US" altLang="en-US" sz="4000" smtClean="0"/>
              <a:t>Two special class of </a:t>
            </a:r>
            <a:br>
              <a:rPr lang="en-US" altLang="en-US" sz="4000" smtClean="0"/>
            </a:br>
            <a:r>
              <a:rPr lang="en-US" altLang="en-US" sz="4000" smtClean="0"/>
              <a:t>scattering functions</a:t>
            </a:r>
          </a:p>
        </p:txBody>
      </p:sp>
      <p:sp>
        <p:nvSpPr>
          <p:cNvPr id="200707" name="Content Placeholder 2"/>
          <p:cNvSpPr>
            <a:spLocks noGrp="1"/>
          </p:cNvSpPr>
          <p:nvPr>
            <p:ph idx="1"/>
          </p:nvPr>
        </p:nvSpPr>
        <p:spPr/>
        <p:txBody>
          <a:bodyPr/>
          <a:lstStyle/>
          <a:p>
            <a:pPr eaLnBrk="1" hangingPunct="1"/>
            <a:r>
              <a:rPr lang="en-US" altLang="en-US" smtClean="0">
                <a:solidFill>
                  <a:srgbClr val="FF0000"/>
                </a:solidFill>
              </a:rPr>
              <a:t>Access functions</a:t>
            </a:r>
            <a:r>
              <a:rPr lang="en-US" altLang="en-US" smtClean="0"/>
              <a:t> are scattering functions that gives the memory locations accessed by iteration instances</a:t>
            </a:r>
          </a:p>
          <a:p>
            <a:pPr eaLnBrk="1" hangingPunct="1"/>
            <a:endParaRPr lang="en-US" altLang="en-US" smtClean="0"/>
          </a:p>
          <a:p>
            <a:pPr eaLnBrk="1" hangingPunct="1"/>
            <a:r>
              <a:rPr lang="en-US" altLang="en-US" smtClean="0">
                <a:solidFill>
                  <a:srgbClr val="FF0000"/>
                </a:solidFill>
              </a:rPr>
              <a:t>Schedule functions</a:t>
            </a:r>
            <a:r>
              <a:rPr lang="en-US" altLang="en-US" smtClean="0"/>
              <a:t> are scattering functions that assigns a logical time of execution to iteration instances</a:t>
            </a:r>
          </a:p>
        </p:txBody>
      </p:sp>
      <p:sp>
        <p:nvSpPr>
          <p:cNvPr id="20070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0070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0071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39F4C4-52F4-4E5B-B40E-82CABD6849C3}" type="slidenum">
              <a:rPr lang="en-US" altLang="en-US">
                <a:solidFill>
                  <a:srgbClr val="660066"/>
                </a:solidFill>
              </a:rPr>
              <a:pPr eaLnBrk="1" hangingPunct="1"/>
              <a:t>182</a:t>
            </a:fld>
            <a:endParaRPr lang="en-US" altLang="en-US">
              <a:solidFill>
                <a:srgbClr val="660066"/>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p:txBody>
          <a:bodyPr/>
          <a:lstStyle/>
          <a:p>
            <a:pPr eaLnBrk="1" hangingPunct="1"/>
            <a:r>
              <a:rPr lang="en-US" altLang="en-US" smtClean="0"/>
              <a:t>The Polyhedral Framework</a:t>
            </a:r>
          </a:p>
        </p:txBody>
      </p:sp>
      <p:sp>
        <p:nvSpPr>
          <p:cNvPr id="201731"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01732"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01733"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A265FF-D853-4B90-9B9B-7B0F4C38C75D}" type="slidenum">
              <a:rPr lang="en-US" altLang="en-US">
                <a:solidFill>
                  <a:srgbClr val="660066"/>
                </a:solidFill>
              </a:rPr>
              <a:pPr eaLnBrk="1" hangingPunct="1"/>
              <a:t>183</a:t>
            </a:fld>
            <a:endParaRPr lang="en-US" altLang="en-US">
              <a:solidFill>
                <a:srgbClr val="660066"/>
              </a:solidFill>
            </a:endParaRPr>
          </a:p>
        </p:txBody>
      </p:sp>
      <p:pic>
        <p:nvPicPr>
          <p:cNvPr id="2017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531938"/>
            <a:ext cx="5616575" cy="437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smtClean="0"/>
              <a:t>GCC</a:t>
            </a:r>
          </a:p>
          <a:p>
            <a:pPr lvl="1"/>
            <a:r>
              <a:rPr lang="en-US" dirty="0" smtClean="0"/>
              <a:t>Graphite</a:t>
            </a:r>
          </a:p>
          <a:p>
            <a:pPr lvl="1"/>
            <a:r>
              <a:rPr lang="en-US" dirty="0" smtClean="0"/>
              <a:t>PCP (Polyhedral Compilation Package)</a:t>
            </a:r>
          </a:p>
          <a:p>
            <a:pPr lvl="1"/>
            <a:r>
              <a:rPr lang="en-US" dirty="0" smtClean="0"/>
              <a:t>CLOOG</a:t>
            </a:r>
          </a:p>
          <a:p>
            <a:r>
              <a:rPr lang="en-US" dirty="0" smtClean="0"/>
              <a:t>LLVM</a:t>
            </a:r>
          </a:p>
          <a:p>
            <a:pPr lvl="1"/>
            <a:r>
              <a:rPr lang="en-US" dirty="0" smtClean="0"/>
              <a:t>Polly</a:t>
            </a:r>
            <a:endParaRPr lang="en-US" dirty="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p>
            <a:pPr>
              <a:defRPr/>
            </a:pPr>
            <a:r>
              <a:rPr lang="en-US" altLang="en-US" smtClean="0"/>
              <a:t>Loop Optimizations</a:t>
            </a:r>
            <a:endParaRPr lang="en-US" altLang="en-US"/>
          </a:p>
        </p:txBody>
      </p:sp>
      <p:sp>
        <p:nvSpPr>
          <p:cNvPr id="6" name="Slide Number Placeholder 5"/>
          <p:cNvSpPr>
            <a:spLocks noGrp="1"/>
          </p:cNvSpPr>
          <p:nvPr>
            <p:ph type="sldNum" sz="quarter" idx="12"/>
          </p:nvPr>
        </p:nvSpPr>
        <p:spPr/>
        <p:txBody>
          <a:bodyPr/>
          <a:lstStyle/>
          <a:p>
            <a:fld id="{DF097336-C175-47D9-B72C-530FAD5C182A}" type="slidenum">
              <a:rPr lang="en-US" altLang="en-US" smtClean="0"/>
              <a:pPr/>
              <a:t>184</a:t>
            </a:fld>
            <a:endParaRPr lang="en-US" altLang="en-US"/>
          </a:p>
        </p:txBody>
      </p:sp>
    </p:spTree>
    <p:extLst>
      <p:ext uri="{BB962C8B-B14F-4D97-AF65-F5344CB8AC3E}">
        <p14:creationId xmlns:p14="http://schemas.microsoft.com/office/powerpoint/2010/main" val="135765130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027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027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448482-A18B-4F95-B0F0-7E6D2C1180FD}" type="slidenum">
              <a:rPr lang="en-US" altLang="en-US">
                <a:solidFill>
                  <a:srgbClr val="660066"/>
                </a:solidFill>
              </a:rPr>
              <a:pPr eaLnBrk="1" hangingPunct="1"/>
              <a:t>185</a:t>
            </a:fld>
            <a:endParaRPr lang="en-US" altLang="en-US">
              <a:solidFill>
                <a:srgbClr val="660066"/>
              </a:solidFill>
            </a:endParaRPr>
          </a:p>
        </p:txBody>
      </p:sp>
      <p:sp>
        <p:nvSpPr>
          <p:cNvPr id="202757" name="Rectangle 2"/>
          <p:cNvSpPr>
            <a:spLocks noGrp="1" noChangeArrowheads="1"/>
          </p:cNvSpPr>
          <p:nvPr>
            <p:ph type="title"/>
          </p:nvPr>
        </p:nvSpPr>
        <p:spPr/>
        <p:txBody>
          <a:bodyPr/>
          <a:lstStyle/>
          <a:p>
            <a:pPr eaLnBrk="1" hangingPunct="1"/>
            <a:r>
              <a:rPr lang="en-US" altLang="en-US" smtClean="0"/>
              <a:t>References</a:t>
            </a:r>
          </a:p>
        </p:txBody>
      </p:sp>
      <p:sp>
        <p:nvSpPr>
          <p:cNvPr id="202758" name="Rectangle 3"/>
          <p:cNvSpPr>
            <a:spLocks noGrp="1" noChangeArrowheads="1"/>
          </p:cNvSpPr>
          <p:nvPr>
            <p:ph type="body" idx="1"/>
          </p:nvPr>
        </p:nvSpPr>
        <p:spPr/>
        <p:txBody>
          <a:bodyPr/>
          <a:lstStyle/>
          <a:p>
            <a:pPr eaLnBrk="1" hangingPunct="1"/>
            <a:r>
              <a:rPr lang="en-US" altLang="en-US" smtClean="0"/>
              <a:t>Randy Allen and Ken Kennedy, </a:t>
            </a:r>
            <a:r>
              <a:rPr lang="en-US" altLang="en-US" i="1" smtClean="0"/>
              <a:t>Optimizing Compilers for Modern Architectures</a:t>
            </a:r>
            <a:r>
              <a:rPr lang="en-US" altLang="en-US" smtClean="0"/>
              <a:t>. Morgan-Kaufmann 2001.</a:t>
            </a:r>
          </a:p>
          <a:p>
            <a:pPr eaLnBrk="1" hangingPunct="1"/>
            <a:endParaRPr lang="en-US" altLang="en-US" smtClean="0"/>
          </a:p>
          <a:p>
            <a:pPr eaLnBrk="1" hangingPunct="1"/>
            <a:r>
              <a:rPr lang="en-US" altLang="en-US" smtClean="0"/>
              <a:t>Michael Wolfe, </a:t>
            </a:r>
            <a:r>
              <a:rPr lang="en-US" altLang="en-US" i="1" smtClean="0"/>
              <a:t>High Performance Compilers for Parallel Computing</a:t>
            </a:r>
            <a:r>
              <a:rPr lang="en-US" altLang="en-US" smtClean="0"/>
              <a:t>. Addison-Wesley 1996.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eaLnBrk="1" hangingPunct="1"/>
            <a:r>
              <a:rPr lang="en-US" altLang="en-US" dirty="0" smtClean="0"/>
              <a:t>The Polytope (</a:t>
            </a:r>
            <a:r>
              <a:rPr lang="en-US" altLang="en-US" dirty="0" err="1" smtClean="0"/>
              <a:t>Polyhedra</a:t>
            </a:r>
            <a:r>
              <a:rPr lang="en-US" altLang="en-US" dirty="0" smtClean="0"/>
              <a:t>) Model</a:t>
            </a:r>
          </a:p>
        </p:txBody>
      </p:sp>
      <p:sp>
        <p:nvSpPr>
          <p:cNvPr id="33795" name="Rectangle 5"/>
          <p:cNvSpPr>
            <a:spLocks noGrp="1" noChangeArrowheads="1"/>
          </p:cNvSpPr>
          <p:nvPr>
            <p:ph type="subTitle" idx="1"/>
          </p:nvPr>
        </p:nvSpPr>
        <p:spPr/>
        <p:txBody>
          <a:bodyPr/>
          <a:lstStyle/>
          <a:p>
            <a:pPr eaLnBrk="1" hangingPunct="1"/>
            <a:endParaRPr lang="en-US"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63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63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B395AC-509B-46CB-B6DB-72E92FBD63EC}" type="slidenum">
              <a:rPr lang="en-US" altLang="en-US">
                <a:solidFill>
                  <a:srgbClr val="660066"/>
                </a:solidFill>
              </a:rPr>
              <a:pPr eaLnBrk="1" hangingPunct="1"/>
              <a:t>2</a:t>
            </a:fld>
            <a:endParaRPr lang="en-US" altLang="en-US">
              <a:solidFill>
                <a:srgbClr val="660066"/>
              </a:solidFill>
            </a:endParaRPr>
          </a:p>
        </p:txBody>
      </p:sp>
      <p:sp>
        <p:nvSpPr>
          <p:cNvPr id="16389" name="Rectangle 2"/>
          <p:cNvSpPr>
            <a:spLocks noGrp="1" noChangeArrowheads="1"/>
          </p:cNvSpPr>
          <p:nvPr>
            <p:ph type="title"/>
          </p:nvPr>
        </p:nvSpPr>
        <p:spPr/>
        <p:txBody>
          <a:bodyPr/>
          <a:lstStyle/>
          <a:p>
            <a:pPr eaLnBrk="1" hangingPunct="1"/>
            <a:r>
              <a:rPr lang="en-US" altLang="en-US" smtClean="0"/>
              <a:t>The FORTRAN DO Loop</a:t>
            </a:r>
          </a:p>
        </p:txBody>
      </p:sp>
      <p:sp>
        <p:nvSpPr>
          <p:cNvPr id="16390" name="Rectangle 3"/>
          <p:cNvSpPr>
            <a:spLocks noGrp="1" noChangeArrowheads="1"/>
          </p:cNvSpPr>
          <p:nvPr>
            <p:ph type="body" idx="1"/>
          </p:nvPr>
        </p:nvSpPr>
        <p:spPr>
          <a:xfrm>
            <a:off x="3054350" y="2670175"/>
            <a:ext cx="4400550" cy="2286000"/>
          </a:xfrm>
        </p:spPr>
        <p:txBody>
          <a:bodyPr/>
          <a:lstStyle/>
          <a:p>
            <a:pPr eaLnBrk="1" hangingPunct="1">
              <a:buFont typeface="Arial Unicode MS" panose="020B0604020202020204" pitchFamily="34" charset="-128"/>
              <a:buNone/>
            </a:pPr>
            <a:r>
              <a:rPr lang="en-US" altLang="en-US" sz="2800" b="1" smtClean="0">
                <a:latin typeface="Courier New" panose="02070309020205020404" pitchFamily="49" charset="0"/>
              </a:rPr>
              <a:t>DO I = 1, N, 2</a:t>
            </a:r>
          </a:p>
          <a:p>
            <a:pPr eaLnBrk="1" hangingPunct="1">
              <a:buFont typeface="Arial Unicode MS" panose="020B0604020202020204" pitchFamily="34" charset="-128"/>
              <a:buNone/>
            </a:pPr>
            <a:r>
              <a:rPr lang="en-US" altLang="en-US" sz="2800" b="1" smtClean="0">
                <a:latin typeface="Courier New" panose="02070309020205020404" pitchFamily="49" charset="0"/>
              </a:rPr>
              <a:t>	A(I) = B(I) + 3</a:t>
            </a:r>
          </a:p>
          <a:p>
            <a:pPr eaLnBrk="1" hangingPunct="1">
              <a:buFont typeface="Arial Unicode MS" panose="020B0604020202020204" pitchFamily="34" charset="-128"/>
              <a:buNone/>
            </a:pPr>
            <a:r>
              <a:rPr lang="en-US" altLang="en-US" sz="2800" b="1" smtClean="0">
                <a:latin typeface="Courier New" panose="02070309020205020404" pitchFamily="49" charset="0"/>
              </a:rPr>
              <a:t>	B(I) = B(I) + 1</a:t>
            </a:r>
          </a:p>
          <a:p>
            <a:pPr eaLnBrk="1" hangingPunct="1">
              <a:buFont typeface="Arial Unicode MS" panose="020B0604020202020204" pitchFamily="34" charset="-128"/>
              <a:buNone/>
            </a:pPr>
            <a:r>
              <a:rPr lang="en-US" altLang="en-US" sz="2800" b="1" smtClean="0">
                <a:latin typeface="Courier New" panose="02070309020205020404" pitchFamily="49" charset="0"/>
              </a:rPr>
              <a:t>END DO</a:t>
            </a:r>
          </a:p>
        </p:txBody>
      </p:sp>
      <p:sp>
        <p:nvSpPr>
          <p:cNvPr id="16391" name="Text Box 4"/>
          <p:cNvSpPr txBox="1">
            <a:spLocks noChangeArrowheads="1"/>
          </p:cNvSpPr>
          <p:nvPr/>
        </p:nvSpPr>
        <p:spPr bwMode="auto">
          <a:xfrm>
            <a:off x="2057400" y="1752600"/>
            <a:ext cx="632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grpSp>
        <p:nvGrpSpPr>
          <p:cNvPr id="388103" name="Group 7"/>
          <p:cNvGrpSpPr>
            <a:grpSpLocks/>
          </p:cNvGrpSpPr>
          <p:nvPr/>
        </p:nvGrpSpPr>
        <p:grpSpPr bwMode="auto">
          <a:xfrm>
            <a:off x="2362200" y="1828800"/>
            <a:ext cx="2673350" cy="914400"/>
            <a:chOff x="1488" y="1152"/>
            <a:chExt cx="1684" cy="576"/>
          </a:xfrm>
        </p:grpSpPr>
        <p:sp>
          <p:nvSpPr>
            <p:cNvPr id="16405" name="Line 5"/>
            <p:cNvSpPr>
              <a:spLocks noChangeShapeType="1"/>
            </p:cNvSpPr>
            <p:nvPr/>
          </p:nvSpPr>
          <p:spPr bwMode="auto">
            <a:xfrm>
              <a:off x="2112" y="1344"/>
              <a:ext cx="288" cy="384"/>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6" name="Text Box 6"/>
            <p:cNvSpPr txBox="1">
              <a:spLocks noChangeArrowheads="1"/>
            </p:cNvSpPr>
            <p:nvPr/>
          </p:nvSpPr>
          <p:spPr bwMode="auto">
            <a:xfrm>
              <a:off x="1488" y="1152"/>
              <a:ext cx="1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800080"/>
                  </a:solidFill>
                </a:rPr>
                <a:t>Subscript (Loop Index)</a:t>
              </a:r>
            </a:p>
          </p:txBody>
        </p:sp>
      </p:grpSp>
      <p:grpSp>
        <p:nvGrpSpPr>
          <p:cNvPr id="388104" name="Group 8"/>
          <p:cNvGrpSpPr>
            <a:grpSpLocks/>
          </p:cNvGrpSpPr>
          <p:nvPr/>
        </p:nvGrpSpPr>
        <p:grpSpPr bwMode="auto">
          <a:xfrm>
            <a:off x="3200400" y="1828800"/>
            <a:ext cx="2089150" cy="914400"/>
            <a:chOff x="1488" y="1152"/>
            <a:chExt cx="1316" cy="576"/>
          </a:xfrm>
        </p:grpSpPr>
        <p:sp>
          <p:nvSpPr>
            <p:cNvPr id="16403" name="Line 9"/>
            <p:cNvSpPr>
              <a:spLocks noChangeShapeType="1"/>
            </p:cNvSpPr>
            <p:nvPr/>
          </p:nvSpPr>
          <p:spPr bwMode="auto">
            <a:xfrm>
              <a:off x="2112" y="1344"/>
              <a:ext cx="288" cy="384"/>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4" name="Text Box 10"/>
            <p:cNvSpPr txBox="1">
              <a:spLocks noChangeArrowheads="1"/>
            </p:cNvSpPr>
            <p:nvPr/>
          </p:nvSpPr>
          <p:spPr bwMode="auto">
            <a:xfrm>
              <a:off x="1488" y="1152"/>
              <a:ext cx="1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800080"/>
                  </a:solidFill>
                </a:rPr>
                <a:t>Lower Loop Limit</a:t>
              </a:r>
            </a:p>
          </p:txBody>
        </p:sp>
      </p:grpSp>
      <p:grpSp>
        <p:nvGrpSpPr>
          <p:cNvPr id="388115" name="Group 19"/>
          <p:cNvGrpSpPr>
            <a:grpSpLocks/>
          </p:cNvGrpSpPr>
          <p:nvPr/>
        </p:nvGrpSpPr>
        <p:grpSpPr bwMode="auto">
          <a:xfrm>
            <a:off x="6934200" y="3124200"/>
            <a:ext cx="1743075" cy="1143000"/>
            <a:chOff x="4368" y="1968"/>
            <a:chExt cx="1098" cy="720"/>
          </a:xfrm>
        </p:grpSpPr>
        <p:sp>
          <p:nvSpPr>
            <p:cNvPr id="16401" name="AutoShape 17"/>
            <p:cNvSpPr>
              <a:spLocks/>
            </p:cNvSpPr>
            <p:nvPr/>
          </p:nvSpPr>
          <p:spPr bwMode="auto">
            <a:xfrm>
              <a:off x="4368" y="1968"/>
              <a:ext cx="192" cy="720"/>
            </a:xfrm>
            <a:prstGeom prst="rightBrace">
              <a:avLst>
                <a:gd name="adj1" fmla="val 31250"/>
                <a:gd name="adj2" fmla="val 50000"/>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2" name="Text Box 18"/>
            <p:cNvSpPr txBox="1">
              <a:spLocks noChangeArrowheads="1"/>
            </p:cNvSpPr>
            <p:nvPr/>
          </p:nvSpPr>
          <p:spPr bwMode="auto">
            <a:xfrm>
              <a:off x="4598" y="2183"/>
              <a:ext cx="8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800080"/>
                  </a:solidFill>
                </a:rPr>
                <a:t>Loop Body</a:t>
              </a:r>
            </a:p>
          </p:txBody>
        </p:sp>
      </p:grpSp>
      <p:grpSp>
        <p:nvGrpSpPr>
          <p:cNvPr id="388119" name="Group 23"/>
          <p:cNvGrpSpPr>
            <a:grpSpLocks/>
          </p:cNvGrpSpPr>
          <p:nvPr/>
        </p:nvGrpSpPr>
        <p:grpSpPr bwMode="auto">
          <a:xfrm>
            <a:off x="3956050" y="1828800"/>
            <a:ext cx="1987550" cy="914400"/>
            <a:chOff x="1148" y="1152"/>
            <a:chExt cx="1252" cy="576"/>
          </a:xfrm>
        </p:grpSpPr>
        <p:sp>
          <p:nvSpPr>
            <p:cNvPr id="16399" name="Line 24"/>
            <p:cNvSpPr>
              <a:spLocks noChangeShapeType="1"/>
            </p:cNvSpPr>
            <p:nvPr/>
          </p:nvSpPr>
          <p:spPr bwMode="auto">
            <a:xfrm>
              <a:off x="2112" y="1344"/>
              <a:ext cx="288" cy="384"/>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Text Box 25"/>
            <p:cNvSpPr txBox="1">
              <a:spLocks noChangeArrowheads="1"/>
            </p:cNvSpPr>
            <p:nvPr/>
          </p:nvSpPr>
          <p:spPr bwMode="auto">
            <a:xfrm>
              <a:off x="1148" y="1152"/>
              <a:ext cx="11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800080"/>
                  </a:solidFill>
                </a:rPr>
                <a:t>                 Step</a:t>
              </a:r>
            </a:p>
          </p:txBody>
        </p:sp>
      </p:grpSp>
      <p:grpSp>
        <p:nvGrpSpPr>
          <p:cNvPr id="388122" name="Group 26"/>
          <p:cNvGrpSpPr>
            <a:grpSpLocks/>
          </p:cNvGrpSpPr>
          <p:nvPr/>
        </p:nvGrpSpPr>
        <p:grpSpPr bwMode="auto">
          <a:xfrm>
            <a:off x="3886200" y="1828800"/>
            <a:ext cx="2076450" cy="914400"/>
            <a:chOff x="1488" y="1152"/>
            <a:chExt cx="1308" cy="576"/>
          </a:xfrm>
        </p:grpSpPr>
        <p:sp>
          <p:nvSpPr>
            <p:cNvPr id="16397" name="Line 27"/>
            <p:cNvSpPr>
              <a:spLocks noChangeShapeType="1"/>
            </p:cNvSpPr>
            <p:nvPr/>
          </p:nvSpPr>
          <p:spPr bwMode="auto">
            <a:xfrm>
              <a:off x="2112" y="1344"/>
              <a:ext cx="288" cy="384"/>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Text Box 28"/>
            <p:cNvSpPr txBox="1">
              <a:spLocks noChangeArrowheads="1"/>
            </p:cNvSpPr>
            <p:nvPr/>
          </p:nvSpPr>
          <p:spPr bwMode="auto">
            <a:xfrm>
              <a:off x="1488" y="1152"/>
              <a:ext cx="13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800080"/>
                  </a:solidFill>
                </a:rPr>
                <a:t>Upper Loop Limit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8103"/>
                                        </p:tgtEl>
                                        <p:attrNameLst>
                                          <p:attrName>style.visibility</p:attrName>
                                        </p:attrNameLst>
                                      </p:cBhvr>
                                      <p:to>
                                        <p:strVal val="visible"/>
                                      </p:to>
                                    </p:set>
                                    <p:anim calcmode="lin" valueType="num">
                                      <p:cBhvr additive="base">
                                        <p:cTn id="7" dur="500" fill="hold"/>
                                        <p:tgtEl>
                                          <p:spTgt spid="388103"/>
                                        </p:tgtEl>
                                        <p:attrNameLst>
                                          <p:attrName>ppt_x</p:attrName>
                                        </p:attrNameLst>
                                      </p:cBhvr>
                                      <p:tavLst>
                                        <p:tav tm="0">
                                          <p:val>
                                            <p:strVal val="0-#ppt_w/2"/>
                                          </p:val>
                                        </p:tav>
                                        <p:tav tm="100000">
                                          <p:val>
                                            <p:strVal val="#ppt_x"/>
                                          </p:val>
                                        </p:tav>
                                      </p:tavLst>
                                    </p:anim>
                                    <p:anim calcmode="lin" valueType="num">
                                      <p:cBhvr additive="base">
                                        <p:cTn id="8" dur="500" fill="hold"/>
                                        <p:tgtEl>
                                          <p:spTgt spid="3881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2" fill="hold" nodeType="clickEffect">
                                  <p:stCondLst>
                                    <p:cond delay="0"/>
                                  </p:stCondLst>
                                  <p:childTnLst>
                                    <p:anim calcmode="lin" valueType="num">
                                      <p:cBhvr additive="base">
                                        <p:cTn id="12" dur="500"/>
                                        <p:tgtEl>
                                          <p:spTgt spid="388103"/>
                                        </p:tgtEl>
                                        <p:attrNameLst>
                                          <p:attrName>ppt_x</p:attrName>
                                        </p:attrNameLst>
                                      </p:cBhvr>
                                      <p:tavLst>
                                        <p:tav tm="0">
                                          <p:val>
                                            <p:strVal val="ppt_x"/>
                                          </p:val>
                                        </p:tav>
                                        <p:tav tm="100000">
                                          <p:val>
                                            <p:strVal val="1+ppt_w/2"/>
                                          </p:val>
                                        </p:tav>
                                      </p:tavLst>
                                    </p:anim>
                                    <p:anim calcmode="lin" valueType="num">
                                      <p:cBhvr additive="base">
                                        <p:cTn id="13" dur="500"/>
                                        <p:tgtEl>
                                          <p:spTgt spid="388103"/>
                                        </p:tgtEl>
                                        <p:attrNameLst>
                                          <p:attrName>ppt_y</p:attrName>
                                        </p:attrNameLst>
                                      </p:cBhvr>
                                      <p:tavLst>
                                        <p:tav tm="0">
                                          <p:val>
                                            <p:strVal val="ppt_y"/>
                                          </p:val>
                                        </p:tav>
                                        <p:tav tm="100000">
                                          <p:val>
                                            <p:strVal val="ppt_y"/>
                                          </p:val>
                                        </p:tav>
                                      </p:tavLst>
                                    </p:anim>
                                    <p:set>
                                      <p:cBhvr>
                                        <p:cTn id="14" dur="1" fill="hold">
                                          <p:stCondLst>
                                            <p:cond delay="499"/>
                                          </p:stCondLst>
                                        </p:cTn>
                                        <p:tgtEl>
                                          <p:spTgt spid="38810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8104"/>
                                        </p:tgtEl>
                                        <p:attrNameLst>
                                          <p:attrName>style.visibility</p:attrName>
                                        </p:attrNameLst>
                                      </p:cBhvr>
                                      <p:to>
                                        <p:strVal val="visible"/>
                                      </p:to>
                                    </p:set>
                                    <p:anim calcmode="lin" valueType="num">
                                      <p:cBhvr additive="base">
                                        <p:cTn id="19" dur="500" fill="hold"/>
                                        <p:tgtEl>
                                          <p:spTgt spid="388104"/>
                                        </p:tgtEl>
                                        <p:attrNameLst>
                                          <p:attrName>ppt_x</p:attrName>
                                        </p:attrNameLst>
                                      </p:cBhvr>
                                      <p:tavLst>
                                        <p:tav tm="0">
                                          <p:val>
                                            <p:strVal val="0-#ppt_w/2"/>
                                          </p:val>
                                        </p:tav>
                                        <p:tav tm="100000">
                                          <p:val>
                                            <p:strVal val="#ppt_x"/>
                                          </p:val>
                                        </p:tav>
                                      </p:tavLst>
                                    </p:anim>
                                    <p:anim calcmode="lin" valueType="num">
                                      <p:cBhvr additive="base">
                                        <p:cTn id="20" dur="500" fill="hold"/>
                                        <p:tgtEl>
                                          <p:spTgt spid="3881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2" fill="hold" nodeType="clickEffect">
                                  <p:stCondLst>
                                    <p:cond delay="0"/>
                                  </p:stCondLst>
                                  <p:childTnLst>
                                    <p:anim calcmode="lin" valueType="num">
                                      <p:cBhvr additive="base">
                                        <p:cTn id="24" dur="500"/>
                                        <p:tgtEl>
                                          <p:spTgt spid="388104"/>
                                        </p:tgtEl>
                                        <p:attrNameLst>
                                          <p:attrName>ppt_x</p:attrName>
                                        </p:attrNameLst>
                                      </p:cBhvr>
                                      <p:tavLst>
                                        <p:tav tm="0">
                                          <p:val>
                                            <p:strVal val="ppt_x"/>
                                          </p:val>
                                        </p:tav>
                                        <p:tav tm="100000">
                                          <p:val>
                                            <p:strVal val="1+ppt_w/2"/>
                                          </p:val>
                                        </p:tav>
                                      </p:tavLst>
                                    </p:anim>
                                    <p:anim calcmode="lin" valueType="num">
                                      <p:cBhvr additive="base">
                                        <p:cTn id="25" dur="500"/>
                                        <p:tgtEl>
                                          <p:spTgt spid="388104"/>
                                        </p:tgtEl>
                                        <p:attrNameLst>
                                          <p:attrName>ppt_y</p:attrName>
                                        </p:attrNameLst>
                                      </p:cBhvr>
                                      <p:tavLst>
                                        <p:tav tm="0">
                                          <p:val>
                                            <p:strVal val="ppt_y"/>
                                          </p:val>
                                        </p:tav>
                                        <p:tav tm="100000">
                                          <p:val>
                                            <p:strVal val="ppt_y"/>
                                          </p:val>
                                        </p:tav>
                                      </p:tavLst>
                                    </p:anim>
                                    <p:set>
                                      <p:cBhvr>
                                        <p:cTn id="26" dur="1" fill="hold">
                                          <p:stCondLst>
                                            <p:cond delay="499"/>
                                          </p:stCondLst>
                                        </p:cTn>
                                        <p:tgtEl>
                                          <p:spTgt spid="38810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88122"/>
                                        </p:tgtEl>
                                        <p:attrNameLst>
                                          <p:attrName>style.visibility</p:attrName>
                                        </p:attrNameLst>
                                      </p:cBhvr>
                                      <p:to>
                                        <p:strVal val="visible"/>
                                      </p:to>
                                    </p:set>
                                    <p:anim calcmode="lin" valueType="num">
                                      <p:cBhvr additive="base">
                                        <p:cTn id="31" dur="500" fill="hold"/>
                                        <p:tgtEl>
                                          <p:spTgt spid="388122"/>
                                        </p:tgtEl>
                                        <p:attrNameLst>
                                          <p:attrName>ppt_x</p:attrName>
                                        </p:attrNameLst>
                                      </p:cBhvr>
                                      <p:tavLst>
                                        <p:tav tm="0">
                                          <p:val>
                                            <p:strVal val="0-#ppt_w/2"/>
                                          </p:val>
                                        </p:tav>
                                        <p:tav tm="100000">
                                          <p:val>
                                            <p:strVal val="#ppt_x"/>
                                          </p:val>
                                        </p:tav>
                                      </p:tavLst>
                                    </p:anim>
                                    <p:anim calcmode="lin" valueType="num">
                                      <p:cBhvr additive="base">
                                        <p:cTn id="32" dur="500" fill="hold"/>
                                        <p:tgtEl>
                                          <p:spTgt spid="38812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2" fill="hold" nodeType="clickEffect">
                                  <p:stCondLst>
                                    <p:cond delay="0"/>
                                  </p:stCondLst>
                                  <p:childTnLst>
                                    <p:anim calcmode="lin" valueType="num">
                                      <p:cBhvr additive="base">
                                        <p:cTn id="36" dur="500"/>
                                        <p:tgtEl>
                                          <p:spTgt spid="388122"/>
                                        </p:tgtEl>
                                        <p:attrNameLst>
                                          <p:attrName>ppt_x</p:attrName>
                                        </p:attrNameLst>
                                      </p:cBhvr>
                                      <p:tavLst>
                                        <p:tav tm="0">
                                          <p:val>
                                            <p:strVal val="ppt_x"/>
                                          </p:val>
                                        </p:tav>
                                        <p:tav tm="100000">
                                          <p:val>
                                            <p:strVal val="1+ppt_w/2"/>
                                          </p:val>
                                        </p:tav>
                                      </p:tavLst>
                                    </p:anim>
                                    <p:anim calcmode="lin" valueType="num">
                                      <p:cBhvr additive="base">
                                        <p:cTn id="37" dur="500"/>
                                        <p:tgtEl>
                                          <p:spTgt spid="388122"/>
                                        </p:tgtEl>
                                        <p:attrNameLst>
                                          <p:attrName>ppt_y</p:attrName>
                                        </p:attrNameLst>
                                      </p:cBhvr>
                                      <p:tavLst>
                                        <p:tav tm="0">
                                          <p:val>
                                            <p:strVal val="ppt_y"/>
                                          </p:val>
                                        </p:tav>
                                        <p:tav tm="100000">
                                          <p:val>
                                            <p:strVal val="ppt_y"/>
                                          </p:val>
                                        </p:tav>
                                      </p:tavLst>
                                    </p:anim>
                                    <p:set>
                                      <p:cBhvr>
                                        <p:cTn id="38" dur="1" fill="hold">
                                          <p:stCondLst>
                                            <p:cond delay="499"/>
                                          </p:stCondLst>
                                        </p:cTn>
                                        <p:tgtEl>
                                          <p:spTgt spid="388122"/>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88119"/>
                                        </p:tgtEl>
                                        <p:attrNameLst>
                                          <p:attrName>style.visibility</p:attrName>
                                        </p:attrNameLst>
                                      </p:cBhvr>
                                      <p:to>
                                        <p:strVal val="visible"/>
                                      </p:to>
                                    </p:set>
                                    <p:anim calcmode="lin" valueType="num">
                                      <p:cBhvr additive="base">
                                        <p:cTn id="43" dur="500" fill="hold"/>
                                        <p:tgtEl>
                                          <p:spTgt spid="388119"/>
                                        </p:tgtEl>
                                        <p:attrNameLst>
                                          <p:attrName>ppt_x</p:attrName>
                                        </p:attrNameLst>
                                      </p:cBhvr>
                                      <p:tavLst>
                                        <p:tav tm="0">
                                          <p:val>
                                            <p:strVal val="0-#ppt_w/2"/>
                                          </p:val>
                                        </p:tav>
                                        <p:tav tm="100000">
                                          <p:val>
                                            <p:strVal val="#ppt_x"/>
                                          </p:val>
                                        </p:tav>
                                      </p:tavLst>
                                    </p:anim>
                                    <p:anim calcmode="lin" valueType="num">
                                      <p:cBhvr additive="base">
                                        <p:cTn id="44" dur="500" fill="hold"/>
                                        <p:tgtEl>
                                          <p:spTgt spid="38811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2" fill="hold" nodeType="clickEffect">
                                  <p:stCondLst>
                                    <p:cond delay="0"/>
                                  </p:stCondLst>
                                  <p:childTnLst>
                                    <p:anim calcmode="lin" valueType="num">
                                      <p:cBhvr additive="base">
                                        <p:cTn id="48" dur="500"/>
                                        <p:tgtEl>
                                          <p:spTgt spid="388119"/>
                                        </p:tgtEl>
                                        <p:attrNameLst>
                                          <p:attrName>ppt_x</p:attrName>
                                        </p:attrNameLst>
                                      </p:cBhvr>
                                      <p:tavLst>
                                        <p:tav tm="0">
                                          <p:val>
                                            <p:strVal val="ppt_x"/>
                                          </p:val>
                                        </p:tav>
                                        <p:tav tm="100000">
                                          <p:val>
                                            <p:strVal val="1+ppt_w/2"/>
                                          </p:val>
                                        </p:tav>
                                      </p:tavLst>
                                    </p:anim>
                                    <p:anim calcmode="lin" valueType="num">
                                      <p:cBhvr additive="base">
                                        <p:cTn id="49" dur="500"/>
                                        <p:tgtEl>
                                          <p:spTgt spid="388119"/>
                                        </p:tgtEl>
                                        <p:attrNameLst>
                                          <p:attrName>ppt_y</p:attrName>
                                        </p:attrNameLst>
                                      </p:cBhvr>
                                      <p:tavLst>
                                        <p:tav tm="0">
                                          <p:val>
                                            <p:strVal val="ppt_y"/>
                                          </p:val>
                                        </p:tav>
                                        <p:tav tm="100000">
                                          <p:val>
                                            <p:strVal val="ppt_y"/>
                                          </p:val>
                                        </p:tav>
                                      </p:tavLst>
                                    </p:anim>
                                    <p:set>
                                      <p:cBhvr>
                                        <p:cTn id="50" dur="1" fill="hold">
                                          <p:stCondLst>
                                            <p:cond delay="499"/>
                                          </p:stCondLst>
                                        </p:cTn>
                                        <p:tgtEl>
                                          <p:spTgt spid="38811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88115"/>
                                        </p:tgtEl>
                                        <p:attrNameLst>
                                          <p:attrName>style.visibility</p:attrName>
                                        </p:attrNameLst>
                                      </p:cBhvr>
                                      <p:to>
                                        <p:strVal val="visible"/>
                                      </p:to>
                                    </p:set>
                                    <p:anim calcmode="lin" valueType="num">
                                      <p:cBhvr additive="base">
                                        <p:cTn id="55" dur="500" fill="hold"/>
                                        <p:tgtEl>
                                          <p:spTgt spid="388115"/>
                                        </p:tgtEl>
                                        <p:attrNameLst>
                                          <p:attrName>ppt_x</p:attrName>
                                        </p:attrNameLst>
                                      </p:cBhvr>
                                      <p:tavLst>
                                        <p:tav tm="0">
                                          <p:val>
                                            <p:strVal val="#ppt_x"/>
                                          </p:val>
                                        </p:tav>
                                        <p:tav tm="100000">
                                          <p:val>
                                            <p:strVal val="#ppt_x"/>
                                          </p:val>
                                        </p:tav>
                                      </p:tavLst>
                                    </p:anim>
                                    <p:anim calcmode="lin" valueType="num">
                                      <p:cBhvr additive="base">
                                        <p:cTn id="56" dur="500" fill="hold"/>
                                        <p:tgtEl>
                                          <p:spTgt spid="388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348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348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A0DEF2-B331-46F8-8D59-5F9AABBF1356}" type="slidenum">
              <a:rPr lang="en-US" altLang="en-US">
                <a:solidFill>
                  <a:srgbClr val="660066"/>
                </a:solidFill>
              </a:rPr>
              <a:pPr eaLnBrk="1" hangingPunct="1"/>
              <a:t>20</a:t>
            </a:fld>
            <a:endParaRPr lang="en-US" altLang="en-US">
              <a:solidFill>
                <a:srgbClr val="660066"/>
              </a:solidFill>
            </a:endParaRPr>
          </a:p>
        </p:txBody>
      </p:sp>
      <p:sp>
        <p:nvSpPr>
          <p:cNvPr id="34821" name="Rectangle 2"/>
          <p:cNvSpPr>
            <a:spLocks noGrp="1" noChangeArrowheads="1"/>
          </p:cNvSpPr>
          <p:nvPr>
            <p:ph type="title"/>
          </p:nvPr>
        </p:nvSpPr>
        <p:spPr/>
        <p:txBody>
          <a:bodyPr/>
          <a:lstStyle/>
          <a:p>
            <a:pPr eaLnBrk="1" hangingPunct="1"/>
            <a:r>
              <a:rPr lang="en-US" altLang="en-US" smtClean="0"/>
              <a:t>The Polytope Model</a:t>
            </a:r>
          </a:p>
        </p:txBody>
      </p:sp>
      <p:sp>
        <p:nvSpPr>
          <p:cNvPr id="34822" name="Rectangle 3"/>
          <p:cNvSpPr>
            <a:spLocks noGrp="1" noChangeArrowheads="1"/>
          </p:cNvSpPr>
          <p:nvPr>
            <p:ph type="body" idx="1"/>
          </p:nvPr>
        </p:nvSpPr>
        <p:spPr/>
        <p:txBody>
          <a:bodyPr/>
          <a:lstStyle/>
          <a:p>
            <a:pPr eaLnBrk="1" hangingPunct="1"/>
            <a:r>
              <a:rPr lang="en-US" altLang="en-US" smtClean="0">
                <a:solidFill>
                  <a:srgbClr val="A50021"/>
                </a:solidFill>
              </a:rPr>
              <a:t>Basic idea</a:t>
            </a:r>
            <a:r>
              <a:rPr lang="en-US" altLang="en-US" smtClean="0"/>
              <a:t>: characterize a perfect nest of </a:t>
            </a:r>
            <a:r>
              <a:rPr lang="en-US" altLang="en-US" i="1" smtClean="0"/>
              <a:t>r</a:t>
            </a:r>
            <a:r>
              <a:rPr lang="en-US" altLang="en-US" smtClean="0"/>
              <a:t> DO-loops as a convex polytope in </a:t>
            </a:r>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rPr>
              <a:t>ℤ</a:t>
            </a:r>
            <a:r>
              <a:rPr lang="en-US" altLang="en-US" i="1" baseline="30000" smtClean="0"/>
              <a:t>r</a:t>
            </a:r>
            <a:r>
              <a:rPr lang="en-US" altLang="en-US" smtClean="0"/>
              <a:t> (</a:t>
            </a:r>
            <a:r>
              <a:rPr lang="en-US" altLang="en-US" i="1" smtClean="0"/>
              <a:t>r</a:t>
            </a:r>
            <a:r>
              <a:rPr lang="en-US" altLang="en-US" smtClean="0"/>
              <a:t>-dimension integer) space</a:t>
            </a:r>
          </a:p>
          <a:p>
            <a:pPr eaLnBrk="1" hangingPunct="1"/>
            <a:endParaRPr lang="en-US" altLang="en-US" smtClean="0"/>
          </a:p>
          <a:p>
            <a:pPr eaLnBrk="1" hangingPunct="1"/>
            <a:r>
              <a:rPr lang="en-US" altLang="en-US" smtClean="0"/>
              <a:t>Transformation of the polytope </a:t>
            </a:r>
            <a:r>
              <a:rPr lang="en-US" altLang="en-US" smtClean="0">
                <a:sym typeface="Symbol" panose="05050102010706020507" pitchFamily="18" charset="2"/>
              </a:rPr>
              <a:t> transformation on the loop nest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358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358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37A033-6E94-471A-9A3B-DB2B07E51658}" type="slidenum">
              <a:rPr lang="en-US" altLang="en-US">
                <a:solidFill>
                  <a:srgbClr val="660066"/>
                </a:solidFill>
              </a:rPr>
              <a:pPr eaLnBrk="1" hangingPunct="1"/>
              <a:t>21</a:t>
            </a:fld>
            <a:endParaRPr lang="en-US" altLang="en-US">
              <a:solidFill>
                <a:srgbClr val="660066"/>
              </a:solidFill>
            </a:endParaRPr>
          </a:p>
        </p:txBody>
      </p:sp>
      <p:sp>
        <p:nvSpPr>
          <p:cNvPr id="35845" name="Rectangle 2"/>
          <p:cNvSpPr>
            <a:spLocks noGrp="1" noChangeArrowheads="1"/>
          </p:cNvSpPr>
          <p:nvPr>
            <p:ph type="title"/>
          </p:nvPr>
        </p:nvSpPr>
        <p:spPr/>
        <p:txBody>
          <a:bodyPr/>
          <a:lstStyle/>
          <a:p>
            <a:pPr eaLnBrk="1" hangingPunct="1"/>
            <a:r>
              <a:rPr lang="en-US" altLang="en-US" smtClean="0"/>
              <a:t>Affine Model</a:t>
            </a:r>
          </a:p>
        </p:txBody>
      </p:sp>
      <p:sp>
        <p:nvSpPr>
          <p:cNvPr id="35846" name="Rectangle 3"/>
          <p:cNvSpPr>
            <a:spLocks noGrp="1" noChangeArrowheads="1"/>
          </p:cNvSpPr>
          <p:nvPr>
            <p:ph type="body" idx="1"/>
          </p:nvPr>
        </p:nvSpPr>
        <p:spPr/>
        <p:txBody>
          <a:bodyPr/>
          <a:lstStyle/>
          <a:p>
            <a:pPr eaLnBrk="1" hangingPunct="1">
              <a:lnSpc>
                <a:spcPct val="90000"/>
              </a:lnSpc>
            </a:pPr>
            <a:r>
              <a:rPr lang="en-US" altLang="en-US" sz="2800" smtClean="0"/>
              <a:t>We assume: the subscripts in the array accesses inside the loop involves only the loop variable and some constants</a:t>
            </a:r>
          </a:p>
          <a:p>
            <a:pPr eaLnBrk="1" hangingPunct="1">
              <a:lnSpc>
                <a:spcPct val="90000"/>
              </a:lnSpc>
            </a:pPr>
            <a:endParaRPr lang="en-US" altLang="en-US" sz="2800" smtClean="0"/>
          </a:p>
          <a:p>
            <a:pPr eaLnBrk="1" hangingPunct="1">
              <a:lnSpc>
                <a:spcPct val="90000"/>
              </a:lnSpc>
            </a:pPr>
            <a:r>
              <a:rPr lang="en-US" altLang="en-US" sz="2800" smtClean="0"/>
              <a:t>Example of non-affine model: subscript involve a variable read from user</a:t>
            </a:r>
          </a:p>
          <a:p>
            <a:pPr lvl="1" eaLnBrk="1" hangingPunct="1">
              <a:lnSpc>
                <a:spcPct val="90000"/>
              </a:lnSpc>
            </a:pPr>
            <a:r>
              <a:rPr lang="en-US" altLang="en-US" sz="2400" smtClean="0"/>
              <a:t>Very tough to analyze or be precise</a:t>
            </a:r>
          </a:p>
          <a:p>
            <a:pPr eaLnBrk="1" hangingPunct="1">
              <a:lnSpc>
                <a:spcPct val="90000"/>
              </a:lnSpc>
            </a:pPr>
            <a:endParaRPr lang="en-US" altLang="en-US" sz="2800" smtClean="0"/>
          </a:p>
          <a:p>
            <a:pPr eaLnBrk="1" hangingPunct="1">
              <a:lnSpc>
                <a:spcPct val="90000"/>
              </a:lnSpc>
            </a:pPr>
            <a:r>
              <a:rPr lang="en-US" altLang="en-US" sz="2800" smtClean="0"/>
              <a:t>Through constant propagation and other optimizations, affine models usually achievable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368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368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95F1EA-4160-47B2-96EF-FCE72781A7A1}" type="slidenum">
              <a:rPr lang="en-US" altLang="en-US">
                <a:solidFill>
                  <a:srgbClr val="660066"/>
                </a:solidFill>
              </a:rPr>
              <a:pPr eaLnBrk="1" hangingPunct="1"/>
              <a:t>22</a:t>
            </a:fld>
            <a:endParaRPr lang="en-US" altLang="en-US">
              <a:solidFill>
                <a:srgbClr val="660066"/>
              </a:solidFill>
            </a:endParaRPr>
          </a:p>
        </p:txBody>
      </p:sp>
      <p:sp>
        <p:nvSpPr>
          <p:cNvPr id="36869" name="Rectangle 2"/>
          <p:cNvSpPr>
            <a:spLocks noGrp="1" noChangeArrowheads="1"/>
          </p:cNvSpPr>
          <p:nvPr>
            <p:ph type="title"/>
          </p:nvPr>
        </p:nvSpPr>
        <p:spPr/>
        <p:txBody>
          <a:bodyPr/>
          <a:lstStyle/>
          <a:p>
            <a:pPr eaLnBrk="1" hangingPunct="1"/>
            <a:r>
              <a:rPr lang="en-US" altLang="en-US" smtClean="0"/>
              <a:t>An Example</a:t>
            </a:r>
          </a:p>
        </p:txBody>
      </p:sp>
      <p:graphicFrame>
        <p:nvGraphicFramePr>
          <p:cNvPr id="36870" name="Object 4"/>
          <p:cNvGraphicFramePr>
            <a:graphicFrameLocks noChangeAspect="1"/>
          </p:cNvGraphicFramePr>
          <p:nvPr>
            <p:ph idx="1"/>
          </p:nvPr>
        </p:nvGraphicFramePr>
        <p:xfrm>
          <a:off x="4775200" y="3978275"/>
          <a:ext cx="3438525" cy="2127250"/>
        </p:xfrm>
        <a:graphic>
          <a:graphicData uri="http://schemas.openxmlformats.org/presentationml/2006/ole">
            <mc:AlternateContent xmlns:mc="http://schemas.openxmlformats.org/markup-compatibility/2006">
              <mc:Choice xmlns:v="urn:schemas-microsoft-com:vml" Requires="v">
                <p:oleObj spid="_x0000_s36873" name="Equation" r:id="rId4" imgW="1765300" imgH="1168400" progId="Equation.DSMT4">
                  <p:embed/>
                </p:oleObj>
              </mc:Choice>
              <mc:Fallback>
                <p:oleObj name="Equation" r:id="rId4" imgW="1765300" imgH="1168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5200" y="3978275"/>
                        <a:ext cx="3438525" cy="21272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Text Box 6"/>
          <p:cNvSpPr txBox="1">
            <a:spLocks noChangeArrowheads="1"/>
          </p:cNvSpPr>
          <p:nvPr/>
        </p:nvSpPr>
        <p:spPr bwMode="auto">
          <a:xfrm>
            <a:off x="852488" y="1835150"/>
            <a:ext cx="3581400" cy="243046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latin typeface="Courier New" panose="02070309020205020404" pitchFamily="49" charset="0"/>
              </a:rPr>
              <a:t>DO I=1, 1000</a:t>
            </a:r>
          </a:p>
          <a:p>
            <a:pPr eaLnBrk="1" hangingPunct="1">
              <a:spcBef>
                <a:spcPct val="50000"/>
              </a:spcBef>
            </a:pPr>
            <a:r>
              <a:rPr lang="en-US" altLang="en-US" b="1">
                <a:latin typeface="Courier New" panose="02070309020205020404" pitchFamily="49" charset="0"/>
              </a:rPr>
              <a:t>   DO J = 100, 2000</a:t>
            </a:r>
          </a:p>
          <a:p>
            <a:pPr eaLnBrk="1" hangingPunct="1">
              <a:spcBef>
                <a:spcPct val="50000"/>
              </a:spcBef>
            </a:pPr>
            <a:r>
              <a:rPr lang="en-US" altLang="en-US" b="1">
                <a:latin typeface="Courier New" panose="02070309020205020404" pitchFamily="49" charset="0"/>
              </a:rPr>
              <a:t>     A(3*I+J-5) = …</a:t>
            </a:r>
          </a:p>
          <a:p>
            <a:pPr eaLnBrk="1" hangingPunct="1">
              <a:spcBef>
                <a:spcPct val="50000"/>
              </a:spcBef>
            </a:pPr>
            <a:r>
              <a:rPr lang="en-US" altLang="en-US" b="1">
                <a:latin typeface="Courier New" panose="02070309020205020404" pitchFamily="49" charset="0"/>
              </a:rPr>
              <a:t>     … = A(6*I+2*j+10)…</a:t>
            </a:r>
          </a:p>
          <a:p>
            <a:pPr eaLnBrk="1" hangingPunct="1">
              <a:spcBef>
                <a:spcPct val="50000"/>
              </a:spcBef>
            </a:pPr>
            <a:r>
              <a:rPr lang="en-US" altLang="en-US" b="1">
                <a:latin typeface="Courier New" panose="02070309020205020404" pitchFamily="49" charset="0"/>
              </a:rPr>
              <a:t>   END DO</a:t>
            </a:r>
          </a:p>
          <a:p>
            <a:pPr eaLnBrk="1" hangingPunct="1">
              <a:spcBef>
                <a:spcPct val="50000"/>
              </a:spcBef>
            </a:pPr>
            <a:r>
              <a:rPr lang="en-US" altLang="en-US" b="1">
                <a:latin typeface="Courier New" panose="02070309020205020404" pitchFamily="49" charset="0"/>
              </a:rPr>
              <a:t>END DO</a:t>
            </a:r>
          </a:p>
        </p:txBody>
      </p:sp>
      <p:sp>
        <p:nvSpPr>
          <p:cNvPr id="36872" name="AutoShape 7"/>
          <p:cNvSpPr>
            <a:spLocks noChangeArrowheads="1"/>
          </p:cNvSpPr>
          <p:nvPr/>
        </p:nvSpPr>
        <p:spPr bwMode="auto">
          <a:xfrm>
            <a:off x="3586163" y="3656013"/>
            <a:ext cx="990600" cy="1219200"/>
          </a:xfrm>
          <a:custGeom>
            <a:avLst/>
            <a:gdLst>
              <a:gd name="T0" fmla="*/ 742950 w 21600"/>
              <a:gd name="T1" fmla="*/ 0 h 21600"/>
              <a:gd name="T2" fmla="*/ 0 w 21600"/>
              <a:gd name="T3" fmla="*/ 609600 h 21600"/>
              <a:gd name="T4" fmla="*/ 742950 w 21600"/>
              <a:gd name="T5" fmla="*/ 1219200 h 21600"/>
              <a:gd name="T6" fmla="*/ 990600 w 21600"/>
              <a:gd name="T7" fmla="*/ 6096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0000CC"/>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37891"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37892"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EBF2D9-3035-4978-9221-6E00FFBB867B}" type="slidenum">
              <a:rPr lang="en-US" altLang="en-US">
                <a:solidFill>
                  <a:srgbClr val="660066"/>
                </a:solidFill>
              </a:rPr>
              <a:pPr eaLnBrk="1" hangingPunct="1"/>
              <a:t>23</a:t>
            </a:fld>
            <a:endParaRPr lang="en-US" altLang="en-US">
              <a:solidFill>
                <a:srgbClr val="660066"/>
              </a:solidFill>
            </a:endParaRPr>
          </a:p>
        </p:txBody>
      </p:sp>
      <p:sp>
        <p:nvSpPr>
          <p:cNvPr id="37893" name="Rectangle 2"/>
          <p:cNvSpPr>
            <a:spLocks noGrp="1" noChangeArrowheads="1"/>
          </p:cNvSpPr>
          <p:nvPr>
            <p:ph type="title"/>
          </p:nvPr>
        </p:nvSpPr>
        <p:spPr/>
        <p:txBody>
          <a:bodyPr/>
          <a:lstStyle/>
          <a:p>
            <a:pPr eaLnBrk="1" hangingPunct="1"/>
            <a:r>
              <a:rPr lang="en-US" altLang="en-US" smtClean="0"/>
              <a:t>Integer Programming</a:t>
            </a:r>
          </a:p>
        </p:txBody>
      </p:sp>
      <p:sp>
        <p:nvSpPr>
          <p:cNvPr id="37894" name="Rectangle 3"/>
          <p:cNvSpPr>
            <a:spLocks noGrp="1" noChangeArrowheads="1"/>
          </p:cNvSpPr>
          <p:nvPr>
            <p:ph type="body" sz="half" idx="1"/>
          </p:nvPr>
        </p:nvSpPr>
        <p:spPr>
          <a:xfrm>
            <a:off x="457200" y="1600200"/>
            <a:ext cx="7904163" cy="4525963"/>
          </a:xfrm>
        </p:spPr>
        <p:txBody>
          <a:bodyPr/>
          <a:lstStyle/>
          <a:p>
            <a:pPr eaLnBrk="1" hangingPunct="1"/>
            <a:r>
              <a:rPr lang="en-US" altLang="en-US" sz="2800" smtClean="0"/>
              <a:t>Can be cast as integer programming problem with constraints of the form:</a:t>
            </a:r>
          </a:p>
          <a:p>
            <a:pPr eaLnBrk="1" hangingPunct="1"/>
            <a:endParaRPr lang="en-US" altLang="en-US" sz="2800" smtClean="0"/>
          </a:p>
          <a:p>
            <a:pPr eaLnBrk="1" hangingPunct="1"/>
            <a:endParaRPr lang="en-US" altLang="en-US" sz="2800" smtClean="0"/>
          </a:p>
          <a:p>
            <a:pPr eaLnBrk="1" hangingPunct="1"/>
            <a:r>
              <a:rPr lang="en-US" altLang="en-US" sz="2800" smtClean="0"/>
              <a:t>All variables involved are integers</a:t>
            </a:r>
          </a:p>
          <a:p>
            <a:pPr lvl="1" eaLnBrk="1" hangingPunct="1"/>
            <a:r>
              <a:rPr lang="en-US" altLang="en-US" sz="2400" smtClean="0"/>
              <a:t>Linear Diophantine inequalities</a:t>
            </a:r>
          </a:p>
          <a:p>
            <a:pPr eaLnBrk="1" hangingPunct="1">
              <a:buFont typeface="Arial Unicode MS" panose="020B0604020202020204" pitchFamily="34" charset="-128"/>
              <a:buNone/>
            </a:pPr>
            <a:endParaRPr lang="en-US" altLang="en-US" sz="2800" smtClean="0"/>
          </a:p>
        </p:txBody>
      </p:sp>
      <p:graphicFrame>
        <p:nvGraphicFramePr>
          <p:cNvPr id="37895" name="Object 4"/>
          <p:cNvGraphicFramePr>
            <a:graphicFrameLocks noChangeAspect="1"/>
          </p:cNvGraphicFramePr>
          <p:nvPr>
            <p:ph sz="half" idx="2"/>
          </p:nvPr>
        </p:nvGraphicFramePr>
        <p:xfrm>
          <a:off x="1598613" y="2667000"/>
          <a:ext cx="5132387" cy="595313"/>
        </p:xfrm>
        <a:graphic>
          <a:graphicData uri="http://schemas.openxmlformats.org/presentationml/2006/ole">
            <mc:AlternateContent xmlns:mc="http://schemas.openxmlformats.org/markup-compatibility/2006">
              <mc:Choice xmlns:v="urn:schemas-microsoft-com:vml" Requires="v">
                <p:oleObj spid="_x0000_s37896" name="Equation" r:id="rId4" imgW="1943100" imgH="241300" progId="Equation.DSMT4">
                  <p:embed/>
                </p:oleObj>
              </mc:Choice>
              <mc:Fallback>
                <p:oleObj name="Equation" r:id="rId4" imgW="1943100" imgH="2413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613" y="2667000"/>
                        <a:ext cx="5132387"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389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389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4CD268-96FB-4F25-9846-E59493E0B4D7}" type="slidenum">
              <a:rPr lang="en-US" altLang="en-US">
                <a:solidFill>
                  <a:srgbClr val="660066"/>
                </a:solidFill>
              </a:rPr>
              <a:pPr eaLnBrk="1" hangingPunct="1"/>
              <a:t>24</a:t>
            </a:fld>
            <a:endParaRPr lang="en-US" altLang="en-US">
              <a:solidFill>
                <a:srgbClr val="660066"/>
              </a:solidFill>
            </a:endParaRPr>
          </a:p>
        </p:txBody>
      </p:sp>
      <p:sp>
        <p:nvSpPr>
          <p:cNvPr id="38917" name="Rectangle 2"/>
          <p:cNvSpPr>
            <a:spLocks noGrp="1" noChangeArrowheads="1"/>
          </p:cNvSpPr>
          <p:nvPr>
            <p:ph type="title"/>
          </p:nvPr>
        </p:nvSpPr>
        <p:spPr/>
        <p:txBody>
          <a:bodyPr/>
          <a:lstStyle/>
          <a:p>
            <a:pPr eaLnBrk="1" hangingPunct="1"/>
            <a:r>
              <a:rPr lang="en-US" altLang="en-US" smtClean="0"/>
              <a:t>Matrix Notation</a:t>
            </a:r>
          </a:p>
        </p:txBody>
      </p:sp>
      <p:sp>
        <p:nvSpPr>
          <p:cNvPr id="38918" name="Rectangle 3"/>
          <p:cNvSpPr>
            <a:spLocks noGrp="1" noChangeArrowheads="1"/>
          </p:cNvSpPr>
          <p:nvPr>
            <p:ph type="body" idx="1"/>
          </p:nvPr>
        </p:nvSpPr>
        <p:spPr>
          <a:xfrm>
            <a:off x="457200" y="1600200"/>
            <a:ext cx="7904163" cy="4525963"/>
          </a:xfrm>
        </p:spPr>
        <p:txBody>
          <a:bodyPr/>
          <a:lstStyle/>
          <a:p>
            <a:pPr eaLnBrk="1" hangingPunct="1"/>
            <a:r>
              <a:rPr lang="en-US" altLang="en-US" smtClean="0"/>
              <a:t>The system of equations can be written as matrix equations:</a:t>
            </a:r>
          </a:p>
          <a:p>
            <a:pPr eaLnBrk="1" hangingPunct="1">
              <a:buFont typeface="Arial Unicode MS" panose="020B0604020202020204" pitchFamily="34" charset="-128"/>
              <a:buNone/>
            </a:pPr>
            <a:r>
              <a:rPr lang="en-US" altLang="en-US" smtClean="0"/>
              <a:t>	 	      </a:t>
            </a:r>
            <a:r>
              <a:rPr lang="en-US" altLang="en-US" b="1" smtClean="0">
                <a:latin typeface="Times New Roman" panose="02020603050405020304" pitchFamily="18" charset="0"/>
              </a:rPr>
              <a:t>x A</a:t>
            </a:r>
            <a:r>
              <a:rPr lang="en-US" altLang="en-US" smtClean="0"/>
              <a:t> </a:t>
            </a:r>
            <a:r>
              <a:rPr lang="en-US" altLang="en-US" smtClean="0">
                <a:cs typeface="Arial" panose="020B0604020202020204" pitchFamily="34" charset="0"/>
              </a:rPr>
              <a:t>≤ </a:t>
            </a:r>
            <a:r>
              <a:rPr lang="en-US" altLang="en-US" b="1" smtClean="0">
                <a:latin typeface="Times New Roman" panose="02020603050405020304" pitchFamily="18" charset="0"/>
                <a:cs typeface="Arial" panose="020B0604020202020204" pitchFamily="34" charset="0"/>
              </a:rPr>
              <a:t>b</a:t>
            </a:r>
            <a:r>
              <a:rPr lang="en-US" altLang="en-US" smtClean="0">
                <a:cs typeface="Arial" panose="020B0604020202020204" pitchFamily="34" charset="0"/>
              </a:rPr>
              <a:t>  or   </a:t>
            </a:r>
            <a:r>
              <a:rPr lang="en-US" altLang="en-US" b="1" smtClean="0">
                <a:latin typeface="Times New Roman" panose="02020603050405020304" pitchFamily="18" charset="0"/>
                <a:cs typeface="Arial" panose="020B0604020202020204" pitchFamily="34" charset="0"/>
              </a:rPr>
              <a:t>A x</a:t>
            </a:r>
            <a:r>
              <a:rPr lang="en-US" altLang="en-US" i="1" baseline="30000" smtClean="0">
                <a:latin typeface="Times New Roman" panose="02020603050405020304" pitchFamily="18" charset="0"/>
                <a:cs typeface="Arial" panose="020B0604020202020204" pitchFamily="34" charset="0"/>
              </a:rPr>
              <a:t>T</a:t>
            </a:r>
            <a:r>
              <a:rPr lang="en-US" altLang="en-US" smtClean="0">
                <a:cs typeface="Arial" panose="020B0604020202020204" pitchFamily="34" charset="0"/>
              </a:rPr>
              <a:t> ≤ </a:t>
            </a:r>
            <a:r>
              <a:rPr lang="en-US" altLang="en-US" b="1" smtClean="0">
                <a:latin typeface="Times New Roman" panose="02020603050405020304" pitchFamily="18" charset="0"/>
              </a:rPr>
              <a:t>b</a:t>
            </a:r>
            <a:r>
              <a:rPr lang="en-US" altLang="en-US" i="1" baseline="30000" smtClean="0">
                <a:latin typeface="Times New Roman" panose="02020603050405020304" pitchFamily="18" charset="0"/>
                <a:cs typeface="Arial" panose="020B0604020202020204" pitchFamily="34" charset="0"/>
              </a:rPr>
              <a:t>T</a:t>
            </a:r>
            <a:endParaRPr lang="en-US" altLang="en-US" b="1" smtClean="0">
              <a:latin typeface="Times New Roman" panose="02020603050405020304" pitchFamily="18" charset="0"/>
              <a:cs typeface="Arial" panose="020B0604020202020204" pitchFamily="34" charset="0"/>
            </a:endParaRPr>
          </a:p>
          <a:p>
            <a:pPr eaLnBrk="1" hangingPunct="1">
              <a:buFont typeface="Arial Unicode MS" panose="020B0604020202020204" pitchFamily="34" charset="-128"/>
              <a:buNone/>
            </a:pPr>
            <a:endParaRPr lang="en-US" altLang="en-US" b="1" smtClean="0">
              <a:latin typeface="Times New Roman" panose="02020603050405020304" pitchFamily="18" charset="0"/>
              <a:cs typeface="Arial" panose="020B0604020202020204" pitchFamily="34" charset="0"/>
            </a:endParaRPr>
          </a:p>
          <a:p>
            <a:pPr eaLnBrk="1" hangingPunct="1"/>
            <a:r>
              <a:rPr lang="en-US" altLang="en-US" b="1" smtClean="0">
                <a:latin typeface="Times New Roman" panose="02020603050405020304" pitchFamily="18" charset="0"/>
              </a:rPr>
              <a:t>x</a:t>
            </a:r>
            <a:r>
              <a:rPr lang="en-US" altLang="en-US" smtClean="0"/>
              <a:t> and </a:t>
            </a:r>
            <a:r>
              <a:rPr lang="en-US" altLang="en-US" b="1" smtClean="0">
                <a:latin typeface="Times New Roman" panose="02020603050405020304" pitchFamily="18" charset="0"/>
              </a:rPr>
              <a:t>b</a:t>
            </a:r>
            <a:r>
              <a:rPr lang="en-US" altLang="en-US" smtClean="0"/>
              <a:t> are vectors (single row matrices) of length </a:t>
            </a:r>
            <a:r>
              <a:rPr lang="en-US" altLang="en-US" i="1" smtClean="0">
                <a:latin typeface="Times New Roman" panose="02020603050405020304" pitchFamily="18" charset="0"/>
              </a:rPr>
              <a:t>n</a:t>
            </a:r>
            <a:r>
              <a:rPr lang="en-US" altLang="en-US" smtClean="0"/>
              <a:t> and </a:t>
            </a:r>
            <a:r>
              <a:rPr lang="en-US" altLang="en-US" b="1" smtClean="0">
                <a:latin typeface="Times New Roman" panose="02020603050405020304" pitchFamily="18" charset="0"/>
              </a:rPr>
              <a:t>x</a:t>
            </a:r>
            <a:r>
              <a:rPr lang="en-US" altLang="en-US" i="1" baseline="30000" smtClean="0">
                <a:latin typeface="Times New Roman" panose="02020603050405020304" pitchFamily="18" charset="0"/>
                <a:cs typeface="Arial" panose="020B0604020202020204" pitchFamily="34" charset="0"/>
              </a:rPr>
              <a:t>T</a:t>
            </a:r>
            <a:r>
              <a:rPr lang="en-US" altLang="en-US" smtClean="0"/>
              <a:t> and </a:t>
            </a:r>
            <a:r>
              <a:rPr lang="en-US" altLang="en-US" b="1" smtClean="0">
                <a:latin typeface="Times New Roman" panose="02020603050405020304" pitchFamily="18" charset="0"/>
              </a:rPr>
              <a:t>b</a:t>
            </a:r>
            <a:r>
              <a:rPr lang="en-US" altLang="en-US" i="1" baseline="30000" smtClean="0">
                <a:latin typeface="Times New Roman" panose="02020603050405020304" pitchFamily="18" charset="0"/>
                <a:cs typeface="Arial" panose="020B0604020202020204" pitchFamily="34" charset="0"/>
              </a:rPr>
              <a:t>T</a:t>
            </a:r>
            <a:r>
              <a:rPr lang="en-US" altLang="en-US" smtClean="0"/>
              <a:t> are their transpose (single column matrices) and </a:t>
            </a:r>
            <a:r>
              <a:rPr lang="en-US" altLang="en-US" b="1" smtClean="0">
                <a:latin typeface="Times New Roman" panose="02020603050405020304" pitchFamily="18" charset="0"/>
              </a:rPr>
              <a:t>A</a:t>
            </a:r>
            <a:r>
              <a:rPr lang="en-US" altLang="en-US" smtClean="0"/>
              <a:t> is a </a:t>
            </a:r>
            <a:r>
              <a:rPr lang="en-US" altLang="en-US" i="1" smtClean="0">
                <a:latin typeface="Times New Roman" panose="02020603050405020304" pitchFamily="18" charset="0"/>
              </a:rPr>
              <a:t>m</a:t>
            </a:r>
            <a:r>
              <a:rPr lang="en-US" altLang="en-US" smtClean="0"/>
              <a:t> by </a:t>
            </a:r>
            <a:r>
              <a:rPr lang="en-US" altLang="en-US" i="1" smtClean="0">
                <a:latin typeface="Times New Roman" panose="02020603050405020304" pitchFamily="18" charset="0"/>
              </a:rPr>
              <a:t>n</a:t>
            </a:r>
            <a:r>
              <a:rPr lang="en-US" altLang="en-US" smtClean="0"/>
              <a:t> matrix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399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399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8FA74C-F4C9-468A-B6C1-72983EA19373}" type="slidenum">
              <a:rPr lang="en-US" altLang="en-US">
                <a:solidFill>
                  <a:srgbClr val="660066"/>
                </a:solidFill>
              </a:rPr>
              <a:pPr eaLnBrk="1" hangingPunct="1"/>
              <a:t>25</a:t>
            </a:fld>
            <a:endParaRPr lang="en-US" altLang="en-US">
              <a:solidFill>
                <a:srgbClr val="660066"/>
              </a:solidFill>
            </a:endParaRPr>
          </a:p>
        </p:txBody>
      </p:sp>
      <p:sp>
        <p:nvSpPr>
          <p:cNvPr id="39941" name="Rectangle 2"/>
          <p:cNvSpPr>
            <a:spLocks noGrp="1" noChangeArrowheads="1"/>
          </p:cNvSpPr>
          <p:nvPr>
            <p:ph type="title"/>
          </p:nvPr>
        </p:nvSpPr>
        <p:spPr/>
        <p:txBody>
          <a:bodyPr/>
          <a:lstStyle/>
          <a:p>
            <a:pPr eaLnBrk="1" hangingPunct="1"/>
            <a:r>
              <a:rPr lang="en-US" altLang="en-US" sz="4000" smtClean="0"/>
              <a:t>Distance Vector: </a:t>
            </a:r>
            <a:br>
              <a:rPr lang="en-US" altLang="en-US" sz="4000" smtClean="0"/>
            </a:br>
            <a:r>
              <a:rPr lang="en-US" altLang="en-US" sz="4000" smtClean="0"/>
              <a:t>Another definition</a:t>
            </a:r>
          </a:p>
        </p:txBody>
      </p:sp>
      <p:sp>
        <p:nvSpPr>
          <p:cNvPr id="39942" name="Rectangle 3"/>
          <p:cNvSpPr>
            <a:spLocks noGrp="1" noChangeArrowheads="1"/>
          </p:cNvSpPr>
          <p:nvPr>
            <p:ph type="body" idx="1"/>
          </p:nvPr>
        </p:nvSpPr>
        <p:spPr/>
        <p:txBody>
          <a:bodyPr/>
          <a:lstStyle/>
          <a:p>
            <a:pPr eaLnBrk="1" hangingPunct="1"/>
            <a:r>
              <a:rPr lang="en-US" altLang="en-US" smtClean="0"/>
              <a:t>Let </a:t>
            </a:r>
            <a:r>
              <a:rPr lang="en-US" altLang="en-US" b="1" smtClean="0">
                <a:latin typeface="Times New Roman" panose="02020603050405020304" pitchFamily="18" charset="0"/>
              </a:rPr>
              <a:t>p</a:t>
            </a:r>
            <a:r>
              <a:rPr lang="en-US" altLang="en-US" smtClean="0"/>
              <a:t> = (</a:t>
            </a:r>
            <a:r>
              <a:rPr lang="en-US" altLang="en-US" i="1" smtClean="0">
                <a:latin typeface="Times New Roman" panose="02020603050405020304" pitchFamily="18" charset="0"/>
              </a:rPr>
              <a:t>p</a:t>
            </a:r>
            <a:r>
              <a:rPr lang="en-US" altLang="en-US" baseline="-25000" smtClean="0">
                <a:latin typeface="Times New Roman" panose="02020603050405020304" pitchFamily="18" charset="0"/>
              </a:rPr>
              <a:t>1</a:t>
            </a:r>
            <a:r>
              <a:rPr lang="en-US" altLang="en-US" smtClean="0"/>
              <a:t>, …, </a:t>
            </a:r>
            <a:r>
              <a:rPr lang="en-US" altLang="en-US" i="1" smtClean="0">
                <a:latin typeface="Times New Roman" panose="02020603050405020304" pitchFamily="18" charset="0"/>
              </a:rPr>
              <a:t>p</a:t>
            </a:r>
            <a:r>
              <a:rPr lang="en-US" altLang="en-US" i="1" baseline="-25000" smtClean="0">
                <a:latin typeface="Times New Roman" panose="02020603050405020304" pitchFamily="18" charset="0"/>
              </a:rPr>
              <a:t>n</a:t>
            </a:r>
            <a:r>
              <a:rPr lang="en-US" altLang="en-US" smtClean="0"/>
              <a:t>) and </a:t>
            </a:r>
            <a:r>
              <a:rPr lang="en-US" altLang="en-US" b="1" smtClean="0">
                <a:latin typeface="Times New Roman" panose="02020603050405020304" pitchFamily="18" charset="0"/>
              </a:rPr>
              <a:t>q</a:t>
            </a:r>
            <a:r>
              <a:rPr lang="en-US" altLang="en-US" smtClean="0"/>
              <a:t> = (</a:t>
            </a:r>
            <a:r>
              <a:rPr lang="en-US" altLang="en-US" i="1" smtClean="0">
                <a:latin typeface="Times New Roman" panose="02020603050405020304" pitchFamily="18" charset="0"/>
              </a:rPr>
              <a:t>q</a:t>
            </a:r>
            <a:r>
              <a:rPr lang="en-US" altLang="en-US" baseline="-25000" smtClean="0">
                <a:latin typeface="Times New Roman" panose="02020603050405020304" pitchFamily="18" charset="0"/>
              </a:rPr>
              <a:t>1</a:t>
            </a:r>
            <a:r>
              <a:rPr lang="en-US" altLang="en-US" smtClean="0"/>
              <a:t>, …, </a:t>
            </a:r>
            <a:r>
              <a:rPr lang="en-US" altLang="en-US" i="1" smtClean="0">
                <a:latin typeface="Times New Roman" panose="02020603050405020304" pitchFamily="18" charset="0"/>
              </a:rPr>
              <a:t>q</a:t>
            </a:r>
            <a:r>
              <a:rPr lang="en-US" altLang="en-US" i="1" baseline="-25000" smtClean="0">
                <a:latin typeface="Times New Roman" panose="02020603050405020304" pitchFamily="18" charset="0"/>
              </a:rPr>
              <a:t>n</a:t>
            </a:r>
            <a:r>
              <a:rPr lang="en-US" altLang="en-US" smtClean="0"/>
              <a:t>) be two iteration vectors (i.e., </a:t>
            </a:r>
            <a:r>
              <a:rPr lang="en-US" altLang="en-US" i="1" smtClean="0">
                <a:latin typeface="Times New Roman" panose="02020603050405020304" pitchFamily="18" charset="0"/>
              </a:rPr>
              <a:t>p</a:t>
            </a:r>
            <a:r>
              <a:rPr lang="en-US" altLang="en-US" i="1" baseline="-25000" smtClean="0">
                <a:latin typeface="Times New Roman" panose="02020603050405020304" pitchFamily="18" charset="0"/>
              </a:rPr>
              <a:t>i</a:t>
            </a:r>
            <a:r>
              <a:rPr lang="en-US" altLang="en-US" smtClean="0"/>
              <a:t> and </a:t>
            </a:r>
            <a:r>
              <a:rPr lang="en-US" altLang="en-US" i="1" smtClean="0">
                <a:latin typeface="Times New Roman" panose="02020603050405020304" pitchFamily="18" charset="0"/>
              </a:rPr>
              <a:t>q</a:t>
            </a:r>
            <a:r>
              <a:rPr lang="en-US" altLang="en-US" i="1" baseline="-25000" smtClean="0">
                <a:latin typeface="Times New Roman" panose="02020603050405020304" pitchFamily="18" charset="0"/>
              </a:rPr>
              <a:t>i</a:t>
            </a:r>
            <a:r>
              <a:rPr lang="en-US" altLang="en-US" smtClean="0"/>
              <a:t> are all integers within the respective bounds).</a:t>
            </a:r>
          </a:p>
          <a:p>
            <a:pPr eaLnBrk="1" hangingPunct="1"/>
            <a:r>
              <a:rPr lang="en-US" altLang="en-US" smtClean="0"/>
              <a:t>Suppose two references </a:t>
            </a:r>
            <a:r>
              <a:rPr lang="en-US" altLang="en-US" i="1" smtClean="0"/>
              <a:t>S</a:t>
            </a:r>
            <a:r>
              <a:rPr lang="en-US" altLang="en-US" smtClean="0"/>
              <a:t>(</a:t>
            </a:r>
            <a:r>
              <a:rPr lang="en-US" altLang="en-US" b="1" smtClean="0">
                <a:latin typeface="Times New Roman" panose="02020603050405020304" pitchFamily="18" charset="0"/>
              </a:rPr>
              <a:t>p</a:t>
            </a:r>
            <a:r>
              <a:rPr lang="en-US" altLang="en-US" smtClean="0"/>
              <a:t>) and </a:t>
            </a:r>
            <a:r>
              <a:rPr lang="en-US" altLang="en-US" i="1" smtClean="0"/>
              <a:t>T</a:t>
            </a:r>
            <a:r>
              <a:rPr lang="en-US" altLang="en-US" smtClean="0"/>
              <a:t>(</a:t>
            </a:r>
            <a:r>
              <a:rPr lang="en-US" altLang="en-US" b="1" smtClean="0">
                <a:latin typeface="Times New Roman" panose="02020603050405020304" pitchFamily="18" charset="0"/>
              </a:rPr>
              <a:t>q</a:t>
            </a:r>
            <a:r>
              <a:rPr lang="en-US" altLang="en-US" smtClean="0"/>
              <a:t>) are such that </a:t>
            </a:r>
            <a:r>
              <a:rPr lang="en-US" altLang="en-US" i="1" smtClean="0"/>
              <a:t>T</a:t>
            </a:r>
            <a:r>
              <a:rPr lang="en-US" altLang="en-US" smtClean="0"/>
              <a:t>(</a:t>
            </a:r>
            <a:r>
              <a:rPr lang="en-US" altLang="en-US" b="1" smtClean="0">
                <a:latin typeface="Times New Roman" panose="02020603050405020304" pitchFamily="18" charset="0"/>
              </a:rPr>
              <a:t>q</a:t>
            </a:r>
            <a:r>
              <a:rPr lang="en-US" altLang="en-US" smtClean="0"/>
              <a:t>) is dependent on </a:t>
            </a:r>
            <a:r>
              <a:rPr lang="en-US" altLang="en-US" i="1" smtClean="0"/>
              <a:t>S</a:t>
            </a:r>
            <a:r>
              <a:rPr lang="en-US" altLang="en-US" smtClean="0"/>
              <a:t>(</a:t>
            </a:r>
            <a:r>
              <a:rPr lang="en-US" altLang="en-US" b="1" smtClean="0">
                <a:latin typeface="Times New Roman" panose="02020603050405020304" pitchFamily="18" charset="0"/>
              </a:rPr>
              <a:t>p</a:t>
            </a:r>
            <a:r>
              <a:rPr lang="en-US" altLang="en-US" smtClean="0"/>
              <a:t>), then the distance vector is</a:t>
            </a:r>
          </a:p>
          <a:p>
            <a:pPr eaLnBrk="1" hangingPunct="1">
              <a:buFont typeface="Arial Unicode MS" panose="020B0604020202020204" pitchFamily="34" charset="-128"/>
              <a:buNone/>
            </a:pPr>
            <a:r>
              <a:rPr lang="en-US" altLang="en-US" smtClean="0"/>
              <a:t>			      </a:t>
            </a:r>
            <a:r>
              <a:rPr lang="en-US" altLang="en-US" b="1" smtClean="0">
                <a:latin typeface="Times New Roman" panose="02020603050405020304" pitchFamily="18" charset="0"/>
              </a:rPr>
              <a:t>d</a:t>
            </a:r>
            <a:r>
              <a:rPr lang="en-US" altLang="en-US" smtClean="0"/>
              <a:t> = </a:t>
            </a:r>
            <a:r>
              <a:rPr lang="en-US" altLang="en-US" b="1" smtClean="0">
                <a:latin typeface="Times New Roman" panose="02020603050405020304" pitchFamily="18" charset="0"/>
              </a:rPr>
              <a:t>q</a:t>
            </a:r>
            <a:r>
              <a:rPr lang="en-US" altLang="en-US" smtClean="0"/>
              <a:t> - </a:t>
            </a:r>
            <a:r>
              <a:rPr lang="en-US" altLang="en-US" b="1" smtClean="0">
                <a:latin typeface="Times New Roman" panose="02020603050405020304" pitchFamily="18" charset="0"/>
              </a:rPr>
              <a:t>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409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409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4362DC-65A0-4A42-BDF3-5B64EC3347FC}" type="slidenum">
              <a:rPr lang="en-US" altLang="en-US">
                <a:solidFill>
                  <a:srgbClr val="660066"/>
                </a:solidFill>
              </a:rPr>
              <a:pPr eaLnBrk="1" hangingPunct="1"/>
              <a:t>26</a:t>
            </a:fld>
            <a:endParaRPr lang="en-US" altLang="en-US">
              <a:solidFill>
                <a:srgbClr val="660066"/>
              </a:solidFill>
            </a:endParaRPr>
          </a:p>
        </p:txBody>
      </p:sp>
      <p:sp>
        <p:nvSpPr>
          <p:cNvPr id="40965" name="Rectangle 2"/>
          <p:cNvSpPr>
            <a:spLocks noGrp="1" noChangeArrowheads="1"/>
          </p:cNvSpPr>
          <p:nvPr>
            <p:ph type="title"/>
          </p:nvPr>
        </p:nvSpPr>
        <p:spPr/>
        <p:txBody>
          <a:bodyPr/>
          <a:lstStyle/>
          <a:p>
            <a:pPr eaLnBrk="1" hangingPunct="1"/>
            <a:r>
              <a:rPr lang="en-US" altLang="en-US" smtClean="0"/>
              <a:t>An Example</a:t>
            </a:r>
          </a:p>
        </p:txBody>
      </p:sp>
      <p:sp>
        <p:nvSpPr>
          <p:cNvPr id="40966" name="Rectangle 3"/>
          <p:cNvSpPr>
            <a:spLocks noGrp="1" noChangeArrowheads="1"/>
          </p:cNvSpPr>
          <p:nvPr>
            <p:ph type="body" idx="1"/>
          </p:nvPr>
        </p:nvSpPr>
        <p:spPr>
          <a:xfrm>
            <a:off x="457200" y="4572000"/>
            <a:ext cx="8229600" cy="1554163"/>
          </a:xfrm>
        </p:spPr>
        <p:txBody>
          <a:bodyPr/>
          <a:lstStyle/>
          <a:p>
            <a:pPr eaLnBrk="1" hangingPunct="1"/>
            <a:r>
              <a:rPr lang="en-US" altLang="en-US" smtClean="0"/>
              <a:t>Distance vector is (0,2)</a:t>
            </a:r>
          </a:p>
          <a:p>
            <a:pPr eaLnBrk="1" hangingPunct="1"/>
            <a:r>
              <a:rPr lang="en-US" altLang="en-US" smtClean="0"/>
              <a:t>Direction vector is (=, &lt;)</a:t>
            </a:r>
          </a:p>
        </p:txBody>
      </p:sp>
      <p:sp>
        <p:nvSpPr>
          <p:cNvPr id="40967" name="Text Box 4"/>
          <p:cNvSpPr txBox="1">
            <a:spLocks noChangeArrowheads="1"/>
          </p:cNvSpPr>
          <p:nvPr/>
        </p:nvSpPr>
        <p:spPr bwMode="auto">
          <a:xfrm>
            <a:off x="1752600" y="1600200"/>
            <a:ext cx="69342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solidFill>
                  <a:srgbClr val="006666"/>
                </a:solidFill>
                <a:latin typeface="Courier New" panose="02070309020205020404" pitchFamily="49" charset="0"/>
              </a:rPr>
              <a:t>DO I = 1, …</a:t>
            </a:r>
          </a:p>
          <a:p>
            <a:pPr eaLnBrk="1" hangingPunct="1"/>
            <a:r>
              <a:rPr lang="en-US" altLang="en-US" sz="2800" b="1">
                <a:solidFill>
                  <a:srgbClr val="006666"/>
                </a:solidFill>
                <a:latin typeface="Courier New" panose="02070309020205020404" pitchFamily="49" charset="0"/>
              </a:rPr>
              <a:t>    DO J = 1, …</a:t>
            </a:r>
          </a:p>
          <a:p>
            <a:pPr eaLnBrk="1" hangingPunct="1"/>
            <a:r>
              <a:rPr lang="en-US" altLang="en-US" sz="2800" b="1">
                <a:solidFill>
                  <a:srgbClr val="006666"/>
                </a:solidFill>
                <a:latin typeface="Courier New" panose="02070309020205020404" pitchFamily="49" charset="0"/>
              </a:rPr>
              <a:t>        A(I,J) = …</a:t>
            </a:r>
          </a:p>
          <a:p>
            <a:pPr eaLnBrk="1" hangingPunct="1"/>
            <a:r>
              <a:rPr lang="en-US" altLang="en-US" sz="2800" b="1">
                <a:solidFill>
                  <a:srgbClr val="006666"/>
                </a:solidFill>
                <a:latin typeface="Courier New" panose="02070309020205020404" pitchFamily="49" charset="0"/>
              </a:rPr>
              <a:t>        … = … A(I, J-2) …</a:t>
            </a:r>
          </a:p>
          <a:p>
            <a:pPr eaLnBrk="1" hangingPunct="1"/>
            <a:r>
              <a:rPr lang="en-US" altLang="en-US" sz="2800" b="1">
                <a:solidFill>
                  <a:srgbClr val="006666"/>
                </a:solidFill>
                <a:latin typeface="Courier New" panose="02070309020205020404" pitchFamily="49" charset="0"/>
              </a:rPr>
              <a:t>    END DO</a:t>
            </a:r>
            <a:br>
              <a:rPr lang="en-US" altLang="en-US" sz="2800" b="1">
                <a:solidFill>
                  <a:srgbClr val="006666"/>
                </a:solidFill>
                <a:latin typeface="Courier New" panose="02070309020205020404" pitchFamily="49" charset="0"/>
              </a:rPr>
            </a:br>
            <a:r>
              <a:rPr lang="en-US" altLang="en-US" sz="2800" b="1">
                <a:solidFill>
                  <a:srgbClr val="006666"/>
                </a:solidFill>
                <a:latin typeface="Courier New" panose="02070309020205020404" pitchFamily="49" charset="0"/>
              </a:rPr>
              <a:t>END DO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419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419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89144B-DA72-49C8-A12D-F62739657CD8}" type="slidenum">
              <a:rPr lang="en-US" altLang="en-US">
                <a:solidFill>
                  <a:srgbClr val="660066"/>
                </a:solidFill>
              </a:rPr>
              <a:pPr eaLnBrk="1" hangingPunct="1"/>
              <a:t>27</a:t>
            </a:fld>
            <a:endParaRPr lang="en-US" altLang="en-US">
              <a:solidFill>
                <a:srgbClr val="660066"/>
              </a:solidFill>
            </a:endParaRPr>
          </a:p>
        </p:txBody>
      </p:sp>
      <p:sp>
        <p:nvSpPr>
          <p:cNvPr id="41989" name="Rectangle 2"/>
          <p:cNvSpPr>
            <a:spLocks noGrp="1" noChangeArrowheads="1"/>
          </p:cNvSpPr>
          <p:nvPr>
            <p:ph type="title"/>
          </p:nvPr>
        </p:nvSpPr>
        <p:spPr>
          <a:xfrm>
            <a:off x="1062038" y="500063"/>
            <a:ext cx="7446962" cy="485775"/>
          </a:xfrm>
        </p:spPr>
        <p:txBody>
          <a:bodyPr/>
          <a:lstStyle/>
          <a:p>
            <a:pPr eaLnBrk="1" hangingPunct="1"/>
            <a:r>
              <a:rPr lang="en-US" altLang="en-US" b="1" smtClean="0"/>
              <a:t>Decision Algorithms</a:t>
            </a:r>
            <a:endParaRPr lang="en-US" altLang="en-US" smtClean="0"/>
          </a:p>
        </p:txBody>
      </p:sp>
      <p:sp>
        <p:nvSpPr>
          <p:cNvPr id="41990" name="Rectangle 3"/>
          <p:cNvSpPr>
            <a:spLocks noGrp="1" noChangeArrowheads="1"/>
          </p:cNvSpPr>
          <p:nvPr>
            <p:ph type="body" idx="1"/>
          </p:nvPr>
        </p:nvSpPr>
        <p:spPr>
          <a:xfrm>
            <a:off x="1524000" y="1600200"/>
            <a:ext cx="7620000" cy="4991100"/>
          </a:xfrm>
        </p:spPr>
        <p:txBody>
          <a:bodyPr/>
          <a:lstStyle/>
          <a:p>
            <a:pPr marL="0" indent="0" eaLnBrk="1" hangingPunct="1">
              <a:lnSpc>
                <a:spcPct val="90000"/>
              </a:lnSpc>
              <a:buFont typeface="Arial Unicode MS" panose="020B0604020202020204" pitchFamily="34" charset="-128"/>
              <a:buNone/>
            </a:pPr>
            <a:r>
              <a:rPr lang="en-US" altLang="en-US" b="1" smtClean="0"/>
              <a:t>Goal:</a:t>
            </a:r>
            <a:r>
              <a:rPr lang="en-US" altLang="en-US" smtClean="0"/>
              <a:t> determine whether or not a solution exists to the dependence equations, for the given constraints</a:t>
            </a:r>
          </a:p>
          <a:p>
            <a:pPr lvl="1" eaLnBrk="1" hangingPunct="1">
              <a:lnSpc>
                <a:spcPct val="90000"/>
              </a:lnSpc>
              <a:buClr>
                <a:schemeClr val="tx1"/>
              </a:buClr>
              <a:buFontTx/>
              <a:buChar char="•"/>
            </a:pPr>
            <a:r>
              <a:rPr lang="en-US" altLang="en-US" smtClean="0"/>
              <a:t>GCD test [Towle 1976, Banerjee 1976]</a:t>
            </a:r>
          </a:p>
          <a:p>
            <a:pPr lvl="1" eaLnBrk="1" hangingPunct="1">
              <a:lnSpc>
                <a:spcPct val="90000"/>
              </a:lnSpc>
              <a:buClr>
                <a:schemeClr val="tx1"/>
              </a:buClr>
              <a:buFontTx/>
              <a:buChar char="•"/>
            </a:pPr>
            <a:r>
              <a:rPr lang="en-US" altLang="en-US" smtClean="0"/>
              <a:t>Banerjee’s inequality [Banerjee 1976]</a:t>
            </a:r>
          </a:p>
          <a:p>
            <a:pPr lvl="1" eaLnBrk="1" hangingPunct="1">
              <a:lnSpc>
                <a:spcPct val="90000"/>
              </a:lnSpc>
              <a:buClr>
                <a:schemeClr val="tx1"/>
              </a:buClr>
              <a:buFontTx/>
              <a:buChar char="•"/>
            </a:pPr>
            <a:r>
              <a:rPr lang="en-US" altLang="en-US" smtClean="0"/>
              <a:t>Lambda test [Li, Ye,Zhu 1988]</a:t>
            </a:r>
          </a:p>
          <a:p>
            <a:pPr lvl="1" eaLnBrk="1" hangingPunct="1">
              <a:lnSpc>
                <a:spcPct val="90000"/>
              </a:lnSpc>
              <a:buClr>
                <a:schemeClr val="tx1"/>
              </a:buClr>
              <a:buFontTx/>
              <a:buChar char="•"/>
            </a:pPr>
            <a:r>
              <a:rPr lang="en-US" altLang="en-US" smtClean="0"/>
              <a:t>Rice U. tests</a:t>
            </a:r>
          </a:p>
          <a:p>
            <a:pPr lvl="1" eaLnBrk="1" hangingPunct="1">
              <a:lnSpc>
                <a:spcPct val="90000"/>
              </a:lnSpc>
              <a:buClr>
                <a:schemeClr val="tx1"/>
              </a:buClr>
              <a:buFontTx/>
              <a:buChar char="•"/>
            </a:pPr>
            <a:r>
              <a:rPr lang="en-US" altLang="en-US" smtClean="0"/>
              <a:t>Stanford U. tests</a:t>
            </a:r>
          </a:p>
          <a:p>
            <a:pPr lvl="1" eaLnBrk="1" hangingPunct="1">
              <a:lnSpc>
                <a:spcPct val="90000"/>
              </a:lnSpc>
              <a:buClr>
                <a:schemeClr val="tx1"/>
              </a:buClr>
              <a:buFontTx/>
              <a:buChar char="•"/>
            </a:pPr>
            <a:r>
              <a:rPr lang="en-US" altLang="en-US" smtClean="0"/>
              <a:t>Omega test</a:t>
            </a:r>
          </a:p>
          <a:p>
            <a:pPr lvl="1" eaLnBrk="1" hangingPunct="1">
              <a:lnSpc>
                <a:spcPct val="90000"/>
              </a:lnSpc>
              <a:buClr>
                <a:schemeClr val="tx1"/>
              </a:buClr>
              <a:buFontTx/>
              <a:buChar char="•"/>
            </a:pPr>
            <a:r>
              <a:rPr lang="en-US" altLang="en-US" smtClean="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430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430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19CBDE-E9D0-4400-BC60-D8109CC3330B}" type="slidenum">
              <a:rPr lang="en-US" altLang="en-US">
                <a:solidFill>
                  <a:srgbClr val="660066"/>
                </a:solidFill>
              </a:rPr>
              <a:pPr eaLnBrk="1" hangingPunct="1"/>
              <a:t>28</a:t>
            </a:fld>
            <a:endParaRPr lang="en-US" altLang="en-US">
              <a:solidFill>
                <a:srgbClr val="660066"/>
              </a:solidFill>
            </a:endParaRPr>
          </a:p>
        </p:txBody>
      </p:sp>
      <p:sp>
        <p:nvSpPr>
          <p:cNvPr id="43013" name="Rectangle 2"/>
          <p:cNvSpPr>
            <a:spLocks noGrp="1" noChangeArrowheads="1"/>
          </p:cNvSpPr>
          <p:nvPr>
            <p:ph type="title"/>
          </p:nvPr>
        </p:nvSpPr>
        <p:spPr/>
        <p:txBody>
          <a:bodyPr/>
          <a:lstStyle/>
          <a:p>
            <a:pPr eaLnBrk="1" hangingPunct="1"/>
            <a:r>
              <a:rPr lang="en-US" altLang="en-US" smtClean="0"/>
              <a:t>Types of Tests</a:t>
            </a:r>
          </a:p>
        </p:txBody>
      </p:sp>
      <p:sp>
        <p:nvSpPr>
          <p:cNvPr id="43014" name="Rectangle 3"/>
          <p:cNvSpPr>
            <a:spLocks noGrp="1" noChangeArrowheads="1"/>
          </p:cNvSpPr>
          <p:nvPr>
            <p:ph type="body" idx="1"/>
          </p:nvPr>
        </p:nvSpPr>
        <p:spPr/>
        <p:txBody>
          <a:bodyPr/>
          <a:lstStyle/>
          <a:p>
            <a:pPr eaLnBrk="1" hangingPunct="1"/>
            <a:r>
              <a:rPr lang="en-US" altLang="en-US" smtClean="0"/>
              <a:t>Inexact tests: test for independence</a:t>
            </a:r>
          </a:p>
          <a:p>
            <a:pPr lvl="1" eaLnBrk="1" hangingPunct="1"/>
            <a:r>
              <a:rPr lang="en-US" altLang="en-US" smtClean="0"/>
              <a:t>Output 1: There is no dependences</a:t>
            </a:r>
          </a:p>
          <a:p>
            <a:pPr lvl="1" eaLnBrk="1" hangingPunct="1"/>
            <a:r>
              <a:rPr lang="en-US" altLang="en-US" smtClean="0"/>
              <a:t>Output 2: There may be dependences</a:t>
            </a:r>
          </a:p>
          <a:p>
            <a:pPr eaLnBrk="1" hangingPunct="1"/>
            <a:endParaRPr lang="en-US" altLang="en-US" smtClean="0"/>
          </a:p>
          <a:p>
            <a:pPr eaLnBrk="1" hangingPunct="1"/>
            <a:r>
              <a:rPr lang="en-US" altLang="en-US" smtClean="0"/>
              <a:t>Exact tests: test for dependences</a:t>
            </a:r>
          </a:p>
          <a:p>
            <a:pPr lvl="1" eaLnBrk="1" hangingPunct="1"/>
            <a:r>
              <a:rPr lang="en-US" altLang="en-US" smtClean="0"/>
              <a:t>Output 1: There is no dependences</a:t>
            </a:r>
          </a:p>
          <a:p>
            <a:pPr lvl="1" eaLnBrk="1" hangingPunct="1"/>
            <a:r>
              <a:rPr lang="en-US" altLang="en-US" smtClean="0"/>
              <a:t>Output 2: There are dependences</a:t>
            </a:r>
          </a:p>
          <a:p>
            <a:pPr eaLnBrk="1" hangingPunct="1"/>
            <a:endParaRPr lang="en-US" altLang="en-US" smtClean="0"/>
          </a:p>
          <a:p>
            <a:pPr eaLnBrk="1" hangingPunct="1"/>
            <a:endParaRPr lang="en-US"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44035"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44036"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EBAFDE-A16B-4ED3-A68F-90DDD279AC19}" type="slidenum">
              <a:rPr lang="en-US" altLang="en-US">
                <a:solidFill>
                  <a:srgbClr val="660066"/>
                </a:solidFill>
              </a:rPr>
              <a:pPr eaLnBrk="1" hangingPunct="1"/>
              <a:t>29</a:t>
            </a:fld>
            <a:endParaRPr lang="en-US" altLang="en-US">
              <a:solidFill>
                <a:srgbClr val="660066"/>
              </a:solidFill>
            </a:endParaRPr>
          </a:p>
        </p:txBody>
      </p:sp>
      <p:sp>
        <p:nvSpPr>
          <p:cNvPr id="44037" name="Rectangle 2"/>
          <p:cNvSpPr>
            <a:spLocks noGrp="1" noChangeArrowheads="1"/>
          </p:cNvSpPr>
          <p:nvPr>
            <p:ph type="title"/>
          </p:nvPr>
        </p:nvSpPr>
        <p:spPr/>
        <p:txBody>
          <a:bodyPr/>
          <a:lstStyle/>
          <a:p>
            <a:pPr eaLnBrk="1" hangingPunct="1"/>
            <a:r>
              <a:rPr lang="en-US" altLang="en-US" smtClean="0"/>
              <a:t>The GCD Theorem</a:t>
            </a:r>
          </a:p>
        </p:txBody>
      </p:sp>
      <p:sp>
        <p:nvSpPr>
          <p:cNvPr id="44038" name="Rectangle 3"/>
          <p:cNvSpPr>
            <a:spLocks noGrp="1" noChangeArrowheads="1"/>
          </p:cNvSpPr>
          <p:nvPr>
            <p:ph type="body" sz="half" idx="1"/>
          </p:nvPr>
        </p:nvSpPr>
        <p:spPr>
          <a:xfrm>
            <a:off x="457200" y="3581400"/>
            <a:ext cx="7821613" cy="2544763"/>
          </a:xfrm>
        </p:spPr>
        <p:txBody>
          <a:bodyPr/>
          <a:lstStyle/>
          <a:p>
            <a:pPr eaLnBrk="1" hangingPunct="1"/>
            <a:r>
              <a:rPr lang="en-US" altLang="en-US" sz="2800" smtClean="0"/>
              <a:t>The above linear Diophatine equations has a solution if and only if the GCD (greatest common divisor) of its coefficients divides </a:t>
            </a:r>
            <a:r>
              <a:rPr lang="en-US" altLang="en-US" sz="2800" i="1" smtClean="0">
                <a:latin typeface="Times New Roman" panose="02020603050405020304" pitchFamily="18" charset="0"/>
              </a:rPr>
              <a:t>b</a:t>
            </a:r>
            <a:r>
              <a:rPr lang="en-US" altLang="en-US" sz="2800" smtClean="0"/>
              <a:t>.</a:t>
            </a:r>
          </a:p>
        </p:txBody>
      </p:sp>
      <p:graphicFrame>
        <p:nvGraphicFramePr>
          <p:cNvPr id="44039" name="Object 4"/>
          <p:cNvGraphicFramePr>
            <a:graphicFrameLocks noChangeAspect="1"/>
          </p:cNvGraphicFramePr>
          <p:nvPr>
            <p:ph sz="half" idx="2"/>
          </p:nvPr>
        </p:nvGraphicFramePr>
        <p:xfrm>
          <a:off x="1412875" y="1905000"/>
          <a:ext cx="6072188" cy="776288"/>
        </p:xfrm>
        <a:graphic>
          <a:graphicData uri="http://schemas.openxmlformats.org/presentationml/2006/ole">
            <mc:AlternateContent xmlns:mc="http://schemas.openxmlformats.org/markup-compatibility/2006">
              <mc:Choice xmlns:v="urn:schemas-microsoft-com:vml" Requires="v">
                <p:oleObj spid="_x0000_s44040" name="Equation" r:id="rId4" imgW="1765300" imgH="241300" progId="Equation.DSMT4">
                  <p:embed/>
                </p:oleObj>
              </mc:Choice>
              <mc:Fallback>
                <p:oleObj name="Equation" r:id="rId4" imgW="1765300" imgH="2413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875" y="1905000"/>
                        <a:ext cx="6072188"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74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74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60D855-A444-4CFB-943A-BB455A21597E}" type="slidenum">
              <a:rPr lang="en-US" altLang="en-US">
                <a:solidFill>
                  <a:srgbClr val="660066"/>
                </a:solidFill>
              </a:rPr>
              <a:pPr eaLnBrk="1" hangingPunct="1"/>
              <a:t>3</a:t>
            </a:fld>
            <a:endParaRPr lang="en-US" altLang="en-US">
              <a:solidFill>
                <a:srgbClr val="660066"/>
              </a:solidFill>
            </a:endParaRPr>
          </a:p>
        </p:txBody>
      </p:sp>
      <p:sp>
        <p:nvSpPr>
          <p:cNvPr id="17413" name="Rectangle 2"/>
          <p:cNvSpPr>
            <a:spLocks noGrp="1" noChangeArrowheads="1"/>
          </p:cNvSpPr>
          <p:nvPr>
            <p:ph type="title"/>
          </p:nvPr>
        </p:nvSpPr>
        <p:spPr/>
        <p:txBody>
          <a:bodyPr/>
          <a:lstStyle/>
          <a:p>
            <a:pPr eaLnBrk="1" hangingPunct="1"/>
            <a:r>
              <a:rPr lang="en-US" altLang="en-US" sz="4000" smtClean="0"/>
              <a:t>The Generalized Tightly </a:t>
            </a:r>
            <a:br>
              <a:rPr lang="en-US" altLang="en-US" sz="4000" smtClean="0"/>
            </a:br>
            <a:r>
              <a:rPr lang="en-US" altLang="en-US" sz="4000" smtClean="0"/>
              <a:t>Nested Loop</a:t>
            </a:r>
          </a:p>
        </p:txBody>
      </p:sp>
      <p:sp>
        <p:nvSpPr>
          <p:cNvPr id="17414" name="Rectangle 3"/>
          <p:cNvSpPr>
            <a:spLocks noGrp="1" noChangeArrowheads="1"/>
          </p:cNvSpPr>
          <p:nvPr>
            <p:ph type="body" idx="1"/>
          </p:nvPr>
        </p:nvSpPr>
        <p:spPr>
          <a:xfrm>
            <a:off x="2971800" y="1676400"/>
            <a:ext cx="4191000" cy="4525963"/>
          </a:xfrm>
          <a:solidFill>
            <a:srgbClr val="FFFFCC"/>
          </a:solidFill>
        </p:spPr>
        <p:txBody>
          <a:bodyPr/>
          <a:lstStyle/>
          <a:p>
            <a:pPr eaLnBrk="1" hangingPunct="1">
              <a:lnSpc>
                <a:spcPct val="90000"/>
              </a:lnSpc>
              <a:buFont typeface="Arial Unicode MS" panose="020B0604020202020204" pitchFamily="34" charset="-128"/>
              <a:buNone/>
            </a:pPr>
            <a:r>
              <a:rPr lang="en-US" altLang="en-US" sz="2400" i="1" smtClean="0">
                <a:latin typeface="Times New Roman" panose="02020603050405020304" pitchFamily="18" charset="0"/>
              </a:rPr>
              <a:t>L</a:t>
            </a:r>
            <a:r>
              <a:rPr lang="en-US" altLang="en-US" sz="2400" baseline="-25000" smtClean="0">
                <a:latin typeface="Times New Roman" panose="02020603050405020304" pitchFamily="18" charset="0"/>
              </a:rPr>
              <a:t>1</a:t>
            </a:r>
            <a:r>
              <a:rPr lang="en-US" altLang="en-US" sz="2400" smtClean="0">
                <a:latin typeface="Times New Roman" panose="02020603050405020304" pitchFamily="18" charset="0"/>
              </a:rPr>
              <a:t>: </a:t>
            </a:r>
            <a:r>
              <a:rPr lang="en-US" altLang="en-US" sz="2400" b="1" smtClean="0">
                <a:latin typeface="Courier New" panose="02070309020205020404" pitchFamily="49" charset="0"/>
              </a:rPr>
              <a:t>DO</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I</a:t>
            </a:r>
            <a:r>
              <a:rPr lang="en-US" altLang="en-US" sz="2400" baseline="-25000" smtClean="0">
                <a:latin typeface="Times New Roman" panose="02020603050405020304" pitchFamily="18" charset="0"/>
              </a:rPr>
              <a:t>1</a:t>
            </a:r>
            <a:r>
              <a:rPr lang="en-US" altLang="en-US" sz="2400" smtClean="0">
                <a:latin typeface="Times New Roman" panose="02020603050405020304" pitchFamily="18" charset="0"/>
              </a:rPr>
              <a:t> = </a:t>
            </a:r>
            <a:r>
              <a:rPr lang="en-US" altLang="en-US" sz="2400" i="1" smtClean="0">
                <a:latin typeface="Times New Roman" panose="02020603050405020304" pitchFamily="18" charset="0"/>
              </a:rPr>
              <a:t>P</a:t>
            </a:r>
            <a:r>
              <a:rPr lang="en-US" altLang="en-US" sz="2400" baseline="-25000" smtClean="0">
                <a:latin typeface="Times New Roman" panose="02020603050405020304" pitchFamily="18" charset="0"/>
              </a:rPr>
              <a:t>1</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Q</a:t>
            </a:r>
            <a:r>
              <a:rPr lang="en-US" altLang="en-US" sz="2400" baseline="-25000" smtClean="0">
                <a:latin typeface="Times New Roman" panose="02020603050405020304" pitchFamily="18" charset="0"/>
              </a:rPr>
              <a:t>1</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R</a:t>
            </a:r>
            <a:r>
              <a:rPr lang="en-US" altLang="en-US" sz="2400" baseline="-25000" smtClean="0">
                <a:latin typeface="Times New Roman" panose="02020603050405020304" pitchFamily="18" charset="0"/>
              </a:rPr>
              <a:t>1</a:t>
            </a:r>
          </a:p>
          <a:p>
            <a:pPr eaLnBrk="1" hangingPunct="1">
              <a:lnSpc>
                <a:spcPct val="90000"/>
              </a:lnSpc>
              <a:buFont typeface="Arial Unicode MS" panose="020B0604020202020204" pitchFamily="34" charset="-128"/>
              <a:buNone/>
            </a:pPr>
            <a:r>
              <a:rPr lang="en-US" altLang="en-US" sz="2400" i="1" smtClean="0">
                <a:latin typeface="Times New Roman" panose="02020603050405020304" pitchFamily="18" charset="0"/>
              </a:rPr>
              <a:t>L</a:t>
            </a:r>
            <a:r>
              <a:rPr lang="en-US" altLang="en-US" sz="2400" baseline="-25000" smtClean="0">
                <a:latin typeface="Times New Roman" panose="02020603050405020304" pitchFamily="18" charset="0"/>
              </a:rPr>
              <a:t>2</a:t>
            </a:r>
            <a:r>
              <a:rPr lang="en-US" altLang="en-US" sz="2400" smtClean="0">
                <a:latin typeface="Times New Roman" panose="02020603050405020304" pitchFamily="18" charset="0"/>
              </a:rPr>
              <a:t>:    </a:t>
            </a:r>
            <a:r>
              <a:rPr lang="en-US" altLang="en-US" sz="2400" b="1" smtClean="0">
                <a:latin typeface="Courier New" panose="02070309020205020404" pitchFamily="49" charset="0"/>
              </a:rPr>
              <a:t>DO</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I</a:t>
            </a:r>
            <a:r>
              <a:rPr lang="en-US" altLang="en-US" sz="2400" baseline="-25000" smtClean="0">
                <a:latin typeface="Times New Roman" panose="02020603050405020304" pitchFamily="18" charset="0"/>
              </a:rPr>
              <a:t>2</a:t>
            </a:r>
            <a:r>
              <a:rPr lang="en-US" altLang="en-US" sz="2400" smtClean="0">
                <a:latin typeface="Times New Roman" panose="02020603050405020304" pitchFamily="18" charset="0"/>
              </a:rPr>
              <a:t> = </a:t>
            </a:r>
            <a:r>
              <a:rPr lang="en-US" altLang="en-US" sz="2400" i="1" smtClean="0">
                <a:latin typeface="Times New Roman" panose="02020603050405020304" pitchFamily="18" charset="0"/>
              </a:rPr>
              <a:t>P</a:t>
            </a:r>
            <a:r>
              <a:rPr lang="en-US" altLang="en-US" sz="2400" baseline="-25000" smtClean="0">
                <a:latin typeface="Times New Roman" panose="02020603050405020304" pitchFamily="18" charset="0"/>
              </a:rPr>
              <a:t>2</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Q</a:t>
            </a:r>
            <a:r>
              <a:rPr lang="en-US" altLang="en-US" sz="2400" baseline="-25000" smtClean="0">
                <a:latin typeface="Times New Roman" panose="02020603050405020304" pitchFamily="18" charset="0"/>
              </a:rPr>
              <a:t>2</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R</a:t>
            </a:r>
            <a:r>
              <a:rPr lang="en-US" altLang="en-US" sz="2400" baseline="-25000" smtClean="0">
                <a:latin typeface="Times New Roman" panose="02020603050405020304" pitchFamily="18" charset="0"/>
              </a:rPr>
              <a:t>2</a:t>
            </a:r>
          </a:p>
          <a:p>
            <a:pPr eaLnBrk="1" hangingPunct="1">
              <a:lnSpc>
                <a:spcPct val="90000"/>
              </a:lnSpc>
              <a:buFont typeface="Arial Unicode MS" panose="020B0604020202020204" pitchFamily="34" charset="-128"/>
              <a:buNone/>
            </a:pPr>
            <a:r>
              <a:rPr lang="en-US" altLang="en-US" sz="2400" smtClean="0">
                <a:latin typeface="Times New Roman" panose="02020603050405020304" pitchFamily="18" charset="0"/>
              </a:rPr>
              <a:t>           . . .</a:t>
            </a:r>
          </a:p>
          <a:p>
            <a:pPr eaLnBrk="1" hangingPunct="1">
              <a:lnSpc>
                <a:spcPct val="90000"/>
              </a:lnSpc>
              <a:buFont typeface="Arial Unicode MS" panose="020B0604020202020204" pitchFamily="34" charset="-128"/>
              <a:buNone/>
            </a:pPr>
            <a:r>
              <a:rPr lang="en-US" altLang="en-US" sz="2400" i="1" smtClean="0">
                <a:latin typeface="Times New Roman" panose="02020603050405020304" pitchFamily="18" charset="0"/>
              </a:rPr>
              <a:t>L</a:t>
            </a:r>
            <a:r>
              <a:rPr lang="en-US" altLang="en-US" sz="2400" i="1" baseline="-25000" smtClean="0">
                <a:latin typeface="Times New Roman" panose="02020603050405020304" pitchFamily="18" charset="0"/>
              </a:rPr>
              <a:t>m</a:t>
            </a:r>
            <a:r>
              <a:rPr lang="en-US" altLang="en-US" sz="2400" smtClean="0">
                <a:latin typeface="Times New Roman" panose="02020603050405020304" pitchFamily="18" charset="0"/>
              </a:rPr>
              <a:t>: 	     </a:t>
            </a:r>
            <a:r>
              <a:rPr lang="en-US" altLang="en-US" sz="2400" b="1" smtClean="0">
                <a:latin typeface="Courier New" panose="02070309020205020404" pitchFamily="49" charset="0"/>
              </a:rPr>
              <a:t>DO</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m</a:t>
            </a:r>
            <a:r>
              <a:rPr lang="en-US" altLang="en-US" sz="2400" smtClean="0">
                <a:latin typeface="Times New Roman" panose="02020603050405020304" pitchFamily="18" charset="0"/>
              </a:rPr>
              <a:t> = </a:t>
            </a:r>
            <a:r>
              <a:rPr lang="en-US" altLang="en-US" sz="2400" i="1" smtClean="0">
                <a:latin typeface="Times New Roman" panose="02020603050405020304" pitchFamily="18" charset="0"/>
              </a:rPr>
              <a:t>P</a:t>
            </a:r>
            <a:r>
              <a:rPr lang="en-US" altLang="en-US" sz="2400" i="1" baseline="-25000" smtClean="0">
                <a:latin typeface="Times New Roman" panose="02020603050405020304" pitchFamily="18" charset="0"/>
              </a:rPr>
              <a:t>m</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Q</a:t>
            </a:r>
            <a:r>
              <a:rPr lang="en-US" altLang="en-US" sz="2400" i="1" baseline="-25000" smtClean="0">
                <a:latin typeface="Times New Roman" panose="02020603050405020304" pitchFamily="18" charset="0"/>
              </a:rPr>
              <a:t>m</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R</a:t>
            </a:r>
            <a:r>
              <a:rPr lang="en-US" altLang="en-US" sz="2400" i="1" baseline="-25000" smtClean="0">
                <a:latin typeface="Times New Roman" panose="02020603050405020304" pitchFamily="18" charset="0"/>
              </a:rPr>
              <a:t>m</a:t>
            </a:r>
          </a:p>
          <a:p>
            <a:pPr eaLnBrk="1" hangingPunct="1">
              <a:lnSpc>
                <a:spcPct val="90000"/>
              </a:lnSpc>
              <a:buFont typeface="Arial Unicode MS" panose="020B0604020202020204" pitchFamily="34" charset="-128"/>
              <a:buNone/>
            </a:pPr>
            <a:r>
              <a:rPr lang="en-US" altLang="en-US" sz="2400" smtClean="0">
                <a:latin typeface="Times New Roman" panose="02020603050405020304" pitchFamily="18" charset="0"/>
              </a:rPr>
              <a:t>                 S</a:t>
            </a:r>
            <a:r>
              <a:rPr lang="en-US" altLang="en-US" sz="2400" baseline="-25000" smtClean="0">
                <a:latin typeface="Times New Roman" panose="02020603050405020304" pitchFamily="18" charset="0"/>
              </a:rPr>
              <a:t>1</a:t>
            </a:r>
            <a:r>
              <a:rPr lang="en-US" altLang="en-US" sz="2400" smtClean="0">
                <a:latin typeface="Times New Roman" panose="02020603050405020304" pitchFamily="18" charset="0"/>
              </a:rPr>
              <a:t>(</a:t>
            </a:r>
            <a:r>
              <a:rPr lang="en-US" altLang="en-US" sz="2400" i="1" smtClean="0">
                <a:latin typeface="Times New Roman" panose="02020603050405020304" pitchFamily="18" charset="0"/>
              </a:rPr>
              <a:t>I</a:t>
            </a:r>
            <a:r>
              <a:rPr lang="en-US" altLang="en-US" sz="2400" baseline="-25000" smtClean="0">
                <a:latin typeface="Times New Roman" panose="02020603050405020304" pitchFamily="18" charset="0"/>
              </a:rPr>
              <a:t>1</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I</a:t>
            </a:r>
            <a:r>
              <a:rPr lang="en-US" altLang="en-US" sz="2400" baseline="-25000" smtClean="0">
                <a:latin typeface="Times New Roman" panose="02020603050405020304" pitchFamily="18" charset="0"/>
              </a:rPr>
              <a:t>2</a:t>
            </a:r>
            <a:r>
              <a:rPr lang="en-US" altLang="en-US" sz="2400" smtClean="0">
                <a:latin typeface="Times New Roman" panose="02020603050405020304" pitchFamily="18" charset="0"/>
              </a:rPr>
              <a:t>, …, </a:t>
            </a: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m</a:t>
            </a:r>
            <a:r>
              <a:rPr lang="en-US" altLang="en-US" sz="2400" smtClean="0">
                <a:latin typeface="Times New Roman" panose="02020603050405020304" pitchFamily="18" charset="0"/>
              </a:rPr>
              <a:t>)</a:t>
            </a:r>
          </a:p>
          <a:p>
            <a:pPr eaLnBrk="1" hangingPunct="1">
              <a:lnSpc>
                <a:spcPct val="90000"/>
              </a:lnSpc>
              <a:buFont typeface="Arial Unicode MS" panose="020B0604020202020204" pitchFamily="34" charset="-128"/>
              <a:buNone/>
            </a:pPr>
            <a:r>
              <a:rPr lang="en-US" altLang="en-US" sz="2400" smtClean="0">
                <a:latin typeface="Times New Roman" panose="02020603050405020304" pitchFamily="18" charset="0"/>
              </a:rPr>
              <a:t>			 …</a:t>
            </a:r>
          </a:p>
          <a:p>
            <a:pPr eaLnBrk="1" hangingPunct="1">
              <a:lnSpc>
                <a:spcPct val="90000"/>
              </a:lnSpc>
              <a:buFont typeface="Arial Unicode MS" panose="020B0604020202020204" pitchFamily="34" charset="-128"/>
              <a:buNone/>
            </a:pP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n</a:t>
            </a:r>
            <a:r>
              <a:rPr lang="en-US" altLang="en-US" sz="2400" smtClean="0">
                <a:latin typeface="Times New Roman" panose="02020603050405020304" pitchFamily="18" charset="0"/>
              </a:rPr>
              <a:t>(</a:t>
            </a:r>
            <a:r>
              <a:rPr lang="en-US" altLang="en-US" sz="2400" i="1" smtClean="0">
                <a:latin typeface="Times New Roman" panose="02020603050405020304" pitchFamily="18" charset="0"/>
              </a:rPr>
              <a:t>I</a:t>
            </a:r>
            <a:r>
              <a:rPr lang="en-US" altLang="en-US" sz="2400" baseline="-25000" smtClean="0">
                <a:latin typeface="Times New Roman" panose="02020603050405020304" pitchFamily="18" charset="0"/>
              </a:rPr>
              <a:t>1</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2</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 I</a:t>
            </a:r>
            <a:r>
              <a:rPr lang="en-US" altLang="en-US" sz="2400" i="1" baseline="-25000" smtClean="0">
                <a:latin typeface="Times New Roman" panose="02020603050405020304" pitchFamily="18" charset="0"/>
              </a:rPr>
              <a:t>m</a:t>
            </a:r>
            <a:r>
              <a:rPr lang="en-US" altLang="en-US" sz="2400" smtClean="0">
                <a:latin typeface="Times New Roman" panose="02020603050405020304" pitchFamily="18" charset="0"/>
              </a:rPr>
              <a:t>)</a:t>
            </a:r>
          </a:p>
          <a:p>
            <a:pPr eaLnBrk="1" hangingPunct="1">
              <a:lnSpc>
                <a:spcPct val="90000"/>
              </a:lnSpc>
              <a:buFont typeface="Arial Unicode MS" panose="020B0604020202020204" pitchFamily="34" charset="-128"/>
              <a:buNone/>
            </a:pPr>
            <a:r>
              <a:rPr lang="en-US" altLang="en-US" sz="2400" smtClean="0">
                <a:latin typeface="Times New Roman" panose="02020603050405020304" pitchFamily="18" charset="0"/>
              </a:rPr>
              <a:t>		     </a:t>
            </a:r>
            <a:r>
              <a:rPr lang="en-US" altLang="en-US" sz="2400" b="1" smtClean="0">
                <a:latin typeface="Courier New" panose="02070309020205020404" pitchFamily="49" charset="0"/>
              </a:rPr>
              <a:t>END DO</a:t>
            </a:r>
          </a:p>
          <a:p>
            <a:pPr eaLnBrk="1" hangingPunct="1">
              <a:lnSpc>
                <a:spcPct val="90000"/>
              </a:lnSpc>
              <a:buFont typeface="Arial Unicode MS" panose="020B0604020202020204" pitchFamily="34" charset="-128"/>
              <a:buNone/>
            </a:pPr>
            <a:r>
              <a:rPr lang="en-US" altLang="en-US" sz="2400" smtClean="0">
                <a:latin typeface="Times New Roman" panose="02020603050405020304" pitchFamily="18" charset="0"/>
              </a:rPr>
              <a:t>	      . . .</a:t>
            </a:r>
          </a:p>
          <a:p>
            <a:pPr eaLnBrk="1" hangingPunct="1">
              <a:lnSpc>
                <a:spcPct val="90000"/>
              </a:lnSpc>
              <a:buFont typeface="Arial Unicode MS" panose="020B0604020202020204" pitchFamily="34" charset="-128"/>
              <a:buNone/>
            </a:pPr>
            <a:r>
              <a:rPr lang="en-US" altLang="en-US" sz="2400" smtClean="0">
                <a:latin typeface="Times New Roman" panose="02020603050405020304" pitchFamily="18" charset="0"/>
              </a:rPr>
              <a:t>         </a:t>
            </a:r>
            <a:r>
              <a:rPr lang="en-US" altLang="en-US" sz="2400" b="1" smtClean="0">
                <a:latin typeface="Courier New" panose="02070309020205020404" pitchFamily="49" charset="0"/>
              </a:rPr>
              <a:t>END DO</a:t>
            </a:r>
          </a:p>
          <a:p>
            <a:pPr eaLnBrk="1" hangingPunct="1">
              <a:lnSpc>
                <a:spcPct val="90000"/>
              </a:lnSpc>
              <a:buFont typeface="Arial Unicode MS" panose="020B0604020202020204" pitchFamily="34" charset="-128"/>
              <a:buNone/>
            </a:pPr>
            <a:r>
              <a:rPr lang="en-US" altLang="en-US" sz="2400" smtClean="0">
                <a:latin typeface="Times New Roman" panose="02020603050405020304" pitchFamily="18" charset="0"/>
              </a:rPr>
              <a:t>      </a:t>
            </a:r>
            <a:r>
              <a:rPr lang="en-US" altLang="en-US" sz="2400" b="1" smtClean="0">
                <a:latin typeface="Courier New" panose="02070309020205020404" pitchFamily="49" charset="0"/>
              </a:rPr>
              <a:t>END DO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450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450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276FD9-EB5F-44C6-8090-696CC4D9C8BF}" type="slidenum">
              <a:rPr lang="en-US" altLang="en-US">
                <a:solidFill>
                  <a:srgbClr val="660066"/>
                </a:solidFill>
              </a:rPr>
              <a:pPr eaLnBrk="1" hangingPunct="1"/>
              <a:t>30</a:t>
            </a:fld>
            <a:endParaRPr lang="en-US" altLang="en-US">
              <a:solidFill>
                <a:srgbClr val="660066"/>
              </a:solidFill>
            </a:endParaRPr>
          </a:p>
        </p:txBody>
      </p:sp>
      <p:sp>
        <p:nvSpPr>
          <p:cNvPr id="45061" name="Rectangle 2"/>
          <p:cNvSpPr>
            <a:spLocks noGrp="1" noChangeArrowheads="1"/>
          </p:cNvSpPr>
          <p:nvPr>
            <p:ph type="title"/>
          </p:nvPr>
        </p:nvSpPr>
        <p:spPr/>
        <p:txBody>
          <a:bodyPr/>
          <a:lstStyle/>
          <a:p>
            <a:pPr eaLnBrk="1" hangingPunct="1"/>
            <a:r>
              <a:rPr lang="en-US" altLang="en-US" smtClean="0"/>
              <a:t>The GCD Test</a:t>
            </a:r>
          </a:p>
        </p:txBody>
      </p:sp>
      <p:sp>
        <p:nvSpPr>
          <p:cNvPr id="45062" name="Rectangle 3"/>
          <p:cNvSpPr>
            <a:spLocks noGrp="1" noChangeArrowheads="1"/>
          </p:cNvSpPr>
          <p:nvPr>
            <p:ph type="body" idx="1"/>
          </p:nvPr>
        </p:nvSpPr>
        <p:spPr/>
        <p:txBody>
          <a:bodyPr/>
          <a:lstStyle/>
          <a:p>
            <a:pPr eaLnBrk="1" hangingPunct="1"/>
            <a:r>
              <a:rPr lang="en-US" altLang="en-US" smtClean="0"/>
              <a:t>Let A</a:t>
            </a:r>
            <a:r>
              <a:rPr lang="en-US" altLang="en-US" smtClean="0">
                <a:latin typeface="Times New Roman" panose="02020603050405020304" pitchFamily="18" charset="0"/>
              </a:rPr>
              <a:t>(</a:t>
            </a:r>
            <a:r>
              <a:rPr lang="en-US" altLang="en-US" i="1" smtClean="0">
                <a:latin typeface="Times New Roman" panose="02020603050405020304" pitchFamily="18" charset="0"/>
              </a:rPr>
              <a:t>a</a:t>
            </a:r>
            <a:r>
              <a:rPr lang="en-US" altLang="en-US" baseline="-25000" smtClean="0">
                <a:latin typeface="Times New Roman" panose="02020603050405020304" pitchFamily="18" charset="0"/>
              </a:rPr>
              <a:t>0</a:t>
            </a:r>
            <a:r>
              <a:rPr lang="en-US" altLang="en-US" smtClean="0">
                <a:latin typeface="Times New Roman" panose="02020603050405020304" pitchFamily="18" charset="0"/>
              </a:rPr>
              <a:t> + </a:t>
            </a:r>
            <a:r>
              <a:rPr lang="en-US" altLang="en-US" i="1" smtClean="0">
                <a:latin typeface="Times New Roman" panose="02020603050405020304" pitchFamily="18" charset="0"/>
              </a:rPr>
              <a:t>a</a:t>
            </a:r>
            <a:r>
              <a:rPr lang="en-US" altLang="en-US" baseline="-25000" smtClean="0">
                <a:latin typeface="Times New Roman" panose="02020603050405020304" pitchFamily="18" charset="0"/>
              </a:rPr>
              <a:t>1</a:t>
            </a:r>
            <a:r>
              <a:rPr lang="en-US" altLang="en-US" i="1" smtClean="0">
                <a:latin typeface="Times New Roman" panose="02020603050405020304" pitchFamily="18" charset="0"/>
              </a:rPr>
              <a:t>I</a:t>
            </a:r>
            <a:r>
              <a:rPr lang="en-US" altLang="en-US" baseline="-25000" smtClean="0">
                <a:latin typeface="Times New Roman" panose="02020603050405020304" pitchFamily="18" charset="0"/>
              </a:rPr>
              <a:t>1</a:t>
            </a:r>
            <a:r>
              <a:rPr lang="en-US" altLang="en-US" smtClean="0">
                <a:latin typeface="Times New Roman" panose="02020603050405020304" pitchFamily="18" charset="0"/>
              </a:rPr>
              <a:t> + … + </a:t>
            </a:r>
            <a:r>
              <a:rPr lang="en-US" altLang="en-US" i="1" smtClean="0">
                <a:latin typeface="Times New Roman" panose="02020603050405020304" pitchFamily="18" charset="0"/>
              </a:rPr>
              <a:t>a</a:t>
            </a:r>
            <a:r>
              <a:rPr lang="en-US" altLang="en-US" i="1" baseline="-25000" smtClean="0">
                <a:latin typeface="Times New Roman" panose="02020603050405020304" pitchFamily="18" charset="0"/>
              </a:rPr>
              <a:t>m</a:t>
            </a:r>
            <a:r>
              <a:rPr lang="en-US" altLang="en-US" i="1" smtClean="0">
                <a:latin typeface="Times New Roman" panose="02020603050405020304" pitchFamily="18" charset="0"/>
              </a:rPr>
              <a:t>I</a:t>
            </a:r>
            <a:r>
              <a:rPr lang="en-US" altLang="en-US" i="1" baseline="-25000" smtClean="0">
                <a:latin typeface="Times New Roman" panose="02020603050405020304" pitchFamily="18" charset="0"/>
              </a:rPr>
              <a:t>m</a:t>
            </a:r>
            <a:r>
              <a:rPr lang="en-US" altLang="en-US" smtClean="0"/>
              <a:t>) be a variable in statement </a:t>
            </a:r>
            <a:r>
              <a:rPr lang="en-US" altLang="en-US" i="1" smtClean="0"/>
              <a:t>S</a:t>
            </a:r>
            <a:r>
              <a:rPr lang="en-US" altLang="en-US" smtClean="0"/>
              <a:t> and A</a:t>
            </a:r>
            <a:r>
              <a:rPr lang="en-US" altLang="en-US" smtClean="0">
                <a:latin typeface="Times New Roman" panose="02020603050405020304" pitchFamily="18" charset="0"/>
              </a:rPr>
              <a:t>(</a:t>
            </a:r>
            <a:r>
              <a:rPr lang="en-US" altLang="en-US" i="1" smtClean="0">
                <a:latin typeface="Times New Roman" panose="02020603050405020304" pitchFamily="18" charset="0"/>
              </a:rPr>
              <a:t>b</a:t>
            </a:r>
            <a:r>
              <a:rPr lang="en-US" altLang="en-US" baseline="-25000" smtClean="0">
                <a:latin typeface="Times New Roman" panose="02020603050405020304" pitchFamily="18" charset="0"/>
              </a:rPr>
              <a:t>0</a:t>
            </a:r>
            <a:r>
              <a:rPr lang="en-US" altLang="en-US" smtClean="0">
                <a:latin typeface="Times New Roman" panose="02020603050405020304" pitchFamily="18" charset="0"/>
              </a:rPr>
              <a:t> + </a:t>
            </a:r>
            <a:r>
              <a:rPr lang="en-US" altLang="en-US" i="1" smtClean="0">
                <a:latin typeface="Times New Roman" panose="02020603050405020304" pitchFamily="18" charset="0"/>
              </a:rPr>
              <a:t>b</a:t>
            </a:r>
            <a:r>
              <a:rPr lang="en-US" altLang="en-US" baseline="-25000" smtClean="0">
                <a:latin typeface="Times New Roman" panose="02020603050405020304" pitchFamily="18" charset="0"/>
              </a:rPr>
              <a:t>1</a:t>
            </a:r>
            <a:r>
              <a:rPr lang="en-US" altLang="en-US" i="1" smtClean="0">
                <a:latin typeface="Times New Roman" panose="02020603050405020304" pitchFamily="18" charset="0"/>
              </a:rPr>
              <a:t>I</a:t>
            </a:r>
            <a:r>
              <a:rPr lang="en-US" altLang="en-US" baseline="-25000" smtClean="0">
                <a:latin typeface="Times New Roman" panose="02020603050405020304" pitchFamily="18" charset="0"/>
              </a:rPr>
              <a:t>1</a:t>
            </a:r>
            <a:r>
              <a:rPr lang="en-US" altLang="en-US" smtClean="0">
                <a:latin typeface="Times New Roman" panose="02020603050405020304" pitchFamily="18" charset="0"/>
              </a:rPr>
              <a:t> + … + </a:t>
            </a:r>
            <a:r>
              <a:rPr lang="en-US" altLang="en-US" i="1" smtClean="0">
                <a:latin typeface="Times New Roman" panose="02020603050405020304" pitchFamily="18" charset="0"/>
              </a:rPr>
              <a:t>b</a:t>
            </a:r>
            <a:r>
              <a:rPr lang="en-US" altLang="en-US" i="1" baseline="-25000" smtClean="0">
                <a:latin typeface="Times New Roman" panose="02020603050405020304" pitchFamily="18" charset="0"/>
              </a:rPr>
              <a:t>m</a:t>
            </a:r>
            <a:r>
              <a:rPr lang="en-US" altLang="en-US" i="1" smtClean="0">
                <a:latin typeface="Times New Roman" panose="02020603050405020304" pitchFamily="18" charset="0"/>
              </a:rPr>
              <a:t>I</a:t>
            </a:r>
            <a:r>
              <a:rPr lang="en-US" altLang="en-US" i="1" baseline="-25000" smtClean="0">
                <a:latin typeface="Times New Roman" panose="02020603050405020304" pitchFamily="18" charset="0"/>
              </a:rPr>
              <a:t>m</a:t>
            </a:r>
            <a:r>
              <a:rPr lang="en-US" altLang="en-US" smtClean="0"/>
              <a:t>) be a variable in statement </a:t>
            </a:r>
            <a:r>
              <a:rPr lang="en-US" altLang="en-US" i="1" smtClean="0"/>
              <a:t>T</a:t>
            </a:r>
            <a:r>
              <a:rPr lang="en-US" altLang="en-US" smtClean="0"/>
              <a:t> in which A is a 1-D array and </a:t>
            </a:r>
            <a:r>
              <a:rPr lang="en-US" altLang="en-US" i="1" smtClean="0">
                <a:latin typeface="Times New Roman" panose="02020603050405020304" pitchFamily="18" charset="0"/>
              </a:rPr>
              <a:t>I </a:t>
            </a:r>
            <a:r>
              <a:rPr lang="en-US" altLang="en-US" smtClean="0"/>
              <a:t>is the index variable. If </a:t>
            </a:r>
            <a:r>
              <a:rPr lang="en-US" altLang="en-US" smtClean="0">
                <a:solidFill>
                  <a:srgbClr val="800080"/>
                </a:solidFill>
              </a:rPr>
              <a:t>gcd(</a:t>
            </a:r>
            <a:r>
              <a:rPr lang="en-US" altLang="en-US" i="1" smtClean="0">
                <a:solidFill>
                  <a:srgbClr val="800080"/>
                </a:solidFill>
                <a:latin typeface="Times New Roman" panose="02020603050405020304" pitchFamily="18" charset="0"/>
              </a:rPr>
              <a:t>a</a:t>
            </a:r>
            <a:r>
              <a:rPr lang="en-US" altLang="en-US" baseline="-25000" smtClean="0">
                <a:solidFill>
                  <a:srgbClr val="800080"/>
                </a:solidFill>
                <a:latin typeface="Times New Roman" panose="02020603050405020304" pitchFamily="18" charset="0"/>
              </a:rPr>
              <a:t>1</a:t>
            </a:r>
            <a:r>
              <a:rPr lang="en-US" altLang="en-US" smtClean="0">
                <a:solidFill>
                  <a:srgbClr val="800080"/>
                </a:solidFill>
              </a:rPr>
              <a:t>, </a:t>
            </a:r>
            <a:r>
              <a:rPr lang="en-US" altLang="en-US" i="1" smtClean="0">
                <a:solidFill>
                  <a:srgbClr val="800080"/>
                </a:solidFill>
                <a:latin typeface="Times New Roman" panose="02020603050405020304" pitchFamily="18" charset="0"/>
              </a:rPr>
              <a:t>a</a:t>
            </a:r>
            <a:r>
              <a:rPr lang="en-US" altLang="en-US" baseline="-25000" smtClean="0">
                <a:solidFill>
                  <a:srgbClr val="800080"/>
                </a:solidFill>
                <a:latin typeface="Times New Roman" panose="02020603050405020304" pitchFamily="18" charset="0"/>
              </a:rPr>
              <a:t>2</a:t>
            </a:r>
            <a:r>
              <a:rPr lang="en-US" altLang="en-US" smtClean="0">
                <a:solidFill>
                  <a:srgbClr val="800080"/>
                </a:solidFill>
              </a:rPr>
              <a:t>, …, </a:t>
            </a:r>
            <a:r>
              <a:rPr lang="en-US" altLang="en-US" i="1" smtClean="0">
                <a:solidFill>
                  <a:srgbClr val="800080"/>
                </a:solidFill>
                <a:latin typeface="Times New Roman" panose="02020603050405020304" pitchFamily="18" charset="0"/>
              </a:rPr>
              <a:t>a</a:t>
            </a:r>
            <a:r>
              <a:rPr lang="en-US" altLang="en-US" i="1" baseline="-25000" smtClean="0">
                <a:solidFill>
                  <a:srgbClr val="800080"/>
                </a:solidFill>
                <a:latin typeface="Times New Roman" panose="02020603050405020304" pitchFamily="18" charset="0"/>
              </a:rPr>
              <a:t>m</a:t>
            </a:r>
            <a:r>
              <a:rPr lang="en-US" altLang="en-US" smtClean="0">
                <a:solidFill>
                  <a:srgbClr val="800080"/>
                </a:solidFill>
              </a:rPr>
              <a:t>, </a:t>
            </a:r>
            <a:r>
              <a:rPr lang="en-US" altLang="en-US" i="1" smtClean="0">
                <a:solidFill>
                  <a:srgbClr val="800080"/>
                </a:solidFill>
                <a:latin typeface="Times New Roman" panose="02020603050405020304" pitchFamily="18" charset="0"/>
              </a:rPr>
              <a:t>b</a:t>
            </a:r>
            <a:r>
              <a:rPr lang="en-US" altLang="en-US" baseline="-25000" smtClean="0">
                <a:solidFill>
                  <a:srgbClr val="800080"/>
                </a:solidFill>
                <a:latin typeface="Times New Roman" panose="02020603050405020304" pitchFamily="18" charset="0"/>
              </a:rPr>
              <a:t>1</a:t>
            </a:r>
            <a:r>
              <a:rPr lang="en-US" altLang="en-US" smtClean="0">
                <a:solidFill>
                  <a:srgbClr val="800080"/>
                </a:solidFill>
              </a:rPr>
              <a:t>, </a:t>
            </a:r>
            <a:r>
              <a:rPr lang="en-US" altLang="en-US" i="1" smtClean="0">
                <a:solidFill>
                  <a:srgbClr val="800080"/>
                </a:solidFill>
                <a:latin typeface="Times New Roman" panose="02020603050405020304" pitchFamily="18" charset="0"/>
              </a:rPr>
              <a:t>b</a:t>
            </a:r>
            <a:r>
              <a:rPr lang="en-US" altLang="en-US" baseline="-25000" smtClean="0">
                <a:solidFill>
                  <a:srgbClr val="800080"/>
                </a:solidFill>
                <a:latin typeface="Times New Roman" panose="02020603050405020304" pitchFamily="18" charset="0"/>
              </a:rPr>
              <a:t>2</a:t>
            </a:r>
            <a:r>
              <a:rPr lang="en-US" altLang="en-US" smtClean="0">
                <a:solidFill>
                  <a:srgbClr val="800080"/>
                </a:solidFill>
              </a:rPr>
              <a:t>, …, </a:t>
            </a:r>
            <a:r>
              <a:rPr lang="en-US" altLang="en-US" i="1" smtClean="0">
                <a:solidFill>
                  <a:srgbClr val="800080"/>
                </a:solidFill>
                <a:latin typeface="Times New Roman" panose="02020603050405020304" pitchFamily="18" charset="0"/>
              </a:rPr>
              <a:t>b</a:t>
            </a:r>
            <a:r>
              <a:rPr lang="en-US" altLang="en-US" i="1" baseline="-25000" smtClean="0">
                <a:solidFill>
                  <a:srgbClr val="800080"/>
                </a:solidFill>
                <a:latin typeface="Times New Roman" panose="02020603050405020304" pitchFamily="18" charset="0"/>
              </a:rPr>
              <a:t>m</a:t>
            </a:r>
            <a:r>
              <a:rPr lang="en-US" altLang="en-US" smtClean="0">
                <a:solidFill>
                  <a:srgbClr val="800080"/>
                </a:solidFill>
              </a:rPr>
              <a:t>)</a:t>
            </a:r>
            <a:r>
              <a:rPr lang="en-US" altLang="en-US" smtClean="0"/>
              <a:t> </a:t>
            </a:r>
            <a:r>
              <a:rPr lang="en-US" altLang="en-US" i="1" smtClean="0"/>
              <a:t>does not</a:t>
            </a:r>
            <a:r>
              <a:rPr lang="en-US" altLang="en-US" smtClean="0"/>
              <a:t> divide (</a:t>
            </a:r>
            <a:r>
              <a:rPr lang="en-US" altLang="en-US" i="1" smtClean="0">
                <a:latin typeface="Times New Roman" panose="02020603050405020304" pitchFamily="18" charset="0"/>
              </a:rPr>
              <a:t>b</a:t>
            </a:r>
            <a:r>
              <a:rPr lang="en-US" altLang="en-US" baseline="-25000" smtClean="0">
                <a:latin typeface="Times New Roman" panose="02020603050405020304" pitchFamily="18" charset="0"/>
              </a:rPr>
              <a:t>0</a:t>
            </a:r>
            <a:r>
              <a:rPr lang="en-US" altLang="en-US" smtClean="0"/>
              <a:t> – </a:t>
            </a:r>
            <a:r>
              <a:rPr lang="en-US" altLang="en-US" i="1" smtClean="0">
                <a:latin typeface="Times New Roman" panose="02020603050405020304" pitchFamily="18" charset="0"/>
              </a:rPr>
              <a:t>a</a:t>
            </a:r>
            <a:r>
              <a:rPr lang="en-US" altLang="en-US" baseline="-25000" smtClean="0">
                <a:latin typeface="Times New Roman" panose="02020603050405020304" pitchFamily="18" charset="0"/>
              </a:rPr>
              <a:t>0</a:t>
            </a:r>
            <a:r>
              <a:rPr lang="en-US" altLang="en-US" smtClean="0"/>
              <a:t>) then there is </a:t>
            </a:r>
            <a:r>
              <a:rPr lang="en-US" altLang="en-US" i="1" smtClean="0"/>
              <a:t>no</a:t>
            </a:r>
            <a:r>
              <a:rPr lang="en-US" altLang="en-US" smtClean="0"/>
              <a:t> dependency between </a:t>
            </a:r>
            <a:r>
              <a:rPr lang="en-US" altLang="en-US" i="1" smtClean="0"/>
              <a:t>S</a:t>
            </a:r>
            <a:r>
              <a:rPr lang="en-US" altLang="en-US" smtClean="0"/>
              <a:t> and </a:t>
            </a:r>
            <a:r>
              <a:rPr lang="en-US" altLang="en-US" i="1" smtClean="0"/>
              <a:t>T </a:t>
            </a:r>
            <a:r>
              <a:rPr lang="en-US" altLang="en-US" smtClean="0"/>
              <a:t>caused by A.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460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460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B5BC1F-2527-4CD2-9D44-2E402691B956}" type="slidenum">
              <a:rPr lang="en-US" altLang="en-US">
                <a:solidFill>
                  <a:srgbClr val="660066"/>
                </a:solidFill>
              </a:rPr>
              <a:pPr eaLnBrk="1" hangingPunct="1"/>
              <a:t>31</a:t>
            </a:fld>
            <a:endParaRPr lang="en-US" altLang="en-US">
              <a:solidFill>
                <a:srgbClr val="660066"/>
              </a:solidFill>
            </a:endParaRPr>
          </a:p>
        </p:txBody>
      </p:sp>
      <p:sp>
        <p:nvSpPr>
          <p:cNvPr id="46085" name="Rectangle 2"/>
          <p:cNvSpPr>
            <a:spLocks noGrp="1" noChangeArrowheads="1"/>
          </p:cNvSpPr>
          <p:nvPr>
            <p:ph type="title"/>
          </p:nvPr>
        </p:nvSpPr>
        <p:spPr/>
        <p:txBody>
          <a:bodyPr/>
          <a:lstStyle/>
          <a:p>
            <a:pPr eaLnBrk="1" hangingPunct="1"/>
            <a:r>
              <a:rPr lang="en-US" altLang="en-US" sz="4000" smtClean="0"/>
              <a:t>Banerjee’s Generalized </a:t>
            </a:r>
            <a:br>
              <a:rPr lang="en-US" altLang="en-US" sz="4000" smtClean="0"/>
            </a:br>
            <a:r>
              <a:rPr lang="en-US" altLang="en-US" sz="4000" smtClean="0"/>
              <a:t>GCD Test</a:t>
            </a:r>
          </a:p>
        </p:txBody>
      </p:sp>
      <p:sp>
        <p:nvSpPr>
          <p:cNvPr id="46086" name="Rectangle 3"/>
          <p:cNvSpPr>
            <a:spLocks noGrp="1" noChangeArrowheads="1"/>
          </p:cNvSpPr>
          <p:nvPr>
            <p:ph type="body" idx="1"/>
          </p:nvPr>
        </p:nvSpPr>
        <p:spPr/>
        <p:txBody>
          <a:bodyPr/>
          <a:lstStyle/>
          <a:p>
            <a:pPr eaLnBrk="1" hangingPunct="1"/>
            <a:r>
              <a:rPr lang="en-US" altLang="en-US" smtClean="0"/>
              <a:t>The above is for 1-D case. For multi-dimensional array, testing one equation at a time won’t work – the equations are simultaneous</a:t>
            </a:r>
          </a:p>
          <a:p>
            <a:pPr eaLnBrk="1" hangingPunct="1"/>
            <a:endParaRPr lang="en-US" altLang="en-US" smtClean="0"/>
          </a:p>
          <a:p>
            <a:pPr eaLnBrk="1" hangingPunct="1"/>
            <a:r>
              <a:rPr lang="en-US" altLang="en-US" smtClean="0"/>
              <a:t>We need the Generalized GCD Test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471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471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B75F51-0F9B-4514-B36A-4AC8FE982047}" type="slidenum">
              <a:rPr lang="en-US" altLang="en-US">
                <a:solidFill>
                  <a:srgbClr val="660066"/>
                </a:solidFill>
              </a:rPr>
              <a:pPr eaLnBrk="1" hangingPunct="1"/>
              <a:t>32</a:t>
            </a:fld>
            <a:endParaRPr lang="en-US" altLang="en-US">
              <a:solidFill>
                <a:srgbClr val="660066"/>
              </a:solidFill>
            </a:endParaRPr>
          </a:p>
        </p:txBody>
      </p:sp>
      <p:sp>
        <p:nvSpPr>
          <p:cNvPr id="47109" name="Rectangle 2"/>
          <p:cNvSpPr>
            <a:spLocks noGrp="1" noChangeArrowheads="1"/>
          </p:cNvSpPr>
          <p:nvPr>
            <p:ph type="title"/>
          </p:nvPr>
        </p:nvSpPr>
        <p:spPr/>
        <p:txBody>
          <a:bodyPr/>
          <a:lstStyle/>
          <a:p>
            <a:pPr eaLnBrk="1" hangingPunct="1"/>
            <a:r>
              <a:rPr lang="en-US" altLang="en-US" smtClean="0"/>
              <a:t>Terminologies</a:t>
            </a:r>
          </a:p>
        </p:txBody>
      </p:sp>
      <p:sp>
        <p:nvSpPr>
          <p:cNvPr id="47110" name="Rectangle 3"/>
          <p:cNvSpPr>
            <a:spLocks noGrp="1" noChangeArrowheads="1"/>
          </p:cNvSpPr>
          <p:nvPr>
            <p:ph type="body" idx="1"/>
          </p:nvPr>
        </p:nvSpPr>
        <p:spPr/>
        <p:txBody>
          <a:bodyPr/>
          <a:lstStyle/>
          <a:p>
            <a:pPr eaLnBrk="1" hangingPunct="1"/>
            <a:r>
              <a:rPr lang="en-US" altLang="en-US" sz="2800" smtClean="0"/>
              <a:t>An </a:t>
            </a:r>
            <a:r>
              <a:rPr lang="en-US" altLang="en-US" sz="2800" smtClean="0">
                <a:solidFill>
                  <a:srgbClr val="800080"/>
                </a:solidFill>
              </a:rPr>
              <a:t>integer matrix</a:t>
            </a:r>
            <a:r>
              <a:rPr lang="en-US" altLang="en-US" sz="2800" smtClean="0"/>
              <a:t> is one in which all the entries are integers</a:t>
            </a:r>
          </a:p>
          <a:p>
            <a:pPr lvl="1" eaLnBrk="1" hangingPunct="1"/>
            <a:r>
              <a:rPr lang="en-US" altLang="en-US" sz="2400" smtClean="0"/>
              <a:t>If entries are real, then that’s a real matrix</a:t>
            </a:r>
          </a:p>
          <a:p>
            <a:pPr lvl="1" eaLnBrk="1" hangingPunct="1"/>
            <a:endParaRPr lang="en-US" altLang="en-US" sz="2400" smtClean="0"/>
          </a:p>
          <a:p>
            <a:pPr eaLnBrk="1" hangingPunct="1"/>
            <a:r>
              <a:rPr lang="en-US" altLang="en-US" sz="2800" smtClean="0"/>
              <a:t>A </a:t>
            </a:r>
            <a:r>
              <a:rPr lang="en-US" altLang="en-US" sz="2800" smtClean="0">
                <a:solidFill>
                  <a:srgbClr val="800080"/>
                </a:solidFill>
              </a:rPr>
              <a:t>unimodular matrix</a:t>
            </a:r>
            <a:r>
              <a:rPr lang="en-US" altLang="en-US" sz="2800" smtClean="0"/>
              <a:t> is a integer, square (</a:t>
            </a:r>
            <a:r>
              <a:rPr lang="en-US" altLang="en-US" sz="2800" i="1" smtClean="0">
                <a:latin typeface="Times New Roman" panose="02020603050405020304" pitchFamily="18" charset="0"/>
              </a:rPr>
              <a:t>n</a:t>
            </a:r>
            <a:r>
              <a:rPr lang="en-US" altLang="en-US" sz="2800" smtClean="0"/>
              <a:t> by </a:t>
            </a:r>
            <a:r>
              <a:rPr lang="en-US" altLang="en-US" sz="2800" i="1" smtClean="0">
                <a:latin typeface="Times New Roman" panose="02020603050405020304" pitchFamily="18" charset="0"/>
              </a:rPr>
              <a:t>n</a:t>
            </a:r>
            <a:r>
              <a:rPr lang="en-US" altLang="en-US" sz="2800" smtClean="0"/>
              <a:t>) matrix whose </a:t>
            </a:r>
            <a:r>
              <a:rPr lang="en-US" altLang="en-US" sz="2800" i="1" smtClean="0"/>
              <a:t>determinant</a:t>
            </a:r>
            <a:r>
              <a:rPr lang="en-US" altLang="en-US" sz="2800" smtClean="0"/>
              <a:t> is </a:t>
            </a:r>
            <a:r>
              <a:rPr lang="en-US" altLang="en-US" sz="2800" smtClean="0">
                <a:sym typeface="Symbol" panose="05050102010706020507" pitchFamily="18" charset="2"/>
              </a:rPr>
              <a:t></a:t>
            </a:r>
            <a:r>
              <a:rPr lang="en-US" altLang="en-US" sz="2800" smtClean="0"/>
              <a:t>1</a:t>
            </a:r>
          </a:p>
          <a:p>
            <a:pPr lvl="1" eaLnBrk="1" hangingPunct="1"/>
            <a:r>
              <a:rPr lang="en-US" altLang="en-US" sz="2400" smtClean="0"/>
              <a:t>The inverse is guarantee to exist</a:t>
            </a:r>
          </a:p>
          <a:p>
            <a:pPr lvl="1" eaLnBrk="1" hangingPunct="1"/>
            <a:r>
              <a:rPr lang="en-US" altLang="en-US" sz="2400" smtClean="0"/>
              <a:t>The inverse of a unimodular matrix is also unimodular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481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481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2FDC82-CFB4-47CD-A96D-C25AEA001469}" type="slidenum">
              <a:rPr lang="en-US" altLang="en-US">
                <a:solidFill>
                  <a:srgbClr val="660066"/>
                </a:solidFill>
              </a:rPr>
              <a:pPr eaLnBrk="1" hangingPunct="1"/>
              <a:t>33</a:t>
            </a:fld>
            <a:endParaRPr lang="en-US" altLang="en-US">
              <a:solidFill>
                <a:srgbClr val="660066"/>
              </a:solidFill>
            </a:endParaRPr>
          </a:p>
        </p:txBody>
      </p:sp>
      <p:sp>
        <p:nvSpPr>
          <p:cNvPr id="48133" name="Rectangle 2"/>
          <p:cNvSpPr>
            <a:spLocks noGrp="1" noChangeArrowheads="1"/>
          </p:cNvSpPr>
          <p:nvPr>
            <p:ph type="title"/>
          </p:nvPr>
        </p:nvSpPr>
        <p:spPr/>
        <p:txBody>
          <a:bodyPr/>
          <a:lstStyle/>
          <a:p>
            <a:pPr eaLnBrk="1" hangingPunct="1"/>
            <a:r>
              <a:rPr lang="en-US" altLang="en-US" smtClean="0"/>
              <a:t>The Echelon Matrix</a:t>
            </a:r>
          </a:p>
        </p:txBody>
      </p:sp>
      <p:sp>
        <p:nvSpPr>
          <p:cNvPr id="48134" name="Rectangle 3"/>
          <p:cNvSpPr>
            <a:spLocks noGrp="1" noChangeArrowheads="1"/>
          </p:cNvSpPr>
          <p:nvPr>
            <p:ph type="body" idx="1"/>
          </p:nvPr>
        </p:nvSpPr>
        <p:spPr/>
        <p:txBody>
          <a:bodyPr/>
          <a:lstStyle/>
          <a:p>
            <a:pPr eaLnBrk="1" hangingPunct="1"/>
            <a:r>
              <a:rPr lang="en-US" altLang="en-US" smtClean="0"/>
              <a:t>A </a:t>
            </a:r>
            <a:r>
              <a:rPr lang="en-US" altLang="en-US" i="1" smtClean="0">
                <a:latin typeface="Times New Roman" panose="02020603050405020304" pitchFamily="18" charset="0"/>
              </a:rPr>
              <a:t>m</a:t>
            </a:r>
            <a:r>
              <a:rPr lang="en-US" altLang="en-US" smtClean="0"/>
              <a:t> by </a:t>
            </a:r>
            <a:r>
              <a:rPr lang="en-US" altLang="en-US" i="1" smtClean="0">
                <a:latin typeface="Times New Roman" panose="02020603050405020304" pitchFamily="18" charset="0"/>
              </a:rPr>
              <a:t>n</a:t>
            </a:r>
            <a:r>
              <a:rPr lang="en-US" altLang="en-US" smtClean="0"/>
              <a:t> matrix, A = (</a:t>
            </a:r>
            <a:r>
              <a:rPr lang="en-US" altLang="en-US" i="1" smtClean="0">
                <a:latin typeface="Times New Roman" panose="02020603050405020304" pitchFamily="18" charset="0"/>
              </a:rPr>
              <a:t>a</a:t>
            </a:r>
            <a:r>
              <a:rPr lang="en-US" altLang="en-US" i="1" baseline="-25000" smtClean="0">
                <a:latin typeface="Times New Roman" panose="02020603050405020304" pitchFamily="18" charset="0"/>
              </a:rPr>
              <a:t>ij</a:t>
            </a:r>
            <a:r>
              <a:rPr lang="en-US" altLang="en-US" smtClean="0"/>
              <a:t>) is an echelon matrix (or in echelon form) if for some integer </a:t>
            </a:r>
            <a:r>
              <a:rPr lang="en-US" altLang="en-US" i="1" smtClean="0">
                <a:latin typeface="Times New Roman" panose="02020603050405020304" pitchFamily="18" charset="0"/>
              </a:rPr>
              <a:t>r</a:t>
            </a:r>
            <a:r>
              <a:rPr lang="en-US" altLang="en-US" smtClean="0"/>
              <a:t>, 0 </a:t>
            </a:r>
            <a:r>
              <a:rPr lang="en-US" altLang="en-US" smtClean="0">
                <a:cs typeface="Arial" panose="020B0604020202020204" pitchFamily="34" charset="0"/>
              </a:rPr>
              <a:t>≤</a:t>
            </a:r>
            <a:r>
              <a:rPr lang="en-US" altLang="en-US" smtClean="0"/>
              <a:t> </a:t>
            </a:r>
            <a:r>
              <a:rPr lang="en-US" altLang="en-US" i="1" smtClean="0">
                <a:latin typeface="Times New Roman" panose="02020603050405020304" pitchFamily="18" charset="0"/>
              </a:rPr>
              <a:t>r </a:t>
            </a:r>
            <a:r>
              <a:rPr lang="en-US" altLang="en-US" smtClean="0">
                <a:cs typeface="Arial" panose="020B0604020202020204" pitchFamily="34" charset="0"/>
              </a:rPr>
              <a:t>&lt;</a:t>
            </a:r>
            <a:r>
              <a:rPr lang="en-US" altLang="en-US" i="1" smtClean="0">
                <a:latin typeface="Times New Roman" panose="02020603050405020304" pitchFamily="18" charset="0"/>
              </a:rPr>
              <a:t> m</a:t>
            </a:r>
            <a:r>
              <a:rPr lang="en-US" altLang="en-US" smtClean="0"/>
              <a:t>, the following holds:</a:t>
            </a:r>
          </a:p>
          <a:p>
            <a:pPr lvl="1" eaLnBrk="1" hangingPunct="1"/>
            <a:r>
              <a:rPr lang="en-US" altLang="en-US" smtClean="0"/>
              <a:t>The rows 0 to </a:t>
            </a:r>
            <a:r>
              <a:rPr lang="en-US" altLang="en-US" sz="3200" i="1" smtClean="0">
                <a:latin typeface="Times New Roman" panose="02020603050405020304" pitchFamily="18" charset="0"/>
              </a:rPr>
              <a:t>r</a:t>
            </a:r>
            <a:r>
              <a:rPr lang="en-US" altLang="en-US" smtClean="0"/>
              <a:t> are non-zero</a:t>
            </a:r>
          </a:p>
          <a:p>
            <a:pPr lvl="1" eaLnBrk="1" hangingPunct="1"/>
            <a:r>
              <a:rPr lang="en-US" altLang="en-US" smtClean="0"/>
              <a:t>The rows </a:t>
            </a:r>
            <a:r>
              <a:rPr lang="en-US" altLang="en-US" i="1" smtClean="0">
                <a:latin typeface="Times New Roman" panose="02020603050405020304" pitchFamily="18" charset="0"/>
              </a:rPr>
              <a:t>r </a:t>
            </a:r>
            <a:r>
              <a:rPr lang="en-US" altLang="en-US" smtClean="0"/>
              <a:t>+ 1 to </a:t>
            </a:r>
            <a:r>
              <a:rPr lang="en-US" altLang="en-US" i="1" smtClean="0">
                <a:latin typeface="Times New Roman" panose="02020603050405020304" pitchFamily="18" charset="0"/>
              </a:rPr>
              <a:t>m </a:t>
            </a:r>
            <a:r>
              <a:rPr lang="en-US" altLang="en-US" smtClean="0"/>
              <a:t>- 1 are zero</a:t>
            </a:r>
          </a:p>
          <a:p>
            <a:pPr lvl="1" eaLnBrk="1" hangingPunct="1"/>
            <a:r>
              <a:rPr lang="en-US" altLang="en-US" smtClean="0"/>
              <a:t>For all </a:t>
            </a:r>
            <a:r>
              <a:rPr lang="en-US" altLang="en-US" i="1" smtClean="0">
                <a:latin typeface="Times New Roman" panose="02020603050405020304" pitchFamily="18" charset="0"/>
              </a:rPr>
              <a:t>i</a:t>
            </a:r>
            <a:r>
              <a:rPr lang="en-US" altLang="en-US" smtClean="0"/>
              <a:t>, 0 </a:t>
            </a:r>
            <a:r>
              <a:rPr lang="en-US" altLang="en-US" smtClean="0">
                <a:cs typeface="Arial" panose="020B0604020202020204" pitchFamily="34" charset="0"/>
              </a:rPr>
              <a:t>≤ </a:t>
            </a:r>
            <a:r>
              <a:rPr lang="en-US" altLang="en-US" i="1" smtClean="0">
                <a:latin typeface="Times New Roman" panose="02020603050405020304" pitchFamily="18" charset="0"/>
              </a:rPr>
              <a:t>i </a:t>
            </a:r>
            <a:r>
              <a:rPr lang="en-US" altLang="en-US" smtClean="0">
                <a:cs typeface="Arial" panose="020B0604020202020204" pitchFamily="34" charset="0"/>
              </a:rPr>
              <a:t>≤</a:t>
            </a:r>
            <a:r>
              <a:rPr lang="en-US" altLang="en-US" smtClean="0"/>
              <a:t> </a:t>
            </a:r>
            <a:r>
              <a:rPr lang="en-US" altLang="en-US" i="1" smtClean="0">
                <a:latin typeface="Times New Roman" panose="02020603050405020304" pitchFamily="18" charset="0"/>
              </a:rPr>
              <a:t>r</a:t>
            </a:r>
            <a:r>
              <a:rPr lang="en-US" altLang="en-US" smtClean="0"/>
              <a:t>, if </a:t>
            </a:r>
            <a:r>
              <a:rPr lang="en-US" altLang="en-US" i="1" smtClean="0">
                <a:latin typeface="Times New Roman" panose="02020603050405020304" pitchFamily="18" charset="0"/>
              </a:rPr>
              <a:t>a</a:t>
            </a:r>
            <a:r>
              <a:rPr lang="en-US" altLang="en-US" i="1" baseline="-25000" smtClean="0">
                <a:latin typeface="Times New Roman" panose="02020603050405020304" pitchFamily="18" charset="0"/>
              </a:rPr>
              <a:t>ik</a:t>
            </a:r>
            <a:r>
              <a:rPr lang="en-US" altLang="en-US" smtClean="0"/>
              <a:t> is the first non-zero entry in row </a:t>
            </a:r>
            <a:r>
              <a:rPr lang="en-US" altLang="en-US" i="1" smtClean="0">
                <a:latin typeface="Times New Roman" panose="02020603050405020304" pitchFamily="18" charset="0"/>
              </a:rPr>
              <a:t>i</a:t>
            </a:r>
            <a:r>
              <a:rPr lang="en-US" altLang="en-US" smtClean="0"/>
              <a:t>, then all entries below that one is zero, i.e. </a:t>
            </a:r>
            <a:r>
              <a:rPr lang="en-US" altLang="en-US" i="1" smtClean="0">
                <a:latin typeface="Times New Roman" panose="02020603050405020304" pitchFamily="18" charset="0"/>
              </a:rPr>
              <a:t>a</a:t>
            </a:r>
            <a:r>
              <a:rPr lang="en-US" altLang="en-US" i="1" baseline="-25000" smtClean="0">
                <a:latin typeface="Times New Roman" panose="02020603050405020304" pitchFamily="18" charset="0"/>
              </a:rPr>
              <a:t>lk</a:t>
            </a:r>
            <a:r>
              <a:rPr lang="en-US" altLang="en-US" smtClean="0"/>
              <a:t> = 0 for all </a:t>
            </a:r>
            <a:r>
              <a:rPr lang="en-US" altLang="en-US" i="1" smtClean="0">
                <a:latin typeface="Times New Roman" panose="02020603050405020304" pitchFamily="18" charset="0"/>
              </a:rPr>
              <a:t>r </a:t>
            </a:r>
            <a:r>
              <a:rPr lang="en-US" altLang="en-US" smtClean="0"/>
              <a:t>&lt; </a:t>
            </a:r>
            <a:r>
              <a:rPr lang="en-US" altLang="en-US" i="1" smtClean="0">
                <a:latin typeface="Times New Roman" panose="02020603050405020304" pitchFamily="18" charset="0"/>
              </a:rPr>
              <a:t>l</a:t>
            </a:r>
            <a:r>
              <a:rPr lang="en-US" altLang="en-US" smtClean="0"/>
              <a:t> &lt; </a:t>
            </a:r>
            <a:r>
              <a:rPr lang="en-US" altLang="en-US" i="1" smtClean="0">
                <a:latin typeface="Times New Roman" panose="02020603050405020304" pitchFamily="18" charset="0"/>
              </a:rPr>
              <a:t>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49155"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49156"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2111B3-7199-430F-9BCF-0D71E23C1879}" type="slidenum">
              <a:rPr lang="en-US" altLang="en-US">
                <a:solidFill>
                  <a:srgbClr val="660066"/>
                </a:solidFill>
              </a:rPr>
              <a:pPr eaLnBrk="1" hangingPunct="1"/>
              <a:t>34</a:t>
            </a:fld>
            <a:endParaRPr lang="en-US" altLang="en-US">
              <a:solidFill>
                <a:srgbClr val="660066"/>
              </a:solidFill>
            </a:endParaRPr>
          </a:p>
        </p:txBody>
      </p:sp>
      <p:sp>
        <p:nvSpPr>
          <p:cNvPr id="49157" name="Rectangle 2"/>
          <p:cNvSpPr>
            <a:spLocks noGrp="1" noChangeArrowheads="1"/>
          </p:cNvSpPr>
          <p:nvPr>
            <p:ph type="title"/>
          </p:nvPr>
        </p:nvSpPr>
        <p:spPr/>
        <p:txBody>
          <a:bodyPr/>
          <a:lstStyle/>
          <a:p>
            <a:pPr eaLnBrk="1" hangingPunct="1"/>
            <a:r>
              <a:rPr lang="en-US" altLang="en-US" smtClean="0"/>
              <a:t>Examples</a:t>
            </a:r>
          </a:p>
        </p:txBody>
      </p:sp>
      <p:sp>
        <p:nvSpPr>
          <p:cNvPr id="49158" name="Rectangle 3"/>
          <p:cNvSpPr>
            <a:spLocks noGrp="1" noChangeArrowheads="1"/>
          </p:cNvSpPr>
          <p:nvPr>
            <p:ph type="body" sz="half" idx="1"/>
          </p:nvPr>
        </p:nvSpPr>
        <p:spPr>
          <a:xfrm>
            <a:off x="457200" y="1600200"/>
            <a:ext cx="7740650" cy="4525963"/>
          </a:xfrm>
        </p:spPr>
        <p:txBody>
          <a:bodyPr/>
          <a:lstStyle/>
          <a:p>
            <a:pPr eaLnBrk="1" hangingPunct="1"/>
            <a:r>
              <a:rPr lang="en-US" altLang="en-US" sz="2800" smtClean="0"/>
              <a:t>The following matrices are in Echelon Form</a:t>
            </a:r>
          </a:p>
        </p:txBody>
      </p:sp>
      <p:graphicFrame>
        <p:nvGraphicFramePr>
          <p:cNvPr id="49159" name="Object 4"/>
          <p:cNvGraphicFramePr>
            <a:graphicFrameLocks noChangeAspect="1"/>
          </p:cNvGraphicFramePr>
          <p:nvPr>
            <p:ph sz="quarter" idx="2"/>
          </p:nvPr>
        </p:nvGraphicFramePr>
        <p:xfrm>
          <a:off x="782638" y="3124200"/>
          <a:ext cx="2036762" cy="965200"/>
        </p:xfrm>
        <a:graphic>
          <a:graphicData uri="http://schemas.openxmlformats.org/presentationml/2006/ole">
            <mc:AlternateContent xmlns:mc="http://schemas.openxmlformats.org/markup-compatibility/2006">
              <mc:Choice xmlns:v="urn:schemas-microsoft-com:vml" Requires="v">
                <p:oleObj spid="_x0000_s49162" name="Equation" r:id="rId4" imgW="901700" imgH="457200" progId="Equation.DSMT4">
                  <p:embed/>
                </p:oleObj>
              </mc:Choice>
              <mc:Fallback>
                <p:oleObj name="Equation" r:id="rId4" imgW="9017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638" y="3124200"/>
                        <a:ext cx="203676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0" name="Object 6"/>
          <p:cNvGraphicFramePr>
            <a:graphicFrameLocks noChangeAspect="1"/>
          </p:cNvGraphicFramePr>
          <p:nvPr>
            <p:ph sz="quarter" idx="3"/>
          </p:nvPr>
        </p:nvGraphicFramePr>
        <p:xfrm>
          <a:off x="3063875" y="3048000"/>
          <a:ext cx="2444750" cy="1789113"/>
        </p:xfrm>
        <a:graphic>
          <a:graphicData uri="http://schemas.openxmlformats.org/presentationml/2006/ole">
            <mc:AlternateContent xmlns:mc="http://schemas.openxmlformats.org/markup-compatibility/2006">
              <mc:Choice xmlns:v="urn:schemas-microsoft-com:vml" Requires="v">
                <p:oleObj spid="_x0000_s49163" name="Equation" r:id="rId6" imgW="1168400" imgH="914400" progId="Equation.DSMT4">
                  <p:embed/>
                </p:oleObj>
              </mc:Choice>
              <mc:Fallback>
                <p:oleObj name="Equation" r:id="rId6" imgW="1168400" imgH="9144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3875" y="3048000"/>
                        <a:ext cx="2444750" cy="178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1" name="Object 8"/>
          <p:cNvGraphicFramePr>
            <a:graphicFrameLocks noChangeAspect="1"/>
          </p:cNvGraphicFramePr>
          <p:nvPr/>
        </p:nvGraphicFramePr>
        <p:xfrm>
          <a:off x="6629400" y="3048000"/>
          <a:ext cx="1727200" cy="1828800"/>
        </p:xfrm>
        <a:graphic>
          <a:graphicData uri="http://schemas.openxmlformats.org/presentationml/2006/ole">
            <mc:AlternateContent xmlns:mc="http://schemas.openxmlformats.org/markup-compatibility/2006">
              <mc:Choice xmlns:v="urn:schemas-microsoft-com:vml" Requires="v">
                <p:oleObj spid="_x0000_s49164" name="Equation" r:id="rId8" imgW="863600" imgH="914400" progId="Equation.DSMT4">
                  <p:embed/>
                </p:oleObj>
              </mc:Choice>
              <mc:Fallback>
                <p:oleObj name="Equation" r:id="rId8" imgW="863600" imgH="9144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3048000"/>
                        <a:ext cx="17272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01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01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67204C-1620-4F02-9D09-BBFF355721BE}" type="slidenum">
              <a:rPr lang="en-US" altLang="en-US">
                <a:solidFill>
                  <a:srgbClr val="660066"/>
                </a:solidFill>
              </a:rPr>
              <a:pPr eaLnBrk="1" hangingPunct="1"/>
              <a:t>35</a:t>
            </a:fld>
            <a:endParaRPr lang="en-US" altLang="en-US">
              <a:solidFill>
                <a:srgbClr val="660066"/>
              </a:solidFill>
            </a:endParaRPr>
          </a:p>
        </p:txBody>
      </p:sp>
      <p:sp>
        <p:nvSpPr>
          <p:cNvPr id="50181" name="Rectangle 2"/>
          <p:cNvSpPr>
            <a:spLocks noGrp="1" noChangeArrowheads="1"/>
          </p:cNvSpPr>
          <p:nvPr>
            <p:ph type="title"/>
          </p:nvPr>
        </p:nvSpPr>
        <p:spPr/>
        <p:txBody>
          <a:bodyPr/>
          <a:lstStyle/>
          <a:p>
            <a:pPr eaLnBrk="1" hangingPunct="1"/>
            <a:r>
              <a:rPr lang="en-US" altLang="en-US" smtClean="0"/>
              <a:t>Echelon Reduction</a:t>
            </a:r>
          </a:p>
        </p:txBody>
      </p:sp>
      <p:sp>
        <p:nvSpPr>
          <p:cNvPr id="50182" name="Rectangle 3"/>
          <p:cNvSpPr>
            <a:spLocks noGrp="1" noChangeArrowheads="1"/>
          </p:cNvSpPr>
          <p:nvPr>
            <p:ph type="body" idx="1"/>
          </p:nvPr>
        </p:nvSpPr>
        <p:spPr/>
        <p:txBody>
          <a:bodyPr/>
          <a:lstStyle/>
          <a:p>
            <a:pPr eaLnBrk="1" hangingPunct="1">
              <a:lnSpc>
                <a:spcPct val="90000"/>
              </a:lnSpc>
            </a:pPr>
            <a:r>
              <a:rPr lang="en-US" altLang="en-US" smtClean="0"/>
              <a:t>Given any </a:t>
            </a:r>
            <a:r>
              <a:rPr lang="en-US" altLang="en-US" i="1" smtClean="0">
                <a:latin typeface="Times New Roman" panose="02020603050405020304" pitchFamily="18" charset="0"/>
              </a:rPr>
              <a:t>m</a:t>
            </a:r>
            <a:r>
              <a:rPr lang="en-US" altLang="en-US" smtClean="0"/>
              <a:t> by </a:t>
            </a:r>
            <a:r>
              <a:rPr lang="en-US" altLang="en-US" i="1" smtClean="0">
                <a:latin typeface="Times New Roman" panose="02020603050405020304" pitchFamily="18" charset="0"/>
              </a:rPr>
              <a:t>n</a:t>
            </a:r>
            <a:r>
              <a:rPr lang="en-US" altLang="en-US" smtClean="0"/>
              <a:t> integer matrix, </a:t>
            </a:r>
            <a:r>
              <a:rPr lang="en-US" altLang="en-US" b="1" smtClean="0">
                <a:latin typeface="Times New Roman" panose="02020603050405020304" pitchFamily="18" charset="0"/>
              </a:rPr>
              <a:t>A</a:t>
            </a:r>
            <a:r>
              <a:rPr lang="en-US" altLang="en-US" smtClean="0"/>
              <a:t> echelon reduction is the process of computing a </a:t>
            </a:r>
            <a:r>
              <a:rPr lang="en-US" altLang="en-US" i="1" smtClean="0">
                <a:latin typeface="Times New Roman" panose="02020603050405020304" pitchFamily="18" charset="0"/>
              </a:rPr>
              <a:t>m</a:t>
            </a:r>
            <a:r>
              <a:rPr lang="en-US" altLang="en-US" smtClean="0"/>
              <a:t> by </a:t>
            </a:r>
            <a:r>
              <a:rPr lang="en-US" altLang="en-US" i="1" smtClean="0">
                <a:latin typeface="Times New Roman" panose="02020603050405020304" pitchFamily="18" charset="0"/>
              </a:rPr>
              <a:t>m</a:t>
            </a:r>
            <a:r>
              <a:rPr lang="en-US" altLang="en-US" smtClean="0"/>
              <a:t> unimodular matrix, </a:t>
            </a:r>
            <a:r>
              <a:rPr lang="en-US" altLang="en-US" b="1" smtClean="0">
                <a:latin typeface="Times New Roman" panose="02020603050405020304" pitchFamily="18" charset="0"/>
              </a:rPr>
              <a:t>U</a:t>
            </a:r>
            <a:r>
              <a:rPr lang="en-US" altLang="en-US" smtClean="0"/>
              <a:t>, and an </a:t>
            </a:r>
            <a:r>
              <a:rPr lang="en-US" altLang="en-US" i="1" smtClean="0">
                <a:latin typeface="Times New Roman" panose="02020603050405020304" pitchFamily="18" charset="0"/>
              </a:rPr>
              <a:t>m</a:t>
            </a:r>
            <a:r>
              <a:rPr lang="en-US" altLang="en-US" smtClean="0"/>
              <a:t> by </a:t>
            </a:r>
            <a:r>
              <a:rPr lang="en-US" altLang="en-US" i="1" smtClean="0">
                <a:latin typeface="Times New Roman" panose="02020603050405020304" pitchFamily="18" charset="0"/>
              </a:rPr>
              <a:t>n</a:t>
            </a:r>
            <a:r>
              <a:rPr lang="en-US" altLang="en-US" smtClean="0"/>
              <a:t> echelon matrix, </a:t>
            </a:r>
            <a:r>
              <a:rPr lang="en-US" altLang="en-US" b="1" smtClean="0">
                <a:latin typeface="Times New Roman" panose="02020603050405020304" pitchFamily="18" charset="0"/>
              </a:rPr>
              <a:t>E</a:t>
            </a:r>
            <a:r>
              <a:rPr lang="en-US" altLang="en-US" smtClean="0"/>
              <a:t>, such that</a:t>
            </a:r>
          </a:p>
          <a:p>
            <a:pPr eaLnBrk="1" hangingPunct="1">
              <a:lnSpc>
                <a:spcPct val="90000"/>
              </a:lnSpc>
              <a:buFont typeface="Arial Unicode MS" panose="020B0604020202020204" pitchFamily="34" charset="-128"/>
              <a:buNone/>
            </a:pPr>
            <a:r>
              <a:rPr lang="en-US" altLang="en-US" smtClean="0"/>
              <a:t>			    </a:t>
            </a:r>
            <a:r>
              <a:rPr lang="en-US" altLang="en-US" b="1" smtClean="0">
                <a:latin typeface="Times New Roman" panose="02020603050405020304" pitchFamily="18" charset="0"/>
              </a:rPr>
              <a:t>U A</a:t>
            </a:r>
            <a:r>
              <a:rPr lang="en-US" altLang="en-US" smtClean="0">
                <a:latin typeface="Times New Roman" panose="02020603050405020304" pitchFamily="18" charset="0"/>
              </a:rPr>
              <a:t> = </a:t>
            </a:r>
            <a:r>
              <a:rPr lang="en-US" altLang="en-US" b="1" smtClean="0">
                <a:latin typeface="Times New Roman" panose="02020603050405020304" pitchFamily="18" charset="0"/>
              </a:rPr>
              <a:t>E</a:t>
            </a:r>
          </a:p>
          <a:p>
            <a:pPr eaLnBrk="1" hangingPunct="1">
              <a:lnSpc>
                <a:spcPct val="90000"/>
              </a:lnSpc>
              <a:buFont typeface="Arial Unicode MS" panose="020B0604020202020204" pitchFamily="34" charset="-128"/>
              <a:buNone/>
            </a:pPr>
            <a:endParaRPr lang="en-US" altLang="en-US" b="1" smtClean="0">
              <a:latin typeface="Times New Roman" panose="02020603050405020304" pitchFamily="18" charset="0"/>
            </a:endParaRPr>
          </a:p>
          <a:p>
            <a:pPr eaLnBrk="1" hangingPunct="1">
              <a:lnSpc>
                <a:spcPct val="90000"/>
              </a:lnSpc>
            </a:pPr>
            <a:r>
              <a:rPr lang="en-US" altLang="en-US" smtClean="0"/>
              <a:t>Achieved by scaling, row substraction and row interchange</a:t>
            </a:r>
          </a:p>
          <a:p>
            <a:pPr lvl="1" eaLnBrk="1" hangingPunct="1">
              <a:lnSpc>
                <a:spcPct val="90000"/>
              </a:lnSpc>
            </a:pPr>
            <a:r>
              <a:rPr lang="en-US" altLang="en-US" smtClean="0"/>
              <a:t>Similar to Gaussian Elimination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12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12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02C4B6-7A18-43F9-988D-584868EEFE70}" type="slidenum">
              <a:rPr lang="en-US" altLang="en-US">
                <a:solidFill>
                  <a:srgbClr val="660066"/>
                </a:solidFill>
              </a:rPr>
              <a:pPr eaLnBrk="1" hangingPunct="1"/>
              <a:t>36</a:t>
            </a:fld>
            <a:endParaRPr lang="en-US" altLang="en-US">
              <a:solidFill>
                <a:srgbClr val="660066"/>
              </a:solidFill>
            </a:endParaRPr>
          </a:p>
        </p:txBody>
      </p:sp>
      <p:sp>
        <p:nvSpPr>
          <p:cNvPr id="51205" name="Rectangle 2"/>
          <p:cNvSpPr>
            <a:spLocks noGrp="1" noChangeArrowheads="1"/>
          </p:cNvSpPr>
          <p:nvPr>
            <p:ph type="title"/>
          </p:nvPr>
        </p:nvSpPr>
        <p:spPr/>
        <p:txBody>
          <a:bodyPr/>
          <a:lstStyle/>
          <a:p>
            <a:pPr eaLnBrk="1" hangingPunct="1"/>
            <a:r>
              <a:rPr lang="en-US" altLang="en-US" sz="4000" smtClean="0"/>
              <a:t>Echelon Reduction: An Example</a:t>
            </a:r>
          </a:p>
        </p:txBody>
      </p:sp>
      <p:pic>
        <p:nvPicPr>
          <p:cNvPr id="51206"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981200"/>
            <a:ext cx="8534400" cy="371475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22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22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FA18D8-D8C4-45A3-8366-A977501C5A2C}" type="slidenum">
              <a:rPr lang="en-US" altLang="en-US">
                <a:solidFill>
                  <a:srgbClr val="660066"/>
                </a:solidFill>
              </a:rPr>
              <a:pPr eaLnBrk="1" hangingPunct="1"/>
              <a:t>37</a:t>
            </a:fld>
            <a:endParaRPr lang="en-US" altLang="en-US">
              <a:solidFill>
                <a:srgbClr val="660066"/>
              </a:solidFill>
            </a:endParaRPr>
          </a:p>
        </p:txBody>
      </p:sp>
      <p:sp>
        <p:nvSpPr>
          <p:cNvPr id="52229" name="Rectangle 2"/>
          <p:cNvSpPr>
            <a:spLocks noGrp="1" noChangeArrowheads="1"/>
          </p:cNvSpPr>
          <p:nvPr>
            <p:ph type="title"/>
          </p:nvPr>
        </p:nvSpPr>
        <p:spPr/>
        <p:txBody>
          <a:bodyPr/>
          <a:lstStyle/>
          <a:p>
            <a:pPr eaLnBrk="1" hangingPunct="1"/>
            <a:r>
              <a:rPr lang="en-US" altLang="en-US" sz="4000" smtClean="0"/>
              <a:t>Echelon Reduction: </a:t>
            </a:r>
            <a:br>
              <a:rPr lang="en-US" altLang="en-US" sz="4000" smtClean="0"/>
            </a:br>
            <a:r>
              <a:rPr lang="en-US" altLang="en-US" sz="4000" smtClean="0"/>
              <a:t>An Example (cont)</a:t>
            </a:r>
          </a:p>
        </p:txBody>
      </p:sp>
      <p:pic>
        <p:nvPicPr>
          <p:cNvPr id="52230"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752600"/>
            <a:ext cx="8610600" cy="4043363"/>
          </a:xfr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32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32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A43776-5D07-4895-9728-F10DDA78C72E}" type="slidenum">
              <a:rPr lang="en-US" altLang="en-US">
                <a:solidFill>
                  <a:srgbClr val="660066"/>
                </a:solidFill>
              </a:rPr>
              <a:pPr eaLnBrk="1" hangingPunct="1"/>
              <a:t>38</a:t>
            </a:fld>
            <a:endParaRPr lang="en-US" altLang="en-US">
              <a:solidFill>
                <a:srgbClr val="660066"/>
              </a:solidFill>
            </a:endParaRPr>
          </a:p>
        </p:txBody>
      </p:sp>
      <p:sp>
        <p:nvSpPr>
          <p:cNvPr id="53253" name="Rectangle 2"/>
          <p:cNvSpPr>
            <a:spLocks noGrp="1" noChangeArrowheads="1"/>
          </p:cNvSpPr>
          <p:nvPr>
            <p:ph type="title"/>
          </p:nvPr>
        </p:nvSpPr>
        <p:spPr/>
        <p:txBody>
          <a:bodyPr/>
          <a:lstStyle/>
          <a:p>
            <a:pPr eaLnBrk="1" hangingPunct="1"/>
            <a:r>
              <a:rPr lang="en-US" altLang="en-US" smtClean="0"/>
              <a:t>The Algorithm</a:t>
            </a:r>
          </a:p>
        </p:txBody>
      </p:sp>
      <p:pic>
        <p:nvPicPr>
          <p:cNvPr id="53254"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90800" y="1447800"/>
            <a:ext cx="4614863" cy="5181600"/>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42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42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8209B6-ED8C-4AEC-86E1-1D7C57E3B23E}" type="slidenum">
              <a:rPr lang="en-US" altLang="en-US">
                <a:solidFill>
                  <a:srgbClr val="660066"/>
                </a:solidFill>
              </a:rPr>
              <a:pPr eaLnBrk="1" hangingPunct="1"/>
              <a:t>39</a:t>
            </a:fld>
            <a:endParaRPr lang="en-US" altLang="en-US">
              <a:solidFill>
                <a:srgbClr val="660066"/>
              </a:solidFill>
            </a:endParaRPr>
          </a:p>
        </p:txBody>
      </p:sp>
      <p:sp>
        <p:nvSpPr>
          <p:cNvPr id="54277" name="Rectangle 2"/>
          <p:cNvSpPr>
            <a:spLocks noGrp="1" noChangeArrowheads="1"/>
          </p:cNvSpPr>
          <p:nvPr>
            <p:ph type="title"/>
          </p:nvPr>
        </p:nvSpPr>
        <p:spPr/>
        <p:txBody>
          <a:bodyPr/>
          <a:lstStyle/>
          <a:p>
            <a:pPr eaLnBrk="1" hangingPunct="1"/>
            <a:r>
              <a:rPr lang="en-US" altLang="en-US" sz="4000" smtClean="0"/>
              <a:t>An Important Property </a:t>
            </a:r>
            <a:br>
              <a:rPr lang="en-US" altLang="en-US" sz="4000" smtClean="0"/>
            </a:br>
            <a:r>
              <a:rPr lang="en-US" altLang="en-US" sz="4000" smtClean="0"/>
              <a:t>of Echelon Reduction</a:t>
            </a:r>
          </a:p>
        </p:txBody>
      </p:sp>
      <p:pic>
        <p:nvPicPr>
          <p:cNvPr id="54278"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2057400"/>
            <a:ext cx="8763000" cy="2857500"/>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84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84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EED695-52DE-47CC-87B3-C8685F07B6E6}" type="slidenum">
              <a:rPr lang="en-US" altLang="en-US">
                <a:solidFill>
                  <a:srgbClr val="660066"/>
                </a:solidFill>
              </a:rPr>
              <a:pPr eaLnBrk="1" hangingPunct="1"/>
              <a:t>4</a:t>
            </a:fld>
            <a:endParaRPr lang="en-US" altLang="en-US">
              <a:solidFill>
                <a:srgbClr val="660066"/>
              </a:solidFill>
            </a:endParaRPr>
          </a:p>
        </p:txBody>
      </p:sp>
      <p:sp>
        <p:nvSpPr>
          <p:cNvPr id="18437" name="Rectangle 2"/>
          <p:cNvSpPr>
            <a:spLocks noGrp="1" noChangeArrowheads="1"/>
          </p:cNvSpPr>
          <p:nvPr>
            <p:ph type="title"/>
          </p:nvPr>
        </p:nvSpPr>
        <p:spPr/>
        <p:txBody>
          <a:bodyPr/>
          <a:lstStyle/>
          <a:p>
            <a:pPr eaLnBrk="1" hangingPunct="1"/>
            <a:r>
              <a:rPr lang="en-US" altLang="en-US" sz="4000" smtClean="0"/>
              <a:t>The Generalized Tightly </a:t>
            </a:r>
            <a:br>
              <a:rPr lang="en-US" altLang="en-US" sz="4000" smtClean="0"/>
            </a:br>
            <a:r>
              <a:rPr lang="en-US" altLang="en-US" sz="4000" smtClean="0"/>
              <a:t>Nested Loop</a:t>
            </a:r>
          </a:p>
        </p:txBody>
      </p:sp>
      <p:sp>
        <p:nvSpPr>
          <p:cNvPr id="18438" name="Rectangle 4"/>
          <p:cNvSpPr>
            <a:spLocks noGrp="1" noChangeArrowheads="1"/>
          </p:cNvSpPr>
          <p:nvPr>
            <p:ph type="body" idx="1"/>
          </p:nvPr>
        </p:nvSpPr>
        <p:spPr/>
        <p:txBody>
          <a:bodyPr/>
          <a:lstStyle/>
          <a:p>
            <a:pPr eaLnBrk="1" hangingPunct="1"/>
            <a:r>
              <a:rPr lang="en-US" altLang="en-US" smtClean="0"/>
              <a:t>Each </a:t>
            </a:r>
            <a:r>
              <a:rPr lang="en-US" altLang="en-US" i="1" smtClean="0">
                <a:latin typeface="Times New Roman" panose="02020603050405020304" pitchFamily="18" charset="0"/>
              </a:rPr>
              <a:t>S</a:t>
            </a:r>
            <a:r>
              <a:rPr lang="en-US" altLang="en-US" i="1" baseline="-25000" smtClean="0">
                <a:latin typeface="Times New Roman" panose="02020603050405020304" pitchFamily="18" charset="0"/>
              </a:rPr>
              <a:t>i</a:t>
            </a:r>
            <a:r>
              <a:rPr lang="en-US" altLang="en-US" smtClean="0"/>
              <a:t> is a statement (some computation) involving the loop indices</a:t>
            </a:r>
          </a:p>
          <a:p>
            <a:pPr eaLnBrk="1" hangingPunct="1"/>
            <a:r>
              <a:rPr lang="en-US" altLang="en-US" smtClean="0"/>
              <a:t>There are no statement in between the </a:t>
            </a:r>
            <a:r>
              <a:rPr lang="en-US" altLang="en-US" b="1" smtClean="0">
                <a:latin typeface="Courier New" panose="02070309020205020404" pitchFamily="49" charset="0"/>
              </a:rPr>
              <a:t>DO</a:t>
            </a:r>
            <a:r>
              <a:rPr lang="en-US" altLang="en-US" smtClean="0"/>
              <a:t>’s and </a:t>
            </a:r>
            <a:r>
              <a:rPr lang="en-US" altLang="en-US" b="1" smtClean="0">
                <a:latin typeface="Courier New" panose="02070309020205020404" pitchFamily="49" charset="0"/>
              </a:rPr>
              <a:t>END DO</a:t>
            </a:r>
            <a:r>
              <a:rPr lang="en-US" altLang="en-US" smtClean="0"/>
              <a:t>’s</a:t>
            </a:r>
          </a:p>
          <a:p>
            <a:pPr lvl="1" eaLnBrk="1" hangingPunct="1"/>
            <a:r>
              <a:rPr lang="en-US" altLang="en-US" smtClean="0"/>
              <a:t>All computation occur in the ‘kernel’ of the loop</a:t>
            </a:r>
          </a:p>
          <a:p>
            <a:pPr eaLnBrk="1" hangingPunct="1"/>
            <a:r>
              <a:rPr lang="en-US" altLang="en-US" smtClean="0"/>
              <a:t>The loops are </a:t>
            </a:r>
            <a:r>
              <a:rPr lang="en-US" altLang="en-US" smtClean="0">
                <a:solidFill>
                  <a:srgbClr val="A50021"/>
                </a:solidFill>
              </a:rPr>
              <a:t>normalized</a:t>
            </a:r>
            <a:r>
              <a:rPr lang="en-US" altLang="en-US" smtClean="0"/>
              <a:t> if their lower bounds all start from 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52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53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73CB36-C5B1-4338-9790-93F9F6EDE871}" type="slidenum">
              <a:rPr lang="en-US" altLang="en-US">
                <a:solidFill>
                  <a:srgbClr val="660066"/>
                </a:solidFill>
              </a:rPr>
              <a:pPr eaLnBrk="1" hangingPunct="1"/>
              <a:t>40</a:t>
            </a:fld>
            <a:endParaRPr lang="en-US" altLang="en-US">
              <a:solidFill>
                <a:srgbClr val="660066"/>
              </a:solidFill>
            </a:endParaRPr>
          </a:p>
        </p:txBody>
      </p:sp>
      <p:sp>
        <p:nvSpPr>
          <p:cNvPr id="55301" name="Rectangle 2"/>
          <p:cNvSpPr>
            <a:spLocks noGrp="1" noChangeArrowheads="1"/>
          </p:cNvSpPr>
          <p:nvPr>
            <p:ph type="title"/>
          </p:nvPr>
        </p:nvSpPr>
        <p:spPr/>
        <p:txBody>
          <a:bodyPr/>
          <a:lstStyle/>
          <a:p>
            <a:pPr eaLnBrk="1" hangingPunct="1"/>
            <a:r>
              <a:rPr lang="en-US" altLang="en-US" smtClean="0"/>
              <a:t>Backward Substitution</a:t>
            </a:r>
          </a:p>
        </p:txBody>
      </p:sp>
      <p:sp>
        <p:nvSpPr>
          <p:cNvPr id="55302" name="Rectangle 3"/>
          <p:cNvSpPr>
            <a:spLocks noGrp="1" noChangeArrowheads="1"/>
          </p:cNvSpPr>
          <p:nvPr>
            <p:ph type="body" idx="1"/>
          </p:nvPr>
        </p:nvSpPr>
        <p:spPr/>
        <p:txBody>
          <a:bodyPr/>
          <a:lstStyle/>
          <a:p>
            <a:pPr eaLnBrk="1" hangingPunct="1"/>
            <a:r>
              <a:rPr lang="en-US" altLang="en-US" smtClean="0"/>
              <a:t>We can solve for </a:t>
            </a:r>
            <a:r>
              <a:rPr lang="en-US" altLang="en-US" b="1" smtClean="0">
                <a:latin typeface="Times New Roman" panose="02020603050405020304" pitchFamily="18" charset="0"/>
              </a:rPr>
              <a:t>t</a:t>
            </a:r>
            <a:r>
              <a:rPr lang="en-US" altLang="en-US" smtClean="0"/>
              <a:t> in </a:t>
            </a:r>
            <a:r>
              <a:rPr lang="en-US" altLang="en-US" b="1" smtClean="0">
                <a:latin typeface="Times New Roman" panose="02020603050405020304" pitchFamily="18" charset="0"/>
              </a:rPr>
              <a:t>tE</a:t>
            </a:r>
            <a:r>
              <a:rPr lang="en-US" altLang="en-US" smtClean="0"/>
              <a:t> = </a:t>
            </a:r>
            <a:r>
              <a:rPr lang="en-US" altLang="en-US" b="1" smtClean="0">
                <a:latin typeface="Times New Roman" panose="02020603050405020304" pitchFamily="18" charset="0"/>
              </a:rPr>
              <a:t>y</a:t>
            </a:r>
            <a:r>
              <a:rPr lang="en-US" altLang="en-US" smtClean="0"/>
              <a:t> by backward substitution because </a:t>
            </a:r>
            <a:r>
              <a:rPr lang="en-US" altLang="en-US" b="1" smtClean="0">
                <a:latin typeface="Times New Roman" panose="02020603050405020304" pitchFamily="18" charset="0"/>
              </a:rPr>
              <a:t>E</a:t>
            </a:r>
            <a:r>
              <a:rPr lang="en-US" altLang="en-US" smtClean="0"/>
              <a:t> is in echelon form</a:t>
            </a:r>
          </a:p>
          <a:p>
            <a:pPr lvl="1" eaLnBrk="1" hangingPunct="1"/>
            <a:r>
              <a:rPr lang="en-US" altLang="en-US" smtClean="0"/>
              <a:t>Analogy: In Gaussian Elimination, we get a upper triangular matrix and use backward substitution to solve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63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63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800F25-B660-43DB-A3F8-7294D9A4C655}" type="slidenum">
              <a:rPr lang="en-US" altLang="en-US">
                <a:solidFill>
                  <a:srgbClr val="660066"/>
                </a:solidFill>
              </a:rPr>
              <a:pPr eaLnBrk="1" hangingPunct="1"/>
              <a:t>41</a:t>
            </a:fld>
            <a:endParaRPr lang="en-US" altLang="en-US">
              <a:solidFill>
                <a:srgbClr val="660066"/>
              </a:solidFill>
            </a:endParaRPr>
          </a:p>
        </p:txBody>
      </p:sp>
      <p:sp>
        <p:nvSpPr>
          <p:cNvPr id="56325" name="Rectangle 2"/>
          <p:cNvSpPr>
            <a:spLocks noGrp="1" noChangeArrowheads="1"/>
          </p:cNvSpPr>
          <p:nvPr>
            <p:ph type="title"/>
          </p:nvPr>
        </p:nvSpPr>
        <p:spPr/>
        <p:txBody>
          <a:bodyPr/>
          <a:lstStyle/>
          <a:p>
            <a:pPr eaLnBrk="1" hangingPunct="1"/>
            <a:r>
              <a:rPr lang="en-US" altLang="en-US" smtClean="0"/>
              <a:t>An Example</a:t>
            </a:r>
          </a:p>
        </p:txBody>
      </p:sp>
      <p:sp>
        <p:nvSpPr>
          <p:cNvPr id="56326" name="Rectangle 3"/>
          <p:cNvSpPr>
            <a:spLocks noGrp="1" noChangeArrowheads="1"/>
          </p:cNvSpPr>
          <p:nvPr>
            <p:ph type="body" idx="1"/>
          </p:nvPr>
        </p:nvSpPr>
        <p:spPr>
          <a:xfrm>
            <a:off x="914400" y="1835150"/>
            <a:ext cx="8229600" cy="4038600"/>
          </a:xfrm>
        </p:spPr>
        <p:txBody>
          <a:bodyPr/>
          <a:lstStyle/>
          <a:p>
            <a:pPr eaLnBrk="1" hangingPunct="1">
              <a:lnSpc>
                <a:spcPct val="130000"/>
              </a:lnSpc>
              <a:spcBef>
                <a:spcPct val="0"/>
              </a:spcBef>
              <a:buFont typeface="Arial Unicode MS" panose="020B0604020202020204" pitchFamily="34" charset="-128"/>
              <a:buNone/>
            </a:pPr>
            <a:r>
              <a:rPr lang="en-US" altLang="en-US" sz="2800" b="1" smtClean="0">
                <a:latin typeface="Courier New" panose="02070309020205020404" pitchFamily="49" charset="0"/>
              </a:rPr>
              <a:t>DO I = 1, 10</a:t>
            </a:r>
          </a:p>
          <a:p>
            <a:pPr eaLnBrk="1" hangingPunct="1">
              <a:lnSpc>
                <a:spcPct val="130000"/>
              </a:lnSpc>
              <a:spcBef>
                <a:spcPct val="0"/>
              </a:spcBef>
              <a:buFont typeface="Arial Unicode MS" panose="020B0604020202020204" pitchFamily="34" charset="-128"/>
              <a:buNone/>
            </a:pPr>
            <a:r>
              <a:rPr lang="en-US" altLang="en-US" sz="2800" b="1" smtClean="0">
                <a:latin typeface="Courier New" panose="02070309020205020404" pitchFamily="49" charset="0"/>
              </a:rPr>
              <a:t>	DO J = 1, 10</a:t>
            </a:r>
          </a:p>
          <a:p>
            <a:pPr eaLnBrk="1" hangingPunct="1">
              <a:lnSpc>
                <a:spcPct val="130000"/>
              </a:lnSpc>
              <a:spcBef>
                <a:spcPct val="0"/>
              </a:spcBef>
              <a:buFont typeface="Arial Unicode MS" panose="020B0604020202020204" pitchFamily="34" charset="-128"/>
              <a:buNone/>
            </a:pPr>
            <a:r>
              <a:rPr lang="en-US" altLang="en-US" sz="2800" b="1" smtClean="0">
                <a:latin typeface="Courier New" panose="02070309020205020404" pitchFamily="49" charset="0"/>
              </a:rPr>
              <a:t>	 	X(2*I+3*J, 2*I+J) = …</a:t>
            </a:r>
          </a:p>
          <a:p>
            <a:pPr eaLnBrk="1" hangingPunct="1">
              <a:lnSpc>
                <a:spcPct val="130000"/>
              </a:lnSpc>
              <a:spcBef>
                <a:spcPct val="0"/>
              </a:spcBef>
              <a:buFont typeface="Arial Unicode MS" panose="020B0604020202020204" pitchFamily="34" charset="-128"/>
              <a:buNone/>
            </a:pPr>
            <a:r>
              <a:rPr lang="en-US" altLang="en-US" sz="2800" b="1" smtClean="0">
                <a:latin typeface="Courier New" panose="02070309020205020404" pitchFamily="49" charset="0"/>
              </a:rPr>
              <a:t>		… = … X(4*I+2*J+1, 3*I+3*J-4)…</a:t>
            </a:r>
          </a:p>
          <a:p>
            <a:pPr eaLnBrk="1" hangingPunct="1">
              <a:lnSpc>
                <a:spcPct val="130000"/>
              </a:lnSpc>
              <a:spcBef>
                <a:spcPct val="0"/>
              </a:spcBef>
              <a:buFont typeface="Arial Unicode MS" panose="020B0604020202020204" pitchFamily="34" charset="-128"/>
              <a:buNone/>
            </a:pPr>
            <a:r>
              <a:rPr lang="en-US" altLang="en-US" sz="2800" b="1" smtClean="0">
                <a:latin typeface="Courier New" panose="02070309020205020404" pitchFamily="49" charset="0"/>
              </a:rPr>
              <a:t>	END DO</a:t>
            </a:r>
          </a:p>
          <a:p>
            <a:pPr eaLnBrk="1" hangingPunct="1">
              <a:lnSpc>
                <a:spcPct val="130000"/>
              </a:lnSpc>
              <a:spcBef>
                <a:spcPct val="0"/>
              </a:spcBef>
              <a:buFont typeface="Arial Unicode MS" panose="020B0604020202020204" pitchFamily="34" charset="-128"/>
              <a:buNone/>
            </a:pPr>
            <a:r>
              <a:rPr lang="en-US" altLang="en-US" sz="2800" b="1" smtClean="0">
                <a:latin typeface="Courier New" panose="02070309020205020404" pitchFamily="49" charset="0"/>
              </a:rPr>
              <a:t>END DO</a:t>
            </a:r>
          </a:p>
        </p:txBody>
      </p:sp>
      <p:sp>
        <p:nvSpPr>
          <p:cNvPr id="56327" name="Text Box 4"/>
          <p:cNvSpPr txBox="1">
            <a:spLocks noChangeArrowheads="1"/>
          </p:cNvSpPr>
          <p:nvPr/>
        </p:nvSpPr>
        <p:spPr bwMode="auto">
          <a:xfrm>
            <a:off x="1308100" y="3049588"/>
            <a:ext cx="6858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i="1">
                <a:solidFill>
                  <a:srgbClr val="800080"/>
                </a:solidFill>
              </a:rPr>
              <a:t>S</a:t>
            </a:r>
            <a:r>
              <a:rPr lang="en-US" altLang="en-US" sz="2400" b="1">
                <a:solidFill>
                  <a:srgbClr val="800080"/>
                </a:solidFill>
              </a:rPr>
              <a:t>:</a:t>
            </a:r>
          </a:p>
          <a:p>
            <a:pPr eaLnBrk="1" hangingPunct="1">
              <a:spcBef>
                <a:spcPct val="50000"/>
              </a:spcBef>
            </a:pPr>
            <a:r>
              <a:rPr lang="en-US" altLang="en-US" sz="2400" b="1" i="1">
                <a:solidFill>
                  <a:srgbClr val="800080"/>
                </a:solidFill>
              </a:rPr>
              <a:t>T</a:t>
            </a:r>
            <a:r>
              <a:rPr lang="en-US" altLang="en-US" sz="2400" b="1">
                <a:solidFill>
                  <a:srgbClr val="800080"/>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73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73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E9F1B8-4F35-426B-B83A-3E4436BE9E8B}" type="slidenum">
              <a:rPr lang="en-US" altLang="en-US">
                <a:solidFill>
                  <a:srgbClr val="660066"/>
                </a:solidFill>
              </a:rPr>
              <a:pPr eaLnBrk="1" hangingPunct="1"/>
              <a:t>42</a:t>
            </a:fld>
            <a:endParaRPr lang="en-US" altLang="en-US">
              <a:solidFill>
                <a:srgbClr val="660066"/>
              </a:solidFill>
            </a:endParaRPr>
          </a:p>
        </p:txBody>
      </p:sp>
      <p:sp>
        <p:nvSpPr>
          <p:cNvPr id="57349" name="Rectangle 2"/>
          <p:cNvSpPr>
            <a:spLocks noGrp="1" noChangeArrowheads="1"/>
          </p:cNvSpPr>
          <p:nvPr>
            <p:ph type="title"/>
          </p:nvPr>
        </p:nvSpPr>
        <p:spPr/>
        <p:txBody>
          <a:bodyPr/>
          <a:lstStyle/>
          <a:p>
            <a:pPr eaLnBrk="1" hangingPunct="1"/>
            <a:r>
              <a:rPr lang="en-US" altLang="en-US" smtClean="0"/>
              <a:t>An Example</a:t>
            </a:r>
          </a:p>
        </p:txBody>
      </p:sp>
      <p:pic>
        <p:nvPicPr>
          <p:cNvPr id="57350"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66800" y="1524000"/>
            <a:ext cx="7543800" cy="4716463"/>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83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83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4DA272-F34D-426E-939F-B8FCC0E4A581}" type="slidenum">
              <a:rPr lang="en-US" altLang="en-US">
                <a:solidFill>
                  <a:srgbClr val="660066"/>
                </a:solidFill>
              </a:rPr>
              <a:pPr eaLnBrk="1" hangingPunct="1"/>
              <a:t>43</a:t>
            </a:fld>
            <a:endParaRPr lang="en-US" altLang="en-US">
              <a:solidFill>
                <a:srgbClr val="660066"/>
              </a:solidFill>
            </a:endParaRPr>
          </a:p>
        </p:txBody>
      </p:sp>
      <p:sp>
        <p:nvSpPr>
          <p:cNvPr id="58373" name="Rectangle 2"/>
          <p:cNvSpPr>
            <a:spLocks noGrp="1" noChangeArrowheads="1"/>
          </p:cNvSpPr>
          <p:nvPr>
            <p:ph type="title"/>
          </p:nvPr>
        </p:nvSpPr>
        <p:spPr/>
        <p:txBody>
          <a:bodyPr/>
          <a:lstStyle/>
          <a:p>
            <a:pPr eaLnBrk="1" hangingPunct="1"/>
            <a:r>
              <a:rPr lang="en-US" altLang="en-US" smtClean="0"/>
              <a:t>An Example</a:t>
            </a:r>
          </a:p>
        </p:txBody>
      </p:sp>
      <p:pic>
        <p:nvPicPr>
          <p:cNvPr id="58374"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828800"/>
            <a:ext cx="8458200" cy="3683000"/>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593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593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6EF685-81A7-4EE9-B687-5AC9DB464761}" type="slidenum">
              <a:rPr lang="en-US" altLang="en-US">
                <a:solidFill>
                  <a:srgbClr val="660066"/>
                </a:solidFill>
              </a:rPr>
              <a:pPr eaLnBrk="1" hangingPunct="1"/>
              <a:t>44</a:t>
            </a:fld>
            <a:endParaRPr lang="en-US" altLang="en-US">
              <a:solidFill>
                <a:srgbClr val="660066"/>
              </a:solidFill>
            </a:endParaRPr>
          </a:p>
        </p:txBody>
      </p:sp>
      <p:sp>
        <p:nvSpPr>
          <p:cNvPr id="59397" name="Rectangle 2"/>
          <p:cNvSpPr>
            <a:spLocks noGrp="1" noChangeArrowheads="1"/>
          </p:cNvSpPr>
          <p:nvPr>
            <p:ph type="title"/>
          </p:nvPr>
        </p:nvSpPr>
        <p:spPr/>
        <p:txBody>
          <a:bodyPr/>
          <a:lstStyle/>
          <a:p>
            <a:pPr eaLnBrk="1" hangingPunct="1"/>
            <a:r>
              <a:rPr lang="en-US" altLang="en-US" smtClean="0"/>
              <a:t>The Generalized GCD Test</a:t>
            </a:r>
          </a:p>
        </p:txBody>
      </p:sp>
      <p:pic>
        <p:nvPicPr>
          <p:cNvPr id="59398"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19400" y="1447800"/>
            <a:ext cx="3835400" cy="5181600"/>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04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04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ED5BF4-1BF3-49EF-B1C4-B2426F73D1E9}" type="slidenum">
              <a:rPr lang="en-US" altLang="en-US">
                <a:solidFill>
                  <a:srgbClr val="660066"/>
                </a:solidFill>
              </a:rPr>
              <a:pPr eaLnBrk="1" hangingPunct="1"/>
              <a:t>45</a:t>
            </a:fld>
            <a:endParaRPr lang="en-US" altLang="en-US">
              <a:solidFill>
                <a:srgbClr val="660066"/>
              </a:solidFill>
            </a:endParaRPr>
          </a:p>
        </p:txBody>
      </p:sp>
      <p:sp>
        <p:nvSpPr>
          <p:cNvPr id="60421" name="Rectangle 2"/>
          <p:cNvSpPr>
            <a:spLocks noGrp="1" noChangeArrowheads="1"/>
          </p:cNvSpPr>
          <p:nvPr>
            <p:ph type="title"/>
          </p:nvPr>
        </p:nvSpPr>
        <p:spPr/>
        <p:txBody>
          <a:bodyPr/>
          <a:lstStyle/>
          <a:p>
            <a:pPr eaLnBrk="1" hangingPunct="1"/>
            <a:r>
              <a:rPr lang="en-US" altLang="en-US" smtClean="0"/>
              <a:t>Banerjee’s Inequalities</a:t>
            </a:r>
          </a:p>
        </p:txBody>
      </p:sp>
      <p:sp>
        <p:nvSpPr>
          <p:cNvPr id="60422" name="Rectangle 3"/>
          <p:cNvSpPr>
            <a:spLocks noGrp="1" noChangeArrowheads="1"/>
          </p:cNvSpPr>
          <p:nvPr>
            <p:ph type="body" idx="1"/>
          </p:nvPr>
        </p:nvSpPr>
        <p:spPr/>
        <p:txBody>
          <a:bodyPr/>
          <a:lstStyle/>
          <a:p>
            <a:pPr eaLnBrk="1" hangingPunct="1"/>
            <a:r>
              <a:rPr lang="en-US" altLang="en-US" smtClean="0"/>
              <a:t>The GCD tests do not take into account the loop bounds</a:t>
            </a:r>
          </a:p>
          <a:p>
            <a:pPr eaLnBrk="1" hangingPunct="1"/>
            <a:endParaRPr lang="en-US" altLang="en-US" smtClean="0"/>
          </a:p>
          <a:p>
            <a:pPr eaLnBrk="1" hangingPunct="1"/>
            <a:r>
              <a:rPr lang="en-US" altLang="en-US" smtClean="0"/>
              <a:t>For the simple GCD test, there is a simple way to incorporate loop bounds using Banerjee’s inequalities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14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14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BA8E00-200E-4D09-91C2-E7F0C843C4EA}" type="slidenum">
              <a:rPr lang="en-US" altLang="en-US">
                <a:solidFill>
                  <a:srgbClr val="660066"/>
                </a:solidFill>
              </a:rPr>
              <a:pPr eaLnBrk="1" hangingPunct="1"/>
              <a:t>46</a:t>
            </a:fld>
            <a:endParaRPr lang="en-US" altLang="en-US">
              <a:solidFill>
                <a:srgbClr val="660066"/>
              </a:solidFill>
            </a:endParaRPr>
          </a:p>
        </p:txBody>
      </p:sp>
      <p:sp>
        <p:nvSpPr>
          <p:cNvPr id="61445" name="Rectangle 2"/>
          <p:cNvSpPr>
            <a:spLocks noGrp="1" noChangeArrowheads="1"/>
          </p:cNvSpPr>
          <p:nvPr>
            <p:ph type="title"/>
          </p:nvPr>
        </p:nvSpPr>
        <p:spPr/>
        <p:txBody>
          <a:bodyPr/>
          <a:lstStyle/>
          <a:p>
            <a:pPr eaLnBrk="1" hangingPunct="1"/>
            <a:r>
              <a:rPr lang="en-US" altLang="en-US" smtClean="0"/>
              <a:t>Terminology</a:t>
            </a:r>
          </a:p>
        </p:txBody>
      </p:sp>
      <p:sp>
        <p:nvSpPr>
          <p:cNvPr id="61446" name="Rectangle 3"/>
          <p:cNvSpPr>
            <a:spLocks noGrp="1" noChangeArrowheads="1"/>
          </p:cNvSpPr>
          <p:nvPr>
            <p:ph type="body" idx="1"/>
          </p:nvPr>
        </p:nvSpPr>
        <p:spPr/>
        <p:txBody>
          <a:bodyPr/>
          <a:lstStyle/>
          <a:p>
            <a:pPr eaLnBrk="1" hangingPunct="1"/>
            <a:r>
              <a:rPr lang="en-US" altLang="en-US" smtClean="0"/>
              <a:t>For a given real number, </a:t>
            </a:r>
            <a:r>
              <a:rPr lang="en-US" altLang="en-US" i="1" smtClean="0">
                <a:latin typeface="Times New Roman" panose="02020603050405020304" pitchFamily="18" charset="0"/>
              </a:rPr>
              <a:t>a</a:t>
            </a:r>
            <a:r>
              <a:rPr lang="en-US" altLang="en-US" smtClean="0"/>
              <a:t>, define the following two terms:</a:t>
            </a:r>
          </a:p>
          <a:p>
            <a:pPr lvl="1" eaLnBrk="1" hangingPunct="1"/>
            <a:r>
              <a:rPr lang="en-US" altLang="en-US" i="1" smtClean="0">
                <a:latin typeface="Times New Roman" panose="02020603050405020304" pitchFamily="18" charset="0"/>
              </a:rPr>
              <a:t>a</a:t>
            </a:r>
            <a:r>
              <a:rPr lang="en-US" altLang="en-US" baseline="30000" smtClean="0"/>
              <a:t>+</a:t>
            </a:r>
            <a:r>
              <a:rPr lang="en-US" altLang="en-US" smtClean="0"/>
              <a:t> = max(</a:t>
            </a:r>
            <a:r>
              <a:rPr lang="en-US" altLang="en-US" i="1" smtClean="0">
                <a:latin typeface="Times New Roman" panose="02020603050405020304" pitchFamily="18" charset="0"/>
              </a:rPr>
              <a:t>a</a:t>
            </a:r>
            <a:r>
              <a:rPr lang="en-US" altLang="en-US" smtClean="0"/>
              <a:t>, 0)</a:t>
            </a:r>
          </a:p>
          <a:p>
            <a:pPr lvl="1" eaLnBrk="1" hangingPunct="1"/>
            <a:endParaRPr lang="en-US" altLang="en-US" smtClean="0"/>
          </a:p>
          <a:p>
            <a:pPr lvl="1" eaLnBrk="1" hangingPunct="1"/>
            <a:r>
              <a:rPr lang="en-US" altLang="en-US" i="1" smtClean="0">
                <a:latin typeface="Times New Roman" panose="02020603050405020304" pitchFamily="18" charset="0"/>
              </a:rPr>
              <a:t>a</a:t>
            </a:r>
            <a:r>
              <a:rPr lang="en-US" altLang="en-US" baseline="30000" smtClean="0"/>
              <a:t>-</a:t>
            </a:r>
            <a:r>
              <a:rPr lang="en-US" altLang="en-US" smtClean="0"/>
              <a:t> = max(-</a:t>
            </a:r>
            <a:r>
              <a:rPr lang="en-US" altLang="en-US" i="1" smtClean="0">
                <a:latin typeface="Times New Roman" panose="02020603050405020304" pitchFamily="18" charset="0"/>
              </a:rPr>
              <a:t>a</a:t>
            </a:r>
            <a:r>
              <a:rPr lang="en-US" altLang="en-US" smtClean="0"/>
              <a:t>, 0)</a:t>
            </a:r>
          </a:p>
          <a:p>
            <a:pPr eaLnBrk="1" hangingPunct="1"/>
            <a:r>
              <a:rPr lang="en-US" altLang="en-US" smtClean="0"/>
              <a:t>For </a:t>
            </a:r>
            <a:r>
              <a:rPr lang="en-US" altLang="en-US" i="1" smtClean="0">
                <a:latin typeface="Times New Roman" panose="02020603050405020304" pitchFamily="18" charset="0"/>
              </a:rPr>
              <a:t>a</a:t>
            </a:r>
            <a:r>
              <a:rPr lang="en-US" altLang="en-US" smtClean="0"/>
              <a:t> </a:t>
            </a:r>
            <a:r>
              <a:rPr lang="en-US" altLang="en-US" smtClean="0">
                <a:cs typeface="Arial" panose="020B0604020202020204" pitchFamily="34" charset="0"/>
              </a:rPr>
              <a:t>≥</a:t>
            </a:r>
            <a:r>
              <a:rPr lang="en-US" altLang="en-US" smtClean="0"/>
              <a:t> 0, </a:t>
            </a:r>
            <a:r>
              <a:rPr lang="en-US" altLang="en-US" i="1" smtClean="0">
                <a:latin typeface="Times New Roman" panose="02020603050405020304" pitchFamily="18" charset="0"/>
              </a:rPr>
              <a:t>a</a:t>
            </a:r>
            <a:r>
              <a:rPr lang="en-US" altLang="en-US" baseline="30000" smtClean="0"/>
              <a:t>+</a:t>
            </a:r>
            <a:r>
              <a:rPr lang="en-US" altLang="en-US" smtClean="0"/>
              <a:t> = </a:t>
            </a:r>
            <a:r>
              <a:rPr lang="en-US" altLang="en-US" i="1" smtClean="0">
                <a:latin typeface="Times New Roman" panose="02020603050405020304" pitchFamily="18" charset="0"/>
              </a:rPr>
              <a:t>a</a:t>
            </a:r>
            <a:r>
              <a:rPr lang="en-US" altLang="en-US" smtClean="0"/>
              <a:t>, </a:t>
            </a:r>
            <a:r>
              <a:rPr lang="en-US" altLang="en-US" i="1" smtClean="0">
                <a:latin typeface="Times New Roman" panose="02020603050405020304" pitchFamily="18" charset="0"/>
              </a:rPr>
              <a:t>a</a:t>
            </a:r>
            <a:r>
              <a:rPr lang="en-US" altLang="en-US" baseline="30000" smtClean="0"/>
              <a:t>-</a:t>
            </a:r>
            <a:r>
              <a:rPr lang="en-US" altLang="en-US" smtClean="0"/>
              <a:t> = 0</a:t>
            </a:r>
          </a:p>
          <a:p>
            <a:pPr eaLnBrk="1" hangingPunct="1"/>
            <a:r>
              <a:rPr lang="en-US" altLang="en-US" smtClean="0"/>
              <a:t>For </a:t>
            </a:r>
            <a:r>
              <a:rPr lang="en-US" altLang="en-US" i="1" smtClean="0">
                <a:latin typeface="Times New Roman" panose="02020603050405020304" pitchFamily="18" charset="0"/>
              </a:rPr>
              <a:t>a</a:t>
            </a:r>
            <a:r>
              <a:rPr lang="en-US" altLang="en-US" smtClean="0"/>
              <a:t> &lt; 0, </a:t>
            </a:r>
            <a:r>
              <a:rPr lang="en-US" altLang="en-US" i="1" smtClean="0">
                <a:latin typeface="Times New Roman" panose="02020603050405020304" pitchFamily="18" charset="0"/>
              </a:rPr>
              <a:t>a</a:t>
            </a:r>
            <a:r>
              <a:rPr lang="en-US" altLang="en-US" baseline="30000" smtClean="0"/>
              <a:t>+</a:t>
            </a:r>
            <a:r>
              <a:rPr lang="en-US" altLang="en-US" smtClean="0"/>
              <a:t> = 0, </a:t>
            </a:r>
            <a:r>
              <a:rPr lang="en-US" altLang="en-US" i="1" smtClean="0">
                <a:latin typeface="Times New Roman" panose="02020603050405020304" pitchFamily="18" charset="0"/>
              </a:rPr>
              <a:t>a</a:t>
            </a:r>
            <a:r>
              <a:rPr lang="en-US" altLang="en-US" baseline="30000" smtClean="0"/>
              <a:t>-</a:t>
            </a:r>
            <a:r>
              <a:rPr lang="en-US" altLang="en-US" smtClean="0"/>
              <a:t> = </a:t>
            </a:r>
            <a:r>
              <a:rPr lang="en-US" altLang="en-US" smtClean="0">
                <a:latin typeface="Times New Roman" panose="02020603050405020304" pitchFamily="18" charset="0"/>
              </a:rPr>
              <a:t>-</a:t>
            </a:r>
            <a:r>
              <a:rPr lang="en-US" altLang="en-US" i="1" smtClean="0">
                <a:latin typeface="Times New Roman" panose="02020603050405020304" pitchFamily="18" charset="0"/>
              </a:rPr>
              <a:t>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24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24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42992B-8B86-458F-B3C0-6A133EBF58C4}" type="slidenum">
              <a:rPr lang="en-US" altLang="en-US">
                <a:solidFill>
                  <a:srgbClr val="660066"/>
                </a:solidFill>
              </a:rPr>
              <a:pPr eaLnBrk="1" hangingPunct="1"/>
              <a:t>47</a:t>
            </a:fld>
            <a:endParaRPr lang="en-US" altLang="en-US">
              <a:solidFill>
                <a:srgbClr val="660066"/>
              </a:solidFill>
            </a:endParaRPr>
          </a:p>
        </p:txBody>
      </p:sp>
      <p:sp>
        <p:nvSpPr>
          <p:cNvPr id="62469" name="Rectangle 2"/>
          <p:cNvSpPr>
            <a:spLocks noGrp="1" noChangeArrowheads="1"/>
          </p:cNvSpPr>
          <p:nvPr>
            <p:ph type="title"/>
          </p:nvPr>
        </p:nvSpPr>
        <p:spPr/>
        <p:txBody>
          <a:bodyPr/>
          <a:lstStyle/>
          <a:p>
            <a:pPr eaLnBrk="1" hangingPunct="1"/>
            <a:r>
              <a:rPr lang="en-US" altLang="en-US" smtClean="0"/>
              <a:t>Theorem</a:t>
            </a:r>
          </a:p>
        </p:txBody>
      </p:sp>
      <p:pic>
        <p:nvPicPr>
          <p:cNvPr id="62470"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1447800"/>
            <a:ext cx="7467600" cy="4432300"/>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34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34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03670A-F376-4015-A7B3-3005713BCD94}" type="slidenum">
              <a:rPr lang="en-US" altLang="en-US">
                <a:solidFill>
                  <a:srgbClr val="660066"/>
                </a:solidFill>
              </a:rPr>
              <a:pPr eaLnBrk="1" hangingPunct="1"/>
              <a:t>48</a:t>
            </a:fld>
            <a:endParaRPr lang="en-US" altLang="en-US">
              <a:solidFill>
                <a:srgbClr val="660066"/>
              </a:solidFill>
            </a:endParaRPr>
          </a:p>
        </p:txBody>
      </p:sp>
      <p:sp>
        <p:nvSpPr>
          <p:cNvPr id="63493" name="Rectangle 2"/>
          <p:cNvSpPr>
            <a:spLocks noGrp="1" noChangeArrowheads="1"/>
          </p:cNvSpPr>
          <p:nvPr>
            <p:ph type="title"/>
          </p:nvPr>
        </p:nvSpPr>
        <p:spPr/>
        <p:txBody>
          <a:bodyPr/>
          <a:lstStyle/>
          <a:p>
            <a:pPr eaLnBrk="1" hangingPunct="1"/>
            <a:r>
              <a:rPr lang="en-US" altLang="en-US" smtClean="0"/>
              <a:t>The Strategy</a:t>
            </a:r>
          </a:p>
        </p:txBody>
      </p:sp>
      <p:sp>
        <p:nvSpPr>
          <p:cNvPr id="63494" name="Rectangle 3"/>
          <p:cNvSpPr>
            <a:spLocks noGrp="1" noChangeArrowheads="1"/>
          </p:cNvSpPr>
          <p:nvPr>
            <p:ph type="body" idx="1"/>
          </p:nvPr>
        </p:nvSpPr>
        <p:spPr/>
        <p:txBody>
          <a:bodyPr/>
          <a:lstStyle/>
          <a:p>
            <a:pPr eaLnBrk="1" hangingPunct="1"/>
            <a:r>
              <a:rPr lang="en-US" altLang="en-US" smtClean="0"/>
              <a:t>Perform the GCD Test to see if there is any dependencies</a:t>
            </a:r>
          </a:p>
          <a:p>
            <a:pPr eaLnBrk="1" hangingPunct="1"/>
            <a:endParaRPr lang="en-US" altLang="en-US" smtClean="0"/>
          </a:p>
          <a:p>
            <a:pPr eaLnBrk="1" hangingPunct="1"/>
            <a:r>
              <a:rPr lang="en-US" altLang="en-US" smtClean="0"/>
              <a:t>Solve for the (real) solutions to the Banarjee’s inequalities</a:t>
            </a:r>
          </a:p>
          <a:p>
            <a:pPr eaLnBrk="1" hangingPunct="1"/>
            <a:endParaRPr lang="en-US" altLang="en-US" smtClean="0"/>
          </a:p>
          <a:p>
            <a:pPr eaLnBrk="1" hangingPunct="1"/>
            <a:r>
              <a:rPr lang="en-US" altLang="en-US" smtClean="0"/>
              <a:t>If no integer solution exists, then there is no dependency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4515"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4516"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C0F632-2AA5-4994-BDE4-68513775715B}" type="slidenum">
              <a:rPr lang="en-US" altLang="en-US">
                <a:solidFill>
                  <a:srgbClr val="660066"/>
                </a:solidFill>
              </a:rPr>
              <a:pPr eaLnBrk="1" hangingPunct="1"/>
              <a:t>49</a:t>
            </a:fld>
            <a:endParaRPr lang="en-US" altLang="en-US">
              <a:solidFill>
                <a:srgbClr val="660066"/>
              </a:solidFill>
            </a:endParaRPr>
          </a:p>
        </p:txBody>
      </p:sp>
      <p:sp>
        <p:nvSpPr>
          <p:cNvPr id="64517" name="Rectangle 2"/>
          <p:cNvSpPr>
            <a:spLocks noGrp="1" noChangeArrowheads="1"/>
          </p:cNvSpPr>
          <p:nvPr>
            <p:ph type="title"/>
          </p:nvPr>
        </p:nvSpPr>
        <p:spPr/>
        <p:txBody>
          <a:bodyPr/>
          <a:lstStyle/>
          <a:p>
            <a:pPr eaLnBrk="1" hangingPunct="1"/>
            <a:r>
              <a:rPr lang="en-US" altLang="en-US" sz="4000" smtClean="0"/>
              <a:t>Extending to </a:t>
            </a:r>
            <a:br>
              <a:rPr lang="en-US" altLang="en-US" sz="4000" smtClean="0"/>
            </a:br>
            <a:r>
              <a:rPr lang="en-US" altLang="en-US" sz="4000" smtClean="0"/>
              <a:t>multi-dimensional arrays</a:t>
            </a:r>
          </a:p>
        </p:txBody>
      </p:sp>
      <p:sp>
        <p:nvSpPr>
          <p:cNvPr id="64518" name="Rectangle 3"/>
          <p:cNvSpPr>
            <a:spLocks noGrp="1" noChangeArrowheads="1"/>
          </p:cNvSpPr>
          <p:nvPr>
            <p:ph type="body" sz="half" idx="1"/>
          </p:nvPr>
        </p:nvSpPr>
        <p:spPr>
          <a:xfrm>
            <a:off x="457200" y="1600200"/>
            <a:ext cx="8066088" cy="4525963"/>
          </a:xfrm>
        </p:spPr>
        <p:txBody>
          <a:bodyPr/>
          <a:lstStyle/>
          <a:p>
            <a:pPr eaLnBrk="1" hangingPunct="1"/>
            <a:r>
              <a:rPr lang="en-US" altLang="en-US" sz="2800" smtClean="0"/>
              <a:t>Consider the generalized tightly nested loop</a:t>
            </a:r>
          </a:p>
          <a:p>
            <a:pPr eaLnBrk="1" hangingPunct="1"/>
            <a:r>
              <a:rPr lang="en-US" altLang="en-US" sz="2800" smtClean="0"/>
              <a:t>The bounds on a level </a:t>
            </a:r>
            <a:r>
              <a:rPr lang="en-US" altLang="en-US" sz="2800" i="1" smtClean="0">
                <a:latin typeface="Times New Roman" panose="02020603050405020304" pitchFamily="18" charset="0"/>
              </a:rPr>
              <a:t>k</a:t>
            </a:r>
            <a:r>
              <a:rPr lang="en-US" altLang="en-US" sz="2800" smtClean="0"/>
              <a:t> index variable </a:t>
            </a:r>
            <a:r>
              <a:rPr lang="en-US" altLang="en-US" sz="2800" i="1" smtClean="0">
                <a:latin typeface="Times New Roman" panose="02020603050405020304" pitchFamily="18" charset="0"/>
              </a:rPr>
              <a:t>I</a:t>
            </a:r>
            <a:r>
              <a:rPr lang="en-US" altLang="en-US" sz="2800" i="1" baseline="-25000" smtClean="0">
                <a:latin typeface="Times New Roman" panose="02020603050405020304" pitchFamily="18" charset="0"/>
              </a:rPr>
              <a:t>k</a:t>
            </a:r>
            <a:r>
              <a:rPr lang="en-US" altLang="en-US" sz="2800" smtClean="0"/>
              <a:t> may be arithmetic expressions involving all or some of the index variables </a:t>
            </a:r>
            <a:r>
              <a:rPr lang="en-US" altLang="en-US" sz="2800" i="1" smtClean="0">
                <a:latin typeface="Times New Roman" panose="02020603050405020304" pitchFamily="18" charset="0"/>
              </a:rPr>
              <a:t>I</a:t>
            </a:r>
            <a:r>
              <a:rPr lang="en-US" altLang="en-US" sz="2800" i="1" baseline="-25000" smtClean="0">
                <a:latin typeface="Times New Roman" panose="02020603050405020304" pitchFamily="18" charset="0"/>
              </a:rPr>
              <a:t>j</a:t>
            </a:r>
            <a:r>
              <a:rPr lang="en-US" altLang="en-US" sz="2800" smtClean="0"/>
              <a:t>, </a:t>
            </a:r>
            <a:r>
              <a:rPr lang="en-US" altLang="en-US" sz="2800" i="1" smtClean="0">
                <a:latin typeface="Times New Roman" panose="02020603050405020304" pitchFamily="18" charset="0"/>
              </a:rPr>
              <a:t>j</a:t>
            </a:r>
            <a:r>
              <a:rPr lang="en-US" altLang="en-US" sz="2800" smtClean="0"/>
              <a:t> &lt; </a:t>
            </a:r>
            <a:r>
              <a:rPr lang="en-US" altLang="en-US" sz="2800" i="1" smtClean="0">
                <a:latin typeface="Times New Roman" panose="02020603050405020304" pitchFamily="18" charset="0"/>
              </a:rPr>
              <a:t>k</a:t>
            </a:r>
            <a:r>
              <a:rPr lang="en-US" altLang="en-US" sz="2800" smtClean="0"/>
              <a:t> of the other levels</a:t>
            </a:r>
          </a:p>
        </p:txBody>
      </p:sp>
      <p:graphicFrame>
        <p:nvGraphicFramePr>
          <p:cNvPr id="64519" name="Object 4"/>
          <p:cNvGraphicFramePr>
            <a:graphicFrameLocks noChangeAspect="1"/>
          </p:cNvGraphicFramePr>
          <p:nvPr>
            <p:ph sz="half" idx="2"/>
          </p:nvPr>
        </p:nvGraphicFramePr>
        <p:xfrm>
          <a:off x="620713" y="4419600"/>
          <a:ext cx="7821612" cy="546100"/>
        </p:xfrm>
        <a:graphic>
          <a:graphicData uri="http://schemas.openxmlformats.org/presentationml/2006/ole">
            <mc:AlternateContent xmlns:mc="http://schemas.openxmlformats.org/markup-compatibility/2006">
              <mc:Choice xmlns:v="urn:schemas-microsoft-com:vml" Requires="v">
                <p:oleObj spid="_x0000_s64520" name="Equation" r:id="rId4" imgW="3238500" imgH="241300" progId="Equation.DSMT4">
                  <p:embed/>
                </p:oleObj>
              </mc:Choice>
              <mc:Fallback>
                <p:oleObj name="Equation" r:id="rId4" imgW="3238500" imgH="2413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13" y="4419600"/>
                        <a:ext cx="78216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94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94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689534-0EDA-4249-94F0-625357B90C1A}" type="slidenum">
              <a:rPr lang="en-US" altLang="en-US">
                <a:solidFill>
                  <a:srgbClr val="660066"/>
                </a:solidFill>
              </a:rPr>
              <a:pPr eaLnBrk="1" hangingPunct="1"/>
              <a:t>5</a:t>
            </a:fld>
            <a:endParaRPr lang="en-US" altLang="en-US">
              <a:solidFill>
                <a:srgbClr val="660066"/>
              </a:solidFill>
            </a:endParaRPr>
          </a:p>
        </p:txBody>
      </p:sp>
      <p:sp>
        <p:nvSpPr>
          <p:cNvPr id="19461" name="Rectangle 2"/>
          <p:cNvSpPr>
            <a:spLocks noGrp="1" noChangeArrowheads="1"/>
          </p:cNvSpPr>
          <p:nvPr>
            <p:ph type="title"/>
          </p:nvPr>
        </p:nvSpPr>
        <p:spPr/>
        <p:txBody>
          <a:bodyPr/>
          <a:lstStyle/>
          <a:p>
            <a:pPr eaLnBrk="1" hangingPunct="1"/>
            <a:r>
              <a:rPr lang="en-US" altLang="en-US" smtClean="0"/>
              <a:t>Iteration Vector</a:t>
            </a:r>
          </a:p>
        </p:txBody>
      </p:sp>
      <p:sp>
        <p:nvSpPr>
          <p:cNvPr id="19462" name="Rectangle 3"/>
          <p:cNvSpPr>
            <a:spLocks noGrp="1" noChangeArrowheads="1"/>
          </p:cNvSpPr>
          <p:nvPr>
            <p:ph type="body" idx="1"/>
          </p:nvPr>
        </p:nvSpPr>
        <p:spPr/>
        <p:txBody>
          <a:bodyPr/>
          <a:lstStyle/>
          <a:p>
            <a:pPr eaLnBrk="1" hangingPunct="1">
              <a:lnSpc>
                <a:spcPct val="90000"/>
              </a:lnSpc>
            </a:pPr>
            <a:r>
              <a:rPr lang="en-US" altLang="en-US" smtClean="0"/>
              <a:t>Let </a:t>
            </a:r>
            <a:r>
              <a:rPr lang="en-US" altLang="en-US" b="1" smtClean="0">
                <a:latin typeface="Times New Roman" panose="02020603050405020304" pitchFamily="18" charset="0"/>
              </a:rPr>
              <a:t>i</a:t>
            </a:r>
            <a:r>
              <a:rPr lang="en-US" altLang="en-US" smtClean="0"/>
              <a:t> = (</a:t>
            </a:r>
            <a:r>
              <a:rPr lang="en-US" altLang="en-US" i="1" smtClean="0">
                <a:latin typeface="Times New Roman" panose="02020603050405020304" pitchFamily="18" charset="0"/>
              </a:rPr>
              <a:t>I</a:t>
            </a:r>
            <a:r>
              <a:rPr lang="en-US" altLang="en-US" baseline="-25000" smtClean="0">
                <a:latin typeface="Times New Roman" panose="02020603050405020304" pitchFamily="18" charset="0"/>
              </a:rPr>
              <a:t>1</a:t>
            </a:r>
            <a:r>
              <a:rPr lang="en-US" altLang="en-US" smtClean="0">
                <a:latin typeface="Times New Roman" panose="02020603050405020304" pitchFamily="18" charset="0"/>
              </a:rPr>
              <a:t>, </a:t>
            </a:r>
            <a:r>
              <a:rPr lang="en-US" altLang="en-US" i="1" smtClean="0">
                <a:latin typeface="Times New Roman" panose="02020603050405020304" pitchFamily="18" charset="0"/>
              </a:rPr>
              <a:t>I</a:t>
            </a:r>
            <a:r>
              <a:rPr lang="en-US" altLang="en-US" baseline="-25000" smtClean="0">
                <a:latin typeface="Times New Roman" panose="02020603050405020304" pitchFamily="18" charset="0"/>
              </a:rPr>
              <a:t>2</a:t>
            </a:r>
            <a:r>
              <a:rPr lang="en-US" altLang="en-US" smtClean="0">
                <a:latin typeface="Times New Roman" panose="02020603050405020304" pitchFamily="18" charset="0"/>
              </a:rPr>
              <a:t>, …,</a:t>
            </a:r>
            <a:r>
              <a:rPr lang="en-US" altLang="en-US" i="1" smtClean="0">
                <a:latin typeface="Times New Roman" panose="02020603050405020304" pitchFamily="18" charset="0"/>
              </a:rPr>
              <a:t> I</a:t>
            </a:r>
            <a:r>
              <a:rPr lang="en-US" altLang="en-US" i="1" baseline="-25000" smtClean="0">
                <a:latin typeface="Times New Roman" panose="02020603050405020304" pitchFamily="18" charset="0"/>
              </a:rPr>
              <a:t>m</a:t>
            </a:r>
            <a:r>
              <a:rPr lang="en-US" altLang="en-US" smtClean="0"/>
              <a:t>) be a vector of integers</a:t>
            </a:r>
          </a:p>
          <a:p>
            <a:pPr eaLnBrk="1" hangingPunct="1">
              <a:lnSpc>
                <a:spcPct val="90000"/>
              </a:lnSpc>
            </a:pPr>
            <a:endParaRPr lang="en-US" altLang="en-US" smtClean="0"/>
          </a:p>
          <a:p>
            <a:pPr eaLnBrk="1" hangingPunct="1">
              <a:lnSpc>
                <a:spcPct val="90000"/>
              </a:lnSpc>
            </a:pPr>
            <a:r>
              <a:rPr lang="en-US" altLang="en-US" smtClean="0"/>
              <a:t>An </a:t>
            </a:r>
            <a:r>
              <a:rPr lang="en-US" altLang="en-US" smtClean="0">
                <a:solidFill>
                  <a:srgbClr val="800080"/>
                </a:solidFill>
              </a:rPr>
              <a:t>iteration vector</a:t>
            </a:r>
            <a:r>
              <a:rPr lang="en-US" altLang="en-US" smtClean="0"/>
              <a:t> is an assignment of integers to </a:t>
            </a:r>
            <a:r>
              <a:rPr lang="en-US" altLang="en-US" b="1" smtClean="0">
                <a:latin typeface="Times New Roman" panose="02020603050405020304" pitchFamily="18" charset="0"/>
              </a:rPr>
              <a:t>i</a:t>
            </a:r>
            <a:r>
              <a:rPr lang="en-US" altLang="en-US" smtClean="0"/>
              <a:t> that are within all the respective loop bounds</a:t>
            </a:r>
          </a:p>
          <a:p>
            <a:pPr eaLnBrk="1" hangingPunct="1">
              <a:lnSpc>
                <a:spcPct val="90000"/>
              </a:lnSpc>
            </a:pPr>
            <a:endParaRPr lang="en-US" altLang="en-US" smtClean="0"/>
          </a:p>
          <a:p>
            <a:pPr eaLnBrk="1" hangingPunct="1">
              <a:lnSpc>
                <a:spcPct val="90000"/>
              </a:lnSpc>
            </a:pPr>
            <a:r>
              <a:rPr lang="en-US" altLang="en-US" smtClean="0"/>
              <a:t>An iteration vector uniquely identify a specific iteration of the loop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5539"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5540"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F1ACE5-BCFC-42E3-99A4-CD06AF76FF7A}" type="slidenum">
              <a:rPr lang="en-US" altLang="en-US">
                <a:solidFill>
                  <a:srgbClr val="660066"/>
                </a:solidFill>
              </a:rPr>
              <a:pPr eaLnBrk="1" hangingPunct="1"/>
              <a:t>50</a:t>
            </a:fld>
            <a:endParaRPr lang="en-US" altLang="en-US">
              <a:solidFill>
                <a:srgbClr val="660066"/>
              </a:solidFill>
            </a:endParaRPr>
          </a:p>
        </p:txBody>
      </p:sp>
      <p:sp>
        <p:nvSpPr>
          <p:cNvPr id="65541" name="Rectangle 2"/>
          <p:cNvSpPr>
            <a:spLocks noGrp="1" noChangeArrowheads="1"/>
          </p:cNvSpPr>
          <p:nvPr>
            <p:ph type="title"/>
          </p:nvPr>
        </p:nvSpPr>
        <p:spPr/>
        <p:txBody>
          <a:bodyPr/>
          <a:lstStyle/>
          <a:p>
            <a:pPr eaLnBrk="1" hangingPunct="1"/>
            <a:r>
              <a:rPr lang="en-US" altLang="en-US" smtClean="0"/>
              <a:t>Rewrite</a:t>
            </a:r>
          </a:p>
        </p:txBody>
      </p:sp>
      <p:sp>
        <p:nvSpPr>
          <p:cNvPr id="65542" name="Rectangle 3"/>
          <p:cNvSpPr>
            <a:spLocks noGrp="1" noChangeArrowheads="1"/>
          </p:cNvSpPr>
          <p:nvPr>
            <p:ph type="body" sz="half" idx="1"/>
          </p:nvPr>
        </p:nvSpPr>
        <p:spPr>
          <a:xfrm>
            <a:off x="457200" y="1600200"/>
            <a:ext cx="8229600" cy="4525963"/>
          </a:xfrm>
        </p:spPr>
        <p:txBody>
          <a:bodyPr/>
          <a:lstStyle/>
          <a:p>
            <a:pPr eaLnBrk="1" hangingPunct="1"/>
            <a:r>
              <a:rPr lang="en-US" altLang="en-US" sz="2800" smtClean="0"/>
              <a:t>Rewrite the inequality into</a:t>
            </a:r>
          </a:p>
          <a:p>
            <a:pPr eaLnBrk="1" hangingPunct="1"/>
            <a:endParaRPr lang="en-US" altLang="en-US" sz="2800" smtClean="0"/>
          </a:p>
          <a:p>
            <a:pPr eaLnBrk="1" hangingPunct="1"/>
            <a:endParaRPr lang="en-US" altLang="en-US" sz="2800" smtClean="0"/>
          </a:p>
          <a:p>
            <a:pPr eaLnBrk="1" hangingPunct="1"/>
            <a:r>
              <a:rPr lang="en-US" altLang="en-US" sz="2800" smtClean="0"/>
              <a:t>Or in matrix form</a:t>
            </a:r>
          </a:p>
          <a:p>
            <a:pPr eaLnBrk="1" hangingPunct="1">
              <a:buFont typeface="Arial Unicode MS" panose="020B0604020202020204" pitchFamily="34" charset="-128"/>
              <a:buNone/>
            </a:pPr>
            <a:r>
              <a:rPr lang="en-US" altLang="en-US" sz="2800" smtClean="0"/>
              <a:t>			</a:t>
            </a:r>
            <a:r>
              <a:rPr lang="en-US" altLang="en-US" sz="2800" b="1" smtClean="0">
                <a:latin typeface="Times New Roman" panose="02020603050405020304" pitchFamily="18" charset="0"/>
              </a:rPr>
              <a:t>p</a:t>
            </a:r>
            <a:r>
              <a:rPr lang="en-US" altLang="en-US" sz="2800" smtClean="0"/>
              <a:t> </a:t>
            </a:r>
            <a:r>
              <a:rPr lang="en-US" altLang="en-US" sz="2800" smtClean="0">
                <a:cs typeface="Arial" panose="020B0604020202020204" pitchFamily="34" charset="0"/>
              </a:rPr>
              <a:t>≤ </a:t>
            </a:r>
            <a:r>
              <a:rPr lang="en-US" altLang="en-US" sz="2800" b="1" smtClean="0">
                <a:latin typeface="Times New Roman" panose="02020603050405020304" pitchFamily="18" charset="0"/>
                <a:cs typeface="Arial" panose="020B0604020202020204" pitchFamily="34" charset="0"/>
              </a:rPr>
              <a:t>iP</a:t>
            </a:r>
          </a:p>
          <a:p>
            <a:pPr eaLnBrk="1" hangingPunct="1">
              <a:buFont typeface="Arial Unicode MS" panose="020B0604020202020204" pitchFamily="34" charset="-128"/>
              <a:buNone/>
            </a:pPr>
            <a:r>
              <a:rPr lang="en-US" altLang="en-US" sz="2800" smtClean="0">
                <a:cs typeface="Arial" panose="020B0604020202020204" pitchFamily="34" charset="0"/>
              </a:rPr>
              <a:t>			      </a:t>
            </a:r>
            <a:r>
              <a:rPr lang="en-US" altLang="en-US" sz="2800" b="1" smtClean="0">
                <a:latin typeface="Times New Roman" panose="02020603050405020304" pitchFamily="18" charset="0"/>
                <a:cs typeface="Arial" panose="020B0604020202020204" pitchFamily="34" charset="0"/>
              </a:rPr>
              <a:t>iQ</a:t>
            </a:r>
            <a:r>
              <a:rPr lang="en-US" altLang="en-US" sz="2800" smtClean="0">
                <a:cs typeface="Arial" panose="020B0604020202020204" pitchFamily="34" charset="0"/>
              </a:rPr>
              <a:t> ≤ </a:t>
            </a:r>
            <a:r>
              <a:rPr lang="en-US" altLang="en-US" sz="2800" b="1" smtClean="0">
                <a:latin typeface="Times New Roman" panose="02020603050405020304" pitchFamily="18" charset="0"/>
                <a:cs typeface="Arial" panose="020B0604020202020204" pitchFamily="34" charset="0"/>
              </a:rPr>
              <a:t>q</a:t>
            </a:r>
          </a:p>
          <a:p>
            <a:pPr eaLnBrk="1" hangingPunct="1">
              <a:buFont typeface="Arial Unicode MS" panose="020B0604020202020204" pitchFamily="34" charset="-128"/>
              <a:buNone/>
            </a:pPr>
            <a:r>
              <a:rPr lang="en-US" altLang="en-US" sz="2800" smtClean="0"/>
              <a:t>where </a:t>
            </a:r>
            <a:r>
              <a:rPr lang="en-US" altLang="en-US" sz="2800" b="1" smtClean="0">
                <a:latin typeface="Times New Roman" panose="02020603050405020304" pitchFamily="18" charset="0"/>
                <a:cs typeface="Arial" panose="020B0604020202020204" pitchFamily="34" charset="0"/>
              </a:rPr>
              <a:t>i</a:t>
            </a:r>
            <a:r>
              <a:rPr lang="en-US" altLang="en-US" sz="2800" smtClean="0"/>
              <a:t> = (</a:t>
            </a:r>
            <a:r>
              <a:rPr lang="en-US" altLang="en-US" sz="2800" i="1" smtClean="0">
                <a:latin typeface="Times New Roman" panose="02020603050405020304" pitchFamily="18" charset="0"/>
              </a:rPr>
              <a:t>I</a:t>
            </a:r>
            <a:r>
              <a:rPr lang="en-US" altLang="en-US" sz="2800" baseline="-25000" smtClean="0">
                <a:latin typeface="Times New Roman" panose="02020603050405020304" pitchFamily="18" charset="0"/>
              </a:rPr>
              <a:t>1</a:t>
            </a:r>
            <a:r>
              <a:rPr lang="en-US" altLang="en-US" sz="2800" smtClean="0"/>
              <a:t>, …, </a:t>
            </a:r>
            <a:r>
              <a:rPr lang="en-US" altLang="en-US" sz="2800" i="1" smtClean="0">
                <a:latin typeface="Times New Roman" panose="02020603050405020304" pitchFamily="18" charset="0"/>
              </a:rPr>
              <a:t>I</a:t>
            </a:r>
            <a:r>
              <a:rPr lang="en-US" altLang="en-US" sz="2800" i="1" baseline="-25000" smtClean="0">
                <a:latin typeface="Times New Roman" panose="02020603050405020304" pitchFamily="18" charset="0"/>
              </a:rPr>
              <a:t>m</a:t>
            </a:r>
            <a:r>
              <a:rPr lang="en-US" altLang="en-US" sz="2800" smtClean="0"/>
              <a:t>),</a:t>
            </a:r>
          </a:p>
        </p:txBody>
      </p:sp>
      <p:graphicFrame>
        <p:nvGraphicFramePr>
          <p:cNvPr id="65543" name="Object 4"/>
          <p:cNvGraphicFramePr>
            <a:graphicFrameLocks noChangeAspect="1"/>
          </p:cNvGraphicFramePr>
          <p:nvPr>
            <p:ph sz="quarter" idx="2"/>
          </p:nvPr>
        </p:nvGraphicFramePr>
        <p:xfrm>
          <a:off x="1354138" y="2057400"/>
          <a:ext cx="6110287" cy="1039813"/>
        </p:xfrm>
        <a:graphic>
          <a:graphicData uri="http://schemas.openxmlformats.org/presentationml/2006/ole">
            <mc:AlternateContent xmlns:mc="http://schemas.openxmlformats.org/markup-compatibility/2006">
              <mc:Choice xmlns:v="urn:schemas-microsoft-com:vml" Requires="v">
                <p:oleObj spid="_x0000_s65545" name="Equation" r:id="rId4" imgW="2514600" imgH="457200" progId="Equation.DSMT4">
                  <p:embed/>
                </p:oleObj>
              </mc:Choice>
              <mc:Fallback>
                <p:oleObj name="Equation" r:id="rId4" imgW="25146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138" y="2057400"/>
                        <a:ext cx="6110287"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5"/>
          <p:cNvGraphicFramePr>
            <a:graphicFrameLocks noChangeAspect="1"/>
          </p:cNvGraphicFramePr>
          <p:nvPr>
            <p:ph sz="quarter" idx="3"/>
          </p:nvPr>
        </p:nvGraphicFramePr>
        <p:xfrm>
          <a:off x="4041775" y="4733925"/>
          <a:ext cx="4075113" cy="476250"/>
        </p:xfrm>
        <a:graphic>
          <a:graphicData uri="http://schemas.openxmlformats.org/presentationml/2006/ole">
            <mc:AlternateContent xmlns:mc="http://schemas.openxmlformats.org/markup-compatibility/2006">
              <mc:Choice xmlns:v="urn:schemas-microsoft-com:vml" Requires="v">
                <p:oleObj spid="_x0000_s65546" name="Equation" r:id="rId6" imgW="1930400" imgH="241300" progId="Equation.DSMT4">
                  <p:embed/>
                </p:oleObj>
              </mc:Choice>
              <mc:Fallback>
                <p:oleObj name="Equation" r:id="rId6" imgW="1930400" imgH="2413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1775" y="4733925"/>
                        <a:ext cx="407511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6563"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6564"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5263D1-5BA3-4DDC-90FC-B052DA6860CF}" type="slidenum">
              <a:rPr lang="en-US" altLang="en-US">
                <a:solidFill>
                  <a:srgbClr val="660066"/>
                </a:solidFill>
              </a:rPr>
              <a:pPr eaLnBrk="1" hangingPunct="1"/>
              <a:t>51</a:t>
            </a:fld>
            <a:endParaRPr lang="en-US" altLang="en-US">
              <a:solidFill>
                <a:srgbClr val="660066"/>
              </a:solidFill>
            </a:endParaRPr>
          </a:p>
        </p:txBody>
      </p:sp>
      <p:sp>
        <p:nvSpPr>
          <p:cNvPr id="66565" name="Rectangle 2"/>
          <p:cNvSpPr>
            <a:spLocks noGrp="1" noChangeArrowheads="1"/>
          </p:cNvSpPr>
          <p:nvPr>
            <p:ph type="title"/>
          </p:nvPr>
        </p:nvSpPr>
        <p:spPr/>
        <p:txBody>
          <a:bodyPr/>
          <a:lstStyle/>
          <a:p>
            <a:pPr eaLnBrk="1" hangingPunct="1"/>
            <a:r>
              <a:rPr lang="en-US" altLang="en-US" smtClean="0"/>
              <a:t>Rewrite (cont)</a:t>
            </a:r>
          </a:p>
        </p:txBody>
      </p:sp>
      <p:graphicFrame>
        <p:nvGraphicFramePr>
          <p:cNvPr id="66566" name="Object 4"/>
          <p:cNvGraphicFramePr>
            <a:graphicFrameLocks noChangeAspect="1"/>
          </p:cNvGraphicFramePr>
          <p:nvPr>
            <p:ph sz="half" idx="1"/>
          </p:nvPr>
        </p:nvGraphicFramePr>
        <p:xfrm>
          <a:off x="2168525" y="1752600"/>
          <a:ext cx="4481513" cy="1974850"/>
        </p:xfrm>
        <a:graphic>
          <a:graphicData uri="http://schemas.openxmlformats.org/presentationml/2006/ole">
            <mc:AlternateContent xmlns:mc="http://schemas.openxmlformats.org/markup-compatibility/2006">
              <mc:Choice xmlns:v="urn:schemas-microsoft-com:vml" Requires="v">
                <p:oleObj spid="_x0000_s66568" name="Equation" r:id="rId4" imgW="1993900" imgH="939800" progId="Equation.DSMT4">
                  <p:embed/>
                </p:oleObj>
              </mc:Choice>
              <mc:Fallback>
                <p:oleObj name="Equation" r:id="rId4" imgW="1993900" imgH="939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525" y="1752600"/>
                        <a:ext cx="4481513" cy="197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6"/>
          <p:cNvGraphicFramePr>
            <a:graphicFrameLocks noChangeAspect="1"/>
          </p:cNvGraphicFramePr>
          <p:nvPr>
            <p:ph sz="half" idx="2"/>
          </p:nvPr>
        </p:nvGraphicFramePr>
        <p:xfrm>
          <a:off x="2211388" y="3962400"/>
          <a:ext cx="4394200" cy="1974850"/>
        </p:xfrm>
        <a:graphic>
          <a:graphicData uri="http://schemas.openxmlformats.org/presentationml/2006/ole">
            <mc:AlternateContent xmlns:mc="http://schemas.openxmlformats.org/markup-compatibility/2006">
              <mc:Choice xmlns:v="urn:schemas-microsoft-com:vml" Requires="v">
                <p:oleObj spid="_x0000_s66569" name="Equation" r:id="rId6" imgW="1955800" imgH="939800" progId="Equation.DSMT4">
                  <p:embed/>
                </p:oleObj>
              </mc:Choice>
              <mc:Fallback>
                <p:oleObj name="Equation" r:id="rId6" imgW="1955800" imgH="9398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1388" y="3962400"/>
                        <a:ext cx="4394200" cy="197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75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75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E311CD-4A6A-4B95-8F46-6F7BDF761504}" type="slidenum">
              <a:rPr lang="en-US" altLang="en-US">
                <a:solidFill>
                  <a:srgbClr val="660066"/>
                </a:solidFill>
              </a:rPr>
              <a:pPr eaLnBrk="1" hangingPunct="1"/>
              <a:t>52</a:t>
            </a:fld>
            <a:endParaRPr lang="en-US" altLang="en-US">
              <a:solidFill>
                <a:srgbClr val="660066"/>
              </a:solidFill>
            </a:endParaRPr>
          </a:p>
        </p:txBody>
      </p:sp>
      <p:sp>
        <p:nvSpPr>
          <p:cNvPr id="67589" name="Rectangle 2"/>
          <p:cNvSpPr>
            <a:spLocks noGrp="1" noChangeArrowheads="1"/>
          </p:cNvSpPr>
          <p:nvPr>
            <p:ph type="title"/>
          </p:nvPr>
        </p:nvSpPr>
        <p:spPr/>
        <p:txBody>
          <a:bodyPr/>
          <a:lstStyle/>
          <a:p>
            <a:pPr eaLnBrk="1" hangingPunct="1"/>
            <a:r>
              <a:rPr lang="en-US" altLang="en-US" sz="4000" smtClean="0"/>
              <a:t>Generalized </a:t>
            </a:r>
            <a:br>
              <a:rPr lang="en-US" altLang="en-US" sz="4000" smtClean="0"/>
            </a:br>
            <a:r>
              <a:rPr lang="en-US" altLang="en-US" sz="4000" smtClean="0"/>
              <a:t>Banerjee’s Inequalities</a:t>
            </a:r>
          </a:p>
        </p:txBody>
      </p:sp>
      <p:pic>
        <p:nvPicPr>
          <p:cNvPr id="67590"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2133600"/>
            <a:ext cx="8686800" cy="2728913"/>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86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86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7B049E-DF8E-44AE-803C-CA2C9164F33A}" type="slidenum">
              <a:rPr lang="en-US" altLang="en-US">
                <a:solidFill>
                  <a:srgbClr val="660066"/>
                </a:solidFill>
              </a:rPr>
              <a:pPr eaLnBrk="1" hangingPunct="1"/>
              <a:t>53</a:t>
            </a:fld>
            <a:endParaRPr lang="en-US" altLang="en-US">
              <a:solidFill>
                <a:srgbClr val="660066"/>
              </a:solidFill>
            </a:endParaRPr>
          </a:p>
        </p:txBody>
      </p:sp>
      <p:sp>
        <p:nvSpPr>
          <p:cNvPr id="68613" name="Rectangle 2"/>
          <p:cNvSpPr>
            <a:spLocks noGrp="1" noChangeArrowheads="1"/>
          </p:cNvSpPr>
          <p:nvPr>
            <p:ph type="title"/>
          </p:nvPr>
        </p:nvSpPr>
        <p:spPr/>
        <p:txBody>
          <a:bodyPr/>
          <a:lstStyle/>
          <a:p>
            <a:pPr eaLnBrk="1" hangingPunct="1"/>
            <a:r>
              <a:rPr lang="en-US" altLang="en-US" smtClean="0"/>
              <a:t>Fourier-Motzkin Elimination</a:t>
            </a:r>
          </a:p>
        </p:txBody>
      </p:sp>
      <p:sp>
        <p:nvSpPr>
          <p:cNvPr id="68614" name="Rectangle 3"/>
          <p:cNvSpPr>
            <a:spLocks noGrp="1" noChangeArrowheads="1"/>
          </p:cNvSpPr>
          <p:nvPr>
            <p:ph type="body" idx="1"/>
          </p:nvPr>
        </p:nvSpPr>
        <p:spPr/>
        <p:txBody>
          <a:bodyPr/>
          <a:lstStyle/>
          <a:p>
            <a:pPr eaLnBrk="1" hangingPunct="1"/>
            <a:r>
              <a:rPr lang="en-US" altLang="en-US" smtClean="0"/>
              <a:t>A simple technique to determine if </a:t>
            </a:r>
            <a:r>
              <a:rPr lang="en-US" altLang="en-US" smtClean="0">
                <a:solidFill>
                  <a:srgbClr val="800080"/>
                </a:solidFill>
              </a:rPr>
              <a:t>real</a:t>
            </a:r>
            <a:r>
              <a:rPr lang="en-US" altLang="en-US" smtClean="0"/>
              <a:t> solutions exists for a set of simultaneous inequalities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69635"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69636"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006C30-2052-4390-A4D6-C974D309B063}" type="slidenum">
              <a:rPr lang="en-US" altLang="en-US">
                <a:solidFill>
                  <a:srgbClr val="660066"/>
                </a:solidFill>
              </a:rPr>
              <a:pPr eaLnBrk="1" hangingPunct="1"/>
              <a:t>54</a:t>
            </a:fld>
            <a:endParaRPr lang="en-US" altLang="en-US">
              <a:solidFill>
                <a:srgbClr val="660066"/>
              </a:solidFill>
            </a:endParaRPr>
          </a:p>
        </p:txBody>
      </p:sp>
      <p:sp>
        <p:nvSpPr>
          <p:cNvPr id="69637" name="Rectangle 2"/>
          <p:cNvSpPr>
            <a:spLocks noGrp="1" noChangeArrowheads="1"/>
          </p:cNvSpPr>
          <p:nvPr>
            <p:ph type="title"/>
          </p:nvPr>
        </p:nvSpPr>
        <p:spPr/>
        <p:txBody>
          <a:bodyPr/>
          <a:lstStyle/>
          <a:p>
            <a:pPr eaLnBrk="1" hangingPunct="1"/>
            <a:r>
              <a:rPr lang="en-US" altLang="en-US" smtClean="0"/>
              <a:t>An Example</a:t>
            </a:r>
          </a:p>
        </p:txBody>
      </p:sp>
      <p:sp>
        <p:nvSpPr>
          <p:cNvPr id="69638" name="Rectangle 3"/>
          <p:cNvSpPr>
            <a:spLocks noGrp="1" noChangeArrowheads="1"/>
          </p:cNvSpPr>
          <p:nvPr>
            <p:ph type="body" sz="half" idx="1"/>
          </p:nvPr>
        </p:nvSpPr>
        <p:spPr>
          <a:xfrm>
            <a:off x="457200" y="1600200"/>
            <a:ext cx="7821613" cy="4525963"/>
          </a:xfrm>
        </p:spPr>
        <p:txBody>
          <a:bodyPr/>
          <a:lstStyle/>
          <a:p>
            <a:pPr eaLnBrk="1" hangingPunct="1"/>
            <a:r>
              <a:rPr lang="en-US" altLang="en-US" sz="2800" smtClean="0"/>
              <a:t>Given this set of inequalities</a:t>
            </a:r>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r>
              <a:rPr lang="en-US" altLang="en-US" sz="2800" smtClean="0"/>
              <a:t>We first transform all to ‘less than or equal’</a:t>
            </a:r>
          </a:p>
        </p:txBody>
      </p:sp>
      <p:graphicFrame>
        <p:nvGraphicFramePr>
          <p:cNvPr id="69639" name="Object 4"/>
          <p:cNvGraphicFramePr>
            <a:graphicFrameLocks noChangeAspect="1"/>
          </p:cNvGraphicFramePr>
          <p:nvPr>
            <p:ph sz="quarter" idx="2"/>
          </p:nvPr>
        </p:nvGraphicFramePr>
        <p:xfrm>
          <a:off x="3308350" y="2133600"/>
          <a:ext cx="2363788" cy="1627188"/>
        </p:xfrm>
        <a:graphic>
          <a:graphicData uri="http://schemas.openxmlformats.org/presentationml/2006/ole">
            <mc:AlternateContent xmlns:mc="http://schemas.openxmlformats.org/markup-compatibility/2006">
              <mc:Choice xmlns:v="urn:schemas-microsoft-com:vml" Requires="v">
                <p:oleObj spid="_x0000_s69641" name="Equation" r:id="rId4" imgW="965200" imgH="711200" progId="Equation.DSMT4">
                  <p:embed/>
                </p:oleObj>
              </mc:Choice>
              <mc:Fallback>
                <p:oleObj name="Equation" r:id="rId4" imgW="965200" imgH="71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8350" y="2133600"/>
                        <a:ext cx="2363788" cy="162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0" name="Object 6"/>
          <p:cNvGraphicFramePr>
            <a:graphicFrameLocks noChangeAspect="1"/>
          </p:cNvGraphicFramePr>
          <p:nvPr>
            <p:ph sz="quarter" idx="3"/>
          </p:nvPr>
        </p:nvGraphicFramePr>
        <p:xfrm>
          <a:off x="3390900" y="4375150"/>
          <a:ext cx="2281238" cy="1357313"/>
        </p:xfrm>
        <a:graphic>
          <a:graphicData uri="http://schemas.openxmlformats.org/presentationml/2006/ole">
            <mc:AlternateContent xmlns:mc="http://schemas.openxmlformats.org/markup-compatibility/2006">
              <mc:Choice xmlns:v="urn:schemas-microsoft-com:vml" Requires="v">
                <p:oleObj spid="_x0000_s69642" name="Equation" r:id="rId6" imgW="1117600" imgH="711200" progId="Equation.DSMT4">
                  <p:embed/>
                </p:oleObj>
              </mc:Choice>
              <mc:Fallback>
                <p:oleObj name="Equation" r:id="rId6" imgW="1117600" imgH="711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0900" y="4375150"/>
                        <a:ext cx="2281238" cy="135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0659"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0660"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D8E3CA-0083-46AF-B46D-70430992D601}" type="slidenum">
              <a:rPr lang="en-US" altLang="en-US">
                <a:solidFill>
                  <a:srgbClr val="660066"/>
                </a:solidFill>
              </a:rPr>
              <a:pPr eaLnBrk="1" hangingPunct="1"/>
              <a:t>55</a:t>
            </a:fld>
            <a:endParaRPr lang="en-US" altLang="en-US">
              <a:solidFill>
                <a:srgbClr val="660066"/>
              </a:solidFill>
            </a:endParaRPr>
          </a:p>
        </p:txBody>
      </p:sp>
      <p:sp>
        <p:nvSpPr>
          <p:cNvPr id="70661" name="Rectangle 2"/>
          <p:cNvSpPr>
            <a:spLocks noGrp="1" noChangeArrowheads="1"/>
          </p:cNvSpPr>
          <p:nvPr>
            <p:ph type="title"/>
          </p:nvPr>
        </p:nvSpPr>
        <p:spPr/>
        <p:txBody>
          <a:bodyPr/>
          <a:lstStyle/>
          <a:p>
            <a:pPr eaLnBrk="1" hangingPunct="1"/>
            <a:r>
              <a:rPr lang="en-US" altLang="en-US" smtClean="0"/>
              <a:t>An Example</a:t>
            </a:r>
          </a:p>
        </p:txBody>
      </p:sp>
      <p:sp>
        <p:nvSpPr>
          <p:cNvPr id="70662" name="Rectangle 3"/>
          <p:cNvSpPr>
            <a:spLocks noGrp="1" noChangeArrowheads="1"/>
          </p:cNvSpPr>
          <p:nvPr>
            <p:ph type="body" sz="half" idx="1"/>
          </p:nvPr>
        </p:nvSpPr>
        <p:spPr>
          <a:xfrm>
            <a:off x="457200" y="1600200"/>
            <a:ext cx="7821613" cy="4525963"/>
          </a:xfrm>
        </p:spPr>
        <p:txBody>
          <a:bodyPr/>
          <a:lstStyle/>
          <a:p>
            <a:pPr eaLnBrk="1" hangingPunct="1"/>
            <a:r>
              <a:rPr lang="en-US" altLang="en-US" sz="2800" smtClean="0"/>
              <a:t>We will now eliminate </a:t>
            </a:r>
            <a:r>
              <a:rPr lang="en-US" altLang="en-US" sz="2800" i="1" smtClean="0">
                <a:latin typeface="Times New Roman" panose="02020603050405020304" pitchFamily="18" charset="0"/>
              </a:rPr>
              <a:t>x</a:t>
            </a:r>
            <a:r>
              <a:rPr lang="en-US" altLang="en-US" sz="2800" baseline="-25000" smtClean="0">
                <a:latin typeface="Times New Roman" panose="02020603050405020304" pitchFamily="18" charset="0"/>
              </a:rPr>
              <a:t>2</a:t>
            </a:r>
            <a:r>
              <a:rPr lang="en-US" altLang="en-US" sz="2800" smtClean="0"/>
              <a:t>. To do so partition the inequalities according to the sign of the coefficient of </a:t>
            </a:r>
            <a:r>
              <a:rPr lang="en-US" altLang="en-US" sz="2800" i="1" smtClean="0">
                <a:latin typeface="Times New Roman" panose="02020603050405020304" pitchFamily="18" charset="0"/>
              </a:rPr>
              <a:t>x</a:t>
            </a:r>
            <a:r>
              <a:rPr lang="en-US" altLang="en-US" sz="2800" baseline="-25000" smtClean="0">
                <a:latin typeface="Times New Roman" panose="02020603050405020304" pitchFamily="18" charset="0"/>
              </a:rPr>
              <a:t>2</a:t>
            </a:r>
            <a:r>
              <a:rPr lang="en-US" altLang="en-US" sz="2800" smtClean="0"/>
              <a:t>, i.e.</a:t>
            </a:r>
          </a:p>
          <a:p>
            <a:pPr eaLnBrk="1" hangingPunct="1"/>
            <a:endParaRPr lang="en-US" altLang="en-US" sz="2800" smtClean="0"/>
          </a:p>
          <a:p>
            <a:pPr eaLnBrk="1" hangingPunct="1"/>
            <a:endParaRPr lang="en-US" altLang="en-US" sz="2800" smtClean="0"/>
          </a:p>
          <a:p>
            <a:pPr eaLnBrk="1" hangingPunct="1">
              <a:buFont typeface="Arial Unicode MS" panose="020B0604020202020204" pitchFamily="34" charset="-128"/>
              <a:buNone/>
            </a:pPr>
            <a:r>
              <a:rPr lang="en-US" altLang="en-US" sz="2800" smtClean="0"/>
              <a:t>	and</a:t>
            </a:r>
          </a:p>
        </p:txBody>
      </p:sp>
      <p:graphicFrame>
        <p:nvGraphicFramePr>
          <p:cNvPr id="70663" name="Object 5"/>
          <p:cNvGraphicFramePr>
            <a:graphicFrameLocks noChangeAspect="1"/>
          </p:cNvGraphicFramePr>
          <p:nvPr>
            <p:ph sz="quarter" idx="3"/>
          </p:nvPr>
        </p:nvGraphicFramePr>
        <p:xfrm>
          <a:off x="3552825" y="3048000"/>
          <a:ext cx="2038350" cy="1055688"/>
        </p:xfrm>
        <a:graphic>
          <a:graphicData uri="http://schemas.openxmlformats.org/presentationml/2006/ole">
            <mc:AlternateContent xmlns:mc="http://schemas.openxmlformats.org/markup-compatibility/2006">
              <mc:Choice xmlns:v="urn:schemas-microsoft-com:vml" Requires="v">
                <p:oleObj spid="_x0000_s70665" name="Equation" r:id="rId4" imgW="825500" imgH="457200" progId="Equation.DSMT4">
                  <p:embed/>
                </p:oleObj>
              </mc:Choice>
              <mc:Fallback>
                <p:oleObj name="Equation" r:id="rId4" imgW="82550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825" y="3048000"/>
                        <a:ext cx="2038350"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4" name="Object 7"/>
          <p:cNvGraphicFramePr>
            <a:graphicFrameLocks noChangeAspect="1"/>
          </p:cNvGraphicFramePr>
          <p:nvPr>
            <p:ph sz="quarter" idx="2"/>
          </p:nvPr>
        </p:nvGraphicFramePr>
        <p:xfrm>
          <a:off x="3308350" y="4495800"/>
          <a:ext cx="2200275" cy="473075"/>
        </p:xfrm>
        <a:graphic>
          <a:graphicData uri="http://schemas.openxmlformats.org/presentationml/2006/ole">
            <mc:AlternateContent xmlns:mc="http://schemas.openxmlformats.org/markup-compatibility/2006">
              <mc:Choice xmlns:v="urn:schemas-microsoft-com:vml" Requires="v">
                <p:oleObj spid="_x0000_s70666" name="Equation" r:id="rId6" imgW="939392" imgH="215806" progId="Equation.DSMT4">
                  <p:embed/>
                </p:oleObj>
              </mc:Choice>
              <mc:Fallback>
                <p:oleObj name="Equation" r:id="rId6" imgW="939392" imgH="215806"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8350" y="4495800"/>
                        <a:ext cx="220027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1683"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1684"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88D065-2E98-4C60-A440-C94F0D25ED20}" type="slidenum">
              <a:rPr lang="en-US" altLang="en-US">
                <a:solidFill>
                  <a:srgbClr val="660066"/>
                </a:solidFill>
              </a:rPr>
              <a:pPr eaLnBrk="1" hangingPunct="1"/>
              <a:t>56</a:t>
            </a:fld>
            <a:endParaRPr lang="en-US" altLang="en-US">
              <a:solidFill>
                <a:srgbClr val="660066"/>
              </a:solidFill>
            </a:endParaRPr>
          </a:p>
        </p:txBody>
      </p:sp>
      <p:sp>
        <p:nvSpPr>
          <p:cNvPr id="71685" name="Rectangle 2"/>
          <p:cNvSpPr>
            <a:spLocks noGrp="1" noChangeArrowheads="1"/>
          </p:cNvSpPr>
          <p:nvPr>
            <p:ph type="title"/>
          </p:nvPr>
        </p:nvSpPr>
        <p:spPr/>
        <p:txBody>
          <a:bodyPr/>
          <a:lstStyle/>
          <a:p>
            <a:pPr eaLnBrk="1" hangingPunct="1"/>
            <a:r>
              <a:rPr lang="en-US" altLang="en-US" smtClean="0"/>
              <a:t>An Example</a:t>
            </a:r>
          </a:p>
        </p:txBody>
      </p:sp>
      <p:sp>
        <p:nvSpPr>
          <p:cNvPr id="71686" name="Rectangle 3"/>
          <p:cNvSpPr>
            <a:spLocks noGrp="1" noChangeArrowheads="1"/>
          </p:cNvSpPr>
          <p:nvPr>
            <p:ph type="body" sz="half" idx="1"/>
          </p:nvPr>
        </p:nvSpPr>
        <p:spPr>
          <a:xfrm>
            <a:off x="457200" y="1600200"/>
            <a:ext cx="7821613" cy="4525963"/>
          </a:xfrm>
        </p:spPr>
        <p:txBody>
          <a:bodyPr/>
          <a:lstStyle/>
          <a:p>
            <a:pPr eaLnBrk="1" hangingPunct="1"/>
            <a:r>
              <a:rPr lang="en-US" altLang="en-US" sz="2800" smtClean="0"/>
              <a:t>Now divide by the corresponding coefficient of </a:t>
            </a:r>
            <a:r>
              <a:rPr lang="en-US" altLang="en-US" sz="2800" i="1" smtClean="0">
                <a:latin typeface="Times New Roman" panose="02020603050405020304" pitchFamily="18" charset="0"/>
              </a:rPr>
              <a:t>x</a:t>
            </a:r>
            <a:r>
              <a:rPr lang="en-US" altLang="en-US" sz="2800" baseline="-25000" smtClean="0">
                <a:latin typeface="Times New Roman" panose="02020603050405020304" pitchFamily="18" charset="0"/>
              </a:rPr>
              <a:t>2</a:t>
            </a:r>
            <a:r>
              <a:rPr lang="en-US" altLang="en-US" sz="2800" smtClean="0"/>
              <a:t>. We get</a:t>
            </a:r>
          </a:p>
          <a:p>
            <a:pPr eaLnBrk="1" hangingPunct="1"/>
            <a:endParaRPr lang="en-US" altLang="en-US" sz="2800" smtClean="0"/>
          </a:p>
          <a:p>
            <a:pPr eaLnBrk="1" hangingPunct="1"/>
            <a:endParaRPr lang="en-US" altLang="en-US" sz="2800" smtClean="0"/>
          </a:p>
          <a:p>
            <a:pPr eaLnBrk="1" hangingPunct="1">
              <a:buFont typeface="Arial Unicode MS" panose="020B0604020202020204" pitchFamily="34" charset="-128"/>
              <a:buNone/>
            </a:pPr>
            <a:r>
              <a:rPr lang="en-US" altLang="en-US" sz="2800" smtClean="0"/>
              <a:t>	and</a:t>
            </a:r>
          </a:p>
        </p:txBody>
      </p:sp>
      <p:graphicFrame>
        <p:nvGraphicFramePr>
          <p:cNvPr id="71687" name="Object 4"/>
          <p:cNvGraphicFramePr>
            <a:graphicFrameLocks noChangeAspect="1"/>
          </p:cNvGraphicFramePr>
          <p:nvPr>
            <p:ph sz="quarter" idx="3"/>
          </p:nvPr>
        </p:nvGraphicFramePr>
        <p:xfrm>
          <a:off x="3227388" y="2590800"/>
          <a:ext cx="1995487" cy="1295400"/>
        </p:xfrm>
        <a:graphic>
          <a:graphicData uri="http://schemas.openxmlformats.org/presentationml/2006/ole">
            <mc:AlternateContent xmlns:mc="http://schemas.openxmlformats.org/markup-compatibility/2006">
              <mc:Choice xmlns:v="urn:schemas-microsoft-com:vml" Requires="v">
                <p:oleObj spid="_x0000_s71689" name="Equation" r:id="rId4" imgW="914400" imgH="635000" progId="Equation.DSMT4">
                  <p:embed/>
                </p:oleObj>
              </mc:Choice>
              <mc:Fallback>
                <p:oleObj name="Equation" r:id="rId4" imgW="914400" imgH="635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388" y="2590800"/>
                        <a:ext cx="1995487"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8" name="Object 5"/>
          <p:cNvGraphicFramePr>
            <a:graphicFrameLocks noChangeAspect="1"/>
          </p:cNvGraphicFramePr>
          <p:nvPr>
            <p:ph sz="quarter" idx="2"/>
          </p:nvPr>
        </p:nvGraphicFramePr>
        <p:xfrm>
          <a:off x="3308350" y="4419600"/>
          <a:ext cx="1809750" cy="782638"/>
        </p:xfrm>
        <a:graphic>
          <a:graphicData uri="http://schemas.openxmlformats.org/presentationml/2006/ole">
            <mc:AlternateContent xmlns:mc="http://schemas.openxmlformats.org/markup-compatibility/2006">
              <mc:Choice xmlns:v="urn:schemas-microsoft-com:vml" Requires="v">
                <p:oleObj spid="_x0000_s71690" name="Equation" r:id="rId6" imgW="850531" imgH="393529" progId="Equation.DSMT4">
                  <p:embed/>
                </p:oleObj>
              </mc:Choice>
              <mc:Fallback>
                <p:oleObj name="Equation" r:id="rId6" imgW="850531" imgH="393529"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8350" y="4419600"/>
                        <a:ext cx="1809750"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2707"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2708"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AE667B-9E5A-47A3-82E5-458DE8503B00}" type="slidenum">
              <a:rPr lang="en-US" altLang="en-US">
                <a:solidFill>
                  <a:srgbClr val="660066"/>
                </a:solidFill>
              </a:rPr>
              <a:pPr eaLnBrk="1" hangingPunct="1"/>
              <a:t>57</a:t>
            </a:fld>
            <a:endParaRPr lang="en-US" altLang="en-US">
              <a:solidFill>
                <a:srgbClr val="660066"/>
              </a:solidFill>
            </a:endParaRPr>
          </a:p>
        </p:txBody>
      </p:sp>
      <p:sp>
        <p:nvSpPr>
          <p:cNvPr id="72709" name="Rectangle 2"/>
          <p:cNvSpPr>
            <a:spLocks noGrp="1" noChangeArrowheads="1"/>
          </p:cNvSpPr>
          <p:nvPr>
            <p:ph type="title"/>
          </p:nvPr>
        </p:nvSpPr>
        <p:spPr/>
        <p:txBody>
          <a:bodyPr/>
          <a:lstStyle/>
          <a:p>
            <a:pPr eaLnBrk="1" hangingPunct="1"/>
            <a:r>
              <a:rPr lang="en-US" altLang="en-US" smtClean="0"/>
              <a:t>An Example</a:t>
            </a:r>
          </a:p>
        </p:txBody>
      </p:sp>
      <p:sp>
        <p:nvSpPr>
          <p:cNvPr id="72710" name="Rectangle 3"/>
          <p:cNvSpPr>
            <a:spLocks noGrp="1" noChangeArrowheads="1"/>
          </p:cNvSpPr>
          <p:nvPr>
            <p:ph type="body" sz="half" idx="1"/>
          </p:nvPr>
        </p:nvSpPr>
        <p:spPr>
          <a:xfrm>
            <a:off x="457200" y="1600200"/>
            <a:ext cx="7985125" cy="4525963"/>
          </a:xfrm>
        </p:spPr>
        <p:txBody>
          <a:bodyPr/>
          <a:lstStyle/>
          <a:p>
            <a:pPr eaLnBrk="1" hangingPunct="1"/>
            <a:r>
              <a:rPr lang="en-US" altLang="en-US" sz="2800" smtClean="0"/>
              <a:t>After a bit of manipulation, we get the following set of simultaneous inequalities for </a:t>
            </a:r>
            <a:r>
              <a:rPr lang="en-US" altLang="en-US" sz="2800" i="1" smtClean="0">
                <a:latin typeface="Times New Roman" panose="02020603050405020304" pitchFamily="18" charset="0"/>
              </a:rPr>
              <a:t>x</a:t>
            </a:r>
            <a:r>
              <a:rPr lang="en-US" altLang="en-US" sz="2800" baseline="-25000" smtClean="0">
                <a:latin typeface="Times New Roman" panose="02020603050405020304" pitchFamily="18" charset="0"/>
              </a:rPr>
              <a:t>2</a:t>
            </a:r>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r>
              <a:rPr lang="en-US" altLang="en-US" sz="2800" smtClean="0"/>
              <a:t>From this we can eliminate </a:t>
            </a:r>
            <a:r>
              <a:rPr lang="en-US" altLang="en-US" sz="2800" i="1" smtClean="0">
                <a:latin typeface="Times New Roman" panose="02020603050405020304" pitchFamily="18" charset="0"/>
              </a:rPr>
              <a:t>x</a:t>
            </a:r>
            <a:r>
              <a:rPr lang="en-US" altLang="en-US" sz="2800" baseline="-25000" smtClean="0">
                <a:latin typeface="Times New Roman" panose="02020603050405020304" pitchFamily="18" charset="0"/>
              </a:rPr>
              <a:t>2</a:t>
            </a:r>
            <a:r>
              <a:rPr lang="en-US" altLang="en-US" sz="2800" smtClean="0"/>
              <a:t> and get</a:t>
            </a:r>
          </a:p>
          <a:p>
            <a:pPr eaLnBrk="1" hangingPunct="1">
              <a:buFont typeface="Arial Unicode MS" panose="020B0604020202020204" pitchFamily="34" charset="-128"/>
              <a:buNone/>
            </a:pPr>
            <a:endParaRPr lang="en-US" altLang="en-US" sz="2800" smtClean="0"/>
          </a:p>
        </p:txBody>
      </p:sp>
      <p:graphicFrame>
        <p:nvGraphicFramePr>
          <p:cNvPr id="72711" name="Object 8"/>
          <p:cNvGraphicFramePr>
            <a:graphicFrameLocks noChangeAspect="1"/>
          </p:cNvGraphicFramePr>
          <p:nvPr>
            <p:ph sz="quarter" idx="2"/>
          </p:nvPr>
        </p:nvGraphicFramePr>
        <p:xfrm>
          <a:off x="2982913" y="2514600"/>
          <a:ext cx="3341687" cy="1600200"/>
        </p:xfrm>
        <a:graphic>
          <a:graphicData uri="http://schemas.openxmlformats.org/presentationml/2006/ole">
            <mc:AlternateContent xmlns:mc="http://schemas.openxmlformats.org/markup-compatibility/2006">
              <mc:Choice xmlns:v="urn:schemas-microsoft-com:vml" Requires="v">
                <p:oleObj spid="_x0000_s72713" name="Equation" r:id="rId4" imgW="2082800" imgH="1066800" progId="Equation.DSMT4">
                  <p:embed/>
                </p:oleObj>
              </mc:Choice>
              <mc:Fallback>
                <p:oleObj name="Equation" r:id="rId4" imgW="2082800" imgH="1066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2913" y="2514600"/>
                        <a:ext cx="3341687"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2" name="Object 10"/>
          <p:cNvGraphicFramePr>
            <a:graphicFrameLocks noChangeAspect="1"/>
          </p:cNvGraphicFramePr>
          <p:nvPr>
            <p:ph sz="quarter" idx="3"/>
          </p:nvPr>
        </p:nvGraphicFramePr>
        <p:xfrm>
          <a:off x="3471863" y="4664075"/>
          <a:ext cx="2119312" cy="1222375"/>
        </p:xfrm>
        <a:graphic>
          <a:graphicData uri="http://schemas.openxmlformats.org/presentationml/2006/ole">
            <mc:AlternateContent xmlns:mc="http://schemas.openxmlformats.org/markup-compatibility/2006">
              <mc:Choice xmlns:v="urn:schemas-microsoft-com:vml" Requires="v">
                <p:oleObj spid="_x0000_s72714" name="Equation" r:id="rId6" imgW="1358900" imgH="838200" progId="Equation.DSMT4">
                  <p:embed/>
                </p:oleObj>
              </mc:Choice>
              <mc:Fallback>
                <p:oleObj name="Equation" r:id="rId6" imgW="1358900" imgH="8382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1863" y="4664075"/>
                        <a:ext cx="2119312"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3731"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3732"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95BED7-A1E1-490E-B8B6-11245B1647C2}" type="slidenum">
              <a:rPr lang="en-US" altLang="en-US">
                <a:solidFill>
                  <a:srgbClr val="660066"/>
                </a:solidFill>
              </a:rPr>
              <a:pPr eaLnBrk="1" hangingPunct="1"/>
              <a:t>58</a:t>
            </a:fld>
            <a:endParaRPr lang="en-US" altLang="en-US">
              <a:solidFill>
                <a:srgbClr val="660066"/>
              </a:solidFill>
            </a:endParaRPr>
          </a:p>
        </p:txBody>
      </p:sp>
      <p:sp>
        <p:nvSpPr>
          <p:cNvPr id="73733" name="Rectangle 2"/>
          <p:cNvSpPr>
            <a:spLocks noGrp="1" noChangeArrowheads="1"/>
          </p:cNvSpPr>
          <p:nvPr>
            <p:ph type="title"/>
          </p:nvPr>
        </p:nvSpPr>
        <p:spPr/>
        <p:txBody>
          <a:bodyPr/>
          <a:lstStyle/>
          <a:p>
            <a:pPr eaLnBrk="1" hangingPunct="1"/>
            <a:r>
              <a:rPr lang="en-US" altLang="en-US" smtClean="0"/>
              <a:t>An Example</a:t>
            </a:r>
          </a:p>
        </p:txBody>
      </p:sp>
      <p:sp>
        <p:nvSpPr>
          <p:cNvPr id="73734" name="Rectangle 3"/>
          <p:cNvSpPr>
            <a:spLocks noGrp="1" noChangeArrowheads="1"/>
          </p:cNvSpPr>
          <p:nvPr>
            <p:ph type="body" sz="half" idx="1"/>
          </p:nvPr>
        </p:nvSpPr>
        <p:spPr>
          <a:xfrm>
            <a:off x="457200" y="1600200"/>
            <a:ext cx="7985125" cy="4525963"/>
          </a:xfrm>
        </p:spPr>
        <p:txBody>
          <a:bodyPr/>
          <a:lstStyle/>
          <a:p>
            <a:pPr eaLnBrk="1" hangingPunct="1"/>
            <a:r>
              <a:rPr lang="en-US" altLang="en-US" sz="2800" smtClean="0"/>
              <a:t>We now have bounds for </a:t>
            </a:r>
            <a:r>
              <a:rPr lang="en-US" altLang="en-US" sz="2800" i="1" smtClean="0">
                <a:latin typeface="Times New Roman" panose="02020603050405020304" pitchFamily="18" charset="0"/>
              </a:rPr>
              <a:t>x</a:t>
            </a:r>
            <a:r>
              <a:rPr lang="en-US" altLang="en-US" sz="2800" baseline="-25000" smtClean="0">
                <a:latin typeface="Times New Roman" panose="02020603050405020304" pitchFamily="18" charset="0"/>
              </a:rPr>
              <a:t>1</a:t>
            </a:r>
          </a:p>
          <a:p>
            <a:pPr eaLnBrk="1" hangingPunct="1"/>
            <a:endParaRPr lang="en-US" altLang="en-US" sz="2800" baseline="-25000" smtClean="0">
              <a:latin typeface="Times New Roman" panose="02020603050405020304" pitchFamily="18" charset="0"/>
            </a:endParaRPr>
          </a:p>
          <a:p>
            <a:pPr eaLnBrk="1" hangingPunct="1"/>
            <a:endParaRPr lang="en-US" altLang="en-US" sz="2800" baseline="-25000" smtClean="0">
              <a:latin typeface="Times New Roman" panose="02020603050405020304" pitchFamily="18" charset="0"/>
            </a:endParaRPr>
          </a:p>
          <a:p>
            <a:pPr eaLnBrk="1" hangingPunct="1"/>
            <a:endParaRPr lang="en-US" altLang="en-US" sz="2800" baseline="-25000" smtClean="0">
              <a:latin typeface="Times New Roman" panose="02020603050405020304" pitchFamily="18" charset="0"/>
            </a:endParaRPr>
          </a:p>
          <a:p>
            <a:pPr eaLnBrk="1" hangingPunct="1"/>
            <a:endParaRPr lang="en-US" altLang="en-US" sz="2800" baseline="-25000" smtClean="0">
              <a:latin typeface="Times New Roman" panose="02020603050405020304" pitchFamily="18" charset="0"/>
            </a:endParaRPr>
          </a:p>
          <a:p>
            <a:pPr eaLnBrk="1" hangingPunct="1"/>
            <a:endParaRPr lang="en-US" altLang="en-US" sz="2800" smtClean="0"/>
          </a:p>
          <a:p>
            <a:pPr eaLnBrk="1" hangingPunct="1"/>
            <a:r>
              <a:rPr lang="en-US" altLang="en-US" sz="2800" smtClean="0"/>
              <a:t>Repeating the process for </a:t>
            </a:r>
            <a:r>
              <a:rPr lang="en-US" altLang="en-US" sz="2800" i="1" smtClean="0">
                <a:latin typeface="Times New Roman" panose="02020603050405020304" pitchFamily="18" charset="0"/>
              </a:rPr>
              <a:t>x</a:t>
            </a:r>
            <a:r>
              <a:rPr lang="en-US" altLang="en-US" sz="2800" baseline="-25000" smtClean="0">
                <a:latin typeface="Times New Roman" panose="02020603050405020304" pitchFamily="18" charset="0"/>
              </a:rPr>
              <a:t>1</a:t>
            </a:r>
            <a:r>
              <a:rPr lang="en-US" altLang="en-US" sz="2800" smtClean="0"/>
              <a:t> we finally have </a:t>
            </a:r>
          </a:p>
          <a:p>
            <a:pPr eaLnBrk="1" hangingPunct="1">
              <a:buFont typeface="Arial Unicode MS" panose="020B0604020202020204" pitchFamily="34" charset="-128"/>
              <a:buNone/>
            </a:pPr>
            <a:endParaRPr lang="en-US" altLang="en-US" sz="2800" smtClean="0"/>
          </a:p>
        </p:txBody>
      </p:sp>
      <p:graphicFrame>
        <p:nvGraphicFramePr>
          <p:cNvPr id="73735" name="Object 5"/>
          <p:cNvGraphicFramePr>
            <a:graphicFrameLocks noChangeAspect="1"/>
          </p:cNvGraphicFramePr>
          <p:nvPr>
            <p:ph sz="quarter" idx="3"/>
          </p:nvPr>
        </p:nvGraphicFramePr>
        <p:xfrm>
          <a:off x="3687763" y="2286000"/>
          <a:ext cx="1524000" cy="1222375"/>
        </p:xfrm>
        <a:graphic>
          <a:graphicData uri="http://schemas.openxmlformats.org/presentationml/2006/ole">
            <mc:AlternateContent xmlns:mc="http://schemas.openxmlformats.org/markup-compatibility/2006">
              <mc:Choice xmlns:v="urn:schemas-microsoft-com:vml" Requires="v">
                <p:oleObj spid="_x0000_s73737" name="Equation" r:id="rId4" imgW="977900" imgH="838200" progId="Equation.DSMT4">
                  <p:embed/>
                </p:oleObj>
              </mc:Choice>
              <mc:Fallback>
                <p:oleObj name="Equation" r:id="rId4" imgW="977900" imgH="838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7763" y="2286000"/>
                        <a:ext cx="152400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7"/>
          <p:cNvGraphicFramePr>
            <a:graphicFrameLocks noChangeAspect="1"/>
          </p:cNvGraphicFramePr>
          <p:nvPr>
            <p:ph sz="quarter" idx="2"/>
          </p:nvPr>
        </p:nvGraphicFramePr>
        <p:xfrm>
          <a:off x="3390900" y="4800600"/>
          <a:ext cx="1873250" cy="787400"/>
        </p:xfrm>
        <a:graphic>
          <a:graphicData uri="http://schemas.openxmlformats.org/presentationml/2006/ole">
            <mc:AlternateContent xmlns:mc="http://schemas.openxmlformats.org/markup-compatibility/2006">
              <mc:Choice xmlns:v="urn:schemas-microsoft-com:vml" Requires="v">
                <p:oleObj spid="_x0000_s73738" name="Equation" r:id="rId6" imgW="875920" imgH="393529" progId="Equation.DSMT4">
                  <p:embed/>
                </p:oleObj>
              </mc:Choice>
              <mc:Fallback>
                <p:oleObj name="Equation" r:id="rId6" imgW="875920" imgH="393529"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0900" y="4800600"/>
                        <a:ext cx="187325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4755"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4756"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50D514-6B1C-447F-9A78-20A14801DB10}" type="slidenum">
              <a:rPr lang="en-US" altLang="en-US">
                <a:solidFill>
                  <a:srgbClr val="660066"/>
                </a:solidFill>
              </a:rPr>
              <a:pPr eaLnBrk="1" hangingPunct="1"/>
              <a:t>59</a:t>
            </a:fld>
            <a:endParaRPr lang="en-US" altLang="en-US">
              <a:solidFill>
                <a:srgbClr val="660066"/>
              </a:solidFill>
            </a:endParaRPr>
          </a:p>
        </p:txBody>
      </p:sp>
      <p:sp>
        <p:nvSpPr>
          <p:cNvPr id="74757" name="Rectangle 2"/>
          <p:cNvSpPr>
            <a:spLocks noGrp="1" noChangeArrowheads="1"/>
          </p:cNvSpPr>
          <p:nvPr>
            <p:ph type="title"/>
          </p:nvPr>
        </p:nvSpPr>
        <p:spPr/>
        <p:txBody>
          <a:bodyPr/>
          <a:lstStyle/>
          <a:p>
            <a:pPr eaLnBrk="1" hangingPunct="1"/>
            <a:r>
              <a:rPr lang="en-US" altLang="en-US" smtClean="0"/>
              <a:t>An Example</a:t>
            </a:r>
          </a:p>
        </p:txBody>
      </p:sp>
      <p:sp>
        <p:nvSpPr>
          <p:cNvPr id="74758" name="Rectangle 3"/>
          <p:cNvSpPr>
            <a:spLocks noGrp="1" noChangeArrowheads="1"/>
          </p:cNvSpPr>
          <p:nvPr>
            <p:ph type="body" sz="half" idx="1"/>
          </p:nvPr>
        </p:nvSpPr>
        <p:spPr>
          <a:xfrm>
            <a:off x="457200" y="1600200"/>
            <a:ext cx="7985125" cy="4525963"/>
          </a:xfrm>
        </p:spPr>
        <p:txBody>
          <a:bodyPr/>
          <a:lstStyle/>
          <a:p>
            <a:pPr eaLnBrk="1" hangingPunct="1"/>
            <a:r>
              <a:rPr lang="en-US" altLang="en-US" sz="2800" smtClean="0"/>
              <a:t>This is a non-empty interval – i.e. real solutions exist</a:t>
            </a:r>
          </a:p>
          <a:p>
            <a:pPr eaLnBrk="1" hangingPunct="1"/>
            <a:endParaRPr lang="en-US" altLang="en-US" sz="2800" smtClean="0"/>
          </a:p>
          <a:p>
            <a:pPr eaLnBrk="1" hangingPunct="1"/>
            <a:r>
              <a:rPr lang="en-US" altLang="en-US" sz="2800" smtClean="0"/>
              <a:t>Substituting backward, we find that the only real solution is when </a:t>
            </a:r>
            <a:r>
              <a:rPr lang="en-US" altLang="en-US" sz="2800" i="1" smtClean="0">
                <a:latin typeface="Times New Roman" panose="02020603050405020304" pitchFamily="18" charset="0"/>
              </a:rPr>
              <a:t>x</a:t>
            </a:r>
            <a:r>
              <a:rPr lang="en-US" altLang="en-US" sz="2800" baseline="-25000" smtClean="0">
                <a:latin typeface="Times New Roman" panose="02020603050405020304" pitchFamily="18" charset="0"/>
              </a:rPr>
              <a:t>1</a:t>
            </a:r>
            <a:r>
              <a:rPr lang="en-US" altLang="en-US" sz="2800" smtClean="0"/>
              <a:t> = 79/7 and </a:t>
            </a:r>
            <a:r>
              <a:rPr lang="en-US" altLang="en-US" sz="2800" i="1" smtClean="0">
                <a:latin typeface="Times New Roman" panose="02020603050405020304" pitchFamily="18" charset="0"/>
              </a:rPr>
              <a:t>x</a:t>
            </a:r>
            <a:r>
              <a:rPr lang="en-US" altLang="en-US" sz="2800" baseline="-25000" smtClean="0">
                <a:latin typeface="Times New Roman" panose="02020603050405020304" pitchFamily="18" charset="0"/>
              </a:rPr>
              <a:t>2</a:t>
            </a:r>
            <a:r>
              <a:rPr lang="en-US" altLang="en-US" sz="2800" smtClean="0"/>
              <a:t> = -32/7</a:t>
            </a:r>
            <a:endParaRPr lang="en-US" altLang="en-US" sz="2800" baseline="-25000" smtClean="0">
              <a:latin typeface="Times New Roman" panose="02020603050405020304" pitchFamily="18" charset="0"/>
            </a:endParaRPr>
          </a:p>
          <a:p>
            <a:pPr eaLnBrk="1" hangingPunct="1"/>
            <a:endParaRPr lang="en-US" altLang="en-US" sz="2800" baseline="-25000" smtClean="0">
              <a:latin typeface="Times New Roman" panose="02020603050405020304" pitchFamily="18" charset="0"/>
            </a:endParaRPr>
          </a:p>
          <a:p>
            <a:pPr eaLnBrk="1" hangingPunct="1"/>
            <a:endParaRPr lang="en-US" altLang="en-US" sz="28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0483"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0484"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D76E62-3CE8-459C-BC48-6DF2F087E5D9}" type="slidenum">
              <a:rPr lang="en-US" altLang="en-US">
                <a:solidFill>
                  <a:srgbClr val="660066"/>
                </a:solidFill>
              </a:rPr>
              <a:pPr eaLnBrk="1" hangingPunct="1"/>
              <a:t>6</a:t>
            </a:fld>
            <a:endParaRPr lang="en-US" altLang="en-US">
              <a:solidFill>
                <a:srgbClr val="660066"/>
              </a:solidFill>
            </a:endParaRPr>
          </a:p>
        </p:txBody>
      </p:sp>
      <p:sp>
        <p:nvSpPr>
          <p:cNvPr id="20485" name="Rectangle 2"/>
          <p:cNvSpPr>
            <a:spLocks noGrp="1" noChangeArrowheads="1"/>
          </p:cNvSpPr>
          <p:nvPr>
            <p:ph type="title"/>
          </p:nvPr>
        </p:nvSpPr>
        <p:spPr/>
        <p:txBody>
          <a:bodyPr/>
          <a:lstStyle/>
          <a:p>
            <a:pPr eaLnBrk="1" hangingPunct="1"/>
            <a:r>
              <a:rPr lang="en-US" altLang="en-US" smtClean="0"/>
              <a:t>Lexicographical Ordering</a:t>
            </a:r>
          </a:p>
        </p:txBody>
      </p:sp>
      <p:sp>
        <p:nvSpPr>
          <p:cNvPr id="20486" name="Rectangle 3"/>
          <p:cNvSpPr>
            <a:spLocks noGrp="1" noChangeArrowheads="1"/>
          </p:cNvSpPr>
          <p:nvPr>
            <p:ph type="body" sz="half" idx="1"/>
          </p:nvPr>
        </p:nvSpPr>
        <p:spPr>
          <a:xfrm>
            <a:off x="457200" y="1600200"/>
            <a:ext cx="7659688" cy="4525963"/>
          </a:xfrm>
        </p:spPr>
        <p:txBody>
          <a:bodyPr/>
          <a:lstStyle/>
          <a:p>
            <a:pPr eaLnBrk="1" hangingPunct="1"/>
            <a:r>
              <a:rPr lang="en-US" altLang="en-US" sz="2800" smtClean="0"/>
              <a:t>For two iteration vectors, </a:t>
            </a:r>
            <a:r>
              <a:rPr lang="en-US" altLang="en-US" sz="2800" b="1" smtClean="0">
                <a:latin typeface="Times New Roman" panose="02020603050405020304" pitchFamily="18" charset="0"/>
              </a:rPr>
              <a:t>i</a:t>
            </a:r>
            <a:r>
              <a:rPr lang="en-US" altLang="en-US" sz="2800" smtClean="0"/>
              <a:t> = (</a:t>
            </a:r>
            <a:r>
              <a:rPr lang="en-US" altLang="en-US" sz="2800" i="1" smtClean="0">
                <a:latin typeface="Times New Roman" panose="02020603050405020304" pitchFamily="18" charset="0"/>
              </a:rPr>
              <a:t>i</a:t>
            </a:r>
            <a:r>
              <a:rPr lang="en-US" altLang="en-US" sz="2800" baseline="-25000" smtClean="0">
                <a:latin typeface="Times New Roman" panose="02020603050405020304" pitchFamily="18" charset="0"/>
              </a:rPr>
              <a:t>1</a:t>
            </a:r>
            <a:r>
              <a:rPr lang="en-US" altLang="en-US" sz="2800" smtClean="0">
                <a:latin typeface="Times New Roman" panose="02020603050405020304" pitchFamily="18" charset="0"/>
              </a:rPr>
              <a:t>, </a:t>
            </a:r>
            <a:r>
              <a:rPr lang="en-US" altLang="en-US" sz="2800" i="1" smtClean="0">
                <a:latin typeface="Times New Roman" panose="02020603050405020304" pitchFamily="18" charset="0"/>
              </a:rPr>
              <a:t>i</a:t>
            </a:r>
            <a:r>
              <a:rPr lang="en-US" altLang="en-US" sz="2800" baseline="-25000" smtClean="0">
                <a:latin typeface="Times New Roman" panose="02020603050405020304" pitchFamily="18" charset="0"/>
              </a:rPr>
              <a:t>2</a:t>
            </a:r>
            <a:r>
              <a:rPr lang="en-US" altLang="en-US" sz="2800" smtClean="0">
                <a:latin typeface="Times New Roman" panose="02020603050405020304" pitchFamily="18" charset="0"/>
              </a:rPr>
              <a:t>, …,</a:t>
            </a:r>
            <a:r>
              <a:rPr lang="en-US" altLang="en-US" sz="2800" i="1" smtClean="0">
                <a:latin typeface="Times New Roman" panose="02020603050405020304" pitchFamily="18" charset="0"/>
              </a:rPr>
              <a:t> i</a:t>
            </a:r>
            <a:r>
              <a:rPr lang="en-US" altLang="en-US" sz="2800" i="1" baseline="-25000" smtClean="0">
                <a:latin typeface="Times New Roman" panose="02020603050405020304" pitchFamily="18" charset="0"/>
              </a:rPr>
              <a:t>m</a:t>
            </a:r>
            <a:r>
              <a:rPr lang="en-US" altLang="en-US" sz="2800" smtClean="0"/>
              <a:t>) and </a:t>
            </a:r>
            <a:r>
              <a:rPr lang="en-US" altLang="en-US" sz="2800" b="1" smtClean="0">
                <a:latin typeface="Times New Roman" panose="02020603050405020304" pitchFamily="18" charset="0"/>
              </a:rPr>
              <a:t>j</a:t>
            </a:r>
            <a:r>
              <a:rPr lang="en-US" altLang="en-US" sz="2800" smtClean="0"/>
              <a:t> = (</a:t>
            </a:r>
            <a:r>
              <a:rPr lang="en-US" altLang="en-US" sz="2800" i="1" smtClean="0">
                <a:latin typeface="Times New Roman" panose="02020603050405020304" pitchFamily="18" charset="0"/>
              </a:rPr>
              <a:t>j</a:t>
            </a:r>
            <a:r>
              <a:rPr lang="en-US" altLang="en-US" sz="2800" baseline="-25000" smtClean="0">
                <a:latin typeface="Times New Roman" panose="02020603050405020304" pitchFamily="18" charset="0"/>
              </a:rPr>
              <a:t>1</a:t>
            </a:r>
            <a:r>
              <a:rPr lang="en-US" altLang="en-US" sz="2800" smtClean="0">
                <a:latin typeface="Times New Roman" panose="02020603050405020304" pitchFamily="18" charset="0"/>
              </a:rPr>
              <a:t>, </a:t>
            </a:r>
            <a:r>
              <a:rPr lang="en-US" altLang="en-US" sz="2800" i="1" smtClean="0">
                <a:latin typeface="Times New Roman" panose="02020603050405020304" pitchFamily="18" charset="0"/>
              </a:rPr>
              <a:t>j</a:t>
            </a:r>
            <a:r>
              <a:rPr lang="en-US" altLang="en-US" sz="2800" baseline="-25000" smtClean="0">
                <a:latin typeface="Times New Roman" panose="02020603050405020304" pitchFamily="18" charset="0"/>
              </a:rPr>
              <a:t>2</a:t>
            </a:r>
            <a:r>
              <a:rPr lang="en-US" altLang="en-US" sz="2800" smtClean="0">
                <a:latin typeface="Times New Roman" panose="02020603050405020304" pitchFamily="18" charset="0"/>
              </a:rPr>
              <a:t>, …,</a:t>
            </a:r>
            <a:r>
              <a:rPr lang="en-US" altLang="en-US" sz="2800" i="1" smtClean="0">
                <a:latin typeface="Times New Roman" panose="02020603050405020304" pitchFamily="18" charset="0"/>
              </a:rPr>
              <a:t> j</a:t>
            </a:r>
            <a:r>
              <a:rPr lang="en-US" altLang="en-US" sz="2800" i="1" baseline="-25000" smtClean="0">
                <a:latin typeface="Times New Roman" panose="02020603050405020304" pitchFamily="18" charset="0"/>
              </a:rPr>
              <a:t>m</a:t>
            </a:r>
            <a:r>
              <a:rPr lang="en-US" altLang="en-US" sz="2800" smtClean="0"/>
              <a:t>) we define the relationship </a:t>
            </a:r>
            <a:r>
              <a:rPr lang="en-US" altLang="en-US" sz="2800" b="1" smtClean="0">
                <a:latin typeface="Times New Roman" panose="02020603050405020304" pitchFamily="18" charset="0"/>
              </a:rPr>
              <a:t>i </a:t>
            </a:r>
            <a:r>
              <a:rPr lang="en-US" altLang="en-US" sz="2800" smtClean="0">
                <a:latin typeface="Times New Roman" panose="02020603050405020304" pitchFamily="18" charset="0"/>
                <a:ea typeface="Arial Unicode MS" panose="020B0604020202020204" pitchFamily="34" charset="-128"/>
                <a:cs typeface="Arial Unicode MS" panose="020B0604020202020204" pitchFamily="34" charset="-128"/>
              </a:rPr>
              <a:t>≻</a:t>
            </a:r>
            <a:r>
              <a:rPr lang="en-US" altLang="en-US" sz="2800" i="1" baseline="-25000" smtClean="0">
                <a:latin typeface="Times New Roman" panose="02020603050405020304" pitchFamily="18" charset="0"/>
                <a:ea typeface="Arial Unicode MS" panose="020B0604020202020204" pitchFamily="34" charset="-128"/>
                <a:cs typeface="Arial Unicode MS" panose="020B0604020202020204" pitchFamily="34" charset="-128"/>
              </a:rPr>
              <a:t>k</a:t>
            </a:r>
            <a:r>
              <a:rPr lang="en-US" altLang="en-US" sz="2800" b="1" smtClean="0">
                <a:latin typeface="Times New Roman" panose="02020603050405020304" pitchFamily="18" charset="0"/>
              </a:rPr>
              <a:t> j</a:t>
            </a:r>
            <a:r>
              <a:rPr lang="en-US" altLang="en-US" sz="2800" smtClean="0"/>
              <a:t> if and only if for 1 </a:t>
            </a:r>
            <a:r>
              <a:rPr lang="en-US" altLang="en-US" sz="2800" smtClean="0">
                <a:cs typeface="Arial" panose="020B0604020202020204" pitchFamily="34" charset="0"/>
              </a:rPr>
              <a:t>≤</a:t>
            </a:r>
            <a:r>
              <a:rPr lang="en-US" altLang="en-US" sz="2800" smtClean="0"/>
              <a:t> </a:t>
            </a:r>
            <a:r>
              <a:rPr lang="en-US" altLang="en-US" sz="2800" i="1" smtClean="0">
                <a:latin typeface="Times New Roman" panose="02020603050405020304" pitchFamily="18" charset="0"/>
              </a:rPr>
              <a:t>k </a:t>
            </a:r>
            <a:r>
              <a:rPr lang="en-US" altLang="en-US" sz="2800" smtClean="0">
                <a:cs typeface="Arial" panose="020B0604020202020204" pitchFamily="34" charset="0"/>
              </a:rPr>
              <a:t>≤</a:t>
            </a:r>
            <a:r>
              <a:rPr lang="en-US" altLang="en-US" sz="2800" i="1" smtClean="0">
                <a:latin typeface="Times New Roman" panose="02020603050405020304" pitchFamily="18" charset="0"/>
              </a:rPr>
              <a:t> m</a:t>
            </a:r>
            <a:r>
              <a:rPr lang="en-US" altLang="en-US" sz="2800" smtClean="0"/>
              <a:t>, </a:t>
            </a:r>
          </a:p>
          <a:p>
            <a:pPr lvl="1" eaLnBrk="1" hangingPunct="1">
              <a:buFontTx/>
              <a:buNone/>
            </a:pPr>
            <a:r>
              <a:rPr lang="en-US" altLang="en-US" sz="2400" smtClean="0"/>
              <a:t>	 </a:t>
            </a:r>
            <a:r>
              <a:rPr lang="en-US" altLang="en-US" sz="2400" i="1" smtClean="0">
                <a:latin typeface="Times New Roman" panose="02020603050405020304" pitchFamily="18" charset="0"/>
              </a:rPr>
              <a:t>i</a:t>
            </a:r>
            <a:r>
              <a:rPr lang="en-US" altLang="en-US" sz="2400" baseline="-25000" smtClean="0">
                <a:latin typeface="Times New Roman" panose="02020603050405020304" pitchFamily="18" charset="0"/>
              </a:rPr>
              <a:t>1</a:t>
            </a:r>
            <a:r>
              <a:rPr lang="en-US" altLang="en-US" sz="2400" smtClean="0"/>
              <a:t> = </a:t>
            </a:r>
            <a:r>
              <a:rPr lang="en-US" altLang="en-US" sz="2400" i="1" smtClean="0">
                <a:latin typeface="Times New Roman" panose="02020603050405020304" pitchFamily="18" charset="0"/>
              </a:rPr>
              <a:t>j</a:t>
            </a:r>
            <a:r>
              <a:rPr lang="en-US" altLang="en-US" sz="2400" baseline="-25000" smtClean="0">
                <a:latin typeface="Times New Roman" panose="02020603050405020304" pitchFamily="18" charset="0"/>
              </a:rPr>
              <a:t>1</a:t>
            </a:r>
            <a:r>
              <a:rPr lang="en-US" altLang="en-US" sz="2400" smtClean="0"/>
              <a:t>, </a:t>
            </a:r>
            <a:r>
              <a:rPr lang="en-US" altLang="en-US" sz="2400" i="1" smtClean="0">
                <a:latin typeface="Times New Roman" panose="02020603050405020304" pitchFamily="18" charset="0"/>
              </a:rPr>
              <a:t>i</a:t>
            </a:r>
            <a:r>
              <a:rPr lang="en-US" altLang="en-US" sz="2400" baseline="-25000" smtClean="0">
                <a:latin typeface="Times New Roman" panose="02020603050405020304" pitchFamily="18" charset="0"/>
              </a:rPr>
              <a:t>2</a:t>
            </a:r>
            <a:r>
              <a:rPr lang="en-US" altLang="en-US" sz="2400" smtClean="0"/>
              <a:t> = </a:t>
            </a:r>
            <a:r>
              <a:rPr lang="en-US" altLang="en-US" sz="2400" i="1" smtClean="0">
                <a:latin typeface="Times New Roman" panose="02020603050405020304" pitchFamily="18" charset="0"/>
              </a:rPr>
              <a:t>j</a:t>
            </a:r>
            <a:r>
              <a:rPr lang="en-US" altLang="en-US" sz="2400" baseline="-25000" smtClean="0">
                <a:latin typeface="Times New Roman" panose="02020603050405020304" pitchFamily="18" charset="0"/>
              </a:rPr>
              <a:t>2</a:t>
            </a:r>
            <a:r>
              <a:rPr lang="en-US" altLang="en-US" sz="2400" smtClean="0"/>
              <a:t>, …, </a:t>
            </a: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k</a:t>
            </a:r>
            <a:r>
              <a:rPr lang="en-US" altLang="en-US" sz="2400" baseline="-25000" smtClean="0">
                <a:latin typeface="Times New Roman" panose="02020603050405020304" pitchFamily="18" charset="0"/>
              </a:rPr>
              <a:t>-1</a:t>
            </a:r>
            <a:r>
              <a:rPr lang="en-US" altLang="en-US" sz="2400" smtClean="0"/>
              <a:t> = </a:t>
            </a:r>
            <a:r>
              <a:rPr lang="en-US" altLang="en-US" sz="2400" i="1" smtClean="0">
                <a:latin typeface="Times New Roman" panose="02020603050405020304" pitchFamily="18" charset="0"/>
              </a:rPr>
              <a:t>j</a:t>
            </a:r>
            <a:r>
              <a:rPr lang="en-US" altLang="en-US" sz="2400" i="1" baseline="-25000" smtClean="0">
                <a:latin typeface="Times New Roman" panose="02020603050405020304" pitchFamily="18" charset="0"/>
              </a:rPr>
              <a:t>k</a:t>
            </a:r>
            <a:r>
              <a:rPr lang="en-US" altLang="en-US" sz="2400" baseline="-25000" smtClean="0">
                <a:latin typeface="Times New Roman" panose="02020603050405020304" pitchFamily="18" charset="0"/>
              </a:rPr>
              <a:t>-1</a:t>
            </a:r>
            <a:r>
              <a:rPr lang="en-US" altLang="en-US" sz="2400" smtClean="0"/>
              <a:t> and </a:t>
            </a:r>
            <a:r>
              <a:rPr lang="en-US" altLang="en-US" sz="2400" i="1" smtClean="0">
                <a:latin typeface="Times New Roman" panose="02020603050405020304" pitchFamily="18" charset="0"/>
              </a:rPr>
              <a:t>i</a:t>
            </a:r>
            <a:r>
              <a:rPr lang="en-US" altLang="en-US" sz="2400" i="1" baseline="-25000" smtClean="0">
                <a:latin typeface="Times New Roman" panose="02020603050405020304" pitchFamily="18" charset="0"/>
              </a:rPr>
              <a:t>k</a:t>
            </a:r>
            <a:r>
              <a:rPr lang="en-US" altLang="en-US" sz="2400" smtClean="0"/>
              <a:t> &gt; </a:t>
            </a:r>
            <a:r>
              <a:rPr lang="en-US" altLang="en-US" sz="2400" i="1" smtClean="0">
                <a:latin typeface="Times New Roman" panose="02020603050405020304" pitchFamily="18" charset="0"/>
              </a:rPr>
              <a:t>j</a:t>
            </a:r>
            <a:r>
              <a:rPr lang="en-US" altLang="en-US" sz="2400" i="1" baseline="-25000" smtClean="0">
                <a:latin typeface="Times New Roman" panose="02020603050405020304" pitchFamily="18" charset="0"/>
              </a:rPr>
              <a:t>k</a:t>
            </a:r>
            <a:endParaRPr lang="en-US" altLang="en-US" sz="2400" smtClean="0"/>
          </a:p>
          <a:p>
            <a:pPr eaLnBrk="1" hangingPunct="1"/>
            <a:endParaRPr lang="en-US" altLang="en-US" sz="2800" smtClean="0"/>
          </a:p>
          <a:p>
            <a:pPr eaLnBrk="1" hangingPunct="1"/>
            <a:r>
              <a:rPr lang="en-US" altLang="en-US" sz="2800" smtClean="0"/>
              <a:t>If </a:t>
            </a:r>
            <a:r>
              <a:rPr lang="en-US" altLang="en-US" sz="2800" b="1" smtClean="0">
                <a:latin typeface="Times New Roman" panose="02020603050405020304" pitchFamily="18" charset="0"/>
              </a:rPr>
              <a:t>i </a:t>
            </a:r>
            <a:r>
              <a:rPr lang="en-US" altLang="en-US" sz="2800" smtClean="0">
                <a:latin typeface="Times New Roman" panose="02020603050405020304" pitchFamily="18" charset="0"/>
                <a:ea typeface="Arial Unicode MS" panose="020B0604020202020204" pitchFamily="34" charset="-128"/>
                <a:cs typeface="Arial Unicode MS" panose="020B0604020202020204" pitchFamily="34" charset="-128"/>
              </a:rPr>
              <a:t>≻</a:t>
            </a:r>
            <a:r>
              <a:rPr lang="en-US" altLang="en-US" sz="2800" i="1" baseline="-25000" smtClean="0">
                <a:latin typeface="Times New Roman" panose="02020603050405020304" pitchFamily="18" charset="0"/>
                <a:ea typeface="Arial Unicode MS" panose="020B0604020202020204" pitchFamily="34" charset="-128"/>
                <a:cs typeface="Arial Unicode MS" panose="020B0604020202020204" pitchFamily="34" charset="-128"/>
              </a:rPr>
              <a:t>k</a:t>
            </a:r>
            <a:r>
              <a:rPr lang="en-US" altLang="en-US" sz="2800" b="1" smtClean="0">
                <a:latin typeface="Times New Roman" panose="02020603050405020304" pitchFamily="18" charset="0"/>
              </a:rPr>
              <a:t> j</a:t>
            </a:r>
            <a:r>
              <a:rPr lang="en-US" altLang="en-US" sz="2800" smtClean="0"/>
              <a:t> or </a:t>
            </a:r>
            <a:r>
              <a:rPr lang="en-US" altLang="en-US" sz="2800" b="1" smtClean="0">
                <a:latin typeface="Times New Roman" panose="02020603050405020304" pitchFamily="18" charset="0"/>
              </a:rPr>
              <a:t>i </a:t>
            </a:r>
            <a:r>
              <a:rPr lang="en-US" altLang="en-US" sz="2800" smtClean="0">
                <a:latin typeface="Times New Roman" panose="02020603050405020304" pitchFamily="18" charset="0"/>
                <a:ea typeface="Arial Unicode MS" panose="020B0604020202020204" pitchFamily="34" charset="-128"/>
                <a:cs typeface="Arial Unicode MS" panose="020B0604020202020204" pitchFamily="34" charset="-128"/>
              </a:rPr>
              <a:t>=</a:t>
            </a:r>
            <a:r>
              <a:rPr lang="en-US" altLang="en-US" sz="2800" b="1" smtClean="0">
                <a:latin typeface="Times New Roman" panose="02020603050405020304" pitchFamily="18" charset="0"/>
              </a:rPr>
              <a:t> j, </a:t>
            </a:r>
            <a:r>
              <a:rPr lang="en-US" altLang="en-US" sz="2800" smtClean="0"/>
              <a:t>then we say </a:t>
            </a:r>
            <a:r>
              <a:rPr lang="en-US" altLang="en-US" sz="2800" b="1" smtClean="0">
                <a:latin typeface="Times New Roman" panose="02020603050405020304" pitchFamily="18" charset="0"/>
              </a:rPr>
              <a:t>i </a:t>
            </a:r>
            <a:r>
              <a:rPr lang="en-US" altLang="en-US" sz="2800" smtClean="0">
                <a:latin typeface="Times New Roman" panose="02020603050405020304" pitchFamily="18" charset="0"/>
                <a:ea typeface="Arial Unicode MS" panose="020B0604020202020204" pitchFamily="34" charset="-128"/>
                <a:cs typeface="Arial Unicode MS" panose="020B0604020202020204" pitchFamily="34" charset="-128"/>
                <a:sym typeface="Euclid Math Two" pitchFamily="18" charset="2"/>
              </a:rPr>
              <a:t></a:t>
            </a:r>
            <a:r>
              <a:rPr lang="en-US" altLang="en-US" sz="2800" i="1" baseline="-25000" smtClean="0">
                <a:latin typeface="Times New Roman" panose="02020603050405020304" pitchFamily="18" charset="0"/>
                <a:ea typeface="Arial Unicode MS" panose="020B0604020202020204" pitchFamily="34" charset="-128"/>
                <a:cs typeface="Arial Unicode MS" panose="020B0604020202020204" pitchFamily="34" charset="-128"/>
              </a:rPr>
              <a:t>k</a:t>
            </a:r>
            <a:r>
              <a:rPr lang="en-US" altLang="en-US" sz="2800" b="1" smtClean="0">
                <a:latin typeface="Times New Roman" panose="02020603050405020304" pitchFamily="18" charset="0"/>
              </a:rPr>
              <a:t> j</a:t>
            </a:r>
            <a:r>
              <a:rPr lang="en-US" altLang="en-US" sz="2800" smtClean="0"/>
              <a:t> </a:t>
            </a:r>
          </a:p>
          <a:p>
            <a:pPr eaLnBrk="1" hangingPunct="1"/>
            <a:r>
              <a:rPr lang="en-US" altLang="en-US" sz="2800" smtClean="0"/>
              <a:t>The lexicographical order </a:t>
            </a:r>
            <a:r>
              <a:rPr lang="en-US" altLang="en-US" sz="2800" smtClean="0">
                <a:latin typeface="Times New Roman" panose="02020603050405020304" pitchFamily="18" charset="0"/>
                <a:ea typeface="Arial Unicode MS" panose="020B0604020202020204" pitchFamily="34" charset="-128"/>
                <a:cs typeface="Arial Unicode MS" panose="020B0604020202020204" pitchFamily="34" charset="-128"/>
              </a:rPr>
              <a:t>≻</a:t>
            </a:r>
            <a:r>
              <a:rPr lang="en-US" altLang="en-US" sz="2800" smtClean="0"/>
              <a:t> is defined by</a:t>
            </a:r>
          </a:p>
          <a:p>
            <a:pPr eaLnBrk="1" hangingPunct="1">
              <a:buFont typeface="Arial Unicode MS" panose="020B0604020202020204" pitchFamily="34" charset="-128"/>
              <a:buNone/>
            </a:pPr>
            <a:r>
              <a:rPr lang="en-US" altLang="en-US" sz="2800" smtClean="0"/>
              <a:t>		 </a:t>
            </a:r>
            <a:r>
              <a:rPr lang="en-US" altLang="en-US" sz="2800" b="1" smtClean="0">
                <a:solidFill>
                  <a:srgbClr val="800080"/>
                </a:solidFill>
                <a:latin typeface="Times New Roman" panose="02020603050405020304" pitchFamily="18" charset="0"/>
              </a:rPr>
              <a:t>i </a:t>
            </a:r>
            <a:r>
              <a:rPr lang="en-US" altLang="en-US" sz="2800" smtClean="0">
                <a:solidFill>
                  <a:srgbClr val="800080"/>
                </a:solidFill>
                <a:latin typeface="Times New Roman" panose="02020603050405020304" pitchFamily="18" charset="0"/>
                <a:ea typeface="Arial Unicode MS" panose="020B0604020202020204" pitchFamily="34" charset="-128"/>
                <a:cs typeface="Arial Unicode MS" panose="020B0604020202020204" pitchFamily="34" charset="-128"/>
              </a:rPr>
              <a:t>≻</a:t>
            </a:r>
            <a:r>
              <a:rPr lang="en-US" altLang="en-US" sz="2800" b="1" smtClean="0">
                <a:solidFill>
                  <a:srgbClr val="800080"/>
                </a:solidFill>
                <a:latin typeface="Times New Roman" panose="02020603050405020304" pitchFamily="18" charset="0"/>
              </a:rPr>
              <a:t> j</a:t>
            </a:r>
            <a:r>
              <a:rPr lang="en-US" altLang="en-US" sz="2800" smtClean="0">
                <a:solidFill>
                  <a:srgbClr val="800080"/>
                </a:solidFill>
              </a:rPr>
              <a:t> </a:t>
            </a:r>
            <a:r>
              <a:rPr lang="en-US" altLang="en-US" sz="2800" smtClean="0">
                <a:solidFill>
                  <a:srgbClr val="800080"/>
                </a:solidFill>
                <a:cs typeface="Arial" panose="020B0604020202020204" pitchFamily="34" charset="0"/>
              </a:rPr>
              <a:t>≡ </a:t>
            </a:r>
            <a:r>
              <a:rPr lang="en-US" altLang="en-US" sz="2800" b="1" smtClean="0">
                <a:solidFill>
                  <a:srgbClr val="800080"/>
                </a:solidFill>
                <a:latin typeface="Times New Roman" panose="02020603050405020304" pitchFamily="18" charset="0"/>
              </a:rPr>
              <a:t>i </a:t>
            </a:r>
            <a:r>
              <a:rPr lang="en-US" altLang="en-US" sz="2800" smtClean="0">
                <a:solidFill>
                  <a:srgbClr val="800080"/>
                </a:solidFill>
                <a:latin typeface="Times New Roman" panose="02020603050405020304" pitchFamily="18" charset="0"/>
                <a:ea typeface="Arial Unicode MS" panose="020B0604020202020204" pitchFamily="34" charset="-128"/>
                <a:cs typeface="Arial Unicode MS" panose="020B0604020202020204" pitchFamily="34" charset="-128"/>
              </a:rPr>
              <a:t>≻</a:t>
            </a:r>
            <a:r>
              <a:rPr lang="en-US" altLang="en-US" sz="2800" i="1" baseline="-25000" smtClean="0">
                <a:solidFill>
                  <a:srgbClr val="800080"/>
                </a:solidFill>
                <a:latin typeface="Times New Roman" panose="02020603050405020304" pitchFamily="18" charset="0"/>
                <a:ea typeface="Arial Unicode MS" panose="020B0604020202020204" pitchFamily="34" charset="-128"/>
                <a:cs typeface="Arial Unicode MS" panose="020B0604020202020204" pitchFamily="34" charset="-128"/>
              </a:rPr>
              <a:t>k</a:t>
            </a:r>
            <a:r>
              <a:rPr lang="en-US" altLang="en-US" sz="2800" b="1" smtClean="0">
                <a:solidFill>
                  <a:srgbClr val="800080"/>
                </a:solidFill>
                <a:latin typeface="Times New Roman" panose="02020603050405020304" pitchFamily="18" charset="0"/>
              </a:rPr>
              <a:t> j</a:t>
            </a:r>
            <a:r>
              <a:rPr lang="en-US" altLang="en-US" sz="2800" smtClean="0">
                <a:solidFill>
                  <a:srgbClr val="800080"/>
                </a:solidFill>
              </a:rPr>
              <a:t> for some k in 1 </a:t>
            </a:r>
            <a:r>
              <a:rPr lang="en-US" altLang="en-US" sz="2800" smtClean="0">
                <a:solidFill>
                  <a:srgbClr val="800080"/>
                </a:solidFill>
                <a:cs typeface="Arial" panose="020B0604020202020204" pitchFamily="34" charset="0"/>
              </a:rPr>
              <a:t>≤</a:t>
            </a:r>
            <a:r>
              <a:rPr lang="en-US" altLang="en-US" sz="2800" smtClean="0">
                <a:solidFill>
                  <a:srgbClr val="800080"/>
                </a:solidFill>
              </a:rPr>
              <a:t> </a:t>
            </a:r>
            <a:r>
              <a:rPr lang="en-US" altLang="en-US" sz="2800" i="1" smtClean="0">
                <a:solidFill>
                  <a:srgbClr val="800080"/>
                </a:solidFill>
                <a:latin typeface="Times New Roman" panose="02020603050405020304" pitchFamily="18" charset="0"/>
              </a:rPr>
              <a:t>k </a:t>
            </a:r>
            <a:r>
              <a:rPr lang="en-US" altLang="en-US" sz="2800" smtClean="0">
                <a:solidFill>
                  <a:srgbClr val="800080"/>
                </a:solidFill>
                <a:cs typeface="Arial" panose="020B0604020202020204" pitchFamily="34" charset="0"/>
              </a:rPr>
              <a:t>≤</a:t>
            </a:r>
            <a:r>
              <a:rPr lang="en-US" altLang="en-US" sz="2800" i="1" smtClean="0">
                <a:solidFill>
                  <a:srgbClr val="800080"/>
                </a:solidFill>
                <a:latin typeface="Times New Roman" panose="02020603050405020304" pitchFamily="18" charset="0"/>
              </a:rPr>
              <a:t> 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5779"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5780"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DE321F-A93C-4BB5-A9AE-40B102FA595C}" type="slidenum">
              <a:rPr lang="en-US" altLang="en-US">
                <a:solidFill>
                  <a:srgbClr val="660066"/>
                </a:solidFill>
              </a:rPr>
              <a:pPr eaLnBrk="1" hangingPunct="1"/>
              <a:t>60</a:t>
            </a:fld>
            <a:endParaRPr lang="en-US" altLang="en-US">
              <a:solidFill>
                <a:srgbClr val="660066"/>
              </a:solidFill>
            </a:endParaRPr>
          </a:p>
        </p:txBody>
      </p:sp>
      <p:sp>
        <p:nvSpPr>
          <p:cNvPr id="75781" name="Rectangle 2"/>
          <p:cNvSpPr>
            <a:spLocks noGrp="1" noChangeArrowheads="1"/>
          </p:cNvSpPr>
          <p:nvPr>
            <p:ph type="title"/>
          </p:nvPr>
        </p:nvSpPr>
        <p:spPr/>
        <p:txBody>
          <a:bodyPr/>
          <a:lstStyle/>
          <a:p>
            <a:pPr eaLnBrk="1" hangingPunct="1"/>
            <a:r>
              <a:rPr lang="en-US" altLang="en-US" smtClean="0"/>
              <a:t>Integer elimination</a:t>
            </a:r>
          </a:p>
        </p:txBody>
      </p:sp>
      <p:sp>
        <p:nvSpPr>
          <p:cNvPr id="75782" name="Rectangle 3"/>
          <p:cNvSpPr>
            <a:spLocks noGrp="1" noChangeArrowheads="1"/>
          </p:cNvSpPr>
          <p:nvPr>
            <p:ph type="body" sz="half" idx="1"/>
          </p:nvPr>
        </p:nvSpPr>
        <p:spPr>
          <a:xfrm>
            <a:off x="457200" y="1600200"/>
            <a:ext cx="7904163" cy="4525963"/>
          </a:xfrm>
        </p:spPr>
        <p:txBody>
          <a:bodyPr/>
          <a:lstStyle/>
          <a:p>
            <a:pPr eaLnBrk="1" hangingPunct="1"/>
            <a:r>
              <a:rPr lang="en-US" altLang="en-US" sz="2400" smtClean="0"/>
              <a:t>The existence of real solutions does not guarantee the existence of integer solutions</a:t>
            </a:r>
          </a:p>
          <a:p>
            <a:pPr eaLnBrk="1" hangingPunct="1"/>
            <a:r>
              <a:rPr lang="en-US" altLang="en-US" sz="2400" smtClean="0"/>
              <a:t>To do integer elimination, we have to do away with division</a:t>
            </a:r>
          </a:p>
          <a:p>
            <a:pPr eaLnBrk="1" hangingPunct="1"/>
            <a:r>
              <a:rPr lang="en-US" altLang="en-US" sz="2400" smtClean="0"/>
              <a:t>We can make use of the following in the elimination step:</a:t>
            </a:r>
          </a:p>
        </p:txBody>
      </p:sp>
      <p:pic>
        <p:nvPicPr>
          <p:cNvPr id="75783" name="Picture 4"/>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20713" y="4191000"/>
            <a:ext cx="7577137" cy="1493838"/>
          </a:xfr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6803"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6804"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BA08F4-9906-4276-B8EE-DB96732A998F}" type="slidenum">
              <a:rPr lang="en-US" altLang="en-US">
                <a:solidFill>
                  <a:srgbClr val="660066"/>
                </a:solidFill>
              </a:rPr>
              <a:pPr eaLnBrk="1" hangingPunct="1"/>
              <a:t>61</a:t>
            </a:fld>
            <a:endParaRPr lang="en-US" altLang="en-US">
              <a:solidFill>
                <a:srgbClr val="660066"/>
              </a:solidFill>
            </a:endParaRPr>
          </a:p>
        </p:txBody>
      </p:sp>
      <p:sp>
        <p:nvSpPr>
          <p:cNvPr id="76805" name="Rectangle 2"/>
          <p:cNvSpPr>
            <a:spLocks noGrp="1" noChangeArrowheads="1"/>
          </p:cNvSpPr>
          <p:nvPr>
            <p:ph type="title"/>
          </p:nvPr>
        </p:nvSpPr>
        <p:spPr/>
        <p:txBody>
          <a:bodyPr/>
          <a:lstStyle/>
          <a:p>
            <a:pPr eaLnBrk="1" hangingPunct="1"/>
            <a:r>
              <a:rPr lang="en-US" altLang="en-US" smtClean="0"/>
              <a:t>Controlling Scaling</a:t>
            </a:r>
          </a:p>
        </p:txBody>
      </p:sp>
      <p:sp>
        <p:nvSpPr>
          <p:cNvPr id="76806" name="Rectangle 3"/>
          <p:cNvSpPr>
            <a:spLocks noGrp="1" noChangeArrowheads="1"/>
          </p:cNvSpPr>
          <p:nvPr>
            <p:ph type="body" sz="half" idx="1"/>
          </p:nvPr>
        </p:nvSpPr>
        <p:spPr>
          <a:xfrm>
            <a:off x="457200" y="1600200"/>
            <a:ext cx="7985125" cy="4525963"/>
          </a:xfrm>
        </p:spPr>
        <p:txBody>
          <a:bodyPr/>
          <a:lstStyle/>
          <a:p>
            <a:pPr eaLnBrk="1" hangingPunct="1">
              <a:lnSpc>
                <a:spcPct val="90000"/>
              </a:lnSpc>
            </a:pPr>
            <a:r>
              <a:rPr lang="en-US" altLang="en-US" sz="2400" smtClean="0"/>
              <a:t>This step has the undesired effect of scaling the coefficient up</a:t>
            </a:r>
          </a:p>
          <a:p>
            <a:pPr eaLnBrk="1" hangingPunct="1">
              <a:lnSpc>
                <a:spcPct val="90000"/>
              </a:lnSpc>
            </a:pPr>
            <a:r>
              <a:rPr lang="en-US" altLang="en-US" sz="2400" smtClean="0"/>
              <a:t>Fortunately we can use the following theorem</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r>
              <a:rPr lang="en-US" altLang="en-US" sz="2400" smtClean="0"/>
              <a:t>Note: Division of a number by its gcd will produce only integer results</a:t>
            </a:r>
          </a:p>
        </p:txBody>
      </p:sp>
      <p:pic>
        <p:nvPicPr>
          <p:cNvPr id="76807" name="Picture 4"/>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71588" y="2895600"/>
            <a:ext cx="6111875" cy="2038350"/>
          </a:xfr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78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78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CC5E02-B7B1-4D3A-BAD8-B9FE7B3A16DF}" type="slidenum">
              <a:rPr lang="en-US" altLang="en-US">
                <a:solidFill>
                  <a:srgbClr val="660066"/>
                </a:solidFill>
              </a:rPr>
              <a:pPr eaLnBrk="1" hangingPunct="1"/>
              <a:t>62</a:t>
            </a:fld>
            <a:endParaRPr lang="en-US" altLang="en-US">
              <a:solidFill>
                <a:srgbClr val="660066"/>
              </a:solidFill>
            </a:endParaRPr>
          </a:p>
        </p:txBody>
      </p:sp>
      <p:sp>
        <p:nvSpPr>
          <p:cNvPr id="77829" name="Rectangle 2"/>
          <p:cNvSpPr>
            <a:spLocks noGrp="1" noChangeArrowheads="1"/>
          </p:cNvSpPr>
          <p:nvPr>
            <p:ph type="title"/>
          </p:nvPr>
        </p:nvSpPr>
        <p:spPr/>
        <p:txBody>
          <a:bodyPr/>
          <a:lstStyle/>
          <a:p>
            <a:pPr eaLnBrk="1" hangingPunct="1"/>
            <a:r>
              <a:rPr lang="en-US" altLang="en-US" smtClean="0"/>
              <a:t>The Omega Test</a:t>
            </a:r>
          </a:p>
        </p:txBody>
      </p:sp>
      <p:sp>
        <p:nvSpPr>
          <p:cNvPr id="77830" name="Rectangle 3"/>
          <p:cNvSpPr>
            <a:spLocks noGrp="1" noChangeArrowheads="1"/>
          </p:cNvSpPr>
          <p:nvPr>
            <p:ph type="body" idx="1"/>
          </p:nvPr>
        </p:nvSpPr>
        <p:spPr/>
        <p:txBody>
          <a:bodyPr/>
          <a:lstStyle/>
          <a:p>
            <a:pPr eaLnBrk="1" hangingPunct="1"/>
            <a:r>
              <a:rPr lang="en-US" altLang="en-US" sz="2800" smtClean="0"/>
              <a:t>The current state of the art: use Fourier-Motzkin elimination with a careful and systematic search for integer solutions</a:t>
            </a:r>
          </a:p>
          <a:p>
            <a:pPr eaLnBrk="1" hangingPunct="1"/>
            <a:endParaRPr lang="en-US" altLang="en-US" sz="2800" smtClean="0"/>
          </a:p>
          <a:p>
            <a:pPr eaLnBrk="1" hangingPunct="1"/>
            <a:r>
              <a:rPr lang="en-US" altLang="en-US" sz="2800" smtClean="0"/>
              <a:t>William Pugh. The Omega test: a fast and practical integer programming algorithm for dependence analysis. Communications of the ACM, 35(8):102--114, August 1992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88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88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378543-D2D4-41B0-A239-E1583C1AC117}" type="slidenum">
              <a:rPr lang="en-US" altLang="en-US">
                <a:solidFill>
                  <a:srgbClr val="660066"/>
                </a:solidFill>
              </a:rPr>
              <a:pPr eaLnBrk="1" hangingPunct="1"/>
              <a:t>63</a:t>
            </a:fld>
            <a:endParaRPr lang="en-US" altLang="en-US">
              <a:solidFill>
                <a:srgbClr val="660066"/>
              </a:solidFill>
            </a:endParaRPr>
          </a:p>
        </p:txBody>
      </p:sp>
      <p:sp>
        <p:nvSpPr>
          <p:cNvPr id="78853" name="Rectangle 2"/>
          <p:cNvSpPr>
            <a:spLocks noGrp="1" noChangeArrowheads="1"/>
          </p:cNvSpPr>
          <p:nvPr>
            <p:ph type="title"/>
          </p:nvPr>
        </p:nvSpPr>
        <p:spPr/>
        <p:txBody>
          <a:bodyPr/>
          <a:lstStyle/>
          <a:p>
            <a:pPr eaLnBrk="1" hangingPunct="1"/>
            <a:r>
              <a:rPr lang="en-US" altLang="en-US" smtClean="0"/>
              <a:t>The Omega Test</a:t>
            </a:r>
          </a:p>
        </p:txBody>
      </p:sp>
      <p:sp>
        <p:nvSpPr>
          <p:cNvPr id="78854" name="Rectangle 3"/>
          <p:cNvSpPr>
            <a:spLocks noGrp="1" noChangeArrowheads="1"/>
          </p:cNvSpPr>
          <p:nvPr>
            <p:ph type="body" idx="1"/>
          </p:nvPr>
        </p:nvSpPr>
        <p:spPr/>
        <p:txBody>
          <a:bodyPr/>
          <a:lstStyle/>
          <a:p>
            <a:pPr eaLnBrk="1" hangingPunct="1"/>
            <a:r>
              <a:rPr lang="en-US" altLang="en-US" smtClean="0"/>
              <a:t>Normalizing the constraints</a:t>
            </a:r>
          </a:p>
          <a:p>
            <a:pPr eaLnBrk="1" hangingPunct="1"/>
            <a:r>
              <a:rPr lang="en-US" altLang="en-US" smtClean="0"/>
              <a:t>Transforming equality constraints into inequality ones</a:t>
            </a:r>
          </a:p>
          <a:p>
            <a:pPr eaLnBrk="1" hangingPunct="1"/>
            <a:r>
              <a:rPr lang="en-US" altLang="en-US" smtClean="0"/>
              <a:t>Simplify the set of constraints</a:t>
            </a:r>
          </a:p>
          <a:p>
            <a:pPr eaLnBrk="1" hangingPunct="1"/>
            <a:r>
              <a:rPr lang="en-US" altLang="en-US" smtClean="0"/>
              <a:t>Use a modified Fourier-Motzkin method to search for integer solution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798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798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E3A7EB-28BB-4350-BEAE-34E7E4D0BDE9}" type="slidenum">
              <a:rPr lang="en-US" altLang="en-US">
                <a:solidFill>
                  <a:srgbClr val="660066"/>
                </a:solidFill>
              </a:rPr>
              <a:pPr eaLnBrk="1" hangingPunct="1"/>
              <a:t>64</a:t>
            </a:fld>
            <a:endParaRPr lang="en-US" altLang="en-US">
              <a:solidFill>
                <a:srgbClr val="660066"/>
              </a:solidFill>
            </a:endParaRPr>
          </a:p>
        </p:txBody>
      </p:sp>
      <p:sp>
        <p:nvSpPr>
          <p:cNvPr id="79877" name="Rectangle 2"/>
          <p:cNvSpPr>
            <a:spLocks noGrp="1" noChangeArrowheads="1"/>
          </p:cNvSpPr>
          <p:nvPr>
            <p:ph type="title"/>
          </p:nvPr>
        </p:nvSpPr>
        <p:spPr/>
        <p:txBody>
          <a:bodyPr/>
          <a:lstStyle/>
          <a:p>
            <a:pPr eaLnBrk="1" hangingPunct="1"/>
            <a:r>
              <a:rPr lang="en-US" altLang="en-US" smtClean="0"/>
              <a:t>Normalizing the Constraints</a:t>
            </a:r>
          </a:p>
        </p:txBody>
      </p:sp>
      <p:sp>
        <p:nvSpPr>
          <p:cNvPr id="79878" name="Rectangle 3"/>
          <p:cNvSpPr>
            <a:spLocks noGrp="1" noChangeArrowheads="1"/>
          </p:cNvSpPr>
          <p:nvPr>
            <p:ph type="body" idx="1"/>
          </p:nvPr>
        </p:nvSpPr>
        <p:spPr/>
        <p:txBody>
          <a:bodyPr/>
          <a:lstStyle/>
          <a:p>
            <a:pPr eaLnBrk="1" hangingPunct="1">
              <a:lnSpc>
                <a:spcPct val="90000"/>
              </a:lnSpc>
            </a:pPr>
            <a:r>
              <a:rPr lang="en-US" altLang="en-US" smtClean="0"/>
              <a:t>A constraint is </a:t>
            </a:r>
            <a:r>
              <a:rPr lang="en-US" altLang="en-US" smtClean="0">
                <a:solidFill>
                  <a:srgbClr val="A50021"/>
                </a:solidFill>
              </a:rPr>
              <a:t>normalized</a:t>
            </a:r>
            <a:r>
              <a:rPr lang="en-US" altLang="en-US" smtClean="0"/>
              <a:t> if </a:t>
            </a:r>
          </a:p>
          <a:p>
            <a:pPr lvl="1" eaLnBrk="1" hangingPunct="1">
              <a:lnSpc>
                <a:spcPct val="90000"/>
              </a:lnSpc>
            </a:pPr>
            <a:r>
              <a:rPr lang="en-US" altLang="en-US" smtClean="0"/>
              <a:t>all the coefficients are integers</a:t>
            </a:r>
          </a:p>
          <a:p>
            <a:pPr lvl="1" eaLnBrk="1" hangingPunct="1">
              <a:lnSpc>
                <a:spcPct val="90000"/>
              </a:lnSpc>
            </a:pPr>
            <a:r>
              <a:rPr lang="en-US" altLang="en-US" smtClean="0"/>
              <a:t>GCD of all coefficients (excluding </a:t>
            </a:r>
            <a:r>
              <a:rPr lang="en-US" altLang="en-US" i="1" smtClean="0">
                <a:latin typeface="Times New Roman" panose="02020603050405020304" pitchFamily="18" charset="0"/>
              </a:rPr>
              <a:t>a</a:t>
            </a:r>
            <a:r>
              <a:rPr lang="en-US" altLang="en-US" baseline="-25000" smtClean="0">
                <a:latin typeface="Times New Roman" panose="02020603050405020304" pitchFamily="18" charset="0"/>
              </a:rPr>
              <a:t>0</a:t>
            </a:r>
            <a:r>
              <a:rPr lang="en-US" altLang="en-US" smtClean="0"/>
              <a:t>) is 1</a:t>
            </a:r>
          </a:p>
          <a:p>
            <a:pPr eaLnBrk="1" hangingPunct="1">
              <a:lnSpc>
                <a:spcPct val="90000"/>
              </a:lnSpc>
            </a:pPr>
            <a:r>
              <a:rPr lang="en-US" altLang="en-US" smtClean="0"/>
              <a:t>Simple GCD test: if the constraint is an equality constraint, and </a:t>
            </a:r>
            <a:r>
              <a:rPr lang="en-US" altLang="en-US" i="1" smtClean="0">
                <a:latin typeface="Times New Roman" panose="02020603050405020304" pitchFamily="18" charset="0"/>
              </a:rPr>
              <a:t>g</a:t>
            </a:r>
            <a:r>
              <a:rPr lang="en-US" altLang="en-US" smtClean="0"/>
              <a:t> = GCD(</a:t>
            </a:r>
            <a:r>
              <a:rPr lang="en-US" altLang="en-US" i="1" smtClean="0">
                <a:latin typeface="Times New Roman" panose="02020603050405020304" pitchFamily="18" charset="0"/>
              </a:rPr>
              <a:t>a</a:t>
            </a:r>
            <a:r>
              <a:rPr lang="en-US" altLang="en-US" baseline="-25000" smtClean="0">
                <a:latin typeface="Times New Roman" panose="02020603050405020304" pitchFamily="18" charset="0"/>
              </a:rPr>
              <a:t>1</a:t>
            </a:r>
            <a:r>
              <a:rPr lang="en-US" altLang="en-US" smtClean="0"/>
              <a:t>, …, </a:t>
            </a:r>
            <a:r>
              <a:rPr lang="en-US" altLang="en-US" i="1" smtClean="0">
                <a:latin typeface="Times New Roman" panose="02020603050405020304" pitchFamily="18" charset="0"/>
              </a:rPr>
              <a:t>a</a:t>
            </a:r>
            <a:r>
              <a:rPr lang="en-US" altLang="en-US" i="1" baseline="-25000" smtClean="0">
                <a:latin typeface="Times New Roman" panose="02020603050405020304" pitchFamily="18" charset="0"/>
              </a:rPr>
              <a:t>n</a:t>
            </a:r>
            <a:r>
              <a:rPr lang="en-US" altLang="en-US" smtClean="0"/>
              <a:t>) does not divide </a:t>
            </a:r>
            <a:r>
              <a:rPr lang="en-US" altLang="en-US" i="1" smtClean="0">
                <a:latin typeface="Times New Roman" panose="02020603050405020304" pitchFamily="18" charset="0"/>
              </a:rPr>
              <a:t>a</a:t>
            </a:r>
            <a:r>
              <a:rPr lang="en-US" altLang="en-US" baseline="-25000" smtClean="0">
                <a:latin typeface="Times New Roman" panose="02020603050405020304" pitchFamily="18" charset="0"/>
              </a:rPr>
              <a:t>0</a:t>
            </a:r>
            <a:r>
              <a:rPr lang="en-US" altLang="en-US" smtClean="0"/>
              <a:t>, then the constraint is not satisfiable.</a:t>
            </a:r>
          </a:p>
          <a:p>
            <a:pPr eaLnBrk="1" hangingPunct="1">
              <a:lnSpc>
                <a:spcPct val="90000"/>
              </a:lnSpc>
            </a:pPr>
            <a:r>
              <a:rPr lang="en-US" altLang="en-US" smtClean="0"/>
              <a:t>For inequality constraint, replace </a:t>
            </a:r>
            <a:r>
              <a:rPr lang="en-US" altLang="en-US" i="1" smtClean="0">
                <a:latin typeface="Times New Roman" panose="02020603050405020304" pitchFamily="18" charset="0"/>
              </a:rPr>
              <a:t>a</a:t>
            </a:r>
            <a:r>
              <a:rPr lang="en-US" altLang="en-US" baseline="-25000" smtClean="0">
                <a:latin typeface="Times New Roman" panose="02020603050405020304" pitchFamily="18" charset="0"/>
              </a:rPr>
              <a:t>0</a:t>
            </a:r>
            <a:r>
              <a:rPr lang="en-US" altLang="en-US" smtClean="0"/>
              <a:t> with </a:t>
            </a:r>
            <a:r>
              <a:rPr lang="en-US" altLang="en-US" smtClean="0">
                <a:sym typeface="Symbol" panose="05050102010706020507" pitchFamily="18" charset="2"/>
              </a:rPr>
              <a:t></a:t>
            </a:r>
            <a:r>
              <a:rPr lang="en-US" altLang="en-US" i="1" smtClean="0">
                <a:latin typeface="Times New Roman" panose="02020603050405020304" pitchFamily="18" charset="0"/>
              </a:rPr>
              <a:t>a</a:t>
            </a:r>
            <a:r>
              <a:rPr lang="en-US" altLang="en-US" baseline="-25000" smtClean="0">
                <a:latin typeface="Times New Roman" panose="02020603050405020304" pitchFamily="18" charset="0"/>
              </a:rPr>
              <a:t>0</a:t>
            </a:r>
            <a:r>
              <a:rPr lang="en-US" altLang="en-US" smtClean="0">
                <a:latin typeface="Times New Roman" panose="02020603050405020304" pitchFamily="18" charset="0"/>
              </a:rPr>
              <a:t> / </a:t>
            </a:r>
            <a:r>
              <a:rPr lang="en-US" altLang="en-US" i="1" smtClean="0">
                <a:latin typeface="Times New Roman" panose="02020603050405020304" pitchFamily="18" charset="0"/>
              </a:rPr>
              <a:t>g</a:t>
            </a:r>
            <a:r>
              <a:rPr lang="en-US" altLang="en-US" smtClean="0">
                <a:sym typeface="Symbol" panose="05050102010706020507" pitchFamily="18" charset="2"/>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808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809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78894C-EC8B-4B83-829C-370C6B3B80B5}" type="slidenum">
              <a:rPr lang="en-US" altLang="en-US">
                <a:solidFill>
                  <a:srgbClr val="660066"/>
                </a:solidFill>
              </a:rPr>
              <a:pPr eaLnBrk="1" hangingPunct="1"/>
              <a:t>65</a:t>
            </a:fld>
            <a:endParaRPr lang="en-US" altLang="en-US">
              <a:solidFill>
                <a:srgbClr val="660066"/>
              </a:solidFill>
            </a:endParaRPr>
          </a:p>
        </p:txBody>
      </p:sp>
      <p:sp>
        <p:nvSpPr>
          <p:cNvPr id="80901" name="Rectangle 2"/>
          <p:cNvSpPr>
            <a:spLocks noGrp="1" noChangeArrowheads="1"/>
          </p:cNvSpPr>
          <p:nvPr>
            <p:ph type="title"/>
          </p:nvPr>
        </p:nvSpPr>
        <p:spPr/>
        <p:txBody>
          <a:bodyPr/>
          <a:lstStyle/>
          <a:p>
            <a:pPr eaLnBrk="1" hangingPunct="1"/>
            <a:r>
              <a:rPr lang="en-US" altLang="en-US" smtClean="0"/>
              <a:t>Normalizing the Constraints</a:t>
            </a:r>
          </a:p>
        </p:txBody>
      </p:sp>
      <p:sp>
        <p:nvSpPr>
          <p:cNvPr id="80902" name="Rectangle 3"/>
          <p:cNvSpPr>
            <a:spLocks noGrp="1" noChangeArrowheads="1"/>
          </p:cNvSpPr>
          <p:nvPr>
            <p:ph type="body" idx="1"/>
          </p:nvPr>
        </p:nvSpPr>
        <p:spPr/>
        <p:txBody>
          <a:bodyPr/>
          <a:lstStyle/>
          <a:p>
            <a:pPr eaLnBrk="1" hangingPunct="1">
              <a:lnSpc>
                <a:spcPct val="90000"/>
              </a:lnSpc>
            </a:pPr>
            <a:r>
              <a:rPr lang="en-US" altLang="en-US" smtClean="0"/>
              <a:t>Taking floors in the constant terms </a:t>
            </a:r>
            <a:r>
              <a:rPr lang="en-US" altLang="en-US" smtClean="0">
                <a:solidFill>
                  <a:srgbClr val="A50021"/>
                </a:solidFill>
              </a:rPr>
              <a:t>tightens</a:t>
            </a:r>
            <a:r>
              <a:rPr lang="en-US" altLang="en-US" smtClean="0"/>
              <a:t> the inequalities.</a:t>
            </a:r>
          </a:p>
          <a:p>
            <a:pPr eaLnBrk="1" hangingPunct="1">
              <a:lnSpc>
                <a:spcPct val="90000"/>
              </a:lnSpc>
            </a:pPr>
            <a:r>
              <a:rPr lang="en-US" altLang="en-US" smtClean="0"/>
              <a:t>If a problem P has rational but not integer solutions, tightening it may produce a problem without rational solution</a:t>
            </a:r>
          </a:p>
          <a:p>
            <a:pPr eaLnBrk="1" hangingPunct="1">
              <a:lnSpc>
                <a:spcPct val="90000"/>
              </a:lnSpc>
            </a:pPr>
            <a:r>
              <a:rPr lang="en-US" altLang="en-US" smtClean="0"/>
              <a:t>If a problem P has integer solutions, tightening it will not affect the integer solutions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81923"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81924"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53D4ED-FDFB-4A95-B864-84CC86B95E46}" type="slidenum">
              <a:rPr lang="en-US" altLang="en-US">
                <a:solidFill>
                  <a:srgbClr val="660066"/>
                </a:solidFill>
              </a:rPr>
              <a:pPr eaLnBrk="1" hangingPunct="1"/>
              <a:t>66</a:t>
            </a:fld>
            <a:endParaRPr lang="en-US" altLang="en-US">
              <a:solidFill>
                <a:srgbClr val="660066"/>
              </a:solidFill>
            </a:endParaRPr>
          </a:p>
        </p:txBody>
      </p:sp>
      <p:sp>
        <p:nvSpPr>
          <p:cNvPr id="81925" name="Rectangle 2"/>
          <p:cNvSpPr>
            <a:spLocks noGrp="1" noChangeArrowheads="1"/>
          </p:cNvSpPr>
          <p:nvPr>
            <p:ph type="title"/>
          </p:nvPr>
        </p:nvSpPr>
        <p:spPr/>
        <p:txBody>
          <a:bodyPr/>
          <a:lstStyle/>
          <a:p>
            <a:pPr eaLnBrk="1" hangingPunct="1"/>
            <a:r>
              <a:rPr lang="en-US" altLang="en-US" sz="4000" smtClean="0"/>
              <a:t>Dealing with Equality Constraints</a:t>
            </a:r>
          </a:p>
        </p:txBody>
      </p:sp>
      <p:sp>
        <p:nvSpPr>
          <p:cNvPr id="81926" name="Rectangle 3"/>
          <p:cNvSpPr>
            <a:spLocks noGrp="1" noChangeArrowheads="1"/>
          </p:cNvSpPr>
          <p:nvPr>
            <p:ph type="body" sz="half" idx="1"/>
          </p:nvPr>
        </p:nvSpPr>
        <p:spPr>
          <a:xfrm>
            <a:off x="457200" y="1600200"/>
            <a:ext cx="7966075" cy="4525963"/>
          </a:xfrm>
        </p:spPr>
        <p:txBody>
          <a:bodyPr/>
          <a:lstStyle/>
          <a:p>
            <a:pPr eaLnBrk="1" hangingPunct="1">
              <a:lnSpc>
                <a:spcPct val="90000"/>
              </a:lnSpc>
            </a:pPr>
            <a:r>
              <a:rPr lang="en-US" altLang="en-US" sz="2800" smtClean="0"/>
              <a:t>Can use Generalized GCD test</a:t>
            </a:r>
          </a:p>
          <a:p>
            <a:pPr eaLnBrk="1" hangingPunct="1">
              <a:lnSpc>
                <a:spcPct val="90000"/>
              </a:lnSpc>
            </a:pPr>
            <a:r>
              <a:rPr lang="en-US" altLang="en-US" sz="2800" smtClean="0"/>
              <a:t>But Pugh proposed an alternative</a:t>
            </a:r>
          </a:p>
          <a:p>
            <a:pPr eaLnBrk="1" hangingPunct="1">
              <a:lnSpc>
                <a:spcPct val="90000"/>
              </a:lnSpc>
            </a:pPr>
            <a:r>
              <a:rPr lang="en-US" altLang="en-US" sz="2800" smtClean="0"/>
              <a:t>Step 1: Check if there is any coefficient such that </a:t>
            </a:r>
            <a:r>
              <a:rPr lang="en-US" altLang="en-US" sz="2800" i="1" smtClean="0">
                <a:latin typeface="Times New Roman" panose="02020603050405020304" pitchFamily="18" charset="0"/>
              </a:rPr>
              <a:t>j</a:t>
            </a:r>
            <a:r>
              <a:rPr lang="en-US" altLang="en-US" sz="2800" smtClean="0"/>
              <a:t> </a:t>
            </a:r>
            <a:r>
              <a:rPr lang="en-US" altLang="en-US" sz="2800" smtClean="0">
                <a:sym typeface="Symbol" panose="05050102010706020507" pitchFamily="18" charset="2"/>
              </a:rPr>
              <a:t> </a:t>
            </a:r>
            <a:r>
              <a:rPr lang="en-US" altLang="en-US" sz="2800" smtClean="0"/>
              <a:t>0 and |</a:t>
            </a:r>
            <a:r>
              <a:rPr lang="en-US" altLang="en-US" sz="2800" i="1" smtClean="0">
                <a:latin typeface="Times New Roman" panose="02020603050405020304" pitchFamily="18" charset="0"/>
              </a:rPr>
              <a:t>a</a:t>
            </a:r>
            <a:r>
              <a:rPr lang="en-US" altLang="en-US" sz="2800" i="1" baseline="-25000" smtClean="0">
                <a:latin typeface="Times New Roman" panose="02020603050405020304" pitchFamily="18" charset="0"/>
              </a:rPr>
              <a:t>j</a:t>
            </a:r>
            <a:r>
              <a:rPr lang="en-US" altLang="en-US" sz="2800" smtClean="0"/>
              <a:t>| = 1. If so, we eliminate the constraint by letting</a:t>
            </a:r>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buFont typeface="Arial Unicode MS" panose="020B0604020202020204" pitchFamily="34" charset="-128"/>
              <a:buNone/>
            </a:pPr>
            <a:r>
              <a:rPr lang="en-US" altLang="en-US" sz="2800" smtClean="0"/>
              <a:t>	and substituting this into the other constraints</a:t>
            </a:r>
          </a:p>
          <a:p>
            <a:pPr lvl="1" eaLnBrk="1" hangingPunct="1">
              <a:lnSpc>
                <a:spcPct val="90000"/>
              </a:lnSpc>
              <a:buFontTx/>
              <a:buNone/>
            </a:pPr>
            <a:r>
              <a:rPr lang="en-US" altLang="en-US" sz="2400" smtClean="0"/>
              <a:t>	</a:t>
            </a:r>
          </a:p>
        </p:txBody>
      </p:sp>
      <p:graphicFrame>
        <p:nvGraphicFramePr>
          <p:cNvPr id="81927" name="Object 4"/>
          <p:cNvGraphicFramePr>
            <a:graphicFrameLocks noChangeAspect="1"/>
          </p:cNvGraphicFramePr>
          <p:nvPr>
            <p:ph sz="half" idx="2"/>
          </p:nvPr>
        </p:nvGraphicFramePr>
        <p:xfrm>
          <a:off x="1282700" y="3960813"/>
          <a:ext cx="6249988" cy="533400"/>
        </p:xfrm>
        <a:graphic>
          <a:graphicData uri="http://schemas.openxmlformats.org/presentationml/2006/ole">
            <mc:AlternateContent xmlns:mc="http://schemas.openxmlformats.org/markup-compatibility/2006">
              <mc:Choice xmlns:v="urn:schemas-microsoft-com:vml" Requires="v">
                <p:oleObj spid="_x0000_s81928" name="Equation" r:id="rId4" imgW="3060700" imgH="279400" progId="Equation.DSMT4">
                  <p:embed/>
                </p:oleObj>
              </mc:Choice>
              <mc:Fallback>
                <p:oleObj name="Equation" r:id="rId4" imgW="3060700" imgH="279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700" y="3960813"/>
                        <a:ext cx="62499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82947"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82948"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A6015D-D59E-4240-B443-3062777D1221}" type="slidenum">
              <a:rPr lang="en-US" altLang="en-US">
                <a:solidFill>
                  <a:srgbClr val="660066"/>
                </a:solidFill>
              </a:rPr>
              <a:pPr eaLnBrk="1" hangingPunct="1"/>
              <a:t>67</a:t>
            </a:fld>
            <a:endParaRPr lang="en-US" altLang="en-US">
              <a:solidFill>
                <a:srgbClr val="660066"/>
              </a:solidFill>
            </a:endParaRPr>
          </a:p>
        </p:txBody>
      </p:sp>
      <p:sp>
        <p:nvSpPr>
          <p:cNvPr id="82949" name="Rectangle 2"/>
          <p:cNvSpPr>
            <a:spLocks noGrp="1" noChangeArrowheads="1"/>
          </p:cNvSpPr>
          <p:nvPr>
            <p:ph type="title"/>
          </p:nvPr>
        </p:nvSpPr>
        <p:spPr/>
        <p:txBody>
          <a:bodyPr/>
          <a:lstStyle/>
          <a:p>
            <a:pPr eaLnBrk="1" hangingPunct="1"/>
            <a:r>
              <a:rPr lang="en-US" altLang="en-US" sz="4000" smtClean="0"/>
              <a:t>Dealing with Equality Constraints – Step 2</a:t>
            </a:r>
          </a:p>
        </p:txBody>
      </p:sp>
      <p:sp>
        <p:nvSpPr>
          <p:cNvPr id="82950" name="Rectangle 3"/>
          <p:cNvSpPr>
            <a:spLocks noGrp="1" noChangeArrowheads="1"/>
          </p:cNvSpPr>
          <p:nvPr>
            <p:ph type="body" sz="half" idx="1"/>
          </p:nvPr>
        </p:nvSpPr>
        <p:spPr>
          <a:xfrm>
            <a:off x="457200" y="1600200"/>
            <a:ext cx="7478713" cy="4525963"/>
          </a:xfrm>
        </p:spPr>
        <p:txBody>
          <a:bodyPr/>
          <a:lstStyle/>
          <a:p>
            <a:pPr eaLnBrk="1" hangingPunct="1"/>
            <a:r>
              <a:rPr lang="en-US" altLang="en-US" sz="2800" smtClean="0"/>
              <a:t>Let </a:t>
            </a:r>
            <a:r>
              <a:rPr lang="en-US" altLang="en-US" sz="2800" i="1" smtClean="0">
                <a:latin typeface="Times New Roman" panose="02020603050405020304" pitchFamily="18" charset="0"/>
              </a:rPr>
              <a:t>k</a:t>
            </a:r>
            <a:r>
              <a:rPr lang="en-US" altLang="en-US" sz="2800" smtClean="0"/>
              <a:t> </a:t>
            </a:r>
            <a:r>
              <a:rPr lang="en-US" altLang="en-US" sz="2800" smtClean="0">
                <a:sym typeface="Symbol" panose="05050102010706020507" pitchFamily="18" charset="2"/>
              </a:rPr>
              <a:t></a:t>
            </a:r>
            <a:r>
              <a:rPr lang="en-US" altLang="en-US" sz="2800" smtClean="0"/>
              <a:t> </a:t>
            </a:r>
            <a:r>
              <a:rPr lang="en-US" altLang="en-US" sz="2800" smtClean="0">
                <a:latin typeface="Times New Roman" panose="02020603050405020304" pitchFamily="18" charset="0"/>
              </a:rPr>
              <a:t>0</a:t>
            </a:r>
            <a:r>
              <a:rPr lang="en-US" altLang="en-US" sz="2800" smtClean="0"/>
              <a:t> be the index of the coefficient with the smallest absolute value</a:t>
            </a:r>
          </a:p>
          <a:p>
            <a:pPr eaLnBrk="1" hangingPunct="1"/>
            <a:r>
              <a:rPr lang="en-US" altLang="en-US" sz="2800" smtClean="0"/>
              <a:t>Let </a:t>
            </a:r>
            <a:r>
              <a:rPr lang="en-US" altLang="en-US" sz="2800" i="1" smtClean="0">
                <a:latin typeface="Times New Roman" panose="02020603050405020304" pitchFamily="18" charset="0"/>
              </a:rPr>
              <a:t>m</a:t>
            </a:r>
            <a:r>
              <a:rPr lang="en-US" altLang="en-US" sz="2800" smtClean="0"/>
              <a:t> = |</a:t>
            </a:r>
            <a:r>
              <a:rPr lang="en-US" altLang="en-US" sz="2800" i="1" smtClean="0">
                <a:latin typeface="Times New Roman" panose="02020603050405020304" pitchFamily="18" charset="0"/>
              </a:rPr>
              <a:t>a</a:t>
            </a:r>
            <a:r>
              <a:rPr lang="en-US" altLang="en-US" sz="2800" i="1" baseline="-25000" smtClean="0">
                <a:latin typeface="Times New Roman" panose="02020603050405020304" pitchFamily="18" charset="0"/>
              </a:rPr>
              <a:t>k</a:t>
            </a:r>
            <a:r>
              <a:rPr lang="en-US" altLang="en-US" sz="2800" smtClean="0"/>
              <a:t>| + 1</a:t>
            </a:r>
          </a:p>
          <a:p>
            <a:pPr eaLnBrk="1" hangingPunct="1"/>
            <a:r>
              <a:rPr lang="en-US" altLang="en-US" sz="2800" smtClean="0"/>
              <a:t>Define:</a:t>
            </a:r>
          </a:p>
          <a:p>
            <a:pPr eaLnBrk="1" hangingPunct="1">
              <a:buFont typeface="Arial Unicode MS" panose="020B0604020202020204" pitchFamily="34" charset="-128"/>
              <a:buNone/>
            </a:pPr>
            <a:endParaRPr lang="en-US" altLang="en-US" sz="2800" smtClean="0"/>
          </a:p>
        </p:txBody>
      </p:sp>
      <p:graphicFrame>
        <p:nvGraphicFramePr>
          <p:cNvPr id="82951" name="Object 4"/>
          <p:cNvGraphicFramePr>
            <a:graphicFrameLocks noChangeAspect="1"/>
          </p:cNvGraphicFramePr>
          <p:nvPr>
            <p:ph sz="half" idx="2"/>
          </p:nvPr>
        </p:nvGraphicFramePr>
        <p:xfrm>
          <a:off x="5805488" y="2605088"/>
          <a:ext cx="1728787" cy="2514600"/>
        </p:xfrm>
        <a:graphic>
          <a:graphicData uri="http://schemas.openxmlformats.org/presentationml/2006/ole">
            <mc:AlternateContent xmlns:mc="http://schemas.openxmlformats.org/markup-compatibility/2006">
              <mc:Choice xmlns:v="urn:schemas-microsoft-com:vml" Requires="v">
                <p:oleObj spid="_x0000_s82953" name="Equation" r:id="rId4" imgW="114102" imgH="177492" progId="Equation.DSMT4">
                  <p:embed/>
                </p:oleObj>
              </mc:Choice>
              <mc:Fallback>
                <p:oleObj name="Equation" r:id="rId4" imgW="114102" imgH="17749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488" y="2605088"/>
                        <a:ext cx="1728787"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295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750" y="3884613"/>
            <a:ext cx="47720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5"/>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83971" name="Footer Placeholder 6"/>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83972" name="Slide Number Placeholder 7"/>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D9D7A5-04C4-4B5E-BE33-41D5E6B2176F}" type="slidenum">
              <a:rPr lang="en-US" altLang="en-US">
                <a:solidFill>
                  <a:srgbClr val="660066"/>
                </a:solidFill>
              </a:rPr>
              <a:pPr eaLnBrk="1" hangingPunct="1"/>
              <a:t>68</a:t>
            </a:fld>
            <a:endParaRPr lang="en-US" altLang="en-US">
              <a:solidFill>
                <a:srgbClr val="660066"/>
              </a:solidFill>
            </a:endParaRPr>
          </a:p>
        </p:txBody>
      </p:sp>
      <p:sp>
        <p:nvSpPr>
          <p:cNvPr id="83973" name="Rectangle 2"/>
          <p:cNvSpPr>
            <a:spLocks noGrp="1" noChangeArrowheads="1"/>
          </p:cNvSpPr>
          <p:nvPr>
            <p:ph type="title"/>
          </p:nvPr>
        </p:nvSpPr>
        <p:spPr/>
        <p:txBody>
          <a:bodyPr/>
          <a:lstStyle/>
          <a:p>
            <a:pPr eaLnBrk="1" hangingPunct="1"/>
            <a:r>
              <a:rPr lang="en-US" altLang="en-US" sz="4000" smtClean="0"/>
              <a:t>Dealing with Equality Constraints – Step 2</a:t>
            </a:r>
          </a:p>
        </p:txBody>
      </p:sp>
      <p:sp>
        <p:nvSpPr>
          <p:cNvPr id="83974" name="Rectangle 3"/>
          <p:cNvSpPr>
            <a:spLocks noGrp="1" noChangeArrowheads="1"/>
          </p:cNvSpPr>
          <p:nvPr>
            <p:ph type="body" sz="half" idx="1"/>
          </p:nvPr>
        </p:nvSpPr>
        <p:spPr>
          <a:xfrm>
            <a:off x="457200" y="1600200"/>
            <a:ext cx="7885113" cy="4525963"/>
          </a:xfrm>
        </p:spPr>
        <p:txBody>
          <a:bodyPr/>
          <a:lstStyle/>
          <a:p>
            <a:pPr eaLnBrk="1" hangingPunct="1"/>
            <a:r>
              <a:rPr lang="en-US" altLang="en-US" sz="2800" smtClean="0"/>
              <a:t>Note that:</a:t>
            </a:r>
          </a:p>
          <a:p>
            <a:pPr eaLnBrk="1" hangingPunct="1"/>
            <a:endParaRPr lang="en-US" altLang="en-US" sz="2800" smtClean="0"/>
          </a:p>
          <a:p>
            <a:pPr eaLnBrk="1" hangingPunct="1"/>
            <a:endParaRPr lang="en-US" altLang="en-US" sz="2800" smtClean="0"/>
          </a:p>
          <a:p>
            <a:pPr eaLnBrk="1" hangingPunct="1"/>
            <a:r>
              <a:rPr lang="en-US" altLang="en-US" sz="2800" smtClean="0"/>
              <a:t>If </a:t>
            </a:r>
            <a:r>
              <a:rPr lang="en-US" altLang="en-US" sz="2800" i="1" smtClean="0">
                <a:latin typeface="Times New Roman" panose="02020603050405020304" pitchFamily="18" charset="0"/>
              </a:rPr>
              <a:t>a</a:t>
            </a:r>
            <a:r>
              <a:rPr lang="en-US" altLang="en-US" sz="2800" i="1" baseline="-25000" smtClean="0">
                <a:latin typeface="Times New Roman" panose="02020603050405020304" pitchFamily="18" charset="0"/>
              </a:rPr>
              <a:t>k</a:t>
            </a:r>
            <a:r>
              <a:rPr lang="en-US" altLang="en-US" sz="2800" smtClean="0"/>
              <a:t> &gt; 0, we have</a:t>
            </a:r>
          </a:p>
          <a:p>
            <a:pPr eaLnBrk="1" hangingPunct="1"/>
            <a:endParaRPr lang="en-US" altLang="en-US" sz="2800" smtClean="0"/>
          </a:p>
          <a:p>
            <a:pPr eaLnBrk="1" hangingPunct="1"/>
            <a:endParaRPr lang="en-US" altLang="en-US" sz="2800" smtClean="0"/>
          </a:p>
          <a:p>
            <a:pPr eaLnBrk="1" hangingPunct="1"/>
            <a:r>
              <a:rPr lang="en-US" altLang="en-US" sz="2800" smtClean="0"/>
              <a:t>If </a:t>
            </a:r>
            <a:r>
              <a:rPr lang="en-US" altLang="en-US" sz="2800" i="1" smtClean="0">
                <a:latin typeface="Times New Roman" panose="02020603050405020304" pitchFamily="18" charset="0"/>
              </a:rPr>
              <a:t>a</a:t>
            </a:r>
            <a:r>
              <a:rPr lang="en-US" altLang="en-US" sz="2800" i="1" baseline="-25000" smtClean="0">
                <a:latin typeface="Times New Roman" panose="02020603050405020304" pitchFamily="18" charset="0"/>
              </a:rPr>
              <a:t>k</a:t>
            </a:r>
            <a:r>
              <a:rPr lang="en-US" altLang="en-US" sz="2800" smtClean="0"/>
              <a:t> &lt; 0, we have</a:t>
            </a:r>
          </a:p>
          <a:p>
            <a:pPr eaLnBrk="1" hangingPunct="1">
              <a:buFont typeface="Arial Unicode MS" panose="020B0604020202020204" pitchFamily="34" charset="-128"/>
              <a:buNone/>
            </a:pPr>
            <a:endParaRPr lang="en-US" altLang="en-US" sz="2800" smtClean="0"/>
          </a:p>
          <a:p>
            <a:pPr eaLnBrk="1" hangingPunct="1">
              <a:buFont typeface="Arial Unicode MS" panose="020B0604020202020204" pitchFamily="34" charset="-128"/>
              <a:buNone/>
            </a:pPr>
            <a:endParaRPr lang="en-US" altLang="en-US" sz="2800" smtClean="0"/>
          </a:p>
          <a:p>
            <a:pPr eaLnBrk="1" hangingPunct="1"/>
            <a:endParaRPr lang="en-US" altLang="en-US" sz="2800" smtClean="0"/>
          </a:p>
        </p:txBody>
      </p:sp>
      <p:graphicFrame>
        <p:nvGraphicFramePr>
          <p:cNvPr id="83975" name="Object 4"/>
          <p:cNvGraphicFramePr>
            <a:graphicFrameLocks noChangeAspect="1"/>
          </p:cNvGraphicFramePr>
          <p:nvPr>
            <p:ph sz="quarter" idx="2"/>
          </p:nvPr>
        </p:nvGraphicFramePr>
        <p:xfrm>
          <a:off x="6608763" y="2603500"/>
          <a:ext cx="122237" cy="177800"/>
        </p:xfrm>
        <a:graphic>
          <a:graphicData uri="http://schemas.openxmlformats.org/presentationml/2006/ole">
            <mc:AlternateContent xmlns:mc="http://schemas.openxmlformats.org/markup-compatibility/2006">
              <mc:Choice xmlns:v="urn:schemas-microsoft-com:vml" Requires="v">
                <p:oleObj spid="_x0000_s83979" name="Equation" r:id="rId4" imgW="114102" imgH="177492" progId="Equation.DSMT4">
                  <p:embed/>
                </p:oleObj>
              </mc:Choice>
              <mc:Fallback>
                <p:oleObj name="Equation" r:id="rId4" imgW="114102" imgH="17749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8763" y="2603500"/>
                        <a:ext cx="122237"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397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4350" y="2214563"/>
            <a:ext cx="3886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3977" name="Object 7"/>
          <p:cNvGraphicFramePr>
            <a:graphicFrameLocks noChangeAspect="1"/>
          </p:cNvGraphicFramePr>
          <p:nvPr>
            <p:ph sz="quarter" idx="3"/>
          </p:nvPr>
        </p:nvGraphicFramePr>
        <p:xfrm>
          <a:off x="1687513" y="3748088"/>
          <a:ext cx="4949825" cy="795337"/>
        </p:xfrm>
        <a:graphic>
          <a:graphicData uri="http://schemas.openxmlformats.org/presentationml/2006/ole">
            <mc:AlternateContent xmlns:mc="http://schemas.openxmlformats.org/markup-compatibility/2006">
              <mc:Choice xmlns:v="urn:schemas-microsoft-com:vml" Requires="v">
                <p:oleObj spid="_x0000_s83980" name="Equation" r:id="rId7" imgW="2806700" imgH="482600" progId="Equation.DSMT4">
                  <p:embed/>
                </p:oleObj>
              </mc:Choice>
              <mc:Fallback>
                <p:oleObj name="Equation" r:id="rId7" imgW="2806700" imgH="482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7513" y="3748088"/>
                        <a:ext cx="4949825"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8" name="Object 9"/>
          <p:cNvGraphicFramePr>
            <a:graphicFrameLocks noChangeAspect="1"/>
          </p:cNvGraphicFramePr>
          <p:nvPr/>
        </p:nvGraphicFramePr>
        <p:xfrm>
          <a:off x="1947863" y="5154613"/>
          <a:ext cx="5932487" cy="869950"/>
        </p:xfrm>
        <a:graphic>
          <a:graphicData uri="http://schemas.openxmlformats.org/presentationml/2006/ole">
            <mc:AlternateContent xmlns:mc="http://schemas.openxmlformats.org/markup-compatibility/2006">
              <mc:Choice xmlns:v="urn:schemas-microsoft-com:vml" Requires="v">
                <p:oleObj spid="_x0000_s83981" name="Equation" r:id="rId9" imgW="3467100" imgH="508000" progId="Equation.DSMT4">
                  <p:embed/>
                </p:oleObj>
              </mc:Choice>
              <mc:Fallback>
                <p:oleObj name="Equation" r:id="rId9" imgW="3467100" imgH="5080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7863" y="5154613"/>
                        <a:ext cx="5932487"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849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849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7C8BC3-84C8-4054-AA5E-46E76CDF3BE3}" type="slidenum">
              <a:rPr lang="en-US" altLang="en-US">
                <a:solidFill>
                  <a:srgbClr val="660066"/>
                </a:solidFill>
              </a:rPr>
              <a:pPr eaLnBrk="1" hangingPunct="1"/>
              <a:t>69</a:t>
            </a:fld>
            <a:endParaRPr lang="en-US" altLang="en-US">
              <a:solidFill>
                <a:srgbClr val="660066"/>
              </a:solidFill>
            </a:endParaRPr>
          </a:p>
        </p:txBody>
      </p:sp>
      <p:sp>
        <p:nvSpPr>
          <p:cNvPr id="84997" name="Rectangle 2"/>
          <p:cNvSpPr>
            <a:spLocks noGrp="1" noChangeArrowheads="1"/>
          </p:cNvSpPr>
          <p:nvPr>
            <p:ph type="title"/>
          </p:nvPr>
        </p:nvSpPr>
        <p:spPr/>
        <p:txBody>
          <a:bodyPr/>
          <a:lstStyle/>
          <a:p>
            <a:pPr eaLnBrk="1" hangingPunct="1"/>
            <a:r>
              <a:rPr lang="en-US" altLang="en-US" sz="4000" smtClean="0"/>
              <a:t>Dealing with Equality Constraints – Step 2</a:t>
            </a:r>
          </a:p>
        </p:txBody>
      </p:sp>
      <p:sp>
        <p:nvSpPr>
          <p:cNvPr id="84998" name="Rectangle 3"/>
          <p:cNvSpPr>
            <a:spLocks noGrp="1" noChangeArrowheads="1"/>
          </p:cNvSpPr>
          <p:nvPr>
            <p:ph type="body" idx="1"/>
          </p:nvPr>
        </p:nvSpPr>
        <p:spPr/>
        <p:txBody>
          <a:bodyPr/>
          <a:lstStyle/>
          <a:p>
            <a:pPr eaLnBrk="1" hangingPunct="1"/>
            <a:r>
              <a:rPr lang="en-US" altLang="en-US" smtClean="0"/>
              <a:t>Introduce a new variable, </a:t>
            </a:r>
            <a:r>
              <a:rPr lang="en-US" altLang="en-US" i="1" smtClean="0">
                <a:sym typeface="Symbol" panose="05050102010706020507" pitchFamily="18" charset="2"/>
              </a:rPr>
              <a:t></a:t>
            </a:r>
            <a:r>
              <a:rPr lang="en-US" altLang="en-US" smtClean="0">
                <a:sym typeface="Symbol" panose="05050102010706020507" pitchFamily="18" charset="2"/>
              </a:rPr>
              <a:t>, and produce the constraint</a:t>
            </a:r>
          </a:p>
          <a:p>
            <a:pPr eaLnBrk="1" hangingPunct="1"/>
            <a:endParaRPr lang="en-US" altLang="en-US" smtClean="0">
              <a:sym typeface="Symbol" panose="05050102010706020507" pitchFamily="18" charset="2"/>
            </a:endParaRPr>
          </a:p>
          <a:p>
            <a:pPr eaLnBrk="1" hangingPunct="1"/>
            <a:endParaRPr lang="en-US" altLang="en-US" smtClean="0">
              <a:sym typeface="Symbol" panose="05050102010706020507" pitchFamily="18" charset="2"/>
            </a:endParaRPr>
          </a:p>
          <a:p>
            <a:pPr eaLnBrk="1" hangingPunct="1"/>
            <a:endParaRPr lang="en-US" altLang="en-US" smtClean="0">
              <a:sym typeface="Symbol" panose="05050102010706020507" pitchFamily="18" charset="2"/>
            </a:endParaRPr>
          </a:p>
          <a:p>
            <a:pPr eaLnBrk="1" hangingPunct="1">
              <a:buFont typeface="Arial Unicode MS" panose="020B0604020202020204" pitchFamily="34" charset="-128"/>
              <a:buNone/>
            </a:pPr>
            <a:endParaRPr lang="en-US" altLang="en-US" smtClean="0">
              <a:sym typeface="Symbol" panose="05050102010706020507" pitchFamily="18" charset="2"/>
            </a:endParaRPr>
          </a:p>
        </p:txBody>
      </p:sp>
      <p:pic>
        <p:nvPicPr>
          <p:cNvPr id="849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938" y="2897188"/>
            <a:ext cx="3414712"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1507"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1508"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731478-FB5B-4650-8CD2-63383181C837}" type="slidenum">
              <a:rPr lang="en-US" altLang="en-US">
                <a:solidFill>
                  <a:srgbClr val="660066"/>
                </a:solidFill>
              </a:rPr>
              <a:pPr eaLnBrk="1" hangingPunct="1"/>
              <a:t>7</a:t>
            </a:fld>
            <a:endParaRPr lang="en-US" altLang="en-US">
              <a:solidFill>
                <a:srgbClr val="660066"/>
              </a:solidFill>
            </a:endParaRPr>
          </a:p>
        </p:txBody>
      </p:sp>
      <p:sp>
        <p:nvSpPr>
          <p:cNvPr id="21509" name="Rectangle 2"/>
          <p:cNvSpPr>
            <a:spLocks noGrp="1" noChangeArrowheads="1"/>
          </p:cNvSpPr>
          <p:nvPr>
            <p:ph type="title"/>
          </p:nvPr>
        </p:nvSpPr>
        <p:spPr/>
        <p:txBody>
          <a:bodyPr/>
          <a:lstStyle/>
          <a:p>
            <a:pPr eaLnBrk="1" hangingPunct="1"/>
            <a:r>
              <a:rPr lang="en-US" altLang="en-US" smtClean="0"/>
              <a:t>Lexicographically Non-negative</a:t>
            </a:r>
          </a:p>
        </p:txBody>
      </p:sp>
      <p:sp>
        <p:nvSpPr>
          <p:cNvPr id="21510" name="Rectangle 3"/>
          <p:cNvSpPr>
            <a:spLocks noGrp="1" noChangeArrowheads="1"/>
          </p:cNvSpPr>
          <p:nvPr>
            <p:ph type="body" sz="half" idx="1"/>
          </p:nvPr>
        </p:nvSpPr>
        <p:spPr>
          <a:xfrm>
            <a:off x="473075" y="1682750"/>
            <a:ext cx="8137525" cy="4138613"/>
          </a:xfrm>
        </p:spPr>
        <p:txBody>
          <a:bodyPr/>
          <a:lstStyle/>
          <a:p>
            <a:pPr eaLnBrk="1" hangingPunct="1"/>
            <a:r>
              <a:rPr lang="en-US" altLang="en-US" sz="2400" smtClean="0"/>
              <a:t>An iteration vectors, </a:t>
            </a:r>
            <a:r>
              <a:rPr lang="en-US" altLang="en-US" sz="2400" b="1" smtClean="0">
                <a:latin typeface="Times New Roman" panose="02020603050405020304" pitchFamily="18" charset="0"/>
              </a:rPr>
              <a:t>i</a:t>
            </a:r>
            <a:r>
              <a:rPr lang="en-US" altLang="en-US" sz="2400" smtClean="0"/>
              <a:t> = (</a:t>
            </a:r>
            <a:r>
              <a:rPr lang="en-US" altLang="en-US" sz="2400" i="1" smtClean="0">
                <a:latin typeface="Times New Roman" panose="02020603050405020304" pitchFamily="18" charset="0"/>
              </a:rPr>
              <a:t>i</a:t>
            </a:r>
            <a:r>
              <a:rPr lang="en-US" altLang="en-US" sz="2400" baseline="-25000" smtClean="0">
                <a:latin typeface="Times New Roman" panose="02020603050405020304" pitchFamily="18" charset="0"/>
              </a:rPr>
              <a:t>1</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i</a:t>
            </a:r>
            <a:r>
              <a:rPr lang="en-US" altLang="en-US" sz="2400" baseline="-25000" smtClean="0">
                <a:latin typeface="Times New Roman" panose="02020603050405020304" pitchFamily="18" charset="0"/>
              </a:rPr>
              <a:t>2</a:t>
            </a:r>
            <a:r>
              <a:rPr lang="en-US" altLang="en-US" sz="2400" smtClean="0">
                <a:latin typeface="Times New Roman" panose="02020603050405020304" pitchFamily="18" charset="0"/>
              </a:rPr>
              <a:t>, …,</a:t>
            </a:r>
            <a:r>
              <a:rPr lang="en-US" altLang="en-US" sz="2400" i="1" smtClean="0">
                <a:latin typeface="Times New Roman" panose="02020603050405020304" pitchFamily="18" charset="0"/>
              </a:rPr>
              <a:t> i</a:t>
            </a:r>
            <a:r>
              <a:rPr lang="en-US" altLang="en-US" sz="2400" i="1" baseline="-25000" smtClean="0">
                <a:latin typeface="Times New Roman" panose="02020603050405020304" pitchFamily="18" charset="0"/>
              </a:rPr>
              <a:t>m</a:t>
            </a:r>
            <a:r>
              <a:rPr lang="en-US" altLang="en-US" sz="2400" smtClean="0"/>
              <a:t>) is </a:t>
            </a:r>
            <a:r>
              <a:rPr lang="en-US" altLang="en-US" sz="2400" smtClean="0">
                <a:solidFill>
                  <a:srgbClr val="6600CC"/>
                </a:solidFill>
              </a:rPr>
              <a:t>lexicographically non-negative</a:t>
            </a:r>
            <a:r>
              <a:rPr lang="en-US" altLang="en-US" sz="2400" smtClean="0"/>
              <a:t> if </a:t>
            </a:r>
            <a:r>
              <a:rPr lang="en-US" altLang="en-US" sz="2400" b="1" smtClean="0">
                <a:latin typeface="Times New Roman" panose="02020603050405020304" pitchFamily="18" charset="0"/>
              </a:rPr>
              <a:t>i </a:t>
            </a:r>
            <a:r>
              <a:rPr lang="en-US" altLang="en-US" sz="2400" smtClean="0">
                <a:latin typeface="Times New Roman" panose="02020603050405020304" pitchFamily="18" charset="0"/>
                <a:ea typeface="Arial Unicode MS" panose="020B0604020202020204" pitchFamily="34" charset="-128"/>
                <a:cs typeface="Arial Unicode MS" panose="020B0604020202020204" pitchFamily="34" charset="-128"/>
                <a:sym typeface="Euclid Math Two" pitchFamily="18" charset="2"/>
              </a:rPr>
              <a:t></a:t>
            </a:r>
            <a:r>
              <a:rPr lang="en-US" altLang="en-US" sz="2400" b="1" smtClean="0">
                <a:latin typeface="Times New Roman" panose="02020603050405020304" pitchFamily="18" charset="0"/>
              </a:rPr>
              <a:t> 0</a:t>
            </a:r>
            <a:r>
              <a:rPr lang="en-US" altLang="en-US" sz="2400" smtClean="0"/>
              <a:t> </a:t>
            </a:r>
          </a:p>
          <a:p>
            <a:pPr eaLnBrk="1" hangingPunct="1"/>
            <a:r>
              <a:rPr lang="en-US" altLang="en-US" sz="2400" smtClean="0"/>
              <a:t>In other words, there exist 1 </a:t>
            </a:r>
            <a:r>
              <a:rPr lang="en-US" altLang="en-US" sz="2400" smtClean="0">
                <a:cs typeface="Arial" panose="020B0604020202020204" pitchFamily="34" charset="0"/>
              </a:rPr>
              <a:t>≤</a:t>
            </a:r>
            <a:r>
              <a:rPr lang="en-US" altLang="en-US" sz="2400" smtClean="0"/>
              <a:t> </a:t>
            </a:r>
            <a:r>
              <a:rPr lang="en-US" altLang="en-US" sz="2400" i="1" smtClean="0">
                <a:latin typeface="Times New Roman" panose="02020603050405020304" pitchFamily="18" charset="0"/>
              </a:rPr>
              <a:t>k </a:t>
            </a:r>
            <a:r>
              <a:rPr lang="en-US" altLang="en-US" sz="2400" smtClean="0">
                <a:cs typeface="Arial" panose="020B0604020202020204" pitchFamily="34" charset="0"/>
              </a:rPr>
              <a:t>≤</a:t>
            </a:r>
            <a:r>
              <a:rPr lang="en-US" altLang="en-US" sz="2400" i="1" smtClean="0">
                <a:latin typeface="Times New Roman" panose="02020603050405020304" pitchFamily="18" charset="0"/>
              </a:rPr>
              <a:t> m</a:t>
            </a:r>
            <a:r>
              <a:rPr lang="en-US" altLang="en-US" sz="2400" smtClean="0"/>
              <a:t>, such that</a:t>
            </a:r>
          </a:p>
          <a:p>
            <a:pPr lvl="1" eaLnBrk="1" hangingPunct="1">
              <a:buFontTx/>
              <a:buNone/>
            </a:pPr>
            <a:r>
              <a:rPr lang="en-US" altLang="en-US" sz="2000" smtClean="0"/>
              <a:t>	 </a:t>
            </a:r>
            <a:r>
              <a:rPr lang="en-US" altLang="en-US" sz="2000" i="1" smtClean="0">
                <a:latin typeface="Times New Roman" panose="02020603050405020304" pitchFamily="18" charset="0"/>
              </a:rPr>
              <a:t>i</a:t>
            </a:r>
            <a:r>
              <a:rPr lang="en-US" altLang="en-US" sz="2000" baseline="-25000" smtClean="0">
                <a:latin typeface="Times New Roman" panose="02020603050405020304" pitchFamily="18" charset="0"/>
              </a:rPr>
              <a:t>1</a:t>
            </a:r>
            <a:r>
              <a:rPr lang="en-US" altLang="en-US" sz="2000" smtClean="0"/>
              <a:t> = </a:t>
            </a:r>
            <a:r>
              <a:rPr lang="en-US" altLang="en-US" sz="2000" smtClean="0">
                <a:latin typeface="Times New Roman" panose="02020603050405020304" pitchFamily="18" charset="0"/>
              </a:rPr>
              <a:t>0</a:t>
            </a:r>
            <a:r>
              <a:rPr lang="en-US" altLang="en-US" sz="2000" smtClean="0"/>
              <a:t>, </a:t>
            </a:r>
            <a:r>
              <a:rPr lang="en-US" altLang="en-US" sz="2000" i="1" smtClean="0">
                <a:latin typeface="Times New Roman" panose="02020603050405020304" pitchFamily="18" charset="0"/>
              </a:rPr>
              <a:t>i</a:t>
            </a:r>
            <a:r>
              <a:rPr lang="en-US" altLang="en-US" sz="2000" baseline="-25000" smtClean="0">
                <a:latin typeface="Times New Roman" panose="02020603050405020304" pitchFamily="18" charset="0"/>
              </a:rPr>
              <a:t>2</a:t>
            </a:r>
            <a:r>
              <a:rPr lang="en-US" altLang="en-US" sz="2000" smtClean="0"/>
              <a:t> = </a:t>
            </a:r>
            <a:r>
              <a:rPr lang="en-US" altLang="en-US" sz="2000" smtClean="0">
                <a:latin typeface="Times New Roman" panose="02020603050405020304" pitchFamily="18" charset="0"/>
              </a:rPr>
              <a:t>0</a:t>
            </a:r>
            <a:r>
              <a:rPr lang="en-US" altLang="en-US" sz="2000" smtClean="0"/>
              <a:t>, …, </a:t>
            </a:r>
            <a:r>
              <a:rPr lang="en-US" altLang="en-US" sz="2000" i="1" smtClean="0">
                <a:latin typeface="Times New Roman" panose="02020603050405020304" pitchFamily="18" charset="0"/>
              </a:rPr>
              <a:t>i</a:t>
            </a:r>
            <a:r>
              <a:rPr lang="en-US" altLang="en-US" sz="2000" i="1" baseline="-25000" smtClean="0">
                <a:latin typeface="Times New Roman" panose="02020603050405020304" pitchFamily="18" charset="0"/>
              </a:rPr>
              <a:t>k</a:t>
            </a:r>
            <a:r>
              <a:rPr lang="en-US" altLang="en-US" sz="2000" baseline="-25000" smtClean="0">
                <a:latin typeface="Times New Roman" panose="02020603050405020304" pitchFamily="18" charset="0"/>
              </a:rPr>
              <a:t>-1</a:t>
            </a:r>
            <a:r>
              <a:rPr lang="en-US" altLang="en-US" sz="2000" smtClean="0"/>
              <a:t> = </a:t>
            </a:r>
            <a:r>
              <a:rPr lang="en-US" altLang="en-US" sz="2000" smtClean="0">
                <a:latin typeface="Times New Roman" panose="02020603050405020304" pitchFamily="18" charset="0"/>
              </a:rPr>
              <a:t>0</a:t>
            </a:r>
            <a:r>
              <a:rPr lang="en-US" altLang="en-US" sz="2000" smtClean="0"/>
              <a:t> and </a:t>
            </a:r>
            <a:r>
              <a:rPr lang="en-US" altLang="en-US" sz="2000" i="1" smtClean="0">
                <a:latin typeface="Times New Roman" panose="02020603050405020304" pitchFamily="18" charset="0"/>
              </a:rPr>
              <a:t>i</a:t>
            </a:r>
            <a:r>
              <a:rPr lang="en-US" altLang="en-US" sz="2000" i="1" baseline="-25000" smtClean="0">
                <a:latin typeface="Times New Roman" panose="02020603050405020304" pitchFamily="18" charset="0"/>
              </a:rPr>
              <a:t>k</a:t>
            </a:r>
            <a:r>
              <a:rPr lang="en-US" altLang="en-US" sz="2000" smtClean="0"/>
              <a:t> ≥ </a:t>
            </a:r>
            <a:r>
              <a:rPr lang="en-US" altLang="en-US" sz="2000" smtClean="0">
                <a:latin typeface="Times New Roman" panose="02020603050405020304" pitchFamily="18" charset="0"/>
              </a:rPr>
              <a:t>0</a:t>
            </a:r>
            <a:endParaRPr lang="en-US" altLang="en-US" sz="2000" baseline="-25000" smtClean="0">
              <a:latin typeface="Times New Roman" panose="02020603050405020304" pitchFamily="18" charset="0"/>
            </a:endParaRPr>
          </a:p>
          <a:p>
            <a:pPr lvl="1" eaLnBrk="1" hangingPunct="1">
              <a:buFontTx/>
              <a:buNone/>
            </a:pPr>
            <a:endParaRPr lang="en-US" altLang="en-US" sz="2000" smtClean="0"/>
          </a:p>
          <a:p>
            <a:pPr eaLnBrk="1" hangingPunct="1"/>
            <a:r>
              <a:rPr lang="en-US" altLang="en-US" sz="2400" smtClean="0"/>
              <a:t>It is </a:t>
            </a:r>
            <a:r>
              <a:rPr lang="en-US" altLang="en-US" sz="2400" smtClean="0">
                <a:solidFill>
                  <a:srgbClr val="6600CC"/>
                </a:solidFill>
              </a:rPr>
              <a:t>lexicographically positive</a:t>
            </a:r>
            <a:r>
              <a:rPr lang="en-US" altLang="en-US" sz="2400" smtClean="0"/>
              <a:t> if </a:t>
            </a:r>
            <a:r>
              <a:rPr lang="en-US" altLang="en-US" sz="2400" b="1" smtClean="0">
                <a:latin typeface="Times New Roman" panose="02020603050405020304" pitchFamily="18" charset="0"/>
              </a:rPr>
              <a:t>i </a:t>
            </a:r>
            <a:r>
              <a:rPr lang="en-US" altLang="en-US" sz="2400" smtClean="0">
                <a:latin typeface="Times New Roman" panose="02020603050405020304" pitchFamily="18" charset="0"/>
                <a:ea typeface="Arial Unicode MS" panose="020B0604020202020204" pitchFamily="34" charset="-128"/>
                <a:cs typeface="Arial Unicode MS" panose="020B0604020202020204" pitchFamily="34" charset="-128"/>
              </a:rPr>
              <a:t>≻</a:t>
            </a:r>
            <a:r>
              <a:rPr lang="en-US" altLang="en-US" sz="2400" b="1" smtClean="0">
                <a:latin typeface="Times New Roman" panose="02020603050405020304" pitchFamily="18" charset="0"/>
              </a:rPr>
              <a:t> 0</a:t>
            </a:r>
            <a:r>
              <a:rPr lang="en-US" altLang="en-US" sz="2400" smtClean="0"/>
              <a:t> </a:t>
            </a:r>
          </a:p>
          <a:p>
            <a:pPr eaLnBrk="1" hangingPunct="1"/>
            <a:endParaRPr lang="en-US" altLang="en-US" sz="2400" smtClean="0"/>
          </a:p>
          <a:p>
            <a:pPr eaLnBrk="1" hangingPunct="1"/>
            <a:r>
              <a:rPr lang="en-US" altLang="en-US" sz="2400" smtClean="0"/>
              <a:t>Lexicographical ordering is related that execution ordering for sequential execution.</a:t>
            </a:r>
          </a:p>
          <a:p>
            <a:pPr lvl="1" eaLnBrk="1" hangingPunct="1"/>
            <a:r>
              <a:rPr lang="en-US" altLang="en-US" sz="2000" smtClean="0"/>
              <a:t>If </a:t>
            </a:r>
            <a:r>
              <a:rPr lang="en-US" altLang="en-US" sz="2000" b="1" smtClean="0">
                <a:solidFill>
                  <a:srgbClr val="800080"/>
                </a:solidFill>
                <a:latin typeface="Times New Roman" panose="02020603050405020304" pitchFamily="18" charset="0"/>
              </a:rPr>
              <a:t>i </a:t>
            </a:r>
            <a:r>
              <a:rPr lang="en-US" altLang="en-US" sz="2000" smtClean="0">
                <a:solidFill>
                  <a:srgbClr val="800080"/>
                </a:solidFill>
                <a:latin typeface="Times New Roman" panose="02020603050405020304" pitchFamily="18" charset="0"/>
                <a:ea typeface="Arial Unicode MS" panose="020B0604020202020204" pitchFamily="34" charset="-128"/>
                <a:cs typeface="Arial Unicode MS" panose="020B0604020202020204" pitchFamily="34" charset="-128"/>
              </a:rPr>
              <a:t>≻</a:t>
            </a:r>
            <a:r>
              <a:rPr lang="en-US" altLang="en-US" sz="2000" b="1" smtClean="0">
                <a:solidFill>
                  <a:srgbClr val="800080"/>
                </a:solidFill>
                <a:latin typeface="Times New Roman" panose="02020603050405020304" pitchFamily="18" charset="0"/>
              </a:rPr>
              <a:t> j</a:t>
            </a:r>
            <a:r>
              <a:rPr lang="en-US" altLang="en-US" sz="2000" smtClean="0">
                <a:solidFill>
                  <a:srgbClr val="800080"/>
                </a:solidFill>
              </a:rPr>
              <a:t> </a:t>
            </a:r>
            <a:r>
              <a:rPr lang="en-US" altLang="en-US" sz="2000" smtClean="0"/>
              <a:t>then iteration </a:t>
            </a:r>
            <a:r>
              <a:rPr lang="en-US" altLang="en-US" sz="2000" b="1" smtClean="0">
                <a:latin typeface="Times New Roman" panose="02020603050405020304" pitchFamily="18" charset="0"/>
              </a:rPr>
              <a:t>i</a:t>
            </a:r>
            <a:r>
              <a:rPr lang="en-US" altLang="en-US" sz="2000" smtClean="0"/>
              <a:t> is executed </a:t>
            </a:r>
            <a:r>
              <a:rPr lang="en-US" altLang="en-US" sz="2000" i="1" smtClean="0"/>
              <a:t>after</a:t>
            </a:r>
            <a:r>
              <a:rPr lang="en-US" altLang="en-US" sz="2000" smtClean="0"/>
              <a:t> iteration </a:t>
            </a:r>
            <a:r>
              <a:rPr lang="en-US" altLang="en-US" sz="2000" b="1" smtClean="0">
                <a:latin typeface="Times New Roman" panose="02020603050405020304" pitchFamily="18" charset="0"/>
              </a:rPr>
              <a:t>j</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86019"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86020"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8233AD-8795-487B-8896-51066B223943}" type="slidenum">
              <a:rPr lang="en-US" altLang="en-US">
                <a:solidFill>
                  <a:srgbClr val="660066"/>
                </a:solidFill>
              </a:rPr>
              <a:pPr eaLnBrk="1" hangingPunct="1"/>
              <a:t>70</a:t>
            </a:fld>
            <a:endParaRPr lang="en-US" altLang="en-US">
              <a:solidFill>
                <a:srgbClr val="660066"/>
              </a:solidFill>
            </a:endParaRPr>
          </a:p>
        </p:txBody>
      </p:sp>
      <p:sp>
        <p:nvSpPr>
          <p:cNvPr id="86021" name="Rectangle 2"/>
          <p:cNvSpPr>
            <a:spLocks noGrp="1" noChangeArrowheads="1"/>
          </p:cNvSpPr>
          <p:nvPr>
            <p:ph type="title"/>
          </p:nvPr>
        </p:nvSpPr>
        <p:spPr/>
        <p:txBody>
          <a:bodyPr/>
          <a:lstStyle/>
          <a:p>
            <a:pPr eaLnBrk="1" hangingPunct="1"/>
            <a:r>
              <a:rPr lang="en-US" altLang="en-US" sz="4000" smtClean="0"/>
              <a:t>Dealing with Equality Constraints – Step 2</a:t>
            </a:r>
          </a:p>
        </p:txBody>
      </p:sp>
      <p:sp>
        <p:nvSpPr>
          <p:cNvPr id="86022" name="Rectangle 3"/>
          <p:cNvSpPr>
            <a:spLocks noGrp="1" noChangeArrowheads="1"/>
          </p:cNvSpPr>
          <p:nvPr>
            <p:ph type="body" sz="half" idx="1"/>
          </p:nvPr>
        </p:nvSpPr>
        <p:spPr>
          <a:xfrm>
            <a:off x="457200" y="4567238"/>
            <a:ext cx="4033838" cy="1558925"/>
          </a:xfrm>
        </p:spPr>
        <p:txBody>
          <a:bodyPr/>
          <a:lstStyle/>
          <a:p>
            <a:pPr eaLnBrk="1" hangingPunct="1"/>
            <a:r>
              <a:rPr lang="en-US" altLang="en-US" sz="2800" smtClean="0">
                <a:sym typeface="Symbol" panose="05050102010706020507" pitchFamily="18" charset="2"/>
              </a:rPr>
              <a:t>Finally </a:t>
            </a:r>
          </a:p>
          <a:p>
            <a:pPr eaLnBrk="1" hangingPunct="1">
              <a:buFont typeface="Arial Unicode MS" panose="020B0604020202020204" pitchFamily="34" charset="-128"/>
              <a:buNone/>
            </a:pPr>
            <a:endParaRPr lang="en-US" altLang="en-US" sz="2800" smtClean="0">
              <a:sym typeface="Symbol" panose="05050102010706020507" pitchFamily="18" charset="2"/>
            </a:endParaRPr>
          </a:p>
        </p:txBody>
      </p:sp>
      <p:pic>
        <p:nvPicPr>
          <p:cNvPr id="8602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5099050"/>
            <a:ext cx="6818312"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6024" name="Group 35"/>
          <p:cNvGrpSpPr>
            <a:grpSpLocks/>
          </p:cNvGrpSpPr>
          <p:nvPr/>
        </p:nvGrpSpPr>
        <p:grpSpPr bwMode="auto">
          <a:xfrm>
            <a:off x="876300" y="1608138"/>
            <a:ext cx="6735763" cy="2971800"/>
            <a:chOff x="1159" y="1013"/>
            <a:chExt cx="3968" cy="1872"/>
          </a:xfrm>
        </p:grpSpPr>
        <p:graphicFrame>
          <p:nvGraphicFramePr>
            <p:cNvPr id="86025" name="Object 6"/>
            <p:cNvGraphicFramePr>
              <a:graphicFrameLocks noChangeAspect="1"/>
            </p:cNvGraphicFramePr>
            <p:nvPr/>
          </p:nvGraphicFramePr>
          <p:xfrm>
            <a:off x="1159" y="1013"/>
            <a:ext cx="3968" cy="1872"/>
          </p:xfrm>
          <a:graphic>
            <a:graphicData uri="http://schemas.openxmlformats.org/presentationml/2006/ole">
              <mc:AlternateContent xmlns:mc="http://schemas.openxmlformats.org/markup-compatibility/2006">
                <mc:Choice xmlns:v="urn:schemas-microsoft-com:vml" Requires="v">
                  <p:oleObj spid="_x0000_s86050" name="Equation" r:id="rId5" imgW="3822700" imgH="1803400" progId="Equation.DSMT4">
                    <p:embed/>
                  </p:oleObj>
                </mc:Choice>
                <mc:Fallback>
                  <p:oleObj name="Equation" r:id="rId5" imgW="3822700" imgH="1803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 y="1013"/>
                          <a:ext cx="3968" cy="1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026" name="Group 12"/>
            <p:cNvGrpSpPr>
              <a:grpSpLocks/>
            </p:cNvGrpSpPr>
            <p:nvPr/>
          </p:nvGrpSpPr>
          <p:grpSpPr bwMode="auto">
            <a:xfrm>
              <a:off x="3902" y="1013"/>
              <a:ext cx="191" cy="47"/>
              <a:chOff x="3884" y="1013"/>
              <a:chExt cx="191" cy="47"/>
            </a:xfrm>
          </p:grpSpPr>
          <p:sp>
            <p:nvSpPr>
              <p:cNvPr id="86048" name="Line 10"/>
              <p:cNvSpPr>
                <a:spLocks noChangeShapeType="1"/>
              </p:cNvSpPr>
              <p:nvPr/>
            </p:nvSpPr>
            <p:spPr bwMode="auto">
              <a:xfrm flipV="1">
                <a:off x="3884" y="1013"/>
                <a:ext cx="96"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9" name="Line 11"/>
              <p:cNvSpPr>
                <a:spLocks noChangeShapeType="1"/>
              </p:cNvSpPr>
              <p:nvPr/>
            </p:nvSpPr>
            <p:spPr bwMode="auto">
              <a:xfrm>
                <a:off x="3980" y="1013"/>
                <a:ext cx="95"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27" name="Group 13"/>
            <p:cNvGrpSpPr>
              <a:grpSpLocks/>
            </p:cNvGrpSpPr>
            <p:nvPr/>
          </p:nvGrpSpPr>
          <p:grpSpPr bwMode="auto">
            <a:xfrm>
              <a:off x="3140" y="1377"/>
              <a:ext cx="191" cy="47"/>
              <a:chOff x="3884" y="1013"/>
              <a:chExt cx="191" cy="47"/>
            </a:xfrm>
          </p:grpSpPr>
          <p:sp>
            <p:nvSpPr>
              <p:cNvPr id="86046" name="Line 14"/>
              <p:cNvSpPr>
                <a:spLocks noChangeShapeType="1"/>
              </p:cNvSpPr>
              <p:nvPr/>
            </p:nvSpPr>
            <p:spPr bwMode="auto">
              <a:xfrm flipV="1">
                <a:off x="3884" y="1013"/>
                <a:ext cx="96"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7" name="Line 15"/>
              <p:cNvSpPr>
                <a:spLocks noChangeShapeType="1"/>
              </p:cNvSpPr>
              <p:nvPr/>
            </p:nvSpPr>
            <p:spPr bwMode="auto">
              <a:xfrm>
                <a:off x="3980" y="1013"/>
                <a:ext cx="95"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28" name="Group 16"/>
            <p:cNvGrpSpPr>
              <a:grpSpLocks/>
            </p:cNvGrpSpPr>
            <p:nvPr/>
          </p:nvGrpSpPr>
          <p:grpSpPr bwMode="auto">
            <a:xfrm>
              <a:off x="4506" y="1386"/>
              <a:ext cx="191" cy="47"/>
              <a:chOff x="3884" y="1013"/>
              <a:chExt cx="191" cy="47"/>
            </a:xfrm>
          </p:grpSpPr>
          <p:sp>
            <p:nvSpPr>
              <p:cNvPr id="86044" name="Line 17"/>
              <p:cNvSpPr>
                <a:spLocks noChangeShapeType="1"/>
              </p:cNvSpPr>
              <p:nvPr/>
            </p:nvSpPr>
            <p:spPr bwMode="auto">
              <a:xfrm flipV="1">
                <a:off x="3884" y="1013"/>
                <a:ext cx="96"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5" name="Line 18"/>
              <p:cNvSpPr>
                <a:spLocks noChangeShapeType="1"/>
              </p:cNvSpPr>
              <p:nvPr/>
            </p:nvSpPr>
            <p:spPr bwMode="auto">
              <a:xfrm>
                <a:off x="3980" y="1013"/>
                <a:ext cx="95"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29" name="Group 19"/>
            <p:cNvGrpSpPr>
              <a:grpSpLocks/>
            </p:cNvGrpSpPr>
            <p:nvPr/>
          </p:nvGrpSpPr>
          <p:grpSpPr bwMode="auto">
            <a:xfrm>
              <a:off x="3980" y="1769"/>
              <a:ext cx="191" cy="47"/>
              <a:chOff x="3884" y="1013"/>
              <a:chExt cx="191" cy="47"/>
            </a:xfrm>
          </p:grpSpPr>
          <p:sp>
            <p:nvSpPr>
              <p:cNvPr id="86042" name="Line 20"/>
              <p:cNvSpPr>
                <a:spLocks noChangeShapeType="1"/>
              </p:cNvSpPr>
              <p:nvPr/>
            </p:nvSpPr>
            <p:spPr bwMode="auto">
              <a:xfrm flipV="1">
                <a:off x="3884" y="1013"/>
                <a:ext cx="96"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3" name="Line 21"/>
              <p:cNvSpPr>
                <a:spLocks noChangeShapeType="1"/>
              </p:cNvSpPr>
              <p:nvPr/>
            </p:nvSpPr>
            <p:spPr bwMode="auto">
              <a:xfrm>
                <a:off x="3980" y="1013"/>
                <a:ext cx="95"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30" name="Group 22"/>
            <p:cNvGrpSpPr>
              <a:grpSpLocks/>
            </p:cNvGrpSpPr>
            <p:nvPr/>
          </p:nvGrpSpPr>
          <p:grpSpPr bwMode="auto">
            <a:xfrm>
              <a:off x="4201" y="2140"/>
              <a:ext cx="191" cy="47"/>
              <a:chOff x="3884" y="1013"/>
              <a:chExt cx="191" cy="47"/>
            </a:xfrm>
          </p:grpSpPr>
          <p:sp>
            <p:nvSpPr>
              <p:cNvPr id="86040" name="Line 23"/>
              <p:cNvSpPr>
                <a:spLocks noChangeShapeType="1"/>
              </p:cNvSpPr>
              <p:nvPr/>
            </p:nvSpPr>
            <p:spPr bwMode="auto">
              <a:xfrm flipV="1">
                <a:off x="3884" y="1013"/>
                <a:ext cx="96"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1" name="Line 24"/>
              <p:cNvSpPr>
                <a:spLocks noChangeShapeType="1"/>
              </p:cNvSpPr>
              <p:nvPr/>
            </p:nvSpPr>
            <p:spPr bwMode="auto">
              <a:xfrm>
                <a:off x="3980" y="1013"/>
                <a:ext cx="95"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31" name="Group 25"/>
            <p:cNvGrpSpPr>
              <a:grpSpLocks/>
            </p:cNvGrpSpPr>
            <p:nvPr/>
          </p:nvGrpSpPr>
          <p:grpSpPr bwMode="auto">
            <a:xfrm>
              <a:off x="4207" y="2519"/>
              <a:ext cx="191" cy="47"/>
              <a:chOff x="3884" y="1013"/>
              <a:chExt cx="191" cy="47"/>
            </a:xfrm>
          </p:grpSpPr>
          <p:sp>
            <p:nvSpPr>
              <p:cNvPr id="86038" name="Line 26"/>
              <p:cNvSpPr>
                <a:spLocks noChangeShapeType="1"/>
              </p:cNvSpPr>
              <p:nvPr/>
            </p:nvSpPr>
            <p:spPr bwMode="auto">
              <a:xfrm flipV="1">
                <a:off x="3884" y="1013"/>
                <a:ext cx="96"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9" name="Line 27"/>
              <p:cNvSpPr>
                <a:spLocks noChangeShapeType="1"/>
              </p:cNvSpPr>
              <p:nvPr/>
            </p:nvSpPr>
            <p:spPr bwMode="auto">
              <a:xfrm>
                <a:off x="3980" y="1013"/>
                <a:ext cx="95"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32" name="Group 29"/>
            <p:cNvGrpSpPr>
              <a:grpSpLocks/>
            </p:cNvGrpSpPr>
            <p:nvPr/>
          </p:nvGrpSpPr>
          <p:grpSpPr bwMode="auto">
            <a:xfrm>
              <a:off x="1828" y="1757"/>
              <a:ext cx="191" cy="47"/>
              <a:chOff x="3884" y="1013"/>
              <a:chExt cx="191" cy="47"/>
            </a:xfrm>
          </p:grpSpPr>
          <p:sp>
            <p:nvSpPr>
              <p:cNvPr id="86036" name="Line 30"/>
              <p:cNvSpPr>
                <a:spLocks noChangeShapeType="1"/>
              </p:cNvSpPr>
              <p:nvPr/>
            </p:nvSpPr>
            <p:spPr bwMode="auto">
              <a:xfrm flipV="1">
                <a:off x="3884" y="1013"/>
                <a:ext cx="96"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7" name="Line 31"/>
              <p:cNvSpPr>
                <a:spLocks noChangeShapeType="1"/>
              </p:cNvSpPr>
              <p:nvPr/>
            </p:nvSpPr>
            <p:spPr bwMode="auto">
              <a:xfrm>
                <a:off x="3980" y="1013"/>
                <a:ext cx="95"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33" name="Group 32"/>
            <p:cNvGrpSpPr>
              <a:grpSpLocks/>
            </p:cNvGrpSpPr>
            <p:nvPr/>
          </p:nvGrpSpPr>
          <p:grpSpPr bwMode="auto">
            <a:xfrm>
              <a:off x="1708" y="2142"/>
              <a:ext cx="191" cy="47"/>
              <a:chOff x="3884" y="1013"/>
              <a:chExt cx="191" cy="47"/>
            </a:xfrm>
          </p:grpSpPr>
          <p:sp>
            <p:nvSpPr>
              <p:cNvPr id="86034" name="Line 33"/>
              <p:cNvSpPr>
                <a:spLocks noChangeShapeType="1"/>
              </p:cNvSpPr>
              <p:nvPr/>
            </p:nvSpPr>
            <p:spPr bwMode="auto">
              <a:xfrm flipV="1">
                <a:off x="3884" y="1013"/>
                <a:ext cx="96"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5" name="Line 34"/>
              <p:cNvSpPr>
                <a:spLocks noChangeShapeType="1"/>
              </p:cNvSpPr>
              <p:nvPr/>
            </p:nvSpPr>
            <p:spPr bwMode="auto">
              <a:xfrm>
                <a:off x="3980" y="1013"/>
                <a:ext cx="95" cy="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87043"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87044"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63FF8E-CD80-4E17-A8D2-2AABA2084BA0}" type="slidenum">
              <a:rPr lang="en-US" altLang="en-US">
                <a:solidFill>
                  <a:srgbClr val="660066"/>
                </a:solidFill>
              </a:rPr>
              <a:pPr eaLnBrk="1" hangingPunct="1"/>
              <a:t>71</a:t>
            </a:fld>
            <a:endParaRPr lang="en-US" altLang="en-US">
              <a:solidFill>
                <a:srgbClr val="660066"/>
              </a:solidFill>
            </a:endParaRPr>
          </a:p>
        </p:txBody>
      </p:sp>
      <p:sp>
        <p:nvSpPr>
          <p:cNvPr id="87045" name="Rectangle 2"/>
          <p:cNvSpPr>
            <a:spLocks noGrp="1" noChangeArrowheads="1"/>
          </p:cNvSpPr>
          <p:nvPr>
            <p:ph type="title"/>
          </p:nvPr>
        </p:nvSpPr>
        <p:spPr/>
        <p:txBody>
          <a:bodyPr/>
          <a:lstStyle/>
          <a:p>
            <a:pPr eaLnBrk="1" hangingPunct="1"/>
            <a:r>
              <a:rPr lang="en-US" altLang="en-US" sz="3600" smtClean="0"/>
              <a:t>Dealing with Equality Constraints</a:t>
            </a:r>
          </a:p>
        </p:txBody>
      </p:sp>
      <p:sp>
        <p:nvSpPr>
          <p:cNvPr id="87046" name="Rectangle 3"/>
          <p:cNvSpPr>
            <a:spLocks noGrp="1" noChangeArrowheads="1"/>
          </p:cNvSpPr>
          <p:nvPr>
            <p:ph type="body" sz="half" idx="1"/>
          </p:nvPr>
        </p:nvSpPr>
        <p:spPr>
          <a:xfrm>
            <a:off x="457200" y="1600200"/>
            <a:ext cx="8364538" cy="4525963"/>
          </a:xfrm>
        </p:spPr>
        <p:txBody>
          <a:bodyPr/>
          <a:lstStyle/>
          <a:p>
            <a:pPr eaLnBrk="1" hangingPunct="1"/>
            <a:r>
              <a:rPr lang="en-US" altLang="en-US" sz="2800" smtClean="0"/>
              <a:t>Substitute this into all the constraints.</a:t>
            </a:r>
          </a:p>
          <a:p>
            <a:pPr eaLnBrk="1" hangingPunct="1"/>
            <a:r>
              <a:rPr lang="en-US" altLang="en-US" sz="2800" smtClean="0"/>
              <a:t>In the original constraint, this produces</a:t>
            </a:r>
          </a:p>
        </p:txBody>
      </p:sp>
      <p:pic>
        <p:nvPicPr>
          <p:cNvPr id="8704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0" y="2973388"/>
            <a:ext cx="6589713"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7048" name="Object 5"/>
          <p:cNvGraphicFramePr>
            <a:graphicFrameLocks noChangeAspect="1"/>
          </p:cNvGraphicFramePr>
          <p:nvPr>
            <p:ph sz="half" idx="2"/>
          </p:nvPr>
        </p:nvGraphicFramePr>
        <p:xfrm>
          <a:off x="4116388" y="4795838"/>
          <a:ext cx="1989137" cy="457200"/>
        </p:xfrm>
        <a:graphic>
          <a:graphicData uri="http://schemas.openxmlformats.org/presentationml/2006/ole">
            <mc:AlternateContent xmlns:mc="http://schemas.openxmlformats.org/markup-compatibility/2006">
              <mc:Choice xmlns:v="urn:schemas-microsoft-com:vml" Requires="v">
                <p:oleObj spid="_x0000_s87050" name="Equation" r:id="rId5" imgW="1104900" imgH="254000" progId="Equation.DSMT4">
                  <p:embed/>
                </p:oleObj>
              </mc:Choice>
              <mc:Fallback>
                <p:oleObj name="Equation" r:id="rId5" imgW="1104900" imgH="254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6388" y="4795838"/>
                        <a:ext cx="19891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9" name="Text Box 7"/>
          <p:cNvSpPr txBox="1">
            <a:spLocks noChangeArrowheads="1"/>
          </p:cNvSpPr>
          <p:nvPr/>
        </p:nvSpPr>
        <p:spPr bwMode="auto">
          <a:xfrm>
            <a:off x="3367088" y="4814888"/>
            <a:ext cx="79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A50021"/>
                </a:solidFill>
              </a:rPr>
              <a:t>Note: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880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880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FF18E3-0B3F-42D6-8807-782DEBD3F2DC}" type="slidenum">
              <a:rPr lang="en-US" altLang="en-US">
                <a:solidFill>
                  <a:srgbClr val="660066"/>
                </a:solidFill>
              </a:rPr>
              <a:pPr eaLnBrk="1" hangingPunct="1"/>
              <a:t>72</a:t>
            </a:fld>
            <a:endParaRPr lang="en-US" altLang="en-US">
              <a:solidFill>
                <a:srgbClr val="660066"/>
              </a:solidFill>
            </a:endParaRPr>
          </a:p>
        </p:txBody>
      </p:sp>
      <p:sp>
        <p:nvSpPr>
          <p:cNvPr id="88069" name="Rectangle 2"/>
          <p:cNvSpPr>
            <a:spLocks noGrp="1" noChangeArrowheads="1"/>
          </p:cNvSpPr>
          <p:nvPr>
            <p:ph type="title"/>
          </p:nvPr>
        </p:nvSpPr>
        <p:spPr/>
        <p:txBody>
          <a:bodyPr/>
          <a:lstStyle/>
          <a:p>
            <a:pPr eaLnBrk="1" hangingPunct="1"/>
            <a:r>
              <a:rPr lang="en-US" altLang="en-US" sz="3600" smtClean="0"/>
              <a:t>Dealing with Equality Constraints</a:t>
            </a:r>
          </a:p>
        </p:txBody>
      </p:sp>
      <p:sp>
        <p:nvSpPr>
          <p:cNvPr id="88070" name="Rectangle 3"/>
          <p:cNvSpPr>
            <a:spLocks noGrp="1" noChangeArrowheads="1"/>
          </p:cNvSpPr>
          <p:nvPr>
            <p:ph type="body" idx="1"/>
          </p:nvPr>
        </p:nvSpPr>
        <p:spPr/>
        <p:txBody>
          <a:bodyPr/>
          <a:lstStyle/>
          <a:p>
            <a:pPr eaLnBrk="1" hangingPunct="1">
              <a:lnSpc>
                <a:spcPct val="90000"/>
              </a:lnSpc>
            </a:pPr>
            <a:r>
              <a:rPr lang="en-US" altLang="en-US" smtClean="0"/>
              <a:t>Since |</a:t>
            </a:r>
            <a:r>
              <a:rPr lang="en-US" altLang="en-US" i="1" smtClean="0">
                <a:latin typeface="Times New Roman" panose="02020603050405020304" pitchFamily="18" charset="0"/>
              </a:rPr>
              <a:t>a</a:t>
            </a:r>
            <a:r>
              <a:rPr lang="en-US" altLang="en-US" i="1" baseline="-25000" smtClean="0">
                <a:latin typeface="Times New Roman" panose="02020603050405020304" pitchFamily="18" charset="0"/>
              </a:rPr>
              <a:t>k</a:t>
            </a:r>
            <a:r>
              <a:rPr lang="en-US" altLang="en-US" smtClean="0"/>
              <a:t>| = </a:t>
            </a:r>
            <a:r>
              <a:rPr lang="en-US" altLang="en-US" i="1" smtClean="0">
                <a:latin typeface="Times New Roman" panose="02020603050405020304" pitchFamily="18" charset="0"/>
              </a:rPr>
              <a:t>m</a:t>
            </a:r>
            <a:r>
              <a:rPr lang="en-US" altLang="en-US" smtClean="0"/>
              <a:t> – 1, this is equal to</a:t>
            </a:r>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r>
              <a:rPr lang="en-US" altLang="en-US" smtClean="0"/>
              <a:t>Now all terms are divisible by </a:t>
            </a:r>
            <a:r>
              <a:rPr lang="en-US" altLang="en-US" i="1" smtClean="0">
                <a:latin typeface="Times New Roman" panose="02020603050405020304" pitchFamily="18" charset="0"/>
              </a:rPr>
              <a:t>m</a:t>
            </a:r>
            <a:r>
              <a:rPr lang="en-US" altLang="en-US" smtClean="0"/>
              <a:t>, therefore</a:t>
            </a:r>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r>
              <a:rPr lang="en-US" altLang="en-US" smtClean="0"/>
              <a:t>A handle on scaling</a:t>
            </a:r>
          </a:p>
          <a:p>
            <a:pPr eaLnBrk="1" hangingPunct="1">
              <a:lnSpc>
                <a:spcPct val="90000"/>
              </a:lnSpc>
              <a:buFont typeface="Arial Unicode MS" panose="020B0604020202020204" pitchFamily="34" charset="-128"/>
              <a:buNone/>
            </a:pPr>
            <a:endParaRPr lang="en-US" altLang="en-US" smtClean="0"/>
          </a:p>
        </p:txBody>
      </p:sp>
      <p:pic>
        <p:nvPicPr>
          <p:cNvPr id="880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2214563"/>
            <a:ext cx="6121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4111625"/>
            <a:ext cx="6526213"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890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890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D82650-9311-48AC-9009-A35548D00EF0}" type="slidenum">
              <a:rPr lang="en-US" altLang="en-US">
                <a:solidFill>
                  <a:srgbClr val="660066"/>
                </a:solidFill>
              </a:rPr>
              <a:pPr eaLnBrk="1" hangingPunct="1"/>
              <a:t>73</a:t>
            </a:fld>
            <a:endParaRPr lang="en-US" altLang="en-US">
              <a:solidFill>
                <a:srgbClr val="660066"/>
              </a:solidFill>
            </a:endParaRPr>
          </a:p>
        </p:txBody>
      </p:sp>
      <p:sp>
        <p:nvSpPr>
          <p:cNvPr id="89093" name="Rectangle 2"/>
          <p:cNvSpPr>
            <a:spLocks noGrp="1" noChangeArrowheads="1"/>
          </p:cNvSpPr>
          <p:nvPr>
            <p:ph type="title"/>
          </p:nvPr>
        </p:nvSpPr>
        <p:spPr/>
        <p:txBody>
          <a:bodyPr/>
          <a:lstStyle/>
          <a:p>
            <a:pPr eaLnBrk="1" hangingPunct="1"/>
            <a:r>
              <a:rPr lang="en-US" altLang="en-US" smtClean="0"/>
              <a:t>Dealing with scaling issue</a:t>
            </a:r>
          </a:p>
        </p:txBody>
      </p:sp>
      <p:sp>
        <p:nvSpPr>
          <p:cNvPr id="89094" name="Rectangle 3"/>
          <p:cNvSpPr>
            <a:spLocks noGrp="1" noChangeArrowheads="1"/>
          </p:cNvSpPr>
          <p:nvPr>
            <p:ph type="body" idx="1"/>
          </p:nvPr>
        </p:nvSpPr>
        <p:spPr/>
        <p:txBody>
          <a:bodyPr/>
          <a:lstStyle/>
          <a:p>
            <a:pPr eaLnBrk="1" hangingPunct="1"/>
            <a:r>
              <a:rPr lang="en-US" altLang="en-US" sz="2800" smtClean="0"/>
              <a:t>In the original constraint</a:t>
            </a:r>
          </a:p>
          <a:p>
            <a:pPr lvl="1" eaLnBrk="1" hangingPunct="1"/>
            <a:r>
              <a:rPr lang="en-US" altLang="en-US" sz="2400" smtClean="0"/>
              <a:t>The absolute value of the coefficient of </a:t>
            </a:r>
            <a:r>
              <a:rPr lang="en-US" altLang="en-US" sz="2400" i="1" smtClean="0">
                <a:sym typeface="Symbol" panose="05050102010706020507" pitchFamily="18" charset="2"/>
              </a:rPr>
              <a:t> </a:t>
            </a:r>
            <a:r>
              <a:rPr lang="en-US" altLang="en-US" sz="2400" smtClean="0"/>
              <a:t>is the same as the absolute value of the original coefficient of </a:t>
            </a:r>
            <a:r>
              <a:rPr lang="en-US" altLang="en-US" sz="2400" i="1" smtClean="0">
                <a:latin typeface="Times New Roman" panose="02020603050405020304" pitchFamily="18" charset="0"/>
              </a:rPr>
              <a:t>x</a:t>
            </a:r>
            <a:r>
              <a:rPr lang="en-US" altLang="en-US" sz="2400" i="1" baseline="-25000" smtClean="0">
                <a:latin typeface="Times New Roman" panose="02020603050405020304" pitchFamily="18" charset="0"/>
              </a:rPr>
              <a:t>k</a:t>
            </a:r>
            <a:r>
              <a:rPr lang="en-US" altLang="en-US" sz="2400" smtClean="0"/>
              <a:t>. </a:t>
            </a:r>
          </a:p>
          <a:p>
            <a:pPr lvl="1" eaLnBrk="1" hangingPunct="1"/>
            <a:r>
              <a:rPr lang="en-US" altLang="en-US" sz="2400" smtClean="0"/>
              <a:t>For all other variables, the absolute value of coefficients are reduced to at most two-thirds of their previous value. </a:t>
            </a:r>
          </a:p>
          <a:p>
            <a:pPr eaLnBrk="1" hangingPunct="1"/>
            <a:r>
              <a:rPr lang="en-US" altLang="en-US" sz="2800" smtClean="0"/>
              <a:t>Repeated applications of this rule will eventually force a unit coefficient to appear and allow us to eliminate the constraint.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01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01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733B6B-E93A-403F-BADA-8B5F60E66A95}" type="slidenum">
              <a:rPr lang="en-US" altLang="en-US">
                <a:solidFill>
                  <a:srgbClr val="660066"/>
                </a:solidFill>
              </a:rPr>
              <a:pPr eaLnBrk="1" hangingPunct="1"/>
              <a:t>74</a:t>
            </a:fld>
            <a:endParaRPr lang="en-US" altLang="en-US">
              <a:solidFill>
                <a:srgbClr val="660066"/>
              </a:solidFill>
            </a:endParaRPr>
          </a:p>
        </p:txBody>
      </p:sp>
      <p:sp>
        <p:nvSpPr>
          <p:cNvPr id="90117" name="Rectangle 2"/>
          <p:cNvSpPr>
            <a:spLocks noGrp="1" noChangeArrowheads="1"/>
          </p:cNvSpPr>
          <p:nvPr>
            <p:ph type="title"/>
          </p:nvPr>
        </p:nvSpPr>
        <p:spPr/>
        <p:txBody>
          <a:bodyPr/>
          <a:lstStyle/>
          <a:p>
            <a:pPr eaLnBrk="1" hangingPunct="1"/>
            <a:r>
              <a:rPr lang="en-US" altLang="en-US" smtClean="0"/>
              <a:t>An Example</a:t>
            </a:r>
          </a:p>
        </p:txBody>
      </p:sp>
      <p:pic>
        <p:nvPicPr>
          <p:cNvPr id="901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338" y="1379538"/>
            <a:ext cx="5154612" cy="491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46827" name="Group 11"/>
          <p:cNvGrpSpPr>
            <a:grpSpLocks/>
          </p:cNvGrpSpPr>
          <p:nvPr/>
        </p:nvGrpSpPr>
        <p:grpSpPr bwMode="auto">
          <a:xfrm>
            <a:off x="280988" y="3429000"/>
            <a:ext cx="5799137" cy="519113"/>
            <a:chOff x="177" y="2160"/>
            <a:chExt cx="3653" cy="327"/>
          </a:xfrm>
        </p:grpSpPr>
        <p:sp>
          <p:nvSpPr>
            <p:cNvPr id="90123" name="Text Box 5"/>
            <p:cNvSpPr txBox="1">
              <a:spLocks noChangeArrowheads="1"/>
            </p:cNvSpPr>
            <p:nvPr/>
          </p:nvSpPr>
          <p:spPr bwMode="auto">
            <a:xfrm>
              <a:off x="177" y="2256"/>
              <a:ext cx="10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A50021"/>
                  </a:solidFill>
                </a:rPr>
                <a:t>Unit coefficient</a:t>
              </a:r>
            </a:p>
          </p:txBody>
        </p:sp>
        <p:sp>
          <p:nvSpPr>
            <p:cNvPr id="90124" name="Freeform 7"/>
            <p:cNvSpPr>
              <a:spLocks/>
            </p:cNvSpPr>
            <p:nvPr/>
          </p:nvSpPr>
          <p:spPr bwMode="auto">
            <a:xfrm>
              <a:off x="1207" y="2160"/>
              <a:ext cx="2486" cy="191"/>
            </a:xfrm>
            <a:custGeom>
              <a:avLst/>
              <a:gdLst>
                <a:gd name="T0" fmla="*/ 0 w 2486"/>
                <a:gd name="T1" fmla="*/ 191 h 191"/>
                <a:gd name="T2" fmla="*/ 1099 w 2486"/>
                <a:gd name="T3" fmla="*/ 0 h 191"/>
                <a:gd name="T4" fmla="*/ 2486 w 2486"/>
                <a:gd name="T5" fmla="*/ 191 h 191"/>
                <a:gd name="T6" fmla="*/ 0 60000 65536"/>
                <a:gd name="T7" fmla="*/ 0 60000 65536"/>
                <a:gd name="T8" fmla="*/ 0 60000 65536"/>
              </a:gdLst>
              <a:ahLst/>
              <a:cxnLst>
                <a:cxn ang="T6">
                  <a:pos x="T0" y="T1"/>
                </a:cxn>
                <a:cxn ang="T7">
                  <a:pos x="T2" y="T3"/>
                </a:cxn>
                <a:cxn ang="T8">
                  <a:pos x="T4" y="T5"/>
                </a:cxn>
              </a:cxnLst>
              <a:rect l="0" t="0" r="r" b="b"/>
              <a:pathLst>
                <a:path w="2486" h="191">
                  <a:moveTo>
                    <a:pt x="0" y="191"/>
                  </a:moveTo>
                  <a:cubicBezTo>
                    <a:pt x="342" y="95"/>
                    <a:pt x="685" y="0"/>
                    <a:pt x="1099" y="0"/>
                  </a:cubicBezTo>
                  <a:cubicBezTo>
                    <a:pt x="1513" y="0"/>
                    <a:pt x="1999" y="95"/>
                    <a:pt x="2486" y="191"/>
                  </a:cubicBezTo>
                </a:path>
              </a:pathLst>
            </a:custGeom>
            <a:noFill/>
            <a:ln w="19050" cmpd="sng">
              <a:solidFill>
                <a:srgbClr val="A5002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5" name="Oval 8"/>
            <p:cNvSpPr>
              <a:spLocks noChangeArrowheads="1"/>
            </p:cNvSpPr>
            <p:nvPr/>
          </p:nvSpPr>
          <p:spPr bwMode="auto">
            <a:xfrm>
              <a:off x="3687" y="2339"/>
              <a:ext cx="143" cy="144"/>
            </a:xfrm>
            <a:prstGeom prst="ellipse">
              <a:avLst/>
            </a:prstGeom>
            <a:noFill/>
            <a:ln w="19050">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546826" name="Group 10"/>
          <p:cNvGrpSpPr>
            <a:grpSpLocks/>
          </p:cNvGrpSpPr>
          <p:nvPr/>
        </p:nvGrpSpPr>
        <p:grpSpPr bwMode="auto">
          <a:xfrm>
            <a:off x="93663" y="4376738"/>
            <a:ext cx="4630737" cy="419100"/>
            <a:chOff x="59" y="2757"/>
            <a:chExt cx="2917" cy="264"/>
          </a:xfrm>
        </p:grpSpPr>
        <p:sp>
          <p:nvSpPr>
            <p:cNvPr id="90121" name="Text Box 6"/>
            <p:cNvSpPr txBox="1">
              <a:spLocks noChangeArrowheads="1"/>
            </p:cNvSpPr>
            <p:nvPr/>
          </p:nvSpPr>
          <p:spPr bwMode="auto">
            <a:xfrm>
              <a:off x="59" y="2781"/>
              <a:ext cx="1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A50021"/>
                  </a:solidFill>
                </a:rPr>
                <a:t>Constraint eliminated</a:t>
              </a:r>
            </a:p>
          </p:txBody>
        </p:sp>
        <p:sp>
          <p:nvSpPr>
            <p:cNvPr id="90122" name="Freeform 9"/>
            <p:cNvSpPr>
              <a:spLocks/>
            </p:cNvSpPr>
            <p:nvPr/>
          </p:nvSpPr>
          <p:spPr bwMode="auto">
            <a:xfrm>
              <a:off x="1494" y="2757"/>
              <a:ext cx="1482" cy="264"/>
            </a:xfrm>
            <a:custGeom>
              <a:avLst/>
              <a:gdLst>
                <a:gd name="T0" fmla="*/ 0 w 1482"/>
                <a:gd name="T1" fmla="*/ 120 h 264"/>
                <a:gd name="T2" fmla="*/ 765 w 1482"/>
                <a:gd name="T3" fmla="*/ 24 h 264"/>
                <a:gd name="T4" fmla="*/ 1482 w 1482"/>
                <a:gd name="T5" fmla="*/ 264 h 264"/>
                <a:gd name="T6" fmla="*/ 0 60000 65536"/>
                <a:gd name="T7" fmla="*/ 0 60000 65536"/>
                <a:gd name="T8" fmla="*/ 0 60000 65536"/>
              </a:gdLst>
              <a:ahLst/>
              <a:cxnLst>
                <a:cxn ang="T6">
                  <a:pos x="T0" y="T1"/>
                </a:cxn>
                <a:cxn ang="T7">
                  <a:pos x="T2" y="T3"/>
                </a:cxn>
                <a:cxn ang="T8">
                  <a:pos x="T4" y="T5"/>
                </a:cxn>
              </a:cxnLst>
              <a:rect l="0" t="0" r="r" b="b"/>
              <a:pathLst>
                <a:path w="1482" h="264">
                  <a:moveTo>
                    <a:pt x="0" y="120"/>
                  </a:moveTo>
                  <a:cubicBezTo>
                    <a:pt x="259" y="60"/>
                    <a:pt x="518" y="0"/>
                    <a:pt x="765" y="24"/>
                  </a:cubicBezTo>
                  <a:cubicBezTo>
                    <a:pt x="1012" y="48"/>
                    <a:pt x="1247" y="156"/>
                    <a:pt x="1482" y="264"/>
                  </a:cubicBezTo>
                </a:path>
              </a:pathLst>
            </a:custGeom>
            <a:noFill/>
            <a:ln w="19050" cmpd="sng">
              <a:solidFill>
                <a:srgbClr val="A5002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46827"/>
                                        </p:tgtEl>
                                        <p:attrNameLst>
                                          <p:attrName>style.visibility</p:attrName>
                                        </p:attrNameLst>
                                      </p:cBhvr>
                                      <p:to>
                                        <p:strVal val="visible"/>
                                      </p:to>
                                    </p:set>
                                    <p:anim calcmode="lin" valueType="num">
                                      <p:cBhvr additive="base">
                                        <p:cTn id="7" dur="500" fill="hold"/>
                                        <p:tgtEl>
                                          <p:spTgt spid="546827"/>
                                        </p:tgtEl>
                                        <p:attrNameLst>
                                          <p:attrName>ppt_x</p:attrName>
                                        </p:attrNameLst>
                                      </p:cBhvr>
                                      <p:tavLst>
                                        <p:tav tm="0">
                                          <p:val>
                                            <p:strVal val="0-#ppt_w/2"/>
                                          </p:val>
                                        </p:tav>
                                        <p:tav tm="100000">
                                          <p:val>
                                            <p:strVal val="#ppt_x"/>
                                          </p:val>
                                        </p:tav>
                                      </p:tavLst>
                                    </p:anim>
                                    <p:anim calcmode="lin" valueType="num">
                                      <p:cBhvr additive="base">
                                        <p:cTn id="8" dur="500" fill="hold"/>
                                        <p:tgtEl>
                                          <p:spTgt spid="5468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46826"/>
                                        </p:tgtEl>
                                        <p:attrNameLst>
                                          <p:attrName>style.visibility</p:attrName>
                                        </p:attrNameLst>
                                      </p:cBhvr>
                                      <p:to>
                                        <p:strVal val="visible"/>
                                      </p:to>
                                    </p:set>
                                    <p:anim calcmode="lin" valueType="num">
                                      <p:cBhvr additive="base">
                                        <p:cTn id="13" dur="500" fill="hold"/>
                                        <p:tgtEl>
                                          <p:spTgt spid="546826"/>
                                        </p:tgtEl>
                                        <p:attrNameLst>
                                          <p:attrName>ppt_x</p:attrName>
                                        </p:attrNameLst>
                                      </p:cBhvr>
                                      <p:tavLst>
                                        <p:tav tm="0">
                                          <p:val>
                                            <p:strVal val="0-#ppt_w/2"/>
                                          </p:val>
                                        </p:tav>
                                        <p:tav tm="100000">
                                          <p:val>
                                            <p:strVal val="#ppt_x"/>
                                          </p:val>
                                        </p:tav>
                                      </p:tavLst>
                                    </p:anim>
                                    <p:anim calcmode="lin" valueType="num">
                                      <p:cBhvr additive="base">
                                        <p:cTn id="14" dur="500" fill="hold"/>
                                        <p:tgtEl>
                                          <p:spTgt spid="5468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11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11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ADD304-1C52-4DC5-A280-4C2B2A91D0A2}" type="slidenum">
              <a:rPr lang="en-US" altLang="en-US">
                <a:solidFill>
                  <a:srgbClr val="660066"/>
                </a:solidFill>
              </a:rPr>
              <a:pPr eaLnBrk="1" hangingPunct="1"/>
              <a:t>75</a:t>
            </a:fld>
            <a:endParaRPr lang="en-US" altLang="en-US">
              <a:solidFill>
                <a:srgbClr val="660066"/>
              </a:solidFill>
            </a:endParaRPr>
          </a:p>
        </p:txBody>
      </p:sp>
      <p:sp>
        <p:nvSpPr>
          <p:cNvPr id="91141" name="Rectangle 2"/>
          <p:cNvSpPr>
            <a:spLocks noGrp="1" noChangeArrowheads="1"/>
          </p:cNvSpPr>
          <p:nvPr>
            <p:ph type="title"/>
          </p:nvPr>
        </p:nvSpPr>
        <p:spPr/>
        <p:txBody>
          <a:bodyPr/>
          <a:lstStyle/>
          <a:p>
            <a:pPr eaLnBrk="1" hangingPunct="1"/>
            <a:r>
              <a:rPr lang="en-US" altLang="en-US" smtClean="0"/>
              <a:t>An Example - cont</a:t>
            </a:r>
          </a:p>
        </p:txBody>
      </p:sp>
      <p:sp>
        <p:nvSpPr>
          <p:cNvPr id="91142" name="Rectangle 3"/>
          <p:cNvSpPr>
            <a:spLocks noGrp="1" noChangeArrowheads="1"/>
          </p:cNvSpPr>
          <p:nvPr>
            <p:ph type="body" idx="1"/>
          </p:nvPr>
        </p:nvSpPr>
        <p:spPr/>
        <p:txBody>
          <a:bodyPr/>
          <a:lstStyle/>
          <a:p>
            <a:pPr eaLnBrk="1" hangingPunct="1"/>
            <a:r>
              <a:rPr lang="en-US" altLang="en-US" smtClean="0"/>
              <a:t>Integer solutions:</a:t>
            </a:r>
          </a:p>
          <a:p>
            <a:pPr lvl="1" eaLnBrk="1" hangingPunct="1"/>
            <a:r>
              <a:rPr lang="en-US" altLang="en-US" i="1" smtClean="0">
                <a:latin typeface="Times New Roman" panose="02020603050405020304" pitchFamily="18" charset="0"/>
                <a:sym typeface="Symbol" panose="05050102010706020507" pitchFamily="18" charset="2"/>
              </a:rPr>
              <a:t></a:t>
            </a:r>
            <a:r>
              <a:rPr lang="en-US" altLang="en-US" smtClean="0">
                <a:latin typeface="Times New Roman" panose="02020603050405020304" pitchFamily="18" charset="0"/>
                <a:sym typeface="Symbol" panose="05050102010706020507" pitchFamily="18" charset="2"/>
              </a:rPr>
              <a:t> = 0, </a:t>
            </a:r>
            <a:r>
              <a:rPr lang="en-US" altLang="en-US" i="1" smtClean="0">
                <a:latin typeface="Times New Roman" panose="02020603050405020304" pitchFamily="18" charset="0"/>
                <a:sym typeface="Symbol" panose="05050102010706020507" pitchFamily="18" charset="2"/>
              </a:rPr>
              <a:t></a:t>
            </a:r>
            <a:r>
              <a:rPr lang="en-US" altLang="en-US" smtClean="0">
                <a:latin typeface="Times New Roman" panose="02020603050405020304" pitchFamily="18" charset="0"/>
                <a:sym typeface="Symbol" panose="05050102010706020507" pitchFamily="18" charset="2"/>
              </a:rPr>
              <a:t> =  1, </a:t>
            </a:r>
            <a:r>
              <a:rPr lang="en-US" altLang="en-US" i="1" smtClean="0">
                <a:latin typeface="Times New Roman" panose="02020603050405020304" pitchFamily="18" charset="0"/>
                <a:sym typeface="Symbol" panose="05050102010706020507" pitchFamily="18" charset="2"/>
              </a:rPr>
              <a:t>z</a:t>
            </a:r>
            <a:r>
              <a:rPr lang="en-US" altLang="en-US" smtClean="0">
                <a:latin typeface="Times New Roman" panose="02020603050405020304" pitchFamily="18" charset="0"/>
                <a:sym typeface="Symbol" panose="05050102010706020507" pitchFamily="18" charset="2"/>
              </a:rPr>
              <a:t> = 1, </a:t>
            </a:r>
            <a:r>
              <a:rPr lang="en-US" altLang="en-US" i="1" smtClean="0">
                <a:latin typeface="Times New Roman" panose="02020603050405020304" pitchFamily="18" charset="0"/>
                <a:sym typeface="Symbol" panose="05050102010706020507" pitchFamily="18" charset="2"/>
              </a:rPr>
              <a:t>y</a:t>
            </a:r>
            <a:r>
              <a:rPr lang="en-US" altLang="en-US" smtClean="0">
                <a:latin typeface="Times New Roman" panose="02020603050405020304" pitchFamily="18" charset="0"/>
                <a:sym typeface="Symbol" panose="05050102010706020507" pitchFamily="18" charset="2"/>
              </a:rPr>
              <a:t> = 3, </a:t>
            </a:r>
            <a:r>
              <a:rPr lang="en-US" altLang="en-US" i="1" smtClean="0">
                <a:latin typeface="Times New Roman" panose="02020603050405020304" pitchFamily="18" charset="0"/>
                <a:sym typeface="Symbol" panose="05050102010706020507" pitchFamily="18" charset="2"/>
              </a:rPr>
              <a:t>x</a:t>
            </a:r>
            <a:r>
              <a:rPr lang="en-US" altLang="en-US" smtClean="0">
                <a:latin typeface="Times New Roman" panose="02020603050405020304" pitchFamily="18" charset="0"/>
                <a:sym typeface="Symbol" panose="05050102010706020507" pitchFamily="18" charset="2"/>
              </a:rPr>
              <a:t> = 12</a:t>
            </a:r>
          </a:p>
          <a:p>
            <a:pPr lvl="1" eaLnBrk="1" hangingPunct="1"/>
            <a:endParaRPr lang="en-US" altLang="en-US" smtClean="0">
              <a:latin typeface="Times New Roman" panose="02020603050405020304" pitchFamily="18" charset="0"/>
              <a:sym typeface="Symbol" panose="05050102010706020507" pitchFamily="18" charset="2"/>
            </a:endParaRPr>
          </a:p>
          <a:p>
            <a:pPr lvl="1" eaLnBrk="1" hangingPunct="1"/>
            <a:r>
              <a:rPr lang="en-US" altLang="en-US" i="1" smtClean="0">
                <a:latin typeface="Times New Roman" panose="02020603050405020304" pitchFamily="18" charset="0"/>
                <a:sym typeface="Symbol" panose="05050102010706020507" pitchFamily="18" charset="2"/>
              </a:rPr>
              <a:t></a:t>
            </a:r>
            <a:r>
              <a:rPr lang="en-US" altLang="en-US" smtClean="0">
                <a:latin typeface="Times New Roman" panose="02020603050405020304" pitchFamily="18" charset="0"/>
                <a:sym typeface="Symbol" panose="05050102010706020507" pitchFamily="18" charset="2"/>
              </a:rPr>
              <a:t> = 1, </a:t>
            </a:r>
            <a:r>
              <a:rPr lang="en-US" altLang="en-US" i="1" smtClean="0">
                <a:latin typeface="Times New Roman" panose="02020603050405020304" pitchFamily="18" charset="0"/>
                <a:sym typeface="Symbol" panose="05050102010706020507" pitchFamily="18" charset="2"/>
              </a:rPr>
              <a:t></a:t>
            </a:r>
            <a:r>
              <a:rPr lang="en-US" altLang="en-US" smtClean="0">
                <a:latin typeface="Times New Roman" panose="02020603050405020304" pitchFamily="18" charset="0"/>
                <a:sym typeface="Symbol" panose="05050102010706020507" pitchFamily="18" charset="2"/>
              </a:rPr>
              <a:t> =  3, </a:t>
            </a:r>
            <a:r>
              <a:rPr lang="en-US" altLang="en-US" i="1" smtClean="0">
                <a:latin typeface="Times New Roman" panose="02020603050405020304" pitchFamily="18" charset="0"/>
                <a:sym typeface="Symbol" panose="05050102010706020507" pitchFamily="18" charset="2"/>
              </a:rPr>
              <a:t>z</a:t>
            </a:r>
            <a:r>
              <a:rPr lang="en-US" altLang="en-US" smtClean="0">
                <a:latin typeface="Times New Roman" panose="02020603050405020304" pitchFamily="18" charset="0"/>
                <a:sym typeface="Symbol" panose="05050102010706020507" pitchFamily="18" charset="2"/>
              </a:rPr>
              <a:t> = 2, </a:t>
            </a:r>
            <a:r>
              <a:rPr lang="en-US" altLang="en-US" i="1" smtClean="0">
                <a:latin typeface="Times New Roman" panose="02020603050405020304" pitchFamily="18" charset="0"/>
                <a:sym typeface="Symbol" panose="05050102010706020507" pitchFamily="18" charset="2"/>
              </a:rPr>
              <a:t>y</a:t>
            </a:r>
            <a:r>
              <a:rPr lang="en-US" altLang="en-US" smtClean="0">
                <a:latin typeface="Times New Roman" panose="02020603050405020304" pitchFamily="18" charset="0"/>
                <a:sym typeface="Symbol" panose="05050102010706020507" pitchFamily="18" charset="2"/>
              </a:rPr>
              <a:t> = 8, </a:t>
            </a:r>
            <a:r>
              <a:rPr lang="en-US" altLang="en-US" i="1" smtClean="0">
                <a:latin typeface="Times New Roman" panose="02020603050405020304" pitchFamily="18" charset="0"/>
                <a:sym typeface="Symbol" panose="05050102010706020507" pitchFamily="18" charset="2"/>
              </a:rPr>
              <a:t>x</a:t>
            </a:r>
            <a:r>
              <a:rPr lang="en-US" altLang="en-US" smtClean="0">
                <a:latin typeface="Times New Roman" panose="02020603050405020304" pitchFamily="18" charset="0"/>
                <a:sym typeface="Symbol" panose="05050102010706020507" pitchFamily="18" charset="2"/>
              </a:rPr>
              <a:t> = 25</a:t>
            </a:r>
          </a:p>
          <a:p>
            <a:pPr lvl="1" eaLnBrk="1" hangingPunct="1"/>
            <a:endParaRPr lang="en-US" altLang="en-US" smtClean="0">
              <a:latin typeface="Times New Roman" panose="02020603050405020304" pitchFamily="18" charset="0"/>
              <a:sym typeface="Symbol" panose="05050102010706020507" pitchFamily="18" charset="2"/>
            </a:endParaRPr>
          </a:p>
          <a:p>
            <a:pPr lvl="1" eaLnBrk="1" hangingPunct="1"/>
            <a:r>
              <a:rPr lang="en-US" altLang="en-US" i="1" smtClean="0">
                <a:latin typeface="Times New Roman" panose="02020603050405020304" pitchFamily="18" charset="0"/>
                <a:sym typeface="Symbol" panose="05050102010706020507" pitchFamily="18" charset="2"/>
              </a:rPr>
              <a:t></a:t>
            </a:r>
            <a:r>
              <a:rPr lang="en-US" altLang="en-US" smtClean="0">
                <a:latin typeface="Times New Roman" panose="02020603050405020304" pitchFamily="18" charset="0"/>
                <a:sym typeface="Symbol" panose="05050102010706020507" pitchFamily="18" charset="2"/>
              </a:rPr>
              <a:t> = 2, </a:t>
            </a:r>
            <a:r>
              <a:rPr lang="en-US" altLang="en-US" i="1" smtClean="0">
                <a:latin typeface="Times New Roman" panose="02020603050405020304" pitchFamily="18" charset="0"/>
                <a:sym typeface="Symbol" panose="05050102010706020507" pitchFamily="18" charset="2"/>
              </a:rPr>
              <a:t></a:t>
            </a:r>
            <a:r>
              <a:rPr lang="en-US" altLang="en-US" smtClean="0">
                <a:latin typeface="Times New Roman" panose="02020603050405020304" pitchFamily="18" charset="0"/>
                <a:sym typeface="Symbol" panose="05050102010706020507" pitchFamily="18" charset="2"/>
              </a:rPr>
              <a:t> =  5, </a:t>
            </a:r>
            <a:r>
              <a:rPr lang="en-US" altLang="en-US" i="1" smtClean="0">
                <a:latin typeface="Times New Roman" panose="02020603050405020304" pitchFamily="18" charset="0"/>
                <a:sym typeface="Symbol" panose="05050102010706020507" pitchFamily="18" charset="2"/>
              </a:rPr>
              <a:t>z</a:t>
            </a:r>
            <a:r>
              <a:rPr lang="en-US" altLang="en-US" smtClean="0">
                <a:latin typeface="Times New Roman" panose="02020603050405020304" pitchFamily="18" charset="0"/>
                <a:sym typeface="Symbol" panose="05050102010706020507" pitchFamily="18" charset="2"/>
              </a:rPr>
              <a:t> = 3, </a:t>
            </a:r>
            <a:r>
              <a:rPr lang="en-US" altLang="en-US" i="1" smtClean="0">
                <a:latin typeface="Times New Roman" panose="02020603050405020304" pitchFamily="18" charset="0"/>
                <a:sym typeface="Symbol" panose="05050102010706020507" pitchFamily="18" charset="2"/>
              </a:rPr>
              <a:t>y</a:t>
            </a:r>
            <a:r>
              <a:rPr lang="en-US" altLang="en-US" smtClean="0">
                <a:latin typeface="Times New Roman" panose="02020603050405020304" pitchFamily="18" charset="0"/>
                <a:sym typeface="Symbol" panose="05050102010706020507" pitchFamily="18" charset="2"/>
              </a:rPr>
              <a:t> = 13, </a:t>
            </a:r>
            <a:r>
              <a:rPr lang="en-US" altLang="en-US" i="1" smtClean="0">
                <a:latin typeface="Times New Roman" panose="02020603050405020304" pitchFamily="18" charset="0"/>
                <a:sym typeface="Symbol" panose="05050102010706020507" pitchFamily="18" charset="2"/>
              </a:rPr>
              <a:t>x</a:t>
            </a:r>
            <a:r>
              <a:rPr lang="en-US" altLang="en-US" smtClean="0">
                <a:latin typeface="Times New Roman" panose="02020603050405020304" pitchFamily="18" charset="0"/>
                <a:sym typeface="Symbol" panose="05050102010706020507" pitchFamily="18" charset="2"/>
              </a:rPr>
              <a:t> = 38</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21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21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027FEB-FA4C-4C98-A0BB-33A9A2C810BB}" type="slidenum">
              <a:rPr lang="en-US" altLang="en-US">
                <a:solidFill>
                  <a:srgbClr val="660066"/>
                </a:solidFill>
              </a:rPr>
              <a:pPr eaLnBrk="1" hangingPunct="1"/>
              <a:t>76</a:t>
            </a:fld>
            <a:endParaRPr lang="en-US" altLang="en-US">
              <a:solidFill>
                <a:srgbClr val="660066"/>
              </a:solidFill>
            </a:endParaRPr>
          </a:p>
        </p:txBody>
      </p:sp>
      <p:sp>
        <p:nvSpPr>
          <p:cNvPr id="92165" name="Rectangle 2"/>
          <p:cNvSpPr>
            <a:spLocks noGrp="1" noChangeArrowheads="1"/>
          </p:cNvSpPr>
          <p:nvPr>
            <p:ph type="title"/>
          </p:nvPr>
        </p:nvSpPr>
        <p:spPr/>
        <p:txBody>
          <a:bodyPr/>
          <a:lstStyle/>
          <a:p>
            <a:pPr eaLnBrk="1" hangingPunct="1"/>
            <a:r>
              <a:rPr lang="en-US" altLang="en-US" smtClean="0"/>
              <a:t>Now on to inequality constraints</a:t>
            </a:r>
          </a:p>
        </p:txBody>
      </p:sp>
      <p:sp>
        <p:nvSpPr>
          <p:cNvPr id="92166" name="Rectangle 3"/>
          <p:cNvSpPr>
            <a:spLocks noGrp="1" noChangeArrowheads="1"/>
          </p:cNvSpPr>
          <p:nvPr>
            <p:ph type="body" idx="1"/>
          </p:nvPr>
        </p:nvSpPr>
        <p:spPr/>
        <p:txBody>
          <a:bodyPr/>
          <a:lstStyle/>
          <a:p>
            <a:pPr eaLnBrk="1" hangingPunct="1">
              <a:lnSpc>
                <a:spcPct val="90000"/>
              </a:lnSpc>
            </a:pPr>
            <a:r>
              <a:rPr lang="en-US" altLang="en-US" smtClean="0"/>
              <a:t>Converted equality constraints to inequalities</a:t>
            </a:r>
          </a:p>
          <a:p>
            <a:pPr eaLnBrk="1" hangingPunct="1">
              <a:lnSpc>
                <a:spcPct val="90000"/>
              </a:lnSpc>
            </a:pPr>
            <a:endParaRPr lang="en-US" altLang="en-US" smtClean="0"/>
          </a:p>
          <a:p>
            <a:pPr eaLnBrk="1" hangingPunct="1">
              <a:lnSpc>
                <a:spcPct val="90000"/>
              </a:lnSpc>
            </a:pPr>
            <a:r>
              <a:rPr lang="en-US" altLang="en-US" smtClean="0"/>
              <a:t>Process inequalities</a:t>
            </a:r>
          </a:p>
          <a:p>
            <a:pPr eaLnBrk="1" hangingPunct="1">
              <a:lnSpc>
                <a:spcPct val="90000"/>
              </a:lnSpc>
            </a:pPr>
            <a:endParaRPr lang="en-US" altLang="en-US" smtClean="0"/>
          </a:p>
          <a:p>
            <a:pPr eaLnBrk="1" hangingPunct="1">
              <a:lnSpc>
                <a:spcPct val="90000"/>
              </a:lnSpc>
            </a:pPr>
            <a:r>
              <a:rPr lang="en-US" altLang="en-US" smtClean="0"/>
              <a:t>Do simplication</a:t>
            </a:r>
          </a:p>
          <a:p>
            <a:pPr eaLnBrk="1" hangingPunct="1">
              <a:lnSpc>
                <a:spcPct val="90000"/>
              </a:lnSpc>
            </a:pPr>
            <a:endParaRPr lang="en-US" altLang="en-US" smtClean="0"/>
          </a:p>
          <a:p>
            <a:pPr eaLnBrk="1" hangingPunct="1">
              <a:lnSpc>
                <a:spcPct val="90000"/>
              </a:lnSpc>
            </a:pPr>
            <a:r>
              <a:rPr lang="en-US" altLang="en-US" smtClean="0"/>
              <a:t>Use modified Fourier-Motzkin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31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31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EB283B-BFE4-498E-BFD6-C38A40E4BAC0}" type="slidenum">
              <a:rPr lang="en-US" altLang="en-US">
                <a:solidFill>
                  <a:srgbClr val="660066"/>
                </a:solidFill>
              </a:rPr>
              <a:pPr eaLnBrk="1" hangingPunct="1"/>
              <a:t>77</a:t>
            </a:fld>
            <a:endParaRPr lang="en-US" altLang="en-US">
              <a:solidFill>
                <a:srgbClr val="660066"/>
              </a:solidFill>
            </a:endParaRPr>
          </a:p>
        </p:txBody>
      </p:sp>
      <p:sp>
        <p:nvSpPr>
          <p:cNvPr id="93189" name="Rectangle 2"/>
          <p:cNvSpPr>
            <a:spLocks noGrp="1" noChangeArrowheads="1"/>
          </p:cNvSpPr>
          <p:nvPr>
            <p:ph type="title"/>
          </p:nvPr>
        </p:nvSpPr>
        <p:spPr/>
        <p:txBody>
          <a:bodyPr/>
          <a:lstStyle/>
          <a:p>
            <a:pPr eaLnBrk="1" hangingPunct="1"/>
            <a:r>
              <a:rPr lang="en-US" altLang="en-US" smtClean="0"/>
              <a:t>Simplifications</a:t>
            </a:r>
          </a:p>
        </p:txBody>
      </p:sp>
      <p:sp>
        <p:nvSpPr>
          <p:cNvPr id="93190" name="Rectangle 3"/>
          <p:cNvSpPr>
            <a:spLocks noGrp="1" noChangeArrowheads="1"/>
          </p:cNvSpPr>
          <p:nvPr>
            <p:ph type="body" idx="1"/>
          </p:nvPr>
        </p:nvSpPr>
        <p:spPr/>
        <p:txBody>
          <a:bodyPr/>
          <a:lstStyle/>
          <a:p>
            <a:pPr eaLnBrk="1" hangingPunct="1"/>
            <a:r>
              <a:rPr lang="en-US" altLang="en-US" smtClean="0"/>
              <a:t>Check for contradictory constraints</a:t>
            </a:r>
          </a:p>
          <a:p>
            <a:pPr lvl="1" eaLnBrk="1" hangingPunct="1"/>
            <a:r>
              <a:rPr lang="en-US" altLang="en-US" smtClean="0"/>
              <a:t>Eg. </a:t>
            </a:r>
            <a:r>
              <a:rPr lang="en-US" altLang="en-US" smtClean="0">
                <a:latin typeface="Times New Roman" panose="02020603050405020304" pitchFamily="18" charset="0"/>
              </a:rPr>
              <a:t>3</a:t>
            </a:r>
            <a:r>
              <a:rPr lang="en-US" altLang="en-US" i="1" smtClean="0">
                <a:latin typeface="Times New Roman" panose="02020603050405020304" pitchFamily="18" charset="0"/>
              </a:rPr>
              <a:t>x</a:t>
            </a:r>
            <a:r>
              <a:rPr lang="en-US" altLang="en-US" smtClean="0">
                <a:latin typeface="Times New Roman" panose="02020603050405020304" pitchFamily="18" charset="0"/>
              </a:rPr>
              <a:t> + 5</a:t>
            </a:r>
            <a:r>
              <a:rPr lang="en-US" altLang="en-US" i="1" smtClean="0">
                <a:latin typeface="Times New Roman" panose="02020603050405020304" pitchFamily="18" charset="0"/>
              </a:rPr>
              <a:t>y</a:t>
            </a:r>
            <a:r>
              <a:rPr lang="en-US" altLang="en-US" smtClean="0">
                <a:latin typeface="Times New Roman" panose="02020603050405020304" pitchFamily="18" charset="0"/>
              </a:rPr>
              <a:t> &gt; 2</a:t>
            </a:r>
            <a:r>
              <a:rPr lang="en-US" altLang="en-US" smtClean="0"/>
              <a:t> and </a:t>
            </a:r>
            <a:r>
              <a:rPr lang="en-US" altLang="en-US" smtClean="0">
                <a:latin typeface="Times New Roman" panose="02020603050405020304" pitchFamily="18" charset="0"/>
              </a:rPr>
              <a:t>3</a:t>
            </a:r>
            <a:r>
              <a:rPr lang="en-US" altLang="en-US" i="1" smtClean="0">
                <a:latin typeface="Times New Roman" panose="02020603050405020304" pitchFamily="18" charset="0"/>
              </a:rPr>
              <a:t>x</a:t>
            </a:r>
            <a:r>
              <a:rPr lang="en-US" altLang="en-US" smtClean="0">
                <a:latin typeface="Times New Roman" panose="02020603050405020304" pitchFamily="18" charset="0"/>
              </a:rPr>
              <a:t> + 5</a:t>
            </a:r>
            <a:r>
              <a:rPr lang="en-US" altLang="en-US" i="1" smtClean="0">
                <a:latin typeface="Times New Roman" panose="02020603050405020304" pitchFamily="18" charset="0"/>
              </a:rPr>
              <a:t>y</a:t>
            </a:r>
            <a:r>
              <a:rPr lang="en-US" altLang="en-US" smtClean="0">
                <a:latin typeface="Times New Roman" panose="02020603050405020304" pitchFamily="18" charset="0"/>
              </a:rPr>
              <a:t> &lt; 0</a:t>
            </a:r>
          </a:p>
          <a:p>
            <a:pPr lvl="1" eaLnBrk="1" hangingPunct="1"/>
            <a:r>
              <a:rPr lang="en-US" altLang="en-US" smtClean="0"/>
              <a:t>Contradiction implies problem has no solutions</a:t>
            </a:r>
          </a:p>
          <a:p>
            <a:pPr eaLnBrk="1" hangingPunct="1"/>
            <a:r>
              <a:rPr lang="en-US" altLang="en-US" smtClean="0"/>
              <a:t>Check for tight constraints</a:t>
            </a:r>
          </a:p>
          <a:p>
            <a:pPr lvl="1" eaLnBrk="1" hangingPunct="1"/>
            <a:r>
              <a:rPr lang="en-US" altLang="en-US" smtClean="0"/>
              <a:t>Eg. </a:t>
            </a:r>
            <a:r>
              <a:rPr lang="en-US" altLang="en-US" smtClean="0">
                <a:latin typeface="Times New Roman" panose="02020603050405020304" pitchFamily="18" charset="0"/>
              </a:rPr>
              <a:t>6</a:t>
            </a:r>
            <a:r>
              <a:rPr lang="en-US" altLang="en-US" smtClean="0"/>
              <a:t> </a:t>
            </a:r>
            <a:r>
              <a:rPr lang="en-US" altLang="en-US" smtClean="0">
                <a:sym typeface="Symbol" panose="05050102010706020507" pitchFamily="18" charset="2"/>
              </a:rPr>
              <a:t> </a:t>
            </a:r>
            <a:r>
              <a:rPr lang="en-US" altLang="en-US" smtClean="0">
                <a:latin typeface="Times New Roman" panose="02020603050405020304" pitchFamily="18" charset="0"/>
                <a:sym typeface="Symbol" panose="05050102010706020507" pitchFamily="18" charset="2"/>
              </a:rPr>
              <a:t>3</a:t>
            </a:r>
            <a:r>
              <a:rPr lang="en-US" altLang="en-US" i="1" smtClean="0">
                <a:latin typeface="Times New Roman" panose="02020603050405020304" pitchFamily="18" charset="0"/>
                <a:sym typeface="Symbol" panose="05050102010706020507" pitchFamily="18" charset="2"/>
              </a:rPr>
              <a:t>x</a:t>
            </a:r>
            <a:r>
              <a:rPr lang="en-US" altLang="en-US" smtClean="0">
                <a:latin typeface="Times New Roman" panose="02020603050405020304" pitchFamily="18" charset="0"/>
                <a:sym typeface="Symbol" panose="05050102010706020507" pitchFamily="18" charset="2"/>
              </a:rPr>
              <a:t> + 2</a:t>
            </a:r>
            <a:r>
              <a:rPr lang="en-US" altLang="en-US" i="1" smtClean="0">
                <a:latin typeface="Times New Roman" panose="02020603050405020304" pitchFamily="18" charset="0"/>
                <a:sym typeface="Symbol" panose="05050102010706020507" pitchFamily="18" charset="2"/>
              </a:rPr>
              <a:t>y</a:t>
            </a:r>
            <a:r>
              <a:rPr lang="en-US" altLang="en-US" smtClean="0"/>
              <a:t> </a:t>
            </a:r>
            <a:r>
              <a:rPr lang="en-US" altLang="en-US" smtClean="0">
                <a:sym typeface="Symbol" panose="05050102010706020507" pitchFamily="18" charset="2"/>
              </a:rPr>
              <a:t>and </a:t>
            </a:r>
            <a:r>
              <a:rPr lang="en-US" altLang="en-US" smtClean="0">
                <a:latin typeface="Times New Roman" panose="02020603050405020304" pitchFamily="18" charset="0"/>
                <a:sym typeface="Symbol" panose="05050102010706020507" pitchFamily="18" charset="2"/>
              </a:rPr>
              <a:t>3</a:t>
            </a:r>
            <a:r>
              <a:rPr lang="en-US" altLang="en-US" i="1" smtClean="0">
                <a:latin typeface="Times New Roman" panose="02020603050405020304" pitchFamily="18" charset="0"/>
                <a:sym typeface="Symbol" panose="05050102010706020507" pitchFamily="18" charset="2"/>
              </a:rPr>
              <a:t>x</a:t>
            </a:r>
            <a:r>
              <a:rPr lang="en-US" altLang="en-US" smtClean="0">
                <a:latin typeface="Times New Roman" panose="02020603050405020304" pitchFamily="18" charset="0"/>
                <a:sym typeface="Symbol" panose="05050102010706020507" pitchFamily="18" charset="2"/>
              </a:rPr>
              <a:t> + 2</a:t>
            </a:r>
            <a:r>
              <a:rPr lang="en-US" altLang="en-US" i="1" smtClean="0">
                <a:latin typeface="Times New Roman" panose="02020603050405020304" pitchFamily="18" charset="0"/>
                <a:sym typeface="Symbol" panose="05050102010706020507" pitchFamily="18" charset="2"/>
              </a:rPr>
              <a:t>y </a:t>
            </a:r>
            <a:r>
              <a:rPr lang="en-US" altLang="en-US" smtClean="0">
                <a:sym typeface="Symbol" panose="05050102010706020507" pitchFamily="18" charset="2"/>
              </a:rPr>
              <a:t> </a:t>
            </a:r>
            <a:r>
              <a:rPr lang="en-US" altLang="en-US" smtClean="0">
                <a:latin typeface="Times New Roman" panose="02020603050405020304" pitchFamily="18" charset="0"/>
              </a:rPr>
              <a:t>6</a:t>
            </a:r>
            <a:r>
              <a:rPr lang="en-US" altLang="en-US" smtClean="0"/>
              <a:t> </a:t>
            </a:r>
          </a:p>
          <a:p>
            <a:pPr lvl="1" eaLnBrk="1" hangingPunct="1"/>
            <a:r>
              <a:rPr lang="en-US" altLang="en-US" smtClean="0"/>
              <a:t>Replace with equality constraint and repeat the previous step in eliminating equality constraints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42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42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D5C34F-3803-4523-A63F-67AEC93ED3A8}" type="slidenum">
              <a:rPr lang="en-US" altLang="en-US">
                <a:solidFill>
                  <a:srgbClr val="660066"/>
                </a:solidFill>
              </a:rPr>
              <a:pPr eaLnBrk="1" hangingPunct="1"/>
              <a:t>78</a:t>
            </a:fld>
            <a:endParaRPr lang="en-US" altLang="en-US">
              <a:solidFill>
                <a:srgbClr val="660066"/>
              </a:solidFill>
            </a:endParaRPr>
          </a:p>
        </p:txBody>
      </p:sp>
      <p:sp>
        <p:nvSpPr>
          <p:cNvPr id="94213" name="Rectangle 2"/>
          <p:cNvSpPr>
            <a:spLocks noGrp="1" noChangeArrowheads="1"/>
          </p:cNvSpPr>
          <p:nvPr>
            <p:ph type="title"/>
          </p:nvPr>
        </p:nvSpPr>
        <p:spPr/>
        <p:txBody>
          <a:bodyPr/>
          <a:lstStyle/>
          <a:p>
            <a:pPr eaLnBrk="1" hangingPunct="1"/>
            <a:r>
              <a:rPr lang="en-US" altLang="en-US" smtClean="0"/>
              <a:t>Simplifications</a:t>
            </a:r>
          </a:p>
        </p:txBody>
      </p:sp>
      <p:sp>
        <p:nvSpPr>
          <p:cNvPr id="94214" name="Rectangle 3"/>
          <p:cNvSpPr>
            <a:spLocks noGrp="1" noChangeArrowheads="1"/>
          </p:cNvSpPr>
          <p:nvPr>
            <p:ph type="body" idx="1"/>
          </p:nvPr>
        </p:nvSpPr>
        <p:spPr/>
        <p:txBody>
          <a:bodyPr/>
          <a:lstStyle/>
          <a:p>
            <a:pPr eaLnBrk="1" hangingPunct="1"/>
            <a:r>
              <a:rPr lang="en-US" altLang="en-US" smtClean="0"/>
              <a:t>Check for redundant constraints</a:t>
            </a:r>
          </a:p>
          <a:p>
            <a:pPr lvl="1" eaLnBrk="1" hangingPunct="1"/>
            <a:r>
              <a:rPr lang="en-US" altLang="en-US" smtClean="0"/>
              <a:t>Eg. </a:t>
            </a:r>
            <a:r>
              <a:rPr lang="en-US" altLang="en-US" smtClean="0">
                <a:latin typeface="Times New Roman" panose="02020603050405020304" pitchFamily="18" charset="0"/>
              </a:rPr>
              <a:t>3</a:t>
            </a:r>
            <a:r>
              <a:rPr lang="en-US" altLang="en-US" i="1" smtClean="0">
                <a:latin typeface="Times New Roman" panose="02020603050405020304" pitchFamily="18" charset="0"/>
              </a:rPr>
              <a:t>x</a:t>
            </a:r>
            <a:r>
              <a:rPr lang="en-US" altLang="en-US" smtClean="0">
                <a:latin typeface="Times New Roman" panose="02020603050405020304" pitchFamily="18" charset="0"/>
              </a:rPr>
              <a:t> + 5</a:t>
            </a:r>
            <a:r>
              <a:rPr lang="en-US" altLang="en-US" i="1" smtClean="0">
                <a:latin typeface="Times New Roman" panose="02020603050405020304" pitchFamily="18" charset="0"/>
              </a:rPr>
              <a:t>y</a:t>
            </a:r>
            <a:r>
              <a:rPr lang="en-US" altLang="en-US" smtClean="0">
                <a:latin typeface="Times New Roman" panose="02020603050405020304" pitchFamily="18" charset="0"/>
              </a:rPr>
              <a:t> &gt; 2</a:t>
            </a:r>
            <a:r>
              <a:rPr lang="en-US" altLang="en-US" smtClean="0"/>
              <a:t> and </a:t>
            </a:r>
            <a:r>
              <a:rPr lang="en-US" altLang="en-US" smtClean="0">
                <a:latin typeface="Times New Roman" panose="02020603050405020304" pitchFamily="18" charset="0"/>
              </a:rPr>
              <a:t>3</a:t>
            </a:r>
            <a:r>
              <a:rPr lang="en-US" altLang="en-US" i="1" smtClean="0">
                <a:latin typeface="Times New Roman" panose="02020603050405020304" pitchFamily="18" charset="0"/>
              </a:rPr>
              <a:t>x</a:t>
            </a:r>
            <a:r>
              <a:rPr lang="en-US" altLang="en-US" smtClean="0">
                <a:latin typeface="Times New Roman" panose="02020603050405020304" pitchFamily="18" charset="0"/>
              </a:rPr>
              <a:t> + 5</a:t>
            </a:r>
            <a:r>
              <a:rPr lang="en-US" altLang="en-US" i="1" smtClean="0">
                <a:latin typeface="Times New Roman" panose="02020603050405020304" pitchFamily="18" charset="0"/>
              </a:rPr>
              <a:t>y</a:t>
            </a:r>
            <a:r>
              <a:rPr lang="en-US" altLang="en-US" smtClean="0">
                <a:latin typeface="Times New Roman" panose="02020603050405020304" pitchFamily="18" charset="0"/>
              </a:rPr>
              <a:t> &gt; 0</a:t>
            </a:r>
          </a:p>
          <a:p>
            <a:pPr lvl="1" eaLnBrk="1" hangingPunct="1"/>
            <a:r>
              <a:rPr lang="en-US" altLang="en-US" smtClean="0"/>
              <a:t>Second constraint can be deleted</a:t>
            </a:r>
          </a:p>
          <a:p>
            <a:pPr eaLnBrk="1" hangingPunct="1"/>
            <a:r>
              <a:rPr lang="en-US" altLang="en-US" smtClean="0"/>
              <a:t>If the problem reduces to at most one variable and passes the test, then report that it has integer solutions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52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52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AF097D-81BA-4144-A3BC-8840FB6F54FC}" type="slidenum">
              <a:rPr lang="en-US" altLang="en-US">
                <a:solidFill>
                  <a:srgbClr val="660066"/>
                </a:solidFill>
              </a:rPr>
              <a:pPr eaLnBrk="1" hangingPunct="1"/>
              <a:t>79</a:t>
            </a:fld>
            <a:endParaRPr lang="en-US" altLang="en-US">
              <a:solidFill>
                <a:srgbClr val="660066"/>
              </a:solidFill>
            </a:endParaRPr>
          </a:p>
        </p:txBody>
      </p:sp>
      <p:sp>
        <p:nvSpPr>
          <p:cNvPr id="95237" name="Rectangle 2"/>
          <p:cNvSpPr>
            <a:spLocks noGrp="1" noChangeArrowheads="1"/>
          </p:cNvSpPr>
          <p:nvPr>
            <p:ph type="title"/>
          </p:nvPr>
        </p:nvSpPr>
        <p:spPr/>
        <p:txBody>
          <a:bodyPr/>
          <a:lstStyle/>
          <a:p>
            <a:pPr eaLnBrk="1" hangingPunct="1"/>
            <a:r>
              <a:rPr lang="en-US" altLang="en-US" smtClean="0"/>
              <a:t>Getting real solutions</a:t>
            </a:r>
          </a:p>
        </p:txBody>
      </p:sp>
      <p:sp>
        <p:nvSpPr>
          <p:cNvPr id="95238" name="Rectangle 3"/>
          <p:cNvSpPr>
            <a:spLocks noGrp="1" noChangeArrowheads="1"/>
          </p:cNvSpPr>
          <p:nvPr>
            <p:ph type="body" idx="1"/>
          </p:nvPr>
        </p:nvSpPr>
        <p:spPr/>
        <p:txBody>
          <a:bodyPr/>
          <a:lstStyle/>
          <a:p>
            <a:pPr eaLnBrk="1" hangingPunct="1"/>
            <a:r>
              <a:rPr lang="en-US" altLang="en-US" smtClean="0"/>
              <a:t>Use Fourier-Motzkin</a:t>
            </a:r>
          </a:p>
        </p:txBody>
      </p:sp>
      <p:pic>
        <p:nvPicPr>
          <p:cNvPr id="952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5" y="2366963"/>
            <a:ext cx="5886450"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2531"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2532"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1570C4-9B29-4D70-9A00-E48060A7FFB6}" type="slidenum">
              <a:rPr lang="en-US" altLang="en-US">
                <a:solidFill>
                  <a:srgbClr val="660066"/>
                </a:solidFill>
              </a:rPr>
              <a:pPr eaLnBrk="1" hangingPunct="1"/>
              <a:t>8</a:t>
            </a:fld>
            <a:endParaRPr lang="en-US" altLang="en-US">
              <a:solidFill>
                <a:srgbClr val="660066"/>
              </a:solidFill>
            </a:endParaRPr>
          </a:p>
        </p:txBody>
      </p:sp>
      <p:sp>
        <p:nvSpPr>
          <p:cNvPr id="22533" name="Rectangle 2"/>
          <p:cNvSpPr>
            <a:spLocks noGrp="1" noChangeArrowheads="1"/>
          </p:cNvSpPr>
          <p:nvPr>
            <p:ph type="title"/>
          </p:nvPr>
        </p:nvSpPr>
        <p:spPr>
          <a:xfrm>
            <a:off x="473075" y="165100"/>
            <a:ext cx="8229600" cy="1143000"/>
          </a:xfrm>
        </p:spPr>
        <p:txBody>
          <a:bodyPr/>
          <a:lstStyle/>
          <a:p>
            <a:pPr eaLnBrk="1" hangingPunct="1"/>
            <a:r>
              <a:rPr lang="en-US" altLang="en-US" sz="4000" smtClean="0"/>
              <a:t>The Iteration </a:t>
            </a:r>
            <a:br>
              <a:rPr lang="en-US" altLang="en-US" sz="4000" smtClean="0"/>
            </a:br>
            <a:r>
              <a:rPr lang="en-US" altLang="en-US" sz="4000" smtClean="0"/>
              <a:t>Dependence Graph</a:t>
            </a:r>
          </a:p>
        </p:txBody>
      </p:sp>
      <p:sp>
        <p:nvSpPr>
          <p:cNvPr id="22534" name="Rectangle 3"/>
          <p:cNvSpPr>
            <a:spLocks noGrp="1" noChangeArrowheads="1"/>
          </p:cNvSpPr>
          <p:nvPr>
            <p:ph type="body" sz="half" idx="1"/>
          </p:nvPr>
        </p:nvSpPr>
        <p:spPr>
          <a:xfrm>
            <a:off x="457200" y="2973388"/>
            <a:ext cx="4033838" cy="3152775"/>
          </a:xfrm>
        </p:spPr>
        <p:txBody>
          <a:bodyPr/>
          <a:lstStyle/>
          <a:p>
            <a:pPr eaLnBrk="1" hangingPunct="1">
              <a:buFont typeface="Arial Unicode MS" panose="020B0604020202020204" pitchFamily="34" charset="-128"/>
              <a:buNone/>
            </a:pPr>
            <a:r>
              <a:rPr lang="en-US" altLang="en-US" sz="1600" b="1" smtClean="0">
                <a:latin typeface="Courier New" panose="02070309020205020404" pitchFamily="49" charset="0"/>
              </a:rPr>
              <a:t>DO I = 1, 8</a:t>
            </a:r>
          </a:p>
          <a:p>
            <a:pPr eaLnBrk="1" hangingPunct="1">
              <a:buFont typeface="Arial Unicode MS" panose="020B0604020202020204" pitchFamily="34" charset="-128"/>
              <a:buNone/>
            </a:pPr>
            <a:r>
              <a:rPr lang="en-US" altLang="en-US" sz="1600" b="1" smtClean="0">
                <a:latin typeface="Courier New" panose="02070309020205020404" pitchFamily="49" charset="0"/>
              </a:rPr>
              <a:t>   DO J = I+1, 8</a:t>
            </a:r>
          </a:p>
          <a:p>
            <a:pPr eaLnBrk="1" hangingPunct="1">
              <a:buFont typeface="Arial Unicode MS" panose="020B0604020202020204" pitchFamily="34" charset="-128"/>
              <a:buNone/>
            </a:pPr>
            <a:r>
              <a:rPr lang="en-US" altLang="en-US" sz="1600" b="1" smtClean="0">
                <a:latin typeface="Courier New" panose="02070309020205020404" pitchFamily="49" charset="0"/>
              </a:rPr>
              <a:t>     A(I+1,J) = … A(I, J-1)…</a:t>
            </a:r>
          </a:p>
          <a:p>
            <a:pPr eaLnBrk="1" hangingPunct="1">
              <a:buFont typeface="Arial Unicode MS" panose="020B0604020202020204" pitchFamily="34" charset="-128"/>
              <a:buNone/>
            </a:pPr>
            <a:r>
              <a:rPr lang="en-US" altLang="en-US" sz="1600" b="1" smtClean="0">
                <a:latin typeface="Courier New" panose="02070309020205020404" pitchFamily="49" charset="0"/>
              </a:rPr>
              <a:t>   END DO</a:t>
            </a:r>
          </a:p>
          <a:p>
            <a:pPr eaLnBrk="1" hangingPunct="1">
              <a:buFont typeface="Arial Unicode MS" panose="020B0604020202020204" pitchFamily="34" charset="-128"/>
              <a:buNone/>
            </a:pPr>
            <a:r>
              <a:rPr lang="en-US" altLang="en-US" sz="1600" b="1" smtClean="0">
                <a:latin typeface="Courier New" panose="02070309020205020404" pitchFamily="49" charset="0"/>
              </a:rPr>
              <a:t>END DO</a:t>
            </a:r>
          </a:p>
        </p:txBody>
      </p:sp>
      <p:sp>
        <p:nvSpPr>
          <p:cNvPr id="22535" name="Line 6"/>
          <p:cNvSpPr>
            <a:spLocks noChangeShapeType="1"/>
          </p:cNvSpPr>
          <p:nvPr/>
        </p:nvSpPr>
        <p:spPr bwMode="auto">
          <a:xfrm flipV="1">
            <a:off x="5483225" y="2138363"/>
            <a:ext cx="0" cy="3111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Line 7"/>
          <p:cNvSpPr>
            <a:spLocks noChangeShapeType="1"/>
          </p:cNvSpPr>
          <p:nvPr/>
        </p:nvSpPr>
        <p:spPr bwMode="auto">
          <a:xfrm rot="5400000" flipV="1">
            <a:off x="7000875" y="3732213"/>
            <a:ext cx="0" cy="3035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7" name="Line 9"/>
          <p:cNvSpPr>
            <a:spLocks noChangeShapeType="1"/>
          </p:cNvSpPr>
          <p:nvPr/>
        </p:nvSpPr>
        <p:spPr bwMode="auto">
          <a:xfrm flipV="1">
            <a:off x="5786438" y="51752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Line 10"/>
          <p:cNvSpPr>
            <a:spLocks noChangeShapeType="1"/>
          </p:cNvSpPr>
          <p:nvPr/>
        </p:nvSpPr>
        <p:spPr bwMode="auto">
          <a:xfrm flipV="1">
            <a:off x="6089650" y="51752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Line 11"/>
          <p:cNvSpPr>
            <a:spLocks noChangeShapeType="1"/>
          </p:cNvSpPr>
          <p:nvPr/>
        </p:nvSpPr>
        <p:spPr bwMode="auto">
          <a:xfrm flipV="1">
            <a:off x="6392863" y="51752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Line 12"/>
          <p:cNvSpPr>
            <a:spLocks noChangeShapeType="1"/>
          </p:cNvSpPr>
          <p:nvPr/>
        </p:nvSpPr>
        <p:spPr bwMode="auto">
          <a:xfrm flipV="1">
            <a:off x="6697663" y="51752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1" name="Line 13"/>
          <p:cNvSpPr>
            <a:spLocks noChangeShapeType="1"/>
          </p:cNvSpPr>
          <p:nvPr/>
        </p:nvSpPr>
        <p:spPr bwMode="auto">
          <a:xfrm flipV="1">
            <a:off x="7000875" y="51752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2" name="Line 14"/>
          <p:cNvSpPr>
            <a:spLocks noChangeShapeType="1"/>
          </p:cNvSpPr>
          <p:nvPr/>
        </p:nvSpPr>
        <p:spPr bwMode="auto">
          <a:xfrm flipV="1">
            <a:off x="7304088" y="51752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3" name="Line 15"/>
          <p:cNvSpPr>
            <a:spLocks noChangeShapeType="1"/>
          </p:cNvSpPr>
          <p:nvPr/>
        </p:nvSpPr>
        <p:spPr bwMode="auto">
          <a:xfrm flipV="1">
            <a:off x="7607300" y="51752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Line 16"/>
          <p:cNvSpPr>
            <a:spLocks noChangeShapeType="1"/>
          </p:cNvSpPr>
          <p:nvPr/>
        </p:nvSpPr>
        <p:spPr bwMode="auto">
          <a:xfrm flipV="1">
            <a:off x="7910513" y="51752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5" name="Line 17"/>
          <p:cNvSpPr>
            <a:spLocks noChangeShapeType="1"/>
          </p:cNvSpPr>
          <p:nvPr/>
        </p:nvSpPr>
        <p:spPr bwMode="auto">
          <a:xfrm flipV="1">
            <a:off x="8215313" y="51752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Line 19"/>
          <p:cNvSpPr>
            <a:spLocks noChangeShapeType="1"/>
          </p:cNvSpPr>
          <p:nvPr/>
        </p:nvSpPr>
        <p:spPr bwMode="auto">
          <a:xfrm flipH="1">
            <a:off x="5407025" y="49466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7" name="Line 25"/>
          <p:cNvSpPr>
            <a:spLocks noChangeShapeType="1"/>
          </p:cNvSpPr>
          <p:nvPr/>
        </p:nvSpPr>
        <p:spPr bwMode="auto">
          <a:xfrm flipH="1">
            <a:off x="5407025" y="464343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8" name="Line 26"/>
          <p:cNvSpPr>
            <a:spLocks noChangeShapeType="1"/>
          </p:cNvSpPr>
          <p:nvPr/>
        </p:nvSpPr>
        <p:spPr bwMode="auto">
          <a:xfrm flipH="1">
            <a:off x="5407025" y="434022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9" name="Line 27"/>
          <p:cNvSpPr>
            <a:spLocks noChangeShapeType="1"/>
          </p:cNvSpPr>
          <p:nvPr/>
        </p:nvSpPr>
        <p:spPr bwMode="auto">
          <a:xfrm flipH="1">
            <a:off x="5407025" y="403701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Line 28"/>
          <p:cNvSpPr>
            <a:spLocks noChangeShapeType="1"/>
          </p:cNvSpPr>
          <p:nvPr/>
        </p:nvSpPr>
        <p:spPr bwMode="auto">
          <a:xfrm flipH="1">
            <a:off x="5407025" y="373221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1" name="Line 29"/>
          <p:cNvSpPr>
            <a:spLocks noChangeShapeType="1"/>
          </p:cNvSpPr>
          <p:nvPr/>
        </p:nvSpPr>
        <p:spPr bwMode="auto">
          <a:xfrm flipH="1">
            <a:off x="5407025" y="3429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2" name="Line 30"/>
          <p:cNvSpPr>
            <a:spLocks noChangeShapeType="1"/>
          </p:cNvSpPr>
          <p:nvPr/>
        </p:nvSpPr>
        <p:spPr bwMode="auto">
          <a:xfrm flipH="1">
            <a:off x="5407025" y="312578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Line 31"/>
          <p:cNvSpPr>
            <a:spLocks noChangeShapeType="1"/>
          </p:cNvSpPr>
          <p:nvPr/>
        </p:nvSpPr>
        <p:spPr bwMode="auto">
          <a:xfrm flipH="1">
            <a:off x="5407025" y="28225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4" name="Text Box 33"/>
          <p:cNvSpPr txBox="1">
            <a:spLocks noChangeArrowheads="1"/>
          </p:cNvSpPr>
          <p:nvPr/>
        </p:nvSpPr>
        <p:spPr bwMode="auto">
          <a:xfrm>
            <a:off x="5634038" y="53260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1</a:t>
            </a:r>
          </a:p>
        </p:txBody>
      </p:sp>
      <p:sp>
        <p:nvSpPr>
          <p:cNvPr id="22555" name="Text Box 34"/>
          <p:cNvSpPr txBox="1">
            <a:spLocks noChangeArrowheads="1"/>
          </p:cNvSpPr>
          <p:nvPr/>
        </p:nvSpPr>
        <p:spPr bwMode="auto">
          <a:xfrm>
            <a:off x="5938838" y="53260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2</a:t>
            </a:r>
          </a:p>
        </p:txBody>
      </p:sp>
      <p:sp>
        <p:nvSpPr>
          <p:cNvPr id="22556" name="Text Box 38"/>
          <p:cNvSpPr txBox="1">
            <a:spLocks noChangeArrowheads="1"/>
          </p:cNvSpPr>
          <p:nvPr/>
        </p:nvSpPr>
        <p:spPr bwMode="auto">
          <a:xfrm>
            <a:off x="6240463" y="53260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3</a:t>
            </a:r>
          </a:p>
        </p:txBody>
      </p:sp>
      <p:sp>
        <p:nvSpPr>
          <p:cNvPr id="22557" name="Text Box 39"/>
          <p:cNvSpPr txBox="1">
            <a:spLocks noChangeArrowheads="1"/>
          </p:cNvSpPr>
          <p:nvPr/>
        </p:nvSpPr>
        <p:spPr bwMode="auto">
          <a:xfrm>
            <a:off x="6545263" y="53260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4</a:t>
            </a:r>
          </a:p>
        </p:txBody>
      </p:sp>
      <p:sp>
        <p:nvSpPr>
          <p:cNvPr id="22558" name="Text Box 40"/>
          <p:cNvSpPr txBox="1">
            <a:spLocks noChangeArrowheads="1"/>
          </p:cNvSpPr>
          <p:nvPr/>
        </p:nvSpPr>
        <p:spPr bwMode="auto">
          <a:xfrm>
            <a:off x="6848475" y="53260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5</a:t>
            </a:r>
          </a:p>
        </p:txBody>
      </p:sp>
      <p:sp>
        <p:nvSpPr>
          <p:cNvPr id="22559" name="Text Box 41"/>
          <p:cNvSpPr txBox="1">
            <a:spLocks noChangeArrowheads="1"/>
          </p:cNvSpPr>
          <p:nvPr/>
        </p:nvSpPr>
        <p:spPr bwMode="auto">
          <a:xfrm>
            <a:off x="7153275" y="53260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6</a:t>
            </a:r>
          </a:p>
        </p:txBody>
      </p:sp>
      <p:sp>
        <p:nvSpPr>
          <p:cNvPr id="22560" name="Text Box 42"/>
          <p:cNvSpPr txBox="1">
            <a:spLocks noChangeArrowheads="1"/>
          </p:cNvSpPr>
          <p:nvPr/>
        </p:nvSpPr>
        <p:spPr bwMode="auto">
          <a:xfrm>
            <a:off x="7454900" y="53260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7</a:t>
            </a:r>
          </a:p>
        </p:txBody>
      </p:sp>
      <p:sp>
        <p:nvSpPr>
          <p:cNvPr id="22561" name="Text Box 43"/>
          <p:cNvSpPr txBox="1">
            <a:spLocks noChangeArrowheads="1"/>
          </p:cNvSpPr>
          <p:nvPr/>
        </p:nvSpPr>
        <p:spPr bwMode="auto">
          <a:xfrm>
            <a:off x="7759700" y="53260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8</a:t>
            </a:r>
          </a:p>
        </p:txBody>
      </p:sp>
      <p:sp>
        <p:nvSpPr>
          <p:cNvPr id="22562" name="Text Box 44"/>
          <p:cNvSpPr txBox="1">
            <a:spLocks noChangeArrowheads="1"/>
          </p:cNvSpPr>
          <p:nvPr/>
        </p:nvSpPr>
        <p:spPr bwMode="auto">
          <a:xfrm>
            <a:off x="5103813" y="47958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1</a:t>
            </a:r>
          </a:p>
        </p:txBody>
      </p:sp>
      <p:sp>
        <p:nvSpPr>
          <p:cNvPr id="22563" name="Text Box 45"/>
          <p:cNvSpPr txBox="1">
            <a:spLocks noChangeArrowheads="1"/>
          </p:cNvSpPr>
          <p:nvPr/>
        </p:nvSpPr>
        <p:spPr bwMode="auto">
          <a:xfrm>
            <a:off x="5103813" y="4491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2</a:t>
            </a:r>
          </a:p>
        </p:txBody>
      </p:sp>
      <p:sp>
        <p:nvSpPr>
          <p:cNvPr id="22564" name="Text Box 46"/>
          <p:cNvSpPr txBox="1">
            <a:spLocks noChangeArrowheads="1"/>
          </p:cNvSpPr>
          <p:nvPr/>
        </p:nvSpPr>
        <p:spPr bwMode="auto">
          <a:xfrm>
            <a:off x="5103813" y="41878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3</a:t>
            </a:r>
          </a:p>
        </p:txBody>
      </p:sp>
      <p:sp>
        <p:nvSpPr>
          <p:cNvPr id="22565" name="Text Box 47"/>
          <p:cNvSpPr txBox="1">
            <a:spLocks noChangeArrowheads="1"/>
          </p:cNvSpPr>
          <p:nvPr/>
        </p:nvSpPr>
        <p:spPr bwMode="auto">
          <a:xfrm>
            <a:off x="5103813" y="38830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4</a:t>
            </a:r>
          </a:p>
        </p:txBody>
      </p:sp>
      <p:sp>
        <p:nvSpPr>
          <p:cNvPr id="22566" name="Text Box 48"/>
          <p:cNvSpPr txBox="1">
            <a:spLocks noChangeArrowheads="1"/>
          </p:cNvSpPr>
          <p:nvPr/>
        </p:nvSpPr>
        <p:spPr bwMode="auto">
          <a:xfrm>
            <a:off x="5103813" y="3581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5</a:t>
            </a:r>
          </a:p>
        </p:txBody>
      </p:sp>
      <p:sp>
        <p:nvSpPr>
          <p:cNvPr id="22567" name="Text Box 49"/>
          <p:cNvSpPr txBox="1">
            <a:spLocks noChangeArrowheads="1"/>
          </p:cNvSpPr>
          <p:nvPr/>
        </p:nvSpPr>
        <p:spPr bwMode="auto">
          <a:xfrm>
            <a:off x="5103813" y="3276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6</a:t>
            </a:r>
          </a:p>
        </p:txBody>
      </p:sp>
      <p:sp>
        <p:nvSpPr>
          <p:cNvPr id="22568" name="Text Box 50"/>
          <p:cNvSpPr txBox="1">
            <a:spLocks noChangeArrowheads="1"/>
          </p:cNvSpPr>
          <p:nvPr/>
        </p:nvSpPr>
        <p:spPr bwMode="auto">
          <a:xfrm>
            <a:off x="5103813" y="2973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7</a:t>
            </a:r>
          </a:p>
        </p:txBody>
      </p:sp>
      <p:sp>
        <p:nvSpPr>
          <p:cNvPr id="22569" name="Text Box 51"/>
          <p:cNvSpPr txBox="1">
            <a:spLocks noChangeArrowheads="1"/>
          </p:cNvSpPr>
          <p:nvPr/>
        </p:nvSpPr>
        <p:spPr bwMode="auto">
          <a:xfrm>
            <a:off x="5103813" y="2668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8</a:t>
            </a:r>
          </a:p>
        </p:txBody>
      </p:sp>
      <p:sp>
        <p:nvSpPr>
          <p:cNvPr id="22570" name="Text Box 53"/>
          <p:cNvSpPr txBox="1">
            <a:spLocks noChangeArrowheads="1"/>
          </p:cNvSpPr>
          <p:nvPr/>
        </p:nvSpPr>
        <p:spPr bwMode="auto">
          <a:xfrm>
            <a:off x="5110163" y="19875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800080"/>
                </a:solidFill>
              </a:rPr>
              <a:t>J</a:t>
            </a:r>
          </a:p>
        </p:txBody>
      </p:sp>
      <p:sp>
        <p:nvSpPr>
          <p:cNvPr id="22571" name="Text Box 54"/>
          <p:cNvSpPr txBox="1">
            <a:spLocks noChangeArrowheads="1"/>
          </p:cNvSpPr>
          <p:nvPr/>
        </p:nvSpPr>
        <p:spPr bwMode="auto">
          <a:xfrm>
            <a:off x="8316913" y="5249863"/>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800080"/>
                </a:solidFill>
              </a:rPr>
              <a:t>I</a:t>
            </a:r>
          </a:p>
        </p:txBody>
      </p:sp>
      <p:sp>
        <p:nvSpPr>
          <p:cNvPr id="22572" name="Line 97"/>
          <p:cNvSpPr>
            <a:spLocks noChangeShapeType="1"/>
          </p:cNvSpPr>
          <p:nvPr/>
        </p:nvSpPr>
        <p:spPr bwMode="auto">
          <a:xfrm flipV="1">
            <a:off x="5781675" y="4378325"/>
            <a:ext cx="269875" cy="265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3" name="Line 98"/>
          <p:cNvSpPr>
            <a:spLocks noChangeShapeType="1"/>
          </p:cNvSpPr>
          <p:nvPr/>
        </p:nvSpPr>
        <p:spPr bwMode="auto">
          <a:xfrm flipV="1">
            <a:off x="6086475" y="4075113"/>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4" name="Line 99"/>
          <p:cNvSpPr>
            <a:spLocks noChangeShapeType="1"/>
          </p:cNvSpPr>
          <p:nvPr/>
        </p:nvSpPr>
        <p:spPr bwMode="auto">
          <a:xfrm flipV="1">
            <a:off x="6389688" y="3771900"/>
            <a:ext cx="269875" cy="265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5" name="Line 100"/>
          <p:cNvSpPr>
            <a:spLocks noChangeShapeType="1"/>
          </p:cNvSpPr>
          <p:nvPr/>
        </p:nvSpPr>
        <p:spPr bwMode="auto">
          <a:xfrm flipV="1">
            <a:off x="6708775" y="3467100"/>
            <a:ext cx="269875" cy="265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6" name="Line 101"/>
          <p:cNvSpPr>
            <a:spLocks noChangeShapeType="1"/>
          </p:cNvSpPr>
          <p:nvPr/>
        </p:nvSpPr>
        <p:spPr bwMode="auto">
          <a:xfrm flipV="1">
            <a:off x="7013575" y="3163888"/>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7" name="Line 102"/>
          <p:cNvSpPr>
            <a:spLocks noChangeShapeType="1"/>
          </p:cNvSpPr>
          <p:nvPr/>
        </p:nvSpPr>
        <p:spPr bwMode="auto">
          <a:xfrm flipV="1">
            <a:off x="7315200" y="2860675"/>
            <a:ext cx="269875" cy="265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8" name="Line 104"/>
          <p:cNvSpPr>
            <a:spLocks noChangeShapeType="1"/>
          </p:cNvSpPr>
          <p:nvPr/>
        </p:nvSpPr>
        <p:spPr bwMode="auto">
          <a:xfrm flipV="1">
            <a:off x="5784850" y="4075113"/>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9" name="Line 105"/>
          <p:cNvSpPr>
            <a:spLocks noChangeShapeType="1"/>
          </p:cNvSpPr>
          <p:nvPr/>
        </p:nvSpPr>
        <p:spPr bwMode="auto">
          <a:xfrm flipV="1">
            <a:off x="6088063" y="3771900"/>
            <a:ext cx="269875" cy="265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0" name="Line 106"/>
          <p:cNvSpPr>
            <a:spLocks noChangeShapeType="1"/>
          </p:cNvSpPr>
          <p:nvPr/>
        </p:nvSpPr>
        <p:spPr bwMode="auto">
          <a:xfrm flipV="1">
            <a:off x="6407150" y="3467100"/>
            <a:ext cx="269875" cy="265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1" name="Line 107"/>
          <p:cNvSpPr>
            <a:spLocks noChangeShapeType="1"/>
          </p:cNvSpPr>
          <p:nvPr/>
        </p:nvSpPr>
        <p:spPr bwMode="auto">
          <a:xfrm flipV="1">
            <a:off x="6711950" y="3163888"/>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2" name="Line 108"/>
          <p:cNvSpPr>
            <a:spLocks noChangeShapeType="1"/>
          </p:cNvSpPr>
          <p:nvPr/>
        </p:nvSpPr>
        <p:spPr bwMode="auto">
          <a:xfrm flipV="1">
            <a:off x="7013575" y="2860675"/>
            <a:ext cx="269875" cy="265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3" name="Line 110"/>
          <p:cNvSpPr>
            <a:spLocks noChangeShapeType="1"/>
          </p:cNvSpPr>
          <p:nvPr/>
        </p:nvSpPr>
        <p:spPr bwMode="auto">
          <a:xfrm flipV="1">
            <a:off x="5784850" y="3751263"/>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4" name="Line 111"/>
          <p:cNvSpPr>
            <a:spLocks noChangeShapeType="1"/>
          </p:cNvSpPr>
          <p:nvPr/>
        </p:nvSpPr>
        <p:spPr bwMode="auto">
          <a:xfrm flipV="1">
            <a:off x="6103938" y="3446463"/>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5" name="Line 112"/>
          <p:cNvSpPr>
            <a:spLocks noChangeShapeType="1"/>
          </p:cNvSpPr>
          <p:nvPr/>
        </p:nvSpPr>
        <p:spPr bwMode="auto">
          <a:xfrm flipV="1">
            <a:off x="6408738" y="3143250"/>
            <a:ext cx="269875" cy="265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6" name="Line 113"/>
          <p:cNvSpPr>
            <a:spLocks noChangeShapeType="1"/>
          </p:cNvSpPr>
          <p:nvPr/>
        </p:nvSpPr>
        <p:spPr bwMode="auto">
          <a:xfrm flipV="1">
            <a:off x="6710363" y="2840038"/>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7" name="Line 115"/>
          <p:cNvSpPr>
            <a:spLocks noChangeShapeType="1"/>
          </p:cNvSpPr>
          <p:nvPr/>
        </p:nvSpPr>
        <p:spPr bwMode="auto">
          <a:xfrm flipV="1">
            <a:off x="5805488" y="3446463"/>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8" name="Line 116"/>
          <p:cNvSpPr>
            <a:spLocks noChangeShapeType="1"/>
          </p:cNvSpPr>
          <p:nvPr/>
        </p:nvSpPr>
        <p:spPr bwMode="auto">
          <a:xfrm flipV="1">
            <a:off x="6103938" y="3163888"/>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9" name="Line 117"/>
          <p:cNvSpPr>
            <a:spLocks noChangeShapeType="1"/>
          </p:cNvSpPr>
          <p:nvPr/>
        </p:nvSpPr>
        <p:spPr bwMode="auto">
          <a:xfrm flipV="1">
            <a:off x="6405563" y="2859088"/>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90" name="Line 119"/>
          <p:cNvSpPr>
            <a:spLocks noChangeShapeType="1"/>
          </p:cNvSpPr>
          <p:nvPr/>
        </p:nvSpPr>
        <p:spPr bwMode="auto">
          <a:xfrm flipV="1">
            <a:off x="5784850" y="3144838"/>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91" name="Line 120"/>
          <p:cNvSpPr>
            <a:spLocks noChangeShapeType="1"/>
          </p:cNvSpPr>
          <p:nvPr/>
        </p:nvSpPr>
        <p:spPr bwMode="auto">
          <a:xfrm flipV="1">
            <a:off x="6083300" y="2862263"/>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92" name="Line 122"/>
          <p:cNvSpPr>
            <a:spLocks noChangeShapeType="1"/>
          </p:cNvSpPr>
          <p:nvPr/>
        </p:nvSpPr>
        <p:spPr bwMode="auto">
          <a:xfrm flipV="1">
            <a:off x="5786438" y="2859088"/>
            <a:ext cx="269875" cy="265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93" name="Oval 55"/>
          <p:cNvSpPr>
            <a:spLocks noChangeArrowheads="1"/>
          </p:cNvSpPr>
          <p:nvPr/>
        </p:nvSpPr>
        <p:spPr bwMode="auto">
          <a:xfrm>
            <a:off x="5748338" y="4605338"/>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94" name="Oval 56"/>
          <p:cNvSpPr>
            <a:spLocks noChangeArrowheads="1"/>
          </p:cNvSpPr>
          <p:nvPr/>
        </p:nvSpPr>
        <p:spPr bwMode="auto">
          <a:xfrm>
            <a:off x="5748338" y="4302125"/>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95" name="Oval 57"/>
          <p:cNvSpPr>
            <a:spLocks noChangeArrowheads="1"/>
          </p:cNvSpPr>
          <p:nvPr/>
        </p:nvSpPr>
        <p:spPr bwMode="auto">
          <a:xfrm>
            <a:off x="6051550" y="4302125"/>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96" name="Oval 58"/>
          <p:cNvSpPr>
            <a:spLocks noChangeArrowheads="1"/>
          </p:cNvSpPr>
          <p:nvPr/>
        </p:nvSpPr>
        <p:spPr bwMode="auto">
          <a:xfrm>
            <a:off x="5748338" y="3998913"/>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97" name="Oval 59"/>
          <p:cNvSpPr>
            <a:spLocks noChangeArrowheads="1"/>
          </p:cNvSpPr>
          <p:nvPr/>
        </p:nvSpPr>
        <p:spPr bwMode="auto">
          <a:xfrm>
            <a:off x="6051550" y="3998913"/>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98" name="Oval 60"/>
          <p:cNvSpPr>
            <a:spLocks noChangeArrowheads="1"/>
          </p:cNvSpPr>
          <p:nvPr/>
        </p:nvSpPr>
        <p:spPr bwMode="auto">
          <a:xfrm>
            <a:off x="6356350" y="3998913"/>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99" name="Oval 62"/>
          <p:cNvSpPr>
            <a:spLocks noChangeArrowheads="1"/>
          </p:cNvSpPr>
          <p:nvPr/>
        </p:nvSpPr>
        <p:spPr bwMode="auto">
          <a:xfrm>
            <a:off x="5748338" y="3695700"/>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0" name="Oval 63"/>
          <p:cNvSpPr>
            <a:spLocks noChangeArrowheads="1"/>
          </p:cNvSpPr>
          <p:nvPr/>
        </p:nvSpPr>
        <p:spPr bwMode="auto">
          <a:xfrm>
            <a:off x="6051550" y="3695700"/>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1" name="Oval 64"/>
          <p:cNvSpPr>
            <a:spLocks noChangeArrowheads="1"/>
          </p:cNvSpPr>
          <p:nvPr/>
        </p:nvSpPr>
        <p:spPr bwMode="auto">
          <a:xfrm>
            <a:off x="6356350" y="3695700"/>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2" name="Oval 65"/>
          <p:cNvSpPr>
            <a:spLocks noChangeArrowheads="1"/>
          </p:cNvSpPr>
          <p:nvPr/>
        </p:nvSpPr>
        <p:spPr bwMode="auto">
          <a:xfrm>
            <a:off x="6659563" y="3695700"/>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3" name="Oval 66"/>
          <p:cNvSpPr>
            <a:spLocks noChangeArrowheads="1"/>
          </p:cNvSpPr>
          <p:nvPr/>
        </p:nvSpPr>
        <p:spPr bwMode="auto">
          <a:xfrm>
            <a:off x="5748338" y="3390900"/>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4" name="Oval 67"/>
          <p:cNvSpPr>
            <a:spLocks noChangeArrowheads="1"/>
          </p:cNvSpPr>
          <p:nvPr/>
        </p:nvSpPr>
        <p:spPr bwMode="auto">
          <a:xfrm>
            <a:off x="6051550" y="3390900"/>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5" name="Oval 68"/>
          <p:cNvSpPr>
            <a:spLocks noChangeArrowheads="1"/>
          </p:cNvSpPr>
          <p:nvPr/>
        </p:nvSpPr>
        <p:spPr bwMode="auto">
          <a:xfrm>
            <a:off x="6356350" y="3390900"/>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6" name="Oval 69"/>
          <p:cNvSpPr>
            <a:spLocks noChangeArrowheads="1"/>
          </p:cNvSpPr>
          <p:nvPr/>
        </p:nvSpPr>
        <p:spPr bwMode="auto">
          <a:xfrm>
            <a:off x="6659563" y="3390900"/>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7" name="Oval 70"/>
          <p:cNvSpPr>
            <a:spLocks noChangeArrowheads="1"/>
          </p:cNvSpPr>
          <p:nvPr/>
        </p:nvSpPr>
        <p:spPr bwMode="auto">
          <a:xfrm>
            <a:off x="5748338" y="3087688"/>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8" name="Oval 71"/>
          <p:cNvSpPr>
            <a:spLocks noChangeArrowheads="1"/>
          </p:cNvSpPr>
          <p:nvPr/>
        </p:nvSpPr>
        <p:spPr bwMode="auto">
          <a:xfrm>
            <a:off x="6051550" y="3087688"/>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09" name="Oval 72"/>
          <p:cNvSpPr>
            <a:spLocks noChangeArrowheads="1"/>
          </p:cNvSpPr>
          <p:nvPr/>
        </p:nvSpPr>
        <p:spPr bwMode="auto">
          <a:xfrm>
            <a:off x="6356350" y="3087688"/>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0" name="Oval 73"/>
          <p:cNvSpPr>
            <a:spLocks noChangeArrowheads="1"/>
          </p:cNvSpPr>
          <p:nvPr/>
        </p:nvSpPr>
        <p:spPr bwMode="auto">
          <a:xfrm>
            <a:off x="6659563" y="3087688"/>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1" name="Oval 74"/>
          <p:cNvSpPr>
            <a:spLocks noChangeArrowheads="1"/>
          </p:cNvSpPr>
          <p:nvPr/>
        </p:nvSpPr>
        <p:spPr bwMode="auto">
          <a:xfrm>
            <a:off x="5748338" y="2784475"/>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2" name="Oval 75"/>
          <p:cNvSpPr>
            <a:spLocks noChangeArrowheads="1"/>
          </p:cNvSpPr>
          <p:nvPr/>
        </p:nvSpPr>
        <p:spPr bwMode="auto">
          <a:xfrm>
            <a:off x="6051550" y="2784475"/>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3" name="Oval 76"/>
          <p:cNvSpPr>
            <a:spLocks noChangeArrowheads="1"/>
          </p:cNvSpPr>
          <p:nvPr/>
        </p:nvSpPr>
        <p:spPr bwMode="auto">
          <a:xfrm>
            <a:off x="6356350" y="2784475"/>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4" name="Oval 77"/>
          <p:cNvSpPr>
            <a:spLocks noChangeArrowheads="1"/>
          </p:cNvSpPr>
          <p:nvPr/>
        </p:nvSpPr>
        <p:spPr bwMode="auto">
          <a:xfrm>
            <a:off x="6659563" y="2784475"/>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5" name="Oval 86"/>
          <p:cNvSpPr>
            <a:spLocks noChangeArrowheads="1"/>
          </p:cNvSpPr>
          <p:nvPr/>
        </p:nvSpPr>
        <p:spPr bwMode="auto">
          <a:xfrm>
            <a:off x="6962775" y="2784475"/>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6" name="Oval 87"/>
          <p:cNvSpPr>
            <a:spLocks noChangeArrowheads="1"/>
          </p:cNvSpPr>
          <p:nvPr/>
        </p:nvSpPr>
        <p:spPr bwMode="auto">
          <a:xfrm>
            <a:off x="7265988" y="2784475"/>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7" name="Oval 88"/>
          <p:cNvSpPr>
            <a:spLocks noChangeArrowheads="1"/>
          </p:cNvSpPr>
          <p:nvPr/>
        </p:nvSpPr>
        <p:spPr bwMode="auto">
          <a:xfrm>
            <a:off x="7570788" y="2784475"/>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8" name="Oval 90"/>
          <p:cNvSpPr>
            <a:spLocks noChangeArrowheads="1"/>
          </p:cNvSpPr>
          <p:nvPr/>
        </p:nvSpPr>
        <p:spPr bwMode="auto">
          <a:xfrm>
            <a:off x="6962775" y="3087688"/>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19" name="Oval 91"/>
          <p:cNvSpPr>
            <a:spLocks noChangeArrowheads="1"/>
          </p:cNvSpPr>
          <p:nvPr/>
        </p:nvSpPr>
        <p:spPr bwMode="auto">
          <a:xfrm>
            <a:off x="7265988" y="3087688"/>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620" name="Oval 94"/>
          <p:cNvSpPr>
            <a:spLocks noChangeArrowheads="1"/>
          </p:cNvSpPr>
          <p:nvPr/>
        </p:nvSpPr>
        <p:spPr bwMode="auto">
          <a:xfrm>
            <a:off x="6962775" y="3390900"/>
            <a:ext cx="76200" cy="76200"/>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62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62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E7F7A5-76CF-4566-B7B2-ECD93A4CF239}" type="slidenum">
              <a:rPr lang="en-US" altLang="en-US">
                <a:solidFill>
                  <a:srgbClr val="660066"/>
                </a:solidFill>
              </a:rPr>
              <a:pPr eaLnBrk="1" hangingPunct="1"/>
              <a:t>80</a:t>
            </a:fld>
            <a:endParaRPr lang="en-US" altLang="en-US">
              <a:solidFill>
                <a:srgbClr val="660066"/>
              </a:solidFill>
            </a:endParaRPr>
          </a:p>
        </p:txBody>
      </p:sp>
      <p:sp>
        <p:nvSpPr>
          <p:cNvPr id="96261" name="Rectangle 2"/>
          <p:cNvSpPr>
            <a:spLocks noGrp="1" noChangeArrowheads="1"/>
          </p:cNvSpPr>
          <p:nvPr>
            <p:ph type="title"/>
          </p:nvPr>
        </p:nvSpPr>
        <p:spPr/>
        <p:txBody>
          <a:bodyPr/>
          <a:lstStyle/>
          <a:p>
            <a:pPr eaLnBrk="1" hangingPunct="1"/>
            <a:r>
              <a:rPr lang="en-US" altLang="en-US" smtClean="0"/>
              <a:t>Real Shadow</a:t>
            </a:r>
          </a:p>
        </p:txBody>
      </p:sp>
      <p:sp>
        <p:nvSpPr>
          <p:cNvPr id="96262" name="Rectangle 3"/>
          <p:cNvSpPr>
            <a:spLocks noGrp="1" noChangeArrowheads="1"/>
          </p:cNvSpPr>
          <p:nvPr>
            <p:ph type="body" idx="1"/>
          </p:nvPr>
        </p:nvSpPr>
        <p:spPr/>
        <p:txBody>
          <a:bodyPr/>
          <a:lstStyle/>
          <a:p>
            <a:pPr eaLnBrk="1" hangingPunct="1">
              <a:lnSpc>
                <a:spcPct val="80000"/>
              </a:lnSpc>
            </a:pPr>
            <a:r>
              <a:rPr lang="en-US" altLang="en-US" sz="2800" smtClean="0"/>
              <a:t>Given two constraints</a:t>
            </a:r>
          </a:p>
          <a:p>
            <a:pPr lvl="1" eaLnBrk="1" hangingPunct="1">
              <a:lnSpc>
                <a:spcPct val="80000"/>
              </a:lnSpc>
            </a:pPr>
            <a:r>
              <a:rPr lang="en-US" altLang="en-US" sz="2400" i="1" smtClean="0">
                <a:sym typeface="Symbol" panose="05050102010706020507" pitchFamily="18" charset="2"/>
              </a:rPr>
              <a:t></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bz</a:t>
            </a:r>
          </a:p>
          <a:p>
            <a:pPr lvl="1" eaLnBrk="1" hangingPunct="1">
              <a:lnSpc>
                <a:spcPct val="80000"/>
              </a:lnSpc>
            </a:pPr>
            <a:r>
              <a:rPr lang="en-US" altLang="en-US" sz="2400" i="1" smtClean="0">
                <a:latin typeface="Times New Roman" panose="02020603050405020304" pitchFamily="18" charset="0"/>
                <a:sym typeface="Symbol" panose="05050102010706020507" pitchFamily="18" charset="2"/>
              </a:rPr>
              <a:t>az</a:t>
            </a:r>
            <a:r>
              <a:rPr lang="en-US" altLang="en-US" sz="2400" smtClean="0">
                <a:sym typeface="Symbol" panose="05050102010706020507" pitchFamily="18" charset="2"/>
              </a:rPr>
              <a:t>  </a:t>
            </a:r>
            <a:r>
              <a:rPr lang="en-US" altLang="en-US" sz="2400" i="1" smtClean="0">
                <a:sym typeface="Symbol" panose="05050102010706020507" pitchFamily="18" charset="2"/>
              </a:rPr>
              <a:t></a:t>
            </a:r>
          </a:p>
          <a:p>
            <a:pPr eaLnBrk="1" hangingPunct="1">
              <a:lnSpc>
                <a:spcPct val="80000"/>
              </a:lnSpc>
              <a:buFont typeface="Arial Unicode MS" panose="020B0604020202020204" pitchFamily="34" charset="-128"/>
              <a:buNone/>
            </a:pPr>
            <a:r>
              <a:rPr lang="en-US" altLang="en-US" sz="2800" i="1" smtClean="0">
                <a:sym typeface="Symbol" panose="05050102010706020507" pitchFamily="18" charset="2"/>
              </a:rPr>
              <a:t>	</a:t>
            </a:r>
            <a:r>
              <a:rPr lang="en-US" altLang="en-US" sz="2800" smtClean="0">
                <a:sym typeface="Symbol" panose="05050102010706020507" pitchFamily="18" charset="2"/>
              </a:rPr>
              <a:t>where </a:t>
            </a:r>
            <a:r>
              <a:rPr lang="en-US" altLang="en-US" sz="2800" i="1" smtClean="0">
                <a:latin typeface="Times New Roman" panose="02020603050405020304" pitchFamily="18" charset="0"/>
                <a:sym typeface="Symbol" panose="05050102010706020507" pitchFamily="18" charset="2"/>
              </a:rPr>
              <a:t>a</a:t>
            </a:r>
            <a:r>
              <a:rPr lang="en-US" altLang="en-US" sz="2800" smtClean="0">
                <a:sym typeface="Symbol" panose="05050102010706020507" pitchFamily="18" charset="2"/>
              </a:rPr>
              <a:t>, </a:t>
            </a:r>
            <a:r>
              <a:rPr lang="en-US" altLang="en-US" sz="2800" i="1" smtClean="0">
                <a:latin typeface="Times New Roman" panose="02020603050405020304" pitchFamily="18" charset="0"/>
                <a:sym typeface="Symbol" panose="05050102010706020507" pitchFamily="18" charset="2"/>
              </a:rPr>
              <a:t>b</a:t>
            </a:r>
            <a:r>
              <a:rPr lang="en-US" altLang="en-US" sz="2800" smtClean="0">
                <a:sym typeface="Symbol" panose="05050102010706020507" pitchFamily="18" charset="2"/>
              </a:rPr>
              <a:t> are positive integers, and </a:t>
            </a:r>
            <a:r>
              <a:rPr lang="en-US" altLang="en-US" sz="2800" i="1" smtClean="0">
                <a:latin typeface="Symbol" panose="05050102010706020507" pitchFamily="18" charset="2"/>
                <a:sym typeface="Symbol" panose="05050102010706020507" pitchFamily="18" charset="2"/>
              </a:rPr>
              <a:t>a</a:t>
            </a:r>
            <a:r>
              <a:rPr lang="en-US" altLang="en-US" sz="2800" smtClean="0">
                <a:sym typeface="Symbol" panose="05050102010706020507" pitchFamily="18" charset="2"/>
              </a:rPr>
              <a:t> and </a:t>
            </a:r>
            <a:r>
              <a:rPr lang="en-US" altLang="en-US" sz="2800" i="1" smtClean="0">
                <a:latin typeface="Symbol" panose="05050102010706020507" pitchFamily="18" charset="2"/>
                <a:sym typeface="Symbol" panose="05050102010706020507" pitchFamily="18" charset="2"/>
              </a:rPr>
              <a:t>b</a:t>
            </a:r>
            <a:r>
              <a:rPr lang="en-US" altLang="en-US" sz="2800" smtClean="0">
                <a:sym typeface="Symbol" panose="05050102010706020507" pitchFamily="18" charset="2"/>
              </a:rPr>
              <a:t> does not involve </a:t>
            </a:r>
            <a:r>
              <a:rPr lang="en-US" altLang="en-US" sz="2800" i="1" smtClean="0">
                <a:latin typeface="Times New Roman" panose="02020603050405020304" pitchFamily="18" charset="0"/>
                <a:sym typeface="Symbol" panose="05050102010706020507" pitchFamily="18" charset="2"/>
              </a:rPr>
              <a:t>z</a:t>
            </a:r>
          </a:p>
          <a:p>
            <a:pPr eaLnBrk="1" hangingPunct="1">
              <a:lnSpc>
                <a:spcPct val="80000"/>
              </a:lnSpc>
            </a:pPr>
            <a:r>
              <a:rPr lang="en-US" altLang="en-US" sz="2800" smtClean="0">
                <a:sym typeface="Symbol" panose="05050102010706020507" pitchFamily="18" charset="2"/>
              </a:rPr>
              <a:t>We combine to get</a:t>
            </a:r>
          </a:p>
          <a:p>
            <a:pPr lvl="1" eaLnBrk="1" hangingPunct="1">
              <a:lnSpc>
                <a:spcPct val="80000"/>
              </a:lnSpc>
            </a:pPr>
            <a:r>
              <a:rPr lang="en-US" altLang="en-US" sz="2400" i="1" smtClean="0">
                <a:latin typeface="Times New Roman" panose="02020603050405020304" pitchFamily="18" charset="0"/>
                <a:sym typeface="Symbol" panose="05050102010706020507" pitchFamily="18" charset="2"/>
              </a:rPr>
              <a:t>a</a:t>
            </a:r>
            <a:r>
              <a:rPr lang="en-US" altLang="en-US" sz="2400" i="1" smtClean="0">
                <a:sym typeface="Symbol" panose="05050102010706020507" pitchFamily="18" charset="2"/>
              </a:rPr>
              <a:t></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abz </a:t>
            </a:r>
            <a:r>
              <a:rPr lang="en-US" altLang="en-US" sz="2400" smtClean="0">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b</a:t>
            </a:r>
            <a:r>
              <a:rPr lang="en-US" altLang="en-US" sz="2400" i="1" smtClean="0">
                <a:sym typeface="Symbol" panose="05050102010706020507" pitchFamily="18" charset="2"/>
              </a:rPr>
              <a:t></a:t>
            </a:r>
          </a:p>
          <a:p>
            <a:pPr eaLnBrk="1" hangingPunct="1">
              <a:lnSpc>
                <a:spcPct val="80000"/>
              </a:lnSpc>
            </a:pPr>
            <a:r>
              <a:rPr lang="en-US" altLang="en-US" sz="2800" smtClean="0">
                <a:sym typeface="Symbol" panose="05050102010706020507" pitchFamily="18" charset="2"/>
              </a:rPr>
              <a:t>The constraint </a:t>
            </a:r>
            <a:r>
              <a:rPr lang="en-US" altLang="en-US" sz="2800" i="1" smtClean="0">
                <a:latin typeface="Times New Roman" panose="02020603050405020304" pitchFamily="18" charset="0"/>
                <a:sym typeface="Symbol" panose="05050102010706020507" pitchFamily="18" charset="2"/>
              </a:rPr>
              <a:t>a</a:t>
            </a:r>
            <a:r>
              <a:rPr lang="en-US" altLang="en-US" sz="2800" i="1" smtClean="0">
                <a:sym typeface="Symbol" panose="05050102010706020507" pitchFamily="18" charset="2"/>
              </a:rPr>
              <a:t></a:t>
            </a:r>
            <a:r>
              <a:rPr lang="en-US" altLang="en-US" sz="2800" smtClean="0">
                <a:sym typeface="Symbol" panose="05050102010706020507" pitchFamily="18" charset="2"/>
              </a:rPr>
              <a:t>  </a:t>
            </a:r>
            <a:r>
              <a:rPr lang="en-US" altLang="en-US" sz="2800" i="1" smtClean="0">
                <a:latin typeface="Times New Roman" panose="02020603050405020304" pitchFamily="18" charset="0"/>
                <a:sym typeface="Symbol" panose="05050102010706020507" pitchFamily="18" charset="2"/>
              </a:rPr>
              <a:t>b</a:t>
            </a:r>
            <a:r>
              <a:rPr lang="en-US" altLang="en-US" sz="2800" i="1" smtClean="0">
                <a:sym typeface="Symbol" panose="05050102010706020507" pitchFamily="18" charset="2"/>
              </a:rPr>
              <a:t> </a:t>
            </a:r>
            <a:r>
              <a:rPr lang="en-US" altLang="en-US" sz="2800" smtClean="0">
                <a:sym typeface="Symbol" panose="05050102010706020507" pitchFamily="18" charset="2"/>
              </a:rPr>
              <a:t>is the </a:t>
            </a:r>
            <a:r>
              <a:rPr lang="en-US" altLang="en-US" sz="2800" smtClean="0">
                <a:solidFill>
                  <a:srgbClr val="A50021"/>
                </a:solidFill>
                <a:sym typeface="Symbol" panose="05050102010706020507" pitchFamily="18" charset="2"/>
              </a:rPr>
              <a:t>real</a:t>
            </a:r>
            <a:r>
              <a:rPr lang="en-US" altLang="en-US" sz="2800" smtClean="0">
                <a:sym typeface="Symbol" panose="05050102010706020507" pitchFamily="18" charset="2"/>
              </a:rPr>
              <a:t> </a:t>
            </a:r>
            <a:r>
              <a:rPr lang="en-US" altLang="en-US" sz="2800" smtClean="0">
                <a:solidFill>
                  <a:srgbClr val="A50021"/>
                </a:solidFill>
                <a:sym typeface="Symbol" panose="05050102010706020507" pitchFamily="18" charset="2"/>
              </a:rPr>
              <a:t>shadow</a:t>
            </a:r>
            <a:r>
              <a:rPr lang="en-US" altLang="en-US" sz="2800" smtClean="0">
                <a:sym typeface="Symbol" panose="05050102010706020507" pitchFamily="18" charset="2"/>
              </a:rPr>
              <a:t> of the intersection of the two constraints</a:t>
            </a:r>
          </a:p>
          <a:p>
            <a:pPr lvl="1" eaLnBrk="1" hangingPunct="1">
              <a:lnSpc>
                <a:spcPct val="80000"/>
              </a:lnSpc>
            </a:pPr>
            <a:r>
              <a:rPr lang="en-US" altLang="en-US" sz="2400" i="1" smtClean="0">
                <a:latin typeface="Times New Roman" panose="02020603050405020304" pitchFamily="18" charset="0"/>
                <a:sym typeface="Symbol" panose="05050102010706020507" pitchFamily="18" charset="2"/>
              </a:rPr>
              <a:t>z</a:t>
            </a:r>
            <a:r>
              <a:rPr lang="en-US" altLang="en-US" sz="2400" smtClean="0">
                <a:sym typeface="Symbol" panose="05050102010706020507" pitchFamily="18" charset="2"/>
              </a:rPr>
              <a:t> is projected away; the real shadow is a polytope in the subspace not involving </a:t>
            </a:r>
            <a:r>
              <a:rPr lang="en-US" altLang="en-US" sz="2400" i="1" smtClean="0">
                <a:latin typeface="Times New Roman" panose="02020603050405020304" pitchFamily="18" charset="0"/>
                <a:sym typeface="Symbol" panose="05050102010706020507" pitchFamily="18" charset="2"/>
              </a:rPr>
              <a:t>z</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72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72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D6462A-CD4E-4957-8C33-C75094344447}" type="slidenum">
              <a:rPr lang="en-US" altLang="en-US">
                <a:solidFill>
                  <a:srgbClr val="660066"/>
                </a:solidFill>
              </a:rPr>
              <a:pPr eaLnBrk="1" hangingPunct="1"/>
              <a:t>81</a:t>
            </a:fld>
            <a:endParaRPr lang="en-US" altLang="en-US">
              <a:solidFill>
                <a:srgbClr val="660066"/>
              </a:solidFill>
            </a:endParaRPr>
          </a:p>
        </p:txBody>
      </p:sp>
      <p:sp>
        <p:nvSpPr>
          <p:cNvPr id="97285" name="Rectangle 2"/>
          <p:cNvSpPr>
            <a:spLocks noGrp="1" noChangeArrowheads="1"/>
          </p:cNvSpPr>
          <p:nvPr>
            <p:ph type="title"/>
          </p:nvPr>
        </p:nvSpPr>
        <p:spPr/>
        <p:txBody>
          <a:bodyPr/>
          <a:lstStyle/>
          <a:p>
            <a:pPr eaLnBrk="1" hangingPunct="1"/>
            <a:r>
              <a:rPr lang="en-US" altLang="en-US" smtClean="0"/>
              <a:t>Integer Shadow</a:t>
            </a:r>
          </a:p>
        </p:txBody>
      </p:sp>
      <p:sp>
        <p:nvSpPr>
          <p:cNvPr id="97286" name="Rectangle 3"/>
          <p:cNvSpPr>
            <a:spLocks noGrp="1" noChangeArrowheads="1"/>
          </p:cNvSpPr>
          <p:nvPr>
            <p:ph type="body" idx="1"/>
          </p:nvPr>
        </p:nvSpPr>
        <p:spPr/>
        <p:txBody>
          <a:bodyPr/>
          <a:lstStyle/>
          <a:p>
            <a:pPr eaLnBrk="1" hangingPunct="1">
              <a:lnSpc>
                <a:spcPct val="90000"/>
              </a:lnSpc>
            </a:pPr>
            <a:r>
              <a:rPr lang="en-US" altLang="en-US" smtClean="0"/>
              <a:t>Ideally we would like to have the </a:t>
            </a:r>
            <a:r>
              <a:rPr lang="en-US" altLang="en-US" smtClean="0">
                <a:solidFill>
                  <a:srgbClr val="A50021"/>
                </a:solidFill>
              </a:rPr>
              <a:t>integer shadow</a:t>
            </a:r>
          </a:p>
          <a:p>
            <a:pPr lvl="1" eaLnBrk="1" hangingPunct="1">
              <a:lnSpc>
                <a:spcPct val="90000"/>
              </a:lnSpc>
            </a:pPr>
            <a:r>
              <a:rPr lang="en-US" altLang="en-US" smtClean="0"/>
              <a:t>Every point in the integer shadow corresponds to at least one integer solution</a:t>
            </a:r>
          </a:p>
          <a:p>
            <a:pPr eaLnBrk="1" hangingPunct="1">
              <a:lnSpc>
                <a:spcPct val="90000"/>
              </a:lnSpc>
            </a:pPr>
            <a:r>
              <a:rPr lang="en-US" altLang="en-US" smtClean="0"/>
              <a:t>But this is hard to compute directly</a:t>
            </a:r>
          </a:p>
          <a:p>
            <a:pPr eaLnBrk="1" hangingPunct="1">
              <a:lnSpc>
                <a:spcPct val="90000"/>
              </a:lnSpc>
            </a:pPr>
            <a:r>
              <a:rPr lang="en-US" altLang="en-US" smtClean="0"/>
              <a:t>Instead compute somewhere in between </a:t>
            </a:r>
          </a:p>
          <a:p>
            <a:pPr lvl="1" eaLnBrk="1" hangingPunct="1">
              <a:lnSpc>
                <a:spcPct val="90000"/>
              </a:lnSpc>
            </a:pPr>
            <a:r>
              <a:rPr lang="en-US" altLang="en-US" smtClean="0"/>
              <a:t>the </a:t>
            </a:r>
            <a:r>
              <a:rPr lang="en-US" altLang="en-US" smtClean="0">
                <a:solidFill>
                  <a:srgbClr val="A50021"/>
                </a:solidFill>
              </a:rPr>
              <a:t>dark shadow</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4"/>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8307" name="Footer Placeholder 5"/>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8308" name="Slide Number Placeholder 6"/>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75CB27-B903-4B64-AD6F-A8BC4361360D}" type="slidenum">
              <a:rPr lang="en-US" altLang="en-US">
                <a:solidFill>
                  <a:srgbClr val="660066"/>
                </a:solidFill>
              </a:rPr>
              <a:pPr eaLnBrk="1" hangingPunct="1"/>
              <a:t>82</a:t>
            </a:fld>
            <a:endParaRPr lang="en-US" altLang="en-US">
              <a:solidFill>
                <a:srgbClr val="660066"/>
              </a:solidFill>
            </a:endParaRPr>
          </a:p>
        </p:txBody>
      </p:sp>
      <p:sp>
        <p:nvSpPr>
          <p:cNvPr id="98309" name="Rectangle 2"/>
          <p:cNvSpPr>
            <a:spLocks noGrp="1" noChangeArrowheads="1"/>
          </p:cNvSpPr>
          <p:nvPr>
            <p:ph type="title"/>
          </p:nvPr>
        </p:nvSpPr>
        <p:spPr/>
        <p:txBody>
          <a:bodyPr/>
          <a:lstStyle/>
          <a:p>
            <a:pPr eaLnBrk="1" hangingPunct="1"/>
            <a:r>
              <a:rPr lang="en-US" altLang="en-US" sz="4000" smtClean="0"/>
              <a:t>Searching for Integer Solutions – Dark Shadows</a:t>
            </a:r>
          </a:p>
        </p:txBody>
      </p:sp>
      <p:sp>
        <p:nvSpPr>
          <p:cNvPr id="98310" name="Rectangle 3"/>
          <p:cNvSpPr>
            <a:spLocks noGrp="1" noChangeArrowheads="1"/>
          </p:cNvSpPr>
          <p:nvPr>
            <p:ph type="body" sz="half" idx="1"/>
          </p:nvPr>
        </p:nvSpPr>
        <p:spPr>
          <a:xfrm>
            <a:off x="457200" y="1600200"/>
            <a:ext cx="7804150" cy="4525963"/>
          </a:xfrm>
        </p:spPr>
        <p:txBody>
          <a:bodyPr/>
          <a:lstStyle/>
          <a:p>
            <a:pPr eaLnBrk="1" hangingPunct="1"/>
            <a:r>
              <a:rPr lang="en-US" altLang="en-US" sz="2800" smtClean="0"/>
              <a:t>Suppose </a:t>
            </a:r>
            <a:r>
              <a:rPr lang="en-US" altLang="en-US" sz="2800" i="1" smtClean="0">
                <a:latin typeface="Times New Roman" panose="02020603050405020304" pitchFamily="18" charset="0"/>
                <a:sym typeface="Symbol" panose="05050102010706020507" pitchFamily="18" charset="2"/>
              </a:rPr>
              <a:t>a</a:t>
            </a:r>
            <a:r>
              <a:rPr lang="en-US" altLang="en-US" sz="2800" i="1" smtClean="0">
                <a:sym typeface="Symbol" panose="05050102010706020507" pitchFamily="18" charset="2"/>
              </a:rPr>
              <a:t></a:t>
            </a:r>
            <a:r>
              <a:rPr lang="en-US" altLang="en-US" sz="2800" smtClean="0">
                <a:sym typeface="Symbol" panose="05050102010706020507" pitchFamily="18" charset="2"/>
              </a:rPr>
              <a:t>  </a:t>
            </a:r>
            <a:r>
              <a:rPr lang="en-US" altLang="en-US" sz="2800" i="1" smtClean="0">
                <a:latin typeface="Times New Roman" panose="02020603050405020304" pitchFamily="18" charset="0"/>
                <a:sym typeface="Symbol" panose="05050102010706020507" pitchFamily="18" charset="2"/>
              </a:rPr>
              <a:t>b</a:t>
            </a:r>
            <a:r>
              <a:rPr lang="en-US" altLang="en-US" sz="2800" i="1" smtClean="0">
                <a:sym typeface="Symbol" panose="05050102010706020507" pitchFamily="18" charset="2"/>
              </a:rPr>
              <a:t>  </a:t>
            </a:r>
            <a:r>
              <a:rPr lang="en-US" altLang="en-US" sz="2800" smtClean="0">
                <a:sym typeface="Symbol" panose="05050102010706020507" pitchFamily="18" charset="2"/>
              </a:rPr>
              <a:t>has integer solutions but </a:t>
            </a:r>
            <a:r>
              <a:rPr lang="en-US" altLang="en-US" sz="2800" i="1" smtClean="0">
                <a:latin typeface="Times New Roman" panose="02020603050405020304" pitchFamily="18" charset="0"/>
                <a:sym typeface="Symbol" panose="05050102010706020507" pitchFamily="18" charset="2"/>
              </a:rPr>
              <a:t>a</a:t>
            </a:r>
            <a:r>
              <a:rPr lang="en-US" altLang="en-US" sz="2800" i="1" smtClean="0">
                <a:sym typeface="Symbol" panose="05050102010706020507" pitchFamily="18" charset="2"/>
              </a:rPr>
              <a:t></a:t>
            </a:r>
            <a:r>
              <a:rPr lang="en-US" altLang="en-US" sz="2800" smtClean="0">
                <a:sym typeface="Symbol" panose="05050102010706020507" pitchFamily="18" charset="2"/>
              </a:rPr>
              <a:t>  </a:t>
            </a:r>
            <a:r>
              <a:rPr lang="en-US" altLang="en-US" sz="2800" i="1" smtClean="0">
                <a:latin typeface="Times New Roman" panose="02020603050405020304" pitchFamily="18" charset="0"/>
                <a:sym typeface="Symbol" panose="05050102010706020507" pitchFamily="18" charset="2"/>
              </a:rPr>
              <a:t>abz </a:t>
            </a:r>
            <a:r>
              <a:rPr lang="en-US" altLang="en-US" sz="2800" smtClean="0">
                <a:sym typeface="Symbol" panose="05050102010706020507" pitchFamily="18" charset="2"/>
              </a:rPr>
              <a:t> </a:t>
            </a:r>
            <a:r>
              <a:rPr lang="en-US" altLang="en-US" sz="2800" i="1" smtClean="0">
                <a:latin typeface="Times New Roman" panose="02020603050405020304" pitchFamily="18" charset="0"/>
                <a:sym typeface="Symbol" panose="05050102010706020507" pitchFamily="18" charset="2"/>
              </a:rPr>
              <a:t>b</a:t>
            </a:r>
            <a:r>
              <a:rPr lang="en-US" altLang="en-US" sz="2800" i="1" smtClean="0">
                <a:sym typeface="Symbol" panose="05050102010706020507" pitchFamily="18" charset="2"/>
              </a:rPr>
              <a:t> </a:t>
            </a:r>
            <a:r>
              <a:rPr lang="en-US" altLang="en-US" sz="2800" smtClean="0">
                <a:sym typeface="Symbol" panose="05050102010706020507" pitchFamily="18" charset="2"/>
              </a:rPr>
              <a:t>do not</a:t>
            </a:r>
          </a:p>
          <a:p>
            <a:pPr lvl="1" eaLnBrk="1" hangingPunct="1"/>
            <a:r>
              <a:rPr lang="en-US" altLang="en-US" sz="2400" smtClean="0">
                <a:sym typeface="Symbol" panose="05050102010706020507" pitchFamily="18" charset="2"/>
              </a:rPr>
              <a:t>There is no multiple of </a:t>
            </a:r>
            <a:r>
              <a:rPr lang="en-US" altLang="en-US" sz="2400" i="1" smtClean="0">
                <a:latin typeface="Times New Roman" panose="02020603050405020304" pitchFamily="18" charset="0"/>
                <a:sym typeface="Symbol" panose="05050102010706020507" pitchFamily="18" charset="2"/>
              </a:rPr>
              <a:t>ab</a:t>
            </a:r>
            <a:r>
              <a:rPr lang="en-US" altLang="en-US" sz="2400" smtClean="0">
                <a:sym typeface="Symbol" panose="05050102010706020507" pitchFamily="18" charset="2"/>
              </a:rPr>
              <a:t> between </a:t>
            </a:r>
            <a:r>
              <a:rPr lang="en-US" altLang="en-US" sz="2400" i="1" smtClean="0">
                <a:latin typeface="Times New Roman" panose="02020603050405020304" pitchFamily="18" charset="0"/>
                <a:sym typeface="Symbol" panose="05050102010706020507" pitchFamily="18" charset="2"/>
              </a:rPr>
              <a:t>a</a:t>
            </a:r>
            <a:r>
              <a:rPr lang="en-US" altLang="en-US" sz="2400" i="1" smtClean="0">
                <a:sym typeface="Symbol" panose="05050102010706020507" pitchFamily="18" charset="2"/>
              </a:rPr>
              <a:t></a:t>
            </a:r>
            <a:r>
              <a:rPr lang="en-US" altLang="en-US" sz="2400" smtClean="0">
                <a:sym typeface="Symbol" panose="05050102010706020507" pitchFamily="18" charset="2"/>
              </a:rPr>
              <a:t> and </a:t>
            </a:r>
            <a:r>
              <a:rPr lang="en-US" altLang="en-US" sz="2400" i="1" smtClean="0">
                <a:latin typeface="Times New Roman" panose="02020603050405020304" pitchFamily="18" charset="0"/>
                <a:sym typeface="Symbol" panose="05050102010706020507" pitchFamily="18" charset="2"/>
              </a:rPr>
              <a:t>b</a:t>
            </a:r>
            <a:r>
              <a:rPr lang="en-US" altLang="en-US" sz="2400" i="1" smtClean="0">
                <a:sym typeface="Symbol" panose="05050102010706020507" pitchFamily="18" charset="2"/>
              </a:rPr>
              <a:t> </a:t>
            </a:r>
          </a:p>
          <a:p>
            <a:pPr lvl="2" eaLnBrk="1" hangingPunct="1"/>
            <a:r>
              <a:rPr lang="en-US" altLang="en-US" sz="2000" smtClean="0">
                <a:sym typeface="Symbol" panose="05050102010706020507" pitchFamily="18" charset="2"/>
              </a:rPr>
              <a:t>The gap between</a:t>
            </a:r>
            <a:r>
              <a:rPr lang="en-US" altLang="en-US" sz="2000" i="1" smtClean="0">
                <a:sym typeface="Symbol" panose="05050102010706020507" pitchFamily="18" charset="2"/>
              </a:rPr>
              <a:t> </a:t>
            </a:r>
            <a:r>
              <a:rPr lang="en-US" altLang="en-US" sz="2000" i="1" smtClean="0">
                <a:latin typeface="Times New Roman" panose="02020603050405020304" pitchFamily="18" charset="0"/>
                <a:sym typeface="Symbol" panose="05050102010706020507" pitchFamily="18" charset="2"/>
              </a:rPr>
              <a:t>a</a:t>
            </a:r>
            <a:r>
              <a:rPr lang="en-US" altLang="en-US" sz="2000" i="1" smtClean="0">
                <a:sym typeface="Symbol" panose="05050102010706020507" pitchFamily="18" charset="2"/>
              </a:rPr>
              <a:t></a:t>
            </a:r>
            <a:r>
              <a:rPr lang="en-US" altLang="en-US" sz="2000" smtClean="0">
                <a:sym typeface="Symbol" panose="05050102010706020507" pitchFamily="18" charset="2"/>
              </a:rPr>
              <a:t> and </a:t>
            </a:r>
            <a:r>
              <a:rPr lang="en-US" altLang="en-US" sz="2000" i="1" smtClean="0">
                <a:latin typeface="Times New Roman" panose="02020603050405020304" pitchFamily="18" charset="0"/>
                <a:sym typeface="Symbol" panose="05050102010706020507" pitchFamily="18" charset="2"/>
              </a:rPr>
              <a:t>b</a:t>
            </a:r>
            <a:r>
              <a:rPr lang="en-US" altLang="en-US" sz="2000" i="1" smtClean="0">
                <a:sym typeface="Symbol" panose="05050102010706020507" pitchFamily="18" charset="2"/>
              </a:rPr>
              <a:t>  </a:t>
            </a:r>
            <a:r>
              <a:rPr lang="en-US" altLang="en-US" sz="2000" smtClean="0">
                <a:sym typeface="Symbol" panose="05050102010706020507" pitchFamily="18" charset="2"/>
              </a:rPr>
              <a:t>is less than</a:t>
            </a:r>
            <a:r>
              <a:rPr lang="en-US" altLang="en-US" sz="2000" i="1" smtClean="0">
                <a:sym typeface="Symbol" panose="05050102010706020507" pitchFamily="18" charset="2"/>
              </a:rPr>
              <a:t> </a:t>
            </a:r>
            <a:r>
              <a:rPr lang="en-US" altLang="en-US" sz="2000" i="1" smtClean="0">
                <a:latin typeface="Times New Roman" panose="02020603050405020304" pitchFamily="18" charset="0"/>
                <a:sym typeface="Symbol" panose="05050102010706020507" pitchFamily="18" charset="2"/>
              </a:rPr>
              <a:t>ab</a:t>
            </a:r>
          </a:p>
          <a:p>
            <a:pPr lvl="2" eaLnBrk="1" hangingPunct="1"/>
            <a:r>
              <a:rPr lang="en-US" altLang="en-US" sz="2000" smtClean="0">
                <a:sym typeface="Symbol" panose="05050102010706020507" pitchFamily="18" charset="2"/>
              </a:rPr>
              <a:t>There is no integer solution to</a:t>
            </a:r>
            <a:r>
              <a:rPr lang="en-US" altLang="en-US" sz="2000" i="1" smtClean="0">
                <a:latin typeface="Times New Roman" panose="02020603050405020304" pitchFamily="18" charset="0"/>
                <a:sym typeface="Symbol" panose="05050102010706020507" pitchFamily="18" charset="2"/>
              </a:rPr>
              <a:t> z</a:t>
            </a:r>
            <a:endParaRPr lang="en-US" altLang="en-US" sz="2000" i="1" smtClean="0">
              <a:sym typeface="Symbol" panose="05050102010706020507" pitchFamily="18" charset="2"/>
            </a:endParaRPr>
          </a:p>
          <a:p>
            <a:pPr eaLnBrk="1" hangingPunct="1"/>
            <a:r>
              <a:rPr lang="en-US" altLang="en-US" sz="2800" smtClean="0">
                <a:sym typeface="Symbol" panose="05050102010706020507" pitchFamily="18" charset="2"/>
              </a:rPr>
              <a:t>Now,</a:t>
            </a:r>
            <a:r>
              <a:rPr lang="en-US" altLang="en-US" sz="2800" i="1" smtClean="0">
                <a:sym typeface="Symbol" panose="05050102010706020507" pitchFamily="18" charset="2"/>
              </a:rPr>
              <a:t> </a:t>
            </a:r>
            <a:r>
              <a:rPr lang="en-US" altLang="en-US" sz="2800" i="1" smtClean="0">
                <a:latin typeface="Times New Roman" panose="02020603050405020304" pitchFamily="18" charset="0"/>
                <a:sym typeface="Symbol" panose="05050102010706020507" pitchFamily="18" charset="2"/>
              </a:rPr>
              <a:t>a</a:t>
            </a:r>
            <a:r>
              <a:rPr lang="en-US" altLang="en-US" sz="2800" smtClean="0">
                <a:sym typeface="Symbol" panose="05050102010706020507" pitchFamily="18" charset="2"/>
              </a:rPr>
              <a:t>, </a:t>
            </a:r>
            <a:r>
              <a:rPr lang="en-US" altLang="en-US" sz="2800" i="1" smtClean="0">
                <a:latin typeface="Times New Roman" panose="02020603050405020304" pitchFamily="18" charset="0"/>
                <a:sym typeface="Symbol" panose="05050102010706020507" pitchFamily="18" charset="2"/>
              </a:rPr>
              <a:t>b</a:t>
            </a:r>
            <a:r>
              <a:rPr lang="en-US" altLang="en-US" sz="2800" smtClean="0">
                <a:sym typeface="Symbol" panose="05050102010706020507" pitchFamily="18" charset="2"/>
              </a:rPr>
              <a:t> are positive integers. Let </a:t>
            </a:r>
            <a:r>
              <a:rPr lang="en-US" altLang="en-US" sz="2800" i="1" smtClean="0">
                <a:latin typeface="Times New Roman" panose="02020603050405020304" pitchFamily="18" charset="0"/>
                <a:sym typeface="Symbol" panose="05050102010706020507" pitchFamily="18" charset="2"/>
              </a:rPr>
              <a:t>i</a:t>
            </a:r>
            <a:r>
              <a:rPr lang="en-US" altLang="en-US" sz="2800" smtClean="0">
                <a:sym typeface="Symbol" panose="05050102010706020507" pitchFamily="18" charset="2"/>
              </a:rPr>
              <a:t> = </a:t>
            </a:r>
            <a:r>
              <a:rPr lang="en-US" altLang="en-US" sz="2800" i="1" smtClean="0">
                <a:sym typeface="Symbol" panose="05050102010706020507" pitchFamily="18" charset="2"/>
              </a:rPr>
              <a:t></a:t>
            </a:r>
            <a:r>
              <a:rPr lang="en-US" altLang="en-US" sz="2800" smtClean="0">
                <a:sym typeface="Symbol" panose="05050102010706020507" pitchFamily="18" charset="2"/>
              </a:rPr>
              <a:t> / </a:t>
            </a:r>
            <a:r>
              <a:rPr lang="en-US" altLang="en-US" sz="2800" i="1" smtClean="0">
                <a:latin typeface="Times New Roman" panose="02020603050405020304" pitchFamily="18" charset="0"/>
                <a:sym typeface="Symbol" panose="05050102010706020507" pitchFamily="18" charset="2"/>
              </a:rPr>
              <a:t>b</a:t>
            </a:r>
            <a:r>
              <a:rPr lang="en-US" altLang="en-US" sz="2800" smtClean="0">
                <a:sym typeface="Symbol" panose="05050102010706020507" pitchFamily="18" charset="2"/>
              </a:rPr>
              <a:t>. Then</a:t>
            </a:r>
          </a:p>
          <a:p>
            <a:pPr eaLnBrk="1" hangingPunct="1">
              <a:buFont typeface="Arial Unicode MS" panose="020B0604020202020204" pitchFamily="34" charset="-128"/>
              <a:buNone/>
            </a:pPr>
            <a:r>
              <a:rPr lang="en-US" altLang="en-US" sz="2800" smtClean="0">
                <a:sym typeface="Symbol" panose="05050102010706020507" pitchFamily="18" charset="2"/>
              </a:rPr>
              <a:t>		</a:t>
            </a:r>
          </a:p>
        </p:txBody>
      </p:sp>
      <p:graphicFrame>
        <p:nvGraphicFramePr>
          <p:cNvPr id="98311" name="Object 4"/>
          <p:cNvGraphicFramePr>
            <a:graphicFrameLocks noChangeAspect="1"/>
          </p:cNvGraphicFramePr>
          <p:nvPr>
            <p:ph sz="half" idx="2"/>
          </p:nvPr>
        </p:nvGraphicFramePr>
        <p:xfrm>
          <a:off x="2498725" y="4870450"/>
          <a:ext cx="4033838" cy="495300"/>
        </p:xfrm>
        <a:graphic>
          <a:graphicData uri="http://schemas.openxmlformats.org/presentationml/2006/ole">
            <mc:AlternateContent xmlns:mc="http://schemas.openxmlformats.org/markup-compatibility/2006">
              <mc:Choice xmlns:v="urn:schemas-microsoft-com:vml" Requires="v">
                <p:oleObj spid="_x0000_s98312" name="Equation" r:id="rId4" imgW="1548728" imgH="203112" progId="Equation.DSMT4">
                  <p:embed/>
                </p:oleObj>
              </mc:Choice>
              <mc:Fallback>
                <p:oleObj name="Equation" r:id="rId4" imgW="1548728" imgH="20311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725" y="4870450"/>
                        <a:ext cx="403383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993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993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2E9CAD-3729-44F9-A8E2-84B6DC083DA7}" type="slidenum">
              <a:rPr lang="en-US" altLang="en-US">
                <a:solidFill>
                  <a:srgbClr val="660066"/>
                </a:solidFill>
              </a:rPr>
              <a:pPr eaLnBrk="1" hangingPunct="1"/>
              <a:t>83</a:t>
            </a:fld>
            <a:endParaRPr lang="en-US" altLang="en-US">
              <a:solidFill>
                <a:srgbClr val="660066"/>
              </a:solidFill>
            </a:endParaRPr>
          </a:p>
        </p:txBody>
      </p:sp>
      <p:sp>
        <p:nvSpPr>
          <p:cNvPr id="99333" name="Rectangle 2"/>
          <p:cNvSpPr>
            <a:spLocks noGrp="1" noChangeArrowheads="1"/>
          </p:cNvSpPr>
          <p:nvPr>
            <p:ph type="title"/>
          </p:nvPr>
        </p:nvSpPr>
        <p:spPr/>
        <p:txBody>
          <a:bodyPr/>
          <a:lstStyle/>
          <a:p>
            <a:pPr eaLnBrk="1" hangingPunct="1"/>
            <a:r>
              <a:rPr lang="en-US" altLang="en-US" smtClean="0"/>
              <a:t>Dark Shadow</a:t>
            </a:r>
          </a:p>
        </p:txBody>
      </p:sp>
      <p:sp>
        <p:nvSpPr>
          <p:cNvPr id="99334" name="Rectangle 3"/>
          <p:cNvSpPr>
            <a:spLocks noGrp="1" noChangeArrowheads="1"/>
          </p:cNvSpPr>
          <p:nvPr>
            <p:ph type="body" idx="1"/>
          </p:nvPr>
        </p:nvSpPr>
        <p:spPr/>
        <p:txBody>
          <a:bodyPr/>
          <a:lstStyle/>
          <a:p>
            <a:pPr eaLnBrk="1" hangingPunct="1"/>
            <a:r>
              <a:rPr lang="en-US" altLang="en-US" smtClean="0"/>
              <a:t>As a consequence, we now have:</a:t>
            </a:r>
          </a:p>
          <a:p>
            <a:pPr lvl="1" eaLnBrk="1" hangingPunct="1"/>
            <a:r>
              <a:rPr lang="en-US" altLang="en-US" i="1" smtClean="0">
                <a:latin typeface="Times New Roman" panose="02020603050405020304" pitchFamily="18" charset="0"/>
              </a:rPr>
              <a:t>ab</a:t>
            </a:r>
            <a:r>
              <a:rPr lang="en-US" altLang="en-US" smtClean="0">
                <a:latin typeface="Times New Roman" panose="02020603050405020304" pitchFamily="18" charset="0"/>
              </a:rPr>
              <a:t>(</a:t>
            </a:r>
            <a:r>
              <a:rPr lang="en-US" altLang="en-US" i="1" smtClean="0">
                <a:latin typeface="Times New Roman" panose="02020603050405020304" pitchFamily="18" charset="0"/>
              </a:rPr>
              <a:t>i + </a:t>
            </a:r>
            <a:r>
              <a:rPr lang="en-US" altLang="en-US" smtClean="0">
                <a:latin typeface="Times New Roman" panose="02020603050405020304" pitchFamily="18" charset="0"/>
              </a:rPr>
              <a:t>1)</a:t>
            </a:r>
            <a:r>
              <a:rPr lang="en-US" altLang="en-US" i="1" smtClean="0">
                <a:latin typeface="Times New Roman" panose="02020603050405020304" pitchFamily="18" charset="0"/>
              </a:rPr>
              <a:t> – b</a:t>
            </a:r>
            <a:r>
              <a:rPr lang="en-US" altLang="en-US" i="1" smtClean="0">
                <a:latin typeface="Times New Roman" panose="02020603050405020304" pitchFamily="18" charset="0"/>
                <a:sym typeface="Symbol" panose="05050102010706020507" pitchFamily="18" charset="2"/>
              </a:rPr>
              <a:t></a:t>
            </a:r>
            <a:r>
              <a:rPr lang="en-US" altLang="en-US" i="1" smtClean="0">
                <a:latin typeface="Times New Roman" panose="02020603050405020304" pitchFamily="18" charset="0"/>
              </a:rPr>
              <a:t> </a:t>
            </a:r>
            <a:r>
              <a:rPr lang="en-US" altLang="en-US" smtClean="0">
                <a:latin typeface="Times New Roman" panose="02020603050405020304" pitchFamily="18" charset="0"/>
                <a:sym typeface="Symbol" panose="05050102010706020507" pitchFamily="18" charset="2"/>
              </a:rPr>
              <a:t></a:t>
            </a:r>
            <a:r>
              <a:rPr lang="en-US" altLang="en-US" i="1" smtClean="0">
                <a:latin typeface="Times New Roman" panose="02020603050405020304" pitchFamily="18" charset="0"/>
              </a:rPr>
              <a:t> b </a:t>
            </a:r>
          </a:p>
          <a:p>
            <a:pPr lvl="2" eaLnBrk="1" hangingPunct="1"/>
            <a:r>
              <a:rPr lang="en-US" altLang="en-US" smtClean="0">
                <a:latin typeface="Times New Roman" panose="02020603050405020304" pitchFamily="18" charset="0"/>
              </a:rPr>
              <a:t>Since </a:t>
            </a:r>
            <a:r>
              <a:rPr lang="en-US" altLang="en-US" i="1" smtClean="0">
                <a:latin typeface="Times New Roman" panose="02020603050405020304" pitchFamily="18" charset="0"/>
                <a:sym typeface="Symbol" panose="05050102010706020507" pitchFamily="18" charset="2"/>
              </a:rPr>
              <a:t>b</a:t>
            </a:r>
            <a:r>
              <a:rPr lang="en-US" altLang="en-US" i="1" smtClean="0">
                <a:sym typeface="Symbol" panose="05050102010706020507" pitchFamily="18" charset="2"/>
              </a:rPr>
              <a:t> </a:t>
            </a:r>
            <a:r>
              <a:rPr lang="en-US" altLang="en-US" smtClean="0">
                <a:sym typeface="Symbol" panose="05050102010706020507" pitchFamily="18" charset="2"/>
              </a:rPr>
              <a:t>&lt; </a:t>
            </a:r>
            <a:r>
              <a:rPr lang="en-US" altLang="en-US" i="1" smtClean="0">
                <a:latin typeface="Times New Roman" panose="02020603050405020304" pitchFamily="18" charset="0"/>
                <a:sym typeface="Symbol" panose="05050102010706020507" pitchFamily="18" charset="2"/>
              </a:rPr>
              <a:t>ab</a:t>
            </a:r>
            <a:r>
              <a:rPr lang="en-US" altLang="en-US" smtClean="0">
                <a:latin typeface="Times New Roman" panose="02020603050405020304" pitchFamily="18" charset="0"/>
                <a:sym typeface="Symbol" panose="05050102010706020507" pitchFamily="18" charset="2"/>
              </a:rPr>
              <a:t>(</a:t>
            </a:r>
            <a:r>
              <a:rPr lang="en-US" altLang="en-US" i="1" smtClean="0">
                <a:latin typeface="Times New Roman" panose="02020603050405020304" pitchFamily="18" charset="0"/>
                <a:sym typeface="Symbol" panose="05050102010706020507" pitchFamily="18" charset="2"/>
              </a:rPr>
              <a:t>i</a:t>
            </a:r>
            <a:r>
              <a:rPr lang="en-US" altLang="en-US" smtClean="0">
                <a:latin typeface="Times New Roman" panose="02020603050405020304" pitchFamily="18" charset="0"/>
                <a:sym typeface="Symbol" panose="05050102010706020507" pitchFamily="18" charset="2"/>
              </a:rPr>
              <a:t>+1), both sides all integers, both sides multiples of positive integer </a:t>
            </a:r>
            <a:r>
              <a:rPr lang="en-US" altLang="en-US" i="1" smtClean="0">
                <a:latin typeface="Times New Roman" panose="02020603050405020304" pitchFamily="18" charset="0"/>
                <a:sym typeface="Symbol" panose="05050102010706020507" pitchFamily="18" charset="2"/>
              </a:rPr>
              <a:t>b</a:t>
            </a:r>
            <a:r>
              <a:rPr lang="en-US" altLang="en-US" smtClean="0">
                <a:latin typeface="Times New Roman" panose="02020603050405020304" pitchFamily="18" charset="0"/>
                <a:sym typeface="Symbol" panose="05050102010706020507" pitchFamily="18" charset="2"/>
              </a:rPr>
              <a:t>, the gap between both sides must at least be </a:t>
            </a:r>
            <a:r>
              <a:rPr lang="en-US" altLang="en-US" i="1" smtClean="0">
                <a:latin typeface="Times New Roman" panose="02020603050405020304" pitchFamily="18" charset="0"/>
                <a:sym typeface="Symbol" panose="05050102010706020507" pitchFamily="18" charset="2"/>
              </a:rPr>
              <a:t>b</a:t>
            </a:r>
          </a:p>
          <a:p>
            <a:pPr lvl="2" eaLnBrk="1" hangingPunct="1"/>
            <a:endParaRPr lang="en-US" altLang="en-US" i="1" smtClean="0">
              <a:latin typeface="Times New Roman" panose="02020603050405020304" pitchFamily="18" charset="0"/>
            </a:endParaRPr>
          </a:p>
          <a:p>
            <a:pPr lvl="1" eaLnBrk="1" hangingPunct="1"/>
            <a:r>
              <a:rPr lang="en-US" altLang="en-US" i="1" smtClean="0">
                <a:latin typeface="Times New Roman" panose="02020603050405020304" pitchFamily="18" charset="0"/>
                <a:sym typeface="Symbol" panose="05050102010706020507" pitchFamily="18" charset="2"/>
              </a:rPr>
              <a:t>a</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rPr>
              <a:t>–</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sym typeface="Symbol" panose="05050102010706020507" pitchFamily="18" charset="2"/>
              </a:rPr>
              <a:t>abi</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rPr>
              <a:t> a</a:t>
            </a:r>
          </a:p>
          <a:p>
            <a:pPr lvl="2" eaLnBrk="1" hangingPunct="1"/>
            <a:r>
              <a:rPr lang="en-US" altLang="en-US" smtClean="0">
                <a:latin typeface="Times New Roman" panose="02020603050405020304" pitchFamily="18" charset="0"/>
              </a:rPr>
              <a:t>Similar argument</a:t>
            </a:r>
            <a:endParaRPr lang="en-US" altLang="en-US" i="1" smtClean="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03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03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D2A23C-C9BB-4071-8003-29647F18BF36}" type="slidenum">
              <a:rPr lang="en-US" altLang="en-US">
                <a:solidFill>
                  <a:srgbClr val="660066"/>
                </a:solidFill>
              </a:rPr>
              <a:pPr eaLnBrk="1" hangingPunct="1"/>
              <a:t>84</a:t>
            </a:fld>
            <a:endParaRPr lang="en-US" altLang="en-US">
              <a:solidFill>
                <a:srgbClr val="660066"/>
              </a:solidFill>
            </a:endParaRPr>
          </a:p>
        </p:txBody>
      </p:sp>
      <p:sp>
        <p:nvSpPr>
          <p:cNvPr id="100357" name="Rectangle 2"/>
          <p:cNvSpPr>
            <a:spLocks noGrp="1" noChangeArrowheads="1"/>
          </p:cNvSpPr>
          <p:nvPr>
            <p:ph type="title"/>
          </p:nvPr>
        </p:nvSpPr>
        <p:spPr/>
        <p:txBody>
          <a:bodyPr/>
          <a:lstStyle/>
          <a:p>
            <a:pPr eaLnBrk="1" hangingPunct="1"/>
            <a:r>
              <a:rPr lang="en-US" altLang="en-US" smtClean="0"/>
              <a:t>Dark Shadow</a:t>
            </a:r>
          </a:p>
        </p:txBody>
      </p:sp>
      <p:sp>
        <p:nvSpPr>
          <p:cNvPr id="100358" name="Rectangle 3"/>
          <p:cNvSpPr>
            <a:spLocks noGrp="1" noChangeArrowheads="1"/>
          </p:cNvSpPr>
          <p:nvPr>
            <p:ph type="body" idx="1"/>
          </p:nvPr>
        </p:nvSpPr>
        <p:spPr>
          <a:xfrm>
            <a:off x="457200" y="1600200"/>
            <a:ext cx="8229600" cy="4560888"/>
          </a:xfrm>
        </p:spPr>
        <p:txBody>
          <a:bodyPr/>
          <a:lstStyle/>
          <a:p>
            <a:pPr marL="914400" indent="-914400" eaLnBrk="1" hangingPunct="1">
              <a:buFont typeface="Arial Unicode MS" panose="020B0604020202020204" pitchFamily="34" charset="-128"/>
              <a:buNone/>
            </a:pPr>
            <a:r>
              <a:rPr lang="en-US" altLang="en-US" i="1" smtClean="0">
                <a:latin typeface="Times New Roman" panose="02020603050405020304" pitchFamily="18" charset="0"/>
              </a:rPr>
              <a:t>ab</a:t>
            </a:r>
            <a:r>
              <a:rPr lang="en-US" altLang="en-US" smtClean="0">
                <a:latin typeface="Times New Roman" panose="02020603050405020304" pitchFamily="18" charset="0"/>
              </a:rPr>
              <a:t>(</a:t>
            </a:r>
            <a:r>
              <a:rPr lang="en-US" altLang="en-US" i="1" smtClean="0">
                <a:latin typeface="Times New Roman" panose="02020603050405020304" pitchFamily="18" charset="0"/>
              </a:rPr>
              <a:t>i + </a:t>
            </a:r>
            <a:r>
              <a:rPr lang="en-US" altLang="en-US" smtClean="0">
                <a:latin typeface="Times New Roman" panose="02020603050405020304" pitchFamily="18" charset="0"/>
              </a:rPr>
              <a:t>1)</a:t>
            </a:r>
            <a:r>
              <a:rPr lang="en-US" altLang="en-US" i="1" smtClean="0">
                <a:latin typeface="Times New Roman" panose="02020603050405020304" pitchFamily="18" charset="0"/>
              </a:rPr>
              <a:t> – b</a:t>
            </a:r>
            <a:r>
              <a:rPr lang="en-US" altLang="en-US" i="1" smtClean="0">
                <a:latin typeface="Times New Roman" panose="02020603050405020304" pitchFamily="18" charset="0"/>
                <a:sym typeface="Symbol" panose="05050102010706020507" pitchFamily="18" charset="2"/>
              </a:rPr>
              <a:t></a:t>
            </a:r>
            <a:r>
              <a:rPr lang="en-US" altLang="en-US" i="1" smtClean="0">
                <a:latin typeface="Times New Roman" panose="02020603050405020304" pitchFamily="18" charset="0"/>
              </a:rPr>
              <a:t> </a:t>
            </a:r>
            <a:r>
              <a:rPr lang="en-US" altLang="en-US" smtClean="0">
                <a:latin typeface="Times New Roman" panose="02020603050405020304" pitchFamily="18" charset="0"/>
                <a:sym typeface="Symbol" panose="05050102010706020507" pitchFamily="18" charset="2"/>
              </a:rPr>
              <a:t></a:t>
            </a:r>
            <a:r>
              <a:rPr lang="en-US" altLang="en-US" i="1" smtClean="0">
                <a:latin typeface="Times New Roman" panose="02020603050405020304" pitchFamily="18" charset="0"/>
              </a:rPr>
              <a:t> b </a:t>
            </a:r>
            <a:r>
              <a:rPr lang="en-US" altLang="en-US" smtClean="0"/>
              <a:t>and</a:t>
            </a:r>
            <a:r>
              <a:rPr lang="en-US" altLang="en-US" i="1" smtClean="0">
                <a:latin typeface="Times New Roman" panose="02020603050405020304" pitchFamily="18" charset="0"/>
              </a:rPr>
              <a:t> </a:t>
            </a:r>
            <a:r>
              <a:rPr lang="en-US" altLang="en-US" i="1" smtClean="0">
                <a:latin typeface="Times New Roman" panose="02020603050405020304" pitchFamily="18" charset="0"/>
                <a:sym typeface="Symbol" panose="05050102010706020507" pitchFamily="18" charset="2"/>
              </a:rPr>
              <a:t>a</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rPr>
              <a:t>–</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sym typeface="Symbol" panose="05050102010706020507" pitchFamily="18" charset="2"/>
              </a:rPr>
              <a:t>abi</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rPr>
              <a:t> a </a:t>
            </a:r>
            <a:r>
              <a:rPr lang="en-US" altLang="en-US" smtClean="0"/>
              <a:t>implies</a:t>
            </a:r>
          </a:p>
          <a:p>
            <a:pPr marL="914400" indent="-914400" eaLnBrk="1" hangingPunct="1">
              <a:buFont typeface="Arial Unicode MS" panose="020B0604020202020204" pitchFamily="34" charset="-128"/>
              <a:buNone/>
            </a:pPr>
            <a:endParaRPr lang="en-US" altLang="en-US" sz="2400" smtClean="0">
              <a:latin typeface="Times New Roman" panose="02020603050405020304" pitchFamily="18" charset="0"/>
            </a:endParaRPr>
          </a:p>
          <a:p>
            <a:pPr marL="914400" indent="-914400" eaLnBrk="1" hangingPunct="1">
              <a:buFont typeface="Arial Unicode MS" panose="020B0604020202020204" pitchFamily="34" charset="-128"/>
              <a:buNone/>
            </a:pPr>
            <a:r>
              <a:rPr lang="en-US" altLang="en-US" sz="2400" smtClean="0">
                <a:latin typeface="Times New Roman" panose="02020603050405020304" pitchFamily="18" charset="0"/>
              </a:rPr>
              <a:t>	 </a:t>
            </a:r>
            <a:r>
              <a:rPr lang="en-US" altLang="en-US" sz="2400" smtClean="0">
                <a:solidFill>
                  <a:srgbClr val="800080"/>
                </a:solidFill>
                <a:latin typeface="Times New Roman" panose="02020603050405020304" pitchFamily="18" charset="0"/>
              </a:rPr>
              <a:t>(</a:t>
            </a:r>
            <a:r>
              <a:rPr lang="en-US" altLang="en-US" sz="2400" i="1" smtClean="0">
                <a:solidFill>
                  <a:srgbClr val="800080"/>
                </a:solidFill>
                <a:latin typeface="Times New Roman" panose="02020603050405020304" pitchFamily="18" charset="0"/>
              </a:rPr>
              <a:t>ab</a:t>
            </a:r>
            <a:r>
              <a:rPr lang="en-US" altLang="en-US" sz="2400" smtClean="0">
                <a:solidFill>
                  <a:srgbClr val="800080"/>
                </a:solidFill>
                <a:latin typeface="Times New Roman" panose="02020603050405020304" pitchFamily="18" charset="0"/>
              </a:rPr>
              <a:t>(</a:t>
            </a:r>
            <a:r>
              <a:rPr lang="en-US" altLang="en-US" sz="2400" i="1" smtClean="0">
                <a:solidFill>
                  <a:srgbClr val="800080"/>
                </a:solidFill>
                <a:latin typeface="Times New Roman" panose="02020603050405020304" pitchFamily="18" charset="0"/>
              </a:rPr>
              <a:t>i + </a:t>
            </a:r>
            <a:r>
              <a:rPr lang="en-US" altLang="en-US" sz="2400" smtClean="0">
                <a:solidFill>
                  <a:srgbClr val="800080"/>
                </a:solidFill>
                <a:latin typeface="Times New Roman" panose="02020603050405020304" pitchFamily="18" charset="0"/>
              </a:rPr>
              <a:t>1)</a:t>
            </a:r>
            <a:r>
              <a:rPr lang="en-US" altLang="en-US" sz="2400" i="1" smtClean="0">
                <a:solidFill>
                  <a:srgbClr val="800080"/>
                </a:solidFill>
                <a:latin typeface="Times New Roman" panose="02020603050405020304" pitchFamily="18" charset="0"/>
              </a:rPr>
              <a:t> – b</a:t>
            </a:r>
            <a:r>
              <a:rPr lang="en-US" altLang="en-US" sz="2400" i="1" smtClean="0">
                <a:solidFill>
                  <a:srgbClr val="800080"/>
                </a:solidFill>
                <a:latin typeface="Times New Roman" panose="02020603050405020304" pitchFamily="18" charset="0"/>
                <a:sym typeface="Symbol" panose="05050102010706020507" pitchFamily="18" charset="2"/>
              </a:rPr>
              <a:t></a:t>
            </a:r>
            <a:r>
              <a:rPr lang="en-US" altLang="en-US" sz="2400" smtClean="0">
                <a:solidFill>
                  <a:srgbClr val="800080"/>
                </a:solidFill>
                <a:latin typeface="Times New Roman" panose="02020603050405020304" pitchFamily="18" charset="0"/>
                <a:sym typeface="Symbol" panose="05050102010706020507" pitchFamily="18" charset="2"/>
              </a:rPr>
              <a:t>)</a:t>
            </a:r>
            <a:r>
              <a:rPr lang="en-US" altLang="en-US" sz="2400" i="1" smtClean="0">
                <a:solidFill>
                  <a:srgbClr val="800080"/>
                </a:solidFill>
                <a:latin typeface="Times New Roman" panose="02020603050405020304" pitchFamily="18" charset="0"/>
              </a:rPr>
              <a:t>  + </a:t>
            </a:r>
            <a:r>
              <a:rPr lang="en-US" altLang="en-US" sz="2400" smtClean="0">
                <a:solidFill>
                  <a:srgbClr val="800080"/>
                </a:solidFill>
                <a:latin typeface="Times New Roman" panose="02020603050405020304" pitchFamily="18" charset="0"/>
              </a:rPr>
              <a:t>(</a:t>
            </a:r>
            <a:r>
              <a:rPr lang="en-US" altLang="en-US" sz="2400" i="1" smtClean="0">
                <a:solidFill>
                  <a:srgbClr val="800080"/>
                </a:solidFill>
                <a:latin typeface="Times New Roman" panose="02020603050405020304" pitchFamily="18" charset="0"/>
                <a:sym typeface="Symbol" panose="05050102010706020507" pitchFamily="18" charset="2"/>
              </a:rPr>
              <a:t>a</a:t>
            </a:r>
            <a:r>
              <a:rPr lang="en-US" altLang="en-US" sz="2400" smtClean="0">
                <a:solidFill>
                  <a:srgbClr val="800080"/>
                </a:solidFill>
                <a:latin typeface="Times New Roman" panose="02020603050405020304" pitchFamily="18" charset="0"/>
                <a:sym typeface="Symbol" panose="05050102010706020507" pitchFamily="18" charset="2"/>
              </a:rPr>
              <a:t> </a:t>
            </a:r>
            <a:r>
              <a:rPr lang="en-US" altLang="en-US" sz="2400" i="1" smtClean="0">
                <a:solidFill>
                  <a:srgbClr val="800080"/>
                </a:solidFill>
                <a:latin typeface="Times New Roman" panose="02020603050405020304" pitchFamily="18" charset="0"/>
              </a:rPr>
              <a:t>–</a:t>
            </a:r>
            <a:r>
              <a:rPr lang="en-US" altLang="en-US" sz="2400" smtClean="0">
                <a:solidFill>
                  <a:srgbClr val="800080"/>
                </a:solidFill>
                <a:latin typeface="Times New Roman" panose="02020603050405020304" pitchFamily="18" charset="0"/>
                <a:sym typeface="Symbol" panose="05050102010706020507" pitchFamily="18" charset="2"/>
              </a:rPr>
              <a:t> </a:t>
            </a:r>
            <a:r>
              <a:rPr lang="en-US" altLang="en-US" sz="2400" i="1" smtClean="0">
                <a:solidFill>
                  <a:srgbClr val="800080"/>
                </a:solidFill>
                <a:latin typeface="Times New Roman" panose="02020603050405020304" pitchFamily="18" charset="0"/>
                <a:sym typeface="Symbol" panose="05050102010706020507" pitchFamily="18" charset="2"/>
              </a:rPr>
              <a:t>abi</a:t>
            </a:r>
            <a:r>
              <a:rPr lang="en-US" altLang="en-US" sz="2400" smtClean="0">
                <a:solidFill>
                  <a:srgbClr val="800080"/>
                </a:solidFill>
                <a:latin typeface="Times New Roman" panose="02020603050405020304" pitchFamily="18" charset="0"/>
                <a:sym typeface="Symbol" panose="05050102010706020507" pitchFamily="18" charset="2"/>
              </a:rPr>
              <a:t>) </a:t>
            </a:r>
            <a:r>
              <a:rPr lang="en-US" altLang="en-US" sz="2400" i="1" smtClean="0">
                <a:solidFill>
                  <a:srgbClr val="800080"/>
                </a:solidFill>
                <a:latin typeface="Times New Roman" panose="02020603050405020304" pitchFamily="18" charset="0"/>
              </a:rPr>
              <a:t> b + a</a:t>
            </a:r>
          </a:p>
          <a:p>
            <a:pPr marL="914400" indent="-914400" eaLnBrk="1" hangingPunct="1">
              <a:buFont typeface="Arial Unicode MS" panose="020B0604020202020204" pitchFamily="34" charset="-128"/>
              <a:buNone/>
            </a:pPr>
            <a:r>
              <a:rPr lang="en-US" altLang="en-US" sz="2400" smtClean="0">
                <a:solidFill>
                  <a:srgbClr val="800080"/>
                </a:solidFill>
              </a:rPr>
              <a:t>But</a:t>
            </a:r>
          </a:p>
          <a:p>
            <a:pPr marL="914400" indent="-914400" eaLnBrk="1" hangingPunct="1">
              <a:buFont typeface="Arial Unicode MS" panose="020B0604020202020204" pitchFamily="34" charset="-128"/>
              <a:buNone/>
            </a:pPr>
            <a:r>
              <a:rPr lang="en-US" altLang="en-US" sz="2400" smtClean="0">
                <a:solidFill>
                  <a:srgbClr val="800080"/>
                </a:solidFill>
              </a:rPr>
              <a:t>	 </a:t>
            </a:r>
            <a:r>
              <a:rPr lang="en-US" altLang="en-US" sz="2400" i="1" smtClean="0">
                <a:solidFill>
                  <a:srgbClr val="800080"/>
                </a:solidFill>
                <a:latin typeface="Times New Roman" panose="02020603050405020304" pitchFamily="18" charset="0"/>
              </a:rPr>
              <a:t>ab</a:t>
            </a:r>
            <a:r>
              <a:rPr lang="en-US" altLang="en-US" sz="2400" smtClean="0">
                <a:solidFill>
                  <a:srgbClr val="800080"/>
                </a:solidFill>
                <a:latin typeface="Times New Roman" panose="02020603050405020304" pitchFamily="18" charset="0"/>
              </a:rPr>
              <a:t>(</a:t>
            </a:r>
            <a:r>
              <a:rPr lang="en-US" altLang="en-US" sz="2400" i="1" smtClean="0">
                <a:solidFill>
                  <a:srgbClr val="800080"/>
                </a:solidFill>
                <a:latin typeface="Times New Roman" panose="02020603050405020304" pitchFamily="18" charset="0"/>
              </a:rPr>
              <a:t>i + </a:t>
            </a:r>
            <a:r>
              <a:rPr lang="en-US" altLang="en-US" sz="2400" smtClean="0">
                <a:solidFill>
                  <a:srgbClr val="800080"/>
                </a:solidFill>
                <a:latin typeface="Times New Roman" panose="02020603050405020304" pitchFamily="18" charset="0"/>
              </a:rPr>
              <a:t>1)</a:t>
            </a:r>
            <a:r>
              <a:rPr lang="en-US" altLang="en-US" sz="2400" i="1" smtClean="0">
                <a:solidFill>
                  <a:srgbClr val="800080"/>
                </a:solidFill>
                <a:latin typeface="Times New Roman" panose="02020603050405020304" pitchFamily="18" charset="0"/>
              </a:rPr>
              <a:t> –</a:t>
            </a:r>
            <a:r>
              <a:rPr lang="en-US" altLang="en-US" sz="2400" smtClean="0">
                <a:solidFill>
                  <a:srgbClr val="800080"/>
                </a:solidFill>
                <a:latin typeface="Times New Roman" panose="02020603050405020304" pitchFamily="18" charset="0"/>
                <a:sym typeface="Symbol" panose="05050102010706020507" pitchFamily="18" charset="2"/>
              </a:rPr>
              <a:t> </a:t>
            </a:r>
            <a:r>
              <a:rPr lang="en-US" altLang="en-US" sz="2400" i="1" smtClean="0">
                <a:solidFill>
                  <a:srgbClr val="800080"/>
                </a:solidFill>
                <a:latin typeface="Times New Roman" panose="02020603050405020304" pitchFamily="18" charset="0"/>
                <a:sym typeface="Symbol" panose="05050102010706020507" pitchFamily="18" charset="2"/>
              </a:rPr>
              <a:t>abi = ab</a:t>
            </a:r>
          </a:p>
          <a:p>
            <a:pPr marL="914400" indent="-914400" eaLnBrk="1" hangingPunct="1">
              <a:buFont typeface="Arial Unicode MS" panose="020B0604020202020204" pitchFamily="34" charset="-128"/>
              <a:buNone/>
            </a:pPr>
            <a:r>
              <a:rPr lang="en-US" altLang="en-US" sz="2400" smtClean="0">
                <a:solidFill>
                  <a:srgbClr val="800080"/>
                </a:solidFill>
                <a:sym typeface="Symbol" panose="05050102010706020507" pitchFamily="18" charset="2"/>
              </a:rPr>
              <a:t>Implies</a:t>
            </a:r>
          </a:p>
          <a:p>
            <a:pPr marL="914400" indent="-914400" eaLnBrk="1" hangingPunct="1">
              <a:buFont typeface="Arial Unicode MS" panose="020B0604020202020204" pitchFamily="34" charset="-128"/>
              <a:buNone/>
            </a:pPr>
            <a:r>
              <a:rPr lang="en-US" altLang="en-US" sz="2400" i="1" smtClean="0">
                <a:solidFill>
                  <a:srgbClr val="800080"/>
                </a:solidFill>
                <a:latin typeface="Times New Roman" panose="02020603050405020304" pitchFamily="18" charset="0"/>
                <a:sym typeface="Symbol" panose="05050102010706020507" pitchFamily="18" charset="2"/>
              </a:rPr>
              <a:t>	ab </a:t>
            </a:r>
            <a:r>
              <a:rPr lang="en-US" altLang="en-US" sz="2400" i="1" smtClean="0">
                <a:solidFill>
                  <a:srgbClr val="800080"/>
                </a:solidFill>
                <a:latin typeface="Times New Roman" panose="02020603050405020304" pitchFamily="18" charset="0"/>
              </a:rPr>
              <a:t>– b</a:t>
            </a:r>
            <a:r>
              <a:rPr lang="en-US" altLang="en-US" sz="2400" i="1" smtClean="0">
                <a:solidFill>
                  <a:srgbClr val="800080"/>
                </a:solidFill>
                <a:latin typeface="Times New Roman" panose="02020603050405020304" pitchFamily="18" charset="0"/>
                <a:sym typeface="Symbol" panose="05050102010706020507" pitchFamily="18" charset="2"/>
              </a:rPr>
              <a:t> </a:t>
            </a:r>
            <a:r>
              <a:rPr lang="en-US" altLang="en-US" sz="2400" i="1" smtClean="0">
                <a:solidFill>
                  <a:srgbClr val="800080"/>
                </a:solidFill>
                <a:latin typeface="Times New Roman" panose="02020603050405020304" pitchFamily="18" charset="0"/>
              </a:rPr>
              <a:t>+ </a:t>
            </a:r>
            <a:r>
              <a:rPr lang="en-US" altLang="en-US" sz="2400" i="1" smtClean="0">
                <a:solidFill>
                  <a:srgbClr val="800080"/>
                </a:solidFill>
                <a:latin typeface="Times New Roman" panose="02020603050405020304" pitchFamily="18" charset="0"/>
                <a:sym typeface="Symbol" panose="05050102010706020507" pitchFamily="18" charset="2"/>
              </a:rPr>
              <a:t>a</a:t>
            </a:r>
            <a:r>
              <a:rPr lang="en-US" altLang="en-US" sz="2400" smtClean="0">
                <a:solidFill>
                  <a:srgbClr val="800080"/>
                </a:solidFill>
                <a:latin typeface="Times New Roman" panose="02020603050405020304" pitchFamily="18" charset="0"/>
                <a:sym typeface="Symbol" panose="05050102010706020507" pitchFamily="18" charset="2"/>
              </a:rPr>
              <a:t> </a:t>
            </a:r>
            <a:r>
              <a:rPr lang="en-US" altLang="en-US" sz="2400" i="1" smtClean="0">
                <a:solidFill>
                  <a:srgbClr val="800080"/>
                </a:solidFill>
                <a:latin typeface="Times New Roman" panose="02020603050405020304" pitchFamily="18" charset="0"/>
              </a:rPr>
              <a:t> b + a</a:t>
            </a:r>
          </a:p>
          <a:p>
            <a:pPr marL="914400" indent="-914400" eaLnBrk="1" hangingPunct="1">
              <a:buFont typeface="Arial Unicode MS" panose="020B0604020202020204" pitchFamily="34" charset="-128"/>
              <a:buNone/>
            </a:pPr>
            <a:r>
              <a:rPr lang="en-US" altLang="en-US" sz="2400" smtClean="0">
                <a:solidFill>
                  <a:srgbClr val="800080"/>
                </a:solidFill>
              </a:rPr>
              <a:t>Implies</a:t>
            </a:r>
          </a:p>
          <a:p>
            <a:pPr marL="914400" indent="-914400" eaLnBrk="1" hangingPunct="1">
              <a:buFont typeface="Arial Unicode MS" panose="020B0604020202020204" pitchFamily="34" charset="-128"/>
              <a:buNone/>
            </a:pPr>
            <a:r>
              <a:rPr lang="en-US" altLang="en-US" sz="2400" i="1" smtClean="0">
                <a:solidFill>
                  <a:srgbClr val="800080"/>
                </a:solidFill>
                <a:latin typeface="Times New Roman" panose="02020603050405020304" pitchFamily="18" charset="0"/>
              </a:rPr>
              <a:t>	 b</a:t>
            </a:r>
            <a:r>
              <a:rPr lang="en-US" altLang="en-US" sz="2400" i="1" smtClean="0">
                <a:solidFill>
                  <a:srgbClr val="800080"/>
                </a:solidFill>
                <a:latin typeface="Times New Roman" panose="02020603050405020304" pitchFamily="18" charset="0"/>
                <a:sym typeface="Symbol" panose="05050102010706020507" pitchFamily="18" charset="2"/>
              </a:rPr>
              <a:t> </a:t>
            </a:r>
            <a:r>
              <a:rPr lang="en-US" altLang="en-US" sz="2400" i="1" smtClean="0">
                <a:solidFill>
                  <a:srgbClr val="800080"/>
                </a:solidFill>
                <a:latin typeface="Times New Roman" panose="02020603050405020304" pitchFamily="18" charset="0"/>
              </a:rPr>
              <a:t>– </a:t>
            </a:r>
            <a:r>
              <a:rPr lang="en-US" altLang="en-US" sz="2400" i="1" smtClean="0">
                <a:solidFill>
                  <a:srgbClr val="800080"/>
                </a:solidFill>
                <a:latin typeface="Times New Roman" panose="02020603050405020304" pitchFamily="18" charset="0"/>
                <a:sym typeface="Symbol" panose="05050102010706020507" pitchFamily="18" charset="2"/>
              </a:rPr>
              <a:t>a</a:t>
            </a:r>
            <a:r>
              <a:rPr lang="en-US" altLang="en-US" sz="2400" smtClean="0">
                <a:solidFill>
                  <a:srgbClr val="800080"/>
                </a:solidFill>
                <a:latin typeface="Times New Roman" panose="02020603050405020304" pitchFamily="18" charset="0"/>
                <a:sym typeface="Symbol" panose="05050102010706020507" pitchFamily="18" charset="2"/>
              </a:rPr>
              <a:t>   </a:t>
            </a:r>
            <a:r>
              <a:rPr lang="en-US" altLang="en-US" sz="2400" i="1" smtClean="0">
                <a:solidFill>
                  <a:srgbClr val="800080"/>
                </a:solidFill>
                <a:latin typeface="Times New Roman" panose="02020603050405020304" pitchFamily="18" charset="0"/>
                <a:sym typeface="Symbol" panose="05050102010706020507" pitchFamily="18" charset="2"/>
              </a:rPr>
              <a:t>ab</a:t>
            </a:r>
            <a:r>
              <a:rPr lang="en-US" altLang="en-US" sz="2400" smtClean="0">
                <a:solidFill>
                  <a:srgbClr val="800080"/>
                </a:solidFill>
                <a:latin typeface="Times New Roman" panose="02020603050405020304" pitchFamily="18" charset="0"/>
                <a:sym typeface="Symbol" panose="05050102010706020507" pitchFamily="18" charset="2"/>
              </a:rPr>
              <a:t> </a:t>
            </a:r>
            <a:r>
              <a:rPr lang="en-US" altLang="en-US" sz="2400" i="1" smtClean="0">
                <a:solidFill>
                  <a:srgbClr val="800080"/>
                </a:solidFill>
                <a:latin typeface="Times New Roman" panose="02020603050405020304" pitchFamily="18" charset="0"/>
              </a:rPr>
              <a:t>– a – b</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13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13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14B146-374F-41C9-8508-F9D28336AA75}" type="slidenum">
              <a:rPr lang="en-US" altLang="en-US">
                <a:solidFill>
                  <a:srgbClr val="660066"/>
                </a:solidFill>
              </a:rPr>
              <a:pPr eaLnBrk="1" hangingPunct="1"/>
              <a:t>85</a:t>
            </a:fld>
            <a:endParaRPr lang="en-US" altLang="en-US">
              <a:solidFill>
                <a:srgbClr val="660066"/>
              </a:solidFill>
            </a:endParaRPr>
          </a:p>
        </p:txBody>
      </p:sp>
      <p:sp>
        <p:nvSpPr>
          <p:cNvPr id="101381" name="Rectangle 2"/>
          <p:cNvSpPr>
            <a:spLocks noGrp="1" noChangeArrowheads="1"/>
          </p:cNvSpPr>
          <p:nvPr>
            <p:ph type="title"/>
          </p:nvPr>
        </p:nvSpPr>
        <p:spPr/>
        <p:txBody>
          <a:bodyPr/>
          <a:lstStyle/>
          <a:p>
            <a:pPr eaLnBrk="1" hangingPunct="1"/>
            <a:r>
              <a:rPr lang="en-US" altLang="en-US" smtClean="0"/>
              <a:t>Dark Shadow</a:t>
            </a:r>
          </a:p>
        </p:txBody>
      </p:sp>
      <p:sp>
        <p:nvSpPr>
          <p:cNvPr id="101382" name="Rectangle 3"/>
          <p:cNvSpPr>
            <a:spLocks noGrp="1" noChangeArrowheads="1"/>
          </p:cNvSpPr>
          <p:nvPr>
            <p:ph type="body" idx="1"/>
          </p:nvPr>
        </p:nvSpPr>
        <p:spPr/>
        <p:txBody>
          <a:bodyPr/>
          <a:lstStyle/>
          <a:p>
            <a:pPr eaLnBrk="1" hangingPunct="1">
              <a:spcBef>
                <a:spcPct val="0"/>
              </a:spcBef>
              <a:buClrTx/>
              <a:buSzTx/>
              <a:buFont typeface="Wingdings" panose="05000000000000000000" pitchFamily="2" charset="2"/>
              <a:buChar char="§"/>
            </a:pPr>
            <a:r>
              <a:rPr lang="en-US" altLang="en-US" smtClean="0"/>
              <a:t>In other words, if</a:t>
            </a:r>
            <a:r>
              <a:rPr lang="en-US" altLang="en-US" smtClean="0">
                <a:sym typeface="Symbol" panose="05050102010706020507" pitchFamily="18" charset="2"/>
              </a:rPr>
              <a:t> </a:t>
            </a:r>
            <a:r>
              <a:rPr lang="en-US" altLang="en-US" i="1" smtClean="0">
                <a:latin typeface="Times New Roman" panose="02020603050405020304" pitchFamily="18" charset="0"/>
                <a:sym typeface="Symbol" panose="05050102010706020507" pitchFamily="18" charset="2"/>
              </a:rPr>
              <a:t>a</a:t>
            </a:r>
            <a:r>
              <a:rPr lang="en-US" altLang="en-US" i="1" smtClean="0">
                <a:sym typeface="Symbol" panose="05050102010706020507" pitchFamily="18" charset="2"/>
              </a:rPr>
              <a:t></a:t>
            </a:r>
            <a:r>
              <a:rPr lang="en-US" altLang="en-US" smtClean="0">
                <a:sym typeface="Symbol" panose="05050102010706020507" pitchFamily="18" charset="2"/>
              </a:rPr>
              <a:t>  </a:t>
            </a:r>
            <a:r>
              <a:rPr lang="en-US" altLang="en-US" i="1" smtClean="0">
                <a:latin typeface="Times New Roman" panose="02020603050405020304" pitchFamily="18" charset="0"/>
                <a:sym typeface="Symbol" panose="05050102010706020507" pitchFamily="18" charset="2"/>
              </a:rPr>
              <a:t>abz </a:t>
            </a:r>
            <a:r>
              <a:rPr lang="en-US" altLang="en-US" smtClean="0">
                <a:sym typeface="Symbol" panose="05050102010706020507" pitchFamily="18" charset="2"/>
              </a:rPr>
              <a:t> </a:t>
            </a:r>
            <a:r>
              <a:rPr lang="en-US" altLang="en-US" i="1" smtClean="0">
                <a:latin typeface="Times New Roman" panose="02020603050405020304" pitchFamily="18" charset="0"/>
                <a:sym typeface="Symbol" panose="05050102010706020507" pitchFamily="18" charset="2"/>
              </a:rPr>
              <a:t>b</a:t>
            </a:r>
            <a:r>
              <a:rPr lang="en-US" altLang="en-US" i="1" smtClean="0">
                <a:sym typeface="Symbol" panose="05050102010706020507" pitchFamily="18" charset="2"/>
              </a:rPr>
              <a:t> </a:t>
            </a:r>
            <a:r>
              <a:rPr lang="en-US" altLang="en-US" smtClean="0">
                <a:sym typeface="Symbol" panose="05050102010706020507" pitchFamily="18" charset="2"/>
              </a:rPr>
              <a:t>do not have integer solution, then </a:t>
            </a:r>
            <a:br>
              <a:rPr lang="en-US" altLang="en-US" smtClean="0">
                <a:sym typeface="Symbol" panose="05050102010706020507" pitchFamily="18" charset="2"/>
              </a:rPr>
            </a:br>
            <a:r>
              <a:rPr lang="en-US" altLang="en-US" smtClean="0">
                <a:sym typeface="Symbol" panose="05050102010706020507" pitchFamily="18" charset="2"/>
              </a:rPr>
              <a:t>		</a:t>
            </a:r>
            <a:r>
              <a:rPr lang="en-US" altLang="en-US" i="1" smtClean="0">
                <a:latin typeface="Times New Roman" panose="02020603050405020304" pitchFamily="18" charset="0"/>
              </a:rPr>
              <a:t>b</a:t>
            </a:r>
            <a:r>
              <a:rPr lang="en-US" altLang="en-US" i="1"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rPr>
              <a:t>– </a:t>
            </a:r>
            <a:r>
              <a:rPr lang="en-US" altLang="en-US" i="1" smtClean="0">
                <a:latin typeface="Times New Roman" panose="02020603050405020304" pitchFamily="18" charset="0"/>
                <a:sym typeface="Symbol" panose="05050102010706020507" pitchFamily="18" charset="2"/>
              </a:rPr>
              <a:t>a </a:t>
            </a:r>
            <a:r>
              <a:rPr lang="en-US" altLang="en-US" smtClean="0">
                <a:latin typeface="Times New Roman" panose="02020603050405020304" pitchFamily="18" charset="0"/>
                <a:sym typeface="Symbol" panose="05050102010706020507" pitchFamily="18" charset="2"/>
              </a:rPr>
              <a:t> </a:t>
            </a:r>
            <a:r>
              <a:rPr lang="en-US" altLang="en-US" smtClean="0">
                <a:solidFill>
                  <a:srgbClr val="800080"/>
                </a:solidFill>
                <a:sym typeface="Symbol" panose="05050102010706020507" pitchFamily="18" charset="2"/>
              </a:rPr>
              <a:t></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sym typeface="Symbol" panose="05050102010706020507" pitchFamily="18" charset="2"/>
              </a:rPr>
              <a:t>ab</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rPr>
              <a:t>– a – b + </a:t>
            </a:r>
            <a:r>
              <a:rPr lang="en-US" altLang="en-US" smtClean="0">
                <a:latin typeface="Times New Roman" panose="02020603050405020304" pitchFamily="18" charset="0"/>
              </a:rPr>
              <a:t>1</a:t>
            </a:r>
            <a:r>
              <a:rPr lang="en-US" altLang="en-US" i="1" smtClean="0">
                <a:latin typeface="Times New Roman" panose="02020603050405020304" pitchFamily="18" charset="0"/>
              </a:rPr>
              <a:t> </a:t>
            </a:r>
            <a:endParaRPr lang="en-US" altLang="en-US" smtClean="0">
              <a:sym typeface="Symbol" panose="05050102010706020507" pitchFamily="18" charset="2"/>
            </a:endParaRPr>
          </a:p>
          <a:p>
            <a:pPr eaLnBrk="1" hangingPunct="1">
              <a:spcBef>
                <a:spcPct val="0"/>
              </a:spcBef>
              <a:buClrTx/>
              <a:buSzTx/>
              <a:buFontTx/>
              <a:buChar char="•"/>
            </a:pPr>
            <a:endParaRPr lang="en-US" altLang="en-US" i="1" smtClean="0">
              <a:latin typeface="Times New Roman" panose="02020603050405020304" pitchFamily="18" charset="0"/>
            </a:endParaRPr>
          </a:p>
          <a:p>
            <a:pPr eaLnBrk="1" hangingPunct="1">
              <a:buClr>
                <a:schemeClr val="tx1"/>
              </a:buClr>
              <a:buSzTx/>
              <a:buFont typeface="Wingdings" panose="05000000000000000000" pitchFamily="2" charset="2"/>
              <a:buChar char="§"/>
            </a:pPr>
            <a:r>
              <a:rPr lang="en-US" altLang="en-US" smtClean="0"/>
              <a:t>Conversely, if</a:t>
            </a:r>
            <a:r>
              <a:rPr lang="en-US" altLang="en-US" i="1" smtClean="0">
                <a:latin typeface="Times New Roman" panose="02020603050405020304" pitchFamily="18" charset="0"/>
              </a:rPr>
              <a:t> b</a:t>
            </a:r>
            <a:r>
              <a:rPr lang="en-US" altLang="en-US" i="1"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rPr>
              <a:t>– </a:t>
            </a:r>
            <a:r>
              <a:rPr lang="en-US" altLang="en-US" i="1" smtClean="0">
                <a:latin typeface="Times New Roman" panose="02020603050405020304" pitchFamily="18" charset="0"/>
                <a:sym typeface="Symbol" panose="05050102010706020507" pitchFamily="18" charset="2"/>
              </a:rPr>
              <a:t>a</a:t>
            </a:r>
            <a:r>
              <a:rPr lang="en-US" altLang="en-US" smtClean="0">
                <a:latin typeface="Times New Roman" panose="02020603050405020304" pitchFamily="18" charset="0"/>
                <a:sym typeface="Symbol" panose="05050102010706020507" pitchFamily="18" charset="2"/>
              </a:rPr>
              <a:t>  </a:t>
            </a:r>
            <a:r>
              <a:rPr lang="en-US" altLang="en-US" b="1" smtClean="0">
                <a:solidFill>
                  <a:srgbClr val="800080"/>
                </a:solidFill>
                <a:latin typeface="Times New Roman" panose="02020603050405020304" pitchFamily="18" charset="0"/>
                <a:sym typeface="Symbol" panose="05050102010706020507" pitchFamily="18" charset="2"/>
              </a:rPr>
              <a:t></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sym typeface="Symbol" panose="05050102010706020507" pitchFamily="18" charset="2"/>
              </a:rPr>
              <a:t>ab</a:t>
            </a:r>
            <a:r>
              <a:rPr lang="en-US" altLang="en-US" smtClean="0">
                <a:latin typeface="Times New Roman" panose="02020603050405020304" pitchFamily="18" charset="0"/>
                <a:sym typeface="Symbol" panose="05050102010706020507" pitchFamily="18" charset="2"/>
              </a:rPr>
              <a:t> </a:t>
            </a:r>
            <a:r>
              <a:rPr lang="en-US" altLang="en-US" i="1" smtClean="0">
                <a:latin typeface="Times New Roman" panose="02020603050405020304" pitchFamily="18" charset="0"/>
              </a:rPr>
              <a:t>– a – b + </a:t>
            </a:r>
            <a:r>
              <a:rPr lang="en-US" altLang="en-US" smtClean="0">
                <a:latin typeface="Times New Roman" panose="02020603050405020304" pitchFamily="18" charset="0"/>
              </a:rPr>
              <a:t>1</a:t>
            </a:r>
            <a:r>
              <a:rPr lang="en-US" altLang="en-US" i="1" smtClean="0">
                <a:latin typeface="Times New Roman" panose="02020603050405020304" pitchFamily="18" charset="0"/>
              </a:rPr>
              <a:t> = </a:t>
            </a:r>
            <a:br>
              <a:rPr lang="en-US" altLang="en-US" i="1" smtClean="0">
                <a:latin typeface="Times New Roman" panose="02020603050405020304" pitchFamily="18" charset="0"/>
              </a:rPr>
            </a:br>
            <a:r>
              <a:rPr lang="en-US" altLang="en-US" smtClean="0">
                <a:latin typeface="Times New Roman" panose="02020603050405020304" pitchFamily="18" charset="0"/>
              </a:rPr>
              <a:t>(</a:t>
            </a:r>
            <a:r>
              <a:rPr lang="en-US" altLang="en-US" i="1" smtClean="0">
                <a:latin typeface="Times New Roman" panose="02020603050405020304" pitchFamily="18" charset="0"/>
              </a:rPr>
              <a:t>a – </a:t>
            </a:r>
            <a:r>
              <a:rPr lang="en-US" altLang="en-US" smtClean="0">
                <a:latin typeface="Times New Roman" panose="02020603050405020304" pitchFamily="18" charset="0"/>
              </a:rPr>
              <a:t>1)(</a:t>
            </a:r>
            <a:r>
              <a:rPr lang="en-US" altLang="en-US" i="1" smtClean="0">
                <a:latin typeface="Times New Roman" panose="02020603050405020304" pitchFamily="18" charset="0"/>
              </a:rPr>
              <a:t>b – </a:t>
            </a:r>
            <a:r>
              <a:rPr lang="en-US" altLang="en-US" smtClean="0">
                <a:latin typeface="Times New Roman" panose="02020603050405020304" pitchFamily="18" charset="0"/>
              </a:rPr>
              <a:t>1), </a:t>
            </a:r>
            <a:r>
              <a:rPr lang="en-US" altLang="en-US" smtClean="0"/>
              <a:t>then an integer solution to</a:t>
            </a:r>
            <a:r>
              <a:rPr lang="en-US" altLang="en-US" smtClean="0">
                <a:latin typeface="Times New Roman" panose="02020603050405020304" pitchFamily="18" charset="0"/>
              </a:rPr>
              <a:t> </a:t>
            </a:r>
            <a:r>
              <a:rPr lang="en-US" altLang="en-US" i="1" smtClean="0">
                <a:latin typeface="Times New Roman" panose="02020603050405020304" pitchFamily="18" charset="0"/>
              </a:rPr>
              <a:t>z</a:t>
            </a:r>
            <a:r>
              <a:rPr lang="en-US" altLang="en-US" smtClean="0">
                <a:latin typeface="Times New Roman" panose="02020603050405020304" pitchFamily="18" charset="0"/>
              </a:rPr>
              <a:t> </a:t>
            </a:r>
            <a:r>
              <a:rPr lang="en-US" altLang="en-US" smtClean="0"/>
              <a:t>must exist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24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24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C108F3-1ABA-4135-BDA3-3F950FC04A48}" type="slidenum">
              <a:rPr lang="en-US" altLang="en-US">
                <a:solidFill>
                  <a:srgbClr val="660066"/>
                </a:solidFill>
              </a:rPr>
              <a:pPr eaLnBrk="1" hangingPunct="1"/>
              <a:t>86</a:t>
            </a:fld>
            <a:endParaRPr lang="en-US" altLang="en-US">
              <a:solidFill>
                <a:srgbClr val="660066"/>
              </a:solidFill>
            </a:endParaRPr>
          </a:p>
        </p:txBody>
      </p:sp>
      <p:sp>
        <p:nvSpPr>
          <p:cNvPr id="102405" name="Rectangle 2"/>
          <p:cNvSpPr>
            <a:spLocks noGrp="1" noChangeArrowheads="1"/>
          </p:cNvSpPr>
          <p:nvPr>
            <p:ph type="title"/>
          </p:nvPr>
        </p:nvSpPr>
        <p:spPr/>
        <p:txBody>
          <a:bodyPr/>
          <a:lstStyle/>
          <a:p>
            <a:pPr eaLnBrk="1" hangingPunct="1"/>
            <a:r>
              <a:rPr lang="en-US" altLang="en-US" smtClean="0"/>
              <a:t>Dark Shadow</a:t>
            </a:r>
          </a:p>
        </p:txBody>
      </p:sp>
      <p:sp>
        <p:nvSpPr>
          <p:cNvPr id="102406" name="Rectangle 3"/>
          <p:cNvSpPr>
            <a:spLocks noGrp="1" noChangeArrowheads="1"/>
          </p:cNvSpPr>
          <p:nvPr>
            <p:ph type="body" idx="1"/>
          </p:nvPr>
        </p:nvSpPr>
        <p:spPr/>
        <p:txBody>
          <a:bodyPr/>
          <a:lstStyle/>
          <a:p>
            <a:pPr eaLnBrk="1" hangingPunct="1">
              <a:lnSpc>
                <a:spcPct val="80000"/>
              </a:lnSpc>
            </a:pPr>
            <a:r>
              <a:rPr lang="en-US" altLang="en-US" sz="2800" smtClean="0"/>
              <a:t>The </a:t>
            </a:r>
            <a:r>
              <a:rPr lang="en-US" altLang="en-US" sz="2800" i="1" smtClean="0">
                <a:solidFill>
                  <a:srgbClr val="A50021"/>
                </a:solidFill>
              </a:rPr>
              <a:t>dark shadow</a:t>
            </a:r>
            <a:r>
              <a:rPr lang="en-US" altLang="en-US" sz="2800" smtClean="0"/>
              <a:t> for </a:t>
            </a:r>
            <a:r>
              <a:rPr lang="en-US" altLang="en-US" sz="2800" i="1" smtClean="0">
                <a:sym typeface="Symbol" panose="05050102010706020507" pitchFamily="18" charset="2"/>
              </a:rPr>
              <a:t></a:t>
            </a:r>
            <a:r>
              <a:rPr lang="en-US" altLang="en-US" sz="2800" smtClean="0">
                <a:sym typeface="Symbol" panose="05050102010706020507" pitchFamily="18" charset="2"/>
              </a:rPr>
              <a:t>  </a:t>
            </a:r>
            <a:r>
              <a:rPr lang="en-US" altLang="en-US" sz="2800" i="1" smtClean="0">
                <a:latin typeface="Times New Roman" panose="02020603050405020304" pitchFamily="18" charset="0"/>
                <a:sym typeface="Symbol" panose="05050102010706020507" pitchFamily="18" charset="2"/>
              </a:rPr>
              <a:t>bz </a:t>
            </a:r>
            <a:r>
              <a:rPr lang="en-US" altLang="en-US" sz="2800" smtClean="0">
                <a:sym typeface="Symbol" panose="05050102010706020507" pitchFamily="18" charset="2"/>
              </a:rPr>
              <a:t>and</a:t>
            </a:r>
            <a:r>
              <a:rPr lang="en-US" altLang="en-US" sz="2800" i="1" smtClean="0">
                <a:latin typeface="Times New Roman" panose="02020603050405020304" pitchFamily="18" charset="0"/>
                <a:sym typeface="Symbol" panose="05050102010706020507" pitchFamily="18" charset="2"/>
              </a:rPr>
              <a:t> az</a:t>
            </a:r>
            <a:r>
              <a:rPr lang="en-US" altLang="en-US" sz="2800" smtClean="0">
                <a:sym typeface="Symbol" panose="05050102010706020507" pitchFamily="18" charset="2"/>
              </a:rPr>
              <a:t>  </a:t>
            </a:r>
            <a:r>
              <a:rPr lang="en-US" altLang="en-US" sz="2800" i="1" smtClean="0">
                <a:sym typeface="Symbol" panose="05050102010706020507" pitchFamily="18" charset="2"/>
              </a:rPr>
              <a:t> </a:t>
            </a:r>
            <a:r>
              <a:rPr lang="en-US" altLang="en-US" sz="2800" smtClean="0">
                <a:sym typeface="Symbol" panose="05050102010706020507" pitchFamily="18" charset="2"/>
              </a:rPr>
              <a:t>is</a:t>
            </a:r>
          </a:p>
          <a:p>
            <a:pPr eaLnBrk="1" hangingPunct="1">
              <a:lnSpc>
                <a:spcPct val="80000"/>
              </a:lnSpc>
              <a:buFont typeface="Arial Unicode MS" panose="020B0604020202020204" pitchFamily="34" charset="-128"/>
              <a:buNone/>
            </a:pPr>
            <a:r>
              <a:rPr lang="en-US" altLang="en-US" sz="2800" smtClean="0"/>
              <a:t>			</a:t>
            </a:r>
            <a:r>
              <a:rPr lang="en-US" altLang="en-US" sz="2800" i="1" smtClean="0">
                <a:latin typeface="Times New Roman" panose="02020603050405020304" pitchFamily="18" charset="0"/>
              </a:rPr>
              <a:t>b</a:t>
            </a:r>
            <a:r>
              <a:rPr lang="en-US" altLang="en-US" sz="2800" i="1" smtClean="0">
                <a:latin typeface="Times New Roman" panose="02020603050405020304" pitchFamily="18" charset="0"/>
                <a:sym typeface="Symbol" panose="05050102010706020507" pitchFamily="18" charset="2"/>
              </a:rPr>
              <a:t> </a:t>
            </a:r>
            <a:r>
              <a:rPr lang="en-US" altLang="en-US" sz="2800" i="1" smtClean="0">
                <a:latin typeface="Times New Roman" panose="02020603050405020304" pitchFamily="18" charset="0"/>
              </a:rPr>
              <a:t>– </a:t>
            </a:r>
            <a:r>
              <a:rPr lang="en-US" altLang="en-US" sz="2800" i="1" smtClean="0">
                <a:latin typeface="Times New Roman" panose="02020603050405020304" pitchFamily="18" charset="0"/>
                <a:sym typeface="Symbol" panose="05050102010706020507" pitchFamily="18" charset="2"/>
              </a:rPr>
              <a:t>a</a:t>
            </a:r>
            <a:r>
              <a:rPr lang="en-US" altLang="en-US" sz="2800" smtClean="0">
                <a:latin typeface="Times New Roman" panose="02020603050405020304" pitchFamily="18" charset="0"/>
                <a:sym typeface="Symbol" panose="05050102010706020507" pitchFamily="18" charset="2"/>
              </a:rPr>
              <a:t>  </a:t>
            </a:r>
            <a:r>
              <a:rPr lang="en-US" altLang="en-US" sz="2800" smtClean="0">
                <a:sym typeface="Symbol" panose="05050102010706020507" pitchFamily="18" charset="2"/>
              </a:rPr>
              <a:t>≥</a:t>
            </a:r>
            <a:r>
              <a:rPr lang="en-US" altLang="en-US" sz="2800" smtClean="0">
                <a:latin typeface="Times New Roman" panose="02020603050405020304" pitchFamily="18" charset="0"/>
                <a:sym typeface="Symbol" panose="05050102010706020507" pitchFamily="18" charset="2"/>
              </a:rPr>
              <a:t> </a:t>
            </a:r>
            <a:r>
              <a:rPr lang="en-US" altLang="en-US" sz="2800" smtClean="0">
                <a:latin typeface="Times New Roman" panose="02020603050405020304" pitchFamily="18" charset="0"/>
              </a:rPr>
              <a:t>(</a:t>
            </a:r>
            <a:r>
              <a:rPr lang="en-US" altLang="en-US" sz="2800" i="1" smtClean="0">
                <a:latin typeface="Times New Roman" panose="02020603050405020304" pitchFamily="18" charset="0"/>
              </a:rPr>
              <a:t>a – </a:t>
            </a:r>
            <a:r>
              <a:rPr lang="en-US" altLang="en-US" sz="2800" smtClean="0">
                <a:latin typeface="Times New Roman" panose="02020603050405020304" pitchFamily="18" charset="0"/>
              </a:rPr>
              <a:t>1)(</a:t>
            </a:r>
            <a:r>
              <a:rPr lang="en-US" altLang="en-US" sz="2800" i="1" smtClean="0">
                <a:latin typeface="Times New Roman" panose="02020603050405020304" pitchFamily="18" charset="0"/>
              </a:rPr>
              <a:t>b – </a:t>
            </a:r>
            <a:r>
              <a:rPr lang="en-US" altLang="en-US" sz="2800" smtClean="0">
                <a:latin typeface="Times New Roman" panose="02020603050405020304" pitchFamily="18" charset="0"/>
              </a:rPr>
              <a:t>1)</a:t>
            </a:r>
          </a:p>
          <a:p>
            <a:pPr eaLnBrk="1" hangingPunct="1">
              <a:lnSpc>
                <a:spcPct val="80000"/>
              </a:lnSpc>
              <a:buFont typeface="Arial Unicode MS" panose="020B0604020202020204" pitchFamily="34" charset="-128"/>
              <a:buNone/>
            </a:pPr>
            <a:endParaRPr lang="en-US" altLang="en-US" sz="2800" smtClean="0">
              <a:latin typeface="Times New Roman" panose="02020603050405020304" pitchFamily="18" charset="0"/>
            </a:endParaRPr>
          </a:p>
          <a:p>
            <a:pPr eaLnBrk="1" hangingPunct="1">
              <a:lnSpc>
                <a:spcPct val="80000"/>
              </a:lnSpc>
            </a:pPr>
            <a:r>
              <a:rPr lang="en-US" altLang="en-US" sz="2800" smtClean="0"/>
              <a:t>If </a:t>
            </a:r>
            <a:r>
              <a:rPr lang="en-US" altLang="en-US" sz="2800" i="1" smtClean="0">
                <a:latin typeface="Times New Roman" panose="02020603050405020304" pitchFamily="18" charset="0"/>
              </a:rPr>
              <a:t>a</a:t>
            </a:r>
            <a:r>
              <a:rPr lang="en-US" altLang="en-US" sz="2800" smtClean="0">
                <a:latin typeface="Times New Roman" panose="02020603050405020304" pitchFamily="18" charset="0"/>
              </a:rPr>
              <a:t> = 1 or </a:t>
            </a:r>
            <a:r>
              <a:rPr lang="en-US" altLang="en-US" sz="2800" i="1" smtClean="0">
                <a:latin typeface="Times New Roman" panose="02020603050405020304" pitchFamily="18" charset="0"/>
              </a:rPr>
              <a:t>b</a:t>
            </a:r>
            <a:r>
              <a:rPr lang="en-US" altLang="en-US" sz="2800" smtClean="0">
                <a:latin typeface="Times New Roman" panose="02020603050405020304" pitchFamily="18" charset="0"/>
              </a:rPr>
              <a:t> = 1, </a:t>
            </a:r>
            <a:r>
              <a:rPr lang="en-US" altLang="en-US" sz="2800" smtClean="0"/>
              <a:t>the dark shadow and the real shadow are </a:t>
            </a:r>
            <a:r>
              <a:rPr lang="en-US" altLang="en-US" sz="2800" smtClean="0">
                <a:solidFill>
                  <a:srgbClr val="A50021"/>
                </a:solidFill>
              </a:rPr>
              <a:t>identical</a:t>
            </a:r>
          </a:p>
          <a:p>
            <a:pPr lvl="1" eaLnBrk="1" hangingPunct="1">
              <a:lnSpc>
                <a:spcPct val="80000"/>
              </a:lnSpc>
            </a:pPr>
            <a:r>
              <a:rPr lang="en-US" altLang="en-US" sz="2400" i="1" smtClean="0">
                <a:latin typeface="Times New Roman" panose="02020603050405020304" pitchFamily="18" charset="0"/>
              </a:rPr>
              <a:t>b</a:t>
            </a:r>
            <a:r>
              <a:rPr lang="en-US" altLang="en-US" sz="2400" i="1" smtClean="0">
                <a:latin typeface="Times New Roman" panose="02020603050405020304" pitchFamily="18" charset="0"/>
                <a:sym typeface="Symbol" panose="05050102010706020507" pitchFamily="18" charset="2"/>
              </a:rPr>
              <a:t> </a:t>
            </a:r>
            <a:r>
              <a:rPr lang="en-US" altLang="en-US" sz="2400" i="1" smtClean="0">
                <a:latin typeface="Times New Roman" panose="02020603050405020304" pitchFamily="18" charset="0"/>
              </a:rPr>
              <a:t>– </a:t>
            </a:r>
            <a:r>
              <a:rPr lang="en-US" altLang="en-US" sz="2400" i="1" smtClean="0">
                <a:latin typeface="Times New Roman" panose="02020603050405020304" pitchFamily="18" charset="0"/>
                <a:sym typeface="Symbol" panose="05050102010706020507" pitchFamily="18" charset="2"/>
              </a:rPr>
              <a:t>a</a:t>
            </a:r>
            <a:r>
              <a:rPr lang="en-US" altLang="en-US" sz="2400" smtClean="0">
                <a:latin typeface="Times New Roman" panose="02020603050405020304" pitchFamily="18" charset="0"/>
                <a:sym typeface="Symbol" panose="05050102010706020507" pitchFamily="18" charset="2"/>
              </a:rPr>
              <a:t>  </a:t>
            </a:r>
            <a:r>
              <a:rPr lang="en-US" altLang="en-US" sz="2400" smtClean="0">
                <a:sym typeface="Symbol" panose="05050102010706020507" pitchFamily="18" charset="2"/>
              </a:rPr>
              <a:t>≥ 0 </a:t>
            </a:r>
            <a:r>
              <a:rPr lang="en-US" altLang="en-US" sz="240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a</a:t>
            </a:r>
            <a:r>
              <a:rPr lang="en-US" altLang="en-US" sz="2400" smtClean="0">
                <a:latin typeface="Times New Roman" panose="02020603050405020304" pitchFamily="18" charset="0"/>
                <a:sym typeface="Symbol" panose="05050102010706020507" pitchFamily="18" charset="2"/>
              </a:rPr>
              <a:t>  </a:t>
            </a:r>
            <a:r>
              <a:rPr lang="en-US" altLang="en-US" sz="2400" smtClean="0">
                <a:sym typeface="Symbol" panose="05050102010706020507" pitchFamily="18" charset="2"/>
              </a:rPr>
              <a:t> </a:t>
            </a:r>
            <a:r>
              <a:rPr lang="en-US" altLang="en-US" sz="2400" i="1" smtClean="0">
                <a:latin typeface="Times New Roman" panose="02020603050405020304" pitchFamily="18" charset="0"/>
              </a:rPr>
              <a:t>b</a:t>
            </a:r>
            <a:r>
              <a:rPr lang="en-US" altLang="en-US" sz="2400" i="1" smtClean="0">
                <a:latin typeface="Times New Roman" panose="02020603050405020304" pitchFamily="18" charset="0"/>
                <a:sym typeface="Symbol" panose="05050102010706020507" pitchFamily="18" charset="2"/>
              </a:rPr>
              <a:t> </a:t>
            </a:r>
            <a:endParaRPr lang="en-US" altLang="en-US" sz="2400" smtClean="0">
              <a:solidFill>
                <a:srgbClr val="A5002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eaLnBrk="1" hangingPunct="1">
              <a:lnSpc>
                <a:spcPct val="80000"/>
              </a:lnSpc>
            </a:pPr>
            <a:r>
              <a:rPr lang="en-US" altLang="en-US" sz="2800" smtClean="0"/>
              <a:t>If the dark and real shadows of every combination of upper and lower bounds are identical, the projection is said to be </a:t>
            </a:r>
            <a:r>
              <a:rPr lang="en-US" altLang="en-US" sz="2800" smtClean="0">
                <a:solidFill>
                  <a:srgbClr val="A50021"/>
                </a:solidFill>
              </a:rPr>
              <a:t>exact</a:t>
            </a:r>
          </a:p>
          <a:p>
            <a:pPr lvl="1" eaLnBrk="1" hangingPunct="1">
              <a:lnSpc>
                <a:spcPct val="80000"/>
              </a:lnSpc>
            </a:pPr>
            <a:r>
              <a:rPr lang="en-US" altLang="en-US" sz="2400" smtClean="0"/>
              <a:t>This will happen if all the coefficients of </a:t>
            </a:r>
            <a:r>
              <a:rPr lang="en-US" altLang="en-US" sz="2400" i="1" smtClean="0">
                <a:latin typeface="Times New Roman" panose="02020603050405020304" pitchFamily="18" charset="0"/>
              </a:rPr>
              <a:t>z</a:t>
            </a:r>
            <a:r>
              <a:rPr lang="en-US" altLang="en-US" sz="2400" smtClean="0"/>
              <a:t> in the lower bounds are one or if all the coefficients of </a:t>
            </a:r>
            <a:r>
              <a:rPr lang="en-US" altLang="en-US" sz="2400" i="1" smtClean="0">
                <a:latin typeface="Times New Roman" panose="02020603050405020304" pitchFamily="18" charset="0"/>
              </a:rPr>
              <a:t>z</a:t>
            </a:r>
            <a:r>
              <a:rPr lang="en-US" altLang="en-US" sz="2400" smtClean="0"/>
              <a:t> in the upper bounds are one</a:t>
            </a:r>
          </a:p>
          <a:p>
            <a:pPr eaLnBrk="1" hangingPunct="1">
              <a:lnSpc>
                <a:spcPct val="80000"/>
              </a:lnSpc>
            </a:pPr>
            <a:endParaRPr lang="en-US" altLang="en-US" sz="2800" smtClean="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34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34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7646BB-6482-472D-B0F8-897DF9972C0E}" type="slidenum">
              <a:rPr lang="en-US" altLang="en-US">
                <a:solidFill>
                  <a:srgbClr val="660066"/>
                </a:solidFill>
              </a:rPr>
              <a:pPr eaLnBrk="1" hangingPunct="1"/>
              <a:t>87</a:t>
            </a:fld>
            <a:endParaRPr lang="en-US" altLang="en-US">
              <a:solidFill>
                <a:srgbClr val="660066"/>
              </a:solidFill>
            </a:endParaRPr>
          </a:p>
        </p:txBody>
      </p:sp>
      <p:sp>
        <p:nvSpPr>
          <p:cNvPr id="103429" name="Rectangle 2"/>
          <p:cNvSpPr>
            <a:spLocks noGrp="1" noChangeArrowheads="1"/>
          </p:cNvSpPr>
          <p:nvPr>
            <p:ph type="title"/>
          </p:nvPr>
        </p:nvSpPr>
        <p:spPr/>
        <p:txBody>
          <a:bodyPr/>
          <a:lstStyle/>
          <a:p>
            <a:pPr eaLnBrk="1" hangingPunct="1"/>
            <a:r>
              <a:rPr lang="en-US" altLang="en-US" smtClean="0"/>
              <a:t>Dark Shadow</a:t>
            </a:r>
          </a:p>
        </p:txBody>
      </p:sp>
      <p:pic>
        <p:nvPicPr>
          <p:cNvPr id="1034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5" y="1455738"/>
            <a:ext cx="5810250" cy="456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44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44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A462CA-32BC-4223-827C-326384917117}" type="slidenum">
              <a:rPr lang="en-US" altLang="en-US">
                <a:solidFill>
                  <a:srgbClr val="660066"/>
                </a:solidFill>
              </a:rPr>
              <a:pPr eaLnBrk="1" hangingPunct="1"/>
              <a:t>88</a:t>
            </a:fld>
            <a:endParaRPr lang="en-US" altLang="en-US">
              <a:solidFill>
                <a:srgbClr val="660066"/>
              </a:solidFill>
            </a:endParaRPr>
          </a:p>
        </p:txBody>
      </p:sp>
      <p:sp>
        <p:nvSpPr>
          <p:cNvPr id="104453" name="Rectangle 2"/>
          <p:cNvSpPr>
            <a:spLocks noGrp="1" noChangeArrowheads="1"/>
          </p:cNvSpPr>
          <p:nvPr>
            <p:ph type="title"/>
          </p:nvPr>
        </p:nvSpPr>
        <p:spPr/>
        <p:txBody>
          <a:bodyPr/>
          <a:lstStyle/>
          <a:p>
            <a:pPr eaLnBrk="1" hangingPunct="1"/>
            <a:r>
              <a:rPr lang="en-US" altLang="en-US" smtClean="0"/>
              <a:t>The Omega Test</a:t>
            </a:r>
          </a:p>
        </p:txBody>
      </p:sp>
      <p:sp>
        <p:nvSpPr>
          <p:cNvPr id="104454" name="Rectangle 3"/>
          <p:cNvSpPr>
            <a:spLocks noGrp="1" noChangeArrowheads="1"/>
          </p:cNvSpPr>
          <p:nvPr>
            <p:ph type="body" idx="1"/>
          </p:nvPr>
        </p:nvSpPr>
        <p:spPr/>
        <p:txBody>
          <a:bodyPr/>
          <a:lstStyle/>
          <a:p>
            <a:pPr marL="609600" indent="-609600" eaLnBrk="1" hangingPunct="1">
              <a:lnSpc>
                <a:spcPct val="90000"/>
              </a:lnSpc>
              <a:buFontTx/>
              <a:buAutoNum type="arabicPeriod"/>
            </a:pPr>
            <a:r>
              <a:rPr lang="en-US" altLang="en-US" smtClean="0"/>
              <a:t>First decide which variable to eliminate. Choose a variable so as to perform an exact projection if possible, and to minimize the number of constraints resulting from the combination of upper and lower bounds. If we are forced to perform non-exact reductions, we choose a variable with coefficients as close to zero as possible.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54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54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FDE3B9-DFEF-4F0A-847C-640F5B18206F}" type="slidenum">
              <a:rPr lang="en-US" altLang="en-US">
                <a:solidFill>
                  <a:srgbClr val="660066"/>
                </a:solidFill>
              </a:rPr>
              <a:pPr eaLnBrk="1" hangingPunct="1"/>
              <a:t>89</a:t>
            </a:fld>
            <a:endParaRPr lang="en-US" altLang="en-US">
              <a:solidFill>
                <a:srgbClr val="660066"/>
              </a:solidFill>
            </a:endParaRPr>
          </a:p>
        </p:txBody>
      </p:sp>
      <p:sp>
        <p:nvSpPr>
          <p:cNvPr id="105477" name="Rectangle 2"/>
          <p:cNvSpPr>
            <a:spLocks noGrp="1" noChangeArrowheads="1"/>
          </p:cNvSpPr>
          <p:nvPr>
            <p:ph type="title"/>
          </p:nvPr>
        </p:nvSpPr>
        <p:spPr/>
        <p:txBody>
          <a:bodyPr/>
          <a:lstStyle/>
          <a:p>
            <a:pPr eaLnBrk="1" hangingPunct="1"/>
            <a:r>
              <a:rPr lang="en-US" altLang="en-US" smtClean="0"/>
              <a:t>The Omega Test</a:t>
            </a:r>
          </a:p>
        </p:txBody>
      </p:sp>
      <p:sp>
        <p:nvSpPr>
          <p:cNvPr id="105478" name="Rectangle 3"/>
          <p:cNvSpPr>
            <a:spLocks noGrp="1" noChangeArrowheads="1"/>
          </p:cNvSpPr>
          <p:nvPr>
            <p:ph type="body" idx="1"/>
          </p:nvPr>
        </p:nvSpPr>
        <p:spPr/>
        <p:txBody>
          <a:bodyPr/>
          <a:lstStyle/>
          <a:p>
            <a:pPr marL="609600" indent="-609600" eaLnBrk="1" hangingPunct="1">
              <a:lnSpc>
                <a:spcPct val="90000"/>
              </a:lnSpc>
              <a:buClr>
                <a:srgbClr val="000066"/>
              </a:buClr>
              <a:buFontTx/>
              <a:buAutoNum type="arabicPeriod" startAt="2"/>
            </a:pPr>
            <a:r>
              <a:rPr lang="en-US" altLang="en-US" smtClean="0"/>
              <a:t>Compute the real and dark shadows of the set of constraints along this variable</a:t>
            </a:r>
          </a:p>
          <a:p>
            <a:pPr marL="609600" indent="-609600" eaLnBrk="1" hangingPunct="1">
              <a:lnSpc>
                <a:spcPct val="90000"/>
              </a:lnSpc>
              <a:buClr>
                <a:srgbClr val="000066"/>
              </a:buClr>
              <a:buFontTx/>
              <a:buNone/>
            </a:pPr>
            <a:endParaRPr lang="en-US" altLang="en-US" smtClean="0"/>
          </a:p>
          <a:p>
            <a:pPr marL="609600" indent="-609600" eaLnBrk="1" hangingPunct="1">
              <a:lnSpc>
                <a:spcPct val="90000"/>
              </a:lnSpc>
              <a:buClr>
                <a:srgbClr val="000066"/>
              </a:buClr>
              <a:buFontTx/>
              <a:buAutoNum type="arabicPeriod" startAt="3"/>
            </a:pPr>
            <a:r>
              <a:rPr lang="en-US" altLang="en-US" smtClean="0"/>
              <a:t>If the dark and real shadows are identical, there are integer solutions to the original set of constraints if and only if there are integer solutions to the shadow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235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235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717068-77FF-4C0C-A1A4-5410E3CDA92E}" type="slidenum">
              <a:rPr lang="en-US" altLang="en-US">
                <a:solidFill>
                  <a:srgbClr val="660066"/>
                </a:solidFill>
              </a:rPr>
              <a:pPr eaLnBrk="1" hangingPunct="1"/>
              <a:t>9</a:t>
            </a:fld>
            <a:endParaRPr lang="en-US" altLang="en-US">
              <a:solidFill>
                <a:srgbClr val="660066"/>
              </a:solidFill>
            </a:endParaRPr>
          </a:p>
        </p:txBody>
      </p:sp>
      <p:sp>
        <p:nvSpPr>
          <p:cNvPr id="23557" name="Rectangle 2"/>
          <p:cNvSpPr>
            <a:spLocks noGrp="1" noChangeArrowheads="1"/>
          </p:cNvSpPr>
          <p:nvPr>
            <p:ph type="title"/>
          </p:nvPr>
        </p:nvSpPr>
        <p:spPr/>
        <p:txBody>
          <a:bodyPr/>
          <a:lstStyle/>
          <a:p>
            <a:pPr eaLnBrk="1" hangingPunct="1"/>
            <a:r>
              <a:rPr lang="en-US" altLang="en-US" smtClean="0"/>
              <a:t>Important Note</a:t>
            </a:r>
          </a:p>
        </p:txBody>
      </p:sp>
      <p:sp>
        <p:nvSpPr>
          <p:cNvPr id="23558" name="Rectangle 3"/>
          <p:cNvSpPr>
            <a:spLocks noGrp="1" noChangeArrowheads="1"/>
          </p:cNvSpPr>
          <p:nvPr>
            <p:ph type="body" idx="1"/>
          </p:nvPr>
        </p:nvSpPr>
        <p:spPr/>
        <p:txBody>
          <a:bodyPr/>
          <a:lstStyle/>
          <a:p>
            <a:pPr eaLnBrk="1" hangingPunct="1"/>
            <a:r>
              <a:rPr lang="en-US" altLang="en-US" smtClean="0"/>
              <a:t>Unlike registers, we cannot get rid of memory output and anti-dependences by renaming</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64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65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2F229C-D93B-4BB3-BF47-A3D57D8279F2}" type="slidenum">
              <a:rPr lang="en-US" altLang="en-US">
                <a:solidFill>
                  <a:srgbClr val="660066"/>
                </a:solidFill>
              </a:rPr>
              <a:pPr eaLnBrk="1" hangingPunct="1"/>
              <a:t>90</a:t>
            </a:fld>
            <a:endParaRPr lang="en-US" altLang="en-US">
              <a:solidFill>
                <a:srgbClr val="660066"/>
              </a:solidFill>
            </a:endParaRPr>
          </a:p>
        </p:txBody>
      </p:sp>
      <p:sp>
        <p:nvSpPr>
          <p:cNvPr id="106501" name="Rectangle 2"/>
          <p:cNvSpPr>
            <a:spLocks noGrp="1" noChangeArrowheads="1"/>
          </p:cNvSpPr>
          <p:nvPr>
            <p:ph type="title"/>
          </p:nvPr>
        </p:nvSpPr>
        <p:spPr/>
        <p:txBody>
          <a:bodyPr/>
          <a:lstStyle/>
          <a:p>
            <a:pPr eaLnBrk="1" hangingPunct="1"/>
            <a:r>
              <a:rPr lang="en-US" altLang="en-US" smtClean="0"/>
              <a:t>The Omega Test</a:t>
            </a:r>
          </a:p>
        </p:txBody>
      </p:sp>
      <p:sp>
        <p:nvSpPr>
          <p:cNvPr id="106502" name="Rectangle 3"/>
          <p:cNvSpPr>
            <a:spLocks noGrp="1" noChangeArrowheads="1"/>
          </p:cNvSpPr>
          <p:nvPr>
            <p:ph type="body" idx="1"/>
          </p:nvPr>
        </p:nvSpPr>
        <p:spPr/>
        <p:txBody>
          <a:bodyPr/>
          <a:lstStyle/>
          <a:p>
            <a:pPr marL="609600" indent="-609600" eaLnBrk="1" hangingPunct="1">
              <a:lnSpc>
                <a:spcPct val="90000"/>
              </a:lnSpc>
              <a:buClr>
                <a:srgbClr val="000066"/>
              </a:buClr>
              <a:buFontTx/>
              <a:buAutoNum type="arabicPeriod" startAt="4"/>
            </a:pPr>
            <a:r>
              <a:rPr lang="en-US" altLang="en-US" smtClean="0"/>
              <a:t>Otherwise</a:t>
            </a:r>
          </a:p>
          <a:p>
            <a:pPr marL="609600" indent="-609600" eaLnBrk="1" hangingPunct="1">
              <a:lnSpc>
                <a:spcPct val="90000"/>
              </a:lnSpc>
              <a:buClr>
                <a:srgbClr val="000066"/>
              </a:buClr>
              <a:buFontTx/>
              <a:buNone/>
            </a:pPr>
            <a:r>
              <a:rPr lang="en-US" altLang="en-US" smtClean="0"/>
              <a:t>	(a) If there are no integer solutions to the real shadow, then there are no integer solutions to the original constraints</a:t>
            </a:r>
          </a:p>
          <a:p>
            <a:pPr marL="609600" indent="-609600" eaLnBrk="1" hangingPunct="1">
              <a:lnSpc>
                <a:spcPct val="90000"/>
              </a:lnSpc>
              <a:buClr>
                <a:srgbClr val="000066"/>
              </a:buClr>
              <a:buFontTx/>
              <a:buNone/>
            </a:pPr>
            <a:endParaRPr lang="en-US" altLang="en-US" smtClean="0"/>
          </a:p>
          <a:p>
            <a:pPr marL="609600" indent="-609600" eaLnBrk="1" hangingPunct="1">
              <a:lnSpc>
                <a:spcPct val="90000"/>
              </a:lnSpc>
              <a:buClr>
                <a:srgbClr val="000066"/>
              </a:buClr>
              <a:buFontTx/>
              <a:buNone/>
            </a:pPr>
            <a:r>
              <a:rPr lang="en-US" altLang="en-US" smtClean="0"/>
              <a:t>	(b) If there are integer solutions to the dark shadows, then there are integer solutions to the original constraints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75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75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0FF88B-7613-4531-8B72-5E26E56737B6}" type="slidenum">
              <a:rPr lang="en-US" altLang="en-US">
                <a:solidFill>
                  <a:srgbClr val="660066"/>
                </a:solidFill>
              </a:rPr>
              <a:pPr eaLnBrk="1" hangingPunct="1"/>
              <a:t>91</a:t>
            </a:fld>
            <a:endParaRPr lang="en-US" altLang="en-US">
              <a:solidFill>
                <a:srgbClr val="660066"/>
              </a:solidFill>
            </a:endParaRPr>
          </a:p>
        </p:txBody>
      </p:sp>
      <p:sp>
        <p:nvSpPr>
          <p:cNvPr id="107525" name="Rectangle 2"/>
          <p:cNvSpPr>
            <a:spLocks noGrp="1" noChangeArrowheads="1"/>
          </p:cNvSpPr>
          <p:nvPr>
            <p:ph type="title"/>
          </p:nvPr>
        </p:nvSpPr>
        <p:spPr/>
        <p:txBody>
          <a:bodyPr/>
          <a:lstStyle/>
          <a:p>
            <a:pPr eaLnBrk="1" hangingPunct="1"/>
            <a:r>
              <a:rPr lang="en-US" altLang="en-US" smtClean="0"/>
              <a:t>The last and expensive case</a:t>
            </a:r>
          </a:p>
        </p:txBody>
      </p:sp>
      <p:sp>
        <p:nvSpPr>
          <p:cNvPr id="107526" name="Rectangle 3"/>
          <p:cNvSpPr>
            <a:spLocks noGrp="1" noChangeArrowheads="1"/>
          </p:cNvSpPr>
          <p:nvPr>
            <p:ph type="body" idx="1"/>
          </p:nvPr>
        </p:nvSpPr>
        <p:spPr/>
        <p:txBody>
          <a:bodyPr/>
          <a:lstStyle/>
          <a:p>
            <a:pPr eaLnBrk="1" hangingPunct="1">
              <a:buFont typeface="Arial Unicode MS" panose="020B0604020202020204" pitchFamily="34" charset="-128"/>
              <a:buNone/>
            </a:pPr>
            <a:r>
              <a:rPr lang="en-US" altLang="en-US" smtClean="0"/>
              <a:t>	(c) If there exists an integer solution to the original set of constraints, there must exist a pair of constraints </a:t>
            </a:r>
            <a:r>
              <a:rPr lang="en-US" altLang="en-US" i="1" smtClean="0">
                <a:sym typeface="Symbol" panose="05050102010706020507" pitchFamily="18" charset="2"/>
              </a:rPr>
              <a:t></a:t>
            </a:r>
            <a:r>
              <a:rPr lang="en-US" altLang="en-US" smtClean="0">
                <a:sym typeface="Symbol" panose="05050102010706020507" pitchFamily="18" charset="2"/>
              </a:rPr>
              <a:t>  </a:t>
            </a:r>
            <a:r>
              <a:rPr lang="en-US" altLang="en-US" i="1" smtClean="0">
                <a:latin typeface="Times New Roman" panose="02020603050405020304" pitchFamily="18" charset="0"/>
                <a:sym typeface="Symbol" panose="05050102010706020507" pitchFamily="18" charset="2"/>
              </a:rPr>
              <a:t>bz </a:t>
            </a:r>
            <a:r>
              <a:rPr lang="en-US" altLang="en-US" smtClean="0">
                <a:sym typeface="Symbol" panose="05050102010706020507" pitchFamily="18" charset="2"/>
              </a:rPr>
              <a:t>and</a:t>
            </a:r>
            <a:r>
              <a:rPr lang="en-US" altLang="en-US" i="1" smtClean="0">
                <a:latin typeface="Times New Roman" panose="02020603050405020304" pitchFamily="18" charset="0"/>
                <a:sym typeface="Symbol" panose="05050102010706020507" pitchFamily="18" charset="2"/>
              </a:rPr>
              <a:t> az</a:t>
            </a:r>
            <a:r>
              <a:rPr lang="en-US" altLang="en-US" smtClean="0">
                <a:sym typeface="Symbol" panose="05050102010706020507" pitchFamily="18" charset="2"/>
              </a:rPr>
              <a:t>  </a:t>
            </a:r>
            <a:r>
              <a:rPr lang="en-US" altLang="en-US" i="1" smtClean="0">
                <a:sym typeface="Symbol" panose="05050102010706020507" pitchFamily="18" charset="2"/>
              </a:rPr>
              <a:t> </a:t>
            </a:r>
            <a:r>
              <a:rPr lang="en-US" altLang="en-US" smtClean="0">
                <a:sym typeface="Symbol" panose="05050102010706020507" pitchFamily="18" charset="2"/>
              </a:rPr>
              <a:t>such that</a:t>
            </a:r>
          </a:p>
        </p:txBody>
      </p:sp>
      <p:pic>
        <p:nvPicPr>
          <p:cNvPr id="1075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3884613"/>
            <a:ext cx="73056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85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85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E5AFC5-1A01-488D-B19F-5B896801991B}" type="slidenum">
              <a:rPr lang="en-US" altLang="en-US">
                <a:solidFill>
                  <a:srgbClr val="660066"/>
                </a:solidFill>
              </a:rPr>
              <a:pPr eaLnBrk="1" hangingPunct="1"/>
              <a:t>92</a:t>
            </a:fld>
            <a:endParaRPr lang="en-US" altLang="en-US">
              <a:solidFill>
                <a:srgbClr val="660066"/>
              </a:solidFill>
            </a:endParaRPr>
          </a:p>
        </p:txBody>
      </p:sp>
      <p:sp>
        <p:nvSpPr>
          <p:cNvPr id="108549" name="Rectangle 2"/>
          <p:cNvSpPr>
            <a:spLocks noGrp="1" noChangeArrowheads="1"/>
          </p:cNvSpPr>
          <p:nvPr>
            <p:ph type="title"/>
          </p:nvPr>
        </p:nvSpPr>
        <p:spPr/>
        <p:txBody>
          <a:bodyPr/>
          <a:lstStyle/>
          <a:p>
            <a:pPr eaLnBrk="1" hangingPunct="1"/>
            <a:r>
              <a:rPr lang="en-US" altLang="en-US" sz="4000" smtClean="0"/>
              <a:t>The last and expensive case (contd)</a:t>
            </a:r>
          </a:p>
        </p:txBody>
      </p:sp>
      <p:sp>
        <p:nvSpPr>
          <p:cNvPr id="108550" name="Rectangle 3"/>
          <p:cNvSpPr>
            <a:spLocks noGrp="1" noChangeArrowheads="1"/>
          </p:cNvSpPr>
          <p:nvPr>
            <p:ph type="body" idx="1"/>
          </p:nvPr>
        </p:nvSpPr>
        <p:spPr/>
        <p:txBody>
          <a:bodyPr/>
          <a:lstStyle/>
          <a:p>
            <a:pPr eaLnBrk="1" hangingPunct="1">
              <a:buFont typeface="Arial Unicode MS" panose="020B0604020202020204" pitchFamily="34" charset="-128"/>
              <a:buNone/>
            </a:pPr>
            <a:r>
              <a:rPr lang="en-US" altLang="en-US" smtClean="0"/>
              <a:t>	(</a:t>
            </a:r>
            <a:r>
              <a:rPr lang="en-US" altLang="en-US" i="1" smtClean="0"/>
              <a:t>Exhaustive search - rare</a:t>
            </a:r>
            <a:r>
              <a:rPr lang="en-US" altLang="en-US" smtClean="0"/>
              <a:t>)</a:t>
            </a:r>
          </a:p>
          <a:p>
            <a:pPr eaLnBrk="1" hangingPunct="1">
              <a:buFont typeface="Arial Unicode MS" panose="020B0604020202020204" pitchFamily="34" charset="-128"/>
              <a:buNone/>
            </a:pPr>
            <a:r>
              <a:rPr lang="en-US" altLang="en-US" smtClean="0"/>
              <a:t>	To check this, determine the largest coefficient of </a:t>
            </a:r>
            <a:r>
              <a:rPr lang="en-US" altLang="en-US" i="1" smtClean="0">
                <a:latin typeface="Times New Roman" panose="02020603050405020304" pitchFamily="18" charset="0"/>
              </a:rPr>
              <a:t>a</a:t>
            </a:r>
            <a:r>
              <a:rPr lang="en-US" altLang="en-US" smtClean="0"/>
              <a:t> of </a:t>
            </a:r>
            <a:r>
              <a:rPr lang="en-US" altLang="en-US" i="1" smtClean="0">
                <a:latin typeface="Times New Roman" panose="02020603050405020304" pitchFamily="18" charset="0"/>
              </a:rPr>
              <a:t>z</a:t>
            </a:r>
            <a:r>
              <a:rPr lang="en-US" altLang="en-US" smtClean="0"/>
              <a:t> in any upper bound of </a:t>
            </a:r>
            <a:r>
              <a:rPr lang="en-US" altLang="en-US" i="1" smtClean="0">
                <a:latin typeface="Times New Roman" panose="02020603050405020304" pitchFamily="18" charset="0"/>
              </a:rPr>
              <a:t>z</a:t>
            </a:r>
            <a:r>
              <a:rPr lang="en-US" altLang="en-US" smtClean="0"/>
              <a:t>, and, for each lower bound </a:t>
            </a:r>
            <a:r>
              <a:rPr lang="en-US" altLang="en-US" i="1" smtClean="0">
                <a:latin typeface="Times New Roman" panose="02020603050405020304" pitchFamily="18" charset="0"/>
              </a:rPr>
              <a:t>bz</a:t>
            </a:r>
            <a:r>
              <a:rPr lang="en-US" altLang="en-US" smtClean="0"/>
              <a:t> </a:t>
            </a:r>
            <a:r>
              <a:rPr lang="en-US" altLang="en-US" smtClean="0">
                <a:sym typeface="Symbol" panose="05050102010706020507" pitchFamily="18" charset="2"/>
              </a:rPr>
              <a:t> </a:t>
            </a:r>
            <a:r>
              <a:rPr lang="en-US" altLang="en-US" i="1" smtClean="0">
                <a:sym typeface="Symbol" panose="05050102010706020507" pitchFamily="18" charset="2"/>
              </a:rPr>
              <a:t></a:t>
            </a:r>
            <a:r>
              <a:rPr lang="en-US" altLang="en-US" smtClean="0"/>
              <a:t>  on </a:t>
            </a:r>
            <a:r>
              <a:rPr lang="en-US" altLang="en-US" i="1" smtClean="0">
                <a:latin typeface="Times New Roman" panose="02020603050405020304" pitchFamily="18" charset="0"/>
              </a:rPr>
              <a:t>z</a:t>
            </a:r>
            <a:r>
              <a:rPr lang="en-US" altLang="en-US" smtClean="0"/>
              <a:t>, test if there are integer solutions to the original problem combined with </a:t>
            </a:r>
            <a:r>
              <a:rPr lang="en-US" altLang="en-US" i="1" smtClean="0">
                <a:latin typeface="Times New Roman" panose="02020603050405020304" pitchFamily="18" charset="0"/>
              </a:rPr>
              <a:t>bz</a:t>
            </a:r>
            <a:r>
              <a:rPr lang="en-US" altLang="en-US" smtClean="0"/>
              <a:t> = </a:t>
            </a:r>
            <a:r>
              <a:rPr lang="en-US" altLang="en-US" i="1" smtClean="0">
                <a:sym typeface="Symbol" panose="05050102010706020507" pitchFamily="18" charset="2"/>
              </a:rPr>
              <a:t></a:t>
            </a:r>
            <a:r>
              <a:rPr lang="en-US" altLang="en-US" smtClean="0"/>
              <a:t> </a:t>
            </a:r>
            <a:r>
              <a:rPr lang="en-US" altLang="en-US" smtClean="0">
                <a:latin typeface="Times New Roman" panose="02020603050405020304" pitchFamily="18" charset="0"/>
              </a:rPr>
              <a:t>+ </a:t>
            </a:r>
            <a:r>
              <a:rPr lang="en-US" altLang="en-US" i="1" smtClean="0">
                <a:latin typeface="Times New Roman" panose="02020603050405020304" pitchFamily="18" charset="0"/>
              </a:rPr>
              <a:t>i</a:t>
            </a:r>
            <a:r>
              <a:rPr lang="en-US" altLang="en-US" smtClean="0"/>
              <a:t> for each </a:t>
            </a:r>
            <a:r>
              <a:rPr lang="en-US" altLang="en-US" i="1" smtClean="0">
                <a:latin typeface="Times New Roman" panose="02020603050405020304" pitchFamily="18" charset="0"/>
              </a:rPr>
              <a:t>i</a:t>
            </a:r>
            <a:r>
              <a:rPr lang="en-US" altLang="en-US" smtClean="0"/>
              <a:t> such that </a:t>
            </a:r>
            <a:r>
              <a:rPr lang="en-US" altLang="en-US" smtClean="0">
                <a:latin typeface="Times New Roman" panose="02020603050405020304" pitchFamily="18" charset="0"/>
              </a:rPr>
              <a:t>(</a:t>
            </a:r>
            <a:r>
              <a:rPr lang="en-US" altLang="en-US" i="1" smtClean="0">
                <a:latin typeface="Times New Roman" panose="02020603050405020304" pitchFamily="18" charset="0"/>
              </a:rPr>
              <a:t>ab</a:t>
            </a:r>
            <a:r>
              <a:rPr lang="en-US" altLang="en-US" smtClean="0">
                <a:latin typeface="Times New Roman" panose="02020603050405020304" pitchFamily="18" charset="0"/>
              </a:rPr>
              <a:t> – </a:t>
            </a:r>
            <a:r>
              <a:rPr lang="en-US" altLang="en-US" i="1" smtClean="0">
                <a:latin typeface="Times New Roman" panose="02020603050405020304" pitchFamily="18" charset="0"/>
              </a:rPr>
              <a:t>a</a:t>
            </a:r>
            <a:r>
              <a:rPr lang="en-US" altLang="en-US" smtClean="0">
                <a:latin typeface="Times New Roman" panose="02020603050405020304" pitchFamily="18" charset="0"/>
              </a:rPr>
              <a:t> – </a:t>
            </a:r>
            <a:r>
              <a:rPr lang="en-US" altLang="en-US" i="1" smtClean="0">
                <a:latin typeface="Times New Roman" panose="02020603050405020304" pitchFamily="18" charset="0"/>
              </a:rPr>
              <a:t>b</a:t>
            </a:r>
            <a:r>
              <a:rPr lang="en-US" altLang="en-US" smtClean="0">
                <a:latin typeface="Times New Roman" panose="02020603050405020304" pitchFamily="18" charset="0"/>
              </a:rPr>
              <a:t>) / </a:t>
            </a:r>
            <a:r>
              <a:rPr lang="en-US" altLang="en-US" i="1" smtClean="0">
                <a:latin typeface="Times New Roman" panose="02020603050405020304" pitchFamily="18" charset="0"/>
              </a:rPr>
              <a:t>a</a:t>
            </a:r>
            <a:r>
              <a:rPr lang="en-US" altLang="en-US" smtClean="0">
                <a:latin typeface="Times New Roman" panose="02020603050405020304" pitchFamily="18" charset="0"/>
              </a:rPr>
              <a:t> </a:t>
            </a:r>
            <a:r>
              <a:rPr lang="en-US" altLang="en-US" smtClean="0">
                <a:sym typeface="Symbol" panose="05050102010706020507" pitchFamily="18" charset="2"/>
              </a:rPr>
              <a:t></a:t>
            </a:r>
            <a:r>
              <a:rPr lang="en-US" altLang="en-US" smtClean="0">
                <a:latin typeface="Times New Roman" panose="02020603050405020304" pitchFamily="18" charset="0"/>
              </a:rPr>
              <a:t> </a:t>
            </a:r>
            <a:r>
              <a:rPr lang="en-US" altLang="en-US" i="1" smtClean="0">
                <a:latin typeface="Times New Roman" panose="02020603050405020304" pitchFamily="18" charset="0"/>
              </a:rPr>
              <a:t>i </a:t>
            </a:r>
            <a:r>
              <a:rPr lang="en-US" altLang="en-US" smtClean="0">
                <a:sym typeface="Symbol" panose="05050102010706020507" pitchFamily="18" charset="2"/>
              </a:rPr>
              <a:t></a:t>
            </a:r>
            <a:r>
              <a:rPr lang="en-US" altLang="en-US" smtClean="0">
                <a:latin typeface="Times New Roman" panose="02020603050405020304" pitchFamily="18" charset="0"/>
              </a:rPr>
              <a:t> 0</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095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095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DAB7AF-058E-405A-AD5D-473C4A4AEAC9}" type="slidenum">
              <a:rPr lang="en-US" altLang="en-US">
                <a:solidFill>
                  <a:srgbClr val="660066"/>
                </a:solidFill>
              </a:rPr>
              <a:pPr eaLnBrk="1" hangingPunct="1"/>
              <a:t>93</a:t>
            </a:fld>
            <a:endParaRPr lang="en-US" altLang="en-US">
              <a:solidFill>
                <a:srgbClr val="660066"/>
              </a:solidFill>
            </a:endParaRPr>
          </a:p>
        </p:txBody>
      </p:sp>
      <p:sp>
        <p:nvSpPr>
          <p:cNvPr id="109573" name="Rectangle 2"/>
          <p:cNvSpPr>
            <a:spLocks noGrp="1" noChangeArrowheads="1"/>
          </p:cNvSpPr>
          <p:nvPr>
            <p:ph type="title"/>
          </p:nvPr>
        </p:nvSpPr>
        <p:spPr/>
        <p:txBody>
          <a:bodyPr/>
          <a:lstStyle/>
          <a:p>
            <a:pPr eaLnBrk="1" hangingPunct="1"/>
            <a:r>
              <a:rPr lang="en-US" altLang="en-US" smtClean="0"/>
              <a:t>A Nightmare Example</a:t>
            </a:r>
          </a:p>
        </p:txBody>
      </p:sp>
      <p:sp>
        <p:nvSpPr>
          <p:cNvPr id="109574" name="Rectangle 3"/>
          <p:cNvSpPr>
            <a:spLocks noGrp="1" noChangeArrowheads="1"/>
          </p:cNvSpPr>
          <p:nvPr>
            <p:ph type="body" idx="1"/>
          </p:nvPr>
        </p:nvSpPr>
        <p:spPr/>
        <p:txBody>
          <a:bodyPr/>
          <a:lstStyle/>
          <a:p>
            <a:pPr eaLnBrk="1" hangingPunct="1"/>
            <a:r>
              <a:rPr lang="en-US" altLang="en-US" smtClean="0"/>
              <a:t>Consider:</a:t>
            </a:r>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No exact projection</a:t>
            </a:r>
          </a:p>
          <a:p>
            <a:pPr eaLnBrk="1" hangingPunct="1"/>
            <a:r>
              <a:rPr lang="en-US" altLang="en-US" smtClean="0"/>
              <a:t>Choose to eliminate </a:t>
            </a:r>
            <a:r>
              <a:rPr lang="en-US" altLang="en-US" i="1" smtClean="0">
                <a:latin typeface="Times New Roman" panose="02020603050405020304" pitchFamily="18" charset="0"/>
              </a:rPr>
              <a:t>x</a:t>
            </a:r>
            <a:r>
              <a:rPr lang="en-US" altLang="en-US" smtClean="0"/>
              <a:t> since the coefficients are smaller</a:t>
            </a:r>
          </a:p>
        </p:txBody>
      </p:sp>
      <p:pic>
        <p:nvPicPr>
          <p:cNvPr id="1095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0" y="2290763"/>
            <a:ext cx="44958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05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05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622B4B-CD57-4E43-986F-B7AA8A455D72}" type="slidenum">
              <a:rPr lang="en-US" altLang="en-US">
                <a:solidFill>
                  <a:srgbClr val="660066"/>
                </a:solidFill>
              </a:rPr>
              <a:pPr eaLnBrk="1" hangingPunct="1"/>
              <a:t>94</a:t>
            </a:fld>
            <a:endParaRPr lang="en-US" altLang="en-US">
              <a:solidFill>
                <a:srgbClr val="660066"/>
              </a:solidFill>
            </a:endParaRPr>
          </a:p>
        </p:txBody>
      </p:sp>
      <p:sp>
        <p:nvSpPr>
          <p:cNvPr id="110597" name="Rectangle 2"/>
          <p:cNvSpPr>
            <a:spLocks noGrp="1" noChangeArrowheads="1"/>
          </p:cNvSpPr>
          <p:nvPr>
            <p:ph type="title"/>
          </p:nvPr>
        </p:nvSpPr>
        <p:spPr/>
        <p:txBody>
          <a:bodyPr/>
          <a:lstStyle/>
          <a:p>
            <a:pPr eaLnBrk="1" hangingPunct="1"/>
            <a:r>
              <a:rPr lang="en-US" altLang="en-US" smtClean="0"/>
              <a:t>A Nightmare Example</a:t>
            </a:r>
          </a:p>
        </p:txBody>
      </p:sp>
      <p:pic>
        <p:nvPicPr>
          <p:cNvPr id="1105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950" y="1758950"/>
            <a:ext cx="5986463"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9" name="Line 5"/>
          <p:cNvSpPr>
            <a:spLocks noChangeShapeType="1"/>
          </p:cNvSpPr>
          <p:nvPr/>
        </p:nvSpPr>
        <p:spPr bwMode="auto">
          <a:xfrm flipV="1">
            <a:off x="2446338" y="4264025"/>
            <a:ext cx="911225" cy="835025"/>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0" name="Text Box 6"/>
          <p:cNvSpPr txBox="1">
            <a:spLocks noChangeArrowheads="1"/>
          </p:cNvSpPr>
          <p:nvPr/>
        </p:nvSpPr>
        <p:spPr bwMode="auto">
          <a:xfrm>
            <a:off x="1687513" y="5175250"/>
            <a:ext cx="20478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Real shadow contains integer solutions</a:t>
            </a:r>
          </a:p>
        </p:txBody>
      </p:sp>
      <p:sp>
        <p:nvSpPr>
          <p:cNvPr id="110601" name="Line 7"/>
          <p:cNvSpPr>
            <a:spLocks noChangeShapeType="1"/>
          </p:cNvSpPr>
          <p:nvPr/>
        </p:nvSpPr>
        <p:spPr bwMode="auto">
          <a:xfrm>
            <a:off x="2674938" y="2670175"/>
            <a:ext cx="682625" cy="227013"/>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2" name="Text Box 8"/>
          <p:cNvSpPr txBox="1">
            <a:spLocks noChangeArrowheads="1"/>
          </p:cNvSpPr>
          <p:nvPr/>
        </p:nvSpPr>
        <p:spPr bwMode="auto">
          <a:xfrm>
            <a:off x="928688" y="1758950"/>
            <a:ext cx="20478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Dark shadow does not contain integer solutions</a:t>
            </a:r>
          </a:p>
        </p:txBody>
      </p:sp>
      <p:sp>
        <p:nvSpPr>
          <p:cNvPr id="110603" name="Text Box 9"/>
          <p:cNvSpPr txBox="1">
            <a:spLocks noChangeArrowheads="1"/>
          </p:cNvSpPr>
          <p:nvPr/>
        </p:nvSpPr>
        <p:spPr bwMode="auto">
          <a:xfrm>
            <a:off x="5710238" y="2897188"/>
            <a:ext cx="16684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solidFill>
                  <a:srgbClr val="A50021"/>
                </a:solidFill>
              </a:rPr>
              <a:t>Real solution</a:t>
            </a:r>
          </a:p>
          <a:p>
            <a:pPr algn="ctr" eaLnBrk="1" hangingPunct="1">
              <a:spcBef>
                <a:spcPct val="50000"/>
              </a:spcBef>
            </a:pPr>
            <a:r>
              <a:rPr lang="en-US" altLang="en-US">
                <a:solidFill>
                  <a:srgbClr val="A50021"/>
                </a:solidFill>
              </a:rPr>
              <a:t>Space</a:t>
            </a:r>
          </a:p>
        </p:txBody>
      </p:sp>
      <p:sp>
        <p:nvSpPr>
          <p:cNvPr id="110604" name="Line 10"/>
          <p:cNvSpPr>
            <a:spLocks noChangeShapeType="1"/>
          </p:cNvSpPr>
          <p:nvPr/>
        </p:nvSpPr>
        <p:spPr bwMode="auto">
          <a:xfrm flipH="1">
            <a:off x="4116388" y="2062163"/>
            <a:ext cx="379412" cy="1214437"/>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5" name="Text Box 11"/>
          <p:cNvSpPr txBox="1">
            <a:spLocks noChangeArrowheads="1"/>
          </p:cNvSpPr>
          <p:nvPr/>
        </p:nvSpPr>
        <p:spPr bwMode="auto">
          <a:xfrm>
            <a:off x="3509963" y="1608138"/>
            <a:ext cx="501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You can’t have a point here – it won’t be integer</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16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16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9E872F-DFC2-4DA9-90A1-578412D0B744}" type="slidenum">
              <a:rPr lang="en-US" altLang="en-US">
                <a:solidFill>
                  <a:srgbClr val="660066"/>
                </a:solidFill>
              </a:rPr>
              <a:pPr eaLnBrk="1" hangingPunct="1"/>
              <a:t>95</a:t>
            </a:fld>
            <a:endParaRPr lang="en-US" altLang="en-US">
              <a:solidFill>
                <a:srgbClr val="660066"/>
              </a:solidFill>
            </a:endParaRPr>
          </a:p>
        </p:txBody>
      </p:sp>
      <p:sp>
        <p:nvSpPr>
          <p:cNvPr id="111621" name="Rectangle 2"/>
          <p:cNvSpPr>
            <a:spLocks noGrp="1" noChangeArrowheads="1"/>
          </p:cNvSpPr>
          <p:nvPr>
            <p:ph type="title"/>
          </p:nvPr>
        </p:nvSpPr>
        <p:spPr/>
        <p:txBody>
          <a:bodyPr/>
          <a:lstStyle/>
          <a:p>
            <a:pPr eaLnBrk="1" hangingPunct="1"/>
            <a:r>
              <a:rPr lang="en-US" altLang="en-US" smtClean="0"/>
              <a:t>A Nightmare Example</a:t>
            </a:r>
          </a:p>
        </p:txBody>
      </p:sp>
      <p:sp>
        <p:nvSpPr>
          <p:cNvPr id="111622" name="Rectangle 3"/>
          <p:cNvSpPr>
            <a:spLocks noGrp="1" noChangeArrowheads="1"/>
          </p:cNvSpPr>
          <p:nvPr>
            <p:ph type="body" idx="1"/>
          </p:nvPr>
        </p:nvSpPr>
        <p:spPr/>
        <p:txBody>
          <a:bodyPr/>
          <a:lstStyle/>
          <a:p>
            <a:pPr eaLnBrk="1" hangingPunct="1"/>
            <a:r>
              <a:rPr lang="en-US" altLang="en-US" smtClean="0"/>
              <a:t>Check the intersection of the original set of constraints and any one of the following constraints to see if it contains an integer solution</a:t>
            </a:r>
          </a:p>
        </p:txBody>
      </p:sp>
      <p:pic>
        <p:nvPicPr>
          <p:cNvPr id="1116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3960813"/>
            <a:ext cx="6729412"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26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26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E7B40F-D61B-48CB-BC16-8EA8FDD33CCD}" type="slidenum">
              <a:rPr lang="en-US" altLang="en-US">
                <a:solidFill>
                  <a:srgbClr val="660066"/>
                </a:solidFill>
              </a:rPr>
              <a:pPr eaLnBrk="1" hangingPunct="1"/>
              <a:t>96</a:t>
            </a:fld>
            <a:endParaRPr lang="en-US" altLang="en-US">
              <a:solidFill>
                <a:srgbClr val="660066"/>
              </a:solidFill>
            </a:endParaRPr>
          </a:p>
        </p:txBody>
      </p:sp>
      <p:sp>
        <p:nvSpPr>
          <p:cNvPr id="112645" name="Rectangle 2"/>
          <p:cNvSpPr>
            <a:spLocks noGrp="1" noChangeArrowheads="1"/>
          </p:cNvSpPr>
          <p:nvPr>
            <p:ph type="title"/>
          </p:nvPr>
        </p:nvSpPr>
        <p:spPr/>
        <p:txBody>
          <a:bodyPr/>
          <a:lstStyle/>
          <a:p>
            <a:pPr eaLnBrk="1" hangingPunct="1"/>
            <a:r>
              <a:rPr lang="en-US" altLang="en-US" smtClean="0"/>
              <a:t>A Nightmare Example</a:t>
            </a:r>
          </a:p>
        </p:txBody>
      </p:sp>
      <p:pic>
        <p:nvPicPr>
          <p:cNvPr id="1126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1682750"/>
            <a:ext cx="620077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7" name="Text Box 5"/>
          <p:cNvSpPr txBox="1">
            <a:spLocks noChangeArrowheads="1"/>
          </p:cNvSpPr>
          <p:nvPr/>
        </p:nvSpPr>
        <p:spPr bwMode="auto">
          <a:xfrm>
            <a:off x="6013450" y="3049588"/>
            <a:ext cx="1138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rgbClr val="A50021"/>
                </a:solidFill>
              </a:rPr>
              <a:t>Scan!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36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36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CD288E-CBCD-4534-9198-F30571B41A3E}" type="slidenum">
              <a:rPr lang="en-US" altLang="en-US">
                <a:solidFill>
                  <a:srgbClr val="660066"/>
                </a:solidFill>
              </a:rPr>
              <a:pPr eaLnBrk="1" hangingPunct="1"/>
              <a:t>97</a:t>
            </a:fld>
            <a:endParaRPr lang="en-US" altLang="en-US">
              <a:solidFill>
                <a:srgbClr val="660066"/>
              </a:solidFill>
            </a:endParaRPr>
          </a:p>
        </p:txBody>
      </p:sp>
      <p:sp>
        <p:nvSpPr>
          <p:cNvPr id="113669" name="Rectangle 2"/>
          <p:cNvSpPr>
            <a:spLocks noGrp="1" noChangeArrowheads="1"/>
          </p:cNvSpPr>
          <p:nvPr>
            <p:ph type="title"/>
          </p:nvPr>
        </p:nvSpPr>
        <p:spPr>
          <a:xfrm>
            <a:off x="685800" y="2857500"/>
            <a:ext cx="7772400" cy="1143000"/>
          </a:xfrm>
        </p:spPr>
        <p:txBody>
          <a:bodyPr/>
          <a:lstStyle/>
          <a:p>
            <a:pPr eaLnBrk="1" hangingPunct="1"/>
            <a:r>
              <a:rPr lang="en-US" altLang="en-US" smtClean="0"/>
              <a:t>Loop Transformations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46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46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28CC88-568E-4673-8C58-83E78AF47A96}" type="slidenum">
              <a:rPr lang="en-US" altLang="en-US">
                <a:solidFill>
                  <a:srgbClr val="660066"/>
                </a:solidFill>
              </a:rPr>
              <a:pPr eaLnBrk="1" hangingPunct="1"/>
              <a:t>98</a:t>
            </a:fld>
            <a:endParaRPr lang="en-US" altLang="en-US">
              <a:solidFill>
                <a:srgbClr val="660066"/>
              </a:solidFill>
            </a:endParaRPr>
          </a:p>
        </p:txBody>
      </p:sp>
      <p:sp>
        <p:nvSpPr>
          <p:cNvPr id="114693" name="Rectangle 2"/>
          <p:cNvSpPr>
            <a:spLocks noGrp="1" noChangeArrowheads="1"/>
          </p:cNvSpPr>
          <p:nvPr>
            <p:ph type="title"/>
          </p:nvPr>
        </p:nvSpPr>
        <p:spPr/>
        <p:txBody>
          <a:bodyPr/>
          <a:lstStyle/>
          <a:p>
            <a:pPr eaLnBrk="1" hangingPunct="1"/>
            <a:r>
              <a:rPr lang="en-US" altLang="en-US" smtClean="0"/>
              <a:t>Motivation</a:t>
            </a:r>
          </a:p>
        </p:txBody>
      </p:sp>
      <p:sp>
        <p:nvSpPr>
          <p:cNvPr id="114694" name="Rectangle 3"/>
          <p:cNvSpPr>
            <a:spLocks noGrp="1" noChangeArrowheads="1"/>
          </p:cNvSpPr>
          <p:nvPr>
            <p:ph type="body" idx="1"/>
          </p:nvPr>
        </p:nvSpPr>
        <p:spPr>
          <a:xfrm>
            <a:off x="701675" y="1600200"/>
            <a:ext cx="7821613" cy="4525963"/>
          </a:xfrm>
        </p:spPr>
        <p:txBody>
          <a:bodyPr/>
          <a:lstStyle/>
          <a:p>
            <a:pPr marL="0" indent="0" eaLnBrk="1" hangingPunct="1">
              <a:lnSpc>
                <a:spcPct val="80000"/>
              </a:lnSpc>
              <a:buFont typeface="Arial Unicode MS" panose="020B0604020202020204" pitchFamily="34" charset="-128"/>
              <a:buNone/>
            </a:pPr>
            <a:r>
              <a:rPr lang="en-US" altLang="en-US" sz="2400" b="1" smtClean="0"/>
              <a:t>Motivation:</a:t>
            </a:r>
            <a:r>
              <a:rPr lang="en-US" altLang="en-US" sz="2400" smtClean="0"/>
              <a:t> restructure program so as to enable more effective back-end optimizations and hardware </a:t>
            </a:r>
          </a:p>
          <a:p>
            <a:pPr marL="0" indent="0" eaLnBrk="1" hangingPunct="1">
              <a:lnSpc>
                <a:spcPct val="80000"/>
              </a:lnSpc>
              <a:buFont typeface="Arial Unicode MS" panose="020B0604020202020204" pitchFamily="34" charset="-128"/>
              <a:buNone/>
            </a:pPr>
            <a:r>
              <a:rPr lang="en-US" altLang="en-US" sz="2400" smtClean="0"/>
              <a:t>exploitation</a:t>
            </a:r>
          </a:p>
          <a:p>
            <a:pPr marL="0" indent="0" eaLnBrk="1" hangingPunct="1">
              <a:lnSpc>
                <a:spcPct val="80000"/>
              </a:lnSpc>
              <a:buFont typeface="Arial Unicode MS" panose="020B0604020202020204" pitchFamily="34" charset="-128"/>
              <a:buNone/>
            </a:pPr>
            <a:endParaRPr lang="en-US" altLang="en-US" sz="2400" smtClean="0"/>
          </a:p>
          <a:p>
            <a:pPr marL="0" indent="0" eaLnBrk="1" hangingPunct="1">
              <a:lnSpc>
                <a:spcPct val="90000"/>
              </a:lnSpc>
              <a:buFont typeface="Arial Unicode MS" panose="020B0604020202020204" pitchFamily="34" charset="-128"/>
              <a:buNone/>
            </a:pPr>
            <a:r>
              <a:rPr lang="en-US" altLang="en-US" sz="2400" smtClean="0"/>
              <a:t>Loop transformations are useful for enhancing</a:t>
            </a:r>
          </a:p>
          <a:p>
            <a:pPr marL="0" indent="0" eaLnBrk="1" hangingPunct="1">
              <a:lnSpc>
                <a:spcPct val="90000"/>
              </a:lnSpc>
            </a:pPr>
            <a:r>
              <a:rPr lang="en-US" altLang="en-US" sz="2400" b="1" smtClean="0"/>
              <a:t>register allocation</a:t>
            </a:r>
          </a:p>
          <a:p>
            <a:pPr marL="0" indent="0" eaLnBrk="1" hangingPunct="1">
              <a:lnSpc>
                <a:spcPct val="90000"/>
              </a:lnSpc>
            </a:pPr>
            <a:r>
              <a:rPr lang="en-US" altLang="en-US" sz="2400" b="1" smtClean="0"/>
              <a:t>instruction-level parallelism</a:t>
            </a:r>
          </a:p>
          <a:p>
            <a:pPr marL="0" indent="0" eaLnBrk="1" hangingPunct="1">
              <a:lnSpc>
                <a:spcPct val="90000"/>
              </a:lnSpc>
            </a:pPr>
            <a:r>
              <a:rPr lang="en-US" altLang="en-US" sz="2400" b="1" smtClean="0"/>
              <a:t>data-cache locality</a:t>
            </a:r>
          </a:p>
          <a:p>
            <a:pPr marL="0" indent="0" eaLnBrk="1" hangingPunct="1">
              <a:lnSpc>
                <a:spcPct val="90000"/>
              </a:lnSpc>
            </a:pPr>
            <a:r>
              <a:rPr lang="en-US" altLang="en-US" sz="2400" smtClean="0"/>
              <a:t>vectorization</a:t>
            </a:r>
          </a:p>
          <a:p>
            <a:pPr marL="0" indent="0" eaLnBrk="1" hangingPunct="1">
              <a:lnSpc>
                <a:spcPct val="90000"/>
              </a:lnSpc>
            </a:pPr>
            <a:r>
              <a:rPr lang="en-US" altLang="en-US" sz="2400" smtClean="0"/>
              <a:t>parallelization</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rPr>
              <a:t>© WWF (2016)</a:t>
            </a:r>
            <a:endParaRPr lang="en-US" altLang="en-US">
              <a:solidFill>
                <a:srgbClr val="660066"/>
              </a:solidFill>
            </a:endParaRPr>
          </a:p>
        </p:txBody>
      </p:sp>
      <p:sp>
        <p:nvSpPr>
          <p:cNvPr id="1157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Loop Optimizations</a:t>
            </a:r>
          </a:p>
        </p:txBody>
      </p:sp>
      <p:sp>
        <p:nvSpPr>
          <p:cNvPr id="1157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97974A-DB96-47FB-920A-8A7A97A0277B}" type="slidenum">
              <a:rPr lang="en-US" altLang="en-US">
                <a:solidFill>
                  <a:srgbClr val="660066"/>
                </a:solidFill>
              </a:rPr>
              <a:pPr eaLnBrk="1" hangingPunct="1"/>
              <a:t>99</a:t>
            </a:fld>
            <a:endParaRPr lang="en-US" altLang="en-US">
              <a:solidFill>
                <a:srgbClr val="660066"/>
              </a:solidFill>
            </a:endParaRPr>
          </a:p>
        </p:txBody>
      </p:sp>
      <p:sp>
        <p:nvSpPr>
          <p:cNvPr id="115717" name="Rectangle 2"/>
          <p:cNvSpPr>
            <a:spLocks noGrp="1" noChangeArrowheads="1"/>
          </p:cNvSpPr>
          <p:nvPr>
            <p:ph type="title"/>
          </p:nvPr>
        </p:nvSpPr>
        <p:spPr/>
        <p:txBody>
          <a:bodyPr/>
          <a:lstStyle/>
          <a:p>
            <a:pPr eaLnBrk="1" hangingPunct="1"/>
            <a:r>
              <a:rPr lang="en-US" altLang="en-US" sz="4000" smtClean="0"/>
              <a:t>Effects of Loop Transformations</a:t>
            </a:r>
          </a:p>
        </p:txBody>
      </p:sp>
      <p:sp>
        <p:nvSpPr>
          <p:cNvPr id="115718" name="Rectangle 3"/>
          <p:cNvSpPr>
            <a:spLocks noGrp="1" noChangeArrowheads="1"/>
          </p:cNvSpPr>
          <p:nvPr>
            <p:ph type="body" idx="1"/>
          </p:nvPr>
        </p:nvSpPr>
        <p:spPr>
          <a:xfrm>
            <a:off x="1447800" y="1447800"/>
            <a:ext cx="4419600" cy="2286000"/>
          </a:xfrm>
          <a:solidFill>
            <a:srgbClr val="FFCCCC"/>
          </a:solidFill>
        </p:spPr>
        <p:txBody>
          <a:bodyPr/>
          <a:lstStyle/>
          <a:p>
            <a:pPr eaLnBrk="1" hangingPunct="1">
              <a:buFont typeface="Arial Unicode MS" panose="020B0604020202020204" pitchFamily="34" charset="-128"/>
              <a:buNone/>
            </a:pPr>
            <a:r>
              <a:rPr lang="en-US" altLang="en-US" sz="2000" b="1" smtClean="0">
                <a:latin typeface="Courier New" panose="02070309020205020404" pitchFamily="49" charset="0"/>
              </a:rPr>
              <a:t>DO I  = 1, M</a:t>
            </a:r>
          </a:p>
          <a:p>
            <a:pPr eaLnBrk="1" hangingPunct="1">
              <a:buFont typeface="Arial Unicode MS" panose="020B0604020202020204" pitchFamily="34" charset="-128"/>
              <a:buNone/>
            </a:pPr>
            <a:r>
              <a:rPr lang="en-US" altLang="en-US" sz="2000" b="1" smtClean="0">
                <a:latin typeface="Courier New" panose="02070309020205020404" pitchFamily="49" charset="0"/>
              </a:rPr>
              <a:t>    DO J = 1, N</a:t>
            </a:r>
          </a:p>
          <a:p>
            <a:pPr eaLnBrk="1" hangingPunct="1">
              <a:buFont typeface="Arial Unicode MS" panose="020B0604020202020204" pitchFamily="34" charset="-128"/>
              <a:buNone/>
            </a:pPr>
            <a:r>
              <a:rPr lang="en-US" altLang="en-US" sz="2000" b="1" smtClean="0">
                <a:latin typeface="Courier New" panose="02070309020205020404" pitchFamily="49" charset="0"/>
              </a:rPr>
              <a:t>       </a:t>
            </a:r>
            <a:r>
              <a:rPr lang="en-US" altLang="en-US" sz="2000" b="1" smtClean="0">
                <a:solidFill>
                  <a:srgbClr val="800080"/>
                </a:solidFill>
                <a:latin typeface="Courier New" panose="02070309020205020404" pitchFamily="49" charset="0"/>
              </a:rPr>
              <a:t>S:</a:t>
            </a:r>
            <a:r>
              <a:rPr lang="en-US" altLang="en-US" sz="2000" b="1" smtClean="0">
                <a:latin typeface="Courier New" panose="02070309020205020404" pitchFamily="49" charset="0"/>
              </a:rPr>
              <a:t> A(I,J) = …</a:t>
            </a:r>
          </a:p>
          <a:p>
            <a:pPr eaLnBrk="1" hangingPunct="1">
              <a:buFont typeface="Arial Unicode MS" panose="020B0604020202020204" pitchFamily="34" charset="-128"/>
              <a:buNone/>
            </a:pPr>
            <a:r>
              <a:rPr lang="en-US" altLang="en-US" sz="2000" b="1" smtClean="0">
                <a:latin typeface="Courier New" panose="02070309020205020404" pitchFamily="49" charset="0"/>
              </a:rPr>
              <a:t>       </a:t>
            </a:r>
            <a:r>
              <a:rPr lang="en-US" altLang="en-US" sz="2000" b="1" smtClean="0">
                <a:solidFill>
                  <a:srgbClr val="800080"/>
                </a:solidFill>
                <a:latin typeface="Courier New" panose="02070309020205020404" pitchFamily="49" charset="0"/>
              </a:rPr>
              <a:t>T:</a:t>
            </a:r>
            <a:r>
              <a:rPr lang="en-US" altLang="en-US" sz="2000" b="1" smtClean="0">
                <a:latin typeface="Courier New" panose="02070309020205020404" pitchFamily="49" charset="0"/>
              </a:rPr>
              <a:t> ... = … A(I,J-1)…</a:t>
            </a:r>
          </a:p>
          <a:p>
            <a:pPr eaLnBrk="1" hangingPunct="1">
              <a:buFont typeface="Arial Unicode MS" panose="020B0604020202020204" pitchFamily="34" charset="-128"/>
              <a:buNone/>
            </a:pPr>
            <a:r>
              <a:rPr lang="en-US" altLang="en-US" sz="2000" b="1" smtClean="0">
                <a:latin typeface="Courier New" panose="02070309020205020404" pitchFamily="49" charset="0"/>
              </a:rPr>
              <a:t>    END DO</a:t>
            </a:r>
          </a:p>
          <a:p>
            <a:pPr eaLnBrk="1" hangingPunct="1">
              <a:buFont typeface="Arial Unicode MS" panose="020B0604020202020204" pitchFamily="34" charset="-128"/>
              <a:buNone/>
            </a:pPr>
            <a:r>
              <a:rPr lang="en-US" altLang="en-US" sz="2000" b="1" smtClean="0">
                <a:latin typeface="Courier New" panose="02070309020205020404" pitchFamily="49" charset="0"/>
              </a:rPr>
              <a:t>END DO</a:t>
            </a:r>
          </a:p>
        </p:txBody>
      </p:sp>
      <p:sp>
        <p:nvSpPr>
          <p:cNvPr id="115719" name="Rectangle 4"/>
          <p:cNvSpPr>
            <a:spLocks noChangeArrowheads="1"/>
          </p:cNvSpPr>
          <p:nvPr/>
        </p:nvSpPr>
        <p:spPr bwMode="auto">
          <a:xfrm>
            <a:off x="4419600" y="3886200"/>
            <a:ext cx="4419600" cy="22860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Arial Unicode MS" panose="020B0604020202020204" pitchFamily="34" charset="-128"/>
              <a:buNone/>
            </a:pPr>
            <a:r>
              <a:rPr lang="en-US" altLang="en-US" sz="2000" b="1">
                <a:latin typeface="Courier New" panose="02070309020205020404" pitchFamily="49" charset="0"/>
              </a:rPr>
              <a:t>DO J  = 1, N</a:t>
            </a:r>
          </a:p>
          <a:p>
            <a:pPr eaLnBrk="1" hangingPunct="1">
              <a:buFont typeface="Arial Unicode MS" panose="020B0604020202020204" pitchFamily="34" charset="-128"/>
              <a:buNone/>
            </a:pPr>
            <a:r>
              <a:rPr lang="en-US" altLang="en-US" sz="2000" b="1">
                <a:latin typeface="Courier New" panose="02070309020205020404" pitchFamily="49" charset="0"/>
              </a:rPr>
              <a:t>    DO I = 1, M</a:t>
            </a:r>
          </a:p>
          <a:p>
            <a:pPr eaLnBrk="1" hangingPunct="1">
              <a:buFont typeface="Arial Unicode MS" panose="020B0604020202020204" pitchFamily="34" charset="-128"/>
              <a:buNone/>
            </a:pPr>
            <a:r>
              <a:rPr lang="en-US" altLang="en-US" sz="2000" b="1">
                <a:latin typeface="Courier New" panose="02070309020205020404" pitchFamily="49" charset="0"/>
              </a:rPr>
              <a:t>       </a:t>
            </a:r>
            <a:r>
              <a:rPr lang="en-US" altLang="en-US" sz="2000" b="1">
                <a:solidFill>
                  <a:srgbClr val="800080"/>
                </a:solidFill>
                <a:latin typeface="Courier New" panose="02070309020205020404" pitchFamily="49" charset="0"/>
              </a:rPr>
              <a:t>S:</a:t>
            </a:r>
            <a:r>
              <a:rPr lang="en-US" altLang="en-US" sz="2000" b="1">
                <a:latin typeface="Courier New" panose="02070309020205020404" pitchFamily="49" charset="0"/>
              </a:rPr>
              <a:t> A(I,J) = …</a:t>
            </a:r>
          </a:p>
          <a:p>
            <a:pPr eaLnBrk="1" hangingPunct="1">
              <a:buFont typeface="Arial Unicode MS" panose="020B0604020202020204" pitchFamily="34" charset="-128"/>
              <a:buNone/>
            </a:pPr>
            <a:r>
              <a:rPr lang="en-US" altLang="en-US" sz="2000" b="1">
                <a:latin typeface="Courier New" panose="02070309020205020404" pitchFamily="49" charset="0"/>
              </a:rPr>
              <a:t>       </a:t>
            </a:r>
            <a:r>
              <a:rPr lang="en-US" altLang="en-US" sz="2000" b="1">
                <a:solidFill>
                  <a:srgbClr val="800080"/>
                </a:solidFill>
                <a:latin typeface="Courier New" panose="02070309020205020404" pitchFamily="49" charset="0"/>
              </a:rPr>
              <a:t>T:</a:t>
            </a:r>
            <a:r>
              <a:rPr lang="en-US" altLang="en-US" sz="2000" b="1">
                <a:latin typeface="Courier New" panose="02070309020205020404" pitchFamily="49" charset="0"/>
              </a:rPr>
              <a:t> ... = … A(I,J-1)…</a:t>
            </a:r>
          </a:p>
          <a:p>
            <a:pPr eaLnBrk="1" hangingPunct="1">
              <a:buFont typeface="Arial Unicode MS" panose="020B0604020202020204" pitchFamily="34" charset="-128"/>
              <a:buNone/>
            </a:pPr>
            <a:r>
              <a:rPr lang="en-US" altLang="en-US" sz="2000" b="1">
                <a:latin typeface="Courier New" panose="02070309020205020404" pitchFamily="49" charset="0"/>
              </a:rPr>
              <a:t>    END DO</a:t>
            </a:r>
          </a:p>
          <a:p>
            <a:pPr eaLnBrk="1" hangingPunct="1">
              <a:buFont typeface="Arial Unicode MS" panose="020B0604020202020204" pitchFamily="34" charset="-128"/>
              <a:buNone/>
            </a:pPr>
            <a:r>
              <a:rPr lang="en-US" altLang="en-US" sz="2000" b="1">
                <a:latin typeface="Courier New" panose="02070309020205020404" pitchFamily="49" charset="0"/>
              </a:rPr>
              <a:t>END DO</a:t>
            </a:r>
          </a:p>
        </p:txBody>
      </p:sp>
      <p:sp>
        <p:nvSpPr>
          <p:cNvPr id="115720" name="AutoShape 5"/>
          <p:cNvSpPr>
            <a:spLocks noChangeArrowheads="1"/>
          </p:cNvSpPr>
          <p:nvPr/>
        </p:nvSpPr>
        <p:spPr bwMode="auto">
          <a:xfrm rot="1950420">
            <a:off x="3200400" y="3124200"/>
            <a:ext cx="1295400" cy="1371600"/>
          </a:xfrm>
          <a:custGeom>
            <a:avLst/>
            <a:gdLst>
              <a:gd name="T0" fmla="*/ 971550 w 21600"/>
              <a:gd name="T1" fmla="*/ 0 h 21600"/>
              <a:gd name="T2" fmla="*/ 0 w 21600"/>
              <a:gd name="T3" fmla="*/ 685800 h 21600"/>
              <a:gd name="T4" fmla="*/ 971550 w 21600"/>
              <a:gd name="T5" fmla="*/ 1371600 h 21600"/>
              <a:gd name="T6" fmla="*/ 1295400 w 21600"/>
              <a:gd name="T7" fmla="*/ 6858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FFFF"/>
              </a:gs>
              <a:gs pos="100000">
                <a:srgbClr val="A5002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ealing with Loops:&amp;#x0D;&amp;#x0A;Loop Analysis and Optimizations&amp;quot;&quot;/&gt;&lt;property id=&quot;20307&quot; value=&quot;257&quot;/&gt;&lt;/object&gt;&lt;object type=&quot;3&quot; unique_id=&quot;10005&quot;&gt;&lt;property id=&quot;20148&quot; value=&quot;5&quot;/&gt;&lt;property id=&quot;20300&quot; value=&quot;Slide 2 - &amp;quot;The FORTRAN DO Loop&amp;quot;&quot;/&gt;&lt;property id=&quot;20307&quot; value=&quot;311&quot;/&gt;&lt;/object&gt;&lt;object type=&quot;3&quot; unique_id=&quot;10006&quot;&gt;&lt;property id=&quot;20148&quot; value=&quot;5&quot;/&gt;&lt;property id=&quot;20300&quot; value=&quot;Slide 3 - &amp;quot;The Generalized Tightly &amp;#x0D;&amp;#x0A;Nested Loop&amp;quot;&quot;/&gt;&lt;property id=&quot;20307&quot; value=&quot;312&quot;/&gt;&lt;/object&gt;&lt;object type=&quot;3&quot; unique_id=&quot;10007&quot;&gt;&lt;property id=&quot;20148&quot; value=&quot;5&quot;/&gt;&lt;property id=&quot;20300&quot; value=&quot;Slide 4 - &amp;quot;The Generalized Tightly &amp;#x0D;&amp;#x0A;Nested Loop&amp;quot;&quot;/&gt;&lt;property id=&quot;20307&quot; value=&quot;313&quot;/&gt;&lt;/object&gt;&lt;object type=&quot;3&quot; unique_id=&quot;10008&quot;&gt;&lt;property id=&quot;20148&quot; value=&quot;5&quot;/&gt;&lt;property id=&quot;20300&quot; value=&quot;Slide 5 - &amp;quot;Iteration Vector&amp;quot;&quot;/&gt;&lt;property id=&quot;20307&quot; value=&quot;314&quot;/&gt;&lt;/object&gt;&lt;object type=&quot;3&quot; unique_id=&quot;10009&quot;&gt;&lt;property id=&quot;20148&quot; value=&quot;5&quot;/&gt;&lt;property id=&quot;20300&quot; value=&quot;Slide 6 - &amp;quot;Lexicographical Ordering&amp;quot;&quot;/&gt;&lt;property id=&quot;20307&quot; value=&quot;315&quot;/&gt;&lt;/object&gt;&lt;object type=&quot;3&quot; unique_id=&quot;10010&quot;&gt;&lt;property id=&quot;20148&quot; value=&quot;5&quot;/&gt;&lt;property id=&quot;20300&quot; value=&quot;Slide 7 - &amp;quot;Lexicographically Non-negative&amp;quot;&quot;/&gt;&lt;property id=&quot;20307&quot; value=&quot;438&quot;/&gt;&lt;/object&gt;&lt;object type=&quot;3&quot; unique_id=&quot;10011&quot;&gt;&lt;property id=&quot;20148&quot; value=&quot;5&quot;/&gt;&lt;property id=&quot;20300&quot; value=&quot;Slide 8 - &amp;quot;The Iteration &amp;#x0D;&amp;#x0A;Dependence Graph&amp;quot;&quot;/&gt;&lt;property id=&quot;20307&quot; value=&quot;316&quot;/&gt;&lt;/object&gt;&lt;object type=&quot;3&quot; unique_id=&quot;10012&quot;&gt;&lt;property id=&quot;20148&quot; value=&quot;5&quot;/&gt;&lt;property id=&quot;20300&quot; value=&quot;Slide 9 - &amp;quot;Important Note&amp;quot;&quot;/&gt;&lt;property id=&quot;20307&quot; value=&quot;317&quot;/&gt;&lt;/object&gt;&lt;object type=&quot;3&quot; unique_id=&quot;10013&quot;&gt;&lt;property id=&quot;20148&quot; value=&quot;5&quot;/&gt;&lt;property id=&quot;20300&quot; value=&quot;Slide 10 - &amp;quot;Execution Instances &amp;#x0D;&amp;#x0A;of CFG nodes&amp;quot;&quot;/&gt;&lt;property id=&quot;20307&quot; value=&quot;263&quot;/&gt;&lt;/object&gt;&lt;object type=&quot;3&quot; unique_id=&quot;10014&quot;&gt;&lt;property id=&quot;20148&quot; value=&quot;5&quot;/&gt;&lt;property id=&quot;20300&quot; value=&quot;Slide 11 - &amp;quot;Data Dependence &amp;#x0D;&amp;#x0A;Direction Vectors: Definition&amp;quot;&quot;/&gt;&lt;property id=&quot;20307&quot; value=&quot;260&quot;/&gt;&lt;/object&gt;&lt;object type=&quot;3&quot; unique_id=&quot;10015&quot;&gt;&lt;property id=&quot;20148&quot; value=&quot;5&quot;/&gt;&lt;property id=&quot;20300&quot; value=&quot;Slide 12 - &amp;quot;Loop-independent and Loop-carried Data Dependences&amp;quot;&quot;/&gt;&lt;property id=&quot;20307&quot; value=&quot;261&quot;/&gt;&lt;/object&gt;&lt;object type=&quot;3&quot; unique_id=&quot;10016&quot;&gt;&lt;property id=&quot;20148&quot; value=&quot;5&quot;/&gt;&lt;property id=&quot;20300&quot; value=&quot;Slide 13 - &amp;quot;Loop-independent and Loop-carried Data Dependences (Contd.)&amp;quot;&quot;/&gt;&lt;property id=&quot;20307&quot; value=&quot;262&quot;/&gt;&lt;/object&gt;&lt;object type=&quot;3&quot; unique_id=&quot;10017&quot;&gt;&lt;property id=&quot;20148&quot; value=&quot;5&quot;/&gt;&lt;property id=&quot;20300&quot; value=&quot;Slide 14 - &amp;quot;Examples of One-dimensional Loop-&amp;#x0D;&amp;#x0A;independent Loop-carried dependences&amp;quot;&quot;/&gt;&lt;property id=&quot;20307&quot; value=&quot;264&quot;/&gt;&lt;/object&gt;&lt;object type=&quot;3&quot; unique_id=&quot;10018&quot;&gt;&lt;property id=&quot;20148&quot; value=&quot;5&quot;/&gt;&lt;property id=&quot;20300&quot; value=&quot;Slide 15 - &amp;quot;Extending Direction Vectors to Distance Values&amp;quot;&quot;/&gt;&lt;property id=&quot;20307&quot; value=&quot;265&quot;/&gt;&lt;/object&gt;&lt;object type=&quot;3&quot; unique_id=&quot;10019&quot;&gt;&lt;property id=&quot;20148&quot; value=&quot;5&quot;/&gt;&lt;property id=&quot;20300&quot; value=&quot;Slide 16 - &amp;quot;Example of Two-dimensional Loop-&amp;#x0D;&amp;#x0A;independent and Loop-carried dependences&amp;quot;&quot;/&gt;&lt;property id=&quot;20307&quot; value=&quot;266&quot;/&gt;&lt;/object&gt;&lt;object type=&quot;3&quot; unique_id=&quot;10020&quot;&gt;&lt;property id=&quot;20148&quot; value=&quot;5&quot;/&gt;&lt;property id=&quot;20300&quot; value=&quot;Slide 17 - &amp;quot;Example of 2-D Loop-indep. And Loop-carried dependences (Contd.)&amp;quot;&quot;/&gt;&lt;property id=&quot;20307&quot; value=&quot;267&quot;/&gt;&lt;/object&gt;&lt;object type=&quot;3&quot; unique_id=&quot;10021&quot;&gt;&lt;property id=&quot;20148&quot; value=&quot;5&quot;/&gt;&lt;property id=&quot;20300&quot; value=&quot;Slide 18 - &amp;quot;Plausible Dependence Vectors&amp;quot;&quot;/&gt;&lt;property id=&quot;20307&quot; value=&quot;268&quot;/&gt;&lt;/object&gt;&lt;object type=&quot;3&quot; unique_id=&quot;10022&quot;&gt;&lt;property id=&quot;20148&quot; value=&quot;5&quot;/&gt;&lt;property id=&quot;20300&quot; value=&quot;Slide 19 - &amp;quot;The Polytope (Polyhedra) Model&amp;quot;&quot;/&gt;&lt;property id=&quot;20307&quot; value=&quot;436&quot;/&gt;&lt;/object&gt;&lt;object type=&quot;3&quot; unique_id=&quot;10023&quot;&gt;&lt;property id=&quot;20148&quot; value=&quot;5&quot;/&gt;&lt;property id=&quot;20300&quot; value=&quot;Slide 20 - &amp;quot;The Polytope Model&amp;quot;&quot;/&gt;&lt;property id=&quot;20307&quot; value=&quot;437&quot;/&gt;&lt;/object&gt;&lt;object type=&quot;3&quot; unique_id=&quot;10024&quot;&gt;&lt;property id=&quot;20148&quot; value=&quot;5&quot;/&gt;&lt;property id=&quot;20300&quot; value=&quot;Slide 21 - &amp;quot;Affine Model&amp;quot;&quot;/&gt;&lt;property id=&quot;20307&quot; value=&quot;319&quot;/&gt;&lt;/object&gt;&lt;object type=&quot;3&quot; unique_id=&quot;10025&quot;&gt;&lt;property id=&quot;20148&quot; value=&quot;5&quot;/&gt;&lt;property id=&quot;20300&quot; value=&quot;Slide 22 - &amp;quot;An Example&amp;quot;&quot;/&gt;&lt;property id=&quot;20307&quot; value=&quot;320&quot;/&gt;&lt;/object&gt;&lt;object type=&quot;3&quot; unique_id=&quot;10026&quot;&gt;&lt;property id=&quot;20148&quot; value=&quot;5&quot;/&gt;&lt;property id=&quot;20300&quot; value=&quot;Slide 23 - &amp;quot;Integer Programming&amp;quot;&quot;/&gt;&lt;property id=&quot;20307&quot; value=&quot;321&quot;/&gt;&lt;/object&gt;&lt;object type=&quot;3&quot; unique_id=&quot;10027&quot;&gt;&lt;property id=&quot;20148&quot; value=&quot;5&quot;/&gt;&lt;property id=&quot;20300&quot; value=&quot;Slide 24 - &amp;quot;Matrix Notation&amp;quot;&quot;/&gt;&lt;property id=&quot;20307&quot; value=&quot;322&quot;/&gt;&lt;/object&gt;&lt;object type=&quot;3&quot; unique_id=&quot;10028&quot;&gt;&lt;property id=&quot;20148&quot; value=&quot;5&quot;/&gt;&lt;property id=&quot;20300&quot; value=&quot;Slide 25 - &amp;quot;Distance Vector: &amp;#x0D;&amp;#x0A;Another definition&amp;quot;&quot;/&gt;&lt;property id=&quot;20307&quot; value=&quot;323&quot;/&gt;&lt;/object&gt;&lt;object type=&quot;3&quot; unique_id=&quot;10029&quot;&gt;&lt;property id=&quot;20148&quot; value=&quot;5&quot;/&gt;&lt;property id=&quot;20300&quot; value=&quot;Slide 26 - &amp;quot;An Example&amp;quot;&quot;/&gt;&lt;property id=&quot;20307&quot; value=&quot;324&quot;/&gt;&lt;/object&gt;&lt;object type=&quot;3&quot; unique_id=&quot;10030&quot;&gt;&lt;property id=&quot;20148&quot; value=&quot;5&quot;/&gt;&lt;property id=&quot;20300&quot; value=&quot;Slide 27 - &amp;quot;Decision Algorithms&amp;quot;&quot;/&gt;&lt;property id=&quot;20307&quot; value=&quot;277&quot;/&gt;&lt;/object&gt;&lt;object type=&quot;3&quot; unique_id=&quot;10031&quot;&gt;&lt;property id=&quot;20148&quot; value=&quot;5&quot;/&gt;&lt;property id=&quot;20300&quot; value=&quot;Slide 28 - &amp;quot;Types of Tests&amp;quot;&quot;/&gt;&lt;property id=&quot;20307&quot; value=&quot;318&quot;/&gt;&lt;/object&gt;&lt;object type=&quot;3&quot; unique_id=&quot;10032&quot;&gt;&lt;property id=&quot;20148&quot; value=&quot;5&quot;/&gt;&lt;property id=&quot;20300&quot; value=&quot;Slide 29 - &amp;quot;The GCD Theorem&amp;quot;&quot;/&gt;&lt;property id=&quot;20307&quot; value=&quot;325&quot;/&gt;&lt;/object&gt;&lt;object type=&quot;3&quot; unique_id=&quot;10033&quot;&gt;&lt;property id=&quot;20148&quot; value=&quot;5&quot;/&gt;&lt;property id=&quot;20300&quot; value=&quot;Slide 30 - &amp;quot;The GCD Test&amp;quot;&quot;/&gt;&lt;property id=&quot;20307&quot; value=&quot;326&quot;/&gt;&lt;/object&gt;&lt;object type=&quot;3&quot; unique_id=&quot;10034&quot;&gt;&lt;property id=&quot;20148&quot; value=&quot;5&quot;/&gt;&lt;property id=&quot;20300&quot; value=&quot;Slide 31 - &amp;quot;Banerjee’s Generalized &amp;#x0D;&amp;#x0A;GCD Test&amp;quot;&quot;/&gt;&lt;property id=&quot;20307&quot; value=&quot;327&quot;/&gt;&lt;/object&gt;&lt;object type=&quot;3&quot; unique_id=&quot;10035&quot;&gt;&lt;property id=&quot;20148&quot; value=&quot;5&quot;/&gt;&lt;property id=&quot;20300&quot; value=&quot;Slide 32 - &amp;quot;Terminologies&amp;quot;&quot;/&gt;&lt;property id=&quot;20307&quot; value=&quot;328&quot;/&gt;&lt;/object&gt;&lt;object type=&quot;3&quot; unique_id=&quot;10036&quot;&gt;&lt;property id=&quot;20148&quot; value=&quot;5&quot;/&gt;&lt;property id=&quot;20300&quot; value=&quot;Slide 33 - &amp;quot;The Echelon Matrix&amp;quot;&quot;/&gt;&lt;property id=&quot;20307&quot; value=&quot;330&quot;/&gt;&lt;/object&gt;&lt;object type=&quot;3&quot; unique_id=&quot;10037&quot;&gt;&lt;property id=&quot;20148&quot; value=&quot;5&quot;/&gt;&lt;property id=&quot;20300&quot; value=&quot;Slide 34 - &amp;quot;Examples&amp;quot;&quot;/&gt;&lt;property id=&quot;20307&quot; value=&quot;331&quot;/&gt;&lt;/object&gt;&lt;object type=&quot;3&quot; unique_id=&quot;10038&quot;&gt;&lt;property id=&quot;20148&quot; value=&quot;5&quot;/&gt;&lt;property id=&quot;20300&quot; value=&quot;Slide 35 - &amp;quot;Echelon Reduction&amp;quot;&quot;/&gt;&lt;property id=&quot;20307&quot; value=&quot;332&quot;/&gt;&lt;/object&gt;&lt;object type=&quot;3&quot; unique_id=&quot;10039&quot;&gt;&lt;property id=&quot;20148&quot; value=&quot;5&quot;/&gt;&lt;property id=&quot;20300&quot; value=&quot;Slide 36 - &amp;quot;Echelon Reduction: An Example&amp;quot;&quot;/&gt;&lt;property id=&quot;20307&quot; value=&quot;333&quot;/&gt;&lt;/object&gt;&lt;object type=&quot;3&quot; unique_id=&quot;10040&quot;&gt;&lt;property id=&quot;20148&quot; value=&quot;5&quot;/&gt;&lt;property id=&quot;20300&quot; value=&quot;Slide 37 - &amp;quot;Echelon Reduction: &amp;#x0D;&amp;#x0A;An Example (cont)&amp;quot;&quot;/&gt;&lt;property id=&quot;20307&quot; value=&quot;335&quot;/&gt;&lt;/object&gt;&lt;object type=&quot;3&quot; unique_id=&quot;10041&quot;&gt;&lt;property id=&quot;20148&quot; value=&quot;5&quot;/&gt;&lt;property id=&quot;20300&quot; value=&quot;Slide 38 - &amp;quot;The Algorithm&amp;quot;&quot;/&gt;&lt;property id=&quot;20307&quot; value=&quot;334&quot;/&gt;&lt;/object&gt;&lt;object type=&quot;3&quot; unique_id=&quot;10042&quot;&gt;&lt;property id=&quot;20148&quot; value=&quot;5&quot;/&gt;&lt;property id=&quot;20300&quot; value=&quot;Slide 39 - &amp;quot;An Important Property &amp;#x0D;&amp;#x0A;of Echelon Reduction&amp;quot;&quot;/&gt;&lt;property id=&quot;20307&quot; value=&quot;329&quot;/&gt;&lt;/object&gt;&lt;object type=&quot;3&quot; unique_id=&quot;10043&quot;&gt;&lt;property id=&quot;20148&quot; value=&quot;5&quot;/&gt;&lt;property id=&quot;20300&quot; value=&quot;Slide 40 - &amp;quot;Backward Substitution&amp;quot;&quot;/&gt;&lt;property id=&quot;20307&quot; value=&quot;336&quot;/&gt;&lt;/object&gt;&lt;object type=&quot;3&quot; unique_id=&quot;10044&quot;&gt;&lt;property id=&quot;20148&quot; value=&quot;5&quot;/&gt;&lt;property id=&quot;20300&quot; value=&quot;Slide 41 - &amp;quot;An Example&amp;quot;&quot;/&gt;&lt;property id=&quot;20307&quot; value=&quot;337&quot;/&gt;&lt;/object&gt;&lt;object type=&quot;3&quot; unique_id=&quot;10045&quot;&gt;&lt;property id=&quot;20148&quot; value=&quot;5&quot;/&gt;&lt;property id=&quot;20300&quot; value=&quot;Slide 42 - &amp;quot;An Example&amp;quot;&quot;/&gt;&lt;property id=&quot;20307&quot; value=&quot;338&quot;/&gt;&lt;/object&gt;&lt;object type=&quot;3&quot; unique_id=&quot;10046&quot;&gt;&lt;property id=&quot;20148&quot; value=&quot;5&quot;/&gt;&lt;property id=&quot;20300&quot; value=&quot;Slide 43 - &amp;quot;An Example&amp;quot;&quot;/&gt;&lt;property id=&quot;20307&quot; value=&quot;339&quot;/&gt;&lt;/object&gt;&lt;object type=&quot;3&quot; unique_id=&quot;10047&quot;&gt;&lt;property id=&quot;20148&quot; value=&quot;5&quot;/&gt;&lt;property id=&quot;20300&quot; value=&quot;Slide 44 - &amp;quot;The Generalized GCD Test&amp;quot;&quot;/&gt;&lt;property id=&quot;20307&quot; value=&quot;340&quot;/&gt;&lt;/object&gt;&lt;object type=&quot;3&quot; unique_id=&quot;10048&quot;&gt;&lt;property id=&quot;20148&quot; value=&quot;5&quot;/&gt;&lt;property id=&quot;20300&quot; value=&quot;Slide 45 - &amp;quot;Banerjee’s Inequalities&amp;quot;&quot;/&gt;&lt;property id=&quot;20307&quot; value=&quot;341&quot;/&gt;&lt;/object&gt;&lt;object type=&quot;3&quot; unique_id=&quot;10049&quot;&gt;&lt;property id=&quot;20148&quot; value=&quot;5&quot;/&gt;&lt;property id=&quot;20300&quot; value=&quot;Slide 46 - &amp;quot;Terminology&amp;quot;&quot;/&gt;&lt;property id=&quot;20307&quot; value=&quot;342&quot;/&gt;&lt;/object&gt;&lt;object type=&quot;3&quot; unique_id=&quot;10050&quot;&gt;&lt;property id=&quot;20148&quot; value=&quot;5&quot;/&gt;&lt;property id=&quot;20300&quot; value=&quot;Slide 47 - &amp;quot;Theorem&amp;quot;&quot;/&gt;&lt;property id=&quot;20307&quot; value=&quot;343&quot;/&gt;&lt;/object&gt;&lt;object type=&quot;3&quot; unique_id=&quot;10051&quot;&gt;&lt;property id=&quot;20148&quot; value=&quot;5&quot;/&gt;&lt;property id=&quot;20300&quot; value=&quot;Slide 48 - &amp;quot;The Strategy&amp;quot;&quot;/&gt;&lt;property id=&quot;20307&quot; value=&quot;344&quot;/&gt;&lt;/object&gt;&lt;object type=&quot;3&quot; unique_id=&quot;10052&quot;&gt;&lt;property id=&quot;20148&quot; value=&quot;5&quot;/&gt;&lt;property id=&quot;20300&quot; value=&quot;Slide 49 - &amp;quot;Extending to &amp;#x0D;&amp;#x0A;multi-dimensional arrays&amp;quot;&quot;/&gt;&lt;property id=&quot;20307&quot; value=&quot;345&quot;/&gt;&lt;/object&gt;&lt;object type=&quot;3&quot; unique_id=&quot;10053&quot;&gt;&lt;property id=&quot;20148&quot; value=&quot;5&quot;/&gt;&lt;property id=&quot;20300&quot; value=&quot;Slide 50 - &amp;quot;Rewrite&amp;quot;&quot;/&gt;&lt;property id=&quot;20307&quot; value=&quot;347&quot;/&gt;&lt;/object&gt;&lt;object type=&quot;3&quot; unique_id=&quot;10054&quot;&gt;&lt;property id=&quot;20148&quot; value=&quot;5&quot;/&gt;&lt;property id=&quot;20300&quot; value=&quot;Slide 51 - &amp;quot;Rewrite (cont)&amp;quot;&quot;/&gt;&lt;property id=&quot;20307&quot; value=&quot;346&quot;/&gt;&lt;/object&gt;&lt;object type=&quot;3&quot; unique_id=&quot;10055&quot;&gt;&lt;property id=&quot;20148&quot; value=&quot;5&quot;/&gt;&lt;property id=&quot;20300&quot; value=&quot;Slide 52 - &amp;quot;Generalized &amp;#x0D;&amp;#x0A;Banerjee’s Inequalities&amp;quot;&quot;/&gt;&lt;property id=&quot;20307&quot; value=&quot;348&quot;/&gt;&lt;/object&gt;&lt;object type=&quot;3&quot; unique_id=&quot;10056&quot;&gt;&lt;property id=&quot;20148&quot; value=&quot;5&quot;/&gt;&lt;property id=&quot;20300&quot; value=&quot;Slide 53 - &amp;quot;Fourier-Motzkin Elimination&amp;quot;&quot;/&gt;&lt;property id=&quot;20307&quot; value=&quot;349&quot;/&gt;&lt;/object&gt;&lt;object type=&quot;3&quot; unique_id=&quot;10057&quot;&gt;&lt;property id=&quot;20148&quot; value=&quot;5&quot;/&gt;&lt;property id=&quot;20300&quot; value=&quot;Slide 54 - &amp;quot;An Example&amp;quot;&quot;/&gt;&lt;property id=&quot;20307&quot; value=&quot;350&quot;/&gt;&lt;/object&gt;&lt;object type=&quot;3&quot; unique_id=&quot;10058&quot;&gt;&lt;property id=&quot;20148&quot; value=&quot;5&quot;/&gt;&lt;property id=&quot;20300&quot; value=&quot;Slide 55 - &amp;quot;An Example&amp;quot;&quot;/&gt;&lt;property id=&quot;20307&quot; value=&quot;351&quot;/&gt;&lt;/object&gt;&lt;object type=&quot;3&quot; unique_id=&quot;10059&quot;&gt;&lt;property id=&quot;20148&quot; value=&quot;5&quot;/&gt;&lt;property id=&quot;20300&quot; value=&quot;Slide 56 - &amp;quot;An Example&amp;quot;&quot;/&gt;&lt;property id=&quot;20307&quot; value=&quot;352&quot;/&gt;&lt;/object&gt;&lt;object type=&quot;3&quot; unique_id=&quot;10060&quot;&gt;&lt;property id=&quot;20148&quot; value=&quot;5&quot;/&gt;&lt;property id=&quot;20300&quot; value=&quot;Slide 57 - &amp;quot;An Example&amp;quot;&quot;/&gt;&lt;property id=&quot;20307&quot; value=&quot;353&quot;/&gt;&lt;/object&gt;&lt;object type=&quot;3&quot; unique_id=&quot;10061&quot;&gt;&lt;property id=&quot;20148&quot; value=&quot;5&quot;/&gt;&lt;property id=&quot;20300&quot; value=&quot;Slide 58 - &amp;quot;An Example&amp;quot;&quot;/&gt;&lt;property id=&quot;20307&quot; value=&quot;354&quot;/&gt;&lt;/object&gt;&lt;object type=&quot;3&quot; unique_id=&quot;10062&quot;&gt;&lt;property id=&quot;20148&quot; value=&quot;5&quot;/&gt;&lt;property id=&quot;20300&quot; value=&quot;Slide 59 - &amp;quot;An Example&amp;quot;&quot;/&gt;&lt;property id=&quot;20307&quot; value=&quot;355&quot;/&gt;&lt;/object&gt;&lt;object type=&quot;3&quot; unique_id=&quot;10063&quot;&gt;&lt;property id=&quot;20148&quot; value=&quot;5&quot;/&gt;&lt;property id=&quot;20300&quot; value=&quot;Slide 60 - &amp;quot;Integer elimination&amp;quot;&quot;/&gt;&lt;property id=&quot;20307&quot; value=&quot;356&quot;/&gt;&lt;/object&gt;&lt;object type=&quot;3&quot; unique_id=&quot;10064&quot;&gt;&lt;property id=&quot;20148&quot; value=&quot;5&quot;/&gt;&lt;property id=&quot;20300&quot; value=&quot;Slide 61 - &amp;quot;Controlling Scaling&amp;quot;&quot;/&gt;&lt;property id=&quot;20307&quot; value=&quot;357&quot;/&gt;&lt;/object&gt;&lt;object type=&quot;3&quot; unique_id=&quot;10065&quot;&gt;&lt;property id=&quot;20148&quot; value=&quot;5&quot;/&gt;&lt;property id=&quot;20300&quot; value=&quot;Slide 62 - &amp;quot;The Omega Test&amp;quot;&quot;/&gt;&lt;property id=&quot;20307&quot; value=&quot;371&quot;/&gt;&lt;/object&gt;&lt;object type=&quot;3&quot; unique_id=&quot;10066&quot;&gt;&lt;property id=&quot;20148&quot; value=&quot;5&quot;/&gt;&lt;property id=&quot;20300&quot; value=&quot;Slide 63 - &amp;quot;The Omega Test&amp;quot;&quot;/&gt;&lt;property id=&quot;20307&quot; value=&quot;406&quot;/&gt;&lt;/object&gt;&lt;object type=&quot;3&quot; unique_id=&quot;10067&quot;&gt;&lt;property id=&quot;20148&quot; value=&quot;5&quot;/&gt;&lt;property id=&quot;20300&quot; value=&quot;Slide 64 - &amp;quot;Normalizing the Constraints&amp;quot;&quot;/&gt;&lt;property id=&quot;20307&quot; value=&quot;407&quot;/&gt;&lt;/object&gt;&lt;object type=&quot;3&quot; unique_id=&quot;10068&quot;&gt;&lt;property id=&quot;20148&quot; value=&quot;5&quot;/&gt;&lt;property id=&quot;20300&quot; value=&quot;Slide 65 - &amp;quot;Normalizing the Constraints&amp;quot;&quot;/&gt;&lt;property id=&quot;20307&quot; value=&quot;408&quot;/&gt;&lt;/object&gt;&lt;object type=&quot;3&quot; unique_id=&quot;10069&quot;&gt;&lt;property id=&quot;20148&quot; value=&quot;5&quot;/&gt;&lt;property id=&quot;20300&quot; value=&quot;Slide 66 - &amp;quot;Dealing with Equality Constraints&amp;quot;&quot;/&gt;&lt;property id=&quot;20307&quot; value=&quot;409&quot;/&gt;&lt;/object&gt;&lt;object type=&quot;3&quot; unique_id=&quot;10070&quot;&gt;&lt;property id=&quot;20148&quot; value=&quot;5&quot;/&gt;&lt;property id=&quot;20300&quot; value=&quot;Slide 67 - &amp;quot;Dealing with Equality Constraints – Step 2&amp;quot;&quot;/&gt;&lt;property id=&quot;20307&quot; value=&quot;410&quot;/&gt;&lt;/object&gt;&lt;object type=&quot;3&quot; unique_id=&quot;10071&quot;&gt;&lt;property id=&quot;20148&quot; value=&quot;5&quot;/&gt;&lt;property id=&quot;20300&quot; value=&quot;Slide 68 - &amp;quot;Dealing with Equality Constraints – Step 2&amp;quot;&quot;/&gt;&lt;property id=&quot;20307&quot; value=&quot;411&quot;/&gt;&lt;/object&gt;&lt;object type=&quot;3&quot; unique_id=&quot;10072&quot;&gt;&lt;property id=&quot;20148&quot; value=&quot;5&quot;/&gt;&lt;property id=&quot;20300&quot; value=&quot;Slide 69 - &amp;quot;Dealing with Equality Constraints – Step 2&amp;quot;&quot;/&gt;&lt;property id=&quot;20307&quot; value=&quot;412&quot;/&gt;&lt;/object&gt;&lt;object type=&quot;3&quot; unique_id=&quot;10073&quot;&gt;&lt;property id=&quot;20148&quot; value=&quot;5&quot;/&gt;&lt;property id=&quot;20300&quot; value=&quot;Slide 70 - &amp;quot;Dealing with Equality Constraints – Step 2&amp;quot;&quot;/&gt;&lt;property id=&quot;20307&quot; value=&quot;413&quot;/&gt;&lt;/object&gt;&lt;object type=&quot;3&quot; unique_id=&quot;10074&quot;&gt;&lt;property id=&quot;20148&quot; value=&quot;5&quot;/&gt;&lt;property id=&quot;20300&quot; value=&quot;Slide 71 - &amp;quot;Dealing with Equality Constraints&amp;quot;&quot;/&gt;&lt;property id=&quot;20307&quot; value=&quot;414&quot;/&gt;&lt;/object&gt;&lt;object type=&quot;3&quot; unique_id=&quot;10075&quot;&gt;&lt;property id=&quot;20148&quot; value=&quot;5&quot;/&gt;&lt;property id=&quot;20300&quot; value=&quot;Slide 72 - &amp;quot;Dealing with Equality Constraints&amp;quot;&quot;/&gt;&lt;property id=&quot;20307&quot; value=&quot;415&quot;/&gt;&lt;/object&gt;&lt;object type=&quot;3&quot; unique_id=&quot;10076&quot;&gt;&lt;property id=&quot;20148&quot; value=&quot;5&quot;/&gt;&lt;property id=&quot;20300&quot; value=&quot;Slide 73 - &amp;quot;Dealing with scaling issue&amp;quot;&quot;/&gt;&lt;property id=&quot;20307&quot; value=&quot;439&quot;/&gt;&lt;/object&gt;&lt;object type=&quot;3&quot; unique_id=&quot;10077&quot;&gt;&lt;property id=&quot;20148&quot; value=&quot;5&quot;/&gt;&lt;property id=&quot;20300&quot; value=&quot;Slide 74 - &amp;quot;An Example&amp;quot;&quot;/&gt;&lt;property id=&quot;20307&quot; value=&quot;416&quot;/&gt;&lt;/object&gt;&lt;object type=&quot;3&quot; unique_id=&quot;10078&quot;&gt;&lt;property id=&quot;20148&quot; value=&quot;5&quot;/&gt;&lt;property id=&quot;20300&quot; value=&quot;Slide 75 - &amp;quot;An Example - cont&amp;quot;&quot;/&gt;&lt;property id=&quot;20307&quot; value=&quot;421&quot;/&gt;&lt;/object&gt;&lt;object type=&quot;3&quot; unique_id=&quot;10079&quot;&gt;&lt;property id=&quot;20148&quot; value=&quot;5&quot;/&gt;&lt;property id=&quot;20300&quot; value=&quot;Slide 77 - &amp;quot;Simplifications&amp;quot;&quot;/&gt;&lt;property id=&quot;20307&quot; value=&quot;417&quot;/&gt;&lt;/object&gt;&lt;object type=&quot;3&quot; unique_id=&quot;10080&quot;&gt;&lt;property id=&quot;20148&quot; value=&quot;5&quot;/&gt;&lt;property id=&quot;20300&quot; value=&quot;Slide 78 - &amp;quot;Simplifications&amp;quot;&quot;/&gt;&lt;property id=&quot;20307&quot; value=&quot;418&quot;/&gt;&lt;/object&gt;&lt;object type=&quot;3&quot; unique_id=&quot;10081&quot;&gt;&lt;property id=&quot;20148&quot; value=&quot;5&quot;/&gt;&lt;property id=&quot;20300&quot; value=&quot;Slide 79 - &amp;quot;Getting real solutions&amp;quot;&quot;/&gt;&lt;property id=&quot;20307&quot; value=&quot;419&quot;/&gt;&lt;/object&gt;&lt;object type=&quot;3&quot; unique_id=&quot;10082&quot;&gt;&lt;property id=&quot;20148&quot; value=&quot;5&quot;/&gt;&lt;property id=&quot;20300&quot; value=&quot;Slide 80 - &amp;quot;Real Shadow&amp;quot;&quot;/&gt;&lt;property id=&quot;20307&quot; value=&quot;422&quot;/&gt;&lt;/object&gt;&lt;object type=&quot;3&quot; unique_id=&quot;10083&quot;&gt;&lt;property id=&quot;20148&quot; value=&quot;5&quot;/&gt;&lt;property id=&quot;20300&quot; value=&quot;Slide 81 - &amp;quot;Integer Shadow&amp;quot;&quot;/&gt;&lt;property id=&quot;20307&quot; value=&quot;423&quot;/&gt;&lt;/object&gt;&lt;object type=&quot;3&quot; unique_id=&quot;10084&quot;&gt;&lt;property id=&quot;20148&quot; value=&quot;5&quot;/&gt;&lt;property id=&quot;20300&quot; value=&quot;Slide 82 - &amp;quot;Searching for Integer Solutions – Dark Shadows&amp;quot;&quot;/&gt;&lt;property id=&quot;20307&quot; value=&quot;420&quot;/&gt;&lt;/object&gt;&lt;object type=&quot;3&quot; unique_id=&quot;10085&quot;&gt;&lt;property id=&quot;20148&quot; value=&quot;5&quot;/&gt;&lt;property id=&quot;20300&quot; value=&quot;Slide 83 - &amp;quot;Dark Shadow&amp;quot;&quot;/&gt;&lt;property id=&quot;20307&quot; value=&quot;424&quot;/&gt;&lt;/object&gt;&lt;object type=&quot;3&quot; unique_id=&quot;10086&quot;&gt;&lt;property id=&quot;20148&quot; value=&quot;5&quot;/&gt;&lt;property id=&quot;20300&quot; value=&quot;Slide 86 - &amp;quot;Dark Shadow&amp;quot;&quot;/&gt;&lt;property id=&quot;20307&quot; value=&quot;425&quot;/&gt;&lt;/object&gt;&lt;object type=&quot;3&quot; unique_id=&quot;10087&quot;&gt;&lt;property id=&quot;20148&quot; value=&quot;5&quot;/&gt;&lt;property id=&quot;20300&quot; value=&quot;Slide 87 - &amp;quot;Dark Shadow&amp;quot;&quot;/&gt;&lt;property id=&quot;20307&quot; value=&quot;435&quot;/&gt;&lt;/object&gt;&lt;object type=&quot;3&quot; unique_id=&quot;10088&quot;&gt;&lt;property id=&quot;20148&quot; value=&quot;5&quot;/&gt;&lt;property id=&quot;20300&quot; value=&quot;Slide 88 - &amp;quot;The Omega Test&amp;quot;&quot;/&gt;&lt;property id=&quot;20307&quot; value=&quot;426&quot;/&gt;&lt;/object&gt;&lt;object type=&quot;3&quot; unique_id=&quot;10089&quot;&gt;&lt;property id=&quot;20148&quot; value=&quot;5&quot;/&gt;&lt;property id=&quot;20300&quot; value=&quot;Slide 89 - &amp;quot;The Omega Test&amp;quot;&quot;/&gt;&lt;property id=&quot;20307&quot; value=&quot;427&quot;/&gt;&lt;/object&gt;&lt;object type=&quot;3&quot; unique_id=&quot;10090&quot;&gt;&lt;property id=&quot;20148&quot; value=&quot;5&quot;/&gt;&lt;property id=&quot;20300&quot; value=&quot;Slide 90 - &amp;quot;The Omega Test&amp;quot;&quot;/&gt;&lt;property id=&quot;20307&quot; value=&quot;428&quot;/&gt;&lt;/object&gt;&lt;object type=&quot;3&quot; unique_id=&quot;10091&quot;&gt;&lt;property id=&quot;20148&quot; value=&quot;5&quot;/&gt;&lt;property id=&quot;20300&quot; value=&quot;Slide 91 - &amp;quot;The last and expensive case&amp;quot;&quot;/&gt;&lt;property id=&quot;20307&quot; value=&quot;429&quot;/&gt;&lt;/object&gt;&lt;object type=&quot;3&quot; unique_id=&quot;10092&quot;&gt;&lt;property id=&quot;20148&quot; value=&quot;5&quot;/&gt;&lt;property id=&quot;20300&quot; value=&quot;Slide 92 - &amp;quot;The last and expensive case (contd)&amp;quot;&quot;/&gt;&lt;property id=&quot;20307&quot; value=&quot;430&quot;/&gt;&lt;/object&gt;&lt;object type=&quot;3&quot; unique_id=&quot;10093&quot;&gt;&lt;property id=&quot;20148&quot; value=&quot;5&quot;/&gt;&lt;property id=&quot;20300&quot; value=&quot;Slide 93 - &amp;quot;A Nightmare Example&amp;quot;&quot;/&gt;&lt;property id=&quot;20307&quot; value=&quot;431&quot;/&gt;&lt;/object&gt;&lt;object type=&quot;3&quot; unique_id=&quot;10094&quot;&gt;&lt;property id=&quot;20148&quot; value=&quot;5&quot;/&gt;&lt;property id=&quot;20300&quot; value=&quot;Slide 94 - &amp;quot;A Nightmare Example&amp;quot;&quot;/&gt;&lt;property id=&quot;20307&quot; value=&quot;432&quot;/&gt;&lt;/object&gt;&lt;object type=&quot;3&quot; unique_id=&quot;10095&quot;&gt;&lt;property id=&quot;20148&quot; value=&quot;5&quot;/&gt;&lt;property id=&quot;20300&quot; value=&quot;Slide 95 - &amp;quot;A Nightmare Example&amp;quot;&quot;/&gt;&lt;property id=&quot;20307&quot; value=&quot;434&quot;/&gt;&lt;/object&gt;&lt;object type=&quot;3&quot; unique_id=&quot;10096&quot;&gt;&lt;property id=&quot;20148&quot; value=&quot;5&quot;/&gt;&lt;property id=&quot;20300&quot; value=&quot;Slide 96 - &amp;quot;A Nightmare Example&amp;quot;&quot;/&gt;&lt;property id=&quot;20307&quot; value=&quot;433&quot;/&gt;&lt;/object&gt;&lt;object type=&quot;3&quot; unique_id=&quot;10097&quot;&gt;&lt;property id=&quot;20148&quot; value=&quot;5&quot;/&gt;&lt;property id=&quot;20300&quot; value=&quot;Slide 97 - &amp;quot;Loop Transformations&amp;quot;&quot;/&gt;&lt;property id=&quot;20307&quot; value=&quot;280&quot;/&gt;&lt;/object&gt;&lt;object type=&quot;3&quot; unique_id=&quot;10098&quot;&gt;&lt;property id=&quot;20148&quot; value=&quot;5&quot;/&gt;&lt;property id=&quot;20300&quot; value=&quot;Slide 98 - &amp;quot;Motivation&amp;quot;&quot;/&gt;&lt;property id=&quot;20307&quot; value=&quot;281&quot;/&gt;&lt;/object&gt;&lt;object type=&quot;3&quot; unique_id=&quot;10099&quot;&gt;&lt;property id=&quot;20148&quot; value=&quot;5&quot;/&gt;&lt;property id=&quot;20300&quot; value=&quot;Slide 99 - &amp;quot;Effects of Loop Transformations&amp;quot;&quot;/&gt;&lt;property id=&quot;20307&quot; value=&quot;358&quot;/&gt;&lt;/object&gt;&lt;object type=&quot;3&quot; unique_id=&quot;10100&quot;&gt;&lt;property id=&quot;20148&quot; value=&quot;5&quot;/&gt;&lt;property id=&quot;20300&quot; value=&quot;Slide 100 - &amp;quot;Effects of Loop Transformations&amp;quot;&quot;/&gt;&lt;property id=&quot;20307&quot; value=&quot;359&quot;/&gt;&lt;/object&gt;&lt;object type=&quot;3&quot; unique_id=&quot;10101&quot;&gt;&lt;property id=&quot;20148&quot; value=&quot;5&quot;/&gt;&lt;property id=&quot;20300&quot; value=&quot;Slide 101 - &amp;quot;Unimodular Loop Transformations&amp;quot;&quot;/&gt;&lt;property id=&quot;20307&quot; value=&quot;360&quot;/&gt;&lt;/object&gt;&lt;object type=&quot;3&quot; unique_id=&quot;10102&quot;&gt;&lt;property id=&quot;20148&quot; value=&quot;5&quot;/&gt;&lt;property id=&quot;20300&quot; value=&quot;Slide 102 - &amp;quot;Loop Interchange: Definition&amp;quot;&quot;/&gt;&lt;property id=&quot;20307&quot; value=&quot;294&quot;/&gt;&lt;/object&gt;&lt;object type=&quot;3&quot; unique_id=&quot;10103&quot;&gt;&lt;property id=&quot;20148&quot; value=&quot;5&quot;/&gt;&lt;property id=&quot;20300&quot; value=&quot;Slide 103 - &amp;quot;Example of Loop Interchange for &amp;#x0D;&amp;#x0A;Enabling Loop-Invariant Code Motion&amp;quot;&quot;/&gt;&lt;property id=&quot;20307&quot; value=&quot;295&quot;/&gt;&lt;/object&gt;&lt;object type=&quot;3&quot; unique_id=&quot;10104&quot;&gt;&lt;property id=&quot;20148&quot; value=&quot;5&quot;/&gt;&lt;property id=&quot;20300&quot; value=&quot;Slide 104 - &amp;quot;Loop Interchange: Legality&amp;quot;&quot;/&gt;&lt;property id=&quot;20307&quot; value=&quot;296&quot;/&gt;&lt;/object&gt;&lt;object type=&quot;3&quot; unique_id=&quot;10105&quot;&gt;&lt;property id=&quot;20148&quot; value=&quot;5&quot;/&gt;&lt;property id=&quot;20300&quot; value=&quot;Slide 105 - &amp;quot;Loop Interchange: Legality&amp;quot;&quot;/&gt;&lt;property id=&quot;20307&quot; value=&quot;363&quot;/&gt;&lt;/object&gt;&lt;object type=&quot;3&quot; unique_id=&quot;10106&quot;&gt;&lt;property id=&quot;20148&quot; value=&quot;5&quot;/&gt;&lt;property id=&quot;20300&quot; value=&quot;Slide 106 - &amp;quot;Loop Interchange: Legality&amp;quot;&quot;/&gt;&lt;property id=&quot;20307&quot; value=&quot;362&quot;/&gt;&lt;/object&gt;&lt;object type=&quot;3&quot; unique_id=&quot;10107&quot;&gt;&lt;property id=&quot;20148&quot; value=&quot;5&quot;/&gt;&lt;property id=&quot;20300&quot; value=&quot;Slide 107 - &amp;quot;Example of Legal Loop Interchange&amp;quot;&quot;/&gt;&lt;property id=&quot;20307&quot; value=&quot;297&quot;/&gt;&lt;/object&gt;&lt;object type=&quot;3&quot; unique_id=&quot;10108&quot;&gt;&lt;property id=&quot;20148&quot; value=&quot;5&quot;/&gt;&lt;property id=&quot;20300&quot; value=&quot;Slide 108 - &amp;quot;Example of Illegal Loop Interchange&amp;quot;&quot;/&gt;&lt;property id=&quot;20307&quot; value=&quot;298&quot;/&gt;&lt;/object&gt;&lt;object type=&quot;3&quot; unique_id=&quot;10109&quot;&gt;&lt;property id=&quot;20148&quot; value=&quot;5&quot;/&gt;&lt;property id=&quot;20300&quot; value=&quot;Slide 109 - &amp;quot;Example of Illegal &amp;#x0D;&amp;#x0A;Loop Interchange (contd.)&amp;quot;&quot;/&gt;&lt;property id=&quot;20307&quot; value=&quot;299&quot;/&gt;&lt;/object&gt;&lt;object type=&quot;3&quot; unique_id=&quot;10110&quot;&gt;&lt;property id=&quot;20148&quot; value=&quot;5&quot;/&gt;&lt;property id=&quot;20300&quot; value=&quot;Slide 110 - &amp;quot;Loop Reversal&amp;quot;&quot;/&gt;&lt;property id=&quot;20307&quot; value=&quot;364&quot;/&gt;&lt;/object&gt;&lt;object type=&quot;3&quot; unique_id=&quot;10111&quot;&gt;&lt;property id=&quot;20148&quot; value=&quot;5&quot;/&gt;&lt;property id=&quot;20300&quot; value=&quot;Slide 111 - &amp;quot;Loop Reversal: An Example&amp;quot;&quot;/&gt;&lt;property id=&quot;20307&quot; value=&quot;365&quot;/&gt;&lt;/object&gt;&lt;object type=&quot;3&quot; unique_id=&quot;10112&quot;&gt;&lt;property id=&quot;20148&quot; value=&quot;5&quot;/&gt;&lt;property id=&quot;20300&quot; value=&quot;Slide 112 - &amp;quot;Loop Skewing&amp;quot;&quot;/&gt;&lt;property id=&quot;20307&quot; value=&quot;366&quot;/&gt;&lt;/object&gt;&lt;object type=&quot;3&quot; unique_id=&quot;10113&quot;&gt;&lt;property id=&quot;20148&quot; value=&quot;5&quot;/&gt;&lt;property id=&quot;20300&quot; value=&quot;Slide 113 - &amp;quot;Effect of Loop Skewing&amp;quot;&quot;/&gt;&lt;property id=&quot;20307&quot; value=&quot;367&quot;/&gt;&lt;/object&gt;&lt;object type=&quot;3&quot; unique_id=&quot;10114&quot;&gt;&lt;property id=&quot;20148&quot; value=&quot;5&quot;/&gt;&lt;property id=&quot;20300&quot; value=&quot;Slide 114 - &amp;quot;Unimodular Transformation&amp;quot;&quot;/&gt;&lt;property id=&quot;20307&quot; value=&quot;368&quot;/&gt;&lt;/object&gt;&lt;object type=&quot;3&quot; unique_id=&quot;10115&quot;&gt;&lt;property id=&quot;20148&quot; value=&quot;5&quot;/&gt;&lt;property id=&quot;20300&quot; value=&quot;Slide 115 - &amp;quot;Other Loop Transformations&amp;quot;&quot;/&gt;&lt;property id=&quot;20307&quot; value=&quot;361&quot;/&gt;&lt;/object&gt;&lt;object type=&quot;3&quot; unique_id=&quot;10116&quot;&gt;&lt;property id=&quot;20148&quot; value=&quot;5&quot;/&gt;&lt;property id=&quot;20300&quot; value=&quot;Slide 116 - &amp;quot;Loop Unrolling&amp;quot;&quot;/&gt;&lt;property id=&quot;20307&quot; value=&quot;370&quot;/&gt;&lt;/object&gt;&lt;object type=&quot;3&quot; unique_id=&quot;10117&quot;&gt;&lt;property id=&quot;20148&quot; value=&quot;5&quot;/&gt;&lt;property id=&quot;20300&quot; value=&quot;Slide 117 - &amp;quot;Loop Unrolling&amp;quot;&quot;/&gt;&lt;property id=&quot;20307&quot; value=&quot;369&quot;/&gt;&lt;/object&gt;&lt;object type=&quot;3&quot; unique_id=&quot;10118&quot;&gt;&lt;property id=&quot;20148&quot; value=&quot;5&quot;/&gt;&lt;property id=&quot;20300&quot; value=&quot;Slide 118 - &amp;quot;Loop Distribution: Definition&amp;quot;&quot;/&gt;&lt;property id=&quot;20307&quot; value=&quot;282&quot;/&gt;&lt;/object&gt;&lt;object type=&quot;3&quot; unique_id=&quot;10119&quot;&gt;&lt;property id=&quot;20148&quot; value=&quot;5&quot;/&gt;&lt;property id=&quot;20300&quot; value=&quot;Slide 119 - &amp;quot;Example of Loop Distribution for Eliminating Register Spills&amp;quot;&quot;/&gt;&lt;property id=&quot;20307&quot; value=&quot;283&quot;/&gt;&lt;/object&gt;&lt;object type=&quot;3&quot; unique_id=&quot;10120&quot;&gt;&lt;property id=&quot;20148&quot; value=&quot;5&quot;/&gt;&lt;property id=&quot;20300&quot; value=&quot;Slide 120 - &amp;quot;Loop Distribution: Legality&amp;quot;&quot;/&gt;&lt;property id=&quot;20307&quot; value=&quot;284&quot;/&gt;&lt;/object&gt;&lt;object type=&quot;3&quot; unique_id=&quot;10121&quot;&gt;&lt;property id=&quot;20148&quot; value=&quot;5&quot;/&gt;&lt;property id=&quot;20300&quot; value=&quot;Slide 121 - &amp;quot;Example of Legal &amp;#x0D;&amp;#x0A;Loop Distribution &amp;quot;&quot;/&gt;&lt;property id=&quot;20307&quot; value=&quot;285&quot;/&gt;&lt;/object&gt;&lt;object type=&quot;3&quot; unique_id=&quot;10122&quot;&gt;&lt;property id=&quot;20148&quot; value=&quot;5&quot;/&gt;&lt;property id=&quot;20300&quot; value=&quot;Slide 122 - &amp;quot;Example of Illegal &amp;#x0D;&amp;#x0A;Loop Distribution &amp;quot;&quot;/&gt;&lt;property id=&quot;20307&quot; value=&quot;286&quot;/&gt;&lt;/object&gt;&lt;object type=&quot;3&quot; unique_id=&quot;10123&quot;&gt;&lt;property id=&quot;20148&quot; value=&quot;5&quot;/&gt;&lt;property id=&quot;20300&quot; value=&quot;Slide 123 - &amp;quot;Loop Distribution across Data Dependences&amp;quot;&quot;/&gt;&lt;property id=&quot;20307&quot; value=&quot;287&quot;/&gt;&lt;/object&gt;&lt;object type=&quot;3&quot; unique_id=&quot;10124&quot;&gt;&lt;property id=&quot;20148&quot; value=&quot;5&quot;/&gt;&lt;property id=&quot;20300&quot; value=&quot;Slide 124 - &amp;quot;Loop Distribution across Control Dependences&amp;quot;&quot;/&gt;&lt;property id=&quot;20307&quot; value=&quot;288&quot;/&gt;&lt;/object&gt;&lt;object type=&quot;3&quot; unique_id=&quot;10125&quot;&gt;&lt;property id=&quot;20148&quot; value=&quot;5&quot;/&gt;&lt;property id=&quot;20300&quot; value=&quot;Slide 125 - &amp;quot;Loop Distribution: Definition&amp;quot;&quot;/&gt;&lt;property id=&quot;20307&quot; value=&quot;289&quot;/&gt;&lt;/object&gt;&lt;object type=&quot;3&quot; unique_id=&quot;10126&quot;&gt;&lt;property id=&quot;20148&quot; value=&quot;5&quot;/&gt;&lt;property id=&quot;20300&quot; value=&quot;Slide 126 - &amp;quot;Example of Loop Fusion for Improved Register Locality&amp;quot;&quot;/&gt;&lt;property id=&quot;20307&quot; value=&quot;290&quot;/&gt;&lt;/object&gt;&lt;object type=&quot;3&quot; unique_id=&quot;10127&quot;&gt;&lt;property id=&quot;20148&quot; value=&quot;5&quot;/&gt;&lt;property id=&quot;20300&quot; value=&quot;Slide 127 - &amp;quot;Loop Fusion: Legality&amp;quot;&quot;/&gt;&lt;property id=&quot;20307&quot; value=&quot;291&quot;/&gt;&lt;/object&gt;&lt;object type=&quot;3&quot; unique_id=&quot;10128&quot;&gt;&lt;property id=&quot;20148&quot; value=&quot;5&quot;/&gt;&lt;property id=&quot;20300&quot; value=&quot;Slide 128 - &amp;quot;Example of Legal Loop Fusion &amp;quot;&quot;/&gt;&lt;property id=&quot;20307&quot; value=&quot;292&quot;/&gt;&lt;/object&gt;&lt;object type=&quot;3&quot; unique_id=&quot;10129&quot;&gt;&lt;property id=&quot;20148&quot; value=&quot;5&quot;/&gt;&lt;property id=&quot;20300&quot; value=&quot;Slide 129 - &amp;quot;Example of Illegal Loop Fusion &amp;quot;&quot;/&gt;&lt;property id=&quot;20307&quot; value=&quot;293&quot;/&gt;&lt;/object&gt;&lt;object type=&quot;3&quot; unique_id=&quot;10130&quot;&gt;&lt;property id=&quot;20148&quot; value=&quot;5&quot;/&gt;&lt;property id=&quot;20300&quot; value=&quot;Slide 130 - &amp;quot;Unrolling of Innermost &amp;#x0D;&amp;#x0A;Loop: Definition&amp;quot;&quot;/&gt;&lt;property id=&quot;20307&quot; value=&quot;306&quot;/&gt;&lt;/object&gt;&lt;object type=&quot;3&quot; unique_id=&quot;10131&quot;&gt;&lt;property id=&quot;20148&quot; value=&quot;5&quot;/&gt;&lt;property id=&quot;20300&quot; value=&quot;Slide 131 - &amp;quot;Example of Loop Unrolling for Improved Instruction-Level Parallelism&amp;quot;&quot;/&gt;&lt;property id=&quot;20307&quot; value=&quot;307&quot;/&gt;&lt;/object&gt;&lt;object type=&quot;3&quot; unique_id=&quot;10132&quot;&gt;&lt;property id=&quot;20148&quot; value=&quot;5&quot;/&gt;&lt;property id=&quot;20300&quot; value=&quot;Slide 132 - &amp;quot;Unrolling of Multiple Loops: &amp;#x0D;&amp;#x0A;Definition&amp;quot;&quot;/&gt;&lt;property id=&quot;20307&quot; value=&quot;308&quot;/&gt;&lt;/object&gt;&lt;object type=&quot;3&quot; unique_id=&quot;10133&quot;&gt;&lt;property id=&quot;20148&quot; value=&quot;5&quot;/&gt;&lt;property id=&quot;20300&quot; value=&quot;Slide 133 - &amp;quot;Example of Outer Loop Unrolling to &amp;#x0D;&amp;#x0A;Improved Common Subexpression Elimination&amp;quot;&quot;/&gt;&lt;property id=&quot;20307&quot; value=&quot;309&quot;/&gt;&lt;/object&gt;&lt;object type=&quot;3&quot; unique_id=&quot;10134&quot;&gt;&lt;property id=&quot;20148&quot; value=&quot;5&quot;/&gt;&lt;property id=&quot;20300&quot; value=&quot;Slide 134 - &amp;quot;Unrolling of &amp;#x0D;&amp;#x0A;Multiple Loops: Legality&amp;quot;&quot;/&gt;&lt;property id=&quot;20307&quot; value=&quot;310&quot;/&gt;&lt;/object&gt;&lt;object type=&quot;3&quot; unique_id=&quot;10135&quot;&gt;&lt;property id=&quot;20148&quot; value=&quot;5&quot;/&gt;&lt;property id=&quot;20300&quot; value=&quot;Slide 135 - &amp;quot;Loop Tiling: Definition&amp;quot;&quot;/&gt;&lt;property id=&quot;20307&quot; value=&quot;300&quot;/&gt;&lt;/object&gt;&lt;object type=&quot;3&quot; unique_id=&quot;10136&quot;&gt;&lt;property id=&quot;20148&quot; value=&quot;5&quot;/&gt;&lt;property id=&quot;20300&quot; value=&quot;Slide 136 - &amp;quot;Example of Loop Tiling for Improved Data Cache Locality&amp;quot;&quot;/&gt;&lt;property id=&quot;20307&quot; value=&quot;302&quot;/&gt;&lt;/object&gt;&lt;object type=&quot;3&quot; unique_id=&quot;10137&quot;&gt;&lt;property id=&quot;20148&quot; value=&quot;5&quot;/&gt;&lt;property id=&quot;20300&quot; value=&quot;Slide 137 - &amp;quot;Loop Tiling: Legality&amp;quot;&quot;/&gt;&lt;property id=&quot;20307&quot; value=&quot;303&quot;/&gt;&lt;/object&gt;&lt;object type=&quot;3&quot; unique_id=&quot;10138&quot;&gt;&lt;property id=&quot;20148&quot; value=&quot;5&quot;/&gt;&lt;property id=&quot;20300&quot; value=&quot;Slide 138 - &amp;quot;Loop Tiling Example&amp;#x0D;&amp;#x0A; (original data access pattern)&amp;quot;&quot;/&gt;&lt;property id=&quot;20307&quot; value=&quot;304&quot;/&gt;&lt;/object&gt;&lt;object type=&quot;3&quot; unique_id=&quot;10139&quot;&gt;&lt;property id=&quot;20148&quot; value=&quot;5&quot;/&gt;&lt;property id=&quot;20300&quot; value=&quot;Slide 139 - &amp;quot;Loop Tiling Example &amp;#x0D;&amp;#x0A;(transformed data access pattern)&amp;quot;&quot;/&gt;&lt;property id=&quot;20307&quot; value=&quot;305&quot;/&gt;&lt;/object&gt;&lt;object type=&quot;3&quot; unique_id=&quot;10140&quot;&gt;&lt;property id=&quot;20148&quot; value=&quot;5&quot;/&gt;&lt;property id=&quot;20300&quot; value=&quot;Slide 173 - &amp;quot;References&amp;quot;&quot;/&gt;&lt;property id=&quot;20307&quot; value=&quot;372&quot;/&gt;&lt;/object&gt;&lt;object type=&quot;3&quot; unique_id=&quot;15562&quot;&gt;&lt;property id=&quot;20148&quot; value=&quot;5&quot;/&gt;&lt;property id=&quot;20300&quot; value=&quot;Slide 140 - &amp;quot;Quantifying Locality&amp;quot;&quot;/&gt;&lt;property id=&quot;20307&quot; value=&quot;440&quot;/&gt;&lt;/object&gt;&lt;object type=&quot;3&quot; unique_id=&quot;15563&quot;&gt;&lt;property id=&quot;20148&quot; value=&quot;5&quot;/&gt;&lt;property id=&quot;20300&quot; value=&quot;Slide 141 - &amp;quot;Locality&amp;quot;&quot;/&gt;&lt;property id=&quot;20307&quot; value=&quot;441&quot;/&gt;&lt;/object&gt;&lt;object type=&quot;3&quot; unique_id=&quot;15564&quot;&gt;&lt;property id=&quot;20148&quot; value=&quot;5&quot;/&gt;&lt;property id=&quot;20300&quot; value=&quot;Slide 142 - &amp;quot;Reuse &amp;quot;&quot;/&gt;&lt;property id=&quot;20307&quot; value=&quot;442&quot;/&gt;&lt;/object&gt;&lt;object type=&quot;3&quot; unique_id=&quot;15565&quot;&gt;&lt;property id=&quot;20148&quot; value=&quot;5&quot;/&gt;&lt;property id=&quot;20300&quot; value=&quot;Slide 143 - &amp;quot;Kernel &amp;quot;&quot;/&gt;&lt;property id=&quot;20307&quot; value=&quot;443&quot;/&gt;&lt;/object&gt;&lt;object type=&quot;3&quot; unique_id=&quot;15566&quot;&gt;&lt;property id=&quot;20148&quot; value=&quot;5&quot;/&gt;&lt;property id=&quot;20300&quot; value=&quot;Slide 144 - &amp;quot;Self-temporal Reuse&amp;quot;&quot;/&gt;&lt;property id=&quot;20307&quot; value=&quot;444&quot;/&gt;&lt;/object&gt;&lt;object type=&quot;3&quot; unique_id=&quot;15567&quot;&gt;&lt;property id=&quot;20148&quot; value=&quot;5&quot;/&gt;&lt;property id=&quot;20300&quot; value=&quot;Slide 145 - &amp;quot;Loop carried reuse&amp;quot;&quot;/&gt;&lt;property id=&quot;20307&quot; value=&quot;445&quot;/&gt;&lt;/object&gt;&lt;object type=&quot;3&quot; unique_id=&quot;15568&quot;&gt;&lt;property id=&quot;20148&quot; value=&quot;5&quot;/&gt;&lt;property id=&quot;20300&quot; value=&quot;Slide 146 - &amp;quot;In practice&amp;quot;&quot;/&gt;&lt;property id=&quot;20307&quot; value=&quot;446&quot;/&gt;&lt;/object&gt;&lt;object type=&quot;3&quot; unique_id=&quot;15569&quot;&gt;&lt;property id=&quot;20148&quot; value=&quot;5&quot;/&gt;&lt;property id=&quot;20300&quot; value=&quot;Slide 147 - &amp;quot;Stride-1 Index&amp;quot;&quot;/&gt;&lt;property id=&quot;20307&quot; value=&quot;447&quot;/&gt;&lt;/object&gt;&lt;object type=&quot;3&quot; unique_id=&quot;15570&quot;&gt;&lt;property id=&quot;20148&quot; value=&quot;5&quot;/&gt;&lt;property id=&quot;20300&quot; value=&quot;Slide 148 - &amp;quot;An Example&amp;quot;&quot;/&gt;&lt;property id=&quot;20307&quot; value=&quot;448&quot;/&gt;&lt;/object&gt;&lt;object type=&quot;3&quot; unique_id=&quot;15571&quot;&gt;&lt;property id=&quot;20148&quot; value=&quot;5&quot;/&gt;&lt;property id=&quot;20300&quot; value=&quot;Slide 149 - &amp;quot;Stride-1 dimension&amp;quot;&quot;/&gt;&lt;property id=&quot;20307&quot; value=&quot;449&quot;/&gt;&lt;/object&gt;&lt;object type=&quot;3&quot; unique_id=&quot;15572&quot;&gt;&lt;property id=&quot;20148&quot; value=&quot;5&quot;/&gt;&lt;property id=&quot;20300&quot; value=&quot;Slide 150 - &amp;quot;Self-spatial reuse&amp;quot;&quot;/&gt;&lt;property id=&quot;20307&quot; value=&quot;450&quot;/&gt;&lt;/object&gt;&lt;object type=&quot;3&quot; unique_id=&quot;15573&quot;&gt;&lt;property id=&quot;20148&quot; value=&quot;5&quot;/&gt;&lt;property id=&quot;20300&quot; value=&quot;Slide 151 - &amp;quot;Unit Normal Vector&amp;quot;&quot;/&gt;&lt;property id=&quot;20307&quot; value=&quot;451&quot;/&gt;&lt;/object&gt;&lt;object type=&quot;3&quot; unique_id=&quot;15574&quot;&gt;&lt;property id=&quot;20148&quot; value=&quot;5&quot;/&gt;&lt;property id=&quot;20300&quot; value=&quot;Slide 152 - &amp;quot;More Self-spatial reuse&amp;quot;&quot;/&gt;&lt;property id=&quot;20307&quot; value=&quot;452&quot;/&gt;&lt;/object&gt;&lt;object type=&quot;3&quot; unique_id=&quot;15575&quot;&gt;&lt;property id=&quot;20148&quot; value=&quot;5&quot;/&gt;&lt;property id=&quot;20300&quot; value=&quot;Slide 153 - &amp;quot;Temporal Reuse Factor&amp;quot;&quot;/&gt;&lt;property id=&quot;20307&quot; value=&quot;453&quot;/&gt;&lt;/object&gt;&lt;object type=&quot;3&quot; unique_id=&quot;15576&quot;&gt;&lt;property id=&quot;20148&quot; value=&quot;5&quot;/&gt;&lt;property id=&quot;20300&quot; value=&quot;Slide 154 - &amp;quot;Spatial Reuse Factor&amp;quot;&quot;/&gt;&lt;property id=&quot;20307&quot; value=&quot;454&quot;/&gt;&lt;/object&gt;&lt;object type=&quot;3&quot; unique_id=&quot;15577&quot;&gt;&lt;property id=&quot;20148&quot; value=&quot;5&quot;/&gt;&lt;property id=&quot;20300&quot; value=&quot;Slide 155 - &amp;quot;Self-Reuse Factor&amp;quot;&quot;/&gt;&lt;property id=&quot;20307&quot; value=&quot;455&quot;/&gt;&lt;/object&gt;&lt;object type=&quot;3&quot; unique_id=&quot;15578&quot;&gt;&lt;property id=&quot;20148&quot; value=&quot;5&quot;/&gt;&lt;property id=&quot;20300&quot; value=&quot;Slide 156 - &amp;quot;Cumulative Reuse Factor&amp;quot;&quot;/&gt;&lt;property id=&quot;20307&quot; value=&quot;456&quot;/&gt;&lt;/object&gt;&lt;object type=&quot;3&quot; unique_id=&quot;15579&quot;&gt;&lt;property id=&quot;20148&quot; value=&quot;5&quot;/&gt;&lt;property id=&quot;20300&quot; value=&quot;Slide 157 - &amp;quot;Data Footprint&amp;quot;&quot;/&gt;&lt;property id=&quot;20307&quot; value=&quot;457&quot;/&gt;&lt;/object&gt;&lt;object type=&quot;3&quot; unique_id=&quot;15580&quot;&gt;&lt;property id=&quot;20148&quot; value=&quot;5&quot;/&gt;&lt;property id=&quot;20300&quot; value=&quot;Slide 158 - &amp;quot;Data Footprint&amp;quot;&quot;/&gt;&lt;property id=&quot;20307&quot; value=&quot;458&quot;/&gt;&lt;/object&gt;&lt;object type=&quot;3&quot; unique_id=&quot;15581&quot;&gt;&lt;property id=&quot;20148&quot; value=&quot;5&quot;/&gt;&lt;property id=&quot;20300&quot; value=&quot;Slide 159 - &amp;quot;An Example&amp;quot;&quot;/&gt;&lt;property id=&quot;20307&quot; value=&quot;459&quot;/&gt;&lt;/object&gt;&lt;object type=&quot;3&quot; unique_id=&quot;15582&quot;&gt;&lt;property id=&quot;20148&quot; value=&quot;5&quot;/&gt;&lt;property id=&quot;20300&quot; value=&quot;Slide 160 - &amp;quot;Tiled Example&amp;quot;&quot;/&gt;&lt;property id=&quot;20307&quot; value=&quot;460&quot;/&gt;&lt;/object&gt;&lt;object type=&quot;3&quot; unique_id=&quot;15583&quot;&gt;&lt;property id=&quot;20148&quot; value=&quot;5&quot;/&gt;&lt;property id=&quot;20300&quot; value=&quot;Slide 161 - &amp;quot;Vector Spaces&amp;quot;&quot;/&gt;&lt;property id=&quot;20307&quot; value=&quot;461&quot;/&gt;&lt;/object&gt;&lt;object type=&quot;3&quot; unique_id=&quot;15584&quot;&gt;&lt;property id=&quot;20148&quot; value=&quot;5&quot;/&gt;&lt;property id=&quot;20300&quot; value=&quot;Slide 162 - &amp;quot;Dimensionality and Basis&amp;quot;&quot;/&gt;&lt;property id=&quot;20307&quot; value=&quot;462&quot;/&gt;&lt;/object&gt;&lt;object type=&quot;3&quot; unique_id=&quot;15585&quot;&gt;&lt;property id=&quot;20148&quot; value=&quot;5&quot;/&gt;&lt;property id=&quot;20300&quot; value=&quot;Slide 163 - &amp;quot;Subspace&amp;quot;&quot;/&gt;&lt;property id=&quot;20307&quot; value=&quot;463&quot;/&gt;&lt;/object&gt;&lt;object type=&quot;3&quot; unique_id=&quot;15586&quot;&gt;&lt;property id=&quot;20148&quot; value=&quot;5&quot;/&gt;&lt;property id=&quot;20300&quot; value=&quot;Slide 164 - &amp;quot;Degree of Reuse&amp;quot;&quot;/&gt;&lt;property id=&quot;20307&quot; value=&quot;464&quot;/&gt;&lt;/object&gt;&lt;object type=&quot;3&quot; unique_id=&quot;15587&quot;&gt;&lt;property id=&quot;20148&quot; value=&quot;5&quot;/&gt;&lt;property id=&quot;20300&quot; value=&quot;Slide 165 - &amp;quot;Degree of Footprint&amp;quot;&quot;/&gt;&lt;property id=&quot;20307&quot; value=&quot;465&quot;/&gt;&lt;/object&gt;&lt;object type=&quot;3&quot; unique_id=&quot;15588&quot;&gt;&lt;property id=&quot;20148&quot; value=&quot;5&quot;/&gt;&lt;property id=&quot;20300&quot; value=&quot;Slide 166 - &amp;quot;An Example&amp;quot;&quot;/&gt;&lt;property id=&quot;20307&quot; value=&quot;466&quot;/&gt;&lt;/object&gt;&lt;object type=&quot;3&quot; unique_id=&quot;15589&quot;&gt;&lt;property id=&quot;20148&quot; value=&quot;5&quot;/&gt;&lt;property id=&quot;20300&quot; value=&quot;Slide 167 - &amp;quot;Multiple References&amp;quot;&quot;/&gt;&lt;property id=&quot;20307&quot; value=&quot;467&quot;/&gt;&lt;/object&gt;&lt;object type=&quot;3&quot; unique_id=&quot;15590&quot;&gt;&lt;property id=&quot;20148&quot; value=&quot;5&quot;/&gt;&lt;property id=&quot;20300&quot; value=&quot;Slide 168 - &amp;quot;Group-Temporal Reuse&amp;quot;&quot;/&gt;&lt;property id=&quot;20307&quot; value=&quot;468&quot;/&gt;&lt;/object&gt;&lt;object type=&quot;3&quot; unique_id=&quot;15591&quot;&gt;&lt;property id=&quot;20148&quot; value=&quot;5&quot;/&gt;&lt;property id=&quot;20300&quot; value=&quot;Slide 169 - &amp;quot;Group-Temporal Reuse Factor&amp;quot;&quot;/&gt;&lt;property id=&quot;20307&quot; value=&quot;469&quot;/&gt;&lt;/object&gt;&lt;object type=&quot;3&quot; unique_id=&quot;15592&quot;&gt;&lt;property id=&quot;20148&quot; value=&quot;5&quot;/&gt;&lt;property id=&quot;20300&quot; value=&quot;Slide 170 - &amp;quot;Group Spatial Reuse&amp;quot;&quot;/&gt;&lt;property id=&quot;20307&quot; value=&quot;470&quot;/&gt;&lt;/object&gt;&lt;object type=&quot;3&quot; unique_id=&quot;15593&quot;&gt;&lt;property id=&quot;20148&quot; value=&quot;5&quot;/&gt;&lt;property id=&quot;20300&quot; value=&quot;Slide 171 - &amp;quot;Group Spatial Reuse Factor&amp;quot;&quot;/&gt;&lt;property id=&quot;20307&quot; value=&quot;471&quot;/&gt;&lt;/object&gt;&lt;object type=&quot;3&quot; unique_id=&quot;15594&quot;&gt;&lt;property id=&quot;20148&quot; value=&quot;5&quot;/&gt;&lt;property id=&quot;20300&quot; value=&quot;Slide 172 - &amp;quot;An Example&amp;quot;&quot;/&gt;&lt;property id=&quot;20307&quot; value=&quot;472&quot;/&gt;&lt;/object&gt;&lt;object type=&quot;3&quot; unique_id=&quot;15767&quot;&gt;&lt;property id=&quot;20148&quot; value=&quot;5&quot;/&gt;&lt;property id=&quot;20300&quot; value=&quot;Slide 76 - &amp;quot;Now on to inequality constraints&amp;quot;&quot;/&gt;&lt;property id=&quot;20307&quot; value=&quot;473&quot;/&gt;&lt;/object&gt;&lt;object type=&quot;3&quot; unique_id=&quot;16633&quot;&gt;&lt;property id=&quot;20148&quot; value=&quot;5&quot;/&gt;&lt;property id=&quot;20300&quot; value=&quot;Slide 84 - &amp;quot;Dark Shadow&amp;quot;&quot;/&gt;&lt;property id=&quot;20307&quot; value=&quot;474&quot;/&gt;&lt;/object&gt;&lt;object type=&quot;3&quot; unique_id=&quot;16634&quot;&gt;&lt;property id=&quot;20148&quot; value=&quot;5&quot;/&gt;&lt;property id=&quot;20300&quot; value=&quot;Slide 85 - &amp;quot;Dark Shadow&amp;quot;&quot;/&gt;&lt;property id=&quot;20307&quot; value=&quot;475&quot;/&gt;&lt;/object&gt;&lt;/object&gt;&lt;/object&gt;&lt;/database&gt;"/>
  <p:tag name="SECTOMILLISECCONVERTED" val="1"/>
</p:tagLst>
</file>

<file path=ppt/theme/theme1.xml><?xml version="1.0" encoding="utf-8"?>
<a:theme xmlns:a="http://schemas.openxmlformats.org/drawingml/2006/main" name="CS5214 - 2008">
  <a:themeElements>
    <a:clrScheme name="CS5214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S5214 - 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S5214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S5214 - 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S5214 - 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S5214 - 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S5214 - 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S5214 - 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S5214 - 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214 - 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S5214 - 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S5214 - 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S5214 - 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S5214 - 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CS5214 - 2008</Template>
  <TotalTime>26413</TotalTime>
  <Words>7540</Words>
  <Application>Microsoft Office PowerPoint</Application>
  <PresentationFormat>On-screen Show (4:3)</PresentationFormat>
  <Paragraphs>1953</Paragraphs>
  <Slides>185</Slides>
  <Notes>185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185</vt:i4>
      </vt:variant>
    </vt:vector>
  </HeadingPairs>
  <TitlesOfParts>
    <vt:vector size="197" baseType="lpstr">
      <vt:lpstr>Euclid Math Two</vt:lpstr>
      <vt:lpstr>Arial</vt:lpstr>
      <vt:lpstr>Wingdings</vt:lpstr>
      <vt:lpstr>Symbol</vt:lpstr>
      <vt:lpstr>Courier New</vt:lpstr>
      <vt:lpstr>Arial Unicode MS</vt:lpstr>
      <vt:lpstr>Times New Roman</vt:lpstr>
      <vt:lpstr>Lucida Console</vt:lpstr>
      <vt:lpstr>CS5214 - 2008</vt:lpstr>
      <vt:lpstr>MathType 5.0 Equation</vt:lpstr>
      <vt:lpstr>MathType 4.0 Equation</vt:lpstr>
      <vt:lpstr>Adobe Photoshop Image</vt:lpstr>
      <vt:lpstr>Dealing with Loops: Loop Analysis and Optimizations</vt:lpstr>
      <vt:lpstr>The FORTRAN DO Loop</vt:lpstr>
      <vt:lpstr>The Generalized Tightly  Nested Loop</vt:lpstr>
      <vt:lpstr>The Generalized Tightly  Nested Loop</vt:lpstr>
      <vt:lpstr>Iteration Vector</vt:lpstr>
      <vt:lpstr>Lexicographical Ordering</vt:lpstr>
      <vt:lpstr>Lexicographically Non-negative</vt:lpstr>
      <vt:lpstr>The Iteration  Dependence Graph</vt:lpstr>
      <vt:lpstr>Important Note</vt:lpstr>
      <vt:lpstr>Execution Instances  of CFG nodes</vt:lpstr>
      <vt:lpstr>Data Dependence  Direction Vectors: Definition</vt:lpstr>
      <vt:lpstr>Loop-independent and Loop-carried Data Dependences</vt:lpstr>
      <vt:lpstr>Loop-independent and Loop-carried Data Dependences (Contd.)</vt:lpstr>
      <vt:lpstr>Examples of One-dimensional Loop- independent Loop-carried dependences</vt:lpstr>
      <vt:lpstr>Extending Direction Vectors to Distance Values</vt:lpstr>
      <vt:lpstr>Example of Two-dimensional Loop- independent and Loop-carried dependences</vt:lpstr>
      <vt:lpstr>Example of 2-D Loop-indep. And Loop-carried dependences (Contd.)</vt:lpstr>
      <vt:lpstr>Plausible Dependence Vectors</vt:lpstr>
      <vt:lpstr>The Polytope (Polyhedra) Model</vt:lpstr>
      <vt:lpstr>The Polytope Model</vt:lpstr>
      <vt:lpstr>Affine Model</vt:lpstr>
      <vt:lpstr>An Example</vt:lpstr>
      <vt:lpstr>Integer Programming</vt:lpstr>
      <vt:lpstr>Matrix Notation</vt:lpstr>
      <vt:lpstr>Distance Vector:  Another definition</vt:lpstr>
      <vt:lpstr>An Example</vt:lpstr>
      <vt:lpstr>Decision Algorithms</vt:lpstr>
      <vt:lpstr>Types of Tests</vt:lpstr>
      <vt:lpstr>The GCD Theorem</vt:lpstr>
      <vt:lpstr>The GCD Test</vt:lpstr>
      <vt:lpstr>Banerjee’s Generalized  GCD Test</vt:lpstr>
      <vt:lpstr>Terminologies</vt:lpstr>
      <vt:lpstr>The Echelon Matrix</vt:lpstr>
      <vt:lpstr>Examples</vt:lpstr>
      <vt:lpstr>Echelon Reduction</vt:lpstr>
      <vt:lpstr>Echelon Reduction: An Example</vt:lpstr>
      <vt:lpstr>Echelon Reduction:  An Example (cont)</vt:lpstr>
      <vt:lpstr>The Algorithm</vt:lpstr>
      <vt:lpstr>An Important Property  of Echelon Reduction</vt:lpstr>
      <vt:lpstr>Backward Substitution</vt:lpstr>
      <vt:lpstr>An Example</vt:lpstr>
      <vt:lpstr>An Example</vt:lpstr>
      <vt:lpstr>An Example</vt:lpstr>
      <vt:lpstr>The Generalized GCD Test</vt:lpstr>
      <vt:lpstr>Banerjee’s Inequalities</vt:lpstr>
      <vt:lpstr>Terminology</vt:lpstr>
      <vt:lpstr>Theorem</vt:lpstr>
      <vt:lpstr>The Strategy</vt:lpstr>
      <vt:lpstr>Extending to  multi-dimensional arrays</vt:lpstr>
      <vt:lpstr>Rewrite</vt:lpstr>
      <vt:lpstr>Rewrite (cont)</vt:lpstr>
      <vt:lpstr>Generalized  Banerjee’s Inequalities</vt:lpstr>
      <vt:lpstr>Fourier-Motzkin Elimination</vt:lpstr>
      <vt:lpstr>An Example</vt:lpstr>
      <vt:lpstr>An Example</vt:lpstr>
      <vt:lpstr>An Example</vt:lpstr>
      <vt:lpstr>An Example</vt:lpstr>
      <vt:lpstr>An Example</vt:lpstr>
      <vt:lpstr>An Example</vt:lpstr>
      <vt:lpstr>Integer elimination</vt:lpstr>
      <vt:lpstr>Controlling Scaling</vt:lpstr>
      <vt:lpstr>The Omega Test</vt:lpstr>
      <vt:lpstr>The Omega Test</vt:lpstr>
      <vt:lpstr>Normalizing the Constraints</vt:lpstr>
      <vt:lpstr>Normalizing the Constraints</vt:lpstr>
      <vt:lpstr>Dealing with Equality Constraints</vt:lpstr>
      <vt:lpstr>Dealing with Equality Constraints – Step 2</vt:lpstr>
      <vt:lpstr>Dealing with Equality Constraints – Step 2</vt:lpstr>
      <vt:lpstr>Dealing with Equality Constraints – Step 2</vt:lpstr>
      <vt:lpstr>Dealing with Equality Constraints – Step 2</vt:lpstr>
      <vt:lpstr>Dealing with Equality Constraints</vt:lpstr>
      <vt:lpstr>Dealing with Equality Constraints</vt:lpstr>
      <vt:lpstr>Dealing with scaling issue</vt:lpstr>
      <vt:lpstr>An Example</vt:lpstr>
      <vt:lpstr>An Example - cont</vt:lpstr>
      <vt:lpstr>Now on to inequality constraints</vt:lpstr>
      <vt:lpstr>Simplifications</vt:lpstr>
      <vt:lpstr>Simplifications</vt:lpstr>
      <vt:lpstr>Getting real solutions</vt:lpstr>
      <vt:lpstr>Real Shadow</vt:lpstr>
      <vt:lpstr>Integer Shadow</vt:lpstr>
      <vt:lpstr>Searching for Integer Solutions – Dark Shadows</vt:lpstr>
      <vt:lpstr>Dark Shadow</vt:lpstr>
      <vt:lpstr>Dark Shadow</vt:lpstr>
      <vt:lpstr>Dark Shadow</vt:lpstr>
      <vt:lpstr>Dark Shadow</vt:lpstr>
      <vt:lpstr>Dark Shadow</vt:lpstr>
      <vt:lpstr>The Omega Test</vt:lpstr>
      <vt:lpstr>The Omega Test</vt:lpstr>
      <vt:lpstr>The Omega Test</vt:lpstr>
      <vt:lpstr>The last and expensive case</vt:lpstr>
      <vt:lpstr>The last and expensive case (contd)</vt:lpstr>
      <vt:lpstr>A Nightmare Example</vt:lpstr>
      <vt:lpstr>A Nightmare Example</vt:lpstr>
      <vt:lpstr>A Nightmare Example</vt:lpstr>
      <vt:lpstr>A Nightmare Example</vt:lpstr>
      <vt:lpstr>Loop Transformations</vt:lpstr>
      <vt:lpstr>Motivation</vt:lpstr>
      <vt:lpstr>Effects of Loop Transformations</vt:lpstr>
      <vt:lpstr>Effects of Loop Transformations</vt:lpstr>
      <vt:lpstr>Unimodular Loop Transformations</vt:lpstr>
      <vt:lpstr>Loop Interchange: Definition</vt:lpstr>
      <vt:lpstr>Example of Loop Interchange for  Enabling Loop-Invariant Code Motion</vt:lpstr>
      <vt:lpstr>Loop Interchange: Legality</vt:lpstr>
      <vt:lpstr>Loop Interchange: Legality</vt:lpstr>
      <vt:lpstr>Loop Interchange: Legality</vt:lpstr>
      <vt:lpstr>Example of Legal Loop Interchange</vt:lpstr>
      <vt:lpstr>Example of Illegal Loop Interchange</vt:lpstr>
      <vt:lpstr>Example of Illegal  Loop Interchange (contd.)</vt:lpstr>
      <vt:lpstr>Loop Reversal</vt:lpstr>
      <vt:lpstr>Loop Reversal: An Example</vt:lpstr>
      <vt:lpstr>Loop Skewing</vt:lpstr>
      <vt:lpstr>Effect of Loop Skewing</vt:lpstr>
      <vt:lpstr>Unimodular Transformation</vt:lpstr>
      <vt:lpstr>Other Loop Transformations</vt:lpstr>
      <vt:lpstr>Loop Unrolling</vt:lpstr>
      <vt:lpstr>Loop Unrolling</vt:lpstr>
      <vt:lpstr>Loop Distribution: Definition</vt:lpstr>
      <vt:lpstr>Example of Loop Distribution for Eliminating Register Spills</vt:lpstr>
      <vt:lpstr>Loop Distribution: Legality</vt:lpstr>
      <vt:lpstr>Example of Legal  Loop Distribution </vt:lpstr>
      <vt:lpstr>Example of Illegal  Loop Distribution </vt:lpstr>
      <vt:lpstr>Loop Distribution across Data Dependences</vt:lpstr>
      <vt:lpstr>Loop Distribution across Control Dependences</vt:lpstr>
      <vt:lpstr>Loop Distribution: Definition</vt:lpstr>
      <vt:lpstr>Example of Loop Fusion for Improved Register Locality</vt:lpstr>
      <vt:lpstr>Loop Fusion: Legality</vt:lpstr>
      <vt:lpstr>Example of Legal Loop Fusion </vt:lpstr>
      <vt:lpstr>Example of Illegal Loop Fusion </vt:lpstr>
      <vt:lpstr>Unrolling of Innermost  Loop: Definition</vt:lpstr>
      <vt:lpstr>Example of Loop Unrolling for Improved Instruction-Level Parallelism</vt:lpstr>
      <vt:lpstr>Unrolling of Multiple Loops:  Definition</vt:lpstr>
      <vt:lpstr>Example of Outer Loop Unrolling to  Improved Common Subexpression Elimination</vt:lpstr>
      <vt:lpstr>Unrolling of  Multiple Loops: Legality</vt:lpstr>
      <vt:lpstr>Loop Tiling: Definition</vt:lpstr>
      <vt:lpstr>Example of Loop Tiling for Improved Data Cache Locality</vt:lpstr>
      <vt:lpstr>Loop Tiling: Legality</vt:lpstr>
      <vt:lpstr>Loop Tiling Example  (original data access pattern)</vt:lpstr>
      <vt:lpstr>Loop Tiling Example  (transformed data access pattern)</vt:lpstr>
      <vt:lpstr>Code Generation</vt:lpstr>
      <vt:lpstr>Code generation strategy</vt:lpstr>
      <vt:lpstr>Code Generation (By Example)</vt:lpstr>
      <vt:lpstr>Final result</vt:lpstr>
      <vt:lpstr>Quantifying Locality</vt:lpstr>
      <vt:lpstr>Locality</vt:lpstr>
      <vt:lpstr>Reuse </vt:lpstr>
      <vt:lpstr>Kernel </vt:lpstr>
      <vt:lpstr>Self-temporal Reuse</vt:lpstr>
      <vt:lpstr>Loop carried reuse</vt:lpstr>
      <vt:lpstr>In practice</vt:lpstr>
      <vt:lpstr>Stride-1 Index</vt:lpstr>
      <vt:lpstr>An Example</vt:lpstr>
      <vt:lpstr>Stride-1 dimension</vt:lpstr>
      <vt:lpstr>Self-spatial reuse</vt:lpstr>
      <vt:lpstr>Unit Normal Vector</vt:lpstr>
      <vt:lpstr>More Self-spatial reuse</vt:lpstr>
      <vt:lpstr>Temporal Reuse Factor</vt:lpstr>
      <vt:lpstr>Spatial Reuse Factor</vt:lpstr>
      <vt:lpstr>Self-Reuse Factor</vt:lpstr>
      <vt:lpstr>Cumulative Reuse Factor</vt:lpstr>
      <vt:lpstr>Data Footprint</vt:lpstr>
      <vt:lpstr>Data Footprint</vt:lpstr>
      <vt:lpstr>An Example</vt:lpstr>
      <vt:lpstr>Tiled Example</vt:lpstr>
      <vt:lpstr>Vector Spaces</vt:lpstr>
      <vt:lpstr>Dimensionality and Basis</vt:lpstr>
      <vt:lpstr>Subspace</vt:lpstr>
      <vt:lpstr>Degree of Reuse</vt:lpstr>
      <vt:lpstr>Degree of Footprint</vt:lpstr>
      <vt:lpstr>An Example</vt:lpstr>
      <vt:lpstr>Multiple References</vt:lpstr>
      <vt:lpstr>Group-Temporal Reuse</vt:lpstr>
      <vt:lpstr>Group-Temporal Reuse Factor</vt:lpstr>
      <vt:lpstr>Group Spatial Reuse</vt:lpstr>
      <vt:lpstr>Group Spatial Reuse Factor</vt:lpstr>
      <vt:lpstr>An Example</vt:lpstr>
      <vt:lpstr>The Polyhedral Model</vt:lpstr>
      <vt:lpstr>Static Control Parts (SCoP)</vt:lpstr>
      <vt:lpstr>Iteration Domain</vt:lpstr>
      <vt:lpstr>Variants</vt:lpstr>
      <vt:lpstr>Scattering functions</vt:lpstr>
      <vt:lpstr>Two special class of  scattering functions</vt:lpstr>
      <vt:lpstr>The Polyhedral Framework</vt:lpstr>
      <vt:lpstr>Implementations</vt:lpstr>
      <vt:lpstr>References</vt:lpstr>
    </vt:vector>
  </TitlesOfParts>
  <Company>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dcswwf</dc:creator>
  <cp:lastModifiedBy>wongwf</cp:lastModifiedBy>
  <cp:revision>90</cp:revision>
  <dcterms:created xsi:type="dcterms:W3CDTF">2002-03-15T03:07:41Z</dcterms:created>
  <dcterms:modified xsi:type="dcterms:W3CDTF">2016-02-11T07:11:10Z</dcterms:modified>
</cp:coreProperties>
</file>