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57"/>
  </p:notesMasterIdLst>
  <p:handoutMasterIdLst>
    <p:handoutMasterId r:id="rId158"/>
  </p:handoutMasterIdLst>
  <p:sldIdLst>
    <p:sldId id="256" r:id="rId2"/>
    <p:sldId id="262" r:id="rId3"/>
    <p:sldId id="264" r:id="rId4"/>
    <p:sldId id="265" r:id="rId5"/>
    <p:sldId id="266" r:id="rId6"/>
    <p:sldId id="267" r:id="rId7"/>
    <p:sldId id="273" r:id="rId8"/>
    <p:sldId id="274" r:id="rId9"/>
    <p:sldId id="275" r:id="rId10"/>
    <p:sldId id="276" r:id="rId11"/>
    <p:sldId id="277" r:id="rId12"/>
    <p:sldId id="278" r:id="rId13"/>
    <p:sldId id="279" r:id="rId14"/>
    <p:sldId id="280" r:id="rId15"/>
    <p:sldId id="281" r:id="rId16"/>
    <p:sldId id="282" r:id="rId17"/>
    <p:sldId id="378" r:id="rId18"/>
    <p:sldId id="284" r:id="rId19"/>
    <p:sldId id="287" r:id="rId20"/>
    <p:sldId id="288" r:id="rId21"/>
    <p:sldId id="289" r:id="rId22"/>
    <p:sldId id="290" r:id="rId23"/>
    <p:sldId id="291" r:id="rId24"/>
    <p:sldId id="379" r:id="rId25"/>
    <p:sldId id="292" r:id="rId26"/>
    <p:sldId id="293" r:id="rId27"/>
    <p:sldId id="294" r:id="rId28"/>
    <p:sldId id="295" r:id="rId29"/>
    <p:sldId id="296" r:id="rId30"/>
    <p:sldId id="380" r:id="rId31"/>
    <p:sldId id="381" r:id="rId32"/>
    <p:sldId id="298" r:id="rId33"/>
    <p:sldId id="382"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7" r:id="rId52"/>
    <p:sldId id="318" r:id="rId53"/>
    <p:sldId id="319" r:id="rId54"/>
    <p:sldId id="320" r:id="rId55"/>
    <p:sldId id="321" r:id="rId56"/>
    <p:sldId id="322" r:id="rId57"/>
    <p:sldId id="510" r:id="rId58"/>
    <p:sldId id="511" r:id="rId59"/>
    <p:sldId id="501" r:id="rId60"/>
    <p:sldId id="502" r:id="rId61"/>
    <p:sldId id="503" r:id="rId62"/>
    <p:sldId id="504" r:id="rId63"/>
    <p:sldId id="505" r:id="rId64"/>
    <p:sldId id="506" r:id="rId65"/>
    <p:sldId id="507" r:id="rId66"/>
    <p:sldId id="508" r:id="rId67"/>
    <p:sldId id="509" r:id="rId68"/>
    <p:sldId id="512" r:id="rId69"/>
    <p:sldId id="323" r:id="rId70"/>
    <p:sldId id="324" r:id="rId71"/>
    <p:sldId id="325" r:id="rId72"/>
    <p:sldId id="326" r:id="rId73"/>
    <p:sldId id="327" r:id="rId74"/>
    <p:sldId id="328" r:id="rId75"/>
    <p:sldId id="329" r:id="rId76"/>
    <p:sldId id="436" r:id="rId77"/>
    <p:sldId id="330" r:id="rId78"/>
    <p:sldId id="331" r:id="rId79"/>
    <p:sldId id="332" r:id="rId80"/>
    <p:sldId id="333" r:id="rId81"/>
    <p:sldId id="334" r:id="rId82"/>
    <p:sldId id="335" r:id="rId83"/>
    <p:sldId id="336" r:id="rId84"/>
    <p:sldId id="337" r:id="rId85"/>
    <p:sldId id="383" r:id="rId86"/>
    <p:sldId id="384" r:id="rId87"/>
    <p:sldId id="385" r:id="rId88"/>
    <p:sldId id="386" r:id="rId89"/>
    <p:sldId id="387" r:id="rId90"/>
    <p:sldId id="388" r:id="rId91"/>
    <p:sldId id="389" r:id="rId92"/>
    <p:sldId id="390" r:id="rId93"/>
    <p:sldId id="391" r:id="rId94"/>
    <p:sldId id="392" r:id="rId95"/>
    <p:sldId id="464" r:id="rId96"/>
    <p:sldId id="394" r:id="rId97"/>
    <p:sldId id="345" r:id="rId98"/>
    <p:sldId id="513" r:id="rId99"/>
    <p:sldId id="514" r:id="rId100"/>
    <p:sldId id="515" r:id="rId101"/>
    <p:sldId id="346" r:id="rId102"/>
    <p:sldId id="347" r:id="rId103"/>
    <p:sldId id="348" r:id="rId104"/>
    <p:sldId id="349" r:id="rId105"/>
    <p:sldId id="483" r:id="rId106"/>
    <p:sldId id="484" r:id="rId107"/>
    <p:sldId id="485" r:id="rId108"/>
    <p:sldId id="486" r:id="rId109"/>
    <p:sldId id="487" r:id="rId110"/>
    <p:sldId id="488" r:id="rId111"/>
    <p:sldId id="489" r:id="rId112"/>
    <p:sldId id="490" r:id="rId113"/>
    <p:sldId id="491" r:id="rId114"/>
    <p:sldId id="492" r:id="rId115"/>
    <p:sldId id="493" r:id="rId116"/>
    <p:sldId id="494" r:id="rId117"/>
    <p:sldId id="495" r:id="rId118"/>
    <p:sldId id="496" r:id="rId119"/>
    <p:sldId id="497" r:id="rId120"/>
    <p:sldId id="498" r:id="rId121"/>
    <p:sldId id="499" r:id="rId122"/>
    <p:sldId id="500" r:id="rId123"/>
    <p:sldId id="482" r:id="rId124"/>
    <p:sldId id="350" r:id="rId125"/>
    <p:sldId id="351" r:id="rId126"/>
    <p:sldId id="352" r:id="rId127"/>
    <p:sldId id="353" r:id="rId128"/>
    <p:sldId id="354" r:id="rId129"/>
    <p:sldId id="355" r:id="rId130"/>
    <p:sldId id="425" r:id="rId131"/>
    <p:sldId id="426" r:id="rId132"/>
    <p:sldId id="427" r:id="rId133"/>
    <p:sldId id="356" r:id="rId134"/>
    <p:sldId id="357" r:id="rId135"/>
    <p:sldId id="358" r:id="rId136"/>
    <p:sldId id="359" r:id="rId137"/>
    <p:sldId id="360" r:id="rId138"/>
    <p:sldId id="361" r:id="rId139"/>
    <p:sldId id="362" r:id="rId140"/>
    <p:sldId id="363" r:id="rId141"/>
    <p:sldId id="364" r:id="rId142"/>
    <p:sldId id="365" r:id="rId143"/>
    <p:sldId id="366" r:id="rId144"/>
    <p:sldId id="423" r:id="rId145"/>
    <p:sldId id="424" r:id="rId146"/>
    <p:sldId id="367" r:id="rId147"/>
    <p:sldId id="369" r:id="rId148"/>
    <p:sldId id="370" r:id="rId149"/>
    <p:sldId id="371" r:id="rId150"/>
    <p:sldId id="372" r:id="rId151"/>
    <p:sldId id="373" r:id="rId152"/>
    <p:sldId id="374" r:id="rId153"/>
    <p:sldId id="375" r:id="rId154"/>
    <p:sldId id="376" r:id="rId155"/>
    <p:sldId id="377" r:id="rId156"/>
  </p:sldIdLst>
  <p:sldSz cx="9144000" cy="6858000" type="screen4x3"/>
  <p:notesSz cx="6797675" cy="9872663"/>
  <p:custDataLst>
    <p:tags r:id="rId15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336600"/>
    <a:srgbClr val="660066"/>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30" autoAdjust="0"/>
  </p:normalViewPr>
  <p:slideViewPr>
    <p:cSldViewPr snapToGrid="0">
      <p:cViewPr varScale="1">
        <p:scale>
          <a:sx n="183" d="100"/>
          <a:sy n="183" d="100"/>
        </p:scale>
        <p:origin x="1572"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1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38" tIns="43969" rIns="87938" bIns="43969" numCol="1" anchor="t" anchorCtr="0" compatLnSpc="1">
            <a:prstTxWarp prst="textNoShape">
              <a:avLst/>
            </a:prstTxWarp>
          </a:bodyPr>
          <a:lstStyle>
            <a:lvl1pPr defTabSz="879475">
              <a:defRPr sz="1200" smtClean="0">
                <a:latin typeface="Arial" charset="0"/>
              </a:defRPr>
            </a:lvl1pPr>
          </a:lstStyle>
          <a:p>
            <a:pPr>
              <a:defRPr/>
            </a:pPr>
            <a:endParaRPr lang="en-US" altLang="en-US"/>
          </a:p>
        </p:txBody>
      </p:sp>
      <p:sp>
        <p:nvSpPr>
          <p:cNvPr id="361475" name="Rectangle 3"/>
          <p:cNvSpPr>
            <a:spLocks noGrp="1" noChangeArrowheads="1"/>
          </p:cNvSpPr>
          <p:nvPr>
            <p:ph type="dt" sz="quarter"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38" tIns="43969" rIns="87938" bIns="43969" numCol="1" anchor="t" anchorCtr="0" compatLnSpc="1">
            <a:prstTxWarp prst="textNoShape">
              <a:avLst/>
            </a:prstTxWarp>
          </a:bodyPr>
          <a:lstStyle>
            <a:lvl1pPr algn="r" defTabSz="879475">
              <a:defRPr sz="1200" smtClean="0">
                <a:latin typeface="Arial" charset="0"/>
              </a:defRPr>
            </a:lvl1pPr>
          </a:lstStyle>
          <a:p>
            <a:pPr>
              <a:defRPr/>
            </a:pPr>
            <a:endParaRPr lang="en-US" altLang="en-US"/>
          </a:p>
        </p:txBody>
      </p:sp>
      <p:sp>
        <p:nvSpPr>
          <p:cNvPr id="361476" name="Rectangle 4"/>
          <p:cNvSpPr>
            <a:spLocks noGrp="1" noChangeArrowheads="1"/>
          </p:cNvSpPr>
          <p:nvPr>
            <p:ph type="ftr" sz="quarter" idx="2"/>
          </p:nvPr>
        </p:nvSpPr>
        <p:spPr bwMode="auto">
          <a:xfrm>
            <a:off x="0" y="9377363"/>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38" tIns="43969" rIns="87938" bIns="43969" numCol="1" anchor="b" anchorCtr="0" compatLnSpc="1">
            <a:prstTxWarp prst="textNoShape">
              <a:avLst/>
            </a:prstTxWarp>
          </a:bodyPr>
          <a:lstStyle>
            <a:lvl1pPr defTabSz="879475">
              <a:defRPr sz="1200" smtClean="0">
                <a:latin typeface="Arial" charset="0"/>
              </a:defRPr>
            </a:lvl1pPr>
          </a:lstStyle>
          <a:p>
            <a:pPr>
              <a:defRPr/>
            </a:pPr>
            <a:endParaRPr lang="en-US" altLang="en-US"/>
          </a:p>
        </p:txBody>
      </p:sp>
      <p:sp>
        <p:nvSpPr>
          <p:cNvPr id="361477" name="Rectangle 5"/>
          <p:cNvSpPr>
            <a:spLocks noGrp="1" noChangeArrowheads="1"/>
          </p:cNvSpPr>
          <p:nvPr>
            <p:ph type="sldNum" sz="quarter" idx="3"/>
          </p:nvPr>
        </p:nvSpPr>
        <p:spPr bwMode="auto">
          <a:xfrm>
            <a:off x="3849688" y="9377363"/>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38" tIns="43969" rIns="87938" bIns="43969" numCol="1" anchor="b" anchorCtr="0" compatLnSpc="1">
            <a:prstTxWarp prst="textNoShape">
              <a:avLst/>
            </a:prstTxWarp>
          </a:bodyPr>
          <a:lstStyle>
            <a:lvl1pPr algn="r" defTabSz="879475">
              <a:defRPr sz="1200"/>
            </a:lvl1pPr>
          </a:lstStyle>
          <a:p>
            <a:fld id="{82E76FB0-3E11-4AF8-8C41-13E0A8EECFA0}" type="slidenum">
              <a:rPr lang="en-US" altLang="en-US"/>
              <a:pPr/>
              <a:t>‹#›</a:t>
            </a:fld>
            <a:endParaRPr lang="en-US" altLang="en-US"/>
          </a:p>
        </p:txBody>
      </p:sp>
    </p:spTree>
    <p:extLst>
      <p:ext uri="{BB962C8B-B14F-4D97-AF65-F5344CB8AC3E}">
        <p14:creationId xmlns:p14="http://schemas.microsoft.com/office/powerpoint/2010/main" val="690329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4" tIns="47627" rIns="95254" bIns="47627" numCol="1" anchor="t" anchorCtr="0" compatLnSpc="1">
            <a:prstTxWarp prst="textNoShape">
              <a:avLst/>
            </a:prstTxWarp>
          </a:bodyPr>
          <a:lstStyle>
            <a:lvl1pPr defTabSz="952500">
              <a:defRPr sz="1300" smtClean="0">
                <a:latin typeface="Arial" charset="0"/>
              </a:defRPr>
            </a:lvl1pPr>
          </a:lstStyle>
          <a:p>
            <a:pPr>
              <a:defRPr/>
            </a:pPr>
            <a:endParaRPr lang="en-US" altLang="en-US"/>
          </a:p>
        </p:txBody>
      </p:sp>
      <p:sp>
        <p:nvSpPr>
          <p:cNvPr id="254979"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4" tIns="47627" rIns="95254" bIns="47627" numCol="1" anchor="t" anchorCtr="0" compatLnSpc="1">
            <a:prstTxWarp prst="textNoShape">
              <a:avLst/>
            </a:prstTxWarp>
          </a:bodyPr>
          <a:lstStyle>
            <a:lvl1pPr algn="r" defTabSz="952500">
              <a:defRPr sz="1300" smtClean="0">
                <a:latin typeface="Arial" charset="0"/>
              </a:defRPr>
            </a:lvl1pPr>
          </a:lstStyle>
          <a:p>
            <a:pPr>
              <a:defRPr/>
            </a:pPr>
            <a:endParaRPr lang="en-US" altLang="en-US"/>
          </a:p>
        </p:txBody>
      </p:sp>
      <p:sp>
        <p:nvSpPr>
          <p:cNvPr id="173060" name="Rectangle 4"/>
          <p:cNvSpPr>
            <a:spLocks noRot="1" noChangeArrowheads="1" noTextEdit="1"/>
          </p:cNvSpPr>
          <p:nvPr>
            <p:ph type="sldImg" idx="2"/>
          </p:nvPr>
        </p:nvSpPr>
        <p:spPr bwMode="auto">
          <a:xfrm>
            <a:off x="931863" y="741363"/>
            <a:ext cx="4933950" cy="37004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4981" name="Rectangle 5"/>
          <p:cNvSpPr>
            <a:spLocks noGrp="1" noChangeArrowheads="1"/>
          </p:cNvSpPr>
          <p:nvPr>
            <p:ph type="body" sz="quarter" idx="3"/>
          </p:nvPr>
        </p:nvSpPr>
        <p:spPr bwMode="auto">
          <a:xfrm>
            <a:off x="679450" y="4689475"/>
            <a:ext cx="5438775"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4" tIns="47627" rIns="95254" bIns="47627"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54982" name="Rectangle 6"/>
          <p:cNvSpPr>
            <a:spLocks noGrp="1" noChangeArrowheads="1"/>
          </p:cNvSpPr>
          <p:nvPr>
            <p:ph type="ftr" sz="quarter" idx="4"/>
          </p:nvPr>
        </p:nvSpPr>
        <p:spPr bwMode="auto">
          <a:xfrm>
            <a:off x="0" y="9377363"/>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4" tIns="47627" rIns="95254" bIns="47627" numCol="1" anchor="b" anchorCtr="0" compatLnSpc="1">
            <a:prstTxWarp prst="textNoShape">
              <a:avLst/>
            </a:prstTxWarp>
          </a:bodyPr>
          <a:lstStyle>
            <a:lvl1pPr defTabSz="952500">
              <a:defRPr sz="1300" smtClean="0">
                <a:latin typeface="Arial" charset="0"/>
              </a:defRPr>
            </a:lvl1pPr>
          </a:lstStyle>
          <a:p>
            <a:pPr>
              <a:defRPr/>
            </a:pPr>
            <a:endParaRPr lang="en-US" altLang="en-US"/>
          </a:p>
        </p:txBody>
      </p:sp>
      <p:sp>
        <p:nvSpPr>
          <p:cNvPr id="254983" name="Rectangle 7"/>
          <p:cNvSpPr>
            <a:spLocks noGrp="1" noChangeArrowheads="1"/>
          </p:cNvSpPr>
          <p:nvPr>
            <p:ph type="sldNum" sz="quarter" idx="5"/>
          </p:nvPr>
        </p:nvSpPr>
        <p:spPr bwMode="auto">
          <a:xfrm>
            <a:off x="3849688" y="9377363"/>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54" tIns="47627" rIns="95254" bIns="47627" numCol="1" anchor="b" anchorCtr="0" compatLnSpc="1">
            <a:prstTxWarp prst="textNoShape">
              <a:avLst/>
            </a:prstTxWarp>
          </a:bodyPr>
          <a:lstStyle>
            <a:lvl1pPr algn="r" defTabSz="952500">
              <a:defRPr sz="1300"/>
            </a:lvl1pPr>
          </a:lstStyle>
          <a:p>
            <a:fld id="{1DF0A2A0-770F-4899-8C98-79AE8AFDFD65}" type="slidenum">
              <a:rPr lang="en-US" altLang="en-US"/>
              <a:pPr/>
              <a:t>‹#›</a:t>
            </a:fld>
            <a:endParaRPr lang="en-US" altLang="en-US"/>
          </a:p>
        </p:txBody>
      </p:sp>
    </p:spTree>
    <p:extLst>
      <p:ext uri="{BB962C8B-B14F-4D97-AF65-F5344CB8AC3E}">
        <p14:creationId xmlns:p14="http://schemas.microsoft.com/office/powerpoint/2010/main" val="3027437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592CA4-E27A-47BC-A990-5FEBCC834E75}" type="slidenum">
              <a:rPr lang="en-US" altLang="en-US"/>
              <a:pPr eaLnBrk="1" hangingPunct="1"/>
              <a:t>1</a:t>
            </a:fld>
            <a:endParaRPr lang="en-US" altLang="en-US"/>
          </a:p>
        </p:txBody>
      </p:sp>
      <p:sp>
        <p:nvSpPr>
          <p:cNvPr id="174083" name="Rectangle 2"/>
          <p:cNvSpPr>
            <a:spLocks noRot="1"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9986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C83767-0DFE-4178-A8CB-46A373608984}" type="slidenum">
              <a:rPr lang="en-US" altLang="en-US"/>
              <a:pPr eaLnBrk="1" hangingPunct="1"/>
              <a:t>10</a:t>
            </a:fld>
            <a:endParaRPr lang="en-US" altLang="en-US"/>
          </a:p>
        </p:txBody>
      </p:sp>
      <p:sp>
        <p:nvSpPr>
          <p:cNvPr id="183299" name="Rectangle 2"/>
          <p:cNvSpPr>
            <a:spLocks noRo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596186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F05930-06C4-4AF3-AA4B-25F073D3759C}" type="slidenum">
              <a:rPr lang="en-US" altLang="en-US"/>
              <a:pPr eaLnBrk="1" hangingPunct="1"/>
              <a:t>100</a:t>
            </a:fld>
            <a:endParaRPr lang="en-US" altLang="en-US"/>
          </a:p>
        </p:txBody>
      </p:sp>
      <p:sp>
        <p:nvSpPr>
          <p:cNvPr id="275459" name="Rectangle 2"/>
          <p:cNvSpPr>
            <a:spLocks noRot="1" noChangeArrowheads="1" noTextEdit="1"/>
          </p:cNvSpPr>
          <p:nvPr>
            <p:ph type="sldImg"/>
          </p:nvPr>
        </p:nvSpPr>
        <p:spPr>
          <a:xfrm>
            <a:off x="933450" y="741363"/>
            <a:ext cx="4933950" cy="3700462"/>
          </a:xfrm>
          <a:ln/>
        </p:spPr>
      </p:sp>
      <p:sp>
        <p:nvSpPr>
          <p:cNvPr id="275460"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262414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48B078-A7BC-4E17-99A5-9D9F1F5E3164}" type="slidenum">
              <a:rPr lang="en-US" altLang="en-US"/>
              <a:pPr eaLnBrk="1" hangingPunct="1"/>
              <a:t>101</a:t>
            </a:fld>
            <a:endParaRPr lang="en-US" altLang="en-US"/>
          </a:p>
        </p:txBody>
      </p:sp>
      <p:sp>
        <p:nvSpPr>
          <p:cNvPr id="276483" name="Rectangle 2"/>
          <p:cNvSpPr>
            <a:spLocks noRot="1" noChangeArrowheads="1" noTextEdit="1"/>
          </p:cNvSpPr>
          <p:nvPr>
            <p:ph type="sldImg"/>
          </p:nvPr>
        </p:nvSpPr>
        <p:spPr>
          <a:ln/>
        </p:spPr>
      </p:sp>
      <p:sp>
        <p:nvSpPr>
          <p:cNvPr id="2764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8092509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2FA0C1-2534-4C1C-999F-F244CF2A91FA}" type="slidenum">
              <a:rPr lang="en-US" altLang="en-US"/>
              <a:pPr eaLnBrk="1" hangingPunct="1"/>
              <a:t>102</a:t>
            </a:fld>
            <a:endParaRPr lang="en-US" altLang="en-US"/>
          </a:p>
        </p:txBody>
      </p:sp>
      <p:sp>
        <p:nvSpPr>
          <p:cNvPr id="277507" name="Rectangle 2"/>
          <p:cNvSpPr>
            <a:spLocks noRot="1" noChangeArrowheads="1" noTextEdit="1"/>
          </p:cNvSpPr>
          <p:nvPr>
            <p:ph type="sldImg"/>
          </p:nvPr>
        </p:nvSpPr>
        <p:spPr>
          <a:ln/>
        </p:spPr>
      </p:sp>
      <p:sp>
        <p:nvSpPr>
          <p:cNvPr id="2775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1325054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5811D8-B604-4392-8A6A-D9B5962D6067}" type="slidenum">
              <a:rPr lang="en-US" altLang="en-US"/>
              <a:pPr eaLnBrk="1" hangingPunct="1"/>
              <a:t>103</a:t>
            </a:fld>
            <a:endParaRPr lang="en-US" altLang="en-US"/>
          </a:p>
        </p:txBody>
      </p:sp>
      <p:sp>
        <p:nvSpPr>
          <p:cNvPr id="278531" name="Rectangle 2"/>
          <p:cNvSpPr>
            <a:spLocks noRot="1" noChangeArrowheads="1" noTextEdit="1"/>
          </p:cNvSpPr>
          <p:nvPr>
            <p:ph type="sldImg"/>
          </p:nvPr>
        </p:nvSpPr>
        <p:spPr>
          <a:ln/>
        </p:spPr>
      </p:sp>
      <p:sp>
        <p:nvSpPr>
          <p:cNvPr id="2785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5800510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FF1CAB-87CD-42DC-B45D-F2A63A79A0D7}" type="slidenum">
              <a:rPr lang="en-US" altLang="en-US"/>
              <a:pPr eaLnBrk="1" hangingPunct="1"/>
              <a:t>104</a:t>
            </a:fld>
            <a:endParaRPr lang="en-US" altLang="en-US"/>
          </a:p>
        </p:txBody>
      </p:sp>
      <p:sp>
        <p:nvSpPr>
          <p:cNvPr id="279555" name="Rectangle 2"/>
          <p:cNvSpPr>
            <a:spLocks noRot="1"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205520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648708-6DF9-4459-91D0-F768C430A5E4}" type="slidenum">
              <a:rPr lang="en-US" altLang="en-US"/>
              <a:pPr eaLnBrk="1" hangingPunct="1"/>
              <a:t>105</a:t>
            </a:fld>
            <a:endParaRPr lang="en-US" altLang="en-US"/>
          </a:p>
        </p:txBody>
      </p:sp>
      <p:sp>
        <p:nvSpPr>
          <p:cNvPr id="280579" name="Rectangle 2"/>
          <p:cNvSpPr>
            <a:spLocks noRot="1" noChangeArrowheads="1" noTextEdit="1"/>
          </p:cNvSpPr>
          <p:nvPr>
            <p:ph type="sldImg"/>
          </p:nvPr>
        </p:nvSpPr>
        <p:spPr>
          <a:ln/>
        </p:spPr>
      </p:sp>
      <p:sp>
        <p:nvSpPr>
          <p:cNvPr id="2805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659602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5A5F0B-30D6-45B6-A1D4-77740ADF4D8B}" type="slidenum">
              <a:rPr lang="en-US" altLang="en-US"/>
              <a:pPr eaLnBrk="1" hangingPunct="1"/>
              <a:t>106</a:t>
            </a:fld>
            <a:endParaRPr lang="en-US" altLang="en-US"/>
          </a:p>
        </p:txBody>
      </p:sp>
      <p:sp>
        <p:nvSpPr>
          <p:cNvPr id="281603" name="Rectangle 2"/>
          <p:cNvSpPr>
            <a:spLocks noRot="1" noChangeArrowheads="1" noTextEdit="1"/>
          </p:cNvSpPr>
          <p:nvPr>
            <p:ph type="sldImg"/>
          </p:nvPr>
        </p:nvSpPr>
        <p:spPr>
          <a:xfrm>
            <a:off x="933450" y="741363"/>
            <a:ext cx="4933950" cy="3700462"/>
          </a:xfrm>
          <a:ln/>
        </p:spPr>
      </p:sp>
      <p:sp>
        <p:nvSpPr>
          <p:cNvPr id="281604"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8915294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7DE71F-0F8F-4AA0-B935-B3313AE0AE71}" type="slidenum">
              <a:rPr lang="en-US" altLang="en-US"/>
              <a:pPr eaLnBrk="1" hangingPunct="1"/>
              <a:t>107</a:t>
            </a:fld>
            <a:endParaRPr lang="en-US" altLang="en-US"/>
          </a:p>
        </p:txBody>
      </p:sp>
      <p:sp>
        <p:nvSpPr>
          <p:cNvPr id="282627" name="Rectangle 2"/>
          <p:cNvSpPr>
            <a:spLocks noRot="1" noChangeArrowheads="1" noTextEdit="1"/>
          </p:cNvSpPr>
          <p:nvPr>
            <p:ph type="sldImg"/>
          </p:nvPr>
        </p:nvSpPr>
        <p:spPr>
          <a:xfrm>
            <a:off x="933450" y="741363"/>
            <a:ext cx="4933950" cy="3700462"/>
          </a:xfrm>
          <a:ln/>
        </p:spPr>
      </p:sp>
      <p:sp>
        <p:nvSpPr>
          <p:cNvPr id="282628"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2133549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E0ACF4-0A75-4509-8CF3-E25FF7EA76AC}" type="slidenum">
              <a:rPr lang="en-US" altLang="en-US"/>
              <a:pPr eaLnBrk="1" hangingPunct="1"/>
              <a:t>108</a:t>
            </a:fld>
            <a:endParaRPr lang="en-US" altLang="en-US"/>
          </a:p>
        </p:txBody>
      </p:sp>
      <p:sp>
        <p:nvSpPr>
          <p:cNvPr id="283651" name="Rectangle 2"/>
          <p:cNvSpPr>
            <a:spLocks noRot="1" noChangeArrowheads="1" noTextEdit="1"/>
          </p:cNvSpPr>
          <p:nvPr>
            <p:ph type="sldImg"/>
          </p:nvPr>
        </p:nvSpPr>
        <p:spPr>
          <a:xfrm>
            <a:off x="933450" y="741363"/>
            <a:ext cx="4933950" cy="3700462"/>
          </a:xfrm>
          <a:ln/>
        </p:spPr>
      </p:sp>
      <p:sp>
        <p:nvSpPr>
          <p:cNvPr id="283652"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8650620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8A6608-96BC-4230-B5D2-63634B2A9D30}" type="slidenum">
              <a:rPr lang="en-US" altLang="en-US"/>
              <a:pPr eaLnBrk="1" hangingPunct="1"/>
              <a:t>109</a:t>
            </a:fld>
            <a:endParaRPr lang="en-US" altLang="en-US"/>
          </a:p>
        </p:txBody>
      </p:sp>
      <p:sp>
        <p:nvSpPr>
          <p:cNvPr id="284675" name="Rectangle 2"/>
          <p:cNvSpPr>
            <a:spLocks noRot="1" noChangeArrowheads="1" noTextEdit="1"/>
          </p:cNvSpPr>
          <p:nvPr>
            <p:ph type="sldImg"/>
          </p:nvPr>
        </p:nvSpPr>
        <p:spPr>
          <a:xfrm>
            <a:off x="933450" y="741363"/>
            <a:ext cx="4933950" cy="3700462"/>
          </a:xfrm>
          <a:ln/>
        </p:spPr>
      </p:sp>
      <p:sp>
        <p:nvSpPr>
          <p:cNvPr id="284676"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87244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9E8562-BAE5-4581-A534-ADEB4977060C}" type="slidenum">
              <a:rPr lang="en-US" altLang="en-US"/>
              <a:pPr eaLnBrk="1" hangingPunct="1"/>
              <a:t>11</a:t>
            </a:fld>
            <a:endParaRPr lang="en-US" altLang="en-US"/>
          </a:p>
        </p:txBody>
      </p:sp>
      <p:sp>
        <p:nvSpPr>
          <p:cNvPr id="184323" name="Rectangle 2"/>
          <p:cNvSpPr>
            <a:spLocks noRot="1" noChangeArrowheads="1" noTextEdit="1"/>
          </p:cNvSpPr>
          <p:nvPr>
            <p:ph type="sldImg"/>
          </p:nvPr>
        </p:nvSpPr>
        <p:spPr>
          <a:ln/>
        </p:spPr>
      </p:sp>
      <p:sp>
        <p:nvSpPr>
          <p:cNvPr id="1843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2429842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602593-9809-4921-8C5C-005A3AD831A1}" type="slidenum">
              <a:rPr lang="en-US" altLang="en-US"/>
              <a:pPr eaLnBrk="1" hangingPunct="1"/>
              <a:t>110</a:t>
            </a:fld>
            <a:endParaRPr lang="en-US" altLang="en-US"/>
          </a:p>
        </p:txBody>
      </p:sp>
      <p:sp>
        <p:nvSpPr>
          <p:cNvPr id="285699" name="Rectangle 2"/>
          <p:cNvSpPr>
            <a:spLocks noRot="1" noChangeArrowheads="1" noTextEdit="1"/>
          </p:cNvSpPr>
          <p:nvPr>
            <p:ph type="sldImg"/>
          </p:nvPr>
        </p:nvSpPr>
        <p:spPr>
          <a:xfrm>
            <a:off x="933450" y="741363"/>
            <a:ext cx="4933950" cy="3700462"/>
          </a:xfrm>
          <a:ln/>
        </p:spPr>
      </p:sp>
      <p:sp>
        <p:nvSpPr>
          <p:cNvPr id="285700"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8904655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33CEC0-6BD5-4252-81BE-1687F5E16AD7}" type="slidenum">
              <a:rPr lang="en-US" altLang="en-US"/>
              <a:pPr eaLnBrk="1" hangingPunct="1"/>
              <a:t>111</a:t>
            </a:fld>
            <a:endParaRPr lang="en-US" altLang="en-US"/>
          </a:p>
        </p:txBody>
      </p:sp>
      <p:sp>
        <p:nvSpPr>
          <p:cNvPr id="286723" name="Rectangle 2"/>
          <p:cNvSpPr>
            <a:spLocks noRot="1" noChangeArrowheads="1" noTextEdit="1"/>
          </p:cNvSpPr>
          <p:nvPr>
            <p:ph type="sldImg"/>
          </p:nvPr>
        </p:nvSpPr>
        <p:spPr>
          <a:xfrm>
            <a:off x="933450" y="741363"/>
            <a:ext cx="4933950" cy="3700462"/>
          </a:xfrm>
          <a:ln/>
        </p:spPr>
      </p:sp>
      <p:sp>
        <p:nvSpPr>
          <p:cNvPr id="286724"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7539302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E4A6E4-0669-42BF-989A-C096535378DE}" type="slidenum">
              <a:rPr lang="en-US" altLang="en-US"/>
              <a:pPr eaLnBrk="1" hangingPunct="1"/>
              <a:t>112</a:t>
            </a:fld>
            <a:endParaRPr lang="en-US" altLang="en-US"/>
          </a:p>
        </p:txBody>
      </p:sp>
      <p:sp>
        <p:nvSpPr>
          <p:cNvPr id="287747" name="Rectangle 2"/>
          <p:cNvSpPr>
            <a:spLocks noRot="1" noChangeArrowheads="1" noTextEdit="1"/>
          </p:cNvSpPr>
          <p:nvPr>
            <p:ph type="sldImg"/>
          </p:nvPr>
        </p:nvSpPr>
        <p:spPr>
          <a:xfrm>
            <a:off x="933450" y="741363"/>
            <a:ext cx="4933950" cy="3700462"/>
          </a:xfrm>
          <a:ln/>
        </p:spPr>
      </p:sp>
      <p:sp>
        <p:nvSpPr>
          <p:cNvPr id="287748"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8014531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F55C56-98C8-4DFA-827A-3E91A560C9DC}" type="slidenum">
              <a:rPr lang="en-US" altLang="en-US"/>
              <a:pPr eaLnBrk="1" hangingPunct="1"/>
              <a:t>113</a:t>
            </a:fld>
            <a:endParaRPr lang="en-US" altLang="en-US"/>
          </a:p>
        </p:txBody>
      </p:sp>
      <p:sp>
        <p:nvSpPr>
          <p:cNvPr id="288771" name="Rectangle 2"/>
          <p:cNvSpPr>
            <a:spLocks noRot="1" noChangeArrowheads="1" noTextEdit="1"/>
          </p:cNvSpPr>
          <p:nvPr>
            <p:ph type="sldImg"/>
          </p:nvPr>
        </p:nvSpPr>
        <p:spPr>
          <a:xfrm>
            <a:off x="933450" y="741363"/>
            <a:ext cx="4933950" cy="3700462"/>
          </a:xfrm>
          <a:ln/>
        </p:spPr>
      </p:sp>
      <p:sp>
        <p:nvSpPr>
          <p:cNvPr id="288772"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9987645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25C40E-F429-4EF4-8688-3DFA33081D66}" type="slidenum">
              <a:rPr lang="en-US" altLang="en-US"/>
              <a:pPr eaLnBrk="1" hangingPunct="1"/>
              <a:t>114</a:t>
            </a:fld>
            <a:endParaRPr lang="en-US" altLang="en-US"/>
          </a:p>
        </p:txBody>
      </p:sp>
      <p:sp>
        <p:nvSpPr>
          <p:cNvPr id="289795" name="Rectangle 2"/>
          <p:cNvSpPr>
            <a:spLocks noRot="1" noChangeArrowheads="1" noTextEdit="1"/>
          </p:cNvSpPr>
          <p:nvPr>
            <p:ph type="sldImg"/>
          </p:nvPr>
        </p:nvSpPr>
        <p:spPr>
          <a:xfrm>
            <a:off x="933450" y="741363"/>
            <a:ext cx="4933950" cy="3700462"/>
          </a:xfrm>
          <a:ln/>
        </p:spPr>
      </p:sp>
      <p:sp>
        <p:nvSpPr>
          <p:cNvPr id="289796"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7648645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36B146-99D1-455B-B5E1-6CD913DA09D4}" type="slidenum">
              <a:rPr lang="en-US" altLang="en-US"/>
              <a:pPr eaLnBrk="1" hangingPunct="1"/>
              <a:t>115</a:t>
            </a:fld>
            <a:endParaRPr lang="en-US" altLang="en-US"/>
          </a:p>
        </p:txBody>
      </p:sp>
      <p:sp>
        <p:nvSpPr>
          <p:cNvPr id="290819" name="Rectangle 2"/>
          <p:cNvSpPr>
            <a:spLocks noRot="1" noChangeArrowheads="1" noTextEdit="1"/>
          </p:cNvSpPr>
          <p:nvPr>
            <p:ph type="sldImg"/>
          </p:nvPr>
        </p:nvSpPr>
        <p:spPr>
          <a:xfrm>
            <a:off x="933450" y="741363"/>
            <a:ext cx="4933950" cy="3700462"/>
          </a:xfrm>
          <a:ln/>
        </p:spPr>
      </p:sp>
      <p:sp>
        <p:nvSpPr>
          <p:cNvPr id="290820"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1115904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520DD0-2CD2-4328-B9AE-A2E497CB09BA}" type="slidenum">
              <a:rPr lang="en-US" altLang="en-US"/>
              <a:pPr eaLnBrk="1" hangingPunct="1"/>
              <a:t>116</a:t>
            </a:fld>
            <a:endParaRPr lang="en-US" altLang="en-US"/>
          </a:p>
        </p:txBody>
      </p:sp>
      <p:sp>
        <p:nvSpPr>
          <p:cNvPr id="291843" name="Rectangle 2"/>
          <p:cNvSpPr>
            <a:spLocks noRot="1" noChangeArrowheads="1" noTextEdit="1"/>
          </p:cNvSpPr>
          <p:nvPr>
            <p:ph type="sldImg"/>
          </p:nvPr>
        </p:nvSpPr>
        <p:spPr>
          <a:xfrm>
            <a:off x="933450" y="741363"/>
            <a:ext cx="4933950" cy="3700462"/>
          </a:xfrm>
          <a:ln/>
        </p:spPr>
      </p:sp>
      <p:sp>
        <p:nvSpPr>
          <p:cNvPr id="291844"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6368767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D06C5E-406C-4377-9812-9270B8EA9AC7}" type="slidenum">
              <a:rPr lang="en-US" altLang="en-US"/>
              <a:pPr eaLnBrk="1" hangingPunct="1"/>
              <a:t>117</a:t>
            </a:fld>
            <a:endParaRPr lang="en-US" altLang="en-US"/>
          </a:p>
        </p:txBody>
      </p:sp>
      <p:sp>
        <p:nvSpPr>
          <p:cNvPr id="292867" name="Rectangle 2"/>
          <p:cNvSpPr>
            <a:spLocks noRot="1" noChangeArrowheads="1" noTextEdit="1"/>
          </p:cNvSpPr>
          <p:nvPr>
            <p:ph type="sldImg"/>
          </p:nvPr>
        </p:nvSpPr>
        <p:spPr>
          <a:xfrm>
            <a:off x="933450" y="741363"/>
            <a:ext cx="4933950" cy="3700462"/>
          </a:xfrm>
          <a:ln/>
        </p:spPr>
      </p:sp>
      <p:sp>
        <p:nvSpPr>
          <p:cNvPr id="292868"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4576214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A5DC63-5A14-4AC7-8F16-CFDBDDDF94E1}" type="slidenum">
              <a:rPr lang="en-US" altLang="en-US"/>
              <a:pPr eaLnBrk="1" hangingPunct="1"/>
              <a:t>118</a:t>
            </a:fld>
            <a:endParaRPr lang="en-US" altLang="en-US"/>
          </a:p>
        </p:txBody>
      </p:sp>
      <p:sp>
        <p:nvSpPr>
          <p:cNvPr id="293891" name="Rectangle 2"/>
          <p:cNvSpPr>
            <a:spLocks noRot="1" noChangeArrowheads="1" noTextEdit="1"/>
          </p:cNvSpPr>
          <p:nvPr>
            <p:ph type="sldImg"/>
          </p:nvPr>
        </p:nvSpPr>
        <p:spPr>
          <a:xfrm>
            <a:off x="933450" y="741363"/>
            <a:ext cx="4933950" cy="3700462"/>
          </a:xfrm>
          <a:ln/>
        </p:spPr>
      </p:sp>
      <p:sp>
        <p:nvSpPr>
          <p:cNvPr id="293892"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34926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FF8294-CD84-4BB0-BB57-427B1C75FA7E}" type="slidenum">
              <a:rPr lang="en-US" altLang="en-US"/>
              <a:pPr eaLnBrk="1" hangingPunct="1"/>
              <a:t>119</a:t>
            </a:fld>
            <a:endParaRPr lang="en-US" altLang="en-US"/>
          </a:p>
        </p:txBody>
      </p:sp>
      <p:sp>
        <p:nvSpPr>
          <p:cNvPr id="294915" name="Rectangle 2"/>
          <p:cNvSpPr>
            <a:spLocks noRot="1" noChangeArrowheads="1" noTextEdit="1"/>
          </p:cNvSpPr>
          <p:nvPr>
            <p:ph type="sldImg"/>
          </p:nvPr>
        </p:nvSpPr>
        <p:spPr>
          <a:xfrm>
            <a:off x="933450" y="741363"/>
            <a:ext cx="4933950" cy="3700462"/>
          </a:xfrm>
          <a:ln/>
        </p:spPr>
      </p:sp>
      <p:sp>
        <p:nvSpPr>
          <p:cNvPr id="294916"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66745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E8DC09-CE75-4B06-AAC2-E7BC68BE3E6D}" type="slidenum">
              <a:rPr lang="en-US" altLang="en-US"/>
              <a:pPr eaLnBrk="1" hangingPunct="1"/>
              <a:t>12</a:t>
            </a:fld>
            <a:endParaRPr lang="en-US" altLang="en-US"/>
          </a:p>
        </p:txBody>
      </p:sp>
      <p:sp>
        <p:nvSpPr>
          <p:cNvPr id="185347" name="Rectangle 2"/>
          <p:cNvSpPr>
            <a:spLocks noRo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1312305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A6AE27-2392-405B-AD4D-97F4138620F2}" type="slidenum">
              <a:rPr lang="en-US" altLang="en-US"/>
              <a:pPr eaLnBrk="1" hangingPunct="1"/>
              <a:t>120</a:t>
            </a:fld>
            <a:endParaRPr lang="en-US" altLang="en-US"/>
          </a:p>
        </p:txBody>
      </p:sp>
      <p:sp>
        <p:nvSpPr>
          <p:cNvPr id="295939" name="Rectangle 2"/>
          <p:cNvSpPr>
            <a:spLocks noRot="1" noChangeArrowheads="1" noTextEdit="1"/>
          </p:cNvSpPr>
          <p:nvPr>
            <p:ph type="sldImg"/>
          </p:nvPr>
        </p:nvSpPr>
        <p:spPr>
          <a:xfrm>
            <a:off x="933450" y="741363"/>
            <a:ext cx="4933950" cy="3700462"/>
          </a:xfrm>
          <a:ln/>
        </p:spPr>
      </p:sp>
      <p:sp>
        <p:nvSpPr>
          <p:cNvPr id="295940"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8016634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30FF69-BCD3-4064-8FDE-07AC8123CBCE}" type="slidenum">
              <a:rPr lang="en-US" altLang="en-US"/>
              <a:pPr eaLnBrk="1" hangingPunct="1"/>
              <a:t>121</a:t>
            </a:fld>
            <a:endParaRPr lang="en-US" altLang="en-US"/>
          </a:p>
        </p:txBody>
      </p:sp>
      <p:sp>
        <p:nvSpPr>
          <p:cNvPr id="296963" name="Rectangle 2"/>
          <p:cNvSpPr>
            <a:spLocks noRot="1" noChangeArrowheads="1" noTextEdit="1"/>
          </p:cNvSpPr>
          <p:nvPr>
            <p:ph type="sldImg"/>
          </p:nvPr>
        </p:nvSpPr>
        <p:spPr>
          <a:xfrm>
            <a:off x="933450" y="741363"/>
            <a:ext cx="4933950" cy="3700462"/>
          </a:xfrm>
          <a:ln/>
        </p:spPr>
      </p:sp>
      <p:sp>
        <p:nvSpPr>
          <p:cNvPr id="296964"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289165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856E52-F3C8-4FA3-A1B9-1990F52F8F69}" type="slidenum">
              <a:rPr lang="en-US" altLang="en-US"/>
              <a:pPr eaLnBrk="1" hangingPunct="1"/>
              <a:t>122</a:t>
            </a:fld>
            <a:endParaRPr lang="en-US" altLang="en-US"/>
          </a:p>
        </p:txBody>
      </p:sp>
      <p:sp>
        <p:nvSpPr>
          <p:cNvPr id="297987" name="Rectangle 2"/>
          <p:cNvSpPr>
            <a:spLocks noRot="1" noChangeArrowheads="1" noTextEdit="1"/>
          </p:cNvSpPr>
          <p:nvPr>
            <p:ph type="sldImg"/>
          </p:nvPr>
        </p:nvSpPr>
        <p:spPr>
          <a:xfrm>
            <a:off x="933450" y="741363"/>
            <a:ext cx="4933950" cy="3700462"/>
          </a:xfrm>
          <a:ln/>
        </p:spPr>
      </p:sp>
      <p:sp>
        <p:nvSpPr>
          <p:cNvPr id="297988"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732022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A25318-DB60-43A3-BE2E-419B8EF4E846}" type="slidenum">
              <a:rPr lang="en-US" altLang="en-US"/>
              <a:pPr eaLnBrk="1" hangingPunct="1"/>
              <a:t>123</a:t>
            </a:fld>
            <a:endParaRPr lang="en-US" altLang="en-US"/>
          </a:p>
        </p:txBody>
      </p:sp>
      <p:sp>
        <p:nvSpPr>
          <p:cNvPr id="299011" name="Rectangle 2"/>
          <p:cNvSpPr>
            <a:spLocks noRot="1" noChangeArrowheads="1" noTextEdit="1"/>
          </p:cNvSpPr>
          <p:nvPr>
            <p:ph type="sldImg"/>
          </p:nvPr>
        </p:nvSpPr>
        <p:spPr>
          <a:ln/>
        </p:spPr>
      </p:sp>
      <p:sp>
        <p:nvSpPr>
          <p:cNvPr id="2990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8826946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0D0312-4718-4B04-BA51-56D388F8A947}" type="slidenum">
              <a:rPr lang="en-US" altLang="en-US"/>
              <a:pPr eaLnBrk="1" hangingPunct="1"/>
              <a:t>124</a:t>
            </a:fld>
            <a:endParaRPr lang="en-US" altLang="en-US"/>
          </a:p>
        </p:txBody>
      </p:sp>
      <p:sp>
        <p:nvSpPr>
          <p:cNvPr id="300035" name="Rectangle 2"/>
          <p:cNvSpPr>
            <a:spLocks noRot="1" noChangeArrowheads="1" noTextEdit="1"/>
          </p:cNvSpPr>
          <p:nvPr>
            <p:ph type="sldImg"/>
          </p:nvPr>
        </p:nvSpPr>
        <p:spPr>
          <a:ln/>
        </p:spPr>
      </p:sp>
      <p:sp>
        <p:nvSpPr>
          <p:cNvPr id="3000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8089922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15BA1C-F6A6-405F-906C-E7CD69DC2244}" type="slidenum">
              <a:rPr lang="en-US" altLang="en-US"/>
              <a:pPr eaLnBrk="1" hangingPunct="1"/>
              <a:t>125</a:t>
            </a:fld>
            <a:endParaRPr lang="en-US" altLang="en-US"/>
          </a:p>
        </p:txBody>
      </p:sp>
      <p:sp>
        <p:nvSpPr>
          <p:cNvPr id="301059" name="Rectangle 2"/>
          <p:cNvSpPr>
            <a:spLocks noRot="1" noChangeArrowheads="1" noTextEdit="1"/>
          </p:cNvSpPr>
          <p:nvPr>
            <p:ph type="sldImg"/>
          </p:nvPr>
        </p:nvSpPr>
        <p:spPr>
          <a:ln/>
        </p:spPr>
      </p:sp>
      <p:sp>
        <p:nvSpPr>
          <p:cNvPr id="3010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2118365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D2E75B-B07F-4A52-9A47-DA4D93796408}" type="slidenum">
              <a:rPr lang="en-US" altLang="en-US"/>
              <a:pPr eaLnBrk="1" hangingPunct="1"/>
              <a:t>126</a:t>
            </a:fld>
            <a:endParaRPr lang="en-US" altLang="en-US"/>
          </a:p>
        </p:txBody>
      </p:sp>
      <p:sp>
        <p:nvSpPr>
          <p:cNvPr id="302083" name="Rectangle 2"/>
          <p:cNvSpPr>
            <a:spLocks noRot="1" noChangeArrowheads="1" noTextEdit="1"/>
          </p:cNvSpPr>
          <p:nvPr>
            <p:ph type="sldImg"/>
          </p:nvPr>
        </p:nvSpPr>
        <p:spPr>
          <a:ln/>
        </p:spPr>
      </p:sp>
      <p:sp>
        <p:nvSpPr>
          <p:cNvPr id="302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375334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A16AA-E496-4C87-B341-79C438CA9070}" type="slidenum">
              <a:rPr lang="en-US" altLang="en-US"/>
              <a:pPr eaLnBrk="1" hangingPunct="1"/>
              <a:t>127</a:t>
            </a:fld>
            <a:endParaRPr lang="en-US" altLang="en-US"/>
          </a:p>
        </p:txBody>
      </p:sp>
      <p:sp>
        <p:nvSpPr>
          <p:cNvPr id="303107" name="Rectangle 2"/>
          <p:cNvSpPr>
            <a:spLocks noRot="1" noChangeArrowheads="1" noTextEdit="1"/>
          </p:cNvSpPr>
          <p:nvPr>
            <p:ph type="sldImg"/>
          </p:nvPr>
        </p:nvSpPr>
        <p:spPr>
          <a:ln/>
        </p:spPr>
      </p:sp>
      <p:sp>
        <p:nvSpPr>
          <p:cNvPr id="3031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876122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F39305-BD54-4936-87E7-A73960F2A480}" type="slidenum">
              <a:rPr lang="en-US" altLang="en-US"/>
              <a:pPr eaLnBrk="1" hangingPunct="1"/>
              <a:t>128</a:t>
            </a:fld>
            <a:endParaRPr lang="en-US" altLang="en-US"/>
          </a:p>
        </p:txBody>
      </p:sp>
      <p:sp>
        <p:nvSpPr>
          <p:cNvPr id="304131" name="Rectangle 2"/>
          <p:cNvSpPr>
            <a:spLocks noRot="1" noChangeArrowheads="1" noTextEdit="1"/>
          </p:cNvSpPr>
          <p:nvPr>
            <p:ph type="sldImg"/>
          </p:nvPr>
        </p:nvSpPr>
        <p:spPr>
          <a:ln/>
        </p:spPr>
      </p:sp>
      <p:sp>
        <p:nvSpPr>
          <p:cNvPr id="3041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996388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7A2325-7A9A-4CC7-88F2-600CD858CB7B}" type="slidenum">
              <a:rPr lang="en-US" altLang="en-US"/>
              <a:pPr eaLnBrk="1" hangingPunct="1"/>
              <a:t>129</a:t>
            </a:fld>
            <a:endParaRPr lang="en-US" altLang="en-US"/>
          </a:p>
        </p:txBody>
      </p:sp>
      <p:sp>
        <p:nvSpPr>
          <p:cNvPr id="305155" name="Rectangle 2"/>
          <p:cNvSpPr>
            <a:spLocks noRot="1" noChangeArrowheads="1" noTextEdit="1"/>
          </p:cNvSpPr>
          <p:nvPr>
            <p:ph type="sldImg"/>
          </p:nvPr>
        </p:nvSpPr>
        <p:spPr>
          <a:ln/>
        </p:spPr>
      </p:sp>
      <p:sp>
        <p:nvSpPr>
          <p:cNvPr id="3051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78345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F38743-ECD7-46F4-B7AF-E3A3C68C90DF}" type="slidenum">
              <a:rPr lang="en-US" altLang="en-US"/>
              <a:pPr eaLnBrk="1" hangingPunct="1"/>
              <a:t>13</a:t>
            </a:fld>
            <a:endParaRPr lang="en-US" altLang="en-US"/>
          </a:p>
        </p:txBody>
      </p:sp>
      <p:sp>
        <p:nvSpPr>
          <p:cNvPr id="186371" name="Rectangle 2"/>
          <p:cNvSpPr>
            <a:spLocks noRot="1" noChangeArrowheads="1" noTextEdit="1"/>
          </p:cNvSpPr>
          <p:nvPr>
            <p:ph type="sldImg"/>
          </p:nvPr>
        </p:nvSpPr>
        <p:spPr>
          <a:ln/>
        </p:spPr>
      </p:sp>
      <p:sp>
        <p:nvSpPr>
          <p:cNvPr id="1863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3974787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12F2B2-B227-4CA1-91BA-D396B37A30FF}" type="slidenum">
              <a:rPr lang="en-US" altLang="en-US"/>
              <a:pPr eaLnBrk="1" hangingPunct="1"/>
              <a:t>130</a:t>
            </a:fld>
            <a:endParaRPr lang="en-US" altLang="en-US"/>
          </a:p>
        </p:txBody>
      </p:sp>
      <p:sp>
        <p:nvSpPr>
          <p:cNvPr id="306179" name="Rectangle 2"/>
          <p:cNvSpPr>
            <a:spLocks noRot="1" noChangeArrowheads="1" noTextEdit="1"/>
          </p:cNvSpPr>
          <p:nvPr>
            <p:ph type="sldImg"/>
          </p:nvPr>
        </p:nvSpPr>
        <p:spPr>
          <a:ln/>
        </p:spPr>
      </p:sp>
      <p:sp>
        <p:nvSpPr>
          <p:cNvPr id="3061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8169685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93C2A2-CB7F-469F-B2BE-8050E5F29DBA}" type="slidenum">
              <a:rPr lang="en-US" altLang="en-US"/>
              <a:pPr eaLnBrk="1" hangingPunct="1"/>
              <a:t>131</a:t>
            </a:fld>
            <a:endParaRPr lang="en-US" altLang="en-US"/>
          </a:p>
        </p:txBody>
      </p:sp>
      <p:sp>
        <p:nvSpPr>
          <p:cNvPr id="307203" name="Rectangle 2"/>
          <p:cNvSpPr>
            <a:spLocks noRot="1" noChangeArrowheads="1" noTextEdit="1"/>
          </p:cNvSpPr>
          <p:nvPr>
            <p:ph type="sldImg"/>
          </p:nvPr>
        </p:nvSpPr>
        <p:spPr>
          <a:ln/>
        </p:spPr>
      </p:sp>
      <p:sp>
        <p:nvSpPr>
          <p:cNvPr id="3072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7403168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212136-F1AD-4774-BB0A-FFD60B72A51C}" type="slidenum">
              <a:rPr lang="en-US" altLang="en-US"/>
              <a:pPr eaLnBrk="1" hangingPunct="1"/>
              <a:t>132</a:t>
            </a:fld>
            <a:endParaRPr lang="en-US" altLang="en-US"/>
          </a:p>
        </p:txBody>
      </p:sp>
      <p:sp>
        <p:nvSpPr>
          <p:cNvPr id="308227" name="Rectangle 2"/>
          <p:cNvSpPr>
            <a:spLocks noRot="1" noChangeArrowheads="1" noTextEdit="1"/>
          </p:cNvSpPr>
          <p:nvPr>
            <p:ph type="sldImg"/>
          </p:nvPr>
        </p:nvSpPr>
        <p:spPr>
          <a:ln/>
        </p:spPr>
      </p:sp>
      <p:sp>
        <p:nvSpPr>
          <p:cNvPr id="3082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385786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74B22D-0610-4D67-9178-98FED8A9A38D}" type="slidenum">
              <a:rPr lang="en-US" altLang="en-US"/>
              <a:pPr eaLnBrk="1" hangingPunct="1"/>
              <a:t>133</a:t>
            </a:fld>
            <a:endParaRPr lang="en-US" altLang="en-US"/>
          </a:p>
        </p:txBody>
      </p:sp>
      <p:sp>
        <p:nvSpPr>
          <p:cNvPr id="309251" name="Rectangle 2"/>
          <p:cNvSpPr>
            <a:spLocks noRot="1" noChangeArrowheads="1" noTextEdit="1"/>
          </p:cNvSpPr>
          <p:nvPr>
            <p:ph type="sldImg"/>
          </p:nvPr>
        </p:nvSpPr>
        <p:spPr>
          <a:ln/>
        </p:spPr>
      </p:sp>
      <p:sp>
        <p:nvSpPr>
          <p:cNvPr id="3092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6669136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AF0B15-583A-4042-8489-546FAD6E5CB0}" type="slidenum">
              <a:rPr lang="en-US" altLang="en-US"/>
              <a:pPr eaLnBrk="1" hangingPunct="1"/>
              <a:t>134</a:t>
            </a:fld>
            <a:endParaRPr lang="en-US" altLang="en-US"/>
          </a:p>
        </p:txBody>
      </p:sp>
      <p:sp>
        <p:nvSpPr>
          <p:cNvPr id="310275" name="Rectangle 2"/>
          <p:cNvSpPr>
            <a:spLocks noRot="1" noChangeArrowheads="1" noTextEdit="1"/>
          </p:cNvSpPr>
          <p:nvPr>
            <p:ph type="sldImg"/>
          </p:nvPr>
        </p:nvSpPr>
        <p:spPr>
          <a:ln/>
        </p:spPr>
      </p:sp>
      <p:sp>
        <p:nvSpPr>
          <p:cNvPr id="3102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9520012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D1227C-8F74-4D62-B09B-3810AB96E409}" type="slidenum">
              <a:rPr lang="en-US" altLang="en-US"/>
              <a:pPr eaLnBrk="1" hangingPunct="1"/>
              <a:t>135</a:t>
            </a:fld>
            <a:endParaRPr lang="en-US" altLang="en-US"/>
          </a:p>
        </p:txBody>
      </p:sp>
      <p:sp>
        <p:nvSpPr>
          <p:cNvPr id="311299" name="Rectangle 2"/>
          <p:cNvSpPr>
            <a:spLocks noRot="1" noChangeArrowheads="1" noTextEdit="1"/>
          </p:cNvSpPr>
          <p:nvPr>
            <p:ph type="sldImg"/>
          </p:nvPr>
        </p:nvSpPr>
        <p:spPr>
          <a:ln/>
        </p:spPr>
      </p:sp>
      <p:sp>
        <p:nvSpPr>
          <p:cNvPr id="3113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4181903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CC2450-2817-4004-A46B-B6C5B12F812A}" type="slidenum">
              <a:rPr lang="en-US" altLang="en-US"/>
              <a:pPr eaLnBrk="1" hangingPunct="1"/>
              <a:t>136</a:t>
            </a:fld>
            <a:endParaRPr lang="en-US" altLang="en-US"/>
          </a:p>
        </p:txBody>
      </p:sp>
      <p:sp>
        <p:nvSpPr>
          <p:cNvPr id="312323" name="Rectangle 2"/>
          <p:cNvSpPr>
            <a:spLocks noRot="1" noChangeArrowheads="1" noTextEdit="1"/>
          </p:cNvSpPr>
          <p:nvPr>
            <p:ph type="sldImg"/>
          </p:nvPr>
        </p:nvSpPr>
        <p:spPr>
          <a:ln/>
        </p:spPr>
      </p:sp>
      <p:sp>
        <p:nvSpPr>
          <p:cNvPr id="3123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042729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FB5B65-9A85-46F9-B67E-24B80115F957}" type="slidenum">
              <a:rPr lang="en-US" altLang="en-US"/>
              <a:pPr eaLnBrk="1" hangingPunct="1"/>
              <a:t>137</a:t>
            </a:fld>
            <a:endParaRPr lang="en-US" altLang="en-US"/>
          </a:p>
        </p:txBody>
      </p:sp>
      <p:sp>
        <p:nvSpPr>
          <p:cNvPr id="313347" name="Rectangle 2"/>
          <p:cNvSpPr>
            <a:spLocks noRot="1" noChangeArrowheads="1" noTextEdit="1"/>
          </p:cNvSpPr>
          <p:nvPr>
            <p:ph type="sldImg"/>
          </p:nvPr>
        </p:nvSpPr>
        <p:spPr>
          <a:ln/>
        </p:spPr>
      </p:sp>
      <p:sp>
        <p:nvSpPr>
          <p:cNvPr id="3133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9826871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56F233-7005-49F9-A220-B940DDEDDE5E}" type="slidenum">
              <a:rPr lang="en-US" altLang="en-US"/>
              <a:pPr eaLnBrk="1" hangingPunct="1"/>
              <a:t>138</a:t>
            </a:fld>
            <a:endParaRPr lang="en-US" altLang="en-US"/>
          </a:p>
        </p:txBody>
      </p:sp>
      <p:sp>
        <p:nvSpPr>
          <p:cNvPr id="314371" name="Rectangle 2"/>
          <p:cNvSpPr>
            <a:spLocks noRot="1" noChangeArrowheads="1" noTextEdit="1"/>
          </p:cNvSpPr>
          <p:nvPr>
            <p:ph type="sldImg"/>
          </p:nvPr>
        </p:nvSpPr>
        <p:spPr>
          <a:ln/>
        </p:spPr>
      </p:sp>
      <p:sp>
        <p:nvSpPr>
          <p:cNvPr id="3143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5048086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153360-FE84-4474-A24D-7018F62E80AE}" type="slidenum">
              <a:rPr lang="en-US" altLang="en-US"/>
              <a:pPr eaLnBrk="1" hangingPunct="1"/>
              <a:t>139</a:t>
            </a:fld>
            <a:endParaRPr lang="en-US" altLang="en-US"/>
          </a:p>
        </p:txBody>
      </p:sp>
      <p:sp>
        <p:nvSpPr>
          <p:cNvPr id="315395" name="Rectangle 2"/>
          <p:cNvSpPr>
            <a:spLocks noRot="1" noChangeArrowheads="1" noTextEdit="1"/>
          </p:cNvSpPr>
          <p:nvPr>
            <p:ph type="sldImg"/>
          </p:nvPr>
        </p:nvSpPr>
        <p:spPr>
          <a:ln/>
        </p:spPr>
      </p:sp>
      <p:sp>
        <p:nvSpPr>
          <p:cNvPr id="3153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5448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4A1B8A-88DB-4686-8A4C-32E2766FBE7D}" type="slidenum">
              <a:rPr lang="en-US" altLang="en-US"/>
              <a:pPr eaLnBrk="1" hangingPunct="1"/>
              <a:t>14</a:t>
            </a:fld>
            <a:endParaRPr lang="en-US" altLang="en-US"/>
          </a:p>
        </p:txBody>
      </p:sp>
      <p:sp>
        <p:nvSpPr>
          <p:cNvPr id="187395" name="Rectangle 2"/>
          <p:cNvSpPr>
            <a:spLocks noRo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2005644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AC3338-F47F-42C2-A80D-CC02753697F2}" type="slidenum">
              <a:rPr lang="en-US" altLang="en-US"/>
              <a:pPr eaLnBrk="1" hangingPunct="1"/>
              <a:t>140</a:t>
            </a:fld>
            <a:endParaRPr lang="en-US" altLang="en-US"/>
          </a:p>
        </p:txBody>
      </p:sp>
      <p:sp>
        <p:nvSpPr>
          <p:cNvPr id="316419" name="Rectangle 2"/>
          <p:cNvSpPr>
            <a:spLocks noRot="1" noChangeArrowheads="1" noTextEdit="1"/>
          </p:cNvSpPr>
          <p:nvPr>
            <p:ph type="sldImg"/>
          </p:nvPr>
        </p:nvSpPr>
        <p:spPr>
          <a:ln/>
        </p:spPr>
      </p:sp>
      <p:sp>
        <p:nvSpPr>
          <p:cNvPr id="3164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6166857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967430-60A3-4829-9CFB-F92BC9314B5D}" type="slidenum">
              <a:rPr lang="en-US" altLang="en-US"/>
              <a:pPr eaLnBrk="1" hangingPunct="1"/>
              <a:t>141</a:t>
            </a:fld>
            <a:endParaRPr lang="en-US" altLang="en-US"/>
          </a:p>
        </p:txBody>
      </p:sp>
      <p:sp>
        <p:nvSpPr>
          <p:cNvPr id="317443" name="Rectangle 2"/>
          <p:cNvSpPr>
            <a:spLocks noRot="1" noChangeArrowheads="1" noTextEdit="1"/>
          </p:cNvSpPr>
          <p:nvPr>
            <p:ph type="sldImg"/>
          </p:nvPr>
        </p:nvSpPr>
        <p:spPr>
          <a:ln/>
        </p:spPr>
      </p:sp>
      <p:sp>
        <p:nvSpPr>
          <p:cNvPr id="3174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3507448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55AF80-AC1B-44A4-B25A-0A89074E7DF9}" type="slidenum">
              <a:rPr lang="en-US" altLang="en-US"/>
              <a:pPr eaLnBrk="1" hangingPunct="1"/>
              <a:t>142</a:t>
            </a:fld>
            <a:endParaRPr lang="en-US" altLang="en-US"/>
          </a:p>
        </p:txBody>
      </p:sp>
      <p:sp>
        <p:nvSpPr>
          <p:cNvPr id="318467" name="Rectangle 2"/>
          <p:cNvSpPr>
            <a:spLocks noRot="1" noChangeArrowheads="1" noTextEdit="1"/>
          </p:cNvSpPr>
          <p:nvPr>
            <p:ph type="sldImg"/>
          </p:nvPr>
        </p:nvSpPr>
        <p:spPr>
          <a:ln/>
        </p:spPr>
      </p:sp>
      <p:sp>
        <p:nvSpPr>
          <p:cNvPr id="3184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3420916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7345C9-EABE-4CB0-8D84-DBD3B93EFBF0}" type="slidenum">
              <a:rPr lang="en-US" altLang="en-US"/>
              <a:pPr eaLnBrk="1" hangingPunct="1"/>
              <a:t>143</a:t>
            </a:fld>
            <a:endParaRPr lang="en-US" altLang="en-US"/>
          </a:p>
        </p:txBody>
      </p:sp>
      <p:sp>
        <p:nvSpPr>
          <p:cNvPr id="319491" name="Rectangle 2"/>
          <p:cNvSpPr>
            <a:spLocks noRot="1" noChangeArrowheads="1" noTextEdit="1"/>
          </p:cNvSpPr>
          <p:nvPr>
            <p:ph type="sldImg"/>
          </p:nvPr>
        </p:nvSpPr>
        <p:spPr>
          <a:ln/>
        </p:spPr>
      </p:sp>
      <p:sp>
        <p:nvSpPr>
          <p:cNvPr id="3194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3492624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7D95EBD-8944-4F08-8A83-3CB6C94AEE38}" type="slidenum">
              <a:rPr lang="en-US" altLang="en-US"/>
              <a:pPr eaLnBrk="1" hangingPunct="1"/>
              <a:t>144</a:t>
            </a:fld>
            <a:endParaRPr lang="en-US" altLang="en-US"/>
          </a:p>
        </p:txBody>
      </p:sp>
      <p:sp>
        <p:nvSpPr>
          <p:cNvPr id="320515" name="Rectangle 2"/>
          <p:cNvSpPr>
            <a:spLocks noRot="1" noChangeArrowheads="1" noTextEdit="1"/>
          </p:cNvSpPr>
          <p:nvPr>
            <p:ph type="sldImg"/>
          </p:nvPr>
        </p:nvSpPr>
        <p:spPr>
          <a:ln/>
        </p:spPr>
      </p:sp>
      <p:sp>
        <p:nvSpPr>
          <p:cNvPr id="3205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3816046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1B1BBD-3CF6-4206-ABBD-49811D23A7A7}" type="slidenum">
              <a:rPr lang="en-US" altLang="en-US"/>
              <a:pPr eaLnBrk="1" hangingPunct="1"/>
              <a:t>145</a:t>
            </a:fld>
            <a:endParaRPr lang="en-US" altLang="en-US"/>
          </a:p>
        </p:txBody>
      </p:sp>
      <p:sp>
        <p:nvSpPr>
          <p:cNvPr id="321539" name="Rectangle 2"/>
          <p:cNvSpPr>
            <a:spLocks noRot="1" noChangeArrowheads="1" noTextEdit="1"/>
          </p:cNvSpPr>
          <p:nvPr>
            <p:ph type="sldImg"/>
          </p:nvPr>
        </p:nvSpPr>
        <p:spPr>
          <a:ln/>
        </p:spPr>
      </p:sp>
      <p:sp>
        <p:nvSpPr>
          <p:cNvPr id="3215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0109675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C2920B-5B1F-4EFA-B446-C597618C8AEA}" type="slidenum">
              <a:rPr lang="en-US" altLang="en-US"/>
              <a:pPr eaLnBrk="1" hangingPunct="1"/>
              <a:t>146</a:t>
            </a:fld>
            <a:endParaRPr lang="en-US" altLang="en-US"/>
          </a:p>
        </p:txBody>
      </p:sp>
      <p:sp>
        <p:nvSpPr>
          <p:cNvPr id="322563" name="Rectangle 2"/>
          <p:cNvSpPr>
            <a:spLocks noRot="1" noChangeArrowheads="1" noTextEdit="1"/>
          </p:cNvSpPr>
          <p:nvPr>
            <p:ph type="sldImg"/>
          </p:nvPr>
        </p:nvSpPr>
        <p:spPr>
          <a:ln/>
        </p:spPr>
      </p:sp>
      <p:sp>
        <p:nvSpPr>
          <p:cNvPr id="3225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1744147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3F547F-635C-4706-9629-3D7D6BA07F59}" type="slidenum">
              <a:rPr lang="en-US" altLang="en-US"/>
              <a:pPr eaLnBrk="1" hangingPunct="1"/>
              <a:t>147</a:t>
            </a:fld>
            <a:endParaRPr lang="en-US" altLang="en-US"/>
          </a:p>
        </p:txBody>
      </p:sp>
      <p:sp>
        <p:nvSpPr>
          <p:cNvPr id="323587" name="Rectangle 2"/>
          <p:cNvSpPr>
            <a:spLocks noRot="1" noChangeArrowheads="1" noTextEdit="1"/>
          </p:cNvSpPr>
          <p:nvPr>
            <p:ph type="sldImg"/>
          </p:nvPr>
        </p:nvSpPr>
        <p:spPr>
          <a:ln/>
        </p:spPr>
      </p:sp>
      <p:sp>
        <p:nvSpPr>
          <p:cNvPr id="3235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430472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7EF76D-9DCF-464C-9279-B604C04CEE06}" type="slidenum">
              <a:rPr lang="en-US" altLang="en-US"/>
              <a:pPr eaLnBrk="1" hangingPunct="1"/>
              <a:t>148</a:t>
            </a:fld>
            <a:endParaRPr lang="en-US" altLang="en-US"/>
          </a:p>
        </p:txBody>
      </p:sp>
      <p:sp>
        <p:nvSpPr>
          <p:cNvPr id="324611" name="Rectangle 2"/>
          <p:cNvSpPr>
            <a:spLocks noRot="1" noChangeArrowheads="1" noTextEdit="1"/>
          </p:cNvSpPr>
          <p:nvPr>
            <p:ph type="sldImg"/>
          </p:nvPr>
        </p:nvSpPr>
        <p:spPr>
          <a:ln/>
        </p:spPr>
      </p:sp>
      <p:sp>
        <p:nvSpPr>
          <p:cNvPr id="3246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2799364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C4BFC9-8F14-404D-B976-5476F4D4CA4F}" type="slidenum">
              <a:rPr lang="en-US" altLang="en-US"/>
              <a:pPr eaLnBrk="1" hangingPunct="1"/>
              <a:t>149</a:t>
            </a:fld>
            <a:endParaRPr lang="en-US" altLang="en-US"/>
          </a:p>
        </p:txBody>
      </p:sp>
      <p:sp>
        <p:nvSpPr>
          <p:cNvPr id="325635" name="Rectangle 2"/>
          <p:cNvSpPr>
            <a:spLocks noRot="1" noChangeArrowheads="1" noTextEdit="1"/>
          </p:cNvSpPr>
          <p:nvPr>
            <p:ph type="sldImg"/>
          </p:nvPr>
        </p:nvSpPr>
        <p:spPr>
          <a:ln/>
        </p:spPr>
      </p:sp>
      <p:sp>
        <p:nvSpPr>
          <p:cNvPr id="3256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5950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75BF20-41F6-4BB9-AD52-FB788509270F}" type="slidenum">
              <a:rPr lang="en-US" altLang="en-US"/>
              <a:pPr eaLnBrk="1" hangingPunct="1"/>
              <a:t>15</a:t>
            </a:fld>
            <a:endParaRPr lang="en-US" altLang="en-US"/>
          </a:p>
        </p:txBody>
      </p:sp>
      <p:sp>
        <p:nvSpPr>
          <p:cNvPr id="188419" name="Rectangle 2"/>
          <p:cNvSpPr>
            <a:spLocks noRot="1" noChangeArrowheads="1" noTextEdit="1"/>
          </p:cNvSpPr>
          <p:nvPr>
            <p:ph type="sldImg"/>
          </p:nvPr>
        </p:nvSpPr>
        <p:spPr>
          <a:ln/>
        </p:spPr>
      </p:sp>
      <p:sp>
        <p:nvSpPr>
          <p:cNvPr id="1884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824391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555689-A317-4D45-BF66-57CE93583241}" type="slidenum">
              <a:rPr lang="en-US" altLang="en-US"/>
              <a:pPr eaLnBrk="1" hangingPunct="1"/>
              <a:t>150</a:t>
            </a:fld>
            <a:endParaRPr lang="en-US" altLang="en-US"/>
          </a:p>
        </p:txBody>
      </p:sp>
      <p:sp>
        <p:nvSpPr>
          <p:cNvPr id="326659" name="Rectangle 2"/>
          <p:cNvSpPr>
            <a:spLocks noRot="1" noChangeArrowheads="1" noTextEdit="1"/>
          </p:cNvSpPr>
          <p:nvPr>
            <p:ph type="sldImg"/>
          </p:nvPr>
        </p:nvSpPr>
        <p:spPr>
          <a:ln/>
        </p:spPr>
      </p:sp>
      <p:sp>
        <p:nvSpPr>
          <p:cNvPr id="3266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42612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41D752-F44E-4F80-A4E3-71140DE4906A}" type="slidenum">
              <a:rPr lang="en-US" altLang="en-US"/>
              <a:pPr eaLnBrk="1" hangingPunct="1"/>
              <a:t>151</a:t>
            </a:fld>
            <a:endParaRPr lang="en-US" altLang="en-US"/>
          </a:p>
        </p:txBody>
      </p:sp>
      <p:sp>
        <p:nvSpPr>
          <p:cNvPr id="327683" name="Rectangle 2"/>
          <p:cNvSpPr>
            <a:spLocks noRot="1" noChangeArrowheads="1" noTextEdit="1"/>
          </p:cNvSpPr>
          <p:nvPr>
            <p:ph type="sldImg"/>
          </p:nvPr>
        </p:nvSpPr>
        <p:spPr>
          <a:ln/>
        </p:spPr>
      </p:sp>
      <p:sp>
        <p:nvSpPr>
          <p:cNvPr id="3276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9049823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3E6267-BFC5-4983-ADB6-0DBAC94A330F}" type="slidenum">
              <a:rPr lang="en-US" altLang="en-US"/>
              <a:pPr eaLnBrk="1" hangingPunct="1"/>
              <a:t>152</a:t>
            </a:fld>
            <a:endParaRPr lang="en-US" altLang="en-US"/>
          </a:p>
        </p:txBody>
      </p:sp>
      <p:sp>
        <p:nvSpPr>
          <p:cNvPr id="328707" name="Rectangle 2"/>
          <p:cNvSpPr>
            <a:spLocks noRot="1" noChangeArrowheads="1" noTextEdit="1"/>
          </p:cNvSpPr>
          <p:nvPr>
            <p:ph type="sldImg"/>
          </p:nvPr>
        </p:nvSpPr>
        <p:spPr>
          <a:ln/>
        </p:spPr>
      </p:sp>
      <p:sp>
        <p:nvSpPr>
          <p:cNvPr id="3287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2763041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6936AC-74EA-4380-A5FC-186DD2CA9EB8}" type="slidenum">
              <a:rPr lang="en-US" altLang="en-US"/>
              <a:pPr eaLnBrk="1" hangingPunct="1"/>
              <a:t>153</a:t>
            </a:fld>
            <a:endParaRPr lang="en-US" altLang="en-US"/>
          </a:p>
        </p:txBody>
      </p:sp>
      <p:sp>
        <p:nvSpPr>
          <p:cNvPr id="329731" name="Rectangle 2"/>
          <p:cNvSpPr>
            <a:spLocks noRot="1" noChangeArrowheads="1" noTextEdit="1"/>
          </p:cNvSpPr>
          <p:nvPr>
            <p:ph type="sldImg"/>
          </p:nvPr>
        </p:nvSpPr>
        <p:spPr>
          <a:ln/>
        </p:spPr>
      </p:sp>
      <p:sp>
        <p:nvSpPr>
          <p:cNvPr id="3297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6492224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C2327D-AC98-4C3F-A948-917B1AB5A6F9}" type="slidenum">
              <a:rPr lang="en-US" altLang="en-US"/>
              <a:pPr eaLnBrk="1" hangingPunct="1"/>
              <a:t>154</a:t>
            </a:fld>
            <a:endParaRPr lang="en-US" altLang="en-US"/>
          </a:p>
        </p:txBody>
      </p:sp>
      <p:sp>
        <p:nvSpPr>
          <p:cNvPr id="330755" name="Rectangle 2"/>
          <p:cNvSpPr>
            <a:spLocks noRot="1" noChangeArrowheads="1" noTextEdit="1"/>
          </p:cNvSpPr>
          <p:nvPr>
            <p:ph type="sldImg"/>
          </p:nvPr>
        </p:nvSpPr>
        <p:spPr>
          <a:ln/>
        </p:spPr>
      </p:sp>
      <p:sp>
        <p:nvSpPr>
          <p:cNvPr id="3307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2637821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B94747-BFA7-44D4-8127-D15E37A5DCA7}" type="slidenum">
              <a:rPr lang="en-US" altLang="en-US"/>
              <a:pPr eaLnBrk="1" hangingPunct="1"/>
              <a:t>155</a:t>
            </a:fld>
            <a:endParaRPr lang="en-US" altLang="en-US"/>
          </a:p>
        </p:txBody>
      </p:sp>
      <p:sp>
        <p:nvSpPr>
          <p:cNvPr id="331779" name="Rectangle 2"/>
          <p:cNvSpPr>
            <a:spLocks noRot="1" noChangeArrowheads="1" noTextEdit="1"/>
          </p:cNvSpPr>
          <p:nvPr>
            <p:ph type="sldImg"/>
          </p:nvPr>
        </p:nvSpPr>
        <p:spPr>
          <a:ln/>
        </p:spPr>
      </p:sp>
      <p:sp>
        <p:nvSpPr>
          <p:cNvPr id="3317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01510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1B2BDB-039F-44E9-BB75-7DD1C6D3D985}" type="slidenum">
              <a:rPr lang="en-US" altLang="en-US"/>
              <a:pPr eaLnBrk="1" hangingPunct="1"/>
              <a:t>16</a:t>
            </a:fld>
            <a:endParaRPr lang="en-US" altLang="en-US"/>
          </a:p>
        </p:txBody>
      </p:sp>
      <p:sp>
        <p:nvSpPr>
          <p:cNvPr id="189443" name="Rectangle 2"/>
          <p:cNvSpPr>
            <a:spLocks noRo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4903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4E050A-82E0-4911-8AA0-4C8C06240414}" type="slidenum">
              <a:rPr lang="en-US" altLang="en-US"/>
              <a:pPr eaLnBrk="1" hangingPunct="1"/>
              <a:t>17</a:t>
            </a:fld>
            <a:endParaRPr lang="en-US" altLang="en-US"/>
          </a:p>
        </p:txBody>
      </p:sp>
      <p:sp>
        <p:nvSpPr>
          <p:cNvPr id="190467" name="Rectangle 2"/>
          <p:cNvSpPr>
            <a:spLocks noRot="1" noChangeArrowheads="1" noTextEdit="1"/>
          </p:cNvSpPr>
          <p:nvPr>
            <p:ph type="sldImg"/>
          </p:nvPr>
        </p:nvSpPr>
        <p:spPr>
          <a:ln/>
        </p:spPr>
      </p:sp>
      <p:sp>
        <p:nvSpPr>
          <p:cNvPr id="1904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60198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47D35A-4890-44B8-BC54-F831A23F9D14}" type="slidenum">
              <a:rPr lang="en-US" altLang="en-US"/>
              <a:pPr eaLnBrk="1" hangingPunct="1"/>
              <a:t>18</a:t>
            </a:fld>
            <a:endParaRPr lang="en-US" altLang="en-US"/>
          </a:p>
        </p:txBody>
      </p:sp>
      <p:sp>
        <p:nvSpPr>
          <p:cNvPr id="191491" name="Rectangle 2"/>
          <p:cNvSpPr>
            <a:spLocks noRo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25151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3446D9-AFDA-403D-93F1-F933D6BA7109}" type="slidenum">
              <a:rPr lang="en-US" altLang="en-US"/>
              <a:pPr eaLnBrk="1" hangingPunct="1"/>
              <a:t>19</a:t>
            </a:fld>
            <a:endParaRPr lang="en-US" altLang="en-US"/>
          </a:p>
        </p:txBody>
      </p:sp>
      <p:sp>
        <p:nvSpPr>
          <p:cNvPr id="192515" name="Rectangle 2"/>
          <p:cNvSpPr>
            <a:spLocks noRot="1" noChangeArrowheads="1" noTextEdit="1"/>
          </p:cNvSpPr>
          <p:nvPr>
            <p:ph type="sldImg"/>
          </p:nvPr>
        </p:nvSpPr>
        <p:spPr>
          <a:ln/>
        </p:spPr>
      </p:sp>
      <p:sp>
        <p:nvSpPr>
          <p:cNvPr id="1925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4788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703048-EEFA-474D-8B51-4B2A255AD2C9}" type="slidenum">
              <a:rPr lang="en-US" altLang="en-US"/>
              <a:pPr eaLnBrk="1" hangingPunct="1"/>
              <a:t>2</a:t>
            </a:fld>
            <a:endParaRPr lang="en-US" altLang="en-US"/>
          </a:p>
        </p:txBody>
      </p:sp>
      <p:sp>
        <p:nvSpPr>
          <p:cNvPr id="175107" name="Rectangle 2"/>
          <p:cNvSpPr>
            <a:spLocks noRo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8705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5D84C5-BC41-40D4-9A68-B8C440E299FE}" type="slidenum">
              <a:rPr lang="en-US" altLang="en-US"/>
              <a:pPr eaLnBrk="1" hangingPunct="1"/>
              <a:t>20</a:t>
            </a:fld>
            <a:endParaRPr lang="en-US" altLang="en-US"/>
          </a:p>
        </p:txBody>
      </p:sp>
      <p:sp>
        <p:nvSpPr>
          <p:cNvPr id="193539" name="Rectangle 2"/>
          <p:cNvSpPr>
            <a:spLocks noRo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27222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B14AC6-CF47-4E7E-8B7B-3E8338322810}" type="slidenum">
              <a:rPr lang="en-US" altLang="en-US"/>
              <a:pPr eaLnBrk="1" hangingPunct="1"/>
              <a:t>21</a:t>
            </a:fld>
            <a:endParaRPr lang="en-US" altLang="en-US"/>
          </a:p>
        </p:txBody>
      </p:sp>
      <p:sp>
        <p:nvSpPr>
          <p:cNvPr id="194563" name="Rectangle 2"/>
          <p:cNvSpPr>
            <a:spLocks noRot="1" noChangeArrowheads="1" noTextEdit="1"/>
          </p:cNvSpPr>
          <p:nvPr>
            <p:ph type="sldImg"/>
          </p:nvPr>
        </p:nvSpPr>
        <p:spPr>
          <a:ln/>
        </p:spPr>
      </p:sp>
      <p:sp>
        <p:nvSpPr>
          <p:cNvPr id="1945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98679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A7AA83-CFE5-4E19-8723-4EA8206BF2CD}" type="slidenum">
              <a:rPr lang="en-US" altLang="en-US"/>
              <a:pPr eaLnBrk="1" hangingPunct="1"/>
              <a:t>22</a:t>
            </a:fld>
            <a:endParaRPr lang="en-US" altLang="en-US"/>
          </a:p>
        </p:txBody>
      </p:sp>
      <p:sp>
        <p:nvSpPr>
          <p:cNvPr id="195587" name="Rectangle 2"/>
          <p:cNvSpPr>
            <a:spLocks noRo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04574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B42501-B1F4-4B62-B1DD-653A1371F558}" type="slidenum">
              <a:rPr lang="en-US" altLang="en-US"/>
              <a:pPr eaLnBrk="1" hangingPunct="1"/>
              <a:t>23</a:t>
            </a:fld>
            <a:endParaRPr lang="en-US" altLang="en-US"/>
          </a:p>
        </p:txBody>
      </p:sp>
      <p:sp>
        <p:nvSpPr>
          <p:cNvPr id="196611" name="Rectangle 2"/>
          <p:cNvSpPr>
            <a:spLocks noRo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37944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62198E-2090-49DC-8366-AB1164AF30F6}" type="slidenum">
              <a:rPr lang="en-US" altLang="en-US"/>
              <a:pPr eaLnBrk="1" hangingPunct="1"/>
              <a:t>24</a:t>
            </a:fld>
            <a:endParaRPr lang="en-US" altLang="en-US"/>
          </a:p>
        </p:txBody>
      </p:sp>
      <p:sp>
        <p:nvSpPr>
          <p:cNvPr id="197635" name="Rectangle 2"/>
          <p:cNvSpPr>
            <a:spLocks noRo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26125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185C76-73C1-45DF-B76B-52C0BDDE3DC5}" type="slidenum">
              <a:rPr lang="en-US" altLang="en-US"/>
              <a:pPr eaLnBrk="1" hangingPunct="1"/>
              <a:t>25</a:t>
            </a:fld>
            <a:endParaRPr lang="en-US" altLang="en-US"/>
          </a:p>
        </p:txBody>
      </p:sp>
      <p:sp>
        <p:nvSpPr>
          <p:cNvPr id="198659" name="Rectangle 2"/>
          <p:cNvSpPr>
            <a:spLocks noRot="1" noChangeArrowheads="1" noTextEdit="1"/>
          </p:cNvSpPr>
          <p:nvPr>
            <p:ph type="sldImg"/>
          </p:nvPr>
        </p:nvSpPr>
        <p:spPr>
          <a:ln/>
        </p:spPr>
      </p:sp>
      <p:sp>
        <p:nvSpPr>
          <p:cNvPr id="1986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25389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D6BC4E-E17A-43E4-9DD1-AE4FB325D1F7}" type="slidenum">
              <a:rPr lang="en-US" altLang="en-US"/>
              <a:pPr eaLnBrk="1" hangingPunct="1"/>
              <a:t>26</a:t>
            </a:fld>
            <a:endParaRPr lang="en-US" altLang="en-US"/>
          </a:p>
        </p:txBody>
      </p:sp>
      <p:sp>
        <p:nvSpPr>
          <p:cNvPr id="199683" name="Rectangle 2"/>
          <p:cNvSpPr>
            <a:spLocks noRo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66701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2D493F-C67F-41A0-9C83-420F1F0099A8}" type="slidenum">
              <a:rPr lang="en-US" altLang="en-US"/>
              <a:pPr eaLnBrk="1" hangingPunct="1"/>
              <a:t>27</a:t>
            </a:fld>
            <a:endParaRPr lang="en-US" altLang="en-US"/>
          </a:p>
        </p:txBody>
      </p:sp>
      <p:sp>
        <p:nvSpPr>
          <p:cNvPr id="200707" name="Rectangle 2"/>
          <p:cNvSpPr>
            <a:spLocks noRot="1" noChangeArrowheads="1" noTextEdit="1"/>
          </p:cNvSpPr>
          <p:nvPr>
            <p:ph type="sldImg"/>
          </p:nvPr>
        </p:nvSpPr>
        <p:spPr>
          <a:ln/>
        </p:spPr>
      </p:sp>
      <p:sp>
        <p:nvSpPr>
          <p:cNvPr id="2007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55002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5E967E-1511-4250-894D-22FFCF4F16E4}" type="slidenum">
              <a:rPr lang="en-US" altLang="en-US"/>
              <a:pPr eaLnBrk="1" hangingPunct="1"/>
              <a:t>28</a:t>
            </a:fld>
            <a:endParaRPr lang="en-US" altLang="en-US"/>
          </a:p>
        </p:txBody>
      </p:sp>
      <p:sp>
        <p:nvSpPr>
          <p:cNvPr id="201731" name="Rectangle 2"/>
          <p:cNvSpPr>
            <a:spLocks noRo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40812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1E053E-3056-4DBB-8785-C76ADFD6EE48}" type="slidenum">
              <a:rPr lang="en-US" altLang="en-US"/>
              <a:pPr eaLnBrk="1" hangingPunct="1"/>
              <a:t>29</a:t>
            </a:fld>
            <a:endParaRPr lang="en-US" altLang="en-US"/>
          </a:p>
        </p:txBody>
      </p:sp>
      <p:sp>
        <p:nvSpPr>
          <p:cNvPr id="202755" name="Rectangle 2"/>
          <p:cNvSpPr>
            <a:spLocks noRot="1" noChangeArrowheads="1" noTextEdit="1"/>
          </p:cNvSpPr>
          <p:nvPr>
            <p:ph type="sldImg"/>
          </p:nvPr>
        </p:nvSpPr>
        <p:spPr>
          <a:ln/>
        </p:spPr>
      </p:sp>
      <p:sp>
        <p:nvSpPr>
          <p:cNvPr id="2027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2461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027646-4B2E-4ACE-92CF-989131B44789}" type="slidenum">
              <a:rPr lang="en-US" altLang="en-US"/>
              <a:pPr eaLnBrk="1" hangingPunct="1"/>
              <a:t>3</a:t>
            </a:fld>
            <a:endParaRPr lang="en-US" altLang="en-US"/>
          </a:p>
        </p:txBody>
      </p:sp>
      <p:sp>
        <p:nvSpPr>
          <p:cNvPr id="176131" name="Rectangle 2"/>
          <p:cNvSpPr>
            <a:spLocks noRot="1" noChangeArrowheads="1" noTextEdit="1"/>
          </p:cNvSpPr>
          <p:nvPr>
            <p:ph type="sldImg"/>
          </p:nvPr>
        </p:nvSpPr>
        <p:spPr>
          <a:ln/>
        </p:spPr>
      </p:sp>
      <p:sp>
        <p:nvSpPr>
          <p:cNvPr id="1761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99183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1920EE-1FEC-44E3-BF5B-A40EA2B650B9}" type="slidenum">
              <a:rPr lang="en-US" altLang="en-US"/>
              <a:pPr eaLnBrk="1" hangingPunct="1"/>
              <a:t>30</a:t>
            </a:fld>
            <a:endParaRPr lang="en-US" altLang="en-US"/>
          </a:p>
        </p:txBody>
      </p:sp>
      <p:sp>
        <p:nvSpPr>
          <p:cNvPr id="203779" name="Rectangle 2"/>
          <p:cNvSpPr>
            <a:spLocks noRot="1"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82896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6E9EF6-B446-4B80-9890-35E3EE24A513}" type="slidenum">
              <a:rPr lang="en-US" altLang="en-US"/>
              <a:pPr eaLnBrk="1" hangingPunct="1"/>
              <a:t>31</a:t>
            </a:fld>
            <a:endParaRPr lang="en-US" altLang="en-US"/>
          </a:p>
        </p:txBody>
      </p:sp>
      <p:sp>
        <p:nvSpPr>
          <p:cNvPr id="204803" name="Rectangle 2"/>
          <p:cNvSpPr>
            <a:spLocks noRot="1" noChangeArrowheads="1" noTextEdit="1"/>
          </p:cNvSpPr>
          <p:nvPr>
            <p:ph type="sldImg"/>
          </p:nvPr>
        </p:nvSpPr>
        <p:spPr>
          <a:ln/>
        </p:spPr>
      </p:sp>
      <p:sp>
        <p:nvSpPr>
          <p:cNvPr id="2048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83991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EFBC32-E57B-44A4-96F3-FF6A32FF427F}" type="slidenum">
              <a:rPr lang="en-US" altLang="en-US"/>
              <a:pPr eaLnBrk="1" hangingPunct="1"/>
              <a:t>32</a:t>
            </a:fld>
            <a:endParaRPr lang="en-US" altLang="en-US"/>
          </a:p>
        </p:txBody>
      </p:sp>
      <p:sp>
        <p:nvSpPr>
          <p:cNvPr id="205827" name="Rectangle 2"/>
          <p:cNvSpPr>
            <a:spLocks noRo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185815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7D37D2-6998-47BC-98B2-0FC1FB05B218}" type="slidenum">
              <a:rPr lang="en-US" altLang="en-US"/>
              <a:pPr eaLnBrk="1" hangingPunct="1"/>
              <a:t>33</a:t>
            </a:fld>
            <a:endParaRPr lang="en-US" altLang="en-US"/>
          </a:p>
        </p:txBody>
      </p:sp>
      <p:sp>
        <p:nvSpPr>
          <p:cNvPr id="206851" name="Rectangle 2"/>
          <p:cNvSpPr>
            <a:spLocks noRo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980239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24DAA6-85FB-4F0F-995C-ACB139FE4F25}" type="slidenum">
              <a:rPr lang="en-US" altLang="en-US"/>
              <a:pPr eaLnBrk="1" hangingPunct="1"/>
              <a:t>34</a:t>
            </a:fld>
            <a:endParaRPr lang="en-US" altLang="en-US"/>
          </a:p>
        </p:txBody>
      </p:sp>
      <p:sp>
        <p:nvSpPr>
          <p:cNvPr id="207875" name="Rectangle 2"/>
          <p:cNvSpPr>
            <a:spLocks noRo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72762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37A770-B459-41FC-8C66-3AE66C6A931A}" type="slidenum">
              <a:rPr lang="en-US" altLang="en-US"/>
              <a:pPr eaLnBrk="1" hangingPunct="1"/>
              <a:t>35</a:t>
            </a:fld>
            <a:endParaRPr lang="en-US" altLang="en-US"/>
          </a:p>
        </p:txBody>
      </p:sp>
      <p:sp>
        <p:nvSpPr>
          <p:cNvPr id="208899" name="Rectangle 2"/>
          <p:cNvSpPr>
            <a:spLocks noRo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49865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2827FF-EF99-42A8-BBEB-06A6D9E757C3}" type="slidenum">
              <a:rPr lang="en-US" altLang="en-US"/>
              <a:pPr eaLnBrk="1" hangingPunct="1"/>
              <a:t>36</a:t>
            </a:fld>
            <a:endParaRPr lang="en-US" altLang="en-US"/>
          </a:p>
        </p:txBody>
      </p:sp>
      <p:sp>
        <p:nvSpPr>
          <p:cNvPr id="209923" name="Rectangle 2"/>
          <p:cNvSpPr>
            <a:spLocks noRo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23298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9285A7-CE92-4B3C-8F75-C5D26DBB96A0}" type="slidenum">
              <a:rPr lang="en-US" altLang="en-US"/>
              <a:pPr eaLnBrk="1" hangingPunct="1"/>
              <a:t>37</a:t>
            </a:fld>
            <a:endParaRPr lang="en-US" altLang="en-US"/>
          </a:p>
        </p:txBody>
      </p:sp>
      <p:sp>
        <p:nvSpPr>
          <p:cNvPr id="210947" name="Rectangle 2"/>
          <p:cNvSpPr>
            <a:spLocks noRo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18385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D798CB-8181-4579-A8A6-D38073FCCF1B}" type="slidenum">
              <a:rPr lang="en-US" altLang="en-US"/>
              <a:pPr eaLnBrk="1" hangingPunct="1"/>
              <a:t>38</a:t>
            </a:fld>
            <a:endParaRPr lang="en-US" altLang="en-US"/>
          </a:p>
        </p:txBody>
      </p:sp>
      <p:sp>
        <p:nvSpPr>
          <p:cNvPr id="211971" name="Rectangle 2"/>
          <p:cNvSpPr>
            <a:spLocks noRo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22349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247402-5908-489E-A446-0A5001187DA5}" type="slidenum">
              <a:rPr lang="en-US" altLang="en-US"/>
              <a:pPr eaLnBrk="1" hangingPunct="1"/>
              <a:t>39</a:t>
            </a:fld>
            <a:endParaRPr lang="en-US" altLang="en-US"/>
          </a:p>
        </p:txBody>
      </p:sp>
      <p:sp>
        <p:nvSpPr>
          <p:cNvPr id="212995" name="Rectangle 2"/>
          <p:cNvSpPr>
            <a:spLocks noRot="1" noChangeArrowheads="1" noTextEdit="1"/>
          </p:cNvSpPr>
          <p:nvPr>
            <p:ph type="sldImg"/>
          </p:nvPr>
        </p:nvSpPr>
        <p:spPr>
          <a:ln/>
        </p:spPr>
      </p:sp>
      <p:sp>
        <p:nvSpPr>
          <p:cNvPr id="2129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7328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FB66E2-6B88-4E6C-ADBC-17E8ECC2057A}" type="slidenum">
              <a:rPr lang="en-US" altLang="en-US"/>
              <a:pPr eaLnBrk="1" hangingPunct="1"/>
              <a:t>4</a:t>
            </a:fld>
            <a:endParaRPr lang="en-US" altLang="en-US"/>
          </a:p>
        </p:txBody>
      </p:sp>
      <p:sp>
        <p:nvSpPr>
          <p:cNvPr id="177155" name="Rectangle 2"/>
          <p:cNvSpPr>
            <a:spLocks noRo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3736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D99A2F-99DD-420E-AB20-9C531A34B061}" type="slidenum">
              <a:rPr lang="en-US" altLang="en-US"/>
              <a:pPr eaLnBrk="1" hangingPunct="1"/>
              <a:t>40</a:t>
            </a:fld>
            <a:endParaRPr lang="en-US" altLang="en-US"/>
          </a:p>
        </p:txBody>
      </p:sp>
      <p:sp>
        <p:nvSpPr>
          <p:cNvPr id="214019" name="Rectangle 2"/>
          <p:cNvSpPr>
            <a:spLocks noRo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19535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87954A-8AE0-4C90-8750-21B86A8545EF}" type="slidenum">
              <a:rPr lang="en-US" altLang="en-US"/>
              <a:pPr eaLnBrk="1" hangingPunct="1"/>
              <a:t>41</a:t>
            </a:fld>
            <a:endParaRPr lang="en-US" altLang="en-US"/>
          </a:p>
        </p:txBody>
      </p:sp>
      <p:sp>
        <p:nvSpPr>
          <p:cNvPr id="215043" name="Rectangle 2"/>
          <p:cNvSpPr>
            <a:spLocks noRo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0870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DBEE1B-7C49-489A-B99F-E33CBA8CFCBD}" type="slidenum">
              <a:rPr lang="en-US" altLang="en-US"/>
              <a:pPr eaLnBrk="1" hangingPunct="1"/>
              <a:t>42</a:t>
            </a:fld>
            <a:endParaRPr lang="en-US" altLang="en-US"/>
          </a:p>
        </p:txBody>
      </p:sp>
      <p:sp>
        <p:nvSpPr>
          <p:cNvPr id="216067" name="Rectangle 2"/>
          <p:cNvSpPr>
            <a:spLocks noRo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856245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151873-2214-4625-882F-46B5AA12BD50}" type="slidenum">
              <a:rPr lang="en-US" altLang="en-US"/>
              <a:pPr eaLnBrk="1" hangingPunct="1"/>
              <a:t>43</a:t>
            </a:fld>
            <a:endParaRPr lang="en-US" altLang="en-US"/>
          </a:p>
        </p:txBody>
      </p:sp>
      <p:sp>
        <p:nvSpPr>
          <p:cNvPr id="217091" name="Rectangle 2"/>
          <p:cNvSpPr>
            <a:spLocks noRot="1" noChangeArrowheads="1" noTextEdit="1"/>
          </p:cNvSpPr>
          <p:nvPr>
            <p:ph type="sldImg"/>
          </p:nvPr>
        </p:nvSpPr>
        <p:spPr>
          <a:ln/>
        </p:spPr>
      </p:sp>
      <p:sp>
        <p:nvSpPr>
          <p:cNvPr id="2170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42545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E38D9F-36DD-4668-B22C-16DCAEBA3834}" type="slidenum">
              <a:rPr lang="en-US" altLang="en-US"/>
              <a:pPr eaLnBrk="1" hangingPunct="1"/>
              <a:t>44</a:t>
            </a:fld>
            <a:endParaRPr lang="en-US" altLang="en-US"/>
          </a:p>
        </p:txBody>
      </p:sp>
      <p:sp>
        <p:nvSpPr>
          <p:cNvPr id="218115" name="Rectangle 2"/>
          <p:cNvSpPr>
            <a:spLocks noRot="1"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15920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6EAFA4-67F3-4CD3-BE1E-27BEB7BCF35B}" type="slidenum">
              <a:rPr lang="en-US" altLang="en-US"/>
              <a:pPr eaLnBrk="1" hangingPunct="1"/>
              <a:t>45</a:t>
            </a:fld>
            <a:endParaRPr lang="en-US" altLang="en-US"/>
          </a:p>
        </p:txBody>
      </p:sp>
      <p:sp>
        <p:nvSpPr>
          <p:cNvPr id="219139" name="Rectangle 2"/>
          <p:cNvSpPr>
            <a:spLocks noRot="1" noChangeArrowheads="1" noTextEdit="1"/>
          </p:cNvSpPr>
          <p:nvPr>
            <p:ph type="sldImg"/>
          </p:nvPr>
        </p:nvSpPr>
        <p:spPr>
          <a:ln/>
        </p:spPr>
      </p:sp>
      <p:sp>
        <p:nvSpPr>
          <p:cNvPr id="2191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62670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9A4C57-65EC-4C0C-AD6F-F9569BDF2773}" type="slidenum">
              <a:rPr lang="en-US" altLang="en-US"/>
              <a:pPr eaLnBrk="1" hangingPunct="1"/>
              <a:t>46</a:t>
            </a:fld>
            <a:endParaRPr lang="en-US" altLang="en-US"/>
          </a:p>
        </p:txBody>
      </p:sp>
      <p:sp>
        <p:nvSpPr>
          <p:cNvPr id="220163" name="Rectangle 2"/>
          <p:cNvSpPr>
            <a:spLocks noRo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849410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E98A1F-599F-4AFC-B69D-6909BE054CAA}" type="slidenum">
              <a:rPr lang="en-US" altLang="en-US"/>
              <a:pPr eaLnBrk="1" hangingPunct="1"/>
              <a:t>47</a:t>
            </a:fld>
            <a:endParaRPr lang="en-US" altLang="en-US"/>
          </a:p>
        </p:txBody>
      </p:sp>
      <p:sp>
        <p:nvSpPr>
          <p:cNvPr id="221187" name="Rectangle 2"/>
          <p:cNvSpPr>
            <a:spLocks noRot="1" noChangeArrowheads="1" noTextEdit="1"/>
          </p:cNvSpPr>
          <p:nvPr>
            <p:ph type="sldImg"/>
          </p:nvPr>
        </p:nvSpPr>
        <p:spPr>
          <a:ln/>
        </p:spPr>
      </p:sp>
      <p:sp>
        <p:nvSpPr>
          <p:cNvPr id="2211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306513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00F4AA-96E4-4934-9828-3FE22BC87EB2}" type="slidenum">
              <a:rPr lang="en-US" altLang="en-US"/>
              <a:pPr eaLnBrk="1" hangingPunct="1"/>
              <a:t>48</a:t>
            </a:fld>
            <a:endParaRPr lang="en-US" altLang="en-US"/>
          </a:p>
        </p:txBody>
      </p:sp>
      <p:sp>
        <p:nvSpPr>
          <p:cNvPr id="222211" name="Rectangle 2"/>
          <p:cNvSpPr>
            <a:spLocks noRot="1" noChangeArrowheads="1" noTextEdit="1"/>
          </p:cNvSpPr>
          <p:nvPr>
            <p:ph type="sldImg"/>
          </p:nvPr>
        </p:nvSpPr>
        <p:spPr>
          <a:ln/>
        </p:spPr>
      </p:sp>
      <p:sp>
        <p:nvSpPr>
          <p:cNvPr id="2222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63863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6D1147-A74E-4E23-B562-ABA3BC5012B5}" type="slidenum">
              <a:rPr lang="en-US" altLang="en-US"/>
              <a:pPr eaLnBrk="1" hangingPunct="1"/>
              <a:t>49</a:t>
            </a:fld>
            <a:endParaRPr lang="en-US" altLang="en-US"/>
          </a:p>
        </p:txBody>
      </p:sp>
      <p:sp>
        <p:nvSpPr>
          <p:cNvPr id="223235" name="Rectangle 2"/>
          <p:cNvSpPr>
            <a:spLocks noRot="1" noChangeArrowheads="1" noTextEdit="1"/>
          </p:cNvSpPr>
          <p:nvPr>
            <p:ph type="sldImg"/>
          </p:nvPr>
        </p:nvSpPr>
        <p:spPr>
          <a:ln/>
        </p:spPr>
      </p:sp>
      <p:sp>
        <p:nvSpPr>
          <p:cNvPr id="2232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59296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6B8EC1-1E9F-484A-AA1F-EA449940D2D4}" type="slidenum">
              <a:rPr lang="en-US" altLang="en-US"/>
              <a:pPr eaLnBrk="1" hangingPunct="1"/>
              <a:t>5</a:t>
            </a:fld>
            <a:endParaRPr lang="en-US" altLang="en-US"/>
          </a:p>
        </p:txBody>
      </p:sp>
      <p:sp>
        <p:nvSpPr>
          <p:cNvPr id="178179" name="Rectangle 2"/>
          <p:cNvSpPr>
            <a:spLocks noRot="1" noChangeArrowheads="1" noTextEdit="1"/>
          </p:cNvSpPr>
          <p:nvPr>
            <p:ph type="sldImg"/>
          </p:nvPr>
        </p:nvSpPr>
        <p:spPr>
          <a:ln/>
        </p:spPr>
      </p:sp>
      <p:sp>
        <p:nvSpPr>
          <p:cNvPr id="1781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286030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2AC93E-1BBF-4DBB-928A-54ADE9695FC6}" type="slidenum">
              <a:rPr lang="en-US" altLang="en-US"/>
              <a:pPr eaLnBrk="1" hangingPunct="1"/>
              <a:t>50</a:t>
            </a:fld>
            <a:endParaRPr lang="en-US" altLang="en-US"/>
          </a:p>
        </p:txBody>
      </p:sp>
      <p:sp>
        <p:nvSpPr>
          <p:cNvPr id="224259" name="Rectangle 2"/>
          <p:cNvSpPr>
            <a:spLocks noRo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628660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330987-1351-4E7D-B525-10EA6D1DBE07}" type="slidenum">
              <a:rPr lang="en-US" altLang="en-US"/>
              <a:pPr eaLnBrk="1" hangingPunct="1"/>
              <a:t>51</a:t>
            </a:fld>
            <a:endParaRPr lang="en-US" altLang="en-US"/>
          </a:p>
        </p:txBody>
      </p:sp>
      <p:sp>
        <p:nvSpPr>
          <p:cNvPr id="225283" name="Rectangle 2"/>
          <p:cNvSpPr>
            <a:spLocks noRot="1" noChangeArrowheads="1" noTextEdit="1"/>
          </p:cNvSpPr>
          <p:nvPr>
            <p:ph type="sldImg"/>
          </p:nvPr>
        </p:nvSpPr>
        <p:spPr>
          <a:ln/>
        </p:spPr>
      </p:sp>
      <p:sp>
        <p:nvSpPr>
          <p:cNvPr id="2252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404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FE1FB9-7564-4D88-829A-25DAD73F30B7}" type="slidenum">
              <a:rPr lang="en-US" altLang="en-US"/>
              <a:pPr eaLnBrk="1" hangingPunct="1"/>
              <a:t>52</a:t>
            </a:fld>
            <a:endParaRPr lang="en-US" altLang="en-US"/>
          </a:p>
        </p:txBody>
      </p:sp>
      <p:sp>
        <p:nvSpPr>
          <p:cNvPr id="226307" name="Rectangle 2"/>
          <p:cNvSpPr>
            <a:spLocks noRo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18518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F73964-08EA-4AF3-B171-E72A57F9ADE3}" type="slidenum">
              <a:rPr lang="en-US" altLang="en-US"/>
              <a:pPr eaLnBrk="1" hangingPunct="1"/>
              <a:t>53</a:t>
            </a:fld>
            <a:endParaRPr lang="en-US" altLang="en-US"/>
          </a:p>
        </p:txBody>
      </p:sp>
      <p:sp>
        <p:nvSpPr>
          <p:cNvPr id="227331" name="Rectangle 2"/>
          <p:cNvSpPr>
            <a:spLocks noRot="1" noChangeArrowheads="1" noTextEdit="1"/>
          </p:cNvSpPr>
          <p:nvPr>
            <p:ph type="sldImg"/>
          </p:nvPr>
        </p:nvSpPr>
        <p:spPr>
          <a:ln/>
        </p:spPr>
      </p:sp>
      <p:sp>
        <p:nvSpPr>
          <p:cNvPr id="2273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148983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4144AD-6F62-4B7C-A74F-53A1CC90209B}" type="slidenum">
              <a:rPr lang="en-US" altLang="en-US"/>
              <a:pPr eaLnBrk="1" hangingPunct="1"/>
              <a:t>54</a:t>
            </a:fld>
            <a:endParaRPr lang="en-US" altLang="en-US"/>
          </a:p>
        </p:txBody>
      </p:sp>
      <p:sp>
        <p:nvSpPr>
          <p:cNvPr id="228355" name="Rectangle 2"/>
          <p:cNvSpPr>
            <a:spLocks noRo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186126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BBF547-5EA5-4E73-9043-E90B4866A191}" type="slidenum">
              <a:rPr lang="en-US" altLang="en-US"/>
              <a:pPr eaLnBrk="1" hangingPunct="1"/>
              <a:t>55</a:t>
            </a:fld>
            <a:endParaRPr lang="en-US" altLang="en-US"/>
          </a:p>
        </p:txBody>
      </p:sp>
      <p:sp>
        <p:nvSpPr>
          <p:cNvPr id="229379" name="Rectangle 2"/>
          <p:cNvSpPr>
            <a:spLocks noRot="1" noChangeArrowheads="1" noTextEdit="1"/>
          </p:cNvSpPr>
          <p:nvPr>
            <p:ph type="sldImg"/>
          </p:nvPr>
        </p:nvSpPr>
        <p:spPr>
          <a:ln/>
        </p:spPr>
      </p:sp>
      <p:sp>
        <p:nvSpPr>
          <p:cNvPr id="2293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867458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C7B7FC-6A43-4ACE-A045-0515A06A37C3}" type="slidenum">
              <a:rPr lang="en-US" altLang="en-US"/>
              <a:pPr eaLnBrk="1" hangingPunct="1"/>
              <a:t>56</a:t>
            </a:fld>
            <a:endParaRPr lang="en-US" altLang="en-US"/>
          </a:p>
        </p:txBody>
      </p:sp>
      <p:sp>
        <p:nvSpPr>
          <p:cNvPr id="230403" name="Rectangle 2"/>
          <p:cNvSpPr>
            <a:spLocks noRo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113467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3CE4D6-1370-41CE-BE5B-696522ACA9D7}" type="slidenum">
              <a:rPr lang="en-US" altLang="en-US"/>
              <a:pPr eaLnBrk="1" hangingPunct="1"/>
              <a:t>57</a:t>
            </a:fld>
            <a:endParaRPr lang="en-US" altLang="en-US"/>
          </a:p>
        </p:txBody>
      </p:sp>
      <p:sp>
        <p:nvSpPr>
          <p:cNvPr id="231427" name="Rectangle 2"/>
          <p:cNvSpPr>
            <a:spLocks noRot="1" noChangeArrowheads="1" noTextEdit="1"/>
          </p:cNvSpPr>
          <p:nvPr>
            <p:ph type="sldImg"/>
          </p:nvPr>
        </p:nvSpPr>
        <p:spPr>
          <a:ln/>
        </p:spPr>
      </p:sp>
      <p:sp>
        <p:nvSpPr>
          <p:cNvPr id="2314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962766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73405C-C018-44B9-BDB5-F2DABA8C309F}" type="slidenum">
              <a:rPr lang="en-US" altLang="en-US"/>
              <a:pPr eaLnBrk="1" hangingPunct="1"/>
              <a:t>58</a:t>
            </a:fld>
            <a:endParaRPr lang="en-US" altLang="en-US"/>
          </a:p>
        </p:txBody>
      </p:sp>
      <p:sp>
        <p:nvSpPr>
          <p:cNvPr id="232451" name="Rectangle 2"/>
          <p:cNvSpPr>
            <a:spLocks noRot="1" noChangeArrowheads="1" noTextEdit="1"/>
          </p:cNvSpPr>
          <p:nvPr>
            <p:ph type="sldImg"/>
          </p:nvPr>
        </p:nvSpPr>
        <p:spPr>
          <a:ln/>
        </p:spPr>
      </p:sp>
      <p:sp>
        <p:nvSpPr>
          <p:cNvPr id="2324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132078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8CF421-1F1D-4CA3-9EA0-CF135CA9C3DA}" type="slidenum">
              <a:rPr lang="en-US" altLang="en-US"/>
              <a:pPr eaLnBrk="1" hangingPunct="1"/>
              <a:t>59</a:t>
            </a:fld>
            <a:endParaRPr lang="en-US" altLang="en-US"/>
          </a:p>
        </p:txBody>
      </p:sp>
      <p:sp>
        <p:nvSpPr>
          <p:cNvPr id="233475" name="Rectangle 2"/>
          <p:cNvSpPr>
            <a:spLocks noRot="1" noChangeArrowheads="1" noTextEdit="1"/>
          </p:cNvSpPr>
          <p:nvPr>
            <p:ph type="sldImg"/>
          </p:nvPr>
        </p:nvSpPr>
        <p:spPr>
          <a:xfrm>
            <a:off x="933450" y="741363"/>
            <a:ext cx="4933950" cy="3700462"/>
          </a:xfrm>
          <a:ln/>
        </p:spPr>
      </p:sp>
      <p:sp>
        <p:nvSpPr>
          <p:cNvPr id="233476"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57432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A15898-A53E-4BEF-B842-C4CB9BE1C0A5}" type="slidenum">
              <a:rPr lang="en-US" altLang="en-US"/>
              <a:pPr eaLnBrk="1" hangingPunct="1"/>
              <a:t>6</a:t>
            </a:fld>
            <a:endParaRPr lang="en-US" altLang="en-US"/>
          </a:p>
        </p:txBody>
      </p:sp>
      <p:sp>
        <p:nvSpPr>
          <p:cNvPr id="179203" name="Rectangle 2"/>
          <p:cNvSpPr>
            <a:spLocks noRo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490980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FA43A2-968A-4F7A-A0CD-7A11570400E4}" type="slidenum">
              <a:rPr lang="en-US" altLang="en-US"/>
              <a:pPr eaLnBrk="1" hangingPunct="1"/>
              <a:t>60</a:t>
            </a:fld>
            <a:endParaRPr lang="en-US" altLang="en-US"/>
          </a:p>
        </p:txBody>
      </p:sp>
      <p:sp>
        <p:nvSpPr>
          <p:cNvPr id="234499" name="Rectangle 2"/>
          <p:cNvSpPr>
            <a:spLocks noRot="1" noChangeArrowheads="1" noTextEdit="1"/>
          </p:cNvSpPr>
          <p:nvPr>
            <p:ph type="sldImg"/>
          </p:nvPr>
        </p:nvSpPr>
        <p:spPr>
          <a:xfrm>
            <a:off x="933450" y="741363"/>
            <a:ext cx="4933950" cy="3700462"/>
          </a:xfrm>
          <a:ln/>
        </p:spPr>
      </p:sp>
      <p:sp>
        <p:nvSpPr>
          <p:cNvPr id="234500"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900073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DA69E5-B8CF-4B4B-8F44-F7B89BBF71B5}" type="slidenum">
              <a:rPr lang="en-US" altLang="en-US"/>
              <a:pPr eaLnBrk="1" hangingPunct="1"/>
              <a:t>61</a:t>
            </a:fld>
            <a:endParaRPr lang="en-US" altLang="en-US"/>
          </a:p>
        </p:txBody>
      </p:sp>
      <p:sp>
        <p:nvSpPr>
          <p:cNvPr id="235523" name="Rectangle 2"/>
          <p:cNvSpPr>
            <a:spLocks noRot="1" noChangeArrowheads="1" noTextEdit="1"/>
          </p:cNvSpPr>
          <p:nvPr>
            <p:ph type="sldImg"/>
          </p:nvPr>
        </p:nvSpPr>
        <p:spPr>
          <a:xfrm>
            <a:off x="933450" y="741363"/>
            <a:ext cx="4933950" cy="3700462"/>
          </a:xfrm>
          <a:ln/>
        </p:spPr>
      </p:sp>
      <p:sp>
        <p:nvSpPr>
          <p:cNvPr id="235524"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052615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4294FF-3250-41DD-ABEA-42AA3D4D31A3}" type="slidenum">
              <a:rPr lang="en-US" altLang="en-US"/>
              <a:pPr eaLnBrk="1" hangingPunct="1"/>
              <a:t>62</a:t>
            </a:fld>
            <a:endParaRPr lang="en-US" altLang="en-US"/>
          </a:p>
        </p:txBody>
      </p:sp>
      <p:sp>
        <p:nvSpPr>
          <p:cNvPr id="236547" name="Rectangle 2"/>
          <p:cNvSpPr>
            <a:spLocks noRot="1" noChangeArrowheads="1" noTextEdit="1"/>
          </p:cNvSpPr>
          <p:nvPr>
            <p:ph type="sldImg"/>
          </p:nvPr>
        </p:nvSpPr>
        <p:spPr>
          <a:xfrm>
            <a:off x="933450" y="741363"/>
            <a:ext cx="4933950" cy="3700462"/>
          </a:xfrm>
          <a:ln/>
        </p:spPr>
      </p:sp>
      <p:sp>
        <p:nvSpPr>
          <p:cNvPr id="236548"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050981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81245F-D0A8-4A46-B138-973F0E9A476A}" type="slidenum">
              <a:rPr lang="en-US" altLang="en-US"/>
              <a:pPr eaLnBrk="1" hangingPunct="1"/>
              <a:t>63</a:t>
            </a:fld>
            <a:endParaRPr lang="en-US" altLang="en-US"/>
          </a:p>
        </p:txBody>
      </p:sp>
      <p:sp>
        <p:nvSpPr>
          <p:cNvPr id="237571" name="Rectangle 2"/>
          <p:cNvSpPr>
            <a:spLocks noRot="1" noChangeArrowheads="1" noTextEdit="1"/>
          </p:cNvSpPr>
          <p:nvPr>
            <p:ph type="sldImg"/>
          </p:nvPr>
        </p:nvSpPr>
        <p:spPr>
          <a:xfrm>
            <a:off x="933450" y="741363"/>
            <a:ext cx="4933950" cy="3700462"/>
          </a:xfrm>
          <a:ln/>
        </p:spPr>
      </p:sp>
      <p:sp>
        <p:nvSpPr>
          <p:cNvPr id="237572"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316471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9D7B34-6EDF-4E99-B462-3315D34BB6E6}" type="slidenum">
              <a:rPr lang="en-US" altLang="en-US"/>
              <a:pPr eaLnBrk="1" hangingPunct="1"/>
              <a:t>64</a:t>
            </a:fld>
            <a:endParaRPr lang="en-US" altLang="en-US"/>
          </a:p>
        </p:txBody>
      </p:sp>
      <p:sp>
        <p:nvSpPr>
          <p:cNvPr id="238595" name="Rectangle 2"/>
          <p:cNvSpPr>
            <a:spLocks noRot="1" noChangeArrowheads="1" noTextEdit="1"/>
          </p:cNvSpPr>
          <p:nvPr>
            <p:ph type="sldImg"/>
          </p:nvPr>
        </p:nvSpPr>
        <p:spPr>
          <a:xfrm>
            <a:off x="933450" y="741363"/>
            <a:ext cx="4933950" cy="3700462"/>
          </a:xfrm>
          <a:ln/>
        </p:spPr>
      </p:sp>
      <p:sp>
        <p:nvSpPr>
          <p:cNvPr id="238596"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043939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E71FEF-0903-4937-B5D5-CD57FDD2E1E2}" type="slidenum">
              <a:rPr lang="en-US" altLang="en-US"/>
              <a:pPr eaLnBrk="1" hangingPunct="1"/>
              <a:t>65</a:t>
            </a:fld>
            <a:endParaRPr lang="en-US" altLang="en-US"/>
          </a:p>
        </p:txBody>
      </p:sp>
      <p:sp>
        <p:nvSpPr>
          <p:cNvPr id="239619" name="Rectangle 2"/>
          <p:cNvSpPr>
            <a:spLocks noRot="1" noChangeArrowheads="1" noTextEdit="1"/>
          </p:cNvSpPr>
          <p:nvPr>
            <p:ph type="sldImg"/>
          </p:nvPr>
        </p:nvSpPr>
        <p:spPr>
          <a:xfrm>
            <a:off x="933450" y="741363"/>
            <a:ext cx="4933950" cy="3700462"/>
          </a:xfrm>
          <a:ln/>
        </p:spPr>
      </p:sp>
      <p:sp>
        <p:nvSpPr>
          <p:cNvPr id="239620"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8476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B86A36-89E0-4772-AF8B-11B8E7B4ED13}" type="slidenum">
              <a:rPr lang="en-US" altLang="en-US"/>
              <a:pPr eaLnBrk="1" hangingPunct="1"/>
              <a:t>66</a:t>
            </a:fld>
            <a:endParaRPr lang="en-US" altLang="en-US"/>
          </a:p>
        </p:txBody>
      </p:sp>
      <p:sp>
        <p:nvSpPr>
          <p:cNvPr id="240643" name="Rectangle 2"/>
          <p:cNvSpPr>
            <a:spLocks noRot="1" noChangeArrowheads="1" noTextEdit="1"/>
          </p:cNvSpPr>
          <p:nvPr>
            <p:ph type="sldImg"/>
          </p:nvPr>
        </p:nvSpPr>
        <p:spPr>
          <a:xfrm>
            <a:off x="933450" y="741363"/>
            <a:ext cx="4933950" cy="3700462"/>
          </a:xfrm>
          <a:ln/>
        </p:spPr>
      </p:sp>
      <p:sp>
        <p:nvSpPr>
          <p:cNvPr id="240644"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341857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99A185-2995-4638-BDC6-F68A0B8BAB46}" type="slidenum">
              <a:rPr lang="en-US" altLang="en-US"/>
              <a:pPr eaLnBrk="1" hangingPunct="1"/>
              <a:t>67</a:t>
            </a:fld>
            <a:endParaRPr lang="en-US" altLang="en-US"/>
          </a:p>
        </p:txBody>
      </p:sp>
      <p:sp>
        <p:nvSpPr>
          <p:cNvPr id="241667" name="Rectangle 2"/>
          <p:cNvSpPr>
            <a:spLocks noRot="1" noChangeArrowheads="1" noTextEdit="1"/>
          </p:cNvSpPr>
          <p:nvPr>
            <p:ph type="sldImg"/>
          </p:nvPr>
        </p:nvSpPr>
        <p:spPr>
          <a:xfrm>
            <a:off x="933450" y="741363"/>
            <a:ext cx="4933950" cy="3700462"/>
          </a:xfrm>
          <a:ln/>
        </p:spPr>
      </p:sp>
      <p:sp>
        <p:nvSpPr>
          <p:cNvPr id="241668"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265917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2AA5CD-4B00-4BED-9873-179D0DB02A84}" type="slidenum">
              <a:rPr lang="en-US" altLang="en-US"/>
              <a:pPr eaLnBrk="1" hangingPunct="1"/>
              <a:t>68</a:t>
            </a:fld>
            <a:endParaRPr lang="en-US" altLang="en-US"/>
          </a:p>
        </p:txBody>
      </p:sp>
      <p:sp>
        <p:nvSpPr>
          <p:cNvPr id="242691" name="Rectangle 2"/>
          <p:cNvSpPr>
            <a:spLocks noRot="1" noChangeArrowheads="1" noTextEdit="1"/>
          </p:cNvSpPr>
          <p:nvPr>
            <p:ph type="sldImg"/>
          </p:nvPr>
        </p:nvSpPr>
        <p:spPr>
          <a:ln/>
        </p:spPr>
      </p:sp>
      <p:sp>
        <p:nvSpPr>
          <p:cNvPr id="2426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561218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CFBE58-85E3-4AD3-A397-2DDBCCF01F98}" type="slidenum">
              <a:rPr lang="en-US" altLang="en-US"/>
              <a:pPr eaLnBrk="1" hangingPunct="1"/>
              <a:t>69</a:t>
            </a:fld>
            <a:endParaRPr lang="en-US" altLang="en-US"/>
          </a:p>
        </p:txBody>
      </p:sp>
      <p:sp>
        <p:nvSpPr>
          <p:cNvPr id="243715" name="Rectangle 2"/>
          <p:cNvSpPr>
            <a:spLocks noRot="1" noChangeArrowheads="1" noTextEdit="1"/>
          </p:cNvSpPr>
          <p:nvPr>
            <p:ph type="sldImg"/>
          </p:nvPr>
        </p:nvSpPr>
        <p:spPr>
          <a:ln/>
        </p:spPr>
      </p:sp>
      <p:sp>
        <p:nvSpPr>
          <p:cNvPr id="2437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4817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064C96-8133-42B3-B9A6-FAC3B5978F3F}" type="slidenum">
              <a:rPr lang="en-US" altLang="en-US"/>
              <a:pPr eaLnBrk="1" hangingPunct="1"/>
              <a:t>7</a:t>
            </a:fld>
            <a:endParaRPr lang="en-US" altLang="en-US"/>
          </a:p>
        </p:txBody>
      </p:sp>
      <p:sp>
        <p:nvSpPr>
          <p:cNvPr id="180227" name="Rectangle 2"/>
          <p:cNvSpPr>
            <a:spLocks noRot="1" noChangeArrowheads="1" noTextEdit="1"/>
          </p:cNvSpPr>
          <p:nvPr>
            <p:ph type="sldImg"/>
          </p:nvPr>
        </p:nvSpPr>
        <p:spPr>
          <a:ln/>
        </p:spPr>
      </p:sp>
      <p:sp>
        <p:nvSpPr>
          <p:cNvPr id="1802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691140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8B2A20-6580-4AE3-9754-E45DADF26EE2}" type="slidenum">
              <a:rPr lang="en-US" altLang="en-US"/>
              <a:pPr eaLnBrk="1" hangingPunct="1"/>
              <a:t>70</a:t>
            </a:fld>
            <a:endParaRPr lang="en-US" altLang="en-US"/>
          </a:p>
        </p:txBody>
      </p:sp>
      <p:sp>
        <p:nvSpPr>
          <p:cNvPr id="244739" name="Rectangle 2"/>
          <p:cNvSpPr>
            <a:spLocks noRot="1" noChangeArrowheads="1" noTextEdit="1"/>
          </p:cNvSpPr>
          <p:nvPr>
            <p:ph type="sldImg"/>
          </p:nvPr>
        </p:nvSpPr>
        <p:spPr>
          <a:ln/>
        </p:spPr>
      </p:sp>
      <p:sp>
        <p:nvSpPr>
          <p:cNvPr id="2447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755710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79A0F0-5EFA-406B-9770-4396B38EEB56}" type="slidenum">
              <a:rPr lang="en-US" altLang="en-US"/>
              <a:pPr eaLnBrk="1" hangingPunct="1"/>
              <a:t>71</a:t>
            </a:fld>
            <a:endParaRPr lang="en-US" altLang="en-US"/>
          </a:p>
        </p:txBody>
      </p:sp>
      <p:sp>
        <p:nvSpPr>
          <p:cNvPr id="245763" name="Rectangle 2"/>
          <p:cNvSpPr>
            <a:spLocks noRot="1" noChangeArrowheads="1" noTextEdit="1"/>
          </p:cNvSpPr>
          <p:nvPr>
            <p:ph type="sldImg"/>
          </p:nvPr>
        </p:nvSpPr>
        <p:spPr>
          <a:ln/>
        </p:spPr>
      </p:sp>
      <p:sp>
        <p:nvSpPr>
          <p:cNvPr id="2457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207196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A07A8A-C9DF-4B13-9801-F9FCCCC79781}" type="slidenum">
              <a:rPr lang="en-US" altLang="en-US"/>
              <a:pPr eaLnBrk="1" hangingPunct="1"/>
              <a:t>72</a:t>
            </a:fld>
            <a:endParaRPr lang="en-US" altLang="en-US"/>
          </a:p>
        </p:txBody>
      </p:sp>
      <p:sp>
        <p:nvSpPr>
          <p:cNvPr id="246787" name="Rectangle 2"/>
          <p:cNvSpPr>
            <a:spLocks noRot="1" noChangeArrowheads="1" noTextEdit="1"/>
          </p:cNvSpPr>
          <p:nvPr>
            <p:ph type="sldImg"/>
          </p:nvPr>
        </p:nvSpPr>
        <p:spPr>
          <a:ln/>
        </p:spPr>
      </p:sp>
      <p:sp>
        <p:nvSpPr>
          <p:cNvPr id="2467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226309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F4E4D3-6AB6-4F66-AE55-704C79E8D710}" type="slidenum">
              <a:rPr lang="en-US" altLang="en-US"/>
              <a:pPr eaLnBrk="1" hangingPunct="1"/>
              <a:t>73</a:t>
            </a:fld>
            <a:endParaRPr lang="en-US" altLang="en-US"/>
          </a:p>
        </p:txBody>
      </p:sp>
      <p:sp>
        <p:nvSpPr>
          <p:cNvPr id="247811" name="Rectangle 2"/>
          <p:cNvSpPr>
            <a:spLocks noRot="1" noChangeArrowheads="1" noTextEdit="1"/>
          </p:cNvSpPr>
          <p:nvPr>
            <p:ph type="sldImg"/>
          </p:nvPr>
        </p:nvSpPr>
        <p:spPr>
          <a:ln/>
        </p:spPr>
      </p:sp>
      <p:sp>
        <p:nvSpPr>
          <p:cNvPr id="2478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782185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083BBA-B267-45FA-A77D-3CFE0D38954A}" type="slidenum">
              <a:rPr lang="en-US" altLang="en-US"/>
              <a:pPr eaLnBrk="1" hangingPunct="1"/>
              <a:t>74</a:t>
            </a:fld>
            <a:endParaRPr lang="en-US" altLang="en-US"/>
          </a:p>
        </p:txBody>
      </p:sp>
      <p:sp>
        <p:nvSpPr>
          <p:cNvPr id="248835" name="Rectangle 2"/>
          <p:cNvSpPr>
            <a:spLocks noRo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621234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CC76AC-3F01-4933-9866-C1A57762E71F}" type="slidenum">
              <a:rPr lang="en-US" altLang="en-US"/>
              <a:pPr eaLnBrk="1" hangingPunct="1"/>
              <a:t>75</a:t>
            </a:fld>
            <a:endParaRPr lang="en-US" altLang="en-US"/>
          </a:p>
        </p:txBody>
      </p:sp>
      <p:sp>
        <p:nvSpPr>
          <p:cNvPr id="249859" name="Rectangle 2"/>
          <p:cNvSpPr>
            <a:spLocks noRot="1" noChangeArrowheads="1" noTextEdit="1"/>
          </p:cNvSpPr>
          <p:nvPr>
            <p:ph type="sldImg"/>
          </p:nvPr>
        </p:nvSpPr>
        <p:spPr>
          <a:ln/>
        </p:spPr>
      </p:sp>
      <p:sp>
        <p:nvSpPr>
          <p:cNvPr id="2498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974027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49A9F7-5D7F-416C-8F3B-EAD13C3DB5D3}" type="slidenum">
              <a:rPr lang="en-US" altLang="en-US"/>
              <a:pPr eaLnBrk="1" hangingPunct="1"/>
              <a:t>76</a:t>
            </a:fld>
            <a:endParaRPr lang="en-US" altLang="en-US"/>
          </a:p>
        </p:txBody>
      </p:sp>
      <p:sp>
        <p:nvSpPr>
          <p:cNvPr id="250883" name="Rectangle 2"/>
          <p:cNvSpPr>
            <a:spLocks noRot="1"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500897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08C7DE-6FE8-4A5C-B85E-70896434F2E0}" type="slidenum">
              <a:rPr lang="en-US" altLang="en-US"/>
              <a:pPr eaLnBrk="1" hangingPunct="1"/>
              <a:t>77</a:t>
            </a:fld>
            <a:endParaRPr lang="en-US" altLang="en-US"/>
          </a:p>
        </p:txBody>
      </p:sp>
      <p:sp>
        <p:nvSpPr>
          <p:cNvPr id="251907" name="Rectangle 2"/>
          <p:cNvSpPr>
            <a:spLocks noRot="1"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367467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23BB6B-9DE2-4782-B677-00E866823B5D}" type="slidenum">
              <a:rPr lang="en-US" altLang="en-US"/>
              <a:pPr eaLnBrk="1" hangingPunct="1"/>
              <a:t>78</a:t>
            </a:fld>
            <a:endParaRPr lang="en-US" altLang="en-US"/>
          </a:p>
        </p:txBody>
      </p:sp>
      <p:sp>
        <p:nvSpPr>
          <p:cNvPr id="252931" name="Rectangle 2"/>
          <p:cNvSpPr>
            <a:spLocks noRot="1" noChangeArrowheads="1" noTextEdit="1"/>
          </p:cNvSpPr>
          <p:nvPr>
            <p:ph type="sldImg"/>
          </p:nvPr>
        </p:nvSpPr>
        <p:spPr>
          <a:ln/>
        </p:spPr>
      </p:sp>
      <p:sp>
        <p:nvSpPr>
          <p:cNvPr id="2529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505252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6BA558-0529-4CCB-A79F-EAAD880DDD91}" type="slidenum">
              <a:rPr lang="en-US" altLang="en-US"/>
              <a:pPr eaLnBrk="1" hangingPunct="1"/>
              <a:t>79</a:t>
            </a:fld>
            <a:endParaRPr lang="en-US" altLang="en-US"/>
          </a:p>
        </p:txBody>
      </p:sp>
      <p:sp>
        <p:nvSpPr>
          <p:cNvPr id="253955" name="Rectangle 2"/>
          <p:cNvSpPr>
            <a:spLocks noRot="1" noChangeArrowheads="1" noTextEdit="1"/>
          </p:cNvSpPr>
          <p:nvPr>
            <p:ph type="sldImg"/>
          </p:nvPr>
        </p:nvSpPr>
        <p:spPr>
          <a:ln/>
        </p:spPr>
      </p:sp>
      <p:sp>
        <p:nvSpPr>
          <p:cNvPr id="2539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58687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2B4C61-FC35-45D6-8FBB-D93623B98A34}" type="slidenum">
              <a:rPr lang="en-US" altLang="en-US"/>
              <a:pPr eaLnBrk="1" hangingPunct="1"/>
              <a:t>8</a:t>
            </a:fld>
            <a:endParaRPr lang="en-US" altLang="en-US"/>
          </a:p>
        </p:txBody>
      </p:sp>
      <p:sp>
        <p:nvSpPr>
          <p:cNvPr id="181251" name="Rectangle 2"/>
          <p:cNvSpPr>
            <a:spLocks noRo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950879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DDFE19-B42D-4E23-9C33-DEF858912205}" type="slidenum">
              <a:rPr lang="en-US" altLang="en-US"/>
              <a:pPr eaLnBrk="1" hangingPunct="1"/>
              <a:t>80</a:t>
            </a:fld>
            <a:endParaRPr lang="en-US" altLang="en-US"/>
          </a:p>
        </p:txBody>
      </p:sp>
      <p:sp>
        <p:nvSpPr>
          <p:cNvPr id="254979" name="Rectangle 2"/>
          <p:cNvSpPr>
            <a:spLocks noRot="1" noChangeArrowheads="1" noTextEdit="1"/>
          </p:cNvSpPr>
          <p:nvPr>
            <p:ph type="sldImg"/>
          </p:nvPr>
        </p:nvSpPr>
        <p:spPr>
          <a:ln/>
        </p:spPr>
      </p:sp>
      <p:sp>
        <p:nvSpPr>
          <p:cNvPr id="2549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954008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8FEF69-A94E-4F09-AB8F-2AFF7E2AAAE8}" type="slidenum">
              <a:rPr lang="en-US" altLang="en-US"/>
              <a:pPr eaLnBrk="1" hangingPunct="1"/>
              <a:t>81</a:t>
            </a:fld>
            <a:endParaRPr lang="en-US" altLang="en-US"/>
          </a:p>
        </p:txBody>
      </p:sp>
      <p:sp>
        <p:nvSpPr>
          <p:cNvPr id="256003" name="Rectangle 2"/>
          <p:cNvSpPr>
            <a:spLocks noRot="1" noChangeArrowheads="1" noTextEdit="1"/>
          </p:cNvSpPr>
          <p:nvPr>
            <p:ph type="sldImg"/>
          </p:nvPr>
        </p:nvSpPr>
        <p:spPr>
          <a:ln/>
        </p:spPr>
      </p:sp>
      <p:sp>
        <p:nvSpPr>
          <p:cNvPr id="2560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486134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B2E365-A919-40BA-9E92-9D4D01A8F1BA}" type="slidenum">
              <a:rPr lang="en-US" altLang="en-US"/>
              <a:pPr eaLnBrk="1" hangingPunct="1"/>
              <a:t>82</a:t>
            </a:fld>
            <a:endParaRPr lang="en-US" altLang="en-US"/>
          </a:p>
        </p:txBody>
      </p:sp>
      <p:sp>
        <p:nvSpPr>
          <p:cNvPr id="257027" name="Rectangle 2"/>
          <p:cNvSpPr>
            <a:spLocks noRot="1"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972504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53F38B-DFA3-4A14-8639-74C55EDAE5D3}" type="slidenum">
              <a:rPr lang="en-US" altLang="en-US"/>
              <a:pPr eaLnBrk="1" hangingPunct="1"/>
              <a:t>83</a:t>
            </a:fld>
            <a:endParaRPr lang="en-US" altLang="en-US"/>
          </a:p>
        </p:txBody>
      </p:sp>
      <p:sp>
        <p:nvSpPr>
          <p:cNvPr id="258051" name="Rectangle 2"/>
          <p:cNvSpPr>
            <a:spLocks noRot="1" noChangeArrowheads="1" noTextEdit="1"/>
          </p:cNvSpPr>
          <p:nvPr>
            <p:ph type="sldImg"/>
          </p:nvPr>
        </p:nvSpPr>
        <p:spPr>
          <a:ln/>
        </p:spPr>
      </p:sp>
      <p:sp>
        <p:nvSpPr>
          <p:cNvPr id="2580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816783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3CBC0F-F2B9-44A5-8ADF-88006B6C5DA6}" type="slidenum">
              <a:rPr lang="en-US" altLang="en-US"/>
              <a:pPr eaLnBrk="1" hangingPunct="1"/>
              <a:t>84</a:t>
            </a:fld>
            <a:endParaRPr lang="en-US" altLang="en-US"/>
          </a:p>
        </p:txBody>
      </p:sp>
      <p:sp>
        <p:nvSpPr>
          <p:cNvPr id="259075" name="Rectangle 2"/>
          <p:cNvSpPr>
            <a:spLocks noRot="1"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766143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71B56F-9AB9-40AE-A895-ED57BE90D777}" type="slidenum">
              <a:rPr lang="en-US" altLang="en-US"/>
              <a:pPr eaLnBrk="1" hangingPunct="1"/>
              <a:t>85</a:t>
            </a:fld>
            <a:endParaRPr lang="en-US" altLang="en-US"/>
          </a:p>
        </p:txBody>
      </p:sp>
      <p:sp>
        <p:nvSpPr>
          <p:cNvPr id="260099" name="Rectangle 2"/>
          <p:cNvSpPr>
            <a:spLocks noRot="1"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94642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F27BCB-27D4-428B-B56E-8E6631F2C126}" type="slidenum">
              <a:rPr lang="en-US" altLang="en-US"/>
              <a:pPr eaLnBrk="1" hangingPunct="1"/>
              <a:t>86</a:t>
            </a:fld>
            <a:endParaRPr lang="en-US" altLang="en-US"/>
          </a:p>
        </p:txBody>
      </p:sp>
      <p:sp>
        <p:nvSpPr>
          <p:cNvPr id="261123" name="Rectangle 2"/>
          <p:cNvSpPr>
            <a:spLocks noRot="1" noChangeArrowheads="1" noTextEdit="1"/>
          </p:cNvSpPr>
          <p:nvPr>
            <p:ph type="sldImg"/>
          </p:nvPr>
        </p:nvSpPr>
        <p:spPr>
          <a:ln/>
        </p:spPr>
      </p:sp>
      <p:sp>
        <p:nvSpPr>
          <p:cNvPr id="2611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661414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BA2520-DDD5-4A57-BB5A-DAF334537FE9}" type="slidenum">
              <a:rPr lang="en-US" altLang="en-US"/>
              <a:pPr eaLnBrk="1" hangingPunct="1"/>
              <a:t>87</a:t>
            </a:fld>
            <a:endParaRPr lang="en-US" altLang="en-US"/>
          </a:p>
        </p:txBody>
      </p:sp>
      <p:sp>
        <p:nvSpPr>
          <p:cNvPr id="262147" name="Rectangle 2"/>
          <p:cNvSpPr>
            <a:spLocks noRot="1" noChangeArrowheads="1" noTextEdit="1"/>
          </p:cNvSpPr>
          <p:nvPr>
            <p:ph type="sldImg"/>
          </p:nvPr>
        </p:nvSpPr>
        <p:spPr>
          <a:ln/>
        </p:spPr>
      </p:sp>
      <p:sp>
        <p:nvSpPr>
          <p:cNvPr id="2621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052454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8274B0-1A97-4C3F-8E0A-76571A7B6F02}" type="slidenum">
              <a:rPr lang="en-US" altLang="en-US"/>
              <a:pPr eaLnBrk="1" hangingPunct="1"/>
              <a:t>88</a:t>
            </a:fld>
            <a:endParaRPr lang="en-US" altLang="en-US"/>
          </a:p>
        </p:txBody>
      </p:sp>
      <p:sp>
        <p:nvSpPr>
          <p:cNvPr id="263171" name="Rectangle 2"/>
          <p:cNvSpPr>
            <a:spLocks noRot="1" noChangeArrowheads="1" noTextEdit="1"/>
          </p:cNvSpPr>
          <p:nvPr>
            <p:ph type="sldImg"/>
          </p:nvPr>
        </p:nvSpPr>
        <p:spPr>
          <a:ln/>
        </p:spPr>
      </p:sp>
      <p:sp>
        <p:nvSpPr>
          <p:cNvPr id="2631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4152782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E82A34-131C-40F4-91FB-688D5FD060E9}" type="slidenum">
              <a:rPr lang="en-US" altLang="en-US"/>
              <a:pPr eaLnBrk="1" hangingPunct="1"/>
              <a:t>89</a:t>
            </a:fld>
            <a:endParaRPr lang="en-US" altLang="en-US"/>
          </a:p>
        </p:txBody>
      </p:sp>
      <p:sp>
        <p:nvSpPr>
          <p:cNvPr id="264195" name="Rectangle 2"/>
          <p:cNvSpPr>
            <a:spLocks noRot="1"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47778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75C6D1-8DBF-4BD0-A0AD-1F9A6632860F}" type="slidenum">
              <a:rPr lang="en-US" altLang="en-US"/>
              <a:pPr eaLnBrk="1" hangingPunct="1"/>
              <a:t>9</a:t>
            </a:fld>
            <a:endParaRPr lang="en-US" altLang="en-US"/>
          </a:p>
        </p:txBody>
      </p:sp>
      <p:sp>
        <p:nvSpPr>
          <p:cNvPr id="182275" name="Rectangle 2"/>
          <p:cNvSpPr>
            <a:spLocks noRot="1" noChangeArrowheads="1" noTextEdit="1"/>
          </p:cNvSpPr>
          <p:nvPr>
            <p:ph type="sldImg"/>
          </p:nvPr>
        </p:nvSpPr>
        <p:spPr>
          <a:ln/>
        </p:spPr>
      </p:sp>
      <p:sp>
        <p:nvSpPr>
          <p:cNvPr id="1822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887541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7EA59E-8ADC-41FB-8015-28051149C308}" type="slidenum">
              <a:rPr lang="en-US" altLang="en-US"/>
              <a:pPr eaLnBrk="1" hangingPunct="1"/>
              <a:t>90</a:t>
            </a:fld>
            <a:endParaRPr lang="en-US" altLang="en-US"/>
          </a:p>
        </p:txBody>
      </p:sp>
      <p:sp>
        <p:nvSpPr>
          <p:cNvPr id="265219" name="Rectangle 2"/>
          <p:cNvSpPr>
            <a:spLocks noRot="1"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3919078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A70660-9F61-43B6-A8CC-07528085F5BE}" type="slidenum">
              <a:rPr lang="en-US" altLang="en-US"/>
              <a:pPr eaLnBrk="1" hangingPunct="1"/>
              <a:t>91</a:t>
            </a:fld>
            <a:endParaRPr lang="en-US" altLang="en-US"/>
          </a:p>
        </p:txBody>
      </p:sp>
      <p:sp>
        <p:nvSpPr>
          <p:cNvPr id="266243" name="Rectangle 2"/>
          <p:cNvSpPr>
            <a:spLocks noRot="1" noChangeArrowheads="1" noTextEdit="1"/>
          </p:cNvSpPr>
          <p:nvPr>
            <p:ph type="sldImg"/>
          </p:nvPr>
        </p:nvSpPr>
        <p:spPr>
          <a:ln/>
        </p:spPr>
      </p:sp>
      <p:sp>
        <p:nvSpPr>
          <p:cNvPr id="2662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324277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F20182-6C77-4588-9B43-725D3C29FAB0}" type="slidenum">
              <a:rPr lang="en-US" altLang="en-US"/>
              <a:pPr eaLnBrk="1" hangingPunct="1"/>
              <a:t>92</a:t>
            </a:fld>
            <a:endParaRPr lang="en-US" altLang="en-US"/>
          </a:p>
        </p:txBody>
      </p:sp>
      <p:sp>
        <p:nvSpPr>
          <p:cNvPr id="267267" name="Rectangle 2"/>
          <p:cNvSpPr>
            <a:spLocks noRot="1"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075282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63D8F2-06F5-4BAB-9CC1-EE101C2A819C}" type="slidenum">
              <a:rPr lang="en-US" altLang="en-US"/>
              <a:pPr eaLnBrk="1" hangingPunct="1"/>
              <a:t>93</a:t>
            </a:fld>
            <a:endParaRPr lang="en-US" altLang="en-US"/>
          </a:p>
        </p:txBody>
      </p:sp>
      <p:sp>
        <p:nvSpPr>
          <p:cNvPr id="268291" name="Rectangle 2"/>
          <p:cNvSpPr>
            <a:spLocks noRot="1"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644595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479F24-46A2-4044-A1D1-B9A786893CD3}" type="slidenum">
              <a:rPr lang="en-US" altLang="en-US"/>
              <a:pPr eaLnBrk="1" hangingPunct="1"/>
              <a:t>94</a:t>
            </a:fld>
            <a:endParaRPr lang="en-US" altLang="en-US"/>
          </a:p>
        </p:txBody>
      </p:sp>
      <p:sp>
        <p:nvSpPr>
          <p:cNvPr id="269315" name="Rectangle 2"/>
          <p:cNvSpPr>
            <a:spLocks noRo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6512690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F228B6-0962-4837-BB05-994C5C3AB843}" type="slidenum">
              <a:rPr lang="en-US" altLang="en-US"/>
              <a:pPr eaLnBrk="1" hangingPunct="1"/>
              <a:t>95</a:t>
            </a:fld>
            <a:endParaRPr lang="en-US" altLang="en-US"/>
          </a:p>
        </p:txBody>
      </p:sp>
      <p:sp>
        <p:nvSpPr>
          <p:cNvPr id="270339" name="Rectangle 2"/>
          <p:cNvSpPr>
            <a:spLocks noRot="1"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79128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9919EB-8F77-4182-8EC7-243ACA360687}" type="slidenum">
              <a:rPr lang="en-US" altLang="en-US"/>
              <a:pPr eaLnBrk="1" hangingPunct="1"/>
              <a:t>96</a:t>
            </a:fld>
            <a:endParaRPr lang="en-US" altLang="en-US"/>
          </a:p>
        </p:txBody>
      </p:sp>
      <p:sp>
        <p:nvSpPr>
          <p:cNvPr id="271363" name="Rectangle 2"/>
          <p:cNvSpPr>
            <a:spLocks noRot="1" noChangeArrowheads="1" noTextEdit="1"/>
          </p:cNvSpPr>
          <p:nvPr>
            <p:ph type="sldImg"/>
          </p:nvPr>
        </p:nvSpPr>
        <p:spPr>
          <a:ln/>
        </p:spPr>
      </p:sp>
      <p:sp>
        <p:nvSpPr>
          <p:cNvPr id="2713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6561782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49FB84-31A4-4654-A1A8-D600FC8F8F2F}" type="slidenum">
              <a:rPr lang="en-US" altLang="en-US"/>
              <a:pPr eaLnBrk="1" hangingPunct="1"/>
              <a:t>97</a:t>
            </a:fld>
            <a:endParaRPr lang="en-US" altLang="en-US"/>
          </a:p>
        </p:txBody>
      </p:sp>
      <p:sp>
        <p:nvSpPr>
          <p:cNvPr id="272387" name="Rectangle 2"/>
          <p:cNvSpPr>
            <a:spLocks noRot="1"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505671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A3038E-A165-4162-8121-3DF6B1880836}" type="slidenum">
              <a:rPr lang="en-US" altLang="en-US"/>
              <a:pPr eaLnBrk="1" hangingPunct="1"/>
              <a:t>98</a:t>
            </a:fld>
            <a:endParaRPr lang="en-US" altLang="en-US"/>
          </a:p>
        </p:txBody>
      </p:sp>
      <p:sp>
        <p:nvSpPr>
          <p:cNvPr id="273411" name="Rectangle 2"/>
          <p:cNvSpPr>
            <a:spLocks noRot="1" noChangeArrowheads="1" noTextEdit="1"/>
          </p:cNvSpPr>
          <p:nvPr>
            <p:ph type="sldImg"/>
          </p:nvPr>
        </p:nvSpPr>
        <p:spPr>
          <a:xfrm>
            <a:off x="933450" y="741363"/>
            <a:ext cx="4933950" cy="3700462"/>
          </a:xfrm>
          <a:ln/>
        </p:spPr>
      </p:sp>
      <p:sp>
        <p:nvSpPr>
          <p:cNvPr id="273412"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473965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defTabSz="952500" eaLnBrk="0" hangingPunct="0">
              <a:defRPr>
                <a:solidFill>
                  <a:schemeClr val="tx1"/>
                </a:solidFill>
                <a:latin typeface="Arial" panose="020B0604020202020204" pitchFamily="34" charset="0"/>
              </a:defRPr>
            </a:lvl1pPr>
            <a:lvl2pPr marL="742950" indent="-285750" defTabSz="952500" eaLnBrk="0" hangingPunct="0">
              <a:defRPr>
                <a:solidFill>
                  <a:schemeClr val="tx1"/>
                </a:solidFill>
                <a:latin typeface="Arial" panose="020B0604020202020204" pitchFamily="34" charset="0"/>
              </a:defRPr>
            </a:lvl2pPr>
            <a:lvl3pPr marL="1143000" indent="-228600" defTabSz="952500" eaLnBrk="0" hangingPunct="0">
              <a:defRPr>
                <a:solidFill>
                  <a:schemeClr val="tx1"/>
                </a:solidFill>
                <a:latin typeface="Arial" panose="020B0604020202020204" pitchFamily="34" charset="0"/>
              </a:defRPr>
            </a:lvl3pPr>
            <a:lvl4pPr marL="1600200" indent="-228600" defTabSz="952500" eaLnBrk="0" hangingPunct="0">
              <a:defRPr>
                <a:solidFill>
                  <a:schemeClr val="tx1"/>
                </a:solidFill>
                <a:latin typeface="Arial" panose="020B0604020202020204" pitchFamily="34" charset="0"/>
              </a:defRPr>
            </a:lvl4pPr>
            <a:lvl5pPr marL="2057400" indent="-228600" defTabSz="952500" eaLnBrk="0" hangingPunct="0">
              <a:defRPr>
                <a:solidFill>
                  <a:schemeClr val="tx1"/>
                </a:solidFill>
                <a:latin typeface="Arial" panose="020B0604020202020204" pitchFamily="34" charset="0"/>
              </a:defRPr>
            </a:lvl5pPr>
            <a:lvl6pPr marL="2514600" indent="-228600" defTabSz="952500" eaLnBrk="0" fontAlgn="base" hangingPunct="0">
              <a:spcBef>
                <a:spcPct val="0"/>
              </a:spcBef>
              <a:spcAft>
                <a:spcPct val="0"/>
              </a:spcAft>
              <a:defRPr>
                <a:solidFill>
                  <a:schemeClr val="tx1"/>
                </a:solidFill>
                <a:latin typeface="Arial" panose="020B0604020202020204" pitchFamily="34" charset="0"/>
              </a:defRPr>
            </a:lvl6pPr>
            <a:lvl7pPr marL="2971800" indent="-228600" defTabSz="952500" eaLnBrk="0" fontAlgn="base" hangingPunct="0">
              <a:spcBef>
                <a:spcPct val="0"/>
              </a:spcBef>
              <a:spcAft>
                <a:spcPct val="0"/>
              </a:spcAft>
              <a:defRPr>
                <a:solidFill>
                  <a:schemeClr val="tx1"/>
                </a:solidFill>
                <a:latin typeface="Arial" panose="020B0604020202020204" pitchFamily="34" charset="0"/>
              </a:defRPr>
            </a:lvl7pPr>
            <a:lvl8pPr marL="3429000" indent="-228600" defTabSz="952500" eaLnBrk="0" fontAlgn="base" hangingPunct="0">
              <a:spcBef>
                <a:spcPct val="0"/>
              </a:spcBef>
              <a:spcAft>
                <a:spcPct val="0"/>
              </a:spcAft>
              <a:defRPr>
                <a:solidFill>
                  <a:schemeClr val="tx1"/>
                </a:solidFill>
                <a:latin typeface="Arial" panose="020B0604020202020204" pitchFamily="34" charset="0"/>
              </a:defRPr>
            </a:lvl8pPr>
            <a:lvl9pPr marL="3886200" indent="-228600" defTabSz="9525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64BEDD-30DF-441C-85DB-06B561357DC9}" type="slidenum">
              <a:rPr lang="en-US" altLang="en-US"/>
              <a:pPr eaLnBrk="1" hangingPunct="1"/>
              <a:t>99</a:t>
            </a:fld>
            <a:endParaRPr lang="en-US" altLang="en-US"/>
          </a:p>
        </p:txBody>
      </p:sp>
      <p:sp>
        <p:nvSpPr>
          <p:cNvPr id="274435" name="Rectangle 2"/>
          <p:cNvSpPr>
            <a:spLocks noRot="1" noChangeArrowheads="1" noTextEdit="1"/>
          </p:cNvSpPr>
          <p:nvPr>
            <p:ph type="sldImg"/>
          </p:nvPr>
        </p:nvSpPr>
        <p:spPr>
          <a:xfrm>
            <a:off x="933450" y="741363"/>
            <a:ext cx="4933950" cy="3700462"/>
          </a:xfrm>
          <a:ln/>
        </p:spPr>
      </p:sp>
      <p:sp>
        <p:nvSpPr>
          <p:cNvPr id="274436" name="Rectangle 3"/>
          <p:cNvSpPr>
            <a:spLocks noGrp="1" noChangeArrowheads="1"/>
          </p:cNvSpPr>
          <p:nvPr>
            <p:ph type="body" idx="1"/>
          </p:nvPr>
        </p:nvSpPr>
        <p:spPr>
          <a:xfrm>
            <a:off x="906463" y="4687888"/>
            <a:ext cx="4984750" cy="4443412"/>
          </a:xfrm>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9433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57200" y="3352800"/>
            <a:ext cx="8229600" cy="114300"/>
          </a:xfrm>
          <a:prstGeom prst="rect">
            <a:avLst/>
          </a:prstGeom>
          <a:gradFill rotWithShape="1">
            <a:gsLst>
              <a:gs pos="0">
                <a:srgbClr val="FF00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 name="Oval 8"/>
          <p:cNvSpPr>
            <a:spLocks noChangeArrowheads="1"/>
          </p:cNvSpPr>
          <p:nvPr/>
        </p:nvSpPr>
        <p:spPr bwMode="auto">
          <a:xfrm>
            <a:off x="444500" y="3219450"/>
            <a:ext cx="381000" cy="381000"/>
          </a:xfrm>
          <a:prstGeom prst="ellipse">
            <a:avLst/>
          </a:prstGeom>
          <a:gradFill rotWithShape="1">
            <a:gsLst>
              <a:gs pos="0">
                <a:srgbClr val="80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7058" name="Rectangle 2"/>
          <p:cNvSpPr>
            <a:spLocks noGrp="1" noChangeArrowheads="1"/>
          </p:cNvSpPr>
          <p:nvPr>
            <p:ph type="ctrTitle"/>
          </p:nvPr>
        </p:nvSpPr>
        <p:spPr>
          <a:xfrm>
            <a:off x="609600" y="1447800"/>
            <a:ext cx="7772400" cy="1470025"/>
          </a:xfrm>
        </p:spPr>
        <p:txBody>
          <a:bodyPr/>
          <a:lstStyle>
            <a:lvl1pPr>
              <a:defRPr/>
            </a:lvl1pPr>
          </a:lstStyle>
          <a:p>
            <a:pPr lvl="0"/>
            <a:r>
              <a:rPr lang="en-US" altLang="en-US" noProof="0" smtClean="0"/>
              <a:t>Click to edit Master title style</a:t>
            </a:r>
          </a:p>
        </p:txBody>
      </p:sp>
      <p:sp>
        <p:nvSpPr>
          <p:cNvPr id="557059" name="Rectangle 3"/>
          <p:cNvSpPr>
            <a:spLocks noGrp="1" noChangeArrowheads="1"/>
          </p:cNvSpPr>
          <p:nvPr>
            <p:ph type="subTitle" idx="1"/>
          </p:nvPr>
        </p:nvSpPr>
        <p:spPr>
          <a:xfrm>
            <a:off x="1371600" y="3886200"/>
            <a:ext cx="6400800" cy="1752600"/>
          </a:xfrm>
        </p:spPr>
        <p:txBody>
          <a:bodyPr/>
          <a:lstStyle>
            <a:lvl1pPr marL="0" indent="0" algn="ctr">
              <a:buFont typeface="Arial Unicode MS" pitchFamily="34" charset="-128"/>
              <a:buNone/>
              <a:defRPr>
                <a:solidFill>
                  <a:srgbClr val="003300"/>
                </a:solidFill>
              </a:defRPr>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r>
              <a:rPr lang="en-US" altLang="en-US" smtClean="0"/>
              <a:t>© WWF (2016)</a:t>
            </a:r>
            <a:endParaRPr lang="en-US" altLang="en-US"/>
          </a:p>
        </p:txBody>
      </p:sp>
      <p:sp>
        <p:nvSpPr>
          <p:cNvPr id="7" name="Rectangle 5"/>
          <p:cNvSpPr>
            <a:spLocks noGrp="1" noChangeArrowheads="1"/>
          </p:cNvSpPr>
          <p:nvPr>
            <p:ph type="ftr" sz="quarter" idx="11"/>
          </p:nvPr>
        </p:nvSpPr>
        <p:spPr/>
        <p:txBody>
          <a:bodyPr/>
          <a:lstStyle>
            <a:lvl1pPr>
              <a:defRPr smtClean="0"/>
            </a:lvl1pPr>
          </a:lstStyle>
          <a:p>
            <a:pPr>
              <a:defRPr/>
            </a:pPr>
            <a:r>
              <a:rPr lang="en-US" altLang="en-US"/>
              <a:t>Instruction Scheduling</a:t>
            </a:r>
          </a:p>
        </p:txBody>
      </p:sp>
      <p:sp>
        <p:nvSpPr>
          <p:cNvPr id="8" name="Rectangle 6"/>
          <p:cNvSpPr>
            <a:spLocks noGrp="1" noChangeArrowheads="1"/>
          </p:cNvSpPr>
          <p:nvPr>
            <p:ph type="sldNum" sz="quarter" idx="12"/>
          </p:nvPr>
        </p:nvSpPr>
        <p:spPr/>
        <p:txBody>
          <a:bodyPr/>
          <a:lstStyle>
            <a:lvl1pPr>
              <a:defRPr/>
            </a:lvl1pPr>
          </a:lstStyle>
          <a:p>
            <a:fld id="{A6E323D3-AB3B-429F-BA07-8075E35D7A4B}" type="slidenum">
              <a:rPr lang="en-US" altLang="en-US"/>
              <a:pPr/>
              <a:t>‹#›</a:t>
            </a:fld>
            <a:endParaRPr lang="en-US" altLang="en-US"/>
          </a:p>
        </p:txBody>
      </p:sp>
    </p:spTree>
    <p:extLst>
      <p:ext uri="{BB962C8B-B14F-4D97-AF65-F5344CB8AC3E}">
        <p14:creationId xmlns:p14="http://schemas.microsoft.com/office/powerpoint/2010/main" val="4058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Instruction Scheduling</a:t>
            </a:r>
          </a:p>
        </p:txBody>
      </p:sp>
      <p:sp>
        <p:nvSpPr>
          <p:cNvPr id="6" name="Slide Number Placeholder 5"/>
          <p:cNvSpPr>
            <a:spLocks noGrp="1"/>
          </p:cNvSpPr>
          <p:nvPr>
            <p:ph type="sldNum" sz="quarter" idx="12"/>
          </p:nvPr>
        </p:nvSpPr>
        <p:spPr/>
        <p:txBody>
          <a:bodyPr/>
          <a:lstStyle>
            <a:lvl1pPr>
              <a:defRPr/>
            </a:lvl1pPr>
          </a:lstStyle>
          <a:p>
            <a:fld id="{B630BA45-32C5-4AA5-8738-B60E73C9654E}" type="slidenum">
              <a:rPr lang="en-US" altLang="en-US"/>
              <a:pPr/>
              <a:t>‹#›</a:t>
            </a:fld>
            <a:endParaRPr lang="en-US" altLang="en-US"/>
          </a:p>
        </p:txBody>
      </p:sp>
    </p:spTree>
    <p:extLst>
      <p:ext uri="{BB962C8B-B14F-4D97-AF65-F5344CB8AC3E}">
        <p14:creationId xmlns:p14="http://schemas.microsoft.com/office/powerpoint/2010/main" val="57758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Instruction Scheduling</a:t>
            </a:r>
          </a:p>
        </p:txBody>
      </p:sp>
      <p:sp>
        <p:nvSpPr>
          <p:cNvPr id="6" name="Slide Number Placeholder 5"/>
          <p:cNvSpPr>
            <a:spLocks noGrp="1"/>
          </p:cNvSpPr>
          <p:nvPr>
            <p:ph type="sldNum" sz="quarter" idx="12"/>
          </p:nvPr>
        </p:nvSpPr>
        <p:spPr/>
        <p:txBody>
          <a:bodyPr/>
          <a:lstStyle>
            <a:lvl1pPr>
              <a:defRPr/>
            </a:lvl1pPr>
          </a:lstStyle>
          <a:p>
            <a:fld id="{9164C2FD-0D75-478B-B180-C43D6DBCA397}" type="slidenum">
              <a:rPr lang="en-US" altLang="en-US"/>
              <a:pPr/>
              <a:t>‹#›</a:t>
            </a:fld>
            <a:endParaRPr lang="en-US" altLang="en-US"/>
          </a:p>
        </p:txBody>
      </p:sp>
    </p:spTree>
    <p:extLst>
      <p:ext uri="{BB962C8B-B14F-4D97-AF65-F5344CB8AC3E}">
        <p14:creationId xmlns:p14="http://schemas.microsoft.com/office/powerpoint/2010/main" val="366845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Instruction Scheduling</a:t>
            </a:r>
          </a:p>
        </p:txBody>
      </p:sp>
      <p:sp>
        <p:nvSpPr>
          <p:cNvPr id="6" name="Slide Number Placeholder 5"/>
          <p:cNvSpPr>
            <a:spLocks noGrp="1"/>
          </p:cNvSpPr>
          <p:nvPr>
            <p:ph type="sldNum" sz="quarter" idx="12"/>
          </p:nvPr>
        </p:nvSpPr>
        <p:spPr/>
        <p:txBody>
          <a:bodyPr/>
          <a:lstStyle>
            <a:lvl1pPr>
              <a:defRPr/>
            </a:lvl1pPr>
          </a:lstStyle>
          <a:p>
            <a:fld id="{4729C5D6-393A-4E8F-92C4-F562CA51ED7E}" type="slidenum">
              <a:rPr lang="en-US" altLang="en-US"/>
              <a:pPr/>
              <a:t>‹#›</a:t>
            </a:fld>
            <a:endParaRPr lang="en-US" altLang="en-US"/>
          </a:p>
        </p:txBody>
      </p:sp>
    </p:spTree>
    <p:extLst>
      <p:ext uri="{BB962C8B-B14F-4D97-AF65-F5344CB8AC3E}">
        <p14:creationId xmlns:p14="http://schemas.microsoft.com/office/powerpoint/2010/main" val="134372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Instruction Scheduling</a:t>
            </a:r>
          </a:p>
        </p:txBody>
      </p:sp>
      <p:sp>
        <p:nvSpPr>
          <p:cNvPr id="6" name="Slide Number Placeholder 5"/>
          <p:cNvSpPr>
            <a:spLocks noGrp="1"/>
          </p:cNvSpPr>
          <p:nvPr>
            <p:ph type="sldNum" sz="quarter" idx="12"/>
          </p:nvPr>
        </p:nvSpPr>
        <p:spPr/>
        <p:txBody>
          <a:bodyPr/>
          <a:lstStyle>
            <a:lvl1pPr>
              <a:defRPr/>
            </a:lvl1pPr>
          </a:lstStyle>
          <a:p>
            <a:fld id="{FEFF069E-F193-4804-ACC6-7FF4BA18D83C}" type="slidenum">
              <a:rPr lang="en-US" altLang="en-US"/>
              <a:pPr/>
              <a:t>‹#›</a:t>
            </a:fld>
            <a:endParaRPr lang="en-US" altLang="en-US"/>
          </a:p>
        </p:txBody>
      </p:sp>
    </p:spTree>
    <p:extLst>
      <p:ext uri="{BB962C8B-B14F-4D97-AF65-F5344CB8AC3E}">
        <p14:creationId xmlns:p14="http://schemas.microsoft.com/office/powerpoint/2010/main" val="73069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Instruction Scheduling</a:t>
            </a:r>
          </a:p>
        </p:txBody>
      </p:sp>
      <p:sp>
        <p:nvSpPr>
          <p:cNvPr id="6" name="Slide Number Placeholder 5"/>
          <p:cNvSpPr>
            <a:spLocks noGrp="1"/>
          </p:cNvSpPr>
          <p:nvPr>
            <p:ph type="sldNum" sz="quarter" idx="12"/>
          </p:nvPr>
        </p:nvSpPr>
        <p:spPr/>
        <p:txBody>
          <a:bodyPr/>
          <a:lstStyle>
            <a:lvl1pPr>
              <a:defRPr/>
            </a:lvl1pPr>
          </a:lstStyle>
          <a:p>
            <a:fld id="{6A1256E0-F3B6-408A-8609-FC12EF6AEC49}" type="slidenum">
              <a:rPr lang="en-US" altLang="en-US"/>
              <a:pPr/>
              <a:t>‹#›</a:t>
            </a:fld>
            <a:endParaRPr lang="en-US" altLang="en-US"/>
          </a:p>
        </p:txBody>
      </p:sp>
    </p:spTree>
    <p:extLst>
      <p:ext uri="{BB962C8B-B14F-4D97-AF65-F5344CB8AC3E}">
        <p14:creationId xmlns:p14="http://schemas.microsoft.com/office/powerpoint/2010/main" val="225494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Instruction Scheduling</a:t>
            </a:r>
          </a:p>
        </p:txBody>
      </p:sp>
      <p:sp>
        <p:nvSpPr>
          <p:cNvPr id="7" name="Slide Number Placeholder 6"/>
          <p:cNvSpPr>
            <a:spLocks noGrp="1"/>
          </p:cNvSpPr>
          <p:nvPr>
            <p:ph type="sldNum" sz="quarter" idx="12"/>
          </p:nvPr>
        </p:nvSpPr>
        <p:spPr/>
        <p:txBody>
          <a:bodyPr/>
          <a:lstStyle>
            <a:lvl1pPr>
              <a:defRPr/>
            </a:lvl1pPr>
          </a:lstStyle>
          <a:p>
            <a:fld id="{4069EDC4-C5A0-45AB-8BA2-953355A6E331}" type="slidenum">
              <a:rPr lang="en-US" altLang="en-US"/>
              <a:pPr/>
              <a:t>‹#›</a:t>
            </a:fld>
            <a:endParaRPr lang="en-US" altLang="en-US"/>
          </a:p>
        </p:txBody>
      </p:sp>
    </p:spTree>
    <p:extLst>
      <p:ext uri="{BB962C8B-B14F-4D97-AF65-F5344CB8AC3E}">
        <p14:creationId xmlns:p14="http://schemas.microsoft.com/office/powerpoint/2010/main" val="46861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8" name="Footer Placeholder 7"/>
          <p:cNvSpPr>
            <a:spLocks noGrp="1"/>
          </p:cNvSpPr>
          <p:nvPr>
            <p:ph type="ftr" sz="quarter" idx="11"/>
          </p:nvPr>
        </p:nvSpPr>
        <p:spPr/>
        <p:txBody>
          <a:bodyPr/>
          <a:lstStyle>
            <a:lvl1pPr>
              <a:defRPr smtClean="0"/>
            </a:lvl1pPr>
          </a:lstStyle>
          <a:p>
            <a:pPr>
              <a:defRPr/>
            </a:pPr>
            <a:r>
              <a:rPr lang="en-US" altLang="en-US"/>
              <a:t>Instruction Scheduling</a:t>
            </a:r>
          </a:p>
        </p:txBody>
      </p:sp>
      <p:sp>
        <p:nvSpPr>
          <p:cNvPr id="9" name="Slide Number Placeholder 8"/>
          <p:cNvSpPr>
            <a:spLocks noGrp="1"/>
          </p:cNvSpPr>
          <p:nvPr>
            <p:ph type="sldNum" sz="quarter" idx="12"/>
          </p:nvPr>
        </p:nvSpPr>
        <p:spPr/>
        <p:txBody>
          <a:bodyPr/>
          <a:lstStyle>
            <a:lvl1pPr>
              <a:defRPr/>
            </a:lvl1pPr>
          </a:lstStyle>
          <a:p>
            <a:fld id="{FE2FB6C3-6B6E-4CF1-81EB-1B509F625CF1}" type="slidenum">
              <a:rPr lang="en-US" altLang="en-US"/>
              <a:pPr/>
              <a:t>‹#›</a:t>
            </a:fld>
            <a:endParaRPr lang="en-US" altLang="en-US"/>
          </a:p>
        </p:txBody>
      </p:sp>
    </p:spTree>
    <p:extLst>
      <p:ext uri="{BB962C8B-B14F-4D97-AF65-F5344CB8AC3E}">
        <p14:creationId xmlns:p14="http://schemas.microsoft.com/office/powerpoint/2010/main" val="266420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4" name="Footer Placeholder 3"/>
          <p:cNvSpPr>
            <a:spLocks noGrp="1"/>
          </p:cNvSpPr>
          <p:nvPr>
            <p:ph type="ftr" sz="quarter" idx="11"/>
          </p:nvPr>
        </p:nvSpPr>
        <p:spPr/>
        <p:txBody>
          <a:bodyPr/>
          <a:lstStyle>
            <a:lvl1pPr>
              <a:defRPr smtClean="0"/>
            </a:lvl1pPr>
          </a:lstStyle>
          <a:p>
            <a:pPr>
              <a:defRPr/>
            </a:pPr>
            <a:r>
              <a:rPr lang="en-US" altLang="en-US"/>
              <a:t>Instruction Scheduling</a:t>
            </a:r>
          </a:p>
        </p:txBody>
      </p:sp>
      <p:sp>
        <p:nvSpPr>
          <p:cNvPr id="5" name="Slide Number Placeholder 4"/>
          <p:cNvSpPr>
            <a:spLocks noGrp="1"/>
          </p:cNvSpPr>
          <p:nvPr>
            <p:ph type="sldNum" sz="quarter" idx="12"/>
          </p:nvPr>
        </p:nvSpPr>
        <p:spPr/>
        <p:txBody>
          <a:bodyPr/>
          <a:lstStyle>
            <a:lvl1pPr>
              <a:defRPr/>
            </a:lvl1pPr>
          </a:lstStyle>
          <a:p>
            <a:fld id="{A30ED3BA-F36C-4941-8694-91C0C9DDB1FD}" type="slidenum">
              <a:rPr lang="en-US" altLang="en-US"/>
              <a:pPr/>
              <a:t>‹#›</a:t>
            </a:fld>
            <a:endParaRPr lang="en-US" altLang="en-US"/>
          </a:p>
        </p:txBody>
      </p:sp>
    </p:spTree>
    <p:extLst>
      <p:ext uri="{BB962C8B-B14F-4D97-AF65-F5344CB8AC3E}">
        <p14:creationId xmlns:p14="http://schemas.microsoft.com/office/powerpoint/2010/main" val="392559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Instruction Scheduling</a:t>
            </a:r>
          </a:p>
        </p:txBody>
      </p:sp>
      <p:sp>
        <p:nvSpPr>
          <p:cNvPr id="4" name="Slide Number Placeholder 3"/>
          <p:cNvSpPr>
            <a:spLocks noGrp="1"/>
          </p:cNvSpPr>
          <p:nvPr>
            <p:ph type="sldNum" sz="quarter" idx="12"/>
          </p:nvPr>
        </p:nvSpPr>
        <p:spPr/>
        <p:txBody>
          <a:bodyPr/>
          <a:lstStyle>
            <a:lvl1pPr>
              <a:defRPr/>
            </a:lvl1pPr>
          </a:lstStyle>
          <a:p>
            <a:fld id="{FDFA97B5-A30B-4313-B1FB-FA8355D83443}" type="slidenum">
              <a:rPr lang="en-US" altLang="en-US"/>
              <a:pPr/>
              <a:t>‹#›</a:t>
            </a:fld>
            <a:endParaRPr lang="en-US" altLang="en-US"/>
          </a:p>
        </p:txBody>
      </p:sp>
    </p:spTree>
    <p:extLst>
      <p:ext uri="{BB962C8B-B14F-4D97-AF65-F5344CB8AC3E}">
        <p14:creationId xmlns:p14="http://schemas.microsoft.com/office/powerpoint/2010/main" val="4068192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Instruction Scheduling</a:t>
            </a:r>
          </a:p>
        </p:txBody>
      </p:sp>
      <p:sp>
        <p:nvSpPr>
          <p:cNvPr id="7" name="Slide Number Placeholder 6"/>
          <p:cNvSpPr>
            <a:spLocks noGrp="1"/>
          </p:cNvSpPr>
          <p:nvPr>
            <p:ph type="sldNum" sz="quarter" idx="12"/>
          </p:nvPr>
        </p:nvSpPr>
        <p:spPr/>
        <p:txBody>
          <a:bodyPr/>
          <a:lstStyle>
            <a:lvl1pPr>
              <a:defRPr/>
            </a:lvl1pPr>
          </a:lstStyle>
          <a:p>
            <a:fld id="{B83B3F34-0BF1-412F-B915-CBDCC5B4EA25}" type="slidenum">
              <a:rPr lang="en-US" altLang="en-US"/>
              <a:pPr/>
              <a:t>‹#›</a:t>
            </a:fld>
            <a:endParaRPr lang="en-US" altLang="en-US"/>
          </a:p>
        </p:txBody>
      </p:sp>
    </p:spTree>
    <p:extLst>
      <p:ext uri="{BB962C8B-B14F-4D97-AF65-F5344CB8AC3E}">
        <p14:creationId xmlns:p14="http://schemas.microsoft.com/office/powerpoint/2010/main" val="37279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Instruction Scheduling</a:t>
            </a:r>
          </a:p>
        </p:txBody>
      </p:sp>
      <p:sp>
        <p:nvSpPr>
          <p:cNvPr id="7" name="Slide Number Placeholder 6"/>
          <p:cNvSpPr>
            <a:spLocks noGrp="1"/>
          </p:cNvSpPr>
          <p:nvPr>
            <p:ph type="sldNum" sz="quarter" idx="12"/>
          </p:nvPr>
        </p:nvSpPr>
        <p:spPr/>
        <p:txBody>
          <a:bodyPr/>
          <a:lstStyle>
            <a:lvl1pPr>
              <a:defRPr/>
            </a:lvl1pPr>
          </a:lstStyle>
          <a:p>
            <a:fld id="{D3EF265B-0485-4D61-BBE9-E2FE6A470EB0}" type="slidenum">
              <a:rPr lang="en-US" altLang="en-US"/>
              <a:pPr/>
              <a:t>‹#›</a:t>
            </a:fld>
            <a:endParaRPr lang="en-US" altLang="en-US"/>
          </a:p>
        </p:txBody>
      </p:sp>
    </p:spTree>
    <p:extLst>
      <p:ext uri="{BB962C8B-B14F-4D97-AF65-F5344CB8AC3E}">
        <p14:creationId xmlns:p14="http://schemas.microsoft.com/office/powerpoint/2010/main" val="278427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560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rgbClr val="660066"/>
                </a:solidFill>
                <a:latin typeface="Arial" charset="0"/>
                <a:cs typeface="Arial" charset="0"/>
              </a:defRPr>
            </a:lvl1pPr>
          </a:lstStyle>
          <a:p>
            <a:pPr>
              <a:defRPr/>
            </a:pPr>
            <a:r>
              <a:rPr lang="en-US" altLang="en-US" smtClean="0"/>
              <a:t>© WWF (2016)</a:t>
            </a:r>
            <a:endParaRPr lang="en-US" altLang="en-US">
              <a:cs typeface="+mn-cs"/>
            </a:endParaRPr>
          </a:p>
        </p:txBody>
      </p:sp>
      <p:sp>
        <p:nvSpPr>
          <p:cNvPr id="5560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solidFill>
                  <a:srgbClr val="660066"/>
                </a:solidFill>
                <a:latin typeface="Arial" charset="0"/>
              </a:defRPr>
            </a:lvl1pPr>
          </a:lstStyle>
          <a:p>
            <a:pPr>
              <a:defRPr/>
            </a:pPr>
            <a:r>
              <a:rPr lang="en-US" altLang="en-US"/>
              <a:t>Instruction Scheduling</a:t>
            </a:r>
          </a:p>
        </p:txBody>
      </p:sp>
      <p:sp>
        <p:nvSpPr>
          <p:cNvPr id="5560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660066"/>
                </a:solidFill>
              </a:defRPr>
            </a:lvl1pPr>
          </a:lstStyle>
          <a:p>
            <a:fld id="{BE16C9C5-3ECC-40CD-8E87-85F34D3A57DF}" type="slidenum">
              <a:rPr lang="en-US" altLang="en-US"/>
              <a:pPr/>
              <a:t>‹#›</a:t>
            </a:fld>
            <a:endParaRPr lang="en-US" altLang="en-US"/>
          </a:p>
        </p:txBody>
      </p:sp>
      <p:sp>
        <p:nvSpPr>
          <p:cNvPr id="1031" name="Rectangle 7"/>
          <p:cNvSpPr>
            <a:spLocks noChangeArrowheads="1"/>
          </p:cNvSpPr>
          <p:nvPr/>
        </p:nvSpPr>
        <p:spPr bwMode="auto">
          <a:xfrm>
            <a:off x="457200" y="1371600"/>
            <a:ext cx="8229600" cy="76200"/>
          </a:xfrm>
          <a:prstGeom prst="rect">
            <a:avLst/>
          </a:prstGeom>
          <a:gradFill rotWithShape="1">
            <a:gsLst>
              <a:gs pos="0">
                <a:srgbClr val="FF00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 name="Oval 8"/>
          <p:cNvSpPr>
            <a:spLocks noChangeArrowheads="1"/>
          </p:cNvSpPr>
          <p:nvPr/>
        </p:nvSpPr>
        <p:spPr bwMode="auto">
          <a:xfrm>
            <a:off x="381000" y="1333500"/>
            <a:ext cx="152400" cy="152400"/>
          </a:xfrm>
          <a:prstGeom prst="ellipse">
            <a:avLst/>
          </a:prstGeom>
          <a:gradFill rotWithShape="1">
            <a:gsLst>
              <a:gs pos="0">
                <a:srgbClr val="80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hdr="0"/>
  <p:txStyles>
    <p:titleStyle>
      <a:lvl1pPr algn="ctr" rtl="0" eaLnBrk="0" fontAlgn="base" hangingPunct="0">
        <a:spcBef>
          <a:spcPct val="0"/>
        </a:spcBef>
        <a:spcAft>
          <a:spcPct val="0"/>
        </a:spcAft>
        <a:defRPr sz="4400">
          <a:solidFill>
            <a:srgbClr val="333399"/>
          </a:solidFill>
          <a:latin typeface="+mj-lt"/>
          <a:ea typeface="+mj-ea"/>
          <a:cs typeface="+mj-cs"/>
        </a:defRPr>
      </a:lvl1pPr>
      <a:lvl2pPr algn="ctr" rtl="0" eaLnBrk="0" fontAlgn="base" hangingPunct="0">
        <a:spcBef>
          <a:spcPct val="0"/>
        </a:spcBef>
        <a:spcAft>
          <a:spcPct val="0"/>
        </a:spcAft>
        <a:defRPr sz="4400">
          <a:solidFill>
            <a:srgbClr val="333399"/>
          </a:solidFill>
          <a:latin typeface="Arial" charset="0"/>
        </a:defRPr>
      </a:lvl2pPr>
      <a:lvl3pPr algn="ctr" rtl="0" eaLnBrk="0" fontAlgn="base" hangingPunct="0">
        <a:spcBef>
          <a:spcPct val="0"/>
        </a:spcBef>
        <a:spcAft>
          <a:spcPct val="0"/>
        </a:spcAft>
        <a:defRPr sz="4400">
          <a:solidFill>
            <a:srgbClr val="333399"/>
          </a:solidFill>
          <a:latin typeface="Arial" charset="0"/>
        </a:defRPr>
      </a:lvl3pPr>
      <a:lvl4pPr algn="ctr" rtl="0" eaLnBrk="0" fontAlgn="base" hangingPunct="0">
        <a:spcBef>
          <a:spcPct val="0"/>
        </a:spcBef>
        <a:spcAft>
          <a:spcPct val="0"/>
        </a:spcAft>
        <a:defRPr sz="4400">
          <a:solidFill>
            <a:srgbClr val="333399"/>
          </a:solidFill>
          <a:latin typeface="Arial" charset="0"/>
        </a:defRPr>
      </a:lvl4pPr>
      <a:lvl5pPr algn="ctr" rtl="0" eaLnBrk="0" fontAlgn="base" hangingPunct="0">
        <a:spcBef>
          <a:spcPct val="0"/>
        </a:spcBef>
        <a:spcAft>
          <a:spcPct val="0"/>
        </a:spcAft>
        <a:defRPr sz="4400">
          <a:solidFill>
            <a:srgbClr val="333399"/>
          </a:solidFill>
          <a:latin typeface="Arial" charset="0"/>
        </a:defRPr>
      </a:lvl5pPr>
      <a:lvl6pPr marL="457200" algn="ctr" rtl="0" fontAlgn="base">
        <a:spcBef>
          <a:spcPct val="0"/>
        </a:spcBef>
        <a:spcAft>
          <a:spcPct val="0"/>
        </a:spcAft>
        <a:defRPr sz="4400">
          <a:solidFill>
            <a:srgbClr val="333399"/>
          </a:solidFill>
          <a:latin typeface="Arial" charset="0"/>
        </a:defRPr>
      </a:lvl6pPr>
      <a:lvl7pPr marL="914400" algn="ctr" rtl="0" fontAlgn="base">
        <a:spcBef>
          <a:spcPct val="0"/>
        </a:spcBef>
        <a:spcAft>
          <a:spcPct val="0"/>
        </a:spcAft>
        <a:defRPr sz="4400">
          <a:solidFill>
            <a:srgbClr val="333399"/>
          </a:solidFill>
          <a:latin typeface="Arial" charset="0"/>
        </a:defRPr>
      </a:lvl7pPr>
      <a:lvl8pPr marL="1371600" algn="ctr" rtl="0" fontAlgn="base">
        <a:spcBef>
          <a:spcPct val="0"/>
        </a:spcBef>
        <a:spcAft>
          <a:spcPct val="0"/>
        </a:spcAft>
        <a:defRPr sz="4400">
          <a:solidFill>
            <a:srgbClr val="333399"/>
          </a:solidFill>
          <a:latin typeface="Arial" charset="0"/>
        </a:defRPr>
      </a:lvl8pPr>
      <a:lvl9pPr marL="1828800" algn="ctr" rtl="0" fontAlgn="base">
        <a:spcBef>
          <a:spcPct val="0"/>
        </a:spcBef>
        <a:spcAft>
          <a:spcPct val="0"/>
        </a:spcAft>
        <a:defRPr sz="4400">
          <a:solidFill>
            <a:srgbClr val="333399"/>
          </a:solidFill>
          <a:latin typeface="Arial" charset="0"/>
        </a:defRPr>
      </a:lvl9pPr>
    </p:titleStyle>
    <p:bodyStyle>
      <a:lvl1pPr marL="342900" indent="-342900" algn="l" rtl="0" eaLnBrk="0" fontAlgn="base" hangingPunct="0">
        <a:spcBef>
          <a:spcPct val="20000"/>
        </a:spcBef>
        <a:spcAft>
          <a:spcPct val="0"/>
        </a:spcAft>
        <a:buClr>
          <a:srgbClr val="0066FF"/>
        </a:buClr>
        <a:buSzPct val="80000"/>
        <a:buFont typeface="Arial Unicode MS" panose="020B0604020202020204" pitchFamily="34" charset="-128"/>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660066"/>
          </a:solidFill>
          <a:latin typeface="+mn-lt"/>
        </a:defRPr>
      </a:lvl2pPr>
      <a:lvl3pPr marL="1143000" indent="-228600" algn="l" rtl="0" eaLnBrk="0" fontAlgn="base" hangingPunct="0">
        <a:spcBef>
          <a:spcPct val="20000"/>
        </a:spcBef>
        <a:spcAft>
          <a:spcPct val="0"/>
        </a:spcAft>
        <a:buChar char="•"/>
        <a:defRPr sz="2400">
          <a:solidFill>
            <a:srgbClr val="003300"/>
          </a:solidFill>
          <a:latin typeface="+mn-lt"/>
        </a:defRPr>
      </a:lvl3pPr>
      <a:lvl4pPr marL="1600200" indent="-228600" algn="l" rtl="0" eaLnBrk="0" fontAlgn="base" hangingPunct="0">
        <a:spcBef>
          <a:spcPct val="20000"/>
        </a:spcBef>
        <a:spcAft>
          <a:spcPct val="0"/>
        </a:spcAft>
        <a:buChar char="–"/>
        <a:defRPr sz="2000">
          <a:solidFill>
            <a:srgbClr val="000066"/>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6.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0.wmf"/><Relationship Id="rId4" Type="http://schemas.openxmlformats.org/officeDocument/2006/relationships/oleObject" Target="../embeddings/oleObject4.bin"/></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6.bin"/></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981200" y="1752600"/>
            <a:ext cx="6705600" cy="1470025"/>
          </a:xfrm>
        </p:spPr>
        <p:txBody>
          <a:bodyPr/>
          <a:lstStyle/>
          <a:p>
            <a:pPr eaLnBrk="1" hangingPunct="1"/>
            <a:r>
              <a:rPr lang="en-US" altLang="en-US" smtClean="0"/>
              <a:t>Instruction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35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35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BE4333-B97E-46CE-B2C4-951F486F8308}" type="slidenum">
              <a:rPr lang="en-US" altLang="en-US">
                <a:solidFill>
                  <a:srgbClr val="660066"/>
                </a:solidFill>
              </a:rPr>
              <a:pPr eaLnBrk="1" hangingPunct="1"/>
              <a:t>10</a:t>
            </a:fld>
            <a:endParaRPr lang="en-US" altLang="en-US">
              <a:solidFill>
                <a:srgbClr val="660066"/>
              </a:solidFill>
            </a:endParaRPr>
          </a:p>
        </p:txBody>
      </p:sp>
      <p:sp>
        <p:nvSpPr>
          <p:cNvPr id="23557" name="Rectangle 2"/>
          <p:cNvSpPr>
            <a:spLocks noGrp="1" noChangeArrowheads="1"/>
          </p:cNvSpPr>
          <p:nvPr>
            <p:ph type="title"/>
          </p:nvPr>
        </p:nvSpPr>
        <p:spPr>
          <a:xfrm>
            <a:off x="793750" y="611188"/>
            <a:ext cx="7705725" cy="635000"/>
          </a:xfrm>
        </p:spPr>
        <p:txBody>
          <a:bodyPr/>
          <a:lstStyle/>
          <a:p>
            <a:pPr eaLnBrk="1" hangingPunct="1"/>
            <a:r>
              <a:rPr lang="en-US" altLang="en-US" sz="3200" smtClean="0"/>
              <a:t>The General Instruction </a:t>
            </a:r>
            <a:br>
              <a:rPr lang="en-US" altLang="en-US" sz="3200" smtClean="0"/>
            </a:br>
            <a:r>
              <a:rPr lang="en-US" altLang="en-US" sz="3200" smtClean="0"/>
              <a:t>Scheduling Problem (Contd.)</a:t>
            </a:r>
          </a:p>
        </p:txBody>
      </p:sp>
      <p:sp>
        <p:nvSpPr>
          <p:cNvPr id="23558" name="Rectangle 3"/>
          <p:cNvSpPr>
            <a:spLocks noGrp="1" noChangeArrowheads="1"/>
          </p:cNvSpPr>
          <p:nvPr>
            <p:ph type="body" idx="1"/>
          </p:nvPr>
        </p:nvSpPr>
        <p:spPr>
          <a:xfrm>
            <a:off x="793750" y="1676400"/>
            <a:ext cx="8350250" cy="4991100"/>
          </a:xfrm>
        </p:spPr>
        <p:txBody>
          <a:bodyPr/>
          <a:lstStyle/>
          <a:p>
            <a:pPr eaLnBrk="1" hangingPunct="1">
              <a:lnSpc>
                <a:spcPct val="90000"/>
              </a:lnSpc>
              <a:buFont typeface="Arial Unicode MS" panose="020B0604020202020204" pitchFamily="34" charset="-128"/>
              <a:buNone/>
            </a:pPr>
            <a:r>
              <a:rPr lang="en-US" altLang="en-US" sz="2000" b="1" smtClean="0"/>
              <a:t>Feasible Schedule:</a:t>
            </a:r>
            <a:r>
              <a:rPr lang="en-US" altLang="en-US" sz="2000" smtClean="0"/>
              <a:t> A specification of a </a:t>
            </a:r>
            <a:r>
              <a:rPr lang="en-US" altLang="en-US" sz="2000" i="1" smtClean="0"/>
              <a:t>start time</a:t>
            </a:r>
            <a:r>
              <a:rPr lang="en-US" altLang="en-US" sz="2000" smtClean="0"/>
              <a:t> for </a:t>
            </a:r>
          </a:p>
          <a:p>
            <a:pPr eaLnBrk="1" hangingPunct="1">
              <a:lnSpc>
                <a:spcPct val="90000"/>
              </a:lnSpc>
              <a:buFont typeface="Arial Unicode MS" panose="020B0604020202020204" pitchFamily="34" charset="-128"/>
              <a:buNone/>
            </a:pPr>
            <a:r>
              <a:rPr lang="en-US" altLang="en-US" sz="2000" smtClean="0"/>
              <a:t>each instruction such that the following constraints are </a:t>
            </a:r>
          </a:p>
          <a:p>
            <a:pPr eaLnBrk="1" hangingPunct="1">
              <a:lnSpc>
                <a:spcPct val="90000"/>
              </a:lnSpc>
              <a:buFont typeface="Arial Unicode MS" panose="020B0604020202020204" pitchFamily="34" charset="-128"/>
              <a:buNone/>
            </a:pPr>
            <a:r>
              <a:rPr lang="en-US" altLang="en-US" sz="2000" smtClean="0"/>
              <a:t>obeyed: </a:t>
            </a:r>
          </a:p>
          <a:p>
            <a:pPr eaLnBrk="1" hangingPunct="1">
              <a:lnSpc>
                <a:spcPct val="20000"/>
              </a:lnSpc>
              <a:buFont typeface="Arial Unicode MS" panose="020B0604020202020204" pitchFamily="34" charset="-128"/>
              <a:buNone/>
            </a:pPr>
            <a:endParaRPr lang="en-US" altLang="en-US" sz="2000" smtClean="0"/>
          </a:p>
          <a:p>
            <a:pPr eaLnBrk="1" hangingPunct="1">
              <a:lnSpc>
                <a:spcPct val="90000"/>
              </a:lnSpc>
              <a:buFont typeface="Arial Unicode MS" panose="020B0604020202020204" pitchFamily="34" charset="-128"/>
              <a:buNone/>
            </a:pPr>
            <a:r>
              <a:rPr lang="en-US" altLang="en-US" sz="2000" smtClean="0"/>
              <a:t>	1. Resource: Number of instructions of a given type   </a:t>
            </a:r>
          </a:p>
          <a:p>
            <a:pPr eaLnBrk="1" hangingPunct="1">
              <a:lnSpc>
                <a:spcPct val="90000"/>
              </a:lnSpc>
              <a:buFont typeface="Arial Unicode MS" panose="020B0604020202020204" pitchFamily="34" charset="-128"/>
              <a:buNone/>
            </a:pPr>
            <a:r>
              <a:rPr lang="en-US" altLang="en-US" sz="2000" smtClean="0"/>
              <a:t>        of any time &lt; corresponding number of FUs.</a:t>
            </a:r>
          </a:p>
          <a:p>
            <a:pPr eaLnBrk="1" hangingPunct="1">
              <a:lnSpc>
                <a:spcPct val="20000"/>
              </a:lnSpc>
              <a:buFont typeface="Arial Unicode MS" panose="020B0604020202020204" pitchFamily="34" charset="-128"/>
              <a:buNone/>
            </a:pPr>
            <a:endParaRPr lang="en-US" altLang="en-US" sz="2000" smtClean="0"/>
          </a:p>
          <a:p>
            <a:pPr eaLnBrk="1" hangingPunct="1">
              <a:lnSpc>
                <a:spcPct val="90000"/>
              </a:lnSpc>
              <a:buFont typeface="Arial Unicode MS" panose="020B0604020202020204" pitchFamily="34" charset="-128"/>
              <a:buNone/>
            </a:pPr>
            <a:r>
              <a:rPr lang="en-US" altLang="en-US" sz="2000" smtClean="0"/>
              <a:t>	2. Precedence and Latency: For each predecessor </a:t>
            </a:r>
            <a:r>
              <a:rPr lang="en-US" altLang="en-US" sz="2000" i="1" smtClean="0"/>
              <a:t>j</a:t>
            </a:r>
            <a:r>
              <a:rPr lang="en-US" altLang="en-US" sz="2000" smtClean="0"/>
              <a:t> </a:t>
            </a:r>
          </a:p>
          <a:p>
            <a:pPr eaLnBrk="1" hangingPunct="1">
              <a:lnSpc>
                <a:spcPct val="90000"/>
              </a:lnSpc>
              <a:buFont typeface="Arial Unicode MS" panose="020B0604020202020204" pitchFamily="34" charset="-128"/>
              <a:buNone/>
            </a:pPr>
            <a:r>
              <a:rPr lang="en-US" altLang="en-US" sz="2000" smtClean="0"/>
              <a:t>        of an instruction </a:t>
            </a:r>
            <a:r>
              <a:rPr lang="en-US" altLang="en-US" sz="2000" i="1" smtClean="0"/>
              <a:t>i</a:t>
            </a:r>
            <a:r>
              <a:rPr lang="en-US" altLang="en-US" sz="2000" smtClean="0"/>
              <a:t> in the DAG, </a:t>
            </a:r>
            <a:r>
              <a:rPr lang="en-US" altLang="en-US" sz="2000" i="1" smtClean="0"/>
              <a:t>i</a:t>
            </a:r>
            <a:r>
              <a:rPr lang="en-US" altLang="en-US" sz="2000" smtClean="0"/>
              <a:t> is the started only </a:t>
            </a:r>
            <a:r>
              <a:rPr lang="en-US" altLang="en-US" sz="2000" smtClean="0">
                <a:sym typeface="Symbol" panose="05050102010706020507" pitchFamily="18" charset="2"/>
              </a:rPr>
              <a:t> </a:t>
            </a:r>
          </a:p>
          <a:p>
            <a:pPr eaLnBrk="1" hangingPunct="1">
              <a:lnSpc>
                <a:spcPct val="90000"/>
              </a:lnSpc>
              <a:buFont typeface="Arial Unicode MS" panose="020B0604020202020204" pitchFamily="34" charset="-128"/>
              <a:buNone/>
            </a:pPr>
            <a:r>
              <a:rPr lang="en-US" altLang="en-US" sz="2000" smtClean="0">
                <a:sym typeface="Symbol" panose="05050102010706020507" pitchFamily="18" charset="2"/>
              </a:rPr>
              <a:t>        cycles after </a:t>
            </a:r>
            <a:r>
              <a:rPr lang="en-US" altLang="en-US" sz="2000" i="1" smtClean="0">
                <a:sym typeface="Symbol" panose="05050102010706020507" pitchFamily="18" charset="2"/>
              </a:rPr>
              <a:t>j</a:t>
            </a:r>
            <a:r>
              <a:rPr lang="en-US" altLang="en-US" sz="2000" smtClean="0">
                <a:sym typeface="Symbol" panose="05050102010706020507" pitchFamily="18" charset="2"/>
              </a:rPr>
              <a:t> finishes where  is the latency  </a:t>
            </a:r>
          </a:p>
          <a:p>
            <a:pPr eaLnBrk="1" hangingPunct="1">
              <a:lnSpc>
                <a:spcPct val="90000"/>
              </a:lnSpc>
              <a:buFont typeface="Arial Unicode MS" panose="020B0604020202020204" pitchFamily="34" charset="-128"/>
              <a:buNone/>
            </a:pPr>
            <a:r>
              <a:rPr lang="en-US" altLang="en-US" sz="2000" smtClean="0">
                <a:sym typeface="Symbol" panose="05050102010706020507" pitchFamily="18" charset="2"/>
              </a:rPr>
              <a:t>        labeling the edge (</a:t>
            </a:r>
            <a:r>
              <a:rPr lang="en-US" altLang="en-US" sz="2000" i="1" smtClean="0">
                <a:sym typeface="Symbol" panose="05050102010706020507" pitchFamily="18" charset="2"/>
              </a:rPr>
              <a:t>j,i</a:t>
            </a:r>
            <a:r>
              <a:rPr lang="en-US" altLang="en-US" sz="2000" smtClean="0">
                <a:sym typeface="Symbol" panose="05050102010706020507" pitchFamily="18" charset="2"/>
              </a:rPr>
              <a:t>),</a:t>
            </a:r>
          </a:p>
          <a:p>
            <a:pPr eaLnBrk="1" hangingPunct="1">
              <a:lnSpc>
                <a:spcPct val="20000"/>
              </a:lnSpc>
              <a:buFont typeface="Arial Unicode MS" panose="020B0604020202020204" pitchFamily="34" charset="-128"/>
              <a:buNone/>
            </a:pPr>
            <a:endParaRPr lang="en-US" altLang="en-US" sz="2000" smtClean="0">
              <a:sym typeface="Symbol" panose="05050102010706020507" pitchFamily="18" charset="2"/>
            </a:endParaRPr>
          </a:p>
          <a:p>
            <a:pPr eaLnBrk="1" hangingPunct="1">
              <a:lnSpc>
                <a:spcPct val="90000"/>
              </a:lnSpc>
              <a:buFont typeface="Arial Unicode MS" panose="020B0604020202020204" pitchFamily="34" charset="-128"/>
              <a:buNone/>
            </a:pPr>
            <a:r>
              <a:rPr lang="en-US" altLang="en-US" sz="2000" b="1" smtClean="0">
                <a:sym typeface="Symbol" panose="05050102010706020507" pitchFamily="18" charset="2"/>
              </a:rPr>
              <a:t>Output:</a:t>
            </a:r>
            <a:r>
              <a:rPr lang="en-US" altLang="en-US" sz="2000" smtClean="0">
                <a:sym typeface="Symbol" panose="05050102010706020507" pitchFamily="18" charset="2"/>
              </a:rPr>
              <a:t> A schedule with the minimum </a:t>
            </a:r>
            <a:r>
              <a:rPr lang="en-US" altLang="en-US" sz="2000" i="1" smtClean="0">
                <a:sym typeface="Symbol" panose="05050102010706020507" pitchFamily="18" charset="2"/>
              </a:rPr>
              <a:t>overall</a:t>
            </a:r>
          </a:p>
          <a:p>
            <a:pPr eaLnBrk="1" hangingPunct="1">
              <a:lnSpc>
                <a:spcPct val="90000"/>
              </a:lnSpc>
              <a:buFont typeface="Arial Unicode MS" panose="020B0604020202020204" pitchFamily="34" charset="-128"/>
              <a:buNone/>
            </a:pPr>
            <a:r>
              <a:rPr lang="en-US" altLang="en-US" sz="2000" i="1" smtClean="0">
                <a:sym typeface="Symbol" panose="05050102010706020507" pitchFamily="18" charset="2"/>
              </a:rPr>
              <a:t>completion time (makespan).</a:t>
            </a:r>
            <a:endParaRPr lang="en-US" altLang="en-US" sz="2000" i="1" smtClean="0"/>
          </a:p>
          <a:p>
            <a:pPr eaLnBrk="1" hangingPunct="1">
              <a:lnSpc>
                <a:spcPct val="90000"/>
              </a:lnSpc>
              <a:buFont typeface="Arial Unicode MS" panose="020B0604020202020204" pitchFamily="34" charset="-128"/>
              <a:buNone/>
            </a:pPr>
            <a:endParaRPr lang="en-US" altLang="en-US" sz="200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57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157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9FC0A4-980F-4B0C-8CC4-64F9D3060C80}" type="slidenum">
              <a:rPr lang="en-US" altLang="en-US">
                <a:solidFill>
                  <a:srgbClr val="660066"/>
                </a:solidFill>
              </a:rPr>
              <a:pPr eaLnBrk="1" hangingPunct="1"/>
              <a:t>100</a:t>
            </a:fld>
            <a:endParaRPr lang="en-US" altLang="en-US">
              <a:solidFill>
                <a:srgbClr val="660066"/>
              </a:solidFill>
            </a:endParaRPr>
          </a:p>
        </p:txBody>
      </p:sp>
      <p:sp>
        <p:nvSpPr>
          <p:cNvPr id="115717" name="Rectangle 2"/>
          <p:cNvSpPr>
            <a:spLocks noGrp="1" noChangeArrowheads="1"/>
          </p:cNvSpPr>
          <p:nvPr>
            <p:ph type="title"/>
          </p:nvPr>
        </p:nvSpPr>
        <p:spPr>
          <a:xfrm>
            <a:off x="136525" y="388938"/>
            <a:ext cx="8912225" cy="762000"/>
          </a:xfrm>
        </p:spPr>
        <p:txBody>
          <a:bodyPr/>
          <a:lstStyle/>
          <a:p>
            <a:pPr eaLnBrk="1" hangingPunct="1"/>
            <a:r>
              <a:rPr lang="en-US" altLang="en-US" sz="3600" smtClean="0"/>
              <a:t>Modulo Scheduling and Rotating Registers</a:t>
            </a:r>
          </a:p>
        </p:txBody>
      </p:sp>
      <p:sp>
        <p:nvSpPr>
          <p:cNvPr id="115718" name="Rectangle 3"/>
          <p:cNvSpPr>
            <a:spLocks noGrp="1" noChangeArrowheads="1"/>
          </p:cNvSpPr>
          <p:nvPr>
            <p:ph type="body" idx="1"/>
          </p:nvPr>
        </p:nvSpPr>
        <p:spPr>
          <a:xfrm>
            <a:off x="457200" y="1524000"/>
            <a:ext cx="8229600" cy="4724400"/>
          </a:xfrm>
        </p:spPr>
        <p:txBody>
          <a:bodyPr/>
          <a:lstStyle/>
          <a:p>
            <a:pPr marL="0" indent="0" eaLnBrk="1" hangingPunct="1">
              <a:spcAft>
                <a:spcPct val="40000"/>
              </a:spcAft>
              <a:buFont typeface="Arial Unicode MS" panose="020B0604020202020204" pitchFamily="34" charset="-128"/>
              <a:buNone/>
            </a:pPr>
            <a:r>
              <a:rPr lang="en-US" altLang="en-US" sz="2800" smtClean="0"/>
              <a:t/>
            </a:r>
            <a:br>
              <a:rPr lang="en-US" altLang="en-US" sz="2800" smtClean="0"/>
            </a:br>
            <a:r>
              <a:rPr lang="en-US" altLang="en-US" sz="2800" smtClean="0"/>
              <a:t>With rotating registers, we can overlay iterations of the loop.</a:t>
            </a:r>
          </a:p>
          <a:p>
            <a:pPr lvl="1" eaLnBrk="1" hangingPunct="1">
              <a:spcAft>
                <a:spcPct val="40000"/>
              </a:spcAft>
            </a:pPr>
            <a:r>
              <a:rPr lang="en-US" altLang="en-US" sz="2400" smtClean="0"/>
              <a:t>e.g. r[j] in one iteration was r[j-1] in the previous iteration, r[j-2] in the iteration before that, and so on.</a:t>
            </a:r>
          </a:p>
          <a:p>
            <a:pPr lvl="1" eaLnBrk="1" hangingPunct="1">
              <a:spcAft>
                <a:spcPct val="40000"/>
              </a:spcAft>
            </a:pPr>
            <a:r>
              <a:rPr lang="en-US" altLang="en-US" sz="2400" smtClean="0"/>
              <a:t>thus a single VLIW instruction could conceivably contain an operation from each of the n previous iterations.</a:t>
            </a:r>
          </a:p>
          <a:p>
            <a:pPr marL="1085850" lvl="2" eaLnBrk="1" hangingPunct="1">
              <a:spcAft>
                <a:spcPct val="40000"/>
              </a:spcAft>
            </a:pPr>
            <a:r>
              <a:rPr lang="en-US" altLang="en-US" sz="2000" smtClean="0"/>
              <a:t>where n is the size of the rotating portion of a register file</a:t>
            </a:r>
            <a:endParaRPr lang="en-US" altLang="en-US"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67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167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ACB4AB-AF0E-43DF-92CC-80825149820C}" type="slidenum">
              <a:rPr lang="en-US" altLang="en-US">
                <a:solidFill>
                  <a:srgbClr val="660066"/>
                </a:solidFill>
              </a:rPr>
              <a:pPr eaLnBrk="1" hangingPunct="1"/>
              <a:t>101</a:t>
            </a:fld>
            <a:endParaRPr lang="en-US" altLang="en-US">
              <a:solidFill>
                <a:srgbClr val="660066"/>
              </a:solidFill>
            </a:endParaRPr>
          </a:p>
        </p:txBody>
      </p:sp>
      <p:sp>
        <p:nvSpPr>
          <p:cNvPr id="116741" name="Rectangle 2"/>
          <p:cNvSpPr>
            <a:spLocks noGrp="1" noChangeArrowheads="1"/>
          </p:cNvSpPr>
          <p:nvPr>
            <p:ph type="title"/>
          </p:nvPr>
        </p:nvSpPr>
        <p:spPr>
          <a:xfrm>
            <a:off x="1062038" y="500063"/>
            <a:ext cx="7446962" cy="485775"/>
          </a:xfrm>
        </p:spPr>
        <p:txBody>
          <a:bodyPr/>
          <a:lstStyle/>
          <a:p>
            <a:pPr eaLnBrk="1" hangingPunct="1"/>
            <a:r>
              <a:rPr lang="en-US" altLang="en-US" smtClean="0"/>
              <a:t>Main Idea</a:t>
            </a:r>
          </a:p>
        </p:txBody>
      </p:sp>
      <p:sp>
        <p:nvSpPr>
          <p:cNvPr id="116742" name="Rectangle 3"/>
          <p:cNvSpPr>
            <a:spLocks noGrp="1" noChangeArrowheads="1"/>
          </p:cNvSpPr>
          <p:nvPr>
            <p:ph type="body" idx="1"/>
          </p:nvPr>
        </p:nvSpPr>
        <p:spPr>
          <a:xfrm>
            <a:off x="846138" y="1570038"/>
            <a:ext cx="7620000" cy="4991100"/>
          </a:xfrm>
        </p:spPr>
        <p:txBody>
          <a:bodyPr/>
          <a:lstStyle/>
          <a:p>
            <a:pPr eaLnBrk="1" hangingPunct="1">
              <a:lnSpc>
                <a:spcPct val="90000"/>
              </a:lnSpc>
            </a:pPr>
            <a:r>
              <a:rPr lang="en-US" altLang="en-US" sz="2400" smtClean="0"/>
              <a:t>Loops are treated as integral units.</a:t>
            </a:r>
          </a:p>
          <a:p>
            <a:pPr eaLnBrk="1" hangingPunct="1">
              <a:lnSpc>
                <a:spcPct val="90000"/>
              </a:lnSpc>
            </a:pPr>
            <a:endParaRPr lang="en-US" altLang="en-US" sz="2400" smtClean="0"/>
          </a:p>
          <a:p>
            <a:pPr eaLnBrk="1" hangingPunct="1">
              <a:lnSpc>
                <a:spcPct val="90000"/>
              </a:lnSpc>
            </a:pPr>
            <a:r>
              <a:rPr lang="en-US" altLang="en-US" sz="2400" smtClean="0"/>
              <a:t>Conventionally, loop-body is executed sequentially from one iteration to the next.</a:t>
            </a:r>
          </a:p>
          <a:p>
            <a:pPr eaLnBrk="1" hangingPunct="1">
              <a:lnSpc>
                <a:spcPct val="90000"/>
              </a:lnSpc>
            </a:pPr>
            <a:endParaRPr lang="en-US" altLang="en-US" sz="2400" smtClean="0"/>
          </a:p>
          <a:p>
            <a:pPr eaLnBrk="1" hangingPunct="1">
              <a:lnSpc>
                <a:spcPct val="90000"/>
              </a:lnSpc>
            </a:pPr>
            <a:r>
              <a:rPr lang="en-US" altLang="en-US" sz="2400" smtClean="0"/>
              <a:t>By compile-time analysis, execution of successive iterations of a loop is overlapped.</a:t>
            </a:r>
          </a:p>
          <a:p>
            <a:pPr eaLnBrk="1" hangingPunct="1">
              <a:lnSpc>
                <a:spcPct val="90000"/>
              </a:lnSpc>
            </a:pPr>
            <a:endParaRPr lang="en-US" altLang="en-US" sz="2400" smtClean="0"/>
          </a:p>
          <a:p>
            <a:pPr eaLnBrk="1" hangingPunct="1">
              <a:lnSpc>
                <a:spcPct val="90000"/>
              </a:lnSpc>
            </a:pPr>
            <a:r>
              <a:rPr lang="en-US" altLang="en-US" sz="2400" smtClean="0"/>
              <a:t>Reminiscent of execution in hardware pipelines.</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buFont typeface="Arial Unicode MS" panose="020B0604020202020204" pitchFamily="34" charset="-128"/>
              <a:buNone/>
            </a:pPr>
            <a:r>
              <a:rPr lang="en-US" altLang="en-US" sz="2400" smtClean="0"/>
              <a:t>								</a:t>
            </a:r>
            <a:endParaRPr lang="en-US" altLang="en-US" sz="2400" i="1"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77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177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7F5473-0B6C-4CCE-B57E-D9EBFC38D3C8}" type="slidenum">
              <a:rPr lang="en-US" altLang="en-US">
                <a:solidFill>
                  <a:srgbClr val="660066"/>
                </a:solidFill>
              </a:rPr>
              <a:pPr eaLnBrk="1" hangingPunct="1"/>
              <a:t>102</a:t>
            </a:fld>
            <a:endParaRPr lang="en-US" altLang="en-US">
              <a:solidFill>
                <a:srgbClr val="660066"/>
              </a:solidFill>
            </a:endParaRPr>
          </a:p>
        </p:txBody>
      </p:sp>
      <p:sp>
        <p:nvSpPr>
          <p:cNvPr id="117765" name="Rectangle 2"/>
          <p:cNvSpPr>
            <a:spLocks noGrp="1" noChangeArrowheads="1"/>
          </p:cNvSpPr>
          <p:nvPr>
            <p:ph type="title"/>
          </p:nvPr>
        </p:nvSpPr>
        <p:spPr>
          <a:xfrm>
            <a:off x="1062038" y="500063"/>
            <a:ext cx="7446962" cy="485775"/>
          </a:xfrm>
        </p:spPr>
        <p:txBody>
          <a:bodyPr/>
          <a:lstStyle/>
          <a:p>
            <a:pPr eaLnBrk="1" hangingPunct="1"/>
            <a:r>
              <a:rPr lang="en-US" altLang="en-US" smtClean="0"/>
              <a:t>Main Idea (Contd.)</a:t>
            </a:r>
          </a:p>
        </p:txBody>
      </p:sp>
      <p:sp>
        <p:nvSpPr>
          <p:cNvPr id="117766" name="Rectangle 3"/>
          <p:cNvSpPr>
            <a:spLocks noGrp="1" noChangeArrowheads="1"/>
          </p:cNvSpPr>
          <p:nvPr>
            <p:ph type="body" idx="1"/>
          </p:nvPr>
        </p:nvSpPr>
        <p:spPr>
          <a:xfrm>
            <a:off x="990600" y="1698625"/>
            <a:ext cx="6842125" cy="4576763"/>
          </a:xfrm>
        </p:spPr>
        <p:txBody>
          <a:bodyPr/>
          <a:lstStyle/>
          <a:p>
            <a:pPr eaLnBrk="1" hangingPunct="1"/>
            <a:r>
              <a:rPr lang="en-US" altLang="en-US" sz="2800" smtClean="0"/>
              <a:t>Overall </a:t>
            </a:r>
            <a:r>
              <a:rPr lang="en-US" altLang="en-US" sz="2800" i="1" smtClean="0"/>
              <a:t>completion time</a:t>
            </a:r>
            <a:r>
              <a:rPr lang="en-US" altLang="en-US" sz="2800" smtClean="0"/>
              <a:t> can be much less if there are computational resources in the target machine to support this overlapped execution.</a:t>
            </a:r>
          </a:p>
          <a:p>
            <a:pPr eaLnBrk="1" hangingPunct="1"/>
            <a:endParaRPr lang="en-US" altLang="en-US" sz="2800" smtClean="0"/>
          </a:p>
          <a:p>
            <a:pPr eaLnBrk="1" hangingPunct="1"/>
            <a:r>
              <a:rPr lang="en-US" altLang="en-US" sz="2800" smtClean="0"/>
              <a:t>Works with no underlying hardware support such as interlocks etc.</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87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187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C50523-8ABB-49A1-8E7E-94AC88F72352}" type="slidenum">
              <a:rPr lang="en-US" altLang="en-US">
                <a:solidFill>
                  <a:srgbClr val="660066"/>
                </a:solidFill>
              </a:rPr>
              <a:pPr eaLnBrk="1" hangingPunct="1"/>
              <a:t>103</a:t>
            </a:fld>
            <a:endParaRPr lang="en-US" altLang="en-US">
              <a:solidFill>
                <a:srgbClr val="660066"/>
              </a:solidFill>
            </a:endParaRPr>
          </a:p>
        </p:txBody>
      </p:sp>
      <p:sp>
        <p:nvSpPr>
          <p:cNvPr id="118789" name="Rectangle 2"/>
          <p:cNvSpPr>
            <a:spLocks noGrp="1" noChangeArrowheads="1"/>
          </p:cNvSpPr>
          <p:nvPr>
            <p:ph type="title"/>
          </p:nvPr>
        </p:nvSpPr>
        <p:spPr>
          <a:xfrm>
            <a:off x="1062038" y="500063"/>
            <a:ext cx="7446962" cy="485775"/>
          </a:xfrm>
        </p:spPr>
        <p:txBody>
          <a:bodyPr/>
          <a:lstStyle/>
          <a:p>
            <a:pPr eaLnBrk="1" hangingPunct="1"/>
            <a:r>
              <a:rPr lang="en-US" altLang="en-US" smtClean="0"/>
              <a:t>Illustration</a:t>
            </a:r>
          </a:p>
        </p:txBody>
      </p:sp>
      <p:sp>
        <p:nvSpPr>
          <p:cNvPr id="118790" name="Rectangle 3"/>
          <p:cNvSpPr>
            <a:spLocks noChangeArrowheads="1"/>
          </p:cNvSpPr>
          <p:nvPr/>
        </p:nvSpPr>
        <p:spPr bwMode="auto">
          <a:xfrm>
            <a:off x="3581400" y="1981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791" name="Rectangle 4"/>
          <p:cNvSpPr>
            <a:spLocks noChangeArrowheads="1"/>
          </p:cNvSpPr>
          <p:nvPr/>
        </p:nvSpPr>
        <p:spPr bwMode="auto">
          <a:xfrm>
            <a:off x="4953000" y="1981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792" name="Oval 5"/>
          <p:cNvSpPr>
            <a:spLocks noChangeAspect="1" noChangeArrowheads="1"/>
          </p:cNvSpPr>
          <p:nvPr/>
        </p:nvSpPr>
        <p:spPr bwMode="auto">
          <a:xfrm>
            <a:off x="6172200" y="2133600"/>
            <a:ext cx="173038" cy="1730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793" name="Oval 6"/>
          <p:cNvSpPr>
            <a:spLocks noChangeAspect="1" noChangeArrowheads="1"/>
          </p:cNvSpPr>
          <p:nvPr/>
        </p:nvSpPr>
        <p:spPr bwMode="auto">
          <a:xfrm>
            <a:off x="6553200" y="2133600"/>
            <a:ext cx="173038" cy="1730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794" name="Rectangle 7"/>
          <p:cNvSpPr>
            <a:spLocks noChangeArrowheads="1"/>
          </p:cNvSpPr>
          <p:nvPr/>
        </p:nvSpPr>
        <p:spPr bwMode="auto">
          <a:xfrm>
            <a:off x="7086600" y="1981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795" name="Text Box 8"/>
          <p:cNvSpPr txBox="1">
            <a:spLocks noChangeArrowheads="1"/>
          </p:cNvSpPr>
          <p:nvPr/>
        </p:nvSpPr>
        <p:spPr bwMode="auto">
          <a:xfrm>
            <a:off x="1981200" y="16764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1400" b="1" i="1">
                <a:latin typeface="Times New Roman" panose="02020603050405020304" pitchFamily="18" charset="0"/>
              </a:rPr>
              <a:t>Iteration</a:t>
            </a:r>
          </a:p>
        </p:txBody>
      </p:sp>
      <p:sp>
        <p:nvSpPr>
          <p:cNvPr id="118796" name="Text Box 9"/>
          <p:cNvSpPr txBox="1">
            <a:spLocks noChangeArrowheads="1"/>
          </p:cNvSpPr>
          <p:nvPr/>
        </p:nvSpPr>
        <p:spPr bwMode="auto">
          <a:xfrm>
            <a:off x="3886200" y="1676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1</a:t>
            </a:r>
            <a:endParaRPr lang="en-US" altLang="en-US" sz="1400">
              <a:latin typeface="Times New Roman" panose="02020603050405020304" pitchFamily="18" charset="0"/>
            </a:endParaRPr>
          </a:p>
        </p:txBody>
      </p:sp>
      <p:sp>
        <p:nvSpPr>
          <p:cNvPr id="118797" name="Line 10"/>
          <p:cNvSpPr>
            <a:spLocks noChangeShapeType="1"/>
          </p:cNvSpPr>
          <p:nvPr/>
        </p:nvSpPr>
        <p:spPr bwMode="auto">
          <a:xfrm>
            <a:off x="5867400" y="3352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8" name="Line 11"/>
          <p:cNvSpPr>
            <a:spLocks noChangeShapeType="1"/>
          </p:cNvSpPr>
          <p:nvPr/>
        </p:nvSpPr>
        <p:spPr bwMode="auto">
          <a:xfrm flipV="1">
            <a:off x="7086600" y="2514600"/>
            <a:ext cx="457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9" name="Text Box 12"/>
          <p:cNvSpPr txBox="1">
            <a:spLocks noChangeArrowheads="1"/>
          </p:cNvSpPr>
          <p:nvPr/>
        </p:nvSpPr>
        <p:spPr bwMode="auto">
          <a:xfrm>
            <a:off x="3733800" y="2590800"/>
            <a:ext cx="3657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Conventional Sequential Execution of iterations</a:t>
            </a:r>
          </a:p>
        </p:txBody>
      </p:sp>
      <p:sp>
        <p:nvSpPr>
          <p:cNvPr id="118800" name="Text Box 13"/>
          <p:cNvSpPr txBox="1">
            <a:spLocks noChangeArrowheads="1"/>
          </p:cNvSpPr>
          <p:nvPr/>
        </p:nvSpPr>
        <p:spPr bwMode="auto">
          <a:xfrm>
            <a:off x="4800600" y="32004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Loop Body</a:t>
            </a:r>
          </a:p>
        </p:txBody>
      </p:sp>
      <p:sp>
        <p:nvSpPr>
          <p:cNvPr id="118801" name="Rectangle 14"/>
          <p:cNvSpPr>
            <a:spLocks noChangeArrowheads="1"/>
          </p:cNvSpPr>
          <p:nvPr/>
        </p:nvSpPr>
        <p:spPr bwMode="auto">
          <a:xfrm>
            <a:off x="4953000" y="3733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802" name="Rectangle 15"/>
          <p:cNvSpPr>
            <a:spLocks noChangeArrowheads="1"/>
          </p:cNvSpPr>
          <p:nvPr/>
        </p:nvSpPr>
        <p:spPr bwMode="auto">
          <a:xfrm>
            <a:off x="4038600" y="44196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803" name="Rectangle 16"/>
          <p:cNvSpPr>
            <a:spLocks noChangeArrowheads="1"/>
          </p:cNvSpPr>
          <p:nvPr/>
        </p:nvSpPr>
        <p:spPr bwMode="auto">
          <a:xfrm>
            <a:off x="3505200" y="5029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804" name="Oval 17"/>
          <p:cNvSpPr>
            <a:spLocks noChangeAspect="1" noChangeArrowheads="1"/>
          </p:cNvSpPr>
          <p:nvPr/>
        </p:nvSpPr>
        <p:spPr bwMode="auto">
          <a:xfrm>
            <a:off x="4191000" y="3886200"/>
            <a:ext cx="173038" cy="1730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805" name="Oval 18"/>
          <p:cNvSpPr>
            <a:spLocks noChangeAspect="1" noChangeArrowheads="1"/>
          </p:cNvSpPr>
          <p:nvPr/>
        </p:nvSpPr>
        <p:spPr bwMode="auto">
          <a:xfrm>
            <a:off x="4572000" y="3886200"/>
            <a:ext cx="173038" cy="1730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8806" name="Line 19"/>
          <p:cNvSpPr>
            <a:spLocks noChangeShapeType="1"/>
          </p:cNvSpPr>
          <p:nvPr/>
        </p:nvSpPr>
        <p:spPr bwMode="auto">
          <a:xfrm flipH="1">
            <a:off x="5181600" y="4343400"/>
            <a:ext cx="228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07" name="Line 20"/>
          <p:cNvSpPr>
            <a:spLocks noChangeShapeType="1"/>
          </p:cNvSpPr>
          <p:nvPr/>
        </p:nvSpPr>
        <p:spPr bwMode="auto">
          <a:xfrm flipV="1">
            <a:off x="4495800" y="52578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08" name="Text Box 21"/>
          <p:cNvSpPr txBox="1">
            <a:spLocks noChangeArrowheads="1"/>
          </p:cNvSpPr>
          <p:nvPr/>
        </p:nvSpPr>
        <p:spPr bwMode="auto">
          <a:xfrm>
            <a:off x="5257800" y="1676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2</a:t>
            </a:r>
          </a:p>
        </p:txBody>
      </p:sp>
      <p:sp>
        <p:nvSpPr>
          <p:cNvPr id="118809" name="Text Box 22"/>
          <p:cNvSpPr txBox="1">
            <a:spLocks noChangeArrowheads="1"/>
          </p:cNvSpPr>
          <p:nvPr/>
        </p:nvSpPr>
        <p:spPr bwMode="auto">
          <a:xfrm>
            <a:off x="7467600" y="1676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n</a:t>
            </a:r>
          </a:p>
        </p:txBody>
      </p:sp>
      <p:sp>
        <p:nvSpPr>
          <p:cNvPr id="118810" name="Text Box 23"/>
          <p:cNvSpPr txBox="1">
            <a:spLocks noChangeArrowheads="1"/>
          </p:cNvSpPr>
          <p:nvPr/>
        </p:nvSpPr>
        <p:spPr bwMode="auto">
          <a:xfrm>
            <a:off x="5257800" y="3429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n</a:t>
            </a:r>
          </a:p>
        </p:txBody>
      </p:sp>
      <p:sp>
        <p:nvSpPr>
          <p:cNvPr id="118811" name="Text Box 24"/>
          <p:cNvSpPr txBox="1">
            <a:spLocks noChangeArrowheads="1"/>
          </p:cNvSpPr>
          <p:nvPr/>
        </p:nvSpPr>
        <p:spPr bwMode="auto">
          <a:xfrm>
            <a:off x="4419600" y="4114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2</a:t>
            </a:r>
          </a:p>
        </p:txBody>
      </p:sp>
      <p:sp>
        <p:nvSpPr>
          <p:cNvPr id="118812" name="Text Box 25"/>
          <p:cNvSpPr txBox="1">
            <a:spLocks noChangeArrowheads="1"/>
          </p:cNvSpPr>
          <p:nvPr/>
        </p:nvSpPr>
        <p:spPr bwMode="auto">
          <a:xfrm>
            <a:off x="3733800" y="5562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1</a:t>
            </a:r>
          </a:p>
        </p:txBody>
      </p:sp>
      <p:sp>
        <p:nvSpPr>
          <p:cNvPr id="118813" name="Text Box 26"/>
          <p:cNvSpPr txBox="1">
            <a:spLocks noChangeArrowheads="1"/>
          </p:cNvSpPr>
          <p:nvPr/>
        </p:nvSpPr>
        <p:spPr bwMode="auto">
          <a:xfrm>
            <a:off x="5334000" y="4876800"/>
            <a:ext cx="22098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50000"/>
              </a:spcBef>
            </a:pPr>
            <a:r>
              <a:rPr lang="en-US" altLang="en-US" sz="1400">
                <a:latin typeface="Times New Roman" panose="02020603050405020304" pitchFamily="18" charset="0"/>
              </a:rPr>
              <a:t>Overlapped Execution by</a:t>
            </a:r>
          </a:p>
          <a:p>
            <a:pPr>
              <a:lnSpc>
                <a:spcPct val="90000"/>
              </a:lnSpc>
              <a:spcBef>
                <a:spcPct val="50000"/>
              </a:spcBef>
            </a:pPr>
            <a:r>
              <a:rPr lang="en-US" altLang="en-US" sz="1400">
                <a:latin typeface="Times New Roman" panose="02020603050405020304" pitchFamily="18" charset="0"/>
              </a:rPr>
              <a:t>Pipelining iterations</a:t>
            </a:r>
          </a:p>
        </p:txBody>
      </p:sp>
      <p:sp>
        <p:nvSpPr>
          <p:cNvPr id="118814" name="Line 27"/>
          <p:cNvSpPr>
            <a:spLocks noChangeShapeType="1"/>
          </p:cNvSpPr>
          <p:nvPr/>
        </p:nvSpPr>
        <p:spPr bwMode="auto">
          <a:xfrm>
            <a:off x="5867400" y="4343400"/>
            <a:ext cx="0"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15" name="Line 28"/>
          <p:cNvSpPr>
            <a:spLocks noChangeShapeType="1"/>
          </p:cNvSpPr>
          <p:nvPr/>
        </p:nvSpPr>
        <p:spPr bwMode="auto">
          <a:xfrm>
            <a:off x="5867400" y="54864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16" name="Line 29"/>
          <p:cNvSpPr>
            <a:spLocks noChangeShapeType="1"/>
          </p:cNvSpPr>
          <p:nvPr/>
        </p:nvSpPr>
        <p:spPr bwMode="auto">
          <a:xfrm>
            <a:off x="3505200" y="5715000"/>
            <a:ext cx="0"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17" name="Line 30"/>
          <p:cNvSpPr>
            <a:spLocks noChangeShapeType="1"/>
          </p:cNvSpPr>
          <p:nvPr/>
        </p:nvSpPr>
        <p:spPr bwMode="auto">
          <a:xfrm>
            <a:off x="3505200" y="6019800"/>
            <a:ext cx="457200" cy="0"/>
          </a:xfrm>
          <a:prstGeom prst="line">
            <a:avLst/>
          </a:prstGeom>
          <a:noFill/>
          <a:ln w="9525">
            <a:solidFill>
              <a:schemeClr val="tx1"/>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18" name="Text Box 31"/>
          <p:cNvSpPr txBox="1">
            <a:spLocks noChangeArrowheads="1"/>
          </p:cNvSpPr>
          <p:nvPr/>
        </p:nvSpPr>
        <p:spPr bwMode="auto">
          <a:xfrm>
            <a:off x="3962400" y="58674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 </a:t>
            </a:r>
            <a:r>
              <a:rPr lang="en-US" altLang="en-US" sz="1400" b="1" i="1">
                <a:latin typeface="Times New Roman" panose="02020603050405020304" pitchFamily="18" charset="0"/>
              </a:rPr>
              <a:t>Less time overall</a:t>
            </a:r>
            <a:endParaRPr lang="en-US" altLang="en-US" sz="1600">
              <a:latin typeface="Times New Roman" panose="02020603050405020304" pitchFamily="18" charset="0"/>
            </a:endParaRPr>
          </a:p>
        </p:txBody>
      </p:sp>
      <p:sp>
        <p:nvSpPr>
          <p:cNvPr id="118819" name="Line 32"/>
          <p:cNvSpPr>
            <a:spLocks noChangeShapeType="1"/>
          </p:cNvSpPr>
          <p:nvPr/>
        </p:nvSpPr>
        <p:spPr bwMode="auto">
          <a:xfrm flipH="1">
            <a:off x="5410200" y="6019800"/>
            <a:ext cx="457200" cy="0"/>
          </a:xfrm>
          <a:prstGeom prst="line">
            <a:avLst/>
          </a:prstGeom>
          <a:noFill/>
          <a:ln w="9525">
            <a:solidFill>
              <a:schemeClr val="tx1"/>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20" name="Text Box 33"/>
          <p:cNvSpPr txBox="1">
            <a:spLocks noChangeArrowheads="1"/>
          </p:cNvSpPr>
          <p:nvPr/>
        </p:nvSpPr>
        <p:spPr bwMode="auto">
          <a:xfrm>
            <a:off x="2971800" y="47244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i="1">
                <a:latin typeface="Times New Roman" panose="02020603050405020304" pitchFamily="18" charset="0"/>
              </a:rPr>
              <a:t>Iterations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98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198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FE96CB-1CDE-4D66-B6AF-DE9BF570E6BF}" type="slidenum">
              <a:rPr lang="en-US" altLang="en-US">
                <a:solidFill>
                  <a:srgbClr val="660066"/>
                </a:solidFill>
              </a:rPr>
              <a:pPr eaLnBrk="1" hangingPunct="1"/>
              <a:t>104</a:t>
            </a:fld>
            <a:endParaRPr lang="en-US" altLang="en-US">
              <a:solidFill>
                <a:srgbClr val="660066"/>
              </a:solidFill>
            </a:endParaRPr>
          </a:p>
        </p:txBody>
      </p:sp>
      <p:sp>
        <p:nvSpPr>
          <p:cNvPr id="119813" name="Rectangle 2"/>
          <p:cNvSpPr>
            <a:spLocks noGrp="1" noChangeArrowheads="1"/>
          </p:cNvSpPr>
          <p:nvPr>
            <p:ph type="title"/>
          </p:nvPr>
        </p:nvSpPr>
        <p:spPr>
          <a:xfrm>
            <a:off x="152400" y="304800"/>
            <a:ext cx="8826500" cy="720725"/>
          </a:xfrm>
        </p:spPr>
        <p:txBody>
          <a:bodyPr/>
          <a:lstStyle/>
          <a:p>
            <a:pPr eaLnBrk="1" hangingPunct="1"/>
            <a:r>
              <a:rPr lang="en-US" altLang="en-US" sz="4000" smtClean="0"/>
              <a:t>Example With Unbounded Resources</a:t>
            </a:r>
          </a:p>
        </p:txBody>
      </p:sp>
      <p:sp>
        <p:nvSpPr>
          <p:cNvPr id="119814" name="Text Box 4"/>
          <p:cNvSpPr txBox="1">
            <a:spLocks noChangeArrowheads="1"/>
          </p:cNvSpPr>
          <p:nvPr/>
        </p:nvSpPr>
        <p:spPr bwMode="auto">
          <a:xfrm>
            <a:off x="3810000" y="1600200"/>
            <a:ext cx="685800"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pPr>
            <a:r>
              <a:rPr lang="en-US" altLang="en-US" sz="1600" b="1">
                <a:latin typeface="Times New Roman" panose="02020603050405020304" pitchFamily="18" charset="0"/>
              </a:rPr>
              <a:t>A</a:t>
            </a:r>
          </a:p>
          <a:p>
            <a:pPr>
              <a:lnSpc>
                <a:spcPct val="70000"/>
              </a:lnSpc>
              <a:spcBef>
                <a:spcPct val="50000"/>
              </a:spcBef>
            </a:pPr>
            <a:r>
              <a:rPr lang="en-US" altLang="en-US" sz="1600" b="1">
                <a:latin typeface="Times New Roman" panose="02020603050405020304" pitchFamily="18" charset="0"/>
              </a:rPr>
              <a:t>B</a:t>
            </a:r>
          </a:p>
          <a:p>
            <a:pPr>
              <a:lnSpc>
                <a:spcPct val="70000"/>
              </a:lnSpc>
              <a:spcBef>
                <a:spcPct val="50000"/>
              </a:spcBef>
            </a:pPr>
            <a:r>
              <a:rPr lang="en-US" altLang="en-US" sz="1600" b="1">
                <a:latin typeface="Times New Roman" panose="02020603050405020304" pitchFamily="18" charset="0"/>
              </a:rPr>
              <a:t>C </a:t>
            </a:r>
          </a:p>
          <a:p>
            <a:pPr>
              <a:lnSpc>
                <a:spcPct val="70000"/>
              </a:lnSpc>
              <a:spcBef>
                <a:spcPct val="50000"/>
              </a:spcBef>
            </a:pPr>
            <a:r>
              <a:rPr lang="en-US" altLang="en-US" sz="1600" b="1">
                <a:latin typeface="Times New Roman" panose="02020603050405020304" pitchFamily="18" charset="0"/>
              </a:rPr>
              <a:t>D</a:t>
            </a:r>
            <a:endParaRPr lang="en-US" altLang="en-US" sz="2400" b="1">
              <a:latin typeface="Times New Roman" panose="02020603050405020304" pitchFamily="18" charset="0"/>
            </a:endParaRPr>
          </a:p>
        </p:txBody>
      </p:sp>
      <p:sp>
        <p:nvSpPr>
          <p:cNvPr id="119815" name="Text Box 5"/>
          <p:cNvSpPr txBox="1">
            <a:spLocks noChangeArrowheads="1"/>
          </p:cNvSpPr>
          <p:nvPr/>
        </p:nvSpPr>
        <p:spPr bwMode="auto">
          <a:xfrm>
            <a:off x="2667000" y="1676400"/>
            <a:ext cx="17526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60000"/>
              </a:lnSpc>
              <a:spcBef>
                <a:spcPct val="50000"/>
              </a:spcBef>
            </a:pPr>
            <a:r>
              <a:rPr lang="en-US" altLang="en-US" sz="1600" i="1">
                <a:latin typeface="Times New Roman" panose="02020603050405020304" pitchFamily="18" charset="0"/>
              </a:rPr>
              <a:t>Four</a:t>
            </a:r>
          </a:p>
          <a:p>
            <a:pPr>
              <a:lnSpc>
                <a:spcPct val="60000"/>
              </a:lnSpc>
              <a:spcBef>
                <a:spcPct val="50000"/>
              </a:spcBef>
            </a:pPr>
            <a:r>
              <a:rPr lang="en-US" altLang="en-US" sz="1600" i="1">
                <a:latin typeface="Times New Roman" panose="02020603050405020304" pitchFamily="18" charset="0"/>
              </a:rPr>
              <a:t>Independent</a:t>
            </a:r>
          </a:p>
          <a:p>
            <a:pPr>
              <a:lnSpc>
                <a:spcPct val="60000"/>
              </a:lnSpc>
              <a:spcBef>
                <a:spcPct val="50000"/>
              </a:spcBef>
            </a:pPr>
            <a:r>
              <a:rPr lang="en-US" altLang="en-US" sz="1600" i="1">
                <a:latin typeface="Times New Roman" panose="02020603050405020304" pitchFamily="18" charset="0"/>
              </a:rPr>
              <a:t>Instructions</a:t>
            </a:r>
            <a:endParaRPr lang="en-US" altLang="en-US" sz="1600">
              <a:latin typeface="Times New Roman" panose="02020603050405020304" pitchFamily="18" charset="0"/>
            </a:endParaRPr>
          </a:p>
        </p:txBody>
      </p:sp>
      <p:sp>
        <p:nvSpPr>
          <p:cNvPr id="119816" name="Freeform 6"/>
          <p:cNvSpPr>
            <a:spLocks/>
          </p:cNvSpPr>
          <p:nvPr/>
        </p:nvSpPr>
        <p:spPr bwMode="auto">
          <a:xfrm>
            <a:off x="3048000" y="1447800"/>
            <a:ext cx="1371600" cy="1371600"/>
          </a:xfrm>
          <a:custGeom>
            <a:avLst/>
            <a:gdLst>
              <a:gd name="T0" fmla="*/ 0 w 1056"/>
              <a:gd name="T1" fmla="*/ 66907 h 984"/>
              <a:gd name="T2" fmla="*/ 997527 w 1056"/>
              <a:gd name="T3" fmla="*/ 66907 h 984"/>
              <a:gd name="T4" fmla="*/ 1184564 w 1056"/>
              <a:gd name="T5" fmla="*/ 468351 h 984"/>
              <a:gd name="T6" fmla="*/ 1246909 w 1056"/>
              <a:gd name="T7" fmla="*/ 602166 h 984"/>
              <a:gd name="T8" fmla="*/ 1184564 w 1056"/>
              <a:gd name="T9" fmla="*/ 735980 h 984"/>
              <a:gd name="T10" fmla="*/ 1184564 w 1056"/>
              <a:gd name="T11" fmla="*/ 1271239 h 984"/>
              <a:gd name="T12" fmla="*/ 62345 w 1056"/>
              <a:gd name="T13" fmla="*/ 1338146 h 9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6" h="984">
                <a:moveTo>
                  <a:pt x="0" y="48"/>
                </a:moveTo>
                <a:cubicBezTo>
                  <a:pt x="308" y="24"/>
                  <a:pt x="616" y="0"/>
                  <a:pt x="768" y="48"/>
                </a:cubicBezTo>
                <a:cubicBezTo>
                  <a:pt x="920" y="96"/>
                  <a:pt x="880" y="272"/>
                  <a:pt x="912" y="336"/>
                </a:cubicBezTo>
                <a:cubicBezTo>
                  <a:pt x="944" y="400"/>
                  <a:pt x="960" y="400"/>
                  <a:pt x="960" y="432"/>
                </a:cubicBezTo>
                <a:cubicBezTo>
                  <a:pt x="960" y="464"/>
                  <a:pt x="920" y="448"/>
                  <a:pt x="912" y="528"/>
                </a:cubicBezTo>
                <a:cubicBezTo>
                  <a:pt x="904" y="608"/>
                  <a:pt x="1056" y="840"/>
                  <a:pt x="912" y="912"/>
                </a:cubicBezTo>
                <a:cubicBezTo>
                  <a:pt x="768" y="984"/>
                  <a:pt x="408" y="972"/>
                  <a:pt x="48" y="960"/>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7" name="Text Box 7"/>
          <p:cNvSpPr txBox="1">
            <a:spLocks noChangeArrowheads="1"/>
          </p:cNvSpPr>
          <p:nvPr/>
        </p:nvSpPr>
        <p:spPr bwMode="auto">
          <a:xfrm>
            <a:off x="4572000" y="3505200"/>
            <a:ext cx="1524000"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pPr>
            <a:r>
              <a:rPr lang="en-US" altLang="en-US" sz="1600" b="1">
                <a:latin typeface="Times New Roman" panose="02020603050405020304" pitchFamily="18" charset="0"/>
              </a:rPr>
              <a:t>A</a:t>
            </a:r>
          </a:p>
          <a:p>
            <a:pPr>
              <a:lnSpc>
                <a:spcPct val="70000"/>
              </a:lnSpc>
              <a:spcBef>
                <a:spcPct val="50000"/>
              </a:spcBef>
            </a:pPr>
            <a:r>
              <a:rPr lang="en-US" altLang="en-US" sz="1600" b="1">
                <a:latin typeface="Times New Roman" panose="02020603050405020304" pitchFamily="18" charset="0"/>
              </a:rPr>
              <a:t>B     A</a:t>
            </a:r>
          </a:p>
          <a:p>
            <a:pPr>
              <a:lnSpc>
                <a:spcPct val="70000"/>
              </a:lnSpc>
              <a:spcBef>
                <a:spcPct val="50000"/>
              </a:spcBef>
            </a:pPr>
            <a:r>
              <a:rPr lang="en-US" altLang="en-US" sz="1600" b="1">
                <a:latin typeface="Times New Roman" panose="02020603050405020304" pitchFamily="18" charset="0"/>
              </a:rPr>
              <a:t>C     B     A</a:t>
            </a:r>
          </a:p>
          <a:p>
            <a:pPr>
              <a:lnSpc>
                <a:spcPct val="70000"/>
              </a:lnSpc>
              <a:spcBef>
                <a:spcPct val="50000"/>
              </a:spcBef>
            </a:pPr>
            <a:endParaRPr lang="en-US" altLang="en-US" sz="1600" b="1">
              <a:latin typeface="Times New Roman" panose="02020603050405020304" pitchFamily="18" charset="0"/>
            </a:endParaRPr>
          </a:p>
          <a:p>
            <a:pPr>
              <a:lnSpc>
                <a:spcPct val="70000"/>
              </a:lnSpc>
              <a:spcBef>
                <a:spcPct val="50000"/>
              </a:spcBef>
            </a:pPr>
            <a:r>
              <a:rPr lang="en-US" altLang="en-US" sz="1600" b="1">
                <a:latin typeface="Times New Roman" panose="02020603050405020304" pitchFamily="18" charset="0"/>
              </a:rPr>
              <a:t>D     C     B     A</a:t>
            </a:r>
          </a:p>
          <a:p>
            <a:pPr>
              <a:lnSpc>
                <a:spcPct val="70000"/>
              </a:lnSpc>
              <a:spcBef>
                <a:spcPct val="50000"/>
              </a:spcBef>
            </a:pPr>
            <a:endParaRPr lang="en-US" altLang="en-US" sz="1600" b="1">
              <a:latin typeface="Times New Roman" panose="02020603050405020304" pitchFamily="18" charset="0"/>
            </a:endParaRPr>
          </a:p>
          <a:p>
            <a:pPr>
              <a:lnSpc>
                <a:spcPct val="70000"/>
              </a:lnSpc>
              <a:spcBef>
                <a:spcPct val="50000"/>
              </a:spcBef>
            </a:pPr>
            <a:r>
              <a:rPr lang="en-US" altLang="en-US" sz="1600" b="1">
                <a:latin typeface="Times New Roman" panose="02020603050405020304" pitchFamily="18" charset="0"/>
              </a:rPr>
              <a:t>    D     C     B</a:t>
            </a:r>
          </a:p>
          <a:p>
            <a:pPr>
              <a:lnSpc>
                <a:spcPct val="70000"/>
              </a:lnSpc>
              <a:spcBef>
                <a:spcPct val="50000"/>
              </a:spcBef>
            </a:pPr>
            <a:r>
              <a:rPr lang="en-US" altLang="en-US" sz="1600" b="1">
                <a:latin typeface="Times New Roman" panose="02020603050405020304" pitchFamily="18" charset="0"/>
              </a:rPr>
              <a:t>            D     C</a:t>
            </a:r>
          </a:p>
          <a:p>
            <a:pPr>
              <a:lnSpc>
                <a:spcPct val="70000"/>
              </a:lnSpc>
              <a:spcBef>
                <a:spcPct val="50000"/>
              </a:spcBef>
            </a:pPr>
            <a:r>
              <a:rPr lang="en-US" altLang="en-US" sz="1600" b="1">
                <a:latin typeface="Times New Roman" panose="02020603050405020304" pitchFamily="18" charset="0"/>
              </a:rPr>
              <a:t>                    D</a:t>
            </a:r>
          </a:p>
        </p:txBody>
      </p:sp>
      <p:sp>
        <p:nvSpPr>
          <p:cNvPr id="119818" name="Line 8"/>
          <p:cNvSpPr>
            <a:spLocks noChangeShapeType="1"/>
          </p:cNvSpPr>
          <p:nvPr/>
        </p:nvSpPr>
        <p:spPr bwMode="auto">
          <a:xfrm>
            <a:off x="3886200" y="28194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9" name="Line 9"/>
          <p:cNvSpPr>
            <a:spLocks noChangeShapeType="1"/>
          </p:cNvSpPr>
          <p:nvPr/>
        </p:nvSpPr>
        <p:spPr bwMode="auto">
          <a:xfrm>
            <a:off x="5715000" y="34290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0" name="AutoShape 10"/>
          <p:cNvSpPr>
            <a:spLocks noChangeArrowheads="1"/>
          </p:cNvSpPr>
          <p:nvPr/>
        </p:nvSpPr>
        <p:spPr bwMode="auto">
          <a:xfrm>
            <a:off x="4495800" y="3276600"/>
            <a:ext cx="1600200" cy="1143000"/>
          </a:xfrm>
          <a:prstGeom prst="rtTriangle">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21" name="Rectangle 11"/>
          <p:cNvSpPr>
            <a:spLocks noChangeArrowheads="1"/>
          </p:cNvSpPr>
          <p:nvPr/>
        </p:nvSpPr>
        <p:spPr bwMode="auto">
          <a:xfrm>
            <a:off x="4495800" y="45720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22" name="AutoShape 12"/>
          <p:cNvSpPr>
            <a:spLocks noChangeArrowheads="1"/>
          </p:cNvSpPr>
          <p:nvPr/>
        </p:nvSpPr>
        <p:spPr bwMode="auto">
          <a:xfrm flipH="1" flipV="1">
            <a:off x="4495800" y="5181600"/>
            <a:ext cx="1600200" cy="1143000"/>
          </a:xfrm>
          <a:prstGeom prst="rtTriangle">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9823" name="Text Box 13"/>
          <p:cNvSpPr txBox="1">
            <a:spLocks noChangeArrowheads="1"/>
          </p:cNvSpPr>
          <p:nvPr/>
        </p:nvSpPr>
        <p:spPr bwMode="auto">
          <a:xfrm>
            <a:off x="4343400" y="1752600"/>
            <a:ext cx="26670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pPr>
            <a:r>
              <a:rPr lang="en-US" altLang="en-US" sz="1600" i="1">
                <a:latin typeface="Times New Roman" panose="02020603050405020304" pitchFamily="18" charset="0"/>
              </a:rPr>
              <a:t>Loop </a:t>
            </a:r>
          </a:p>
          <a:p>
            <a:pPr>
              <a:lnSpc>
                <a:spcPct val="70000"/>
              </a:lnSpc>
              <a:spcBef>
                <a:spcPct val="50000"/>
              </a:spcBef>
            </a:pPr>
            <a:r>
              <a:rPr lang="en-US" altLang="en-US" sz="1600" i="1">
                <a:latin typeface="Times New Roman" panose="02020603050405020304" pitchFamily="18" charset="0"/>
              </a:rPr>
              <a:t>Body</a:t>
            </a:r>
            <a:endParaRPr lang="en-US" altLang="en-US" sz="1600">
              <a:latin typeface="Times New Roman" panose="02020603050405020304" pitchFamily="18" charset="0"/>
            </a:endParaRPr>
          </a:p>
        </p:txBody>
      </p:sp>
      <p:sp>
        <p:nvSpPr>
          <p:cNvPr id="119824" name="Rectangle 14"/>
          <p:cNvSpPr>
            <a:spLocks noChangeArrowheads="1"/>
          </p:cNvSpPr>
          <p:nvPr/>
        </p:nvSpPr>
        <p:spPr bwMode="auto">
          <a:xfrm>
            <a:off x="4191000" y="2971800"/>
            <a:ext cx="1447800" cy="304800"/>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Times New Roman" panose="02020603050405020304" pitchFamily="18" charset="0"/>
              </a:rPr>
              <a:t>SOFTWARE PIPELINE</a:t>
            </a:r>
            <a:endParaRPr lang="en-US" altLang="en-US" sz="2400">
              <a:latin typeface="Times New Roman" panose="02020603050405020304" pitchFamily="18" charset="0"/>
            </a:endParaRPr>
          </a:p>
        </p:txBody>
      </p:sp>
      <p:sp>
        <p:nvSpPr>
          <p:cNvPr id="119825" name="Text Box 15"/>
          <p:cNvSpPr txBox="1">
            <a:spLocks noChangeArrowheads="1"/>
          </p:cNvSpPr>
          <p:nvPr/>
        </p:nvSpPr>
        <p:spPr bwMode="auto">
          <a:xfrm>
            <a:off x="3581400" y="3657600"/>
            <a:ext cx="19812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pPr>
            <a:r>
              <a:rPr lang="en-US" altLang="en-US" sz="1600" i="1">
                <a:latin typeface="Times New Roman" panose="02020603050405020304" pitchFamily="18" charset="0"/>
              </a:rPr>
              <a:t>Prologue</a:t>
            </a:r>
            <a:endParaRPr lang="en-US" altLang="en-US" sz="1600">
              <a:latin typeface="Times New Roman" panose="02020603050405020304" pitchFamily="18" charset="0"/>
            </a:endParaRPr>
          </a:p>
        </p:txBody>
      </p:sp>
      <p:sp>
        <p:nvSpPr>
          <p:cNvPr id="119826" name="Text Box 16"/>
          <p:cNvSpPr txBox="1">
            <a:spLocks noChangeArrowheads="1"/>
          </p:cNvSpPr>
          <p:nvPr/>
        </p:nvSpPr>
        <p:spPr bwMode="auto">
          <a:xfrm>
            <a:off x="6172200" y="4724400"/>
            <a:ext cx="23622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40000"/>
              </a:lnSpc>
              <a:spcBef>
                <a:spcPct val="50000"/>
              </a:spcBef>
            </a:pPr>
            <a:r>
              <a:rPr lang="en-US" altLang="en-US" sz="1600" b="1">
                <a:latin typeface="Times New Roman" panose="02020603050405020304" pitchFamily="18" charset="0"/>
              </a:rPr>
              <a:t>New Loop Body</a:t>
            </a:r>
          </a:p>
          <a:p>
            <a:pPr>
              <a:lnSpc>
                <a:spcPct val="40000"/>
              </a:lnSpc>
              <a:spcBef>
                <a:spcPct val="50000"/>
              </a:spcBef>
            </a:pPr>
            <a:endParaRPr lang="en-US" altLang="en-US" sz="1600" i="1">
              <a:latin typeface="Times New Roman" panose="02020603050405020304" pitchFamily="18" charset="0"/>
            </a:endParaRPr>
          </a:p>
          <a:p>
            <a:pPr>
              <a:lnSpc>
                <a:spcPct val="40000"/>
              </a:lnSpc>
              <a:spcBef>
                <a:spcPct val="50000"/>
              </a:spcBef>
            </a:pPr>
            <a:r>
              <a:rPr lang="en-US" altLang="en-US" sz="1600" i="1">
                <a:latin typeface="Times New Roman" panose="02020603050405020304" pitchFamily="18" charset="0"/>
              </a:rPr>
              <a:t>ILP</a:t>
            </a:r>
            <a:r>
              <a:rPr lang="en-US" altLang="en-US" sz="1600">
                <a:latin typeface="Times New Roman" panose="02020603050405020304" pitchFamily="18" charset="0"/>
              </a:rPr>
              <a:t> = 4</a:t>
            </a:r>
          </a:p>
        </p:txBody>
      </p:sp>
      <p:sp>
        <p:nvSpPr>
          <p:cNvPr id="119827" name="Text Box 17"/>
          <p:cNvSpPr txBox="1">
            <a:spLocks noChangeArrowheads="1"/>
          </p:cNvSpPr>
          <p:nvPr/>
        </p:nvSpPr>
        <p:spPr bwMode="auto">
          <a:xfrm>
            <a:off x="6172200" y="5638800"/>
            <a:ext cx="26670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pPr>
            <a:r>
              <a:rPr lang="en-US" altLang="en-US" sz="1600" i="1">
                <a:latin typeface="Times New Roman" panose="02020603050405020304" pitchFamily="18" charset="0"/>
              </a:rPr>
              <a:t>Epilogue</a:t>
            </a:r>
            <a:endParaRPr lang="en-US" altLang="en-US" sz="1600">
              <a:latin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ctrTitle"/>
          </p:nvPr>
        </p:nvSpPr>
        <p:spPr/>
        <p:txBody>
          <a:bodyPr/>
          <a:lstStyle/>
          <a:p>
            <a:pPr eaLnBrk="1" hangingPunct="1"/>
            <a:r>
              <a:rPr lang="en-US" altLang="en-US" smtClean="0"/>
              <a:t>An Itanium-based Example</a:t>
            </a:r>
          </a:p>
        </p:txBody>
      </p:sp>
      <p:sp>
        <p:nvSpPr>
          <p:cNvPr id="120835" name="Rectangle 5"/>
          <p:cNvSpPr>
            <a:spLocks noGrp="1" noChangeArrowheads="1"/>
          </p:cNvSpPr>
          <p:nvPr>
            <p:ph type="subTitle" idx="1"/>
          </p:nvPr>
        </p:nvSpPr>
        <p:spPr/>
        <p:txBody>
          <a:bodyPr/>
          <a:lstStyle/>
          <a:p>
            <a:pPr eaLnBrk="1" hangingPunct="1"/>
            <a:endParaRPr lang="en-US" altLang="en-US"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18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218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19D2D7-459C-47B2-BF30-F398130C0F63}" type="slidenum">
              <a:rPr lang="en-US" altLang="en-US">
                <a:solidFill>
                  <a:srgbClr val="660066"/>
                </a:solidFill>
              </a:rPr>
              <a:pPr eaLnBrk="1" hangingPunct="1"/>
              <a:t>106</a:t>
            </a:fld>
            <a:endParaRPr lang="en-US" altLang="en-US">
              <a:solidFill>
                <a:srgbClr val="660066"/>
              </a:solidFill>
            </a:endParaRPr>
          </a:p>
        </p:txBody>
      </p:sp>
      <p:sp>
        <p:nvSpPr>
          <p:cNvPr id="121861" name="Rectangle 2"/>
          <p:cNvSpPr>
            <a:spLocks noGrp="1" noChangeArrowheads="1"/>
          </p:cNvSpPr>
          <p:nvPr>
            <p:ph type="title"/>
          </p:nvPr>
        </p:nvSpPr>
        <p:spPr/>
        <p:txBody>
          <a:bodyPr/>
          <a:lstStyle/>
          <a:p>
            <a:pPr eaLnBrk="1" hangingPunct="1"/>
            <a:r>
              <a:rPr lang="en-US" altLang="en-US" smtClean="0"/>
              <a:t>Software Pipelining in IA64</a:t>
            </a:r>
          </a:p>
        </p:txBody>
      </p:sp>
      <p:sp>
        <p:nvSpPr>
          <p:cNvPr id="121862" name="Rectangle 3"/>
          <p:cNvSpPr>
            <a:spLocks noGrp="1" noChangeArrowheads="1"/>
          </p:cNvSpPr>
          <p:nvPr>
            <p:ph type="body" idx="1"/>
          </p:nvPr>
        </p:nvSpPr>
        <p:spPr/>
        <p:txBody>
          <a:bodyPr/>
          <a:lstStyle/>
          <a:p>
            <a:pPr eaLnBrk="1" hangingPunct="1"/>
            <a:r>
              <a:rPr lang="en-US" altLang="en-US" sz="2800" smtClean="0"/>
              <a:t>A concrete example using the IA64</a:t>
            </a:r>
          </a:p>
          <a:p>
            <a:pPr eaLnBrk="1" hangingPunct="1"/>
            <a:endParaRPr lang="en-US" altLang="en-US" sz="2800" smtClean="0"/>
          </a:p>
          <a:p>
            <a:pPr eaLnBrk="1" hangingPunct="1"/>
            <a:r>
              <a:rPr lang="en-US" altLang="en-US" sz="2800" smtClean="0"/>
              <a:t>Register usage in IA64 slightly different from HPL-PD</a:t>
            </a:r>
          </a:p>
          <a:p>
            <a:pPr eaLnBrk="1" hangingPunct="1"/>
            <a:endParaRPr lang="en-US" altLang="en-US" sz="2800" smtClean="0"/>
          </a:p>
          <a:p>
            <a:pPr eaLnBrk="1" hangingPunct="1"/>
            <a:r>
              <a:rPr lang="en-US" altLang="en-US" sz="2800" smtClean="0"/>
              <a:t>Integer rotating registers starts from GPR 32</a:t>
            </a:r>
          </a:p>
          <a:p>
            <a:pPr eaLnBrk="1" hangingPunct="1"/>
            <a:endParaRPr lang="en-US" altLang="en-US" sz="2800" smtClean="0"/>
          </a:p>
          <a:p>
            <a:pPr eaLnBrk="1" hangingPunct="1"/>
            <a:r>
              <a:rPr lang="en-US" altLang="en-US" sz="2800" smtClean="0"/>
              <a:t>Predicate rotating registers starts from PR 16</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28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228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04E3E8-F78B-4326-BC0E-6FFBC808FD04}" type="slidenum">
              <a:rPr lang="en-US" altLang="en-US">
                <a:solidFill>
                  <a:srgbClr val="660066"/>
                </a:solidFill>
              </a:rPr>
              <a:pPr eaLnBrk="1" hangingPunct="1"/>
              <a:t>107</a:t>
            </a:fld>
            <a:endParaRPr lang="en-US" altLang="en-US">
              <a:solidFill>
                <a:srgbClr val="660066"/>
              </a:solidFill>
            </a:endParaRPr>
          </a:p>
        </p:txBody>
      </p:sp>
      <p:sp>
        <p:nvSpPr>
          <p:cNvPr id="122885" name="Rectangle 2"/>
          <p:cNvSpPr>
            <a:spLocks noGrp="1" noChangeArrowheads="1"/>
          </p:cNvSpPr>
          <p:nvPr>
            <p:ph type="title"/>
          </p:nvPr>
        </p:nvSpPr>
        <p:spPr/>
        <p:txBody>
          <a:bodyPr/>
          <a:lstStyle/>
          <a:p>
            <a:pPr eaLnBrk="1" hangingPunct="1"/>
            <a:r>
              <a:rPr lang="en-US" altLang="en-US" smtClean="0"/>
              <a:t>IA64 Registers</a:t>
            </a:r>
          </a:p>
        </p:txBody>
      </p:sp>
      <p:pic>
        <p:nvPicPr>
          <p:cNvPr id="12288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5686425" cy="471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39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239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836E8A-30F0-4B01-997B-68FC1DFC00D5}" type="slidenum">
              <a:rPr lang="en-US" altLang="en-US">
                <a:solidFill>
                  <a:srgbClr val="660066"/>
                </a:solidFill>
              </a:rPr>
              <a:pPr eaLnBrk="1" hangingPunct="1"/>
              <a:t>108</a:t>
            </a:fld>
            <a:endParaRPr lang="en-US" altLang="en-US">
              <a:solidFill>
                <a:srgbClr val="660066"/>
              </a:solidFill>
            </a:endParaRPr>
          </a:p>
        </p:txBody>
      </p:sp>
      <p:sp>
        <p:nvSpPr>
          <p:cNvPr id="123909" name="Rectangle 2"/>
          <p:cNvSpPr>
            <a:spLocks noGrp="1" noChangeArrowheads="1"/>
          </p:cNvSpPr>
          <p:nvPr>
            <p:ph type="title"/>
          </p:nvPr>
        </p:nvSpPr>
        <p:spPr/>
        <p:txBody>
          <a:bodyPr/>
          <a:lstStyle/>
          <a:p>
            <a:pPr eaLnBrk="1" hangingPunct="1"/>
            <a:r>
              <a:rPr lang="en-US" altLang="en-US" smtClean="0"/>
              <a:t>The Loop</a:t>
            </a:r>
          </a:p>
        </p:txBody>
      </p:sp>
      <p:sp>
        <p:nvSpPr>
          <p:cNvPr id="123910" name="Text Box 3"/>
          <p:cNvSpPr txBox="1">
            <a:spLocks noChangeArrowheads="1"/>
          </p:cNvSpPr>
          <p:nvPr/>
        </p:nvSpPr>
        <p:spPr bwMode="auto">
          <a:xfrm>
            <a:off x="1981200" y="1511300"/>
            <a:ext cx="64389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b="1">
                <a:solidFill>
                  <a:srgbClr val="6600CC"/>
                </a:solidFill>
                <a:latin typeface="Courier New" panose="02070309020205020404" pitchFamily="49" charset="0"/>
              </a:rPr>
              <a:t>loop(int N)</a:t>
            </a:r>
          </a:p>
          <a:p>
            <a:pPr>
              <a:spcBef>
                <a:spcPct val="50000"/>
              </a:spcBef>
            </a:pPr>
            <a:r>
              <a:rPr lang="en-US" altLang="en-US" sz="2800" b="1">
                <a:solidFill>
                  <a:srgbClr val="6600CC"/>
                </a:solidFill>
                <a:latin typeface="Courier New" panose="02070309020205020404" pitchFamily="49" charset="0"/>
              </a:rPr>
              <a:t>{</a:t>
            </a:r>
          </a:p>
          <a:p>
            <a:pPr>
              <a:spcBef>
                <a:spcPct val="50000"/>
              </a:spcBef>
            </a:pPr>
            <a:r>
              <a:rPr lang="en-US" altLang="en-US" sz="2800" b="1">
                <a:solidFill>
                  <a:srgbClr val="6600CC"/>
                </a:solidFill>
                <a:latin typeface="Courier New" panose="02070309020205020404" pitchFamily="49" charset="0"/>
              </a:rPr>
              <a:t>    int i;</a:t>
            </a:r>
          </a:p>
          <a:p>
            <a:pPr>
              <a:spcBef>
                <a:spcPct val="50000"/>
              </a:spcBef>
            </a:pPr>
            <a:r>
              <a:rPr lang="en-US" altLang="en-US" sz="2800" b="1">
                <a:solidFill>
                  <a:srgbClr val="6600CC"/>
                </a:solidFill>
                <a:latin typeface="Courier New" panose="02070309020205020404" pitchFamily="49" charset="0"/>
              </a:rPr>
              <a:t>    for (i=0; i&lt; N; i++)</a:t>
            </a:r>
          </a:p>
          <a:p>
            <a:pPr>
              <a:spcBef>
                <a:spcPct val="50000"/>
              </a:spcBef>
            </a:pPr>
            <a:r>
              <a:rPr lang="en-US" altLang="en-US" sz="2800" b="1">
                <a:solidFill>
                  <a:srgbClr val="6600CC"/>
                </a:solidFill>
                <a:latin typeface="Courier New" panose="02070309020205020404" pitchFamily="49" charset="0"/>
              </a:rPr>
              <a:t>      a[i] += 13;</a:t>
            </a:r>
          </a:p>
          <a:p>
            <a:pPr>
              <a:spcBef>
                <a:spcPct val="50000"/>
              </a:spcBef>
            </a:pPr>
            <a:r>
              <a:rPr lang="en-US" altLang="en-US" sz="2800" b="1">
                <a:solidFill>
                  <a:srgbClr val="6600CC"/>
                </a:solidFill>
                <a:latin typeface="Courier New" panose="02070309020205020404" pitchFamily="49" charset="0"/>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49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249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EF3512-7121-40C1-8D2D-6D1DE9B44E15}" type="slidenum">
              <a:rPr lang="en-US" altLang="en-US">
                <a:solidFill>
                  <a:srgbClr val="660066"/>
                </a:solidFill>
              </a:rPr>
              <a:pPr eaLnBrk="1" hangingPunct="1"/>
              <a:t>109</a:t>
            </a:fld>
            <a:endParaRPr lang="en-US" altLang="en-US">
              <a:solidFill>
                <a:srgbClr val="660066"/>
              </a:solidFill>
            </a:endParaRPr>
          </a:p>
        </p:txBody>
      </p:sp>
      <p:sp>
        <p:nvSpPr>
          <p:cNvPr id="124933" name="Rectangle 2"/>
          <p:cNvSpPr>
            <a:spLocks noGrp="1" noChangeArrowheads="1"/>
          </p:cNvSpPr>
          <p:nvPr>
            <p:ph type="title"/>
          </p:nvPr>
        </p:nvSpPr>
        <p:spPr/>
        <p:txBody>
          <a:bodyPr/>
          <a:lstStyle/>
          <a:p>
            <a:pPr eaLnBrk="1" hangingPunct="1"/>
            <a:r>
              <a:rPr lang="en-US" altLang="en-US" smtClean="0"/>
              <a:t>Setting up the counters</a:t>
            </a:r>
          </a:p>
        </p:txBody>
      </p:sp>
      <p:sp>
        <p:nvSpPr>
          <p:cNvPr id="124934" name="Rectangle 3"/>
          <p:cNvSpPr>
            <a:spLocks noGrp="1" noChangeArrowheads="1"/>
          </p:cNvSpPr>
          <p:nvPr>
            <p:ph type="body" idx="1"/>
          </p:nvPr>
        </p:nvSpPr>
        <p:spPr>
          <a:xfrm>
            <a:off x="1117600" y="1384300"/>
            <a:ext cx="7772400" cy="4495800"/>
          </a:xfrm>
        </p:spPr>
        <p:txBody>
          <a:bodyPr/>
          <a:lstStyle/>
          <a:p>
            <a:pPr eaLnBrk="1" hangingPunct="1">
              <a:buFont typeface="Arial Unicode MS" panose="020B0604020202020204" pitchFamily="34" charset="-128"/>
              <a:buNone/>
            </a:pPr>
            <a:r>
              <a:rPr lang="en-US" altLang="en-US" sz="2800" b="1" smtClean="0">
                <a:latin typeface="Courier New" panose="02070309020205020404" pitchFamily="49" charset="0"/>
              </a:rPr>
              <a:t>	addl r14 = @ltoff(a#), gp</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r>
              <a:rPr lang="en-US" altLang="en-US" sz="2800" b="1" smtClean="0">
                <a:latin typeface="Courier New" panose="02070309020205020404" pitchFamily="49" charset="0"/>
              </a:rPr>
              <a:t>	ld8 r35 = [r14]</a:t>
            </a:r>
          </a:p>
          <a:p>
            <a:pPr eaLnBrk="1" hangingPunct="1">
              <a:buFont typeface="Arial Unicode MS" panose="020B0604020202020204" pitchFamily="34" charset="-128"/>
              <a:buNone/>
            </a:pPr>
            <a:r>
              <a:rPr lang="en-US" altLang="en-US" sz="2800" b="1" smtClean="0">
                <a:latin typeface="Courier New" panose="02070309020205020404" pitchFamily="49" charset="0"/>
              </a:rPr>
              <a:t>	adds r37 = 4, r35</a:t>
            </a:r>
          </a:p>
          <a:p>
            <a:pPr eaLnBrk="1" hangingPunct="1">
              <a:buFont typeface="Arial Unicode MS" panose="020B0604020202020204" pitchFamily="34" charset="-128"/>
              <a:buNone/>
            </a:pPr>
            <a:r>
              <a:rPr lang="en-US" altLang="en-US" sz="2800" b="1" smtClean="0">
                <a:latin typeface="Courier New" panose="02070309020205020404" pitchFamily="49" charset="0"/>
              </a:rPr>
              <a:t>	adds r38 = 8, r35</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r>
              <a:rPr lang="en-US" altLang="en-US" sz="2800" b="1" smtClean="0">
                <a:latin typeface="Courier New" panose="02070309020205020404" pitchFamily="49" charset="0"/>
              </a:rPr>
              <a:t>	mov pr.rot=0xF&lt;&lt;16   </a:t>
            </a:r>
            <a:endParaRPr lang="en-US" altLang="en-US" sz="2800" b="1" smtClean="0">
              <a:solidFill>
                <a:srgbClr val="CC00CC"/>
              </a:solidFill>
              <a:latin typeface="Courier New" panose="02070309020205020404" pitchFamily="49" charset="0"/>
            </a:endParaRPr>
          </a:p>
          <a:p>
            <a:pPr eaLnBrk="1" hangingPunct="1">
              <a:buFont typeface="Arial Unicode MS" panose="020B0604020202020204" pitchFamily="34" charset="-128"/>
              <a:buNone/>
            </a:pPr>
            <a:r>
              <a:rPr lang="en-US" altLang="en-US" sz="2800" b="1" smtClean="0">
                <a:latin typeface="Courier New" panose="02070309020205020404" pitchFamily="49" charset="0"/>
              </a:rPr>
              <a:t>	mov.i ar.lc=2</a:t>
            </a:r>
          </a:p>
          <a:p>
            <a:pPr eaLnBrk="1" hangingPunct="1">
              <a:buFont typeface="Arial Unicode MS" panose="020B0604020202020204" pitchFamily="34" charset="-128"/>
              <a:buNone/>
            </a:pPr>
            <a:r>
              <a:rPr lang="en-US" altLang="en-US" sz="2800" b="1" smtClean="0">
                <a:latin typeface="Courier New" panose="02070309020205020404" pitchFamily="49" charset="0"/>
              </a:rPr>
              <a:t>	mov.i ar.ec=4        	</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endParaRPr lang="en-US" altLang="en-US" sz="2800" b="1" smtClean="0">
              <a:latin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45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45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4D4F31-E494-443C-B62B-19BA636286D0}" type="slidenum">
              <a:rPr lang="en-US" altLang="en-US">
                <a:solidFill>
                  <a:srgbClr val="660066"/>
                </a:solidFill>
              </a:rPr>
              <a:pPr eaLnBrk="1" hangingPunct="1"/>
              <a:t>11</a:t>
            </a:fld>
            <a:endParaRPr lang="en-US" altLang="en-US">
              <a:solidFill>
                <a:srgbClr val="660066"/>
              </a:solidFill>
            </a:endParaRPr>
          </a:p>
        </p:txBody>
      </p:sp>
      <p:sp>
        <p:nvSpPr>
          <p:cNvPr id="24581" name="Rectangle 2"/>
          <p:cNvSpPr>
            <a:spLocks noGrp="1" noChangeArrowheads="1"/>
          </p:cNvSpPr>
          <p:nvPr>
            <p:ph type="title"/>
          </p:nvPr>
        </p:nvSpPr>
        <p:spPr>
          <a:xfrm>
            <a:off x="793750" y="542925"/>
            <a:ext cx="7851775" cy="695325"/>
          </a:xfrm>
        </p:spPr>
        <p:txBody>
          <a:bodyPr/>
          <a:lstStyle/>
          <a:p>
            <a:pPr eaLnBrk="1" hangingPunct="1"/>
            <a:r>
              <a:rPr lang="en-US" altLang="en-US" sz="3200" smtClean="0"/>
              <a:t>Drawing on Deterministic Scheduling</a:t>
            </a:r>
            <a:r>
              <a:rPr lang="en-US" altLang="en-US" smtClean="0"/>
              <a:t> </a:t>
            </a:r>
          </a:p>
        </p:txBody>
      </p:sp>
      <p:sp>
        <p:nvSpPr>
          <p:cNvPr id="24582" name="Rectangle 3"/>
          <p:cNvSpPr>
            <a:spLocks noGrp="1" noChangeArrowheads="1"/>
          </p:cNvSpPr>
          <p:nvPr>
            <p:ph type="body" idx="1"/>
          </p:nvPr>
        </p:nvSpPr>
        <p:spPr>
          <a:xfrm>
            <a:off x="990600" y="1447800"/>
            <a:ext cx="7620000" cy="4991100"/>
          </a:xfrm>
        </p:spPr>
        <p:txBody>
          <a:bodyPr/>
          <a:lstStyle/>
          <a:p>
            <a:pPr eaLnBrk="1" hangingPunct="1">
              <a:buFont typeface="Arial Unicode MS" panose="020B0604020202020204" pitchFamily="34" charset="-128"/>
              <a:buNone/>
            </a:pPr>
            <a:r>
              <a:rPr lang="en-US" altLang="en-US" sz="2800" b="1" smtClean="0"/>
              <a:t>Canonical Algorithm:</a:t>
            </a:r>
            <a:endParaRPr lang="en-US" altLang="en-US" sz="2800" smtClean="0"/>
          </a:p>
          <a:p>
            <a:pPr eaLnBrk="1" hangingPunct="1">
              <a:buFont typeface="Arial Unicode MS" panose="020B0604020202020204" pitchFamily="34" charset="-128"/>
              <a:buNone/>
            </a:pPr>
            <a:endParaRPr lang="en-US" altLang="en-US" sz="2800" smtClean="0"/>
          </a:p>
          <a:p>
            <a:pPr eaLnBrk="1" hangingPunct="1">
              <a:buFont typeface="Arial Unicode MS" panose="020B0604020202020204" pitchFamily="34" charset="-128"/>
              <a:buNone/>
            </a:pPr>
            <a:r>
              <a:rPr lang="en-US" altLang="en-US" sz="2800" smtClean="0"/>
              <a:t>1. Assign a </a:t>
            </a:r>
            <a:r>
              <a:rPr lang="en-US" altLang="en-US" sz="2800" i="1" smtClean="0"/>
              <a:t>Rank</a:t>
            </a:r>
            <a:r>
              <a:rPr lang="en-US" altLang="en-US" sz="2800" smtClean="0"/>
              <a:t> (priority) to each instruction (or node).</a:t>
            </a:r>
          </a:p>
          <a:p>
            <a:pPr eaLnBrk="1" hangingPunct="1">
              <a:buFont typeface="Arial Unicode MS" panose="020B0604020202020204" pitchFamily="34" charset="-128"/>
              <a:buNone/>
            </a:pPr>
            <a:endParaRPr lang="en-US" altLang="en-US" sz="2800" smtClean="0"/>
          </a:p>
          <a:p>
            <a:pPr eaLnBrk="1" hangingPunct="1">
              <a:buFont typeface="Arial Unicode MS" panose="020B0604020202020204" pitchFamily="34" charset="-128"/>
              <a:buNone/>
            </a:pPr>
            <a:r>
              <a:rPr lang="en-US" altLang="en-US" sz="2800" smtClean="0"/>
              <a:t>2. Sort and build a priority </a:t>
            </a:r>
            <a:r>
              <a:rPr lang="en-US" altLang="en-US" sz="2800" i="1" smtClean="0"/>
              <a:t>list </a:t>
            </a:r>
            <a:r>
              <a:rPr lang="en-US" altLang="en-US" sz="2800" smtClean="0">
                <a:latin typeface="Lucida Sans Unicode" panose="020B0602030504020204" pitchFamily="34" charset="0"/>
              </a:rPr>
              <a:t>ℒ</a:t>
            </a:r>
            <a:r>
              <a:rPr lang="en-US" altLang="en-US" sz="2800" smtClean="0"/>
              <a:t> of the instructions in non-decreasing order of Rank.</a:t>
            </a:r>
          </a:p>
          <a:p>
            <a:pPr eaLnBrk="1" hangingPunct="1">
              <a:lnSpc>
                <a:spcPct val="20000"/>
              </a:lnSpc>
              <a:buFont typeface="Arial Unicode MS" panose="020B0604020202020204" pitchFamily="34" charset="-128"/>
              <a:buNone/>
            </a:pPr>
            <a:endParaRPr lang="en-US" altLang="en-US" sz="2800" smtClean="0"/>
          </a:p>
          <a:p>
            <a:pPr eaLnBrk="1" hangingPunct="1">
              <a:buFont typeface="Arial Unicode MS" panose="020B0604020202020204" pitchFamily="34" charset="-128"/>
              <a:buNone/>
            </a:pPr>
            <a:r>
              <a:rPr lang="en-US" altLang="en-US" sz="2800" smtClean="0"/>
              <a:t>	Nodes with smaller ranks occur either in this list.</a:t>
            </a:r>
          </a:p>
          <a:p>
            <a:pPr eaLnBrk="1" hangingPunct="1">
              <a:lnSpc>
                <a:spcPct val="10000"/>
              </a:lnSpc>
              <a:buFont typeface="Arial Unicode MS" panose="020B0604020202020204" pitchFamily="34" charset="-128"/>
              <a:buNone/>
            </a:pPr>
            <a:endParaRPr lang="en-US" altLang="en-US" sz="2800" smtClean="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59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259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882B57-C815-4E5D-9BC9-1836DA7385F4}" type="slidenum">
              <a:rPr lang="en-US" altLang="en-US">
                <a:solidFill>
                  <a:srgbClr val="660066"/>
                </a:solidFill>
              </a:rPr>
              <a:pPr eaLnBrk="1" hangingPunct="1"/>
              <a:t>110</a:t>
            </a:fld>
            <a:endParaRPr lang="en-US" altLang="en-US">
              <a:solidFill>
                <a:srgbClr val="660066"/>
              </a:solidFill>
            </a:endParaRPr>
          </a:p>
        </p:txBody>
      </p:sp>
      <p:sp>
        <p:nvSpPr>
          <p:cNvPr id="125957" name="Rectangle 2"/>
          <p:cNvSpPr>
            <a:spLocks noGrp="1" noChangeArrowheads="1"/>
          </p:cNvSpPr>
          <p:nvPr>
            <p:ph type="title"/>
          </p:nvPr>
        </p:nvSpPr>
        <p:spPr/>
        <p:txBody>
          <a:bodyPr/>
          <a:lstStyle/>
          <a:p>
            <a:pPr eaLnBrk="1" hangingPunct="1"/>
            <a:r>
              <a:rPr lang="en-US" altLang="en-US" smtClean="0"/>
              <a:t>Initialize Rotating Registers</a:t>
            </a:r>
          </a:p>
        </p:txBody>
      </p:sp>
      <p:sp>
        <p:nvSpPr>
          <p:cNvPr id="125958" name="Rectangle 3"/>
          <p:cNvSpPr>
            <a:spLocks noGrp="1" noChangeArrowheads="1"/>
          </p:cNvSpPr>
          <p:nvPr>
            <p:ph type="body" idx="1"/>
          </p:nvPr>
        </p:nvSpPr>
        <p:spPr>
          <a:xfrm>
            <a:off x="1117600" y="1384300"/>
            <a:ext cx="7772400" cy="4495800"/>
          </a:xfrm>
        </p:spPr>
        <p:txBody>
          <a:bodyPr/>
          <a:lstStyle/>
          <a:p>
            <a:pPr eaLnBrk="1" hangingPunct="1">
              <a:buFont typeface="Arial Unicode MS" panose="020B0604020202020204" pitchFamily="34" charset="-128"/>
              <a:buNone/>
            </a:pPr>
            <a:r>
              <a:rPr lang="en-US" altLang="en-US" sz="2800" b="1" smtClean="0">
                <a:latin typeface="Courier New" panose="02070309020205020404" pitchFamily="49" charset="0"/>
              </a:rPr>
              <a:t>	addl r14 = @ltoff(a#), gp</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r>
              <a:rPr lang="en-US" altLang="en-US" sz="2800" b="1" smtClean="0">
                <a:latin typeface="Courier New" panose="02070309020205020404" pitchFamily="49" charset="0"/>
              </a:rPr>
              <a:t>	ld8 r35 = [r14]</a:t>
            </a:r>
          </a:p>
          <a:p>
            <a:pPr eaLnBrk="1" hangingPunct="1">
              <a:buFont typeface="Arial Unicode MS" panose="020B0604020202020204" pitchFamily="34" charset="-128"/>
              <a:buNone/>
            </a:pPr>
            <a:r>
              <a:rPr lang="en-US" altLang="en-US" sz="2800" b="1" smtClean="0">
                <a:latin typeface="Courier New" panose="02070309020205020404" pitchFamily="49" charset="0"/>
              </a:rPr>
              <a:t>	adds r37 = 4, r35</a:t>
            </a:r>
          </a:p>
          <a:p>
            <a:pPr eaLnBrk="1" hangingPunct="1">
              <a:buFont typeface="Arial Unicode MS" panose="020B0604020202020204" pitchFamily="34" charset="-128"/>
              <a:buNone/>
            </a:pPr>
            <a:r>
              <a:rPr lang="en-US" altLang="en-US" sz="2800" b="1" smtClean="0">
                <a:latin typeface="Courier New" panose="02070309020205020404" pitchFamily="49" charset="0"/>
              </a:rPr>
              <a:t>	adds r38 = 8, r35</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r>
              <a:rPr lang="en-US" altLang="en-US" sz="2800" b="1" smtClean="0">
                <a:latin typeface="Courier New" panose="02070309020205020404" pitchFamily="49" charset="0"/>
              </a:rPr>
              <a:t>	</a:t>
            </a:r>
            <a:r>
              <a:rPr lang="en-US" altLang="en-US" sz="2800" b="1" smtClean="0">
                <a:solidFill>
                  <a:srgbClr val="FF00FF"/>
                </a:solidFill>
                <a:latin typeface="Courier New" panose="02070309020205020404" pitchFamily="49" charset="0"/>
              </a:rPr>
              <a:t>mov pr.rot=0xF&lt;&lt;16</a:t>
            </a:r>
            <a:r>
              <a:rPr lang="en-US" altLang="en-US" sz="2800" b="1" smtClean="0">
                <a:latin typeface="Courier New" panose="02070309020205020404" pitchFamily="49" charset="0"/>
              </a:rPr>
              <a:t>   </a:t>
            </a:r>
            <a:endParaRPr lang="en-US" altLang="en-US" sz="2800" b="1" smtClean="0">
              <a:solidFill>
                <a:srgbClr val="CC00CC"/>
              </a:solidFill>
              <a:latin typeface="Courier New" panose="02070309020205020404" pitchFamily="49" charset="0"/>
            </a:endParaRPr>
          </a:p>
          <a:p>
            <a:pPr eaLnBrk="1" hangingPunct="1">
              <a:buFont typeface="Arial Unicode MS" panose="020B0604020202020204" pitchFamily="34" charset="-128"/>
              <a:buNone/>
            </a:pPr>
            <a:r>
              <a:rPr lang="en-US" altLang="en-US" sz="2800" b="1" smtClean="0">
                <a:latin typeface="Courier New" panose="02070309020205020404" pitchFamily="49" charset="0"/>
              </a:rPr>
              <a:t>	mov.i ar.lc=2</a:t>
            </a:r>
          </a:p>
          <a:p>
            <a:pPr eaLnBrk="1" hangingPunct="1">
              <a:buFont typeface="Arial Unicode MS" panose="020B0604020202020204" pitchFamily="34" charset="-128"/>
              <a:buNone/>
            </a:pPr>
            <a:r>
              <a:rPr lang="en-US" altLang="en-US" sz="2800" b="1" smtClean="0">
                <a:latin typeface="Courier New" panose="02070309020205020404" pitchFamily="49" charset="0"/>
              </a:rPr>
              <a:t>	mov.i ar.ec=4        	</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endParaRPr lang="en-US" altLang="en-US" sz="2800" b="1" smtClean="0">
              <a:latin typeface="Courier New" panose="02070309020205020404" pitchFamily="49"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69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269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DFC62A-6584-42EE-8F8B-C1C7839D83E2}" type="slidenum">
              <a:rPr lang="en-US" altLang="en-US">
                <a:solidFill>
                  <a:srgbClr val="660066"/>
                </a:solidFill>
              </a:rPr>
              <a:pPr eaLnBrk="1" hangingPunct="1"/>
              <a:t>111</a:t>
            </a:fld>
            <a:endParaRPr lang="en-US" altLang="en-US">
              <a:solidFill>
                <a:srgbClr val="660066"/>
              </a:solidFill>
            </a:endParaRPr>
          </a:p>
        </p:txBody>
      </p:sp>
      <p:sp>
        <p:nvSpPr>
          <p:cNvPr id="126981" name="Rectangle 2"/>
          <p:cNvSpPr>
            <a:spLocks noGrp="1" noChangeArrowheads="1"/>
          </p:cNvSpPr>
          <p:nvPr>
            <p:ph type="title"/>
          </p:nvPr>
        </p:nvSpPr>
        <p:spPr/>
        <p:txBody>
          <a:bodyPr/>
          <a:lstStyle/>
          <a:p>
            <a:pPr eaLnBrk="1" hangingPunct="1"/>
            <a:r>
              <a:rPr lang="en-US" altLang="en-US" smtClean="0"/>
              <a:t>Setting up loop counter</a:t>
            </a:r>
          </a:p>
        </p:txBody>
      </p:sp>
      <p:sp>
        <p:nvSpPr>
          <p:cNvPr id="126982" name="Rectangle 3"/>
          <p:cNvSpPr>
            <a:spLocks noGrp="1" noChangeArrowheads="1"/>
          </p:cNvSpPr>
          <p:nvPr>
            <p:ph type="body" idx="1"/>
          </p:nvPr>
        </p:nvSpPr>
        <p:spPr>
          <a:xfrm>
            <a:off x="1117600" y="1384300"/>
            <a:ext cx="7772400" cy="4495800"/>
          </a:xfrm>
        </p:spPr>
        <p:txBody>
          <a:bodyPr/>
          <a:lstStyle/>
          <a:p>
            <a:pPr eaLnBrk="1" hangingPunct="1">
              <a:buFont typeface="Arial Unicode MS" panose="020B0604020202020204" pitchFamily="34" charset="-128"/>
              <a:buNone/>
            </a:pPr>
            <a:r>
              <a:rPr lang="en-US" altLang="en-US" sz="2800" b="1" smtClean="0">
                <a:latin typeface="Courier New" panose="02070309020205020404" pitchFamily="49" charset="0"/>
              </a:rPr>
              <a:t>	addl r14 = @ltoff(a#), gp</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r>
              <a:rPr lang="en-US" altLang="en-US" sz="2800" b="1" smtClean="0">
                <a:latin typeface="Courier New" panose="02070309020205020404" pitchFamily="49" charset="0"/>
              </a:rPr>
              <a:t>	ld8 r35 = [r14]</a:t>
            </a:r>
          </a:p>
          <a:p>
            <a:pPr eaLnBrk="1" hangingPunct="1">
              <a:buFont typeface="Arial Unicode MS" panose="020B0604020202020204" pitchFamily="34" charset="-128"/>
              <a:buNone/>
            </a:pPr>
            <a:r>
              <a:rPr lang="en-US" altLang="en-US" sz="2800" b="1" smtClean="0">
                <a:latin typeface="Courier New" panose="02070309020205020404" pitchFamily="49" charset="0"/>
              </a:rPr>
              <a:t>	adds r37 = 4, r35</a:t>
            </a:r>
          </a:p>
          <a:p>
            <a:pPr eaLnBrk="1" hangingPunct="1">
              <a:buFont typeface="Arial Unicode MS" panose="020B0604020202020204" pitchFamily="34" charset="-128"/>
              <a:buNone/>
            </a:pPr>
            <a:r>
              <a:rPr lang="en-US" altLang="en-US" sz="2800" b="1" smtClean="0">
                <a:latin typeface="Courier New" panose="02070309020205020404" pitchFamily="49" charset="0"/>
              </a:rPr>
              <a:t>	adds r38 = 8, r35</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r>
              <a:rPr lang="en-US" altLang="en-US" sz="2800" b="1" smtClean="0">
                <a:latin typeface="Courier New" panose="02070309020205020404" pitchFamily="49" charset="0"/>
              </a:rPr>
              <a:t>	mov pr.rot=0xF&lt;&lt;16   </a:t>
            </a:r>
            <a:endParaRPr lang="en-US" altLang="en-US" sz="2800" b="1" smtClean="0">
              <a:solidFill>
                <a:srgbClr val="CC00CC"/>
              </a:solidFill>
              <a:latin typeface="Courier New" panose="02070309020205020404" pitchFamily="49" charset="0"/>
            </a:endParaRPr>
          </a:p>
          <a:p>
            <a:pPr eaLnBrk="1" hangingPunct="1">
              <a:buFont typeface="Arial Unicode MS" panose="020B0604020202020204" pitchFamily="34" charset="-128"/>
              <a:buNone/>
            </a:pPr>
            <a:r>
              <a:rPr lang="en-US" altLang="en-US" sz="2800" b="1" smtClean="0">
                <a:latin typeface="Courier New" panose="02070309020205020404" pitchFamily="49" charset="0"/>
              </a:rPr>
              <a:t>	</a:t>
            </a:r>
            <a:r>
              <a:rPr lang="en-US" altLang="en-US" sz="2800" b="1" smtClean="0">
                <a:solidFill>
                  <a:srgbClr val="FF00FF"/>
                </a:solidFill>
                <a:latin typeface="Courier New" panose="02070309020205020404" pitchFamily="49" charset="0"/>
              </a:rPr>
              <a:t>mov.i ar.lc=2</a:t>
            </a:r>
          </a:p>
          <a:p>
            <a:pPr eaLnBrk="1" hangingPunct="1">
              <a:buFont typeface="Arial Unicode MS" panose="020B0604020202020204" pitchFamily="34" charset="-128"/>
              <a:buNone/>
            </a:pPr>
            <a:r>
              <a:rPr lang="en-US" altLang="en-US" sz="2800" b="1" smtClean="0">
                <a:latin typeface="Courier New" panose="02070309020205020404" pitchFamily="49" charset="0"/>
              </a:rPr>
              <a:t>	mov.i ar.ec=4        	</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endParaRPr lang="en-US" altLang="en-US" sz="2800" b="1" smtClean="0">
              <a:latin typeface="Courier New" panose="02070309020205020404"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80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280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2C1C01-B1A5-447E-BA85-0684480A374F}" type="slidenum">
              <a:rPr lang="en-US" altLang="en-US">
                <a:solidFill>
                  <a:srgbClr val="660066"/>
                </a:solidFill>
              </a:rPr>
              <a:pPr eaLnBrk="1" hangingPunct="1"/>
              <a:t>112</a:t>
            </a:fld>
            <a:endParaRPr lang="en-US" altLang="en-US">
              <a:solidFill>
                <a:srgbClr val="660066"/>
              </a:solidFill>
            </a:endParaRPr>
          </a:p>
        </p:txBody>
      </p:sp>
      <p:sp>
        <p:nvSpPr>
          <p:cNvPr id="128005" name="Rectangle 2"/>
          <p:cNvSpPr>
            <a:spLocks noGrp="1" noChangeArrowheads="1"/>
          </p:cNvSpPr>
          <p:nvPr>
            <p:ph type="title"/>
          </p:nvPr>
        </p:nvSpPr>
        <p:spPr/>
        <p:txBody>
          <a:bodyPr/>
          <a:lstStyle/>
          <a:p>
            <a:pPr eaLnBrk="1" hangingPunct="1"/>
            <a:r>
              <a:rPr lang="en-US" altLang="en-US" smtClean="0"/>
              <a:t>Setting up the epilog counter</a:t>
            </a:r>
          </a:p>
        </p:txBody>
      </p:sp>
      <p:sp>
        <p:nvSpPr>
          <p:cNvPr id="128006" name="Rectangle 3"/>
          <p:cNvSpPr>
            <a:spLocks noGrp="1" noChangeArrowheads="1"/>
          </p:cNvSpPr>
          <p:nvPr>
            <p:ph type="body" idx="1"/>
          </p:nvPr>
        </p:nvSpPr>
        <p:spPr>
          <a:xfrm>
            <a:off x="1117600" y="1384300"/>
            <a:ext cx="7772400" cy="4495800"/>
          </a:xfrm>
        </p:spPr>
        <p:txBody>
          <a:bodyPr/>
          <a:lstStyle/>
          <a:p>
            <a:pPr eaLnBrk="1" hangingPunct="1">
              <a:buFont typeface="Arial Unicode MS" panose="020B0604020202020204" pitchFamily="34" charset="-128"/>
              <a:buNone/>
            </a:pPr>
            <a:r>
              <a:rPr lang="en-US" altLang="en-US" sz="2800" b="1" smtClean="0">
                <a:latin typeface="Courier New" panose="02070309020205020404" pitchFamily="49" charset="0"/>
              </a:rPr>
              <a:t>	addl r14 = @ltoff(a#), gp</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r>
              <a:rPr lang="en-US" altLang="en-US" sz="2800" b="1" smtClean="0">
                <a:latin typeface="Courier New" panose="02070309020205020404" pitchFamily="49" charset="0"/>
              </a:rPr>
              <a:t>	ld8 r35 = [r14]</a:t>
            </a:r>
          </a:p>
          <a:p>
            <a:pPr eaLnBrk="1" hangingPunct="1">
              <a:buFont typeface="Arial Unicode MS" panose="020B0604020202020204" pitchFamily="34" charset="-128"/>
              <a:buNone/>
            </a:pPr>
            <a:r>
              <a:rPr lang="en-US" altLang="en-US" sz="2800" b="1" smtClean="0">
                <a:latin typeface="Courier New" panose="02070309020205020404" pitchFamily="49" charset="0"/>
              </a:rPr>
              <a:t>	adds r37 = 4, r35</a:t>
            </a:r>
          </a:p>
          <a:p>
            <a:pPr eaLnBrk="1" hangingPunct="1">
              <a:buFont typeface="Arial Unicode MS" panose="020B0604020202020204" pitchFamily="34" charset="-128"/>
              <a:buNone/>
            </a:pPr>
            <a:r>
              <a:rPr lang="en-US" altLang="en-US" sz="2800" b="1" smtClean="0">
                <a:latin typeface="Courier New" panose="02070309020205020404" pitchFamily="49" charset="0"/>
              </a:rPr>
              <a:t>	adds r38 = 8, r35</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r>
              <a:rPr lang="en-US" altLang="en-US" sz="2800" b="1" smtClean="0">
                <a:latin typeface="Courier New" panose="02070309020205020404" pitchFamily="49" charset="0"/>
              </a:rPr>
              <a:t>	mov pr.rot=0xF&lt;&lt;16   </a:t>
            </a:r>
            <a:endParaRPr lang="en-US" altLang="en-US" sz="2800" b="1" smtClean="0">
              <a:solidFill>
                <a:srgbClr val="CC00CC"/>
              </a:solidFill>
              <a:latin typeface="Courier New" panose="02070309020205020404" pitchFamily="49" charset="0"/>
            </a:endParaRPr>
          </a:p>
          <a:p>
            <a:pPr eaLnBrk="1" hangingPunct="1">
              <a:buFont typeface="Arial Unicode MS" panose="020B0604020202020204" pitchFamily="34" charset="-128"/>
              <a:buNone/>
            </a:pPr>
            <a:r>
              <a:rPr lang="en-US" altLang="en-US" sz="2800" b="1" smtClean="0">
                <a:latin typeface="Courier New" panose="02070309020205020404" pitchFamily="49" charset="0"/>
              </a:rPr>
              <a:t>	mov.i ar.lc=2</a:t>
            </a:r>
          </a:p>
          <a:p>
            <a:pPr eaLnBrk="1" hangingPunct="1">
              <a:buFont typeface="Arial Unicode MS" panose="020B0604020202020204" pitchFamily="34" charset="-128"/>
              <a:buNone/>
            </a:pPr>
            <a:r>
              <a:rPr lang="en-US" altLang="en-US" sz="2800" b="1" smtClean="0">
                <a:latin typeface="Courier New" panose="02070309020205020404" pitchFamily="49" charset="0"/>
              </a:rPr>
              <a:t>	</a:t>
            </a:r>
            <a:r>
              <a:rPr lang="en-US" altLang="en-US" sz="2800" b="1" smtClean="0">
                <a:solidFill>
                  <a:srgbClr val="FF00FF"/>
                </a:solidFill>
                <a:latin typeface="Courier New" panose="02070309020205020404" pitchFamily="49" charset="0"/>
              </a:rPr>
              <a:t>mov.i ar.ec=4</a:t>
            </a:r>
            <a:r>
              <a:rPr lang="en-US" altLang="en-US" sz="2800" b="1" smtClean="0">
                <a:latin typeface="Courier New" panose="02070309020205020404" pitchFamily="49" charset="0"/>
              </a:rPr>
              <a:t>        	</a:t>
            </a:r>
          </a:p>
          <a:p>
            <a:pPr eaLnBrk="1" hangingPunct="1">
              <a:buFont typeface="Arial Unicode MS" panose="020B0604020202020204" pitchFamily="34" charset="-128"/>
              <a:buNone/>
            </a:pPr>
            <a:r>
              <a:rPr lang="en-US" altLang="en-US" sz="2800" b="1" smtClean="0">
                <a:latin typeface="Courier New" panose="02070309020205020404" pitchFamily="49" charset="0"/>
              </a:rPr>
              <a:t>  ;;</a:t>
            </a:r>
          </a:p>
          <a:p>
            <a:pPr eaLnBrk="1" hangingPunct="1">
              <a:buFont typeface="Arial Unicode MS" panose="020B0604020202020204" pitchFamily="34" charset="-128"/>
              <a:buNone/>
            </a:pPr>
            <a:endParaRPr lang="en-US" altLang="en-US" sz="2800" b="1" smtClean="0">
              <a:latin typeface="Courier New" panose="02070309020205020404" pitchFamily="49"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90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290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123CB8-0BF7-40D5-A147-9BFA77564ECB}" type="slidenum">
              <a:rPr lang="en-US" altLang="en-US">
                <a:solidFill>
                  <a:srgbClr val="660066"/>
                </a:solidFill>
              </a:rPr>
              <a:pPr eaLnBrk="1" hangingPunct="1"/>
              <a:t>113</a:t>
            </a:fld>
            <a:endParaRPr lang="en-US" altLang="en-US">
              <a:solidFill>
                <a:srgbClr val="660066"/>
              </a:solidFill>
            </a:endParaRPr>
          </a:p>
        </p:txBody>
      </p:sp>
      <p:sp>
        <p:nvSpPr>
          <p:cNvPr id="129029" name="Rectangle 2"/>
          <p:cNvSpPr>
            <a:spLocks noGrp="1" noChangeArrowheads="1"/>
          </p:cNvSpPr>
          <p:nvPr>
            <p:ph type="title"/>
          </p:nvPr>
        </p:nvSpPr>
        <p:spPr/>
        <p:txBody>
          <a:bodyPr/>
          <a:lstStyle/>
          <a:p>
            <a:pPr eaLnBrk="1" hangingPunct="1"/>
            <a:r>
              <a:rPr lang="en-US" altLang="en-US" smtClean="0"/>
              <a:t>The Prolog</a:t>
            </a:r>
          </a:p>
        </p:txBody>
      </p:sp>
      <p:sp>
        <p:nvSpPr>
          <p:cNvPr id="129030" name="Text Box 3"/>
          <p:cNvSpPr txBox="1">
            <a:spLocks noChangeArrowheads="1"/>
          </p:cNvSpPr>
          <p:nvPr/>
        </p:nvSpPr>
        <p:spPr bwMode="auto">
          <a:xfrm>
            <a:off x="844550" y="1371600"/>
            <a:ext cx="79629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6600CC"/>
                </a:solidFill>
                <a:latin typeface="Courier New" panose="02070309020205020404" pitchFamily="49" charset="0"/>
              </a:rPr>
              <a:t>	ld4 r32=[r35]      # 1st iteration</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r34=[r37]      # 2nd iteration</a:t>
            </a:r>
          </a:p>
          <a:p>
            <a:r>
              <a:rPr lang="en-US" altLang="en-US" sz="2400" b="1">
                <a:solidFill>
                  <a:srgbClr val="6600CC"/>
                </a:solidFill>
                <a:latin typeface="Courier New" panose="02070309020205020404" pitchFamily="49" charset="0"/>
              </a:rPr>
              <a:t>	adds r32=13,r32 </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r33=[r38]      # 3nd iteration</a:t>
            </a:r>
          </a:p>
          <a:p>
            <a:r>
              <a:rPr lang="en-US" altLang="en-US" sz="2400" b="1">
                <a:solidFill>
                  <a:srgbClr val="6600CC"/>
                </a:solidFill>
                <a:latin typeface="Courier New" panose="02070309020205020404" pitchFamily="49" charset="0"/>
              </a:rPr>
              <a:t>	adds r34=13,r34 </a:t>
            </a:r>
          </a:p>
          <a:p>
            <a:r>
              <a:rPr lang="en-US" altLang="en-US" sz="2400" b="1">
                <a:solidFill>
                  <a:srgbClr val="6600CC"/>
                </a:solidFill>
                <a:latin typeface="Courier New" panose="02070309020205020404" pitchFamily="49" charset="0"/>
              </a:rPr>
              <a:t>	st4 [r35]=r32</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adds r36 = 12, r35</a:t>
            </a:r>
          </a:p>
          <a:p>
            <a:r>
              <a:rPr lang="en-US" altLang="en-US" sz="2400" b="1">
                <a:solidFill>
                  <a:srgbClr val="6600CC"/>
                </a:solidFill>
                <a:latin typeface="Courier New" panose="02070309020205020404" pitchFamily="49" charset="0"/>
              </a:rPr>
              <a:t>     mov r37 = r38</a:t>
            </a:r>
          </a:p>
          <a:p>
            <a:r>
              <a:rPr lang="en-US" altLang="en-US" sz="2400" b="1">
                <a:solidFill>
                  <a:srgbClr val="6600CC"/>
                </a:solidFill>
                <a:latin typeface="Courier New" panose="02070309020205020404" pitchFamily="49" charset="0"/>
              </a:rPr>
              <a:t>	adds r38 = 4, r35</a:t>
            </a:r>
          </a:p>
          <a:p>
            <a:r>
              <a:rPr lang="en-US" altLang="en-US" sz="2400" b="1">
                <a:solidFill>
                  <a:srgbClr val="6600CC"/>
                </a:solidFill>
                <a:latin typeface="Courier New" panose="02070309020205020404" pitchFamily="49" charset="0"/>
              </a:rPr>
              <a:t>        ;;</a:t>
            </a:r>
          </a:p>
          <a:p>
            <a:endParaRPr lang="en-US" altLang="en-US" sz="2400" b="1">
              <a:solidFill>
                <a:srgbClr val="6600CC"/>
              </a:solidFill>
              <a:latin typeface="Courier New" panose="02070309020205020404" pitchFamily="49"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00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300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93E27D-06CB-4E0C-A276-D9D6B732264E}" type="slidenum">
              <a:rPr lang="en-US" altLang="en-US">
                <a:solidFill>
                  <a:srgbClr val="660066"/>
                </a:solidFill>
              </a:rPr>
              <a:pPr eaLnBrk="1" hangingPunct="1"/>
              <a:t>114</a:t>
            </a:fld>
            <a:endParaRPr lang="en-US" altLang="en-US">
              <a:solidFill>
                <a:srgbClr val="660066"/>
              </a:solidFill>
            </a:endParaRPr>
          </a:p>
        </p:txBody>
      </p:sp>
      <p:sp>
        <p:nvSpPr>
          <p:cNvPr id="130053" name="Rectangle 2"/>
          <p:cNvSpPr>
            <a:spLocks noGrp="1" noChangeArrowheads="1"/>
          </p:cNvSpPr>
          <p:nvPr>
            <p:ph type="title"/>
          </p:nvPr>
        </p:nvSpPr>
        <p:spPr/>
        <p:txBody>
          <a:bodyPr/>
          <a:lstStyle/>
          <a:p>
            <a:pPr eaLnBrk="1" hangingPunct="1"/>
            <a:r>
              <a:rPr lang="en-US" altLang="en-US" smtClean="0"/>
              <a:t>The 1st iteration</a:t>
            </a:r>
          </a:p>
        </p:txBody>
      </p:sp>
      <p:sp>
        <p:nvSpPr>
          <p:cNvPr id="130054" name="Text Box 3"/>
          <p:cNvSpPr txBox="1">
            <a:spLocks noChangeArrowheads="1"/>
          </p:cNvSpPr>
          <p:nvPr/>
        </p:nvSpPr>
        <p:spPr bwMode="auto">
          <a:xfrm>
            <a:off x="844550" y="1371600"/>
            <a:ext cx="79629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6600CC"/>
                </a:solidFill>
                <a:latin typeface="Courier New" panose="02070309020205020404" pitchFamily="49" charset="0"/>
              </a:rPr>
              <a:t>	ld4 r32=[r35]      # 1st iteration</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r34=[r37]      # 2nd iteration</a:t>
            </a:r>
          </a:p>
          <a:p>
            <a:r>
              <a:rPr lang="en-US" altLang="en-US" sz="2400" b="1">
                <a:solidFill>
                  <a:srgbClr val="6600CC"/>
                </a:solidFill>
                <a:latin typeface="Courier New" panose="02070309020205020404" pitchFamily="49" charset="0"/>
              </a:rPr>
              <a:t>	adds r32=13,r32 </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r33=[r38]      # 3nd iteration</a:t>
            </a:r>
          </a:p>
          <a:p>
            <a:r>
              <a:rPr lang="en-US" altLang="en-US" sz="2400" b="1">
                <a:solidFill>
                  <a:srgbClr val="6600CC"/>
                </a:solidFill>
                <a:latin typeface="Courier New" panose="02070309020205020404" pitchFamily="49" charset="0"/>
              </a:rPr>
              <a:t>	adds r34=13,r34 </a:t>
            </a:r>
          </a:p>
          <a:p>
            <a:r>
              <a:rPr lang="en-US" altLang="en-US" sz="2400" b="1">
                <a:solidFill>
                  <a:srgbClr val="6600CC"/>
                </a:solidFill>
                <a:latin typeface="Courier New" panose="02070309020205020404" pitchFamily="49" charset="0"/>
              </a:rPr>
              <a:t>	st4 [r35]=r32</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adds r36 = 12, r35</a:t>
            </a:r>
          </a:p>
          <a:p>
            <a:r>
              <a:rPr lang="en-US" altLang="en-US" sz="2400" b="1">
                <a:solidFill>
                  <a:srgbClr val="6600CC"/>
                </a:solidFill>
                <a:latin typeface="Courier New" panose="02070309020205020404" pitchFamily="49" charset="0"/>
              </a:rPr>
              <a:t>     mov r37 = r38</a:t>
            </a:r>
          </a:p>
          <a:p>
            <a:r>
              <a:rPr lang="en-US" altLang="en-US" sz="2400" b="1">
                <a:solidFill>
                  <a:srgbClr val="6600CC"/>
                </a:solidFill>
                <a:latin typeface="Courier New" panose="02070309020205020404" pitchFamily="49" charset="0"/>
              </a:rPr>
              <a:t>	adds r38 = 4, r35</a:t>
            </a:r>
          </a:p>
          <a:p>
            <a:r>
              <a:rPr lang="en-US" altLang="en-US" sz="2400" b="1">
                <a:solidFill>
                  <a:srgbClr val="6600CC"/>
                </a:solidFill>
                <a:latin typeface="Courier New" panose="02070309020205020404" pitchFamily="49" charset="0"/>
              </a:rPr>
              <a:t>        ;;</a:t>
            </a:r>
          </a:p>
          <a:p>
            <a:endParaRPr lang="en-US" altLang="en-US" sz="2400" b="1">
              <a:solidFill>
                <a:srgbClr val="6600CC"/>
              </a:solidFill>
              <a:latin typeface="Courier New" panose="02070309020205020404" pitchFamily="49" charset="0"/>
            </a:endParaRPr>
          </a:p>
        </p:txBody>
      </p:sp>
      <p:sp>
        <p:nvSpPr>
          <p:cNvPr id="130055" name="Rectangle 4"/>
          <p:cNvSpPr>
            <a:spLocks noChangeArrowheads="1"/>
          </p:cNvSpPr>
          <p:nvPr/>
        </p:nvSpPr>
        <p:spPr bwMode="auto">
          <a:xfrm>
            <a:off x="1701800" y="1384300"/>
            <a:ext cx="2705100" cy="393700"/>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0056" name="Rectangle 5"/>
          <p:cNvSpPr>
            <a:spLocks noChangeArrowheads="1"/>
          </p:cNvSpPr>
          <p:nvPr/>
        </p:nvSpPr>
        <p:spPr bwMode="auto">
          <a:xfrm>
            <a:off x="1701800" y="2501900"/>
            <a:ext cx="3086100" cy="393700"/>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0057" name="Rectangle 6"/>
          <p:cNvSpPr>
            <a:spLocks noChangeArrowheads="1"/>
          </p:cNvSpPr>
          <p:nvPr/>
        </p:nvSpPr>
        <p:spPr bwMode="auto">
          <a:xfrm>
            <a:off x="1651000" y="3975100"/>
            <a:ext cx="3136900" cy="393700"/>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10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310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E68149-682B-4659-97F6-772EBFB4E283}" type="slidenum">
              <a:rPr lang="en-US" altLang="en-US">
                <a:solidFill>
                  <a:srgbClr val="660066"/>
                </a:solidFill>
              </a:rPr>
              <a:pPr eaLnBrk="1" hangingPunct="1"/>
              <a:t>115</a:t>
            </a:fld>
            <a:endParaRPr lang="en-US" altLang="en-US">
              <a:solidFill>
                <a:srgbClr val="660066"/>
              </a:solidFill>
            </a:endParaRPr>
          </a:p>
        </p:txBody>
      </p:sp>
      <p:sp>
        <p:nvSpPr>
          <p:cNvPr id="131077" name="Rectangle 2"/>
          <p:cNvSpPr>
            <a:spLocks noGrp="1" noChangeArrowheads="1"/>
          </p:cNvSpPr>
          <p:nvPr>
            <p:ph type="title"/>
          </p:nvPr>
        </p:nvSpPr>
        <p:spPr/>
        <p:txBody>
          <a:bodyPr/>
          <a:lstStyle/>
          <a:p>
            <a:pPr eaLnBrk="1" hangingPunct="1"/>
            <a:r>
              <a:rPr lang="en-US" altLang="en-US" smtClean="0"/>
              <a:t>The Prolog</a:t>
            </a:r>
          </a:p>
        </p:txBody>
      </p:sp>
      <p:sp>
        <p:nvSpPr>
          <p:cNvPr id="131078" name="Text Box 3"/>
          <p:cNvSpPr txBox="1">
            <a:spLocks noChangeArrowheads="1"/>
          </p:cNvSpPr>
          <p:nvPr/>
        </p:nvSpPr>
        <p:spPr bwMode="auto">
          <a:xfrm>
            <a:off x="844550" y="1371600"/>
            <a:ext cx="79629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6600CC"/>
                </a:solidFill>
                <a:latin typeface="Courier New" panose="02070309020205020404" pitchFamily="49" charset="0"/>
              </a:rPr>
              <a:t>	ld4 r32=[r35]      # 1st iteration</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r34=[r37]      # 2nd iteration</a:t>
            </a:r>
          </a:p>
          <a:p>
            <a:r>
              <a:rPr lang="en-US" altLang="en-US" sz="2400" b="1">
                <a:solidFill>
                  <a:srgbClr val="6600CC"/>
                </a:solidFill>
                <a:latin typeface="Courier New" panose="02070309020205020404" pitchFamily="49" charset="0"/>
              </a:rPr>
              <a:t>	adds r32=13,r32 </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r33=[r38]      # 3nd iteration</a:t>
            </a:r>
          </a:p>
          <a:p>
            <a:r>
              <a:rPr lang="en-US" altLang="en-US" sz="2400" b="1">
                <a:solidFill>
                  <a:srgbClr val="6600CC"/>
                </a:solidFill>
                <a:latin typeface="Courier New" panose="02070309020205020404" pitchFamily="49" charset="0"/>
              </a:rPr>
              <a:t>	adds r34=13,r34 </a:t>
            </a:r>
          </a:p>
          <a:p>
            <a:r>
              <a:rPr lang="en-US" altLang="en-US" sz="2400" b="1">
                <a:solidFill>
                  <a:srgbClr val="6600CC"/>
                </a:solidFill>
                <a:latin typeface="Courier New" panose="02070309020205020404" pitchFamily="49" charset="0"/>
              </a:rPr>
              <a:t>	st4 [r35]=r32</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adds r36 = 12, r35</a:t>
            </a:r>
          </a:p>
          <a:p>
            <a:r>
              <a:rPr lang="en-US" altLang="en-US" sz="2400" b="1">
                <a:solidFill>
                  <a:srgbClr val="6600CC"/>
                </a:solidFill>
                <a:latin typeface="Courier New" panose="02070309020205020404" pitchFamily="49" charset="0"/>
              </a:rPr>
              <a:t>     mov r37 = r38</a:t>
            </a:r>
          </a:p>
          <a:p>
            <a:r>
              <a:rPr lang="en-US" altLang="en-US" sz="2400" b="1">
                <a:solidFill>
                  <a:srgbClr val="6600CC"/>
                </a:solidFill>
                <a:latin typeface="Courier New" panose="02070309020205020404" pitchFamily="49" charset="0"/>
              </a:rPr>
              <a:t>	adds r38 = 4, r35</a:t>
            </a:r>
          </a:p>
          <a:p>
            <a:r>
              <a:rPr lang="en-US" altLang="en-US" sz="2400" b="1">
                <a:solidFill>
                  <a:srgbClr val="6600CC"/>
                </a:solidFill>
                <a:latin typeface="Courier New" panose="02070309020205020404" pitchFamily="49" charset="0"/>
              </a:rPr>
              <a:t>        ;;</a:t>
            </a:r>
          </a:p>
          <a:p>
            <a:endParaRPr lang="en-US" altLang="en-US" sz="2400" b="1">
              <a:solidFill>
                <a:srgbClr val="6600CC"/>
              </a:solidFill>
              <a:latin typeface="Courier New" panose="02070309020205020404" pitchFamily="49" charset="0"/>
            </a:endParaRPr>
          </a:p>
        </p:txBody>
      </p:sp>
      <p:sp>
        <p:nvSpPr>
          <p:cNvPr id="131079" name="Rectangle 4"/>
          <p:cNvSpPr>
            <a:spLocks noChangeArrowheads="1"/>
          </p:cNvSpPr>
          <p:nvPr/>
        </p:nvSpPr>
        <p:spPr bwMode="auto">
          <a:xfrm>
            <a:off x="1676400" y="2120900"/>
            <a:ext cx="2705100" cy="393700"/>
          </a:xfrm>
          <a:prstGeom prst="rect">
            <a:avLst/>
          </a:prstGeom>
          <a:noFill/>
          <a:ln w="2857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1080" name="Rectangle 5"/>
          <p:cNvSpPr>
            <a:spLocks noChangeArrowheads="1"/>
          </p:cNvSpPr>
          <p:nvPr/>
        </p:nvSpPr>
        <p:spPr bwMode="auto">
          <a:xfrm>
            <a:off x="1676400" y="3606800"/>
            <a:ext cx="3098800" cy="393700"/>
          </a:xfrm>
          <a:prstGeom prst="rect">
            <a:avLst/>
          </a:prstGeom>
          <a:noFill/>
          <a:ln w="28575">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20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321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8CD101-10E2-4B8B-845F-B9D82FF59544}" type="slidenum">
              <a:rPr lang="en-US" altLang="en-US">
                <a:solidFill>
                  <a:srgbClr val="660066"/>
                </a:solidFill>
              </a:rPr>
              <a:pPr eaLnBrk="1" hangingPunct="1"/>
              <a:t>116</a:t>
            </a:fld>
            <a:endParaRPr lang="en-US" altLang="en-US">
              <a:solidFill>
                <a:srgbClr val="660066"/>
              </a:solidFill>
            </a:endParaRPr>
          </a:p>
        </p:txBody>
      </p:sp>
      <p:sp>
        <p:nvSpPr>
          <p:cNvPr id="132101" name="Rectangle 2"/>
          <p:cNvSpPr>
            <a:spLocks noGrp="1" noChangeArrowheads="1"/>
          </p:cNvSpPr>
          <p:nvPr>
            <p:ph type="title"/>
          </p:nvPr>
        </p:nvSpPr>
        <p:spPr/>
        <p:txBody>
          <a:bodyPr/>
          <a:lstStyle/>
          <a:p>
            <a:pPr eaLnBrk="1" hangingPunct="1"/>
            <a:r>
              <a:rPr lang="en-US" altLang="en-US" smtClean="0"/>
              <a:t>The Prolog</a:t>
            </a:r>
          </a:p>
        </p:txBody>
      </p:sp>
      <p:sp>
        <p:nvSpPr>
          <p:cNvPr id="132102" name="Text Box 3"/>
          <p:cNvSpPr txBox="1">
            <a:spLocks noChangeArrowheads="1"/>
          </p:cNvSpPr>
          <p:nvPr/>
        </p:nvSpPr>
        <p:spPr bwMode="auto">
          <a:xfrm>
            <a:off x="844550" y="1371600"/>
            <a:ext cx="79629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6600CC"/>
                </a:solidFill>
                <a:latin typeface="Courier New" panose="02070309020205020404" pitchFamily="49" charset="0"/>
              </a:rPr>
              <a:t>	ld4 r32=[r35]      # 1st iteration</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r34=[r37]      # 2nd iteration</a:t>
            </a:r>
          </a:p>
          <a:p>
            <a:r>
              <a:rPr lang="en-US" altLang="en-US" sz="2400" b="1">
                <a:solidFill>
                  <a:srgbClr val="6600CC"/>
                </a:solidFill>
                <a:latin typeface="Courier New" panose="02070309020205020404" pitchFamily="49" charset="0"/>
              </a:rPr>
              <a:t>	adds r32=13,r32 </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r33=[r38]      # 3nd iteration</a:t>
            </a:r>
          </a:p>
          <a:p>
            <a:r>
              <a:rPr lang="en-US" altLang="en-US" sz="2400" b="1">
                <a:solidFill>
                  <a:srgbClr val="6600CC"/>
                </a:solidFill>
                <a:latin typeface="Courier New" panose="02070309020205020404" pitchFamily="49" charset="0"/>
              </a:rPr>
              <a:t>	adds r34=13,r34 </a:t>
            </a:r>
          </a:p>
          <a:p>
            <a:r>
              <a:rPr lang="en-US" altLang="en-US" sz="2400" b="1">
                <a:solidFill>
                  <a:srgbClr val="6600CC"/>
                </a:solidFill>
                <a:latin typeface="Courier New" panose="02070309020205020404" pitchFamily="49" charset="0"/>
              </a:rPr>
              <a:t>	st4 [r35]=r32</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adds r36 = 12, r35</a:t>
            </a:r>
          </a:p>
          <a:p>
            <a:r>
              <a:rPr lang="en-US" altLang="en-US" sz="2400" b="1">
                <a:solidFill>
                  <a:srgbClr val="6600CC"/>
                </a:solidFill>
                <a:latin typeface="Courier New" panose="02070309020205020404" pitchFamily="49" charset="0"/>
              </a:rPr>
              <a:t>     mov r37 = r38</a:t>
            </a:r>
          </a:p>
          <a:p>
            <a:r>
              <a:rPr lang="en-US" altLang="en-US" sz="2400" b="1">
                <a:solidFill>
                  <a:srgbClr val="6600CC"/>
                </a:solidFill>
                <a:latin typeface="Courier New" panose="02070309020205020404" pitchFamily="49" charset="0"/>
              </a:rPr>
              <a:t>	adds r38 = 4, r35</a:t>
            </a:r>
          </a:p>
          <a:p>
            <a:r>
              <a:rPr lang="en-US" altLang="en-US" sz="2400" b="1">
                <a:solidFill>
                  <a:srgbClr val="6600CC"/>
                </a:solidFill>
                <a:latin typeface="Courier New" panose="02070309020205020404" pitchFamily="49" charset="0"/>
              </a:rPr>
              <a:t>        ;;</a:t>
            </a:r>
          </a:p>
          <a:p>
            <a:endParaRPr lang="en-US" altLang="en-US" sz="2400" b="1">
              <a:solidFill>
                <a:srgbClr val="6600CC"/>
              </a:solidFill>
              <a:latin typeface="Courier New" panose="02070309020205020404" pitchFamily="49" charset="0"/>
            </a:endParaRPr>
          </a:p>
        </p:txBody>
      </p:sp>
      <p:sp>
        <p:nvSpPr>
          <p:cNvPr id="132103" name="Rectangle 4"/>
          <p:cNvSpPr>
            <a:spLocks noChangeArrowheads="1"/>
          </p:cNvSpPr>
          <p:nvPr/>
        </p:nvSpPr>
        <p:spPr bwMode="auto">
          <a:xfrm>
            <a:off x="1689100" y="3232150"/>
            <a:ext cx="2705100" cy="393700"/>
          </a:xfrm>
          <a:prstGeom prst="rect">
            <a:avLst/>
          </a:prstGeom>
          <a:noFill/>
          <a:ln w="2857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31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331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9A3B85-5566-452F-A125-90C0D1177C01}" type="slidenum">
              <a:rPr lang="en-US" altLang="en-US">
                <a:solidFill>
                  <a:srgbClr val="660066"/>
                </a:solidFill>
              </a:rPr>
              <a:pPr eaLnBrk="1" hangingPunct="1"/>
              <a:t>117</a:t>
            </a:fld>
            <a:endParaRPr lang="en-US" altLang="en-US">
              <a:solidFill>
                <a:srgbClr val="660066"/>
              </a:solidFill>
            </a:endParaRPr>
          </a:p>
        </p:txBody>
      </p:sp>
      <p:sp>
        <p:nvSpPr>
          <p:cNvPr id="133125" name="Rectangle 2"/>
          <p:cNvSpPr>
            <a:spLocks noGrp="1" noChangeArrowheads="1"/>
          </p:cNvSpPr>
          <p:nvPr>
            <p:ph type="title"/>
          </p:nvPr>
        </p:nvSpPr>
        <p:spPr/>
        <p:txBody>
          <a:bodyPr/>
          <a:lstStyle/>
          <a:p>
            <a:pPr eaLnBrk="1" hangingPunct="1"/>
            <a:r>
              <a:rPr lang="en-US" altLang="en-US" smtClean="0"/>
              <a:t>The Prolog</a:t>
            </a:r>
          </a:p>
        </p:txBody>
      </p:sp>
      <p:sp>
        <p:nvSpPr>
          <p:cNvPr id="133126" name="Text Box 3"/>
          <p:cNvSpPr txBox="1">
            <a:spLocks noChangeArrowheads="1"/>
          </p:cNvSpPr>
          <p:nvPr/>
        </p:nvSpPr>
        <p:spPr bwMode="auto">
          <a:xfrm>
            <a:off x="844550" y="1371600"/>
            <a:ext cx="79629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6600CC"/>
                </a:solidFill>
                <a:latin typeface="Courier New" panose="02070309020205020404" pitchFamily="49" charset="0"/>
              </a:rPr>
              <a:t>	ld4 r32=[r35]      # 1st iteration</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r34=[r37]      # 2nd iteration</a:t>
            </a:r>
          </a:p>
          <a:p>
            <a:r>
              <a:rPr lang="en-US" altLang="en-US" sz="2400" b="1">
                <a:solidFill>
                  <a:srgbClr val="6600CC"/>
                </a:solidFill>
                <a:latin typeface="Courier New" panose="02070309020205020404" pitchFamily="49" charset="0"/>
              </a:rPr>
              <a:t>	adds r32=13,r32 </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ld4 r33=[r38]      # 3nd iteration</a:t>
            </a:r>
          </a:p>
          <a:p>
            <a:r>
              <a:rPr lang="en-US" altLang="en-US" sz="2400" b="1">
                <a:solidFill>
                  <a:srgbClr val="6600CC"/>
                </a:solidFill>
                <a:latin typeface="Courier New" panose="02070309020205020404" pitchFamily="49" charset="0"/>
              </a:rPr>
              <a:t>	adds r34=13,r34 </a:t>
            </a:r>
          </a:p>
          <a:p>
            <a:r>
              <a:rPr lang="en-US" altLang="en-US" sz="2400" b="1">
                <a:solidFill>
                  <a:srgbClr val="6600CC"/>
                </a:solidFill>
                <a:latin typeface="Courier New" panose="02070309020205020404" pitchFamily="49" charset="0"/>
              </a:rPr>
              <a:t>	st4 [r35]=r32</a:t>
            </a:r>
          </a:p>
          <a:p>
            <a:r>
              <a:rPr lang="en-US" altLang="en-US" sz="2400" b="1">
                <a:solidFill>
                  <a:srgbClr val="6600CC"/>
                </a:solidFill>
                <a:latin typeface="Courier New" panose="02070309020205020404" pitchFamily="49" charset="0"/>
              </a:rPr>
              <a:t>        ;;</a:t>
            </a:r>
          </a:p>
          <a:p>
            <a:r>
              <a:rPr lang="en-US" altLang="en-US" sz="2400" b="1">
                <a:solidFill>
                  <a:srgbClr val="6600CC"/>
                </a:solidFill>
                <a:latin typeface="Courier New" panose="02070309020205020404" pitchFamily="49" charset="0"/>
              </a:rPr>
              <a:t>	</a:t>
            </a:r>
            <a:r>
              <a:rPr lang="en-US" altLang="en-US" sz="2400" b="1">
                <a:solidFill>
                  <a:srgbClr val="FF0066"/>
                </a:solidFill>
                <a:latin typeface="Courier New" panose="02070309020205020404" pitchFamily="49" charset="0"/>
              </a:rPr>
              <a:t>adds r36 = 12, r35</a:t>
            </a:r>
          </a:p>
          <a:p>
            <a:r>
              <a:rPr lang="en-US" altLang="en-US" sz="2400" b="1">
                <a:solidFill>
                  <a:srgbClr val="FF0066"/>
                </a:solidFill>
                <a:latin typeface="Courier New" panose="02070309020205020404" pitchFamily="49" charset="0"/>
              </a:rPr>
              <a:t>     mov r37 = r38</a:t>
            </a:r>
          </a:p>
          <a:p>
            <a:r>
              <a:rPr lang="en-US" altLang="en-US" sz="2400" b="1">
                <a:solidFill>
                  <a:srgbClr val="FF0066"/>
                </a:solidFill>
                <a:latin typeface="Courier New" panose="02070309020205020404" pitchFamily="49" charset="0"/>
              </a:rPr>
              <a:t>	adds r38 = 4, r35</a:t>
            </a:r>
          </a:p>
          <a:p>
            <a:r>
              <a:rPr lang="en-US" altLang="en-US" sz="2400" b="1">
                <a:solidFill>
                  <a:srgbClr val="6600CC"/>
                </a:solidFill>
                <a:latin typeface="Courier New" panose="02070309020205020404" pitchFamily="49" charset="0"/>
              </a:rPr>
              <a:t>        ;;</a:t>
            </a:r>
          </a:p>
          <a:p>
            <a:endParaRPr lang="en-US" altLang="en-US" sz="2400" b="1">
              <a:solidFill>
                <a:srgbClr val="6600CC"/>
              </a:solidFill>
              <a:latin typeface="Courier New" panose="02070309020205020404" pitchFamily="49"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41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341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979AED-20B8-42A7-B67D-0E016FEDD32B}" type="slidenum">
              <a:rPr lang="en-US" altLang="en-US">
                <a:solidFill>
                  <a:srgbClr val="660066"/>
                </a:solidFill>
              </a:rPr>
              <a:pPr eaLnBrk="1" hangingPunct="1"/>
              <a:t>118</a:t>
            </a:fld>
            <a:endParaRPr lang="en-US" altLang="en-US">
              <a:solidFill>
                <a:srgbClr val="660066"/>
              </a:solidFill>
            </a:endParaRPr>
          </a:p>
        </p:txBody>
      </p:sp>
      <p:sp>
        <p:nvSpPr>
          <p:cNvPr id="134149" name="Rectangle 2"/>
          <p:cNvSpPr>
            <a:spLocks noGrp="1" noChangeArrowheads="1"/>
          </p:cNvSpPr>
          <p:nvPr>
            <p:ph type="title"/>
          </p:nvPr>
        </p:nvSpPr>
        <p:spPr/>
        <p:txBody>
          <a:bodyPr/>
          <a:lstStyle/>
          <a:p>
            <a:pPr eaLnBrk="1" hangingPunct="1"/>
            <a:r>
              <a:rPr lang="en-US" altLang="en-US" smtClean="0"/>
              <a:t>The Kernel</a:t>
            </a:r>
          </a:p>
        </p:txBody>
      </p:sp>
      <p:sp>
        <p:nvSpPr>
          <p:cNvPr id="134150" name="Rectangle 3"/>
          <p:cNvSpPr>
            <a:spLocks noGrp="1" noChangeArrowheads="1"/>
          </p:cNvSpPr>
          <p:nvPr>
            <p:ph type="body" idx="1"/>
          </p:nvPr>
        </p:nvSpPr>
        <p:spPr>
          <a:xfrm>
            <a:off x="1371600" y="1857375"/>
            <a:ext cx="5981700" cy="4495800"/>
          </a:xfrm>
        </p:spPr>
        <p:txBody>
          <a:bodyPr/>
          <a:lstStyle/>
          <a:p>
            <a:pPr eaLnBrk="1" hangingPunct="1">
              <a:buFont typeface="Arial Unicode MS" panose="020B0604020202020204" pitchFamily="34" charset="-128"/>
              <a:buNone/>
            </a:pPr>
            <a:r>
              <a:rPr lang="en-US" altLang="en-US" b="1" smtClean="0">
                <a:latin typeface="Courier New" panose="02070309020205020404" pitchFamily="49" charset="0"/>
              </a:rPr>
              <a:t>.L6:</a:t>
            </a:r>
          </a:p>
          <a:p>
            <a:pPr eaLnBrk="1" hangingPunct="1">
              <a:buFont typeface="Arial Unicode MS" panose="020B0604020202020204" pitchFamily="34" charset="-128"/>
              <a:buNone/>
            </a:pPr>
            <a:r>
              <a:rPr lang="en-US" altLang="en-US" b="1" smtClean="0">
                <a:latin typeface="Courier New" panose="02070309020205020404" pitchFamily="49" charset="0"/>
              </a:rPr>
              <a:t>	(p16) ld4 r32=[r36]      </a:t>
            </a:r>
          </a:p>
          <a:p>
            <a:pPr eaLnBrk="1" hangingPunct="1">
              <a:buFont typeface="Arial Unicode MS" panose="020B0604020202020204" pitchFamily="34" charset="-128"/>
              <a:buNone/>
            </a:pPr>
            <a:r>
              <a:rPr lang="en-US" altLang="en-US" b="1" smtClean="0">
                <a:latin typeface="Courier New" panose="02070309020205020404" pitchFamily="49" charset="0"/>
              </a:rPr>
              <a:t>	(p17) adds r33=13,r33 </a:t>
            </a:r>
          </a:p>
          <a:p>
            <a:pPr eaLnBrk="1" hangingPunct="1">
              <a:buFont typeface="Arial Unicode MS" panose="020B0604020202020204" pitchFamily="34" charset="-128"/>
              <a:buNone/>
            </a:pPr>
            <a:r>
              <a:rPr lang="en-US" altLang="en-US" b="1" smtClean="0">
                <a:latin typeface="Courier New" panose="02070309020205020404" pitchFamily="49" charset="0"/>
              </a:rPr>
              <a:t>	(p18) st4 [r38]=r34</a:t>
            </a:r>
          </a:p>
          <a:p>
            <a:pPr eaLnBrk="1" hangingPunct="1">
              <a:buFont typeface="Arial Unicode MS" panose="020B0604020202020204" pitchFamily="34" charset="-128"/>
              <a:buNone/>
            </a:pPr>
            <a:r>
              <a:rPr lang="en-US" altLang="en-US" b="1" smtClean="0">
                <a:latin typeface="Courier New" panose="02070309020205020404" pitchFamily="49" charset="0"/>
              </a:rPr>
              <a:t>	(p19) adds r35=4,r36</a:t>
            </a:r>
          </a:p>
          <a:p>
            <a:pPr eaLnBrk="1" hangingPunct="1">
              <a:buFont typeface="Arial Unicode MS" panose="020B0604020202020204" pitchFamily="34" charset="-128"/>
              <a:buNone/>
            </a:pPr>
            <a:r>
              <a:rPr lang="en-US" altLang="en-US" b="1" smtClean="0">
                <a:latin typeface="Courier New" panose="02070309020205020404" pitchFamily="49" charset="0"/>
              </a:rPr>
              <a:t>	br.ctop.dptk.few .L6     </a:t>
            </a:r>
          </a:p>
          <a:p>
            <a:pPr eaLnBrk="1" hangingPunct="1">
              <a:buFont typeface="Arial Unicode MS" panose="020B0604020202020204" pitchFamily="34" charset="-128"/>
              <a:buNone/>
            </a:pPr>
            <a:r>
              <a:rPr lang="en-US" altLang="en-US" b="1" smtClean="0">
                <a:latin typeface="Courier New" panose="02070309020205020404" pitchFamily="49" charset="0"/>
              </a:rPr>
              <a:t>        ;;</a:t>
            </a:r>
          </a:p>
          <a:p>
            <a:pPr eaLnBrk="1" hangingPunct="1">
              <a:buFont typeface="Arial Unicode MS" panose="020B0604020202020204" pitchFamily="34" charset="-128"/>
              <a:buNone/>
            </a:pPr>
            <a:endParaRPr lang="en-US" altLang="en-US" b="1" smtClean="0">
              <a:latin typeface="Courier New" panose="02070309020205020404" pitchFamily="49"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51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351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0EF250-B4F7-45A2-8027-E938A0446E3D}" type="slidenum">
              <a:rPr lang="en-US" altLang="en-US">
                <a:solidFill>
                  <a:srgbClr val="660066"/>
                </a:solidFill>
              </a:rPr>
              <a:pPr eaLnBrk="1" hangingPunct="1"/>
              <a:t>119</a:t>
            </a:fld>
            <a:endParaRPr lang="en-US" altLang="en-US">
              <a:solidFill>
                <a:srgbClr val="660066"/>
              </a:solidFill>
            </a:endParaRPr>
          </a:p>
        </p:txBody>
      </p:sp>
      <p:sp>
        <p:nvSpPr>
          <p:cNvPr id="135173" name="Rectangle 2"/>
          <p:cNvSpPr>
            <a:spLocks noGrp="1" noChangeArrowheads="1"/>
          </p:cNvSpPr>
          <p:nvPr>
            <p:ph type="title"/>
          </p:nvPr>
        </p:nvSpPr>
        <p:spPr/>
        <p:txBody>
          <a:bodyPr/>
          <a:lstStyle/>
          <a:p>
            <a:pPr eaLnBrk="1" hangingPunct="1"/>
            <a:r>
              <a:rPr lang="en-US" altLang="en-US" smtClean="0"/>
              <a:t>The Kernel</a:t>
            </a:r>
          </a:p>
        </p:txBody>
      </p:sp>
      <p:sp>
        <p:nvSpPr>
          <p:cNvPr id="135174" name="Rectangle 3"/>
          <p:cNvSpPr>
            <a:spLocks noGrp="1" noChangeArrowheads="1"/>
          </p:cNvSpPr>
          <p:nvPr>
            <p:ph type="body" idx="1"/>
          </p:nvPr>
        </p:nvSpPr>
        <p:spPr>
          <a:xfrm>
            <a:off x="609600" y="1997075"/>
            <a:ext cx="5981700" cy="4495800"/>
          </a:xfrm>
        </p:spPr>
        <p:txBody>
          <a:bodyPr/>
          <a:lstStyle/>
          <a:p>
            <a:pPr eaLnBrk="1" hangingPunct="1">
              <a:buFont typeface="Arial Unicode MS" panose="020B0604020202020204" pitchFamily="34" charset="-128"/>
              <a:buNone/>
            </a:pPr>
            <a:r>
              <a:rPr lang="en-US" altLang="en-US" b="1" smtClean="0">
                <a:latin typeface="Courier New" panose="02070309020205020404" pitchFamily="49" charset="0"/>
              </a:rPr>
              <a:t>.L6:</a:t>
            </a:r>
          </a:p>
          <a:p>
            <a:pPr eaLnBrk="1" hangingPunct="1">
              <a:buFont typeface="Arial Unicode MS" panose="020B0604020202020204" pitchFamily="34" charset="-128"/>
              <a:buNone/>
            </a:pPr>
            <a:r>
              <a:rPr lang="en-US" altLang="en-US" b="1" smtClean="0">
                <a:latin typeface="Courier New" panose="02070309020205020404" pitchFamily="49" charset="0"/>
              </a:rPr>
              <a:t>	(p16) ld4 r32=[r36]      </a:t>
            </a:r>
          </a:p>
          <a:p>
            <a:pPr eaLnBrk="1" hangingPunct="1">
              <a:buFont typeface="Arial Unicode MS" panose="020B0604020202020204" pitchFamily="34" charset="-128"/>
              <a:buNone/>
            </a:pPr>
            <a:r>
              <a:rPr lang="en-US" altLang="en-US" b="1" smtClean="0">
                <a:latin typeface="Courier New" panose="02070309020205020404" pitchFamily="49" charset="0"/>
              </a:rPr>
              <a:t>	(p17) adds r33=13,r33 </a:t>
            </a:r>
          </a:p>
          <a:p>
            <a:pPr eaLnBrk="1" hangingPunct="1">
              <a:buFont typeface="Arial Unicode MS" panose="020B0604020202020204" pitchFamily="34" charset="-128"/>
              <a:buNone/>
            </a:pPr>
            <a:r>
              <a:rPr lang="en-US" altLang="en-US" b="1" smtClean="0">
                <a:latin typeface="Courier New" panose="02070309020205020404" pitchFamily="49" charset="0"/>
              </a:rPr>
              <a:t>	(p18) st4 [r38]=r34</a:t>
            </a:r>
          </a:p>
          <a:p>
            <a:pPr eaLnBrk="1" hangingPunct="1">
              <a:buFont typeface="Arial Unicode MS" panose="020B0604020202020204" pitchFamily="34" charset="-128"/>
              <a:buNone/>
            </a:pPr>
            <a:r>
              <a:rPr lang="en-US" altLang="en-US" b="1" smtClean="0">
                <a:latin typeface="Courier New" panose="02070309020205020404" pitchFamily="49" charset="0"/>
              </a:rPr>
              <a:t>	(p19) adds r35=4,r36</a:t>
            </a:r>
          </a:p>
          <a:p>
            <a:pPr eaLnBrk="1" hangingPunct="1">
              <a:buFont typeface="Arial Unicode MS" panose="020B0604020202020204" pitchFamily="34" charset="-128"/>
              <a:buNone/>
            </a:pPr>
            <a:r>
              <a:rPr lang="en-US" altLang="en-US" b="1" smtClean="0">
                <a:latin typeface="Courier New" panose="02070309020205020404" pitchFamily="49" charset="0"/>
              </a:rPr>
              <a:t>	</a:t>
            </a:r>
            <a:r>
              <a:rPr lang="en-US" altLang="en-US" b="1" smtClean="0">
                <a:solidFill>
                  <a:srgbClr val="FF00FF"/>
                </a:solidFill>
                <a:latin typeface="Courier New" panose="02070309020205020404" pitchFamily="49" charset="0"/>
              </a:rPr>
              <a:t>br.ctop.dptk.few .L6</a:t>
            </a:r>
            <a:r>
              <a:rPr lang="en-US" altLang="en-US" b="1" smtClean="0">
                <a:latin typeface="Courier New" panose="02070309020205020404" pitchFamily="49" charset="0"/>
              </a:rPr>
              <a:t>     </a:t>
            </a:r>
          </a:p>
          <a:p>
            <a:pPr eaLnBrk="1" hangingPunct="1">
              <a:buFont typeface="Arial Unicode MS" panose="020B0604020202020204" pitchFamily="34" charset="-128"/>
              <a:buNone/>
            </a:pPr>
            <a:r>
              <a:rPr lang="en-US" altLang="en-US" b="1" smtClean="0">
                <a:latin typeface="Courier New" panose="02070309020205020404" pitchFamily="49" charset="0"/>
              </a:rPr>
              <a:t>        ;;</a:t>
            </a:r>
          </a:p>
          <a:p>
            <a:pPr eaLnBrk="1" hangingPunct="1">
              <a:buFont typeface="Arial Unicode MS" panose="020B0604020202020204" pitchFamily="34" charset="-128"/>
              <a:buNone/>
            </a:pPr>
            <a:endParaRPr lang="en-US" altLang="en-US" b="1" smtClean="0">
              <a:latin typeface="Courier New" panose="02070309020205020404" pitchFamily="49" charset="0"/>
            </a:endParaRPr>
          </a:p>
        </p:txBody>
      </p:sp>
      <p:sp>
        <p:nvSpPr>
          <p:cNvPr id="135175" name="Freeform 4"/>
          <p:cNvSpPr>
            <a:spLocks/>
          </p:cNvSpPr>
          <p:nvPr/>
        </p:nvSpPr>
        <p:spPr bwMode="auto">
          <a:xfrm>
            <a:off x="4978400" y="1728788"/>
            <a:ext cx="1277938" cy="3084512"/>
          </a:xfrm>
          <a:custGeom>
            <a:avLst/>
            <a:gdLst>
              <a:gd name="T0" fmla="*/ 444500 w 805"/>
              <a:gd name="T1" fmla="*/ 3084512 h 1943"/>
              <a:gd name="T2" fmla="*/ 1193800 w 805"/>
              <a:gd name="T3" fmla="*/ 1890712 h 1943"/>
              <a:gd name="T4" fmla="*/ 952500 w 805"/>
              <a:gd name="T5" fmla="*/ 188912 h 1943"/>
              <a:gd name="T6" fmla="*/ 0 w 805"/>
              <a:gd name="T7" fmla="*/ 760412 h 19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5" h="1943">
                <a:moveTo>
                  <a:pt x="280" y="1943"/>
                </a:moveTo>
                <a:cubicBezTo>
                  <a:pt x="489" y="1719"/>
                  <a:pt x="699" y="1495"/>
                  <a:pt x="752" y="1191"/>
                </a:cubicBezTo>
                <a:cubicBezTo>
                  <a:pt x="805" y="887"/>
                  <a:pt x="725" y="238"/>
                  <a:pt x="600" y="119"/>
                </a:cubicBezTo>
                <a:cubicBezTo>
                  <a:pt x="475" y="0"/>
                  <a:pt x="104" y="419"/>
                  <a:pt x="0" y="479"/>
                </a:cubicBezTo>
              </a:path>
            </a:pathLst>
          </a:custGeom>
          <a:noFill/>
          <a:ln w="571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6" name="Text Box 5"/>
          <p:cNvSpPr txBox="1">
            <a:spLocks noChangeArrowheads="1"/>
          </p:cNvSpPr>
          <p:nvPr/>
        </p:nvSpPr>
        <p:spPr bwMode="auto">
          <a:xfrm>
            <a:off x="6350000" y="1651000"/>
            <a:ext cx="256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solidFill>
                  <a:srgbClr val="CC00CC"/>
                </a:solidFill>
              </a:rPr>
              <a:t>During the branch back to the top, the RRB is </a:t>
            </a:r>
            <a:r>
              <a:rPr lang="en-US" altLang="en-US" sz="2400">
                <a:solidFill>
                  <a:schemeClr val="accent2"/>
                </a:solidFill>
              </a:rPr>
              <a:t>decremented</a:t>
            </a:r>
            <a:r>
              <a:rPr lang="en-US" altLang="en-US" sz="2400">
                <a:solidFill>
                  <a:srgbClr val="CC00CC"/>
                </a:solidFill>
              </a:rPr>
              <a:t> </a:t>
            </a:r>
            <a:r>
              <a:rPr lang="en-US" altLang="en-US" sz="2400">
                <a:solidFill>
                  <a:srgbClr val="CC00CC"/>
                </a:solidFill>
                <a:sym typeface="Wingdings" panose="05000000000000000000" pitchFamily="2" charset="2"/>
              </a:rPr>
              <a:t> </a:t>
            </a:r>
            <a:r>
              <a:rPr lang="en-US" altLang="en-US" sz="2400" i="1">
                <a:solidFill>
                  <a:srgbClr val="003366"/>
                </a:solidFill>
              </a:rPr>
              <a:t>R(x)</a:t>
            </a:r>
            <a:r>
              <a:rPr lang="en-US" altLang="en-US" sz="2400">
                <a:solidFill>
                  <a:srgbClr val="CC00CC"/>
                </a:solidFill>
              </a:rPr>
              <a:t> in previous iteration becomes </a:t>
            </a:r>
            <a:r>
              <a:rPr lang="en-US" altLang="en-US" sz="2400" i="1">
                <a:solidFill>
                  <a:srgbClr val="003366"/>
                </a:solidFill>
              </a:rPr>
              <a:t>R(x+1)</a:t>
            </a:r>
            <a:r>
              <a:rPr lang="en-US" altLang="en-US" sz="2400">
                <a:solidFill>
                  <a:srgbClr val="CC00CC"/>
                </a:solidFill>
              </a:rPr>
              <a:t> in current iteration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56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56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220E9E-61BE-4D4C-82E7-D5671ECB008B}" type="slidenum">
              <a:rPr lang="en-US" altLang="en-US">
                <a:solidFill>
                  <a:srgbClr val="660066"/>
                </a:solidFill>
              </a:rPr>
              <a:pPr eaLnBrk="1" hangingPunct="1"/>
              <a:t>12</a:t>
            </a:fld>
            <a:endParaRPr lang="en-US" altLang="en-US">
              <a:solidFill>
                <a:srgbClr val="660066"/>
              </a:solidFill>
            </a:endParaRPr>
          </a:p>
        </p:txBody>
      </p:sp>
      <p:sp>
        <p:nvSpPr>
          <p:cNvPr id="25605" name="Rectangle 2"/>
          <p:cNvSpPr>
            <a:spLocks noGrp="1" noChangeArrowheads="1"/>
          </p:cNvSpPr>
          <p:nvPr>
            <p:ph type="title"/>
          </p:nvPr>
        </p:nvSpPr>
        <p:spPr>
          <a:xfrm>
            <a:off x="1128713" y="542925"/>
            <a:ext cx="7462837" cy="712788"/>
          </a:xfrm>
        </p:spPr>
        <p:txBody>
          <a:bodyPr/>
          <a:lstStyle/>
          <a:p>
            <a:pPr eaLnBrk="1" hangingPunct="1"/>
            <a:r>
              <a:rPr lang="en-US" altLang="en-US" sz="3600" smtClean="0"/>
              <a:t>Drawing on Deterministic Scheduling (Contd.)</a:t>
            </a:r>
          </a:p>
        </p:txBody>
      </p:sp>
      <p:sp>
        <p:nvSpPr>
          <p:cNvPr id="25606" name="Rectangle 3"/>
          <p:cNvSpPr>
            <a:spLocks noGrp="1" noChangeArrowheads="1"/>
          </p:cNvSpPr>
          <p:nvPr>
            <p:ph type="body" idx="1"/>
          </p:nvPr>
        </p:nvSpPr>
        <p:spPr>
          <a:xfrm>
            <a:off x="1524000" y="1524000"/>
            <a:ext cx="7483475" cy="4991100"/>
          </a:xfrm>
        </p:spPr>
        <p:txBody>
          <a:bodyPr/>
          <a:lstStyle/>
          <a:p>
            <a:pPr eaLnBrk="1" hangingPunct="1">
              <a:buFont typeface="Arial Unicode MS" panose="020B0604020202020204" pitchFamily="34" charset="-128"/>
              <a:buNone/>
            </a:pPr>
            <a:r>
              <a:rPr lang="en-US" altLang="en-US" sz="2400" smtClean="0"/>
              <a:t>3. </a:t>
            </a:r>
            <a:r>
              <a:rPr lang="en-US" altLang="en-US" sz="2400" i="1" smtClean="0"/>
              <a:t>Greedily list-schedule</a:t>
            </a:r>
            <a:r>
              <a:rPr lang="en-US" altLang="en-US" sz="2400" smtClean="0"/>
              <a:t> </a:t>
            </a:r>
            <a:r>
              <a:rPr lang="en-US" altLang="en-US" sz="2400" smtClean="0">
                <a:latin typeface="Lucida Sans Unicode" panose="020B0602030504020204" pitchFamily="34" charset="0"/>
              </a:rPr>
              <a:t>ℒ</a:t>
            </a:r>
            <a:r>
              <a:rPr lang="en-US" altLang="en-US" sz="2400" smtClean="0"/>
              <a:t>.</a:t>
            </a:r>
          </a:p>
          <a:p>
            <a:pPr eaLnBrk="1" hangingPunct="1">
              <a:buFont typeface="Arial Unicode MS" panose="020B0604020202020204" pitchFamily="34" charset="-128"/>
              <a:buNone/>
            </a:pPr>
            <a:r>
              <a:rPr lang="en-US" altLang="en-US" sz="2400" smtClean="0"/>
              <a:t>	Scan </a:t>
            </a:r>
            <a:r>
              <a:rPr lang="en-US" altLang="en-US" sz="2400" smtClean="0">
                <a:latin typeface="Lucida Sans Unicode" panose="020B0602030504020204" pitchFamily="34" charset="0"/>
              </a:rPr>
              <a:t>ℒ </a:t>
            </a:r>
            <a:r>
              <a:rPr lang="en-US" altLang="en-US" sz="2400" smtClean="0"/>
              <a:t>iteratively and on each scan, choose the largest number of “ready” instructions subject to resource (FU) constraints in list-order.</a:t>
            </a:r>
          </a:p>
          <a:p>
            <a:pPr eaLnBrk="1" hangingPunct="1">
              <a:lnSpc>
                <a:spcPct val="30000"/>
              </a:lnSpc>
              <a:buFont typeface="Arial Unicode MS" panose="020B0604020202020204" pitchFamily="34" charset="-128"/>
              <a:buNone/>
            </a:pPr>
            <a:endParaRPr lang="en-US" altLang="en-US" sz="2400" smtClean="0"/>
          </a:p>
          <a:p>
            <a:pPr eaLnBrk="1" hangingPunct="1">
              <a:buFont typeface="Arial Unicode MS" panose="020B0604020202020204" pitchFamily="34" charset="-128"/>
              <a:buNone/>
            </a:pPr>
            <a:r>
              <a:rPr lang="en-US" altLang="en-US" sz="2400" smtClean="0"/>
              <a:t>	An instruction is ready provided it has not been chosen earlier and all of its predecessors have been chosen and the appropriate latencies have elapsed.</a:t>
            </a:r>
          </a:p>
          <a:p>
            <a:pPr eaLnBrk="1" hangingPunct="1"/>
            <a:endParaRPr lang="en-US" altLang="en-US"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61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361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FDC4E3-59B0-4569-A5D6-3E08FBF66E66}" type="slidenum">
              <a:rPr lang="en-US" altLang="en-US">
                <a:solidFill>
                  <a:srgbClr val="660066"/>
                </a:solidFill>
              </a:rPr>
              <a:pPr eaLnBrk="1" hangingPunct="1"/>
              <a:t>120</a:t>
            </a:fld>
            <a:endParaRPr lang="en-US" altLang="en-US">
              <a:solidFill>
                <a:srgbClr val="660066"/>
              </a:solidFill>
            </a:endParaRPr>
          </a:p>
        </p:txBody>
      </p:sp>
      <p:sp>
        <p:nvSpPr>
          <p:cNvPr id="136197" name="Rectangle 2"/>
          <p:cNvSpPr>
            <a:spLocks noGrp="1" noChangeArrowheads="1"/>
          </p:cNvSpPr>
          <p:nvPr>
            <p:ph type="title"/>
          </p:nvPr>
        </p:nvSpPr>
        <p:spPr/>
        <p:txBody>
          <a:bodyPr/>
          <a:lstStyle/>
          <a:p>
            <a:pPr eaLnBrk="1" hangingPunct="1"/>
            <a:r>
              <a:rPr lang="en-US" altLang="en-US" smtClean="0"/>
              <a:t>The Counted Loop Branch</a:t>
            </a:r>
          </a:p>
        </p:txBody>
      </p:sp>
      <p:pic>
        <p:nvPicPr>
          <p:cNvPr id="1361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1304925"/>
            <a:ext cx="76581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72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372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E347B2-1063-4A29-9A27-00A36EBB972D}" type="slidenum">
              <a:rPr lang="en-US" altLang="en-US">
                <a:solidFill>
                  <a:srgbClr val="660066"/>
                </a:solidFill>
              </a:rPr>
              <a:pPr eaLnBrk="1" hangingPunct="1"/>
              <a:t>121</a:t>
            </a:fld>
            <a:endParaRPr lang="en-US" altLang="en-US">
              <a:solidFill>
                <a:srgbClr val="660066"/>
              </a:solidFill>
            </a:endParaRPr>
          </a:p>
        </p:txBody>
      </p:sp>
      <p:sp>
        <p:nvSpPr>
          <p:cNvPr id="137221" name="Rectangle 2"/>
          <p:cNvSpPr>
            <a:spLocks noGrp="1" noChangeArrowheads="1"/>
          </p:cNvSpPr>
          <p:nvPr>
            <p:ph type="title"/>
          </p:nvPr>
        </p:nvSpPr>
        <p:spPr/>
        <p:txBody>
          <a:bodyPr/>
          <a:lstStyle/>
          <a:p>
            <a:pPr eaLnBrk="1" hangingPunct="1"/>
            <a:r>
              <a:rPr lang="en-US" altLang="en-US" smtClean="0"/>
              <a:t>Looping the Kernel</a:t>
            </a:r>
          </a:p>
        </p:txBody>
      </p:sp>
      <p:sp>
        <p:nvSpPr>
          <p:cNvPr id="137222" name="Rectangle 3"/>
          <p:cNvSpPr>
            <a:spLocks noGrp="1" noChangeArrowheads="1"/>
          </p:cNvSpPr>
          <p:nvPr>
            <p:ph type="body" idx="1"/>
          </p:nvPr>
        </p:nvSpPr>
        <p:spPr>
          <a:xfrm>
            <a:off x="1371600" y="1857375"/>
            <a:ext cx="5981700" cy="4495800"/>
          </a:xfrm>
        </p:spPr>
        <p:txBody>
          <a:bodyPr/>
          <a:lstStyle/>
          <a:p>
            <a:pPr eaLnBrk="1" hangingPunct="1">
              <a:buFont typeface="Arial Unicode MS" panose="020B0604020202020204" pitchFamily="34" charset="-128"/>
              <a:buNone/>
            </a:pPr>
            <a:r>
              <a:rPr lang="en-US" altLang="en-US" b="1" smtClean="0">
                <a:latin typeface="Courier New" panose="02070309020205020404" pitchFamily="49" charset="0"/>
              </a:rPr>
              <a:t>.L6:</a:t>
            </a:r>
          </a:p>
          <a:p>
            <a:pPr eaLnBrk="1" hangingPunct="1">
              <a:buFont typeface="Arial Unicode MS" panose="020B0604020202020204" pitchFamily="34" charset="-128"/>
              <a:buNone/>
            </a:pPr>
            <a:r>
              <a:rPr lang="en-US" altLang="en-US" b="1" smtClean="0">
                <a:latin typeface="Courier New" panose="02070309020205020404" pitchFamily="49" charset="0"/>
              </a:rPr>
              <a:t>	(p16) ld4 r32=[r36]      </a:t>
            </a:r>
          </a:p>
          <a:p>
            <a:pPr eaLnBrk="1" hangingPunct="1">
              <a:buFont typeface="Arial Unicode MS" panose="020B0604020202020204" pitchFamily="34" charset="-128"/>
              <a:buNone/>
            </a:pPr>
            <a:r>
              <a:rPr lang="en-US" altLang="en-US" b="1" smtClean="0">
                <a:latin typeface="Courier New" panose="02070309020205020404" pitchFamily="49" charset="0"/>
              </a:rPr>
              <a:t>	(p17) adds r33=13,r33 </a:t>
            </a:r>
          </a:p>
          <a:p>
            <a:pPr eaLnBrk="1" hangingPunct="1">
              <a:buFont typeface="Arial Unicode MS" panose="020B0604020202020204" pitchFamily="34" charset="-128"/>
              <a:buNone/>
            </a:pPr>
            <a:r>
              <a:rPr lang="en-US" altLang="en-US" b="1" smtClean="0">
                <a:latin typeface="Courier New" panose="02070309020205020404" pitchFamily="49" charset="0"/>
              </a:rPr>
              <a:t>	(p18) st4 [r38]=r34</a:t>
            </a:r>
          </a:p>
          <a:p>
            <a:pPr eaLnBrk="1" hangingPunct="1">
              <a:buFont typeface="Arial Unicode MS" panose="020B0604020202020204" pitchFamily="34" charset="-128"/>
              <a:buNone/>
            </a:pPr>
            <a:r>
              <a:rPr lang="en-US" altLang="en-US" b="1" smtClean="0">
                <a:latin typeface="Courier New" panose="02070309020205020404" pitchFamily="49" charset="0"/>
              </a:rPr>
              <a:t>	(p19) adds r35=4,r36</a:t>
            </a:r>
          </a:p>
          <a:p>
            <a:pPr eaLnBrk="1" hangingPunct="1">
              <a:buFont typeface="Arial Unicode MS" panose="020B0604020202020204" pitchFamily="34" charset="-128"/>
              <a:buNone/>
            </a:pPr>
            <a:r>
              <a:rPr lang="en-US" altLang="en-US" b="1" smtClean="0">
                <a:latin typeface="Courier New" panose="02070309020205020404" pitchFamily="49" charset="0"/>
              </a:rPr>
              <a:t>	br.ctop.dptk.few .L6     </a:t>
            </a:r>
          </a:p>
          <a:p>
            <a:pPr eaLnBrk="1" hangingPunct="1">
              <a:buFont typeface="Arial Unicode MS" panose="020B0604020202020204" pitchFamily="34" charset="-128"/>
              <a:buNone/>
            </a:pPr>
            <a:r>
              <a:rPr lang="en-US" altLang="en-US" b="1" smtClean="0">
                <a:latin typeface="Courier New" panose="02070309020205020404" pitchFamily="49" charset="0"/>
              </a:rPr>
              <a:t>        ;;</a:t>
            </a:r>
          </a:p>
          <a:p>
            <a:pPr eaLnBrk="1" hangingPunct="1">
              <a:buFont typeface="Arial Unicode MS" panose="020B0604020202020204" pitchFamily="34" charset="-128"/>
              <a:buNone/>
            </a:pPr>
            <a:endParaRPr lang="en-US" altLang="en-US" b="1" smtClean="0">
              <a:latin typeface="Courier New" panose="02070309020205020404" pitchFamily="49" charset="0"/>
            </a:endParaRPr>
          </a:p>
        </p:txBody>
      </p:sp>
      <p:sp>
        <p:nvSpPr>
          <p:cNvPr id="137223" name="Text Box 4"/>
          <p:cNvSpPr txBox="1">
            <a:spLocks noChangeArrowheads="1"/>
          </p:cNvSpPr>
          <p:nvPr/>
        </p:nvSpPr>
        <p:spPr bwMode="auto">
          <a:xfrm>
            <a:off x="6146800" y="1320800"/>
            <a:ext cx="1993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b="1">
                <a:solidFill>
                  <a:srgbClr val="006600"/>
                </a:solidFill>
              </a:rPr>
              <a:t>LC </a:t>
            </a:r>
            <a:r>
              <a:rPr lang="en-US" altLang="en-US" sz="3200" b="1">
                <a:solidFill>
                  <a:srgbClr val="006600"/>
                </a:solidFill>
                <a:sym typeface="Symbol" panose="05050102010706020507" pitchFamily="18" charset="2"/>
              </a:rPr>
              <a:t></a:t>
            </a:r>
            <a:r>
              <a:rPr lang="en-US" altLang="en-US" sz="3200" b="1">
                <a:solidFill>
                  <a:srgbClr val="006600"/>
                </a:solidFill>
              </a:rPr>
              <a:t> 0</a:t>
            </a:r>
          </a:p>
        </p:txBody>
      </p:sp>
      <p:sp>
        <p:nvSpPr>
          <p:cNvPr id="137224" name="Text Box 5"/>
          <p:cNvSpPr txBox="1">
            <a:spLocks noChangeArrowheads="1"/>
          </p:cNvSpPr>
          <p:nvPr/>
        </p:nvSpPr>
        <p:spPr bwMode="auto">
          <a:xfrm>
            <a:off x="1206500" y="2374900"/>
            <a:ext cx="4953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a:solidFill>
                  <a:srgbClr val="FF00FF"/>
                </a:solidFill>
              </a:rPr>
              <a:t>1</a:t>
            </a:r>
          </a:p>
          <a:p>
            <a:r>
              <a:rPr lang="en-US" altLang="en-US" sz="3200" b="1">
                <a:solidFill>
                  <a:srgbClr val="FF00FF"/>
                </a:solidFill>
              </a:rPr>
              <a:t>1</a:t>
            </a:r>
          </a:p>
          <a:p>
            <a:r>
              <a:rPr lang="en-US" altLang="en-US" sz="3200" b="1">
                <a:solidFill>
                  <a:srgbClr val="FF00FF"/>
                </a:solidFill>
              </a:rPr>
              <a:t>1</a:t>
            </a:r>
          </a:p>
          <a:p>
            <a:r>
              <a:rPr lang="en-US" altLang="en-US" sz="3200" b="1">
                <a:solidFill>
                  <a:srgbClr val="FF00FF"/>
                </a:solidFill>
              </a:rPr>
              <a:t>1</a:t>
            </a:r>
          </a:p>
        </p:txBody>
      </p:sp>
      <p:sp>
        <p:nvSpPr>
          <p:cNvPr id="137225" name="Text Box 6"/>
          <p:cNvSpPr txBox="1">
            <a:spLocks noChangeArrowheads="1"/>
          </p:cNvSpPr>
          <p:nvPr/>
        </p:nvSpPr>
        <p:spPr bwMode="auto">
          <a:xfrm>
            <a:off x="876300" y="5448300"/>
            <a:ext cx="222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accent2"/>
                </a:solidFill>
              </a:rPr>
              <a:t>p(63) = 1</a:t>
            </a:r>
          </a:p>
        </p:txBody>
      </p:sp>
      <p:sp>
        <p:nvSpPr>
          <p:cNvPr id="137226" name="Freeform 7"/>
          <p:cNvSpPr>
            <a:spLocks/>
          </p:cNvSpPr>
          <p:nvPr/>
        </p:nvSpPr>
        <p:spPr bwMode="auto">
          <a:xfrm>
            <a:off x="400050" y="1595438"/>
            <a:ext cx="895350" cy="4068762"/>
          </a:xfrm>
          <a:custGeom>
            <a:avLst/>
            <a:gdLst>
              <a:gd name="T0" fmla="*/ 476250 w 564"/>
              <a:gd name="T1" fmla="*/ 4068762 h 2563"/>
              <a:gd name="T2" fmla="*/ 69850 w 564"/>
              <a:gd name="T3" fmla="*/ 538162 h 2563"/>
              <a:gd name="T4" fmla="*/ 895350 w 564"/>
              <a:gd name="T5" fmla="*/ 842962 h 2563"/>
              <a:gd name="T6" fmla="*/ 0 60000 65536"/>
              <a:gd name="T7" fmla="*/ 0 60000 65536"/>
              <a:gd name="T8" fmla="*/ 0 60000 65536"/>
            </a:gdLst>
            <a:ahLst/>
            <a:cxnLst>
              <a:cxn ang="T6">
                <a:pos x="T0" y="T1"/>
              </a:cxn>
              <a:cxn ang="T7">
                <a:pos x="T2" y="T3"/>
              </a:cxn>
              <a:cxn ang="T8">
                <a:pos x="T4" y="T5"/>
              </a:cxn>
            </a:cxnLst>
            <a:rect l="0" t="0" r="r" b="b"/>
            <a:pathLst>
              <a:path w="564" h="2563">
                <a:moveTo>
                  <a:pt x="300" y="2563"/>
                </a:moveTo>
                <a:cubicBezTo>
                  <a:pt x="150" y="1620"/>
                  <a:pt x="0" y="678"/>
                  <a:pt x="44" y="339"/>
                </a:cubicBezTo>
                <a:cubicBezTo>
                  <a:pt x="88" y="0"/>
                  <a:pt x="477" y="499"/>
                  <a:pt x="564" y="531"/>
                </a:cubicBezTo>
              </a:path>
            </a:pathLst>
          </a:custGeom>
          <a:noFill/>
          <a:ln w="571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227" name="Line 8"/>
          <p:cNvSpPr>
            <a:spLocks noChangeShapeType="1"/>
          </p:cNvSpPr>
          <p:nvPr/>
        </p:nvSpPr>
        <p:spPr bwMode="auto">
          <a:xfrm>
            <a:off x="1422400" y="4483100"/>
            <a:ext cx="0" cy="73660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82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382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B9E6B6-D376-425B-AF31-5799923E81F2}" type="slidenum">
              <a:rPr lang="en-US" altLang="en-US">
                <a:solidFill>
                  <a:srgbClr val="660066"/>
                </a:solidFill>
              </a:rPr>
              <a:pPr eaLnBrk="1" hangingPunct="1"/>
              <a:t>122</a:t>
            </a:fld>
            <a:endParaRPr lang="en-US" altLang="en-US">
              <a:solidFill>
                <a:srgbClr val="660066"/>
              </a:solidFill>
            </a:endParaRPr>
          </a:p>
        </p:txBody>
      </p:sp>
      <p:sp>
        <p:nvSpPr>
          <p:cNvPr id="138245" name="Rectangle 2"/>
          <p:cNvSpPr>
            <a:spLocks noGrp="1" noChangeArrowheads="1"/>
          </p:cNvSpPr>
          <p:nvPr>
            <p:ph type="title"/>
          </p:nvPr>
        </p:nvSpPr>
        <p:spPr/>
        <p:txBody>
          <a:bodyPr/>
          <a:lstStyle/>
          <a:p>
            <a:pPr eaLnBrk="1" hangingPunct="1"/>
            <a:r>
              <a:rPr lang="en-US" altLang="en-US" smtClean="0"/>
              <a:t>The Epilog</a:t>
            </a:r>
          </a:p>
        </p:txBody>
      </p:sp>
      <p:sp>
        <p:nvSpPr>
          <p:cNvPr id="138246" name="Rectangle 3"/>
          <p:cNvSpPr>
            <a:spLocks noGrp="1" noChangeArrowheads="1"/>
          </p:cNvSpPr>
          <p:nvPr>
            <p:ph type="body" idx="1"/>
          </p:nvPr>
        </p:nvSpPr>
        <p:spPr>
          <a:xfrm>
            <a:off x="1371600" y="1857375"/>
            <a:ext cx="5981700" cy="4495800"/>
          </a:xfrm>
        </p:spPr>
        <p:txBody>
          <a:bodyPr/>
          <a:lstStyle/>
          <a:p>
            <a:pPr eaLnBrk="1" hangingPunct="1">
              <a:buFont typeface="Arial Unicode MS" panose="020B0604020202020204" pitchFamily="34" charset="-128"/>
              <a:buNone/>
            </a:pPr>
            <a:r>
              <a:rPr lang="en-US" altLang="en-US" b="1" smtClean="0">
                <a:latin typeface="Courier New" panose="02070309020205020404" pitchFamily="49" charset="0"/>
              </a:rPr>
              <a:t>.L6:</a:t>
            </a:r>
          </a:p>
          <a:p>
            <a:pPr eaLnBrk="1" hangingPunct="1">
              <a:buFont typeface="Arial Unicode MS" panose="020B0604020202020204" pitchFamily="34" charset="-128"/>
              <a:buNone/>
            </a:pPr>
            <a:r>
              <a:rPr lang="en-US" altLang="en-US" b="1" smtClean="0">
                <a:latin typeface="Courier New" panose="02070309020205020404" pitchFamily="49" charset="0"/>
              </a:rPr>
              <a:t>	(p16) ld4 r32=[r36]      </a:t>
            </a:r>
          </a:p>
          <a:p>
            <a:pPr eaLnBrk="1" hangingPunct="1">
              <a:buFont typeface="Arial Unicode MS" panose="020B0604020202020204" pitchFamily="34" charset="-128"/>
              <a:buNone/>
            </a:pPr>
            <a:r>
              <a:rPr lang="en-US" altLang="en-US" b="1" smtClean="0">
                <a:latin typeface="Courier New" panose="02070309020205020404" pitchFamily="49" charset="0"/>
              </a:rPr>
              <a:t>	(p17) adds r33=13,r33 </a:t>
            </a:r>
          </a:p>
          <a:p>
            <a:pPr eaLnBrk="1" hangingPunct="1">
              <a:buFont typeface="Arial Unicode MS" panose="020B0604020202020204" pitchFamily="34" charset="-128"/>
              <a:buNone/>
            </a:pPr>
            <a:r>
              <a:rPr lang="en-US" altLang="en-US" b="1" smtClean="0">
                <a:latin typeface="Courier New" panose="02070309020205020404" pitchFamily="49" charset="0"/>
              </a:rPr>
              <a:t>	(p18) st4 [r38]=r34</a:t>
            </a:r>
          </a:p>
          <a:p>
            <a:pPr eaLnBrk="1" hangingPunct="1">
              <a:buFont typeface="Arial Unicode MS" panose="020B0604020202020204" pitchFamily="34" charset="-128"/>
              <a:buNone/>
            </a:pPr>
            <a:r>
              <a:rPr lang="en-US" altLang="en-US" b="1" smtClean="0">
                <a:latin typeface="Courier New" panose="02070309020205020404" pitchFamily="49" charset="0"/>
              </a:rPr>
              <a:t>	(p19) adds r35=4,r36</a:t>
            </a:r>
          </a:p>
          <a:p>
            <a:pPr eaLnBrk="1" hangingPunct="1">
              <a:buFont typeface="Arial Unicode MS" panose="020B0604020202020204" pitchFamily="34" charset="-128"/>
              <a:buNone/>
            </a:pPr>
            <a:r>
              <a:rPr lang="en-US" altLang="en-US" b="1" smtClean="0">
                <a:latin typeface="Courier New" panose="02070309020205020404" pitchFamily="49" charset="0"/>
              </a:rPr>
              <a:t>	br.ctop.dptk.few .L6     </a:t>
            </a:r>
          </a:p>
          <a:p>
            <a:pPr eaLnBrk="1" hangingPunct="1">
              <a:buFont typeface="Arial Unicode MS" panose="020B0604020202020204" pitchFamily="34" charset="-128"/>
              <a:buNone/>
            </a:pPr>
            <a:r>
              <a:rPr lang="en-US" altLang="en-US" b="1" smtClean="0">
                <a:latin typeface="Courier New" panose="02070309020205020404" pitchFamily="49" charset="0"/>
              </a:rPr>
              <a:t>        ;;</a:t>
            </a:r>
          </a:p>
          <a:p>
            <a:pPr eaLnBrk="1" hangingPunct="1">
              <a:buFont typeface="Arial Unicode MS" panose="020B0604020202020204" pitchFamily="34" charset="-128"/>
              <a:buNone/>
            </a:pPr>
            <a:endParaRPr lang="en-US" altLang="en-US" b="1" smtClean="0">
              <a:latin typeface="Courier New" panose="02070309020205020404" pitchFamily="49" charset="0"/>
            </a:endParaRPr>
          </a:p>
        </p:txBody>
      </p:sp>
      <p:sp>
        <p:nvSpPr>
          <p:cNvPr id="138247" name="Text Box 4"/>
          <p:cNvSpPr txBox="1">
            <a:spLocks noChangeArrowheads="1"/>
          </p:cNvSpPr>
          <p:nvPr/>
        </p:nvSpPr>
        <p:spPr bwMode="auto">
          <a:xfrm>
            <a:off x="6654800" y="1231900"/>
            <a:ext cx="19939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b="1">
                <a:solidFill>
                  <a:srgbClr val="006600"/>
                </a:solidFill>
              </a:rPr>
              <a:t>LC = 0; EC </a:t>
            </a:r>
            <a:r>
              <a:rPr lang="en-US" altLang="en-US" sz="3200" b="1">
                <a:solidFill>
                  <a:srgbClr val="006600"/>
                </a:solidFill>
                <a:sym typeface="Symbol" panose="05050102010706020507" pitchFamily="18" charset="2"/>
              </a:rPr>
              <a:t></a:t>
            </a:r>
            <a:r>
              <a:rPr lang="en-US" altLang="en-US" sz="3200" b="1">
                <a:solidFill>
                  <a:srgbClr val="006600"/>
                </a:solidFill>
              </a:rPr>
              <a:t> 0</a:t>
            </a:r>
          </a:p>
        </p:txBody>
      </p:sp>
      <p:sp>
        <p:nvSpPr>
          <p:cNvPr id="138248" name="Text Box 5"/>
          <p:cNvSpPr txBox="1">
            <a:spLocks noChangeArrowheads="1"/>
          </p:cNvSpPr>
          <p:nvPr/>
        </p:nvSpPr>
        <p:spPr bwMode="auto">
          <a:xfrm>
            <a:off x="1206500" y="2374900"/>
            <a:ext cx="4953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a:solidFill>
                  <a:srgbClr val="FF00FF"/>
                </a:solidFill>
              </a:rPr>
              <a:t>0</a:t>
            </a:r>
          </a:p>
          <a:p>
            <a:r>
              <a:rPr lang="en-US" altLang="en-US" sz="3200" b="1">
                <a:solidFill>
                  <a:srgbClr val="FF00FF"/>
                </a:solidFill>
              </a:rPr>
              <a:t>1</a:t>
            </a:r>
          </a:p>
          <a:p>
            <a:r>
              <a:rPr lang="en-US" altLang="en-US" sz="3200" b="1">
                <a:solidFill>
                  <a:srgbClr val="FF00FF"/>
                </a:solidFill>
              </a:rPr>
              <a:t>1</a:t>
            </a:r>
          </a:p>
          <a:p>
            <a:r>
              <a:rPr lang="en-US" altLang="en-US" sz="3200" b="1">
                <a:solidFill>
                  <a:srgbClr val="FF00FF"/>
                </a:solidFill>
              </a:rPr>
              <a:t>1</a:t>
            </a:r>
          </a:p>
        </p:txBody>
      </p:sp>
      <p:sp>
        <p:nvSpPr>
          <p:cNvPr id="138249" name="Text Box 6"/>
          <p:cNvSpPr txBox="1">
            <a:spLocks noChangeArrowheads="1"/>
          </p:cNvSpPr>
          <p:nvPr/>
        </p:nvSpPr>
        <p:spPr bwMode="auto">
          <a:xfrm>
            <a:off x="876300" y="5448300"/>
            <a:ext cx="222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accent2"/>
                </a:solidFill>
              </a:rPr>
              <a:t>p(63) = </a:t>
            </a:r>
            <a:r>
              <a:rPr lang="en-US" altLang="en-US" sz="2400" b="1">
                <a:solidFill>
                  <a:srgbClr val="FF00FF"/>
                </a:solidFill>
              </a:rPr>
              <a:t>0</a:t>
            </a:r>
          </a:p>
        </p:txBody>
      </p:sp>
      <p:sp>
        <p:nvSpPr>
          <p:cNvPr id="138250" name="Freeform 7"/>
          <p:cNvSpPr>
            <a:spLocks/>
          </p:cNvSpPr>
          <p:nvPr/>
        </p:nvSpPr>
        <p:spPr bwMode="auto">
          <a:xfrm>
            <a:off x="400050" y="1595438"/>
            <a:ext cx="895350" cy="4068762"/>
          </a:xfrm>
          <a:custGeom>
            <a:avLst/>
            <a:gdLst>
              <a:gd name="T0" fmla="*/ 476250 w 564"/>
              <a:gd name="T1" fmla="*/ 4068762 h 2563"/>
              <a:gd name="T2" fmla="*/ 69850 w 564"/>
              <a:gd name="T3" fmla="*/ 538162 h 2563"/>
              <a:gd name="T4" fmla="*/ 895350 w 564"/>
              <a:gd name="T5" fmla="*/ 842962 h 2563"/>
              <a:gd name="T6" fmla="*/ 0 60000 65536"/>
              <a:gd name="T7" fmla="*/ 0 60000 65536"/>
              <a:gd name="T8" fmla="*/ 0 60000 65536"/>
            </a:gdLst>
            <a:ahLst/>
            <a:cxnLst>
              <a:cxn ang="T6">
                <a:pos x="T0" y="T1"/>
              </a:cxn>
              <a:cxn ang="T7">
                <a:pos x="T2" y="T3"/>
              </a:cxn>
              <a:cxn ang="T8">
                <a:pos x="T4" y="T5"/>
              </a:cxn>
            </a:cxnLst>
            <a:rect l="0" t="0" r="r" b="b"/>
            <a:pathLst>
              <a:path w="564" h="2563">
                <a:moveTo>
                  <a:pt x="300" y="2563"/>
                </a:moveTo>
                <a:cubicBezTo>
                  <a:pt x="150" y="1620"/>
                  <a:pt x="0" y="678"/>
                  <a:pt x="44" y="339"/>
                </a:cubicBezTo>
                <a:cubicBezTo>
                  <a:pt x="88" y="0"/>
                  <a:pt x="477" y="499"/>
                  <a:pt x="564" y="531"/>
                </a:cubicBezTo>
              </a:path>
            </a:pathLst>
          </a:custGeom>
          <a:noFill/>
          <a:ln w="571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51" name="Line 8"/>
          <p:cNvSpPr>
            <a:spLocks noChangeShapeType="1"/>
          </p:cNvSpPr>
          <p:nvPr/>
        </p:nvSpPr>
        <p:spPr bwMode="auto">
          <a:xfrm>
            <a:off x="1422400" y="4483100"/>
            <a:ext cx="0" cy="73660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4"/>
          <p:cNvSpPr>
            <a:spLocks noGrp="1" noChangeArrowheads="1"/>
          </p:cNvSpPr>
          <p:nvPr>
            <p:ph type="ctrTitle"/>
          </p:nvPr>
        </p:nvSpPr>
        <p:spPr/>
        <p:txBody>
          <a:bodyPr/>
          <a:lstStyle/>
          <a:p>
            <a:pPr eaLnBrk="1" hangingPunct="1"/>
            <a:r>
              <a:rPr lang="en-US" altLang="en-US" smtClean="0"/>
              <a:t>How to do software pipelining</a:t>
            </a:r>
          </a:p>
        </p:txBody>
      </p:sp>
      <p:sp>
        <p:nvSpPr>
          <p:cNvPr id="139267" name="Rectangle 5"/>
          <p:cNvSpPr>
            <a:spLocks noGrp="1" noChangeArrowheads="1"/>
          </p:cNvSpPr>
          <p:nvPr>
            <p:ph type="subTitle" idx="1"/>
          </p:nvPr>
        </p:nvSpPr>
        <p:spPr/>
        <p:txBody>
          <a:bodyPr/>
          <a:lstStyle/>
          <a:p>
            <a:pPr eaLnBrk="1" hangingPunct="1"/>
            <a:endParaRPr lang="en-US" altLang="en-US"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02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02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549FB2-712B-45BF-99E2-332D01FFCEC1}" type="slidenum">
              <a:rPr lang="en-US" altLang="en-US">
                <a:solidFill>
                  <a:srgbClr val="660066"/>
                </a:solidFill>
              </a:rPr>
              <a:pPr eaLnBrk="1" hangingPunct="1"/>
              <a:t>124</a:t>
            </a:fld>
            <a:endParaRPr lang="en-US" altLang="en-US">
              <a:solidFill>
                <a:srgbClr val="660066"/>
              </a:solidFill>
            </a:endParaRPr>
          </a:p>
        </p:txBody>
      </p:sp>
      <p:sp>
        <p:nvSpPr>
          <p:cNvPr id="140293" name="Rectangle 2"/>
          <p:cNvSpPr>
            <a:spLocks noGrp="1" noChangeArrowheads="1"/>
          </p:cNvSpPr>
          <p:nvPr>
            <p:ph type="title"/>
          </p:nvPr>
        </p:nvSpPr>
        <p:spPr>
          <a:xfrm>
            <a:off x="1296988" y="542925"/>
            <a:ext cx="7302500" cy="712788"/>
          </a:xfrm>
        </p:spPr>
        <p:txBody>
          <a:bodyPr/>
          <a:lstStyle/>
          <a:p>
            <a:pPr eaLnBrk="1" hangingPunct="1"/>
            <a:r>
              <a:rPr lang="en-US" altLang="en-US" sz="3200" smtClean="0"/>
              <a:t>Constraints on The Compiler in Determining Schedule</a:t>
            </a:r>
          </a:p>
        </p:txBody>
      </p:sp>
      <p:sp>
        <p:nvSpPr>
          <p:cNvPr id="140294" name="Rectangle 3"/>
          <p:cNvSpPr>
            <a:spLocks noGrp="1" noChangeArrowheads="1"/>
          </p:cNvSpPr>
          <p:nvPr>
            <p:ph type="body" idx="1"/>
          </p:nvPr>
        </p:nvSpPr>
        <p:spPr>
          <a:xfrm>
            <a:off x="731838" y="1668463"/>
            <a:ext cx="7620000" cy="4991100"/>
          </a:xfrm>
        </p:spPr>
        <p:txBody>
          <a:bodyPr/>
          <a:lstStyle/>
          <a:p>
            <a:pPr eaLnBrk="1" hangingPunct="1">
              <a:lnSpc>
                <a:spcPct val="90000"/>
              </a:lnSpc>
              <a:buFont typeface="Arial Unicode MS" panose="020B0604020202020204" pitchFamily="34" charset="-128"/>
              <a:buNone/>
            </a:pPr>
            <a:r>
              <a:rPr lang="en-US" altLang="en-US" sz="2400" smtClean="0"/>
              <a:t>Since there are no expectations on hardware support </a:t>
            </a:r>
          </a:p>
          <a:p>
            <a:pPr eaLnBrk="1" hangingPunct="1">
              <a:lnSpc>
                <a:spcPct val="90000"/>
              </a:lnSpc>
              <a:buFont typeface="Arial Unicode MS" panose="020B0604020202020204" pitchFamily="34" charset="-128"/>
              <a:buNone/>
            </a:pPr>
            <a:r>
              <a:rPr lang="en-US" altLang="en-US" sz="2400" smtClean="0"/>
              <a:t>at run-time:</a:t>
            </a:r>
          </a:p>
          <a:p>
            <a:pPr eaLnBrk="1" hangingPunct="1">
              <a:lnSpc>
                <a:spcPct val="90000"/>
              </a:lnSpc>
              <a:buFont typeface="Arial Unicode MS" panose="020B0604020202020204" pitchFamily="34" charset="-128"/>
              <a:buNone/>
            </a:pPr>
            <a:endParaRPr lang="en-US" altLang="en-US" sz="2400" smtClean="0"/>
          </a:p>
          <a:p>
            <a:pPr lvl="1" eaLnBrk="1" hangingPunct="1">
              <a:lnSpc>
                <a:spcPct val="90000"/>
              </a:lnSpc>
              <a:buFontTx/>
              <a:buChar char="•"/>
            </a:pPr>
            <a:r>
              <a:rPr lang="en-US" altLang="en-US" sz="2000" smtClean="0"/>
              <a:t>The overlapped execution on each cycle must be possible with the degree of instruction level parallelism in terms of functional-units</a:t>
            </a:r>
          </a:p>
          <a:p>
            <a:pPr lvl="1" eaLnBrk="1" hangingPunct="1">
              <a:lnSpc>
                <a:spcPct val="90000"/>
              </a:lnSpc>
              <a:buFontTx/>
              <a:buChar char="•"/>
            </a:pPr>
            <a:endParaRPr lang="en-US" altLang="en-US" sz="2000" smtClean="0"/>
          </a:p>
          <a:p>
            <a:pPr lvl="1" eaLnBrk="1" hangingPunct="1">
              <a:lnSpc>
                <a:spcPct val="90000"/>
              </a:lnSpc>
              <a:buFontTx/>
              <a:buChar char="•"/>
            </a:pPr>
            <a:r>
              <a:rPr lang="en-US" altLang="en-US" sz="2000" smtClean="0"/>
              <a:t>The inter-instruction latencies must be obeyed within each iteration but </a:t>
            </a:r>
            <a:r>
              <a:rPr lang="en-US" altLang="en-US" sz="2000" i="1" smtClean="0"/>
              <a:t>more importantly</a:t>
            </a:r>
            <a:r>
              <a:rPr lang="en-US" altLang="en-US" sz="2000" smtClean="0"/>
              <a:t> across iterations as well.</a:t>
            </a:r>
          </a:p>
          <a:p>
            <a:pPr lvl="1" eaLnBrk="1" hangingPunct="1">
              <a:lnSpc>
                <a:spcPct val="90000"/>
              </a:lnSpc>
              <a:buFontTx/>
              <a:buChar char="•"/>
            </a:pPr>
            <a:endParaRPr lang="en-US" altLang="en-US" sz="2000" smtClean="0"/>
          </a:p>
          <a:p>
            <a:pPr lvl="1" eaLnBrk="1" hangingPunct="1">
              <a:lnSpc>
                <a:spcPct val="90000"/>
              </a:lnSpc>
              <a:buFontTx/>
              <a:buChar char="•"/>
            </a:pPr>
            <a:r>
              <a:rPr lang="en-US" altLang="en-US" sz="2000" smtClean="0"/>
              <a:t>These inter-iteration dependences and consequent latencies are loop-carried dependencies.</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13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13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FF5820-97F7-4A75-8C08-63905294DBF8}" type="slidenum">
              <a:rPr lang="en-US" altLang="en-US">
                <a:solidFill>
                  <a:srgbClr val="660066"/>
                </a:solidFill>
              </a:rPr>
              <a:pPr eaLnBrk="1" hangingPunct="1"/>
              <a:t>125</a:t>
            </a:fld>
            <a:endParaRPr lang="en-US" altLang="en-US">
              <a:solidFill>
                <a:srgbClr val="660066"/>
              </a:solidFill>
            </a:endParaRPr>
          </a:p>
        </p:txBody>
      </p:sp>
      <p:sp>
        <p:nvSpPr>
          <p:cNvPr id="141317" name="Rectangle 2"/>
          <p:cNvSpPr>
            <a:spLocks noGrp="1" noChangeArrowheads="1"/>
          </p:cNvSpPr>
          <p:nvPr>
            <p:ph type="title"/>
          </p:nvPr>
        </p:nvSpPr>
        <p:spPr>
          <a:xfrm>
            <a:off x="1062038" y="500063"/>
            <a:ext cx="7446962" cy="485775"/>
          </a:xfrm>
        </p:spPr>
        <p:txBody>
          <a:bodyPr/>
          <a:lstStyle/>
          <a:p>
            <a:pPr eaLnBrk="1" hangingPunct="1"/>
            <a:r>
              <a:rPr lang="en-US" altLang="en-US" smtClean="0"/>
              <a:t>Illustration</a:t>
            </a:r>
          </a:p>
        </p:txBody>
      </p:sp>
      <p:sp>
        <p:nvSpPr>
          <p:cNvPr id="141318" name="Rectangle 3"/>
          <p:cNvSpPr>
            <a:spLocks noGrp="1" noChangeArrowheads="1"/>
          </p:cNvSpPr>
          <p:nvPr>
            <p:ph type="body" idx="1"/>
          </p:nvPr>
        </p:nvSpPr>
        <p:spPr>
          <a:xfrm>
            <a:off x="1600200" y="3810000"/>
            <a:ext cx="7315200" cy="2595563"/>
          </a:xfrm>
        </p:spPr>
        <p:txBody>
          <a:bodyPr/>
          <a:lstStyle/>
          <a:p>
            <a:pPr eaLnBrk="1" hangingPunct="1">
              <a:lnSpc>
                <a:spcPct val="90000"/>
              </a:lnSpc>
            </a:pPr>
            <a:r>
              <a:rPr lang="en-US" altLang="en-US" sz="2400" smtClean="0"/>
              <a:t>The </a:t>
            </a:r>
            <a:r>
              <a:rPr lang="en-US" altLang="en-US" sz="2400" i="1" smtClean="0"/>
              <a:t>loop-carry</a:t>
            </a:r>
            <a:r>
              <a:rPr lang="en-US" altLang="en-US" sz="2400" smtClean="0"/>
              <a:t> delay &lt;</a:t>
            </a:r>
            <a:r>
              <a:rPr lang="en-US" altLang="en-US" sz="2400" i="1" smtClean="0"/>
              <a:t>d,p</a:t>
            </a:r>
            <a:r>
              <a:rPr lang="en-US" altLang="en-US" sz="2400" smtClean="0"/>
              <a:t>&gt; from an instruction </a:t>
            </a:r>
            <a:r>
              <a:rPr lang="en-US" altLang="en-US" sz="2400" i="1" smtClean="0"/>
              <a:t>i </a:t>
            </a:r>
            <a:r>
              <a:rPr lang="en-US" altLang="en-US" sz="2400" smtClean="0"/>
              <a:t>to another instruction</a:t>
            </a:r>
            <a:r>
              <a:rPr lang="en-US" altLang="en-US" sz="2400" i="1" smtClean="0"/>
              <a:t> j</a:t>
            </a:r>
            <a:r>
              <a:rPr lang="en-US" altLang="en-US" sz="2400" smtClean="0"/>
              <a:t> implies that:</a:t>
            </a:r>
          </a:p>
          <a:p>
            <a:pPr lvl="1" eaLnBrk="1" hangingPunct="1">
              <a:lnSpc>
                <a:spcPct val="90000"/>
              </a:lnSpc>
            </a:pPr>
            <a:r>
              <a:rPr lang="en-US" altLang="en-US" sz="2000" i="1" smtClean="0"/>
              <a:t>j</a:t>
            </a:r>
            <a:r>
              <a:rPr lang="en-US" altLang="en-US" sz="2000" smtClean="0"/>
              <a:t> depends on a value computed by instruction </a:t>
            </a:r>
            <a:r>
              <a:rPr lang="en-US" altLang="en-US" sz="2000" i="1" smtClean="0"/>
              <a:t>i p</a:t>
            </a:r>
            <a:r>
              <a:rPr lang="en-US" altLang="en-US" sz="2000" smtClean="0"/>
              <a:t> iterations ago, and </a:t>
            </a:r>
          </a:p>
          <a:p>
            <a:pPr lvl="1" eaLnBrk="1" hangingPunct="1">
              <a:lnSpc>
                <a:spcPct val="90000"/>
              </a:lnSpc>
            </a:pPr>
            <a:r>
              <a:rPr lang="en-US" altLang="en-US" sz="2000" smtClean="0"/>
              <a:t>at least </a:t>
            </a:r>
            <a:r>
              <a:rPr lang="en-US" altLang="en-US" sz="2000" i="1" smtClean="0"/>
              <a:t>d</a:t>
            </a:r>
            <a:r>
              <a:rPr lang="en-US" altLang="en-US" sz="2000" smtClean="0"/>
              <a:t> cycles — denoting pipeline delays — must elapse after the appropriate instance of </a:t>
            </a:r>
            <a:r>
              <a:rPr lang="en-US" altLang="en-US" sz="2000" i="1" smtClean="0"/>
              <a:t>i</a:t>
            </a:r>
            <a:r>
              <a:rPr lang="en-US" altLang="en-US" sz="2000" smtClean="0"/>
              <a:t> has been executed before </a:t>
            </a:r>
            <a:r>
              <a:rPr lang="en-US" altLang="en-US" sz="2000" i="1" smtClean="0"/>
              <a:t>j </a:t>
            </a:r>
            <a:r>
              <a:rPr lang="en-US" altLang="en-US" sz="2000" smtClean="0"/>
              <a:t>can start.</a:t>
            </a:r>
          </a:p>
        </p:txBody>
      </p:sp>
      <p:grpSp>
        <p:nvGrpSpPr>
          <p:cNvPr id="141319" name="Group 4"/>
          <p:cNvGrpSpPr>
            <a:grpSpLocks noChangeAspect="1"/>
          </p:cNvGrpSpPr>
          <p:nvPr/>
        </p:nvGrpSpPr>
        <p:grpSpPr bwMode="auto">
          <a:xfrm>
            <a:off x="4191000" y="1828800"/>
            <a:ext cx="1216025" cy="1663700"/>
            <a:chOff x="2496" y="864"/>
            <a:chExt cx="912" cy="1248"/>
          </a:xfrm>
        </p:grpSpPr>
        <p:sp>
          <p:nvSpPr>
            <p:cNvPr id="141326" name="Oval 5"/>
            <p:cNvSpPr>
              <a:spLocks noChangeAspect="1" noChangeArrowheads="1"/>
            </p:cNvSpPr>
            <p:nvPr/>
          </p:nvSpPr>
          <p:spPr bwMode="auto">
            <a:xfrm>
              <a:off x="2832" y="864"/>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Times New Roman" panose="02020603050405020304" pitchFamily="18" charset="0"/>
                </a:rPr>
                <a:t>1</a:t>
              </a:r>
              <a:endParaRPr lang="en-US" altLang="en-US" sz="2400">
                <a:latin typeface="Times New Roman" panose="02020603050405020304" pitchFamily="18" charset="0"/>
              </a:endParaRPr>
            </a:p>
          </p:txBody>
        </p:sp>
        <p:sp>
          <p:nvSpPr>
            <p:cNvPr id="141327" name="Line 6"/>
            <p:cNvSpPr>
              <a:spLocks noChangeAspect="1" noChangeShapeType="1"/>
            </p:cNvSpPr>
            <p:nvPr/>
          </p:nvSpPr>
          <p:spPr bwMode="auto">
            <a:xfrm flipH="1">
              <a:off x="2640" y="1056"/>
              <a:ext cx="19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28" name="Oval 7"/>
            <p:cNvSpPr>
              <a:spLocks noChangeAspect="1" noChangeArrowheads="1"/>
            </p:cNvSpPr>
            <p:nvPr/>
          </p:nvSpPr>
          <p:spPr bwMode="auto">
            <a:xfrm>
              <a:off x="2496" y="139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Times New Roman" panose="02020603050405020304" pitchFamily="18" charset="0"/>
                </a:rPr>
                <a:t>2</a:t>
              </a:r>
              <a:endParaRPr lang="en-US" altLang="en-US" sz="2400">
                <a:latin typeface="Times New Roman" panose="02020603050405020304" pitchFamily="18" charset="0"/>
              </a:endParaRPr>
            </a:p>
          </p:txBody>
        </p:sp>
        <p:sp>
          <p:nvSpPr>
            <p:cNvPr id="141329" name="Oval 8"/>
            <p:cNvSpPr>
              <a:spLocks noChangeAspect="1" noChangeArrowheads="1"/>
            </p:cNvSpPr>
            <p:nvPr/>
          </p:nvSpPr>
          <p:spPr bwMode="auto">
            <a:xfrm>
              <a:off x="3168" y="139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Times New Roman" panose="02020603050405020304" pitchFamily="18" charset="0"/>
                </a:rPr>
                <a:t>3</a:t>
              </a:r>
              <a:endParaRPr lang="en-US" altLang="en-US" sz="2400">
                <a:latin typeface="Times New Roman" panose="02020603050405020304" pitchFamily="18" charset="0"/>
              </a:endParaRPr>
            </a:p>
          </p:txBody>
        </p:sp>
        <p:sp>
          <p:nvSpPr>
            <p:cNvPr id="141330" name="Line 9"/>
            <p:cNvSpPr>
              <a:spLocks noChangeAspect="1" noChangeShapeType="1"/>
            </p:cNvSpPr>
            <p:nvPr/>
          </p:nvSpPr>
          <p:spPr bwMode="auto">
            <a:xfrm>
              <a:off x="3072" y="1056"/>
              <a:ext cx="19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31" name="Line 10"/>
            <p:cNvSpPr>
              <a:spLocks noChangeAspect="1" noChangeShapeType="1"/>
            </p:cNvSpPr>
            <p:nvPr/>
          </p:nvSpPr>
          <p:spPr bwMode="auto">
            <a:xfrm flipH="1">
              <a:off x="3120" y="1632"/>
              <a:ext cx="19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32" name="Oval 11"/>
            <p:cNvSpPr>
              <a:spLocks noChangeAspect="1" noChangeArrowheads="1"/>
            </p:cNvSpPr>
            <p:nvPr/>
          </p:nvSpPr>
          <p:spPr bwMode="auto">
            <a:xfrm>
              <a:off x="2880" y="187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Times New Roman" panose="02020603050405020304" pitchFamily="18" charset="0"/>
                </a:rPr>
                <a:t>4</a:t>
              </a:r>
              <a:endParaRPr lang="en-US" altLang="en-US" sz="2400">
                <a:latin typeface="Times New Roman" panose="02020603050405020304" pitchFamily="18" charset="0"/>
              </a:endParaRPr>
            </a:p>
          </p:txBody>
        </p:sp>
        <p:sp>
          <p:nvSpPr>
            <p:cNvPr id="141333" name="Line 12"/>
            <p:cNvSpPr>
              <a:spLocks noChangeAspect="1" noChangeShapeType="1"/>
            </p:cNvSpPr>
            <p:nvPr/>
          </p:nvSpPr>
          <p:spPr bwMode="auto">
            <a:xfrm>
              <a:off x="2640" y="163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1320" name="Text Box 13"/>
          <p:cNvSpPr txBox="1">
            <a:spLocks noChangeArrowheads="1"/>
          </p:cNvSpPr>
          <p:nvPr/>
        </p:nvSpPr>
        <p:spPr bwMode="auto">
          <a:xfrm>
            <a:off x="5105400" y="2057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&lt;1,1&gt;</a:t>
            </a:r>
          </a:p>
        </p:txBody>
      </p:sp>
      <p:sp>
        <p:nvSpPr>
          <p:cNvPr id="141321" name="Text Box 14"/>
          <p:cNvSpPr txBox="1">
            <a:spLocks noChangeArrowheads="1"/>
          </p:cNvSpPr>
          <p:nvPr/>
        </p:nvSpPr>
        <p:spPr bwMode="auto">
          <a:xfrm>
            <a:off x="5181600" y="2971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&lt;0,0&gt;</a:t>
            </a:r>
          </a:p>
        </p:txBody>
      </p:sp>
      <p:sp>
        <p:nvSpPr>
          <p:cNvPr id="141322" name="Text Box 15"/>
          <p:cNvSpPr txBox="1">
            <a:spLocks noChangeArrowheads="1"/>
          </p:cNvSpPr>
          <p:nvPr/>
        </p:nvSpPr>
        <p:spPr bwMode="auto">
          <a:xfrm>
            <a:off x="5867400" y="25146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&lt;1,2&gt;</a:t>
            </a:r>
          </a:p>
        </p:txBody>
      </p:sp>
      <p:sp>
        <p:nvSpPr>
          <p:cNvPr id="141323" name="Text Box 16"/>
          <p:cNvSpPr txBox="1">
            <a:spLocks noChangeArrowheads="1"/>
          </p:cNvSpPr>
          <p:nvPr/>
        </p:nvSpPr>
        <p:spPr bwMode="auto">
          <a:xfrm>
            <a:off x="3962400" y="2971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&lt;0,1&gt;</a:t>
            </a:r>
          </a:p>
        </p:txBody>
      </p:sp>
      <p:sp>
        <p:nvSpPr>
          <p:cNvPr id="141324" name="Text Box 17"/>
          <p:cNvSpPr txBox="1">
            <a:spLocks noChangeArrowheads="1"/>
          </p:cNvSpPr>
          <p:nvPr/>
        </p:nvSpPr>
        <p:spPr bwMode="auto">
          <a:xfrm>
            <a:off x="3886200" y="21336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&lt;1,2&gt;</a:t>
            </a:r>
          </a:p>
        </p:txBody>
      </p:sp>
      <p:sp>
        <p:nvSpPr>
          <p:cNvPr id="141325" name="Freeform 18"/>
          <p:cNvSpPr>
            <a:spLocks/>
          </p:cNvSpPr>
          <p:nvPr/>
        </p:nvSpPr>
        <p:spPr bwMode="auto">
          <a:xfrm>
            <a:off x="4953000" y="1879600"/>
            <a:ext cx="952500" cy="1574800"/>
          </a:xfrm>
          <a:custGeom>
            <a:avLst/>
            <a:gdLst>
              <a:gd name="T0" fmla="*/ 76200 w 600"/>
              <a:gd name="T1" fmla="*/ 1549400 h 992"/>
              <a:gd name="T2" fmla="*/ 609600 w 600"/>
              <a:gd name="T3" fmla="*/ 1549400 h 992"/>
              <a:gd name="T4" fmla="*/ 838200 w 600"/>
              <a:gd name="T5" fmla="*/ 1397000 h 992"/>
              <a:gd name="T6" fmla="*/ 914400 w 600"/>
              <a:gd name="T7" fmla="*/ 635000 h 992"/>
              <a:gd name="T8" fmla="*/ 609600 w 600"/>
              <a:gd name="T9" fmla="*/ 101600 h 992"/>
              <a:gd name="T10" fmla="*/ 0 w 600"/>
              <a:gd name="T11" fmla="*/ 25400 h 9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0" h="992">
                <a:moveTo>
                  <a:pt x="48" y="976"/>
                </a:moveTo>
                <a:cubicBezTo>
                  <a:pt x="176" y="984"/>
                  <a:pt x="304" y="992"/>
                  <a:pt x="384" y="976"/>
                </a:cubicBezTo>
                <a:cubicBezTo>
                  <a:pt x="464" y="960"/>
                  <a:pt x="496" y="976"/>
                  <a:pt x="528" y="880"/>
                </a:cubicBezTo>
                <a:cubicBezTo>
                  <a:pt x="560" y="784"/>
                  <a:pt x="600" y="536"/>
                  <a:pt x="576" y="400"/>
                </a:cubicBezTo>
                <a:cubicBezTo>
                  <a:pt x="552" y="264"/>
                  <a:pt x="480" y="128"/>
                  <a:pt x="384" y="64"/>
                </a:cubicBezTo>
                <a:cubicBezTo>
                  <a:pt x="288" y="0"/>
                  <a:pt x="144" y="8"/>
                  <a:pt x="0" y="16"/>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23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23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E1E5C0-C0AA-470E-96E6-EDF417404A1C}" type="slidenum">
              <a:rPr lang="en-US" altLang="en-US">
                <a:solidFill>
                  <a:srgbClr val="660066"/>
                </a:solidFill>
              </a:rPr>
              <a:pPr eaLnBrk="1" hangingPunct="1"/>
              <a:t>126</a:t>
            </a:fld>
            <a:endParaRPr lang="en-US" altLang="en-US">
              <a:solidFill>
                <a:srgbClr val="660066"/>
              </a:solidFill>
            </a:endParaRPr>
          </a:p>
        </p:txBody>
      </p:sp>
      <p:sp>
        <p:nvSpPr>
          <p:cNvPr id="142341" name="Rectangle 2"/>
          <p:cNvSpPr>
            <a:spLocks noGrp="1" noChangeArrowheads="1"/>
          </p:cNvSpPr>
          <p:nvPr>
            <p:ph type="title"/>
          </p:nvPr>
        </p:nvSpPr>
        <p:spPr>
          <a:xfrm>
            <a:off x="1062038" y="500063"/>
            <a:ext cx="7446962" cy="485775"/>
          </a:xfrm>
        </p:spPr>
        <p:txBody>
          <a:bodyPr/>
          <a:lstStyle/>
          <a:p>
            <a:pPr eaLnBrk="1" hangingPunct="1"/>
            <a:r>
              <a:rPr lang="en-US" altLang="en-US" smtClean="0"/>
              <a:t>Modulo Scheduling</a:t>
            </a:r>
          </a:p>
        </p:txBody>
      </p:sp>
      <p:sp>
        <p:nvSpPr>
          <p:cNvPr id="142342" name="Rectangle 3"/>
          <p:cNvSpPr>
            <a:spLocks noGrp="1" noChangeArrowheads="1"/>
          </p:cNvSpPr>
          <p:nvPr>
            <p:ph type="body" idx="1"/>
          </p:nvPr>
        </p:nvSpPr>
        <p:spPr>
          <a:xfrm>
            <a:off x="830263" y="1668463"/>
            <a:ext cx="7620000" cy="4991100"/>
          </a:xfrm>
        </p:spPr>
        <p:txBody>
          <a:bodyPr/>
          <a:lstStyle/>
          <a:p>
            <a:pPr eaLnBrk="1" hangingPunct="1">
              <a:lnSpc>
                <a:spcPct val="90000"/>
              </a:lnSpc>
            </a:pPr>
            <a:r>
              <a:rPr lang="en-US" altLang="en-US" sz="2400" smtClean="0"/>
              <a:t>Find a steady-state schedule for the kernel</a:t>
            </a:r>
          </a:p>
          <a:p>
            <a:pPr eaLnBrk="1" hangingPunct="1">
              <a:lnSpc>
                <a:spcPct val="90000"/>
              </a:lnSpc>
            </a:pPr>
            <a:endParaRPr lang="en-US" altLang="en-US" sz="2400" smtClean="0"/>
          </a:p>
          <a:p>
            <a:pPr eaLnBrk="1" hangingPunct="1">
              <a:lnSpc>
                <a:spcPct val="90000"/>
              </a:lnSpc>
            </a:pPr>
            <a:r>
              <a:rPr lang="en-US" altLang="en-US" sz="2400" smtClean="0"/>
              <a:t>The length of this schedule is the </a:t>
            </a:r>
            <a:r>
              <a:rPr lang="en-US" altLang="en-US" sz="2400" b="1" i="1" smtClean="0">
                <a:solidFill>
                  <a:srgbClr val="336600"/>
                </a:solidFill>
              </a:rPr>
              <a:t>initiation interval (II)</a:t>
            </a:r>
            <a:r>
              <a:rPr lang="en-US" altLang="en-US" sz="2400" smtClean="0">
                <a:solidFill>
                  <a:srgbClr val="336600"/>
                </a:solidFill>
              </a:rPr>
              <a:t> </a:t>
            </a:r>
          </a:p>
          <a:p>
            <a:pPr eaLnBrk="1" hangingPunct="1">
              <a:lnSpc>
                <a:spcPct val="90000"/>
              </a:lnSpc>
            </a:pPr>
            <a:endParaRPr lang="en-US" altLang="en-US" sz="2400" smtClean="0">
              <a:solidFill>
                <a:srgbClr val="336600"/>
              </a:solidFill>
            </a:endParaRPr>
          </a:p>
          <a:p>
            <a:pPr eaLnBrk="1" hangingPunct="1">
              <a:lnSpc>
                <a:spcPct val="90000"/>
              </a:lnSpc>
            </a:pPr>
            <a:r>
              <a:rPr lang="en-US" altLang="en-US" sz="2400" smtClean="0"/>
              <a:t>The </a:t>
            </a:r>
            <a:r>
              <a:rPr lang="en-US" altLang="en-US" sz="2400" i="1" smtClean="0"/>
              <a:t>same</a:t>
            </a:r>
            <a:r>
              <a:rPr lang="en-US" altLang="en-US" sz="2400" smtClean="0"/>
              <a:t> schedule is executed in every iteration</a:t>
            </a:r>
          </a:p>
          <a:p>
            <a:pPr eaLnBrk="1" hangingPunct="1">
              <a:lnSpc>
                <a:spcPct val="90000"/>
              </a:lnSpc>
            </a:pPr>
            <a:endParaRPr lang="en-US" altLang="en-US" sz="2400" smtClean="0"/>
          </a:p>
          <a:p>
            <a:pPr eaLnBrk="1" hangingPunct="1">
              <a:lnSpc>
                <a:spcPct val="90000"/>
              </a:lnSpc>
            </a:pPr>
            <a:r>
              <a:rPr lang="en-US" altLang="en-US" sz="2400" smtClean="0"/>
              <a:t>Primary goal is to minimize the initiation interval </a:t>
            </a:r>
          </a:p>
          <a:p>
            <a:pPr eaLnBrk="1" hangingPunct="1">
              <a:lnSpc>
                <a:spcPct val="90000"/>
              </a:lnSpc>
            </a:pPr>
            <a:endParaRPr lang="en-US" altLang="en-US" sz="2400" smtClean="0"/>
          </a:p>
          <a:p>
            <a:pPr eaLnBrk="1" hangingPunct="1">
              <a:lnSpc>
                <a:spcPct val="90000"/>
              </a:lnSpc>
            </a:pPr>
            <a:r>
              <a:rPr lang="en-US" altLang="en-US" sz="2400" smtClean="0"/>
              <a:t>Prologue and epilogue are recovered from the kernel</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33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33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B44668-FD97-4D53-AEA5-52E9DCE1D097}" type="slidenum">
              <a:rPr lang="en-US" altLang="en-US">
                <a:solidFill>
                  <a:srgbClr val="660066"/>
                </a:solidFill>
              </a:rPr>
              <a:pPr eaLnBrk="1" hangingPunct="1"/>
              <a:t>127</a:t>
            </a:fld>
            <a:endParaRPr lang="en-US" altLang="en-US">
              <a:solidFill>
                <a:srgbClr val="660066"/>
              </a:solidFill>
            </a:endParaRPr>
          </a:p>
        </p:txBody>
      </p:sp>
      <p:sp>
        <p:nvSpPr>
          <p:cNvPr id="143365" name="Rectangle 2"/>
          <p:cNvSpPr>
            <a:spLocks noGrp="1" noChangeArrowheads="1"/>
          </p:cNvSpPr>
          <p:nvPr>
            <p:ph type="title"/>
          </p:nvPr>
        </p:nvSpPr>
        <p:spPr>
          <a:xfrm>
            <a:off x="1524000" y="533400"/>
            <a:ext cx="7458075" cy="550863"/>
          </a:xfrm>
        </p:spPr>
        <p:txBody>
          <a:bodyPr/>
          <a:lstStyle/>
          <a:p>
            <a:pPr eaLnBrk="1" hangingPunct="1"/>
            <a:r>
              <a:rPr lang="en-US" altLang="en-US" sz="4000" smtClean="0"/>
              <a:t>Minimal Initiation Interval (MII)</a:t>
            </a:r>
          </a:p>
        </p:txBody>
      </p:sp>
      <p:sp>
        <p:nvSpPr>
          <p:cNvPr id="143366" name="Rectangle 3"/>
          <p:cNvSpPr>
            <a:spLocks noGrp="1" noChangeArrowheads="1"/>
          </p:cNvSpPr>
          <p:nvPr>
            <p:ph type="body" idx="1"/>
          </p:nvPr>
        </p:nvSpPr>
        <p:spPr>
          <a:xfrm>
            <a:off x="620713" y="2057400"/>
            <a:ext cx="7904162" cy="3721100"/>
          </a:xfrm>
        </p:spPr>
        <p:txBody>
          <a:bodyPr/>
          <a:lstStyle/>
          <a:p>
            <a:pPr eaLnBrk="1" hangingPunct="1">
              <a:lnSpc>
                <a:spcPct val="80000"/>
              </a:lnSpc>
            </a:pPr>
            <a:r>
              <a:rPr lang="en-US" altLang="en-US" sz="2000" i="1" smtClean="0"/>
              <a:t>delay(c)</a:t>
            </a:r>
            <a:r>
              <a:rPr lang="en-US" altLang="en-US" sz="2000" smtClean="0"/>
              <a:t> -- total latency in data dependence cycle </a:t>
            </a:r>
            <a:r>
              <a:rPr lang="en-US" altLang="en-US" sz="2000" i="1" smtClean="0"/>
              <a:t>c</a:t>
            </a:r>
          </a:p>
          <a:p>
            <a:pPr lvl="1" eaLnBrk="1" hangingPunct="1">
              <a:lnSpc>
                <a:spcPct val="80000"/>
              </a:lnSpc>
            </a:pPr>
            <a:r>
              <a:rPr lang="en-US" altLang="en-US" sz="3200" smtClean="0">
                <a:sym typeface="Symbol" panose="05050102010706020507" pitchFamily="18" charset="2"/>
              </a:rPr>
              <a:t></a:t>
            </a:r>
            <a:r>
              <a:rPr lang="en-US" altLang="en-US" sz="1800" i="1" smtClean="0">
                <a:sym typeface="Symbol" panose="05050102010706020507" pitchFamily="18" charset="2"/>
              </a:rPr>
              <a:t> d</a:t>
            </a:r>
          </a:p>
          <a:p>
            <a:pPr eaLnBrk="1" hangingPunct="1">
              <a:lnSpc>
                <a:spcPct val="80000"/>
              </a:lnSpc>
            </a:pPr>
            <a:endParaRPr lang="en-US" altLang="en-US" sz="2000" smtClean="0"/>
          </a:p>
          <a:p>
            <a:pPr eaLnBrk="1" hangingPunct="1">
              <a:lnSpc>
                <a:spcPct val="80000"/>
              </a:lnSpc>
            </a:pPr>
            <a:r>
              <a:rPr lang="en-US" altLang="en-US" sz="2000" i="1" smtClean="0"/>
              <a:t>distance(c)</a:t>
            </a:r>
            <a:r>
              <a:rPr lang="en-US" altLang="en-US" sz="2000" smtClean="0"/>
              <a:t> -- iteration distance of cycle </a:t>
            </a:r>
            <a:r>
              <a:rPr lang="en-US" altLang="en-US" sz="2000" i="1" smtClean="0"/>
              <a:t>c</a:t>
            </a:r>
          </a:p>
          <a:p>
            <a:pPr lvl="1" eaLnBrk="1" hangingPunct="1">
              <a:lnSpc>
                <a:spcPct val="80000"/>
              </a:lnSpc>
            </a:pPr>
            <a:r>
              <a:rPr lang="en-US" altLang="en-US" sz="3200" smtClean="0">
                <a:sym typeface="Symbol" panose="05050102010706020507" pitchFamily="18" charset="2"/>
              </a:rPr>
              <a:t></a:t>
            </a:r>
            <a:r>
              <a:rPr lang="en-US" altLang="en-US" sz="1800" i="1" smtClean="0">
                <a:sym typeface="Symbol" panose="05050102010706020507" pitchFamily="18" charset="2"/>
              </a:rPr>
              <a:t> p</a:t>
            </a:r>
            <a:endParaRPr lang="en-US" altLang="en-US" sz="1800" i="1" smtClean="0"/>
          </a:p>
          <a:p>
            <a:pPr eaLnBrk="1" hangingPunct="1">
              <a:lnSpc>
                <a:spcPct val="80000"/>
              </a:lnSpc>
            </a:pPr>
            <a:endParaRPr lang="en-US" altLang="en-US" sz="2000" smtClean="0"/>
          </a:p>
          <a:p>
            <a:pPr eaLnBrk="1" hangingPunct="1">
              <a:lnSpc>
                <a:spcPct val="80000"/>
              </a:lnSpc>
            </a:pPr>
            <a:r>
              <a:rPr lang="en-US" altLang="en-US" sz="2000" i="1" smtClean="0"/>
              <a:t>uses(r)</a:t>
            </a:r>
            <a:r>
              <a:rPr lang="en-US" altLang="en-US" sz="2000" smtClean="0"/>
              <a:t> -- number of occurrence of resource </a:t>
            </a:r>
            <a:r>
              <a:rPr lang="en-US" altLang="en-US" sz="2000" i="1" smtClean="0"/>
              <a:t>r</a:t>
            </a:r>
            <a:r>
              <a:rPr lang="en-US" altLang="en-US" sz="2000" smtClean="0"/>
              <a:t> in one iteration</a:t>
            </a:r>
          </a:p>
          <a:p>
            <a:pPr eaLnBrk="1" hangingPunct="1">
              <a:lnSpc>
                <a:spcPct val="80000"/>
              </a:lnSpc>
            </a:pPr>
            <a:endParaRPr lang="en-US" altLang="en-US" sz="2000" smtClean="0"/>
          </a:p>
          <a:p>
            <a:pPr eaLnBrk="1" hangingPunct="1">
              <a:lnSpc>
                <a:spcPct val="60000"/>
              </a:lnSpc>
            </a:pPr>
            <a:r>
              <a:rPr lang="en-US" altLang="en-US" sz="2000" i="1" smtClean="0"/>
              <a:t>units(r)</a:t>
            </a:r>
            <a:r>
              <a:rPr lang="en-US" altLang="en-US" sz="2000" smtClean="0"/>
              <a:t> -- number of functional units of type </a:t>
            </a:r>
            <a:r>
              <a:rPr lang="en-US" altLang="en-US" sz="2000" i="1" smtClean="0"/>
              <a:t>r</a:t>
            </a:r>
            <a:r>
              <a:rPr lang="en-US" altLang="en-US" sz="2000" smtClean="0"/>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43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43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D0DEAB-5B85-4FCC-A523-3607056A3492}" type="slidenum">
              <a:rPr lang="en-US" altLang="en-US">
                <a:solidFill>
                  <a:srgbClr val="660066"/>
                </a:solidFill>
              </a:rPr>
              <a:pPr eaLnBrk="1" hangingPunct="1"/>
              <a:t>128</a:t>
            </a:fld>
            <a:endParaRPr lang="en-US" altLang="en-US">
              <a:solidFill>
                <a:srgbClr val="660066"/>
              </a:solidFill>
            </a:endParaRPr>
          </a:p>
        </p:txBody>
      </p:sp>
      <p:sp>
        <p:nvSpPr>
          <p:cNvPr id="144389" name="Rectangle 2"/>
          <p:cNvSpPr>
            <a:spLocks noGrp="1" noChangeArrowheads="1"/>
          </p:cNvSpPr>
          <p:nvPr>
            <p:ph type="title"/>
          </p:nvPr>
        </p:nvSpPr>
        <p:spPr>
          <a:xfrm>
            <a:off x="1128713" y="677863"/>
            <a:ext cx="7445375" cy="485775"/>
          </a:xfrm>
        </p:spPr>
        <p:txBody>
          <a:bodyPr/>
          <a:lstStyle/>
          <a:p>
            <a:pPr eaLnBrk="1" hangingPunct="1"/>
            <a:r>
              <a:rPr lang="en-US" altLang="en-US" sz="3600" smtClean="0"/>
              <a:t>Minimal Initiation Interval (MII)</a:t>
            </a:r>
          </a:p>
        </p:txBody>
      </p:sp>
      <p:sp>
        <p:nvSpPr>
          <p:cNvPr id="144390" name="Rectangle 3"/>
          <p:cNvSpPr>
            <a:spLocks noGrp="1" noChangeArrowheads="1"/>
          </p:cNvSpPr>
          <p:nvPr>
            <p:ph type="body" idx="1"/>
          </p:nvPr>
        </p:nvSpPr>
        <p:spPr>
          <a:xfrm>
            <a:off x="903288" y="1568450"/>
            <a:ext cx="7620000" cy="4991100"/>
          </a:xfrm>
        </p:spPr>
        <p:txBody>
          <a:bodyPr/>
          <a:lstStyle/>
          <a:p>
            <a:pPr eaLnBrk="1" hangingPunct="1">
              <a:lnSpc>
                <a:spcPct val="80000"/>
              </a:lnSpc>
            </a:pPr>
            <a:r>
              <a:rPr lang="en-US" altLang="en-US" sz="2400" smtClean="0"/>
              <a:t>Recurrence constrained minimal initiation interval</a:t>
            </a:r>
          </a:p>
          <a:p>
            <a:pPr lvl="1" eaLnBrk="1" hangingPunct="1">
              <a:lnSpc>
                <a:spcPct val="80000"/>
              </a:lnSpc>
            </a:pPr>
            <a:r>
              <a:rPr lang="en-US" altLang="en-US" sz="2000" smtClean="0"/>
              <a:t>``Longest cycle is the bottleneck’’</a:t>
            </a:r>
            <a:endParaRPr lang="en-US" altLang="en-US" sz="2000" i="1" smtClean="0"/>
          </a:p>
          <a:p>
            <a:pPr eaLnBrk="1" hangingPunct="1">
              <a:lnSpc>
                <a:spcPct val="80000"/>
              </a:lnSpc>
            </a:pPr>
            <a:r>
              <a:rPr lang="en-US" altLang="en-US" sz="2400" i="1" smtClean="0"/>
              <a:t>RecMII = max</a:t>
            </a:r>
            <a:r>
              <a:rPr lang="en-US" altLang="en-US" sz="2400" i="1" baseline="-25000" smtClean="0"/>
              <a:t>c </a:t>
            </a:r>
            <a:r>
              <a:rPr lang="en-US" altLang="en-US" sz="2400" i="1" baseline="-25000" smtClean="0">
                <a:sym typeface="Symbol" panose="05050102010706020507" pitchFamily="18" charset="2"/>
              </a:rPr>
              <a:t> cycles</a:t>
            </a:r>
            <a:r>
              <a:rPr lang="en-US" altLang="en-US" sz="2400" i="1" smtClean="0"/>
              <a:t> delay(c) / distance(c)</a:t>
            </a:r>
          </a:p>
          <a:p>
            <a:pPr eaLnBrk="1" hangingPunct="1">
              <a:lnSpc>
                <a:spcPct val="80000"/>
              </a:lnSpc>
            </a:pPr>
            <a:endParaRPr lang="en-US" altLang="en-US" sz="2400" smtClean="0"/>
          </a:p>
          <a:p>
            <a:pPr eaLnBrk="1" hangingPunct="1">
              <a:lnSpc>
                <a:spcPct val="80000"/>
              </a:lnSpc>
            </a:pPr>
            <a:r>
              <a:rPr lang="en-US" altLang="en-US" sz="2400" smtClean="0"/>
              <a:t>Resource constrained minimal initiation interval</a:t>
            </a:r>
          </a:p>
          <a:p>
            <a:pPr lvl="1" eaLnBrk="1" hangingPunct="1">
              <a:lnSpc>
                <a:spcPct val="80000"/>
              </a:lnSpc>
            </a:pPr>
            <a:r>
              <a:rPr lang="en-US" altLang="en-US" sz="2000" smtClean="0"/>
              <a:t>``Most critical resource is the bottleneck’’</a:t>
            </a:r>
          </a:p>
          <a:p>
            <a:pPr eaLnBrk="1" hangingPunct="1">
              <a:lnSpc>
                <a:spcPct val="80000"/>
              </a:lnSpc>
            </a:pPr>
            <a:r>
              <a:rPr lang="en-US" altLang="en-US" sz="2400" i="1" smtClean="0"/>
              <a:t>ResMII = max</a:t>
            </a:r>
            <a:r>
              <a:rPr lang="en-US" altLang="en-US" sz="2400" i="1" baseline="-25000" smtClean="0"/>
              <a:t>r </a:t>
            </a:r>
            <a:r>
              <a:rPr lang="en-US" altLang="en-US" sz="2400" i="1" baseline="-25000" smtClean="0">
                <a:sym typeface="Symbol" panose="05050102010706020507" pitchFamily="18" charset="2"/>
              </a:rPr>
              <a:t> resources</a:t>
            </a:r>
            <a:r>
              <a:rPr lang="en-US" altLang="en-US" sz="2400" i="1" smtClean="0"/>
              <a:t> uses(r)/units(r)</a:t>
            </a:r>
          </a:p>
          <a:p>
            <a:pPr eaLnBrk="1" hangingPunct="1">
              <a:lnSpc>
                <a:spcPct val="80000"/>
              </a:lnSpc>
            </a:pPr>
            <a:endParaRPr lang="en-US" altLang="en-US" sz="2400" i="1" smtClean="0"/>
          </a:p>
          <a:p>
            <a:pPr eaLnBrk="1" hangingPunct="1">
              <a:lnSpc>
                <a:spcPct val="80000"/>
              </a:lnSpc>
            </a:pPr>
            <a:r>
              <a:rPr lang="en-US" altLang="en-US" sz="2400" smtClean="0"/>
              <a:t>Minimal initiation interval</a:t>
            </a:r>
            <a:endParaRPr lang="en-US" altLang="en-US" sz="2400" i="1" smtClean="0"/>
          </a:p>
          <a:p>
            <a:pPr lvl="1" eaLnBrk="1" hangingPunct="1">
              <a:lnSpc>
                <a:spcPct val="80000"/>
              </a:lnSpc>
            </a:pPr>
            <a:r>
              <a:rPr lang="en-US" altLang="en-US" sz="2000" i="1" smtClean="0"/>
              <a:t>MII = max(RecMII, ResMII)</a:t>
            </a:r>
          </a:p>
          <a:p>
            <a:pPr eaLnBrk="1" hangingPunct="1">
              <a:lnSpc>
                <a:spcPct val="80000"/>
              </a:lnSpc>
            </a:pPr>
            <a:endParaRPr lang="en-US" altLang="en-US" sz="2400"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54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54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336840-D0C4-40C6-AE83-9B6611630E25}" type="slidenum">
              <a:rPr lang="en-US" altLang="en-US">
                <a:solidFill>
                  <a:srgbClr val="660066"/>
                </a:solidFill>
              </a:rPr>
              <a:pPr eaLnBrk="1" hangingPunct="1"/>
              <a:t>129</a:t>
            </a:fld>
            <a:endParaRPr lang="en-US" altLang="en-US">
              <a:solidFill>
                <a:srgbClr val="660066"/>
              </a:solidFill>
            </a:endParaRPr>
          </a:p>
        </p:txBody>
      </p:sp>
      <p:sp>
        <p:nvSpPr>
          <p:cNvPr id="145413" name="Rectangle 2"/>
          <p:cNvSpPr>
            <a:spLocks noGrp="1" noChangeArrowheads="1"/>
          </p:cNvSpPr>
          <p:nvPr>
            <p:ph type="title"/>
          </p:nvPr>
        </p:nvSpPr>
        <p:spPr>
          <a:xfrm>
            <a:off x="2209800" y="457200"/>
            <a:ext cx="6756400" cy="550863"/>
          </a:xfrm>
        </p:spPr>
        <p:txBody>
          <a:bodyPr/>
          <a:lstStyle/>
          <a:p>
            <a:pPr eaLnBrk="1" hangingPunct="1"/>
            <a:r>
              <a:rPr lang="en-US" altLang="en-US" sz="4000" smtClean="0"/>
              <a:t>Iterative Modulo Scheduling</a:t>
            </a:r>
          </a:p>
        </p:txBody>
      </p:sp>
      <p:sp>
        <p:nvSpPr>
          <p:cNvPr id="145414" name="Rectangle 3"/>
          <p:cNvSpPr>
            <a:spLocks noGrp="1" noChangeArrowheads="1"/>
          </p:cNvSpPr>
          <p:nvPr>
            <p:ph type="body" idx="1"/>
          </p:nvPr>
        </p:nvSpPr>
        <p:spPr>
          <a:xfrm>
            <a:off x="874713" y="1866900"/>
            <a:ext cx="7620000" cy="4991100"/>
          </a:xfrm>
        </p:spPr>
        <p:txBody>
          <a:bodyPr/>
          <a:lstStyle/>
          <a:p>
            <a:pPr eaLnBrk="1" hangingPunct="1"/>
            <a:r>
              <a:rPr lang="en-US" altLang="en-US" smtClean="0"/>
              <a:t>Rau 1994</a:t>
            </a:r>
          </a:p>
          <a:p>
            <a:pPr eaLnBrk="1" hangingPunct="1"/>
            <a:endParaRPr lang="en-US" altLang="en-US" smtClean="0"/>
          </a:p>
          <a:p>
            <a:pPr eaLnBrk="1" hangingPunct="1"/>
            <a:r>
              <a:rPr lang="en-US" altLang="en-US" smtClean="0"/>
              <a:t>Uses operation list scheduling as building block</a:t>
            </a:r>
          </a:p>
          <a:p>
            <a:pPr eaLnBrk="1" hangingPunct="1"/>
            <a:endParaRPr lang="en-US" altLang="en-US" smtClean="0"/>
          </a:p>
          <a:p>
            <a:pPr eaLnBrk="1" hangingPunct="1"/>
            <a:r>
              <a:rPr lang="en-US" altLang="en-US" smtClean="0"/>
              <a:t>Uses some backtracking</a:t>
            </a:r>
          </a:p>
          <a:p>
            <a:pPr eaLnBrk="1" hangingPunct="1"/>
            <a:endParaRPr lang="en-US" altLang="en-US" smtClean="0"/>
          </a:p>
          <a:p>
            <a:pPr eaLnBrk="1" hangingPunct="1"/>
            <a:endParaRPr lang="en-US"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66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66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906D7F-7107-4E27-975E-FF6EF63EB201}" type="slidenum">
              <a:rPr lang="en-US" altLang="en-US">
                <a:solidFill>
                  <a:srgbClr val="660066"/>
                </a:solidFill>
              </a:rPr>
              <a:pPr eaLnBrk="1" hangingPunct="1"/>
              <a:t>13</a:t>
            </a:fld>
            <a:endParaRPr lang="en-US" altLang="en-US">
              <a:solidFill>
                <a:srgbClr val="660066"/>
              </a:solidFill>
            </a:endParaRPr>
          </a:p>
        </p:txBody>
      </p:sp>
      <p:sp>
        <p:nvSpPr>
          <p:cNvPr id="26629" name="Rectangle 2"/>
          <p:cNvSpPr>
            <a:spLocks noGrp="1" noChangeArrowheads="1"/>
          </p:cNvSpPr>
          <p:nvPr>
            <p:ph type="title"/>
          </p:nvPr>
        </p:nvSpPr>
        <p:spPr>
          <a:xfrm>
            <a:off x="1044575" y="542925"/>
            <a:ext cx="7543800" cy="712788"/>
          </a:xfrm>
        </p:spPr>
        <p:txBody>
          <a:bodyPr/>
          <a:lstStyle/>
          <a:p>
            <a:pPr eaLnBrk="1" hangingPunct="1"/>
            <a:r>
              <a:rPr lang="en-US" altLang="en-US" sz="3200" smtClean="0"/>
              <a:t>The Value of Greedy List Scheduling</a:t>
            </a:r>
          </a:p>
        </p:txBody>
      </p:sp>
      <p:sp>
        <p:nvSpPr>
          <p:cNvPr id="26630" name="Rectangle 3"/>
          <p:cNvSpPr>
            <a:spLocks noGrp="1" noChangeArrowheads="1"/>
          </p:cNvSpPr>
          <p:nvPr>
            <p:ph type="body" idx="1"/>
          </p:nvPr>
        </p:nvSpPr>
        <p:spPr>
          <a:xfrm>
            <a:off x="1524000" y="1676400"/>
            <a:ext cx="7620000" cy="4991100"/>
          </a:xfrm>
        </p:spPr>
        <p:txBody>
          <a:bodyPr/>
          <a:lstStyle/>
          <a:p>
            <a:pPr eaLnBrk="1" hangingPunct="1">
              <a:lnSpc>
                <a:spcPct val="80000"/>
              </a:lnSpc>
              <a:buFont typeface="Arial Unicode MS" panose="020B0604020202020204" pitchFamily="34" charset="-128"/>
              <a:buNone/>
            </a:pPr>
            <a:r>
              <a:rPr lang="en-US" altLang="en-US" sz="2800" smtClean="0"/>
              <a:t>Example: Consider the DAG shown below:</a:t>
            </a:r>
          </a:p>
          <a:p>
            <a:pPr eaLnBrk="1" hangingPunct="1">
              <a:lnSpc>
                <a:spcPct val="80000"/>
              </a:lnSpc>
              <a:buFont typeface="Arial Unicode MS" panose="020B0604020202020204" pitchFamily="34" charset="-128"/>
              <a:buNone/>
            </a:pPr>
            <a:endParaRPr lang="en-US" altLang="en-US" sz="2800" smtClean="0"/>
          </a:p>
          <a:p>
            <a:pPr eaLnBrk="1" hangingPunct="1">
              <a:lnSpc>
                <a:spcPct val="80000"/>
              </a:lnSpc>
              <a:buFont typeface="Arial Unicode MS" panose="020B0604020202020204" pitchFamily="34" charset="-128"/>
              <a:buNone/>
            </a:pPr>
            <a:endParaRPr lang="en-US" altLang="en-US" sz="2800" smtClean="0"/>
          </a:p>
          <a:p>
            <a:pPr eaLnBrk="1" hangingPunct="1">
              <a:lnSpc>
                <a:spcPct val="80000"/>
              </a:lnSpc>
              <a:buFont typeface="Arial Unicode MS" panose="020B0604020202020204" pitchFamily="34" charset="-128"/>
              <a:buNone/>
            </a:pPr>
            <a:endParaRPr lang="en-US" altLang="en-US" sz="2800" smtClean="0"/>
          </a:p>
          <a:p>
            <a:pPr eaLnBrk="1" hangingPunct="1">
              <a:lnSpc>
                <a:spcPct val="80000"/>
              </a:lnSpc>
              <a:buFont typeface="Arial Unicode MS" panose="020B0604020202020204" pitchFamily="34" charset="-128"/>
              <a:buNone/>
            </a:pPr>
            <a:endParaRPr lang="en-US" altLang="en-US" sz="2800" smtClean="0"/>
          </a:p>
          <a:p>
            <a:pPr eaLnBrk="1" hangingPunct="1">
              <a:lnSpc>
                <a:spcPct val="80000"/>
              </a:lnSpc>
              <a:buFont typeface="Arial Unicode MS" panose="020B0604020202020204" pitchFamily="34" charset="-128"/>
              <a:buNone/>
            </a:pPr>
            <a:r>
              <a:rPr lang="en-US" altLang="en-US" sz="2800" smtClean="0"/>
              <a:t>Using the list </a:t>
            </a:r>
            <a:r>
              <a:rPr lang="en-US" altLang="en-US" sz="2800" smtClean="0">
                <a:latin typeface="Lucida Sans Unicode" panose="020B0602030504020204" pitchFamily="34" charset="0"/>
              </a:rPr>
              <a:t>ℒ</a:t>
            </a:r>
            <a:r>
              <a:rPr lang="en-US" altLang="en-US" sz="2800" smtClean="0"/>
              <a:t> = &lt;</a:t>
            </a:r>
            <a:r>
              <a:rPr lang="en-US" altLang="en-US" sz="2800" i="1" smtClean="0">
                <a:latin typeface="Times New Roman" panose="02020603050405020304" pitchFamily="18" charset="0"/>
              </a:rPr>
              <a:t>i</a:t>
            </a:r>
            <a:r>
              <a:rPr lang="en-US" altLang="en-US" sz="2800" baseline="-25000" smtClean="0"/>
              <a:t>1</a:t>
            </a:r>
            <a:r>
              <a:rPr lang="en-US" altLang="en-US" sz="2800" smtClean="0"/>
              <a:t>, </a:t>
            </a:r>
            <a:r>
              <a:rPr lang="en-US" altLang="en-US" sz="2800" i="1" smtClean="0">
                <a:latin typeface="Times New Roman" panose="02020603050405020304" pitchFamily="18" charset="0"/>
              </a:rPr>
              <a:t>i</a:t>
            </a:r>
            <a:r>
              <a:rPr lang="en-US" altLang="en-US" sz="2800" baseline="-25000" smtClean="0"/>
              <a:t>2</a:t>
            </a:r>
            <a:r>
              <a:rPr lang="en-US" altLang="en-US" sz="2800" smtClean="0"/>
              <a:t>, </a:t>
            </a:r>
            <a:r>
              <a:rPr lang="en-US" altLang="en-US" sz="2800" i="1" smtClean="0">
                <a:latin typeface="Times New Roman" panose="02020603050405020304" pitchFamily="18" charset="0"/>
              </a:rPr>
              <a:t>i</a:t>
            </a:r>
            <a:r>
              <a:rPr lang="en-US" altLang="en-US" sz="2800" baseline="-25000" smtClean="0"/>
              <a:t>3</a:t>
            </a:r>
            <a:r>
              <a:rPr lang="en-US" altLang="en-US" sz="2800" smtClean="0"/>
              <a:t>, </a:t>
            </a:r>
            <a:r>
              <a:rPr lang="en-US" altLang="en-US" sz="2800" i="1" smtClean="0">
                <a:latin typeface="Times New Roman" panose="02020603050405020304" pitchFamily="18" charset="0"/>
              </a:rPr>
              <a:t>i</a:t>
            </a:r>
            <a:r>
              <a:rPr lang="en-US" altLang="en-US" sz="2800" baseline="-25000" smtClean="0"/>
              <a:t>4</a:t>
            </a:r>
            <a:r>
              <a:rPr lang="en-US" altLang="en-US" sz="2800" smtClean="0"/>
              <a:t>, </a:t>
            </a:r>
            <a:r>
              <a:rPr lang="en-US" altLang="en-US" sz="2800" i="1" smtClean="0">
                <a:latin typeface="Times New Roman" panose="02020603050405020304" pitchFamily="18" charset="0"/>
              </a:rPr>
              <a:t>i</a:t>
            </a:r>
            <a:r>
              <a:rPr lang="en-US" altLang="en-US" sz="2800" baseline="-25000" smtClean="0"/>
              <a:t>5</a:t>
            </a:r>
            <a:r>
              <a:rPr lang="en-US" altLang="en-US" sz="2800" smtClean="0"/>
              <a:t>&gt;</a:t>
            </a:r>
          </a:p>
          <a:p>
            <a:pPr eaLnBrk="1" hangingPunct="1">
              <a:lnSpc>
                <a:spcPct val="80000"/>
              </a:lnSpc>
              <a:buFont typeface="Arial Unicode MS" panose="020B0604020202020204" pitchFamily="34" charset="-128"/>
              <a:buNone/>
            </a:pPr>
            <a:endParaRPr lang="en-US" altLang="en-US" sz="2800" smtClean="0"/>
          </a:p>
          <a:p>
            <a:pPr eaLnBrk="1" hangingPunct="1">
              <a:lnSpc>
                <a:spcPct val="80000"/>
              </a:lnSpc>
            </a:pPr>
            <a:r>
              <a:rPr lang="en-US" altLang="en-US" sz="2800" smtClean="0"/>
              <a:t>Greedy scanning produces the steps of the schedule as follows:</a:t>
            </a:r>
          </a:p>
          <a:p>
            <a:pPr eaLnBrk="1" hangingPunct="1">
              <a:lnSpc>
                <a:spcPct val="80000"/>
              </a:lnSpc>
              <a:buFont typeface="Arial Unicode MS" panose="020B0604020202020204" pitchFamily="34" charset="-128"/>
              <a:buNone/>
            </a:pPr>
            <a:endParaRPr lang="en-US" altLang="en-US" sz="2800" smtClean="0"/>
          </a:p>
          <a:p>
            <a:pPr eaLnBrk="1" hangingPunct="1">
              <a:lnSpc>
                <a:spcPct val="80000"/>
              </a:lnSpc>
              <a:buFont typeface="Arial Unicode MS" panose="020B0604020202020204" pitchFamily="34" charset="-128"/>
              <a:buNone/>
            </a:pPr>
            <a:r>
              <a:rPr lang="en-US" altLang="en-US" sz="2800" smtClean="0"/>
              <a:t>							    </a:t>
            </a:r>
            <a:r>
              <a:rPr lang="en-US" altLang="en-US" sz="2800" i="1" smtClean="0"/>
              <a:t>more...</a:t>
            </a:r>
          </a:p>
        </p:txBody>
      </p:sp>
      <p:sp>
        <p:nvSpPr>
          <p:cNvPr id="26631" name="Line 4"/>
          <p:cNvSpPr>
            <a:spLocks noChangeShapeType="1"/>
          </p:cNvSpPr>
          <p:nvPr/>
        </p:nvSpPr>
        <p:spPr bwMode="auto">
          <a:xfrm flipV="1">
            <a:off x="4267200" y="2286000"/>
            <a:ext cx="838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Line 5"/>
          <p:cNvSpPr>
            <a:spLocks noChangeShapeType="1"/>
          </p:cNvSpPr>
          <p:nvPr/>
        </p:nvSpPr>
        <p:spPr bwMode="auto">
          <a:xfrm>
            <a:off x="4267200" y="28956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Line 6"/>
          <p:cNvSpPr>
            <a:spLocks noChangeShapeType="1"/>
          </p:cNvSpPr>
          <p:nvPr/>
        </p:nvSpPr>
        <p:spPr bwMode="auto">
          <a:xfrm flipV="1">
            <a:off x="4267200" y="2743200"/>
            <a:ext cx="914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7"/>
          <p:cNvSpPr>
            <a:spLocks noChangeShapeType="1"/>
          </p:cNvSpPr>
          <p:nvPr/>
        </p:nvSpPr>
        <p:spPr bwMode="auto">
          <a:xfrm>
            <a:off x="4267200" y="2955925"/>
            <a:ext cx="914400" cy="549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Oval 8"/>
          <p:cNvSpPr>
            <a:spLocks noChangeArrowheads="1"/>
          </p:cNvSpPr>
          <p:nvPr/>
        </p:nvSpPr>
        <p:spPr bwMode="auto">
          <a:xfrm>
            <a:off x="4114800" y="2819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6" name="Oval 9"/>
          <p:cNvSpPr>
            <a:spLocks noChangeArrowheads="1"/>
          </p:cNvSpPr>
          <p:nvPr/>
        </p:nvSpPr>
        <p:spPr bwMode="auto">
          <a:xfrm>
            <a:off x="5105400" y="2209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7" name="Oval 10"/>
          <p:cNvSpPr>
            <a:spLocks noChangeArrowheads="1"/>
          </p:cNvSpPr>
          <p:nvPr/>
        </p:nvSpPr>
        <p:spPr bwMode="auto">
          <a:xfrm>
            <a:off x="5181600" y="2667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8" name="Oval 11"/>
          <p:cNvSpPr>
            <a:spLocks noChangeArrowheads="1"/>
          </p:cNvSpPr>
          <p:nvPr/>
        </p:nvSpPr>
        <p:spPr bwMode="auto">
          <a:xfrm>
            <a:off x="51816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9" name="Oval 12"/>
          <p:cNvSpPr>
            <a:spLocks noChangeArrowheads="1"/>
          </p:cNvSpPr>
          <p:nvPr/>
        </p:nvSpPr>
        <p:spPr bwMode="auto">
          <a:xfrm>
            <a:off x="5181600" y="3429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64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64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AC744B-9F86-488B-BF38-00DA989CA3B5}" type="slidenum">
              <a:rPr lang="en-US" altLang="en-US">
                <a:solidFill>
                  <a:srgbClr val="660066"/>
                </a:solidFill>
              </a:rPr>
              <a:pPr eaLnBrk="1" hangingPunct="1"/>
              <a:t>130</a:t>
            </a:fld>
            <a:endParaRPr lang="en-US" altLang="en-US">
              <a:solidFill>
                <a:srgbClr val="660066"/>
              </a:solidFill>
            </a:endParaRPr>
          </a:p>
        </p:txBody>
      </p:sp>
      <p:sp>
        <p:nvSpPr>
          <p:cNvPr id="146437" name="Rectangle 2"/>
          <p:cNvSpPr>
            <a:spLocks noGrp="1" noChangeArrowheads="1"/>
          </p:cNvSpPr>
          <p:nvPr>
            <p:ph type="title"/>
          </p:nvPr>
        </p:nvSpPr>
        <p:spPr/>
        <p:txBody>
          <a:bodyPr/>
          <a:lstStyle/>
          <a:p>
            <a:pPr eaLnBrk="1" hangingPunct="1"/>
            <a:r>
              <a:rPr lang="en-US" altLang="en-US" smtClean="0"/>
              <a:t>Why “Iterative”?</a:t>
            </a:r>
          </a:p>
        </p:txBody>
      </p:sp>
      <p:sp>
        <p:nvSpPr>
          <p:cNvPr id="146438" name="Rectangle 3"/>
          <p:cNvSpPr>
            <a:spLocks noGrp="1" noChangeArrowheads="1"/>
          </p:cNvSpPr>
          <p:nvPr>
            <p:ph type="body" idx="1"/>
          </p:nvPr>
        </p:nvSpPr>
        <p:spPr/>
        <p:txBody>
          <a:bodyPr/>
          <a:lstStyle/>
          <a:p>
            <a:pPr eaLnBrk="1" hangingPunct="1"/>
            <a:r>
              <a:rPr lang="en-US" altLang="en-US" smtClean="0"/>
              <a:t>Because II = MII will not always do</a:t>
            </a:r>
          </a:p>
          <a:p>
            <a:pPr lvl="1" eaLnBrk="1" hangingPunct="1"/>
            <a:r>
              <a:rPr lang="en-US" altLang="en-US" smtClean="0"/>
              <a:t>Resource conflict</a:t>
            </a:r>
          </a:p>
          <a:p>
            <a:pPr lvl="1" eaLnBrk="1" hangingPunct="1"/>
            <a:r>
              <a:rPr lang="en-US" altLang="en-US" smtClean="0"/>
              <a:t>Dependence conflict</a:t>
            </a:r>
          </a:p>
          <a:p>
            <a:pPr lvl="1" eaLnBrk="1" hangingPunct="1"/>
            <a:endParaRPr lang="en-US" altLang="en-US" smtClean="0"/>
          </a:p>
          <a:p>
            <a:pPr eaLnBrk="1" hangingPunct="1"/>
            <a:r>
              <a:rPr lang="en-US" altLang="en-US" smtClean="0"/>
              <a:t>Solution:</a:t>
            </a:r>
          </a:p>
          <a:p>
            <a:pPr lvl="1" eaLnBrk="1" hangingPunct="1"/>
            <a:r>
              <a:rPr lang="en-US" altLang="en-US" smtClean="0"/>
              <a:t>Start with II = MII, increment II till you get a feasible schedule</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74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74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9B3258-C253-459C-BA73-6816516F2EAC}" type="slidenum">
              <a:rPr lang="en-US" altLang="en-US">
                <a:solidFill>
                  <a:srgbClr val="660066"/>
                </a:solidFill>
              </a:rPr>
              <a:pPr eaLnBrk="1" hangingPunct="1"/>
              <a:t>131</a:t>
            </a:fld>
            <a:endParaRPr lang="en-US" altLang="en-US">
              <a:solidFill>
                <a:srgbClr val="660066"/>
              </a:solidFill>
            </a:endParaRPr>
          </a:p>
        </p:txBody>
      </p:sp>
      <p:sp>
        <p:nvSpPr>
          <p:cNvPr id="147461" name="Rectangle 5"/>
          <p:cNvSpPr>
            <a:spLocks noGrp="1" noChangeArrowheads="1"/>
          </p:cNvSpPr>
          <p:nvPr>
            <p:ph type="title"/>
          </p:nvPr>
        </p:nvSpPr>
        <p:spPr/>
        <p:txBody>
          <a:bodyPr/>
          <a:lstStyle/>
          <a:p>
            <a:pPr eaLnBrk="1" hangingPunct="1"/>
            <a:r>
              <a:rPr lang="en-US" altLang="en-US" smtClean="0"/>
              <a:t>MII Infeasible - resource</a:t>
            </a:r>
          </a:p>
        </p:txBody>
      </p:sp>
      <p:pic>
        <p:nvPicPr>
          <p:cNvPr id="147462"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51038" y="1449388"/>
            <a:ext cx="6629400" cy="5251450"/>
          </a:xfrm>
          <a:noFill/>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84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84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ACE126-E073-4F1D-99DF-6713DD9647B4}" type="slidenum">
              <a:rPr lang="en-US" altLang="en-US">
                <a:solidFill>
                  <a:srgbClr val="660066"/>
                </a:solidFill>
              </a:rPr>
              <a:pPr eaLnBrk="1" hangingPunct="1"/>
              <a:t>132</a:t>
            </a:fld>
            <a:endParaRPr lang="en-US" altLang="en-US">
              <a:solidFill>
                <a:srgbClr val="660066"/>
              </a:solidFill>
            </a:endParaRPr>
          </a:p>
        </p:txBody>
      </p:sp>
      <p:sp>
        <p:nvSpPr>
          <p:cNvPr id="148485" name="Rectangle 2"/>
          <p:cNvSpPr>
            <a:spLocks noGrp="1" noChangeArrowheads="1"/>
          </p:cNvSpPr>
          <p:nvPr>
            <p:ph type="title"/>
          </p:nvPr>
        </p:nvSpPr>
        <p:spPr/>
        <p:txBody>
          <a:bodyPr/>
          <a:lstStyle/>
          <a:p>
            <a:pPr eaLnBrk="1" hangingPunct="1"/>
            <a:r>
              <a:rPr lang="en-US" altLang="en-US" smtClean="0"/>
              <a:t>MII Infeasible - dependence</a:t>
            </a:r>
          </a:p>
        </p:txBody>
      </p:sp>
      <p:pic>
        <p:nvPicPr>
          <p:cNvPr id="148486"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95400" y="1524000"/>
            <a:ext cx="7848600" cy="5027613"/>
          </a:xfrm>
          <a:noFill/>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95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495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F3A29A-824D-4F7F-AD16-F0797E3731F7}" type="slidenum">
              <a:rPr lang="en-US" altLang="en-US">
                <a:solidFill>
                  <a:srgbClr val="660066"/>
                </a:solidFill>
              </a:rPr>
              <a:pPr eaLnBrk="1" hangingPunct="1"/>
              <a:t>133</a:t>
            </a:fld>
            <a:endParaRPr lang="en-US" altLang="en-US">
              <a:solidFill>
                <a:srgbClr val="660066"/>
              </a:solidFill>
            </a:endParaRPr>
          </a:p>
        </p:txBody>
      </p:sp>
      <p:sp>
        <p:nvSpPr>
          <p:cNvPr id="149509" name="Rectangle 2"/>
          <p:cNvSpPr>
            <a:spLocks noGrp="1" noChangeArrowheads="1"/>
          </p:cNvSpPr>
          <p:nvPr>
            <p:ph type="title"/>
          </p:nvPr>
        </p:nvSpPr>
        <p:spPr>
          <a:xfrm>
            <a:off x="1062038" y="500063"/>
            <a:ext cx="7446962" cy="485775"/>
          </a:xfrm>
        </p:spPr>
        <p:txBody>
          <a:bodyPr/>
          <a:lstStyle/>
          <a:p>
            <a:pPr eaLnBrk="1" hangingPunct="1"/>
            <a:r>
              <a:rPr lang="en-US" altLang="en-US" smtClean="0"/>
              <a:t>Preprocessing Steps</a:t>
            </a:r>
          </a:p>
        </p:txBody>
      </p:sp>
      <p:sp>
        <p:nvSpPr>
          <p:cNvPr id="149510" name="Rectangle 3"/>
          <p:cNvSpPr>
            <a:spLocks noGrp="1" noChangeArrowheads="1"/>
          </p:cNvSpPr>
          <p:nvPr>
            <p:ph type="body" idx="1"/>
          </p:nvPr>
        </p:nvSpPr>
        <p:spPr>
          <a:xfrm>
            <a:off x="1524000" y="1524000"/>
            <a:ext cx="7620000" cy="4991100"/>
          </a:xfrm>
        </p:spPr>
        <p:txBody>
          <a:bodyPr/>
          <a:lstStyle/>
          <a:p>
            <a:pPr eaLnBrk="1" hangingPunct="1"/>
            <a:r>
              <a:rPr lang="en-US" altLang="en-US" smtClean="0"/>
              <a:t>Loop unrolling</a:t>
            </a:r>
          </a:p>
          <a:p>
            <a:pPr eaLnBrk="1" hangingPunct="1"/>
            <a:endParaRPr lang="en-US" altLang="en-US" smtClean="0"/>
          </a:p>
          <a:p>
            <a:pPr eaLnBrk="1" hangingPunct="1"/>
            <a:r>
              <a:rPr lang="en-US" altLang="en-US" smtClean="0"/>
              <a:t>Modulo variable expansion</a:t>
            </a:r>
          </a:p>
          <a:p>
            <a:pPr eaLnBrk="1" hangingPunct="1"/>
            <a:endParaRPr lang="en-US" altLang="en-US" smtClean="0"/>
          </a:p>
          <a:p>
            <a:pPr eaLnBrk="1" hangingPunct="1"/>
            <a:r>
              <a:rPr lang="en-US" altLang="en-US" smtClean="0"/>
              <a:t>Loops with internal control flow: remove with if-conversion</a:t>
            </a:r>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05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05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438E82-ACB6-46D8-A87C-EE842DBFA357}" type="slidenum">
              <a:rPr lang="en-US" altLang="en-US">
                <a:solidFill>
                  <a:srgbClr val="660066"/>
                </a:solidFill>
              </a:rPr>
              <a:pPr eaLnBrk="1" hangingPunct="1"/>
              <a:t>134</a:t>
            </a:fld>
            <a:endParaRPr lang="en-US" altLang="en-US">
              <a:solidFill>
                <a:srgbClr val="660066"/>
              </a:solidFill>
            </a:endParaRPr>
          </a:p>
        </p:txBody>
      </p:sp>
      <p:sp>
        <p:nvSpPr>
          <p:cNvPr id="150533" name="Rectangle 2"/>
          <p:cNvSpPr>
            <a:spLocks noGrp="1" noChangeArrowheads="1"/>
          </p:cNvSpPr>
          <p:nvPr>
            <p:ph type="title"/>
          </p:nvPr>
        </p:nvSpPr>
        <p:spPr>
          <a:xfrm>
            <a:off x="1212850" y="677863"/>
            <a:ext cx="7445375" cy="485775"/>
          </a:xfrm>
        </p:spPr>
        <p:txBody>
          <a:bodyPr/>
          <a:lstStyle/>
          <a:p>
            <a:pPr eaLnBrk="1" hangingPunct="1"/>
            <a:r>
              <a:rPr lang="en-US" altLang="en-US" smtClean="0"/>
              <a:t>Main Driver </a:t>
            </a:r>
          </a:p>
        </p:txBody>
      </p:sp>
      <p:sp>
        <p:nvSpPr>
          <p:cNvPr id="150534" name="Rectangle 3"/>
          <p:cNvSpPr>
            <a:spLocks noGrp="1" noChangeArrowheads="1"/>
          </p:cNvSpPr>
          <p:nvPr>
            <p:ph type="body" idx="1"/>
          </p:nvPr>
        </p:nvSpPr>
        <p:spPr>
          <a:xfrm>
            <a:off x="838200" y="1524000"/>
            <a:ext cx="7620000" cy="4991100"/>
          </a:xfrm>
        </p:spPr>
        <p:txBody>
          <a:bodyPr/>
          <a:lstStyle/>
          <a:p>
            <a:pPr eaLnBrk="1" hangingPunct="1"/>
            <a:r>
              <a:rPr lang="en-US" altLang="en-US" sz="2400" smtClean="0">
                <a:latin typeface="Lucida Console" panose="020B0609040504020204" pitchFamily="49" charset="0"/>
              </a:rPr>
              <a:t>budget_ratio</a:t>
            </a:r>
            <a:r>
              <a:rPr lang="en-US" altLang="en-US" sz="2400" smtClean="0"/>
              <a:t> is the amount of backtracking to perform before trying a larger </a:t>
            </a:r>
            <a:r>
              <a:rPr lang="en-US" altLang="en-US" sz="2400" b="1" smtClean="0"/>
              <a:t>II</a:t>
            </a:r>
            <a:endParaRPr lang="en-US" altLang="en-US" sz="2400" smtClean="0"/>
          </a:p>
        </p:txBody>
      </p:sp>
      <p:sp>
        <p:nvSpPr>
          <p:cNvPr id="150535" name="Rectangle 4"/>
          <p:cNvSpPr>
            <a:spLocks noChangeArrowheads="1"/>
          </p:cNvSpPr>
          <p:nvPr/>
        </p:nvSpPr>
        <p:spPr bwMode="auto">
          <a:xfrm>
            <a:off x="914400" y="2438400"/>
            <a:ext cx="7620000" cy="373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30000"/>
              </a:spcBef>
              <a:buClr>
                <a:srgbClr val="FC0128"/>
              </a:buClr>
              <a:buFont typeface="Symbol" panose="05050102010706020507" pitchFamily="18" charset="2"/>
              <a:buNone/>
            </a:pPr>
            <a:r>
              <a:rPr lang="en-US" altLang="en-US" sz="2000">
                <a:solidFill>
                  <a:srgbClr val="660066"/>
                </a:solidFill>
                <a:latin typeface="Lucida Console" panose="020B0609040504020204" pitchFamily="49" charset="0"/>
              </a:rPr>
              <a:t>procedure </a:t>
            </a:r>
            <a:r>
              <a:rPr lang="en-US" altLang="en-US" sz="2000">
                <a:solidFill>
                  <a:srgbClr val="336600"/>
                </a:solidFill>
                <a:latin typeface="Lucida Console" panose="020B0609040504020204" pitchFamily="49" charset="0"/>
              </a:rPr>
              <a:t>modulo_schedule</a:t>
            </a:r>
            <a:r>
              <a:rPr lang="en-US" altLang="en-US" sz="2000">
                <a:solidFill>
                  <a:srgbClr val="660066"/>
                </a:solidFill>
                <a:latin typeface="Lucida Console" panose="020B0609040504020204" pitchFamily="49" charset="0"/>
              </a:rPr>
              <a:t>(budget_ratio)</a:t>
            </a:r>
          </a:p>
          <a:p>
            <a:pPr>
              <a:lnSpc>
                <a:spcPct val="90000"/>
              </a:lnSpc>
              <a:spcBef>
                <a:spcPct val="30000"/>
              </a:spcBef>
              <a:buClr>
                <a:srgbClr val="FC0128"/>
              </a:buClr>
              <a:buFont typeface="Symbol" panose="05050102010706020507" pitchFamily="18" charset="2"/>
              <a:buNone/>
            </a:pPr>
            <a:r>
              <a:rPr lang="en-US" altLang="en-US" sz="2000">
                <a:solidFill>
                  <a:srgbClr val="660066"/>
                </a:solidFill>
                <a:latin typeface="Lucida Console" panose="020B0609040504020204" pitchFamily="49" charset="0"/>
              </a:rPr>
              <a:t>   compute MII;</a:t>
            </a:r>
          </a:p>
          <a:p>
            <a:pPr>
              <a:lnSpc>
                <a:spcPct val="90000"/>
              </a:lnSpc>
              <a:spcBef>
                <a:spcPct val="30000"/>
              </a:spcBef>
              <a:buClr>
                <a:srgbClr val="FC0128"/>
              </a:buClr>
              <a:buFont typeface="Symbol" panose="05050102010706020507" pitchFamily="18" charset="2"/>
              <a:buNone/>
            </a:pPr>
            <a:r>
              <a:rPr lang="en-US" altLang="en-US" sz="2000">
                <a:solidFill>
                  <a:srgbClr val="660066"/>
                </a:solidFill>
                <a:latin typeface="Lucida Console" panose="020B0609040504020204" pitchFamily="49" charset="0"/>
              </a:rPr>
              <a:t>   II := MII;</a:t>
            </a:r>
          </a:p>
          <a:p>
            <a:pPr>
              <a:lnSpc>
                <a:spcPct val="90000"/>
              </a:lnSpc>
              <a:spcBef>
                <a:spcPct val="30000"/>
              </a:spcBef>
              <a:buClr>
                <a:srgbClr val="FC0128"/>
              </a:buClr>
              <a:buFont typeface="Symbol" panose="05050102010706020507" pitchFamily="18" charset="2"/>
              <a:buNone/>
            </a:pPr>
            <a:r>
              <a:rPr lang="en-US" altLang="en-US" sz="2000">
                <a:solidFill>
                  <a:srgbClr val="660066"/>
                </a:solidFill>
                <a:latin typeface="Lucida Console" panose="020B0609040504020204" pitchFamily="49" charset="0"/>
              </a:rPr>
              <a:t>   budget := budget_ratio * number of operations;</a:t>
            </a:r>
          </a:p>
          <a:p>
            <a:pPr>
              <a:lnSpc>
                <a:spcPct val="90000"/>
              </a:lnSpc>
              <a:spcBef>
                <a:spcPct val="30000"/>
              </a:spcBef>
              <a:buClr>
                <a:srgbClr val="FC0128"/>
              </a:buClr>
              <a:buFont typeface="Symbol" panose="05050102010706020507" pitchFamily="18" charset="2"/>
              <a:buNone/>
            </a:pPr>
            <a:r>
              <a:rPr lang="en-US" altLang="en-US" sz="2000">
                <a:solidFill>
                  <a:srgbClr val="660066"/>
                </a:solidFill>
                <a:latin typeface="Lucida Console" panose="020B0609040504020204" pitchFamily="49" charset="0"/>
              </a:rPr>
              <a:t>   while schedule is not found do</a:t>
            </a:r>
          </a:p>
          <a:p>
            <a:pPr>
              <a:lnSpc>
                <a:spcPct val="90000"/>
              </a:lnSpc>
              <a:spcBef>
                <a:spcPct val="30000"/>
              </a:spcBef>
              <a:buClr>
                <a:srgbClr val="FC0128"/>
              </a:buClr>
              <a:buFont typeface="Symbol" panose="05050102010706020507" pitchFamily="18" charset="2"/>
              <a:buNone/>
            </a:pPr>
            <a:r>
              <a:rPr lang="en-US" altLang="en-US" sz="2000">
                <a:solidFill>
                  <a:srgbClr val="660066"/>
                </a:solidFill>
                <a:latin typeface="Lucida Console" panose="020B0609040504020204" pitchFamily="49" charset="0"/>
              </a:rPr>
              <a:t>       </a:t>
            </a:r>
            <a:r>
              <a:rPr lang="en-US" altLang="en-US" sz="2000">
                <a:solidFill>
                  <a:srgbClr val="336600"/>
                </a:solidFill>
                <a:latin typeface="Lucida Console" panose="020B0609040504020204" pitchFamily="49" charset="0"/>
              </a:rPr>
              <a:t>iterative_schedule</a:t>
            </a:r>
            <a:r>
              <a:rPr lang="en-US" altLang="en-US" sz="2000">
                <a:solidFill>
                  <a:srgbClr val="660066"/>
                </a:solidFill>
                <a:latin typeface="Lucida Console" panose="020B0609040504020204" pitchFamily="49" charset="0"/>
              </a:rPr>
              <a:t>(II,budget);</a:t>
            </a:r>
          </a:p>
          <a:p>
            <a:pPr>
              <a:lnSpc>
                <a:spcPct val="90000"/>
              </a:lnSpc>
              <a:spcBef>
                <a:spcPct val="30000"/>
              </a:spcBef>
              <a:buClr>
                <a:srgbClr val="FC0128"/>
              </a:buClr>
              <a:buFont typeface="Symbol" panose="05050102010706020507" pitchFamily="18" charset="2"/>
              <a:buNone/>
            </a:pPr>
            <a:r>
              <a:rPr lang="en-US" altLang="en-US" sz="2000">
                <a:solidFill>
                  <a:srgbClr val="660066"/>
                </a:solidFill>
                <a:latin typeface="Lucida Console" panose="020B0609040504020204" pitchFamily="49" charset="0"/>
              </a:rPr>
              <a:t>       II := II + 1;</a:t>
            </a:r>
          </a:p>
          <a:p>
            <a:pPr>
              <a:lnSpc>
                <a:spcPct val="90000"/>
              </a:lnSpc>
              <a:spcBef>
                <a:spcPct val="30000"/>
              </a:spcBef>
              <a:buClr>
                <a:srgbClr val="FC0128"/>
              </a:buClr>
              <a:buFont typeface="Symbol" panose="05050102010706020507" pitchFamily="18" charset="2"/>
              <a:buNone/>
            </a:pPr>
            <a:endParaRPr lang="en-US" altLang="en-US" sz="2000">
              <a:latin typeface="Lucida Console" panose="020B0609040504020204" pitchFamily="49"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1555"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1556"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0898AB-C712-48C4-B3E7-4BB2869EEA15}" type="slidenum">
              <a:rPr lang="en-US" altLang="en-US">
                <a:solidFill>
                  <a:srgbClr val="660066"/>
                </a:solidFill>
              </a:rPr>
              <a:pPr eaLnBrk="1" hangingPunct="1"/>
              <a:t>135</a:t>
            </a:fld>
            <a:endParaRPr lang="en-US" altLang="en-US">
              <a:solidFill>
                <a:srgbClr val="660066"/>
              </a:solidFill>
            </a:endParaRPr>
          </a:p>
        </p:txBody>
      </p:sp>
      <p:sp>
        <p:nvSpPr>
          <p:cNvPr id="151557" name="Rectangle 2"/>
          <p:cNvSpPr>
            <a:spLocks noGrp="1" noChangeArrowheads="1"/>
          </p:cNvSpPr>
          <p:nvPr>
            <p:ph type="title"/>
          </p:nvPr>
        </p:nvSpPr>
        <p:spPr>
          <a:xfrm>
            <a:off x="1212850" y="677863"/>
            <a:ext cx="7445375" cy="485775"/>
          </a:xfrm>
        </p:spPr>
        <p:txBody>
          <a:bodyPr/>
          <a:lstStyle/>
          <a:p>
            <a:pPr eaLnBrk="1" hangingPunct="1"/>
            <a:r>
              <a:rPr lang="en-US" altLang="en-US" sz="4000" smtClean="0"/>
              <a:t>Iterative Schedule Routine</a:t>
            </a:r>
          </a:p>
        </p:txBody>
      </p:sp>
      <p:sp>
        <p:nvSpPr>
          <p:cNvPr id="151558" name="Rectangle 3"/>
          <p:cNvSpPr>
            <a:spLocks noChangeArrowheads="1"/>
          </p:cNvSpPr>
          <p:nvPr/>
        </p:nvSpPr>
        <p:spPr bwMode="auto">
          <a:xfrm>
            <a:off x="914400" y="1828800"/>
            <a:ext cx="7467600" cy="434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1559" name="Text Box 4"/>
          <p:cNvSpPr txBox="1">
            <a:spLocks noChangeArrowheads="1"/>
          </p:cNvSpPr>
          <p:nvPr/>
        </p:nvSpPr>
        <p:spPr bwMode="auto">
          <a:xfrm>
            <a:off x="1066800" y="2133600"/>
            <a:ext cx="70421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660066"/>
                </a:solidFill>
                <a:latin typeface="Lucida Console" panose="020B0609040504020204" pitchFamily="49" charset="0"/>
              </a:rPr>
              <a:t>procedure i</a:t>
            </a:r>
            <a:r>
              <a:rPr lang="en-US" altLang="en-US" sz="2000">
                <a:solidFill>
                  <a:srgbClr val="336600"/>
                </a:solidFill>
                <a:latin typeface="Lucida Console" panose="020B0609040504020204" pitchFamily="49" charset="0"/>
              </a:rPr>
              <a:t>terative_schedule</a:t>
            </a:r>
            <a:r>
              <a:rPr lang="en-US" altLang="en-US" sz="2000">
                <a:solidFill>
                  <a:srgbClr val="660066"/>
                </a:solidFill>
                <a:latin typeface="Lucida Console" panose="020B0609040504020204" pitchFamily="49" charset="0"/>
              </a:rPr>
              <a:t>(II,budget);</a:t>
            </a:r>
          </a:p>
          <a:p>
            <a:r>
              <a:rPr lang="en-US" altLang="en-US" sz="2000">
                <a:solidFill>
                  <a:srgbClr val="660066"/>
                </a:solidFill>
                <a:latin typeface="Lucida Console" panose="020B0609040504020204" pitchFamily="49" charset="0"/>
              </a:rPr>
              <a:t> compute height-based priorities;</a:t>
            </a:r>
          </a:p>
          <a:p>
            <a:r>
              <a:rPr lang="en-US" altLang="en-US" sz="2000">
                <a:solidFill>
                  <a:srgbClr val="660066"/>
                </a:solidFill>
                <a:latin typeface="Lucida Console" panose="020B0609040504020204" pitchFamily="49" charset="0"/>
              </a:rPr>
              <a:t> while there are unscheduled operations and</a:t>
            </a:r>
          </a:p>
          <a:p>
            <a:r>
              <a:rPr lang="en-US" altLang="en-US" sz="2000">
                <a:solidFill>
                  <a:srgbClr val="660066"/>
                </a:solidFill>
                <a:latin typeface="Lucida Console" panose="020B0609040504020204" pitchFamily="49" charset="0"/>
              </a:rPr>
              <a:t>      budget &gt; 0 do</a:t>
            </a:r>
          </a:p>
          <a:p>
            <a:r>
              <a:rPr lang="en-US" altLang="en-US" sz="2000">
                <a:solidFill>
                  <a:srgbClr val="660066"/>
                </a:solidFill>
                <a:latin typeface="Lucida Console" panose="020B0609040504020204" pitchFamily="49" charset="0"/>
              </a:rPr>
              <a:t>   op := the operation with highest priority;</a:t>
            </a:r>
          </a:p>
          <a:p>
            <a:r>
              <a:rPr lang="en-US" altLang="en-US" sz="2000">
                <a:solidFill>
                  <a:srgbClr val="660066"/>
                </a:solidFill>
                <a:latin typeface="Lucida Console" panose="020B0609040504020204" pitchFamily="49" charset="0"/>
              </a:rPr>
              <a:t>   min := earliest start time for op;</a:t>
            </a:r>
          </a:p>
          <a:p>
            <a:r>
              <a:rPr lang="en-US" altLang="en-US" sz="2000">
                <a:solidFill>
                  <a:srgbClr val="660066"/>
                </a:solidFill>
                <a:latin typeface="Lucida Console" panose="020B0609040504020204" pitchFamily="49" charset="0"/>
              </a:rPr>
              <a:t>   max := min + II - 1;</a:t>
            </a:r>
          </a:p>
          <a:p>
            <a:r>
              <a:rPr lang="en-US" altLang="en-US" sz="2000">
                <a:solidFill>
                  <a:srgbClr val="660066"/>
                </a:solidFill>
                <a:latin typeface="Lucida Console" panose="020B0609040504020204" pitchFamily="49" charset="0"/>
              </a:rPr>
              <a:t>   t := </a:t>
            </a:r>
            <a:r>
              <a:rPr lang="en-US" altLang="en-US" sz="2000">
                <a:solidFill>
                  <a:srgbClr val="336600"/>
                </a:solidFill>
                <a:latin typeface="Lucida Console" panose="020B0609040504020204" pitchFamily="49" charset="0"/>
              </a:rPr>
              <a:t>find_slot</a:t>
            </a:r>
            <a:r>
              <a:rPr lang="en-US" altLang="en-US" sz="2000">
                <a:solidFill>
                  <a:srgbClr val="660066"/>
                </a:solidFill>
                <a:latin typeface="Lucida Console" panose="020B0609040504020204" pitchFamily="49" charset="0"/>
              </a:rPr>
              <a:t>(op,min,max);</a:t>
            </a:r>
          </a:p>
          <a:p>
            <a:r>
              <a:rPr lang="en-US" altLang="en-US" sz="2000">
                <a:solidFill>
                  <a:srgbClr val="660066"/>
                </a:solidFill>
                <a:latin typeface="Lucida Console" panose="020B0609040504020204" pitchFamily="49" charset="0"/>
              </a:rPr>
              <a:t>   schedule op at time t</a:t>
            </a:r>
          </a:p>
          <a:p>
            <a:r>
              <a:rPr lang="en-US" altLang="en-US" sz="2000">
                <a:solidFill>
                  <a:srgbClr val="660066"/>
                </a:solidFill>
                <a:latin typeface="Lucida Console" panose="020B0609040504020204" pitchFamily="49" charset="0"/>
              </a:rPr>
              <a:t>     and </a:t>
            </a:r>
            <a:r>
              <a:rPr lang="en-US" altLang="en-US" sz="2000" i="1">
                <a:solidFill>
                  <a:srgbClr val="CC0066"/>
                </a:solidFill>
                <a:latin typeface="Lucida Console" panose="020B0609040504020204" pitchFamily="49" charset="0"/>
              </a:rPr>
              <a:t>unschedule all previously scheduled</a:t>
            </a:r>
          </a:p>
          <a:p>
            <a:r>
              <a:rPr lang="en-US" altLang="en-US" sz="2000" i="1">
                <a:solidFill>
                  <a:srgbClr val="CC0066"/>
                </a:solidFill>
                <a:latin typeface="Lucida Console" panose="020B0609040504020204" pitchFamily="49" charset="0"/>
              </a:rPr>
              <a:t>     instructions that conflict with op</a:t>
            </a:r>
            <a:r>
              <a:rPr lang="en-US" altLang="en-US" sz="2000">
                <a:solidFill>
                  <a:srgbClr val="660066"/>
                </a:solidFill>
                <a:latin typeface="Lucida Console" panose="020B0609040504020204" pitchFamily="49" charset="0"/>
              </a:rPr>
              <a:t>;</a:t>
            </a:r>
          </a:p>
          <a:p>
            <a:r>
              <a:rPr lang="en-US" altLang="en-US" sz="2000">
                <a:solidFill>
                  <a:srgbClr val="660066"/>
                </a:solidFill>
                <a:latin typeface="Lucida Console" panose="020B0609040504020204" pitchFamily="49" charset="0"/>
              </a:rPr>
              <a:t>   budget := budget - 1;</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25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25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20B79F-0F1C-46A1-B8CA-08A59E3671CB}" type="slidenum">
              <a:rPr lang="en-US" altLang="en-US">
                <a:solidFill>
                  <a:srgbClr val="660066"/>
                </a:solidFill>
              </a:rPr>
              <a:pPr eaLnBrk="1" hangingPunct="1"/>
              <a:t>136</a:t>
            </a:fld>
            <a:endParaRPr lang="en-US" altLang="en-US">
              <a:solidFill>
                <a:srgbClr val="660066"/>
              </a:solidFill>
            </a:endParaRPr>
          </a:p>
        </p:txBody>
      </p:sp>
      <p:sp>
        <p:nvSpPr>
          <p:cNvPr id="152581" name="Rectangle 2"/>
          <p:cNvSpPr>
            <a:spLocks noGrp="1" noChangeArrowheads="1"/>
          </p:cNvSpPr>
          <p:nvPr>
            <p:ph type="title"/>
          </p:nvPr>
        </p:nvSpPr>
        <p:spPr>
          <a:xfrm>
            <a:off x="1062038" y="500063"/>
            <a:ext cx="7446962" cy="485775"/>
          </a:xfrm>
        </p:spPr>
        <p:txBody>
          <a:bodyPr/>
          <a:lstStyle/>
          <a:p>
            <a:pPr eaLnBrk="1" hangingPunct="1"/>
            <a:r>
              <a:rPr lang="en-US" altLang="en-US" smtClean="0"/>
              <a:t>Discussion</a:t>
            </a:r>
          </a:p>
        </p:txBody>
      </p:sp>
      <p:sp>
        <p:nvSpPr>
          <p:cNvPr id="152582" name="Rectangle 3"/>
          <p:cNvSpPr>
            <a:spLocks noGrp="1" noChangeArrowheads="1"/>
          </p:cNvSpPr>
          <p:nvPr>
            <p:ph type="body" idx="1"/>
          </p:nvPr>
        </p:nvSpPr>
        <p:spPr>
          <a:xfrm>
            <a:off x="838200" y="1524000"/>
            <a:ext cx="7620000" cy="4991100"/>
          </a:xfrm>
        </p:spPr>
        <p:txBody>
          <a:bodyPr/>
          <a:lstStyle/>
          <a:p>
            <a:pPr eaLnBrk="1" hangingPunct="1">
              <a:lnSpc>
                <a:spcPct val="90000"/>
              </a:lnSpc>
            </a:pPr>
            <a:r>
              <a:rPr lang="en-US" altLang="en-US" sz="2400" smtClean="0"/>
              <a:t>Instructions are either scheduled or unscheduled</a:t>
            </a:r>
          </a:p>
          <a:p>
            <a:pPr eaLnBrk="1" hangingPunct="1">
              <a:lnSpc>
                <a:spcPct val="90000"/>
              </a:lnSpc>
            </a:pPr>
            <a:endParaRPr lang="en-US" altLang="en-US" sz="2400" smtClean="0"/>
          </a:p>
          <a:p>
            <a:pPr eaLnBrk="1" hangingPunct="1">
              <a:lnSpc>
                <a:spcPct val="90000"/>
              </a:lnSpc>
            </a:pPr>
            <a:r>
              <a:rPr lang="en-US" altLang="en-US" sz="2400" smtClean="0"/>
              <a:t>Scheduled instructions may be unscheduled subsequently</a:t>
            </a:r>
          </a:p>
          <a:p>
            <a:pPr eaLnBrk="1" hangingPunct="1">
              <a:lnSpc>
                <a:spcPct val="90000"/>
              </a:lnSpc>
            </a:pPr>
            <a:endParaRPr lang="en-US" altLang="en-US" sz="2400" smtClean="0"/>
          </a:p>
          <a:p>
            <a:pPr eaLnBrk="1" hangingPunct="1">
              <a:lnSpc>
                <a:spcPct val="90000"/>
              </a:lnSpc>
            </a:pPr>
            <a:r>
              <a:rPr lang="en-US" altLang="en-US" sz="2400" smtClean="0"/>
              <a:t>Given an instruction </a:t>
            </a:r>
            <a:r>
              <a:rPr lang="en-US" altLang="en-US" sz="2400" i="1" smtClean="0"/>
              <a:t>j</a:t>
            </a:r>
            <a:r>
              <a:rPr lang="en-US" altLang="en-US" sz="2400" smtClean="0"/>
              <a:t>, the earliest start time of </a:t>
            </a:r>
            <a:r>
              <a:rPr lang="en-US" altLang="en-US" sz="2400" i="1" smtClean="0"/>
              <a:t>j</a:t>
            </a:r>
            <a:r>
              <a:rPr lang="en-US" altLang="en-US" sz="2400" smtClean="0"/>
              <a:t> is limited by all its scheduled predecessors </a:t>
            </a:r>
            <a:r>
              <a:rPr lang="en-US" altLang="en-US" sz="2400" i="1" smtClean="0"/>
              <a:t>k </a:t>
            </a:r>
            <a:r>
              <a:rPr lang="en-US" altLang="en-US" sz="2400" smtClean="0"/>
              <a:t>                         </a:t>
            </a:r>
          </a:p>
          <a:p>
            <a:pPr eaLnBrk="1" hangingPunct="1">
              <a:lnSpc>
                <a:spcPct val="90000"/>
              </a:lnSpc>
            </a:pPr>
            <a:endParaRPr lang="en-US" altLang="en-US" sz="2400" smtClean="0"/>
          </a:p>
          <a:p>
            <a:pPr eaLnBrk="1" hangingPunct="1">
              <a:lnSpc>
                <a:spcPct val="90000"/>
              </a:lnSpc>
            </a:pPr>
            <a:r>
              <a:rPr lang="en-US" altLang="en-US" sz="2400" i="1" smtClean="0"/>
              <a:t>time(j) &gt;= time(k) + latency(k,j) - II * distance(k,j)</a:t>
            </a:r>
          </a:p>
          <a:p>
            <a:pPr eaLnBrk="1" hangingPunct="1">
              <a:lnSpc>
                <a:spcPct val="90000"/>
              </a:lnSpc>
            </a:pPr>
            <a:endParaRPr lang="en-US" altLang="en-US" sz="2400" i="1" smtClean="0"/>
          </a:p>
          <a:p>
            <a:pPr eaLnBrk="1" hangingPunct="1">
              <a:lnSpc>
                <a:spcPct val="90000"/>
              </a:lnSpc>
            </a:pPr>
            <a:r>
              <a:rPr lang="en-US" altLang="en-US" sz="2400" smtClean="0"/>
              <a:t>Note that focus is only on data dependence constraints </a:t>
            </a:r>
            <a:endParaRPr lang="en-US" altLang="en-US" sz="2400" i="1" smtClean="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3603"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3604"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58075F-628E-4BD0-975F-350E477C9B95}" type="slidenum">
              <a:rPr lang="en-US" altLang="en-US">
                <a:solidFill>
                  <a:srgbClr val="660066"/>
                </a:solidFill>
              </a:rPr>
              <a:pPr eaLnBrk="1" hangingPunct="1"/>
              <a:t>137</a:t>
            </a:fld>
            <a:endParaRPr lang="en-US" altLang="en-US">
              <a:solidFill>
                <a:srgbClr val="660066"/>
              </a:solidFill>
            </a:endParaRPr>
          </a:p>
        </p:txBody>
      </p:sp>
      <p:sp>
        <p:nvSpPr>
          <p:cNvPr id="153605" name="Rectangle 2"/>
          <p:cNvSpPr>
            <a:spLocks noGrp="1" noChangeArrowheads="1"/>
          </p:cNvSpPr>
          <p:nvPr>
            <p:ph type="title"/>
          </p:nvPr>
        </p:nvSpPr>
        <p:spPr>
          <a:xfrm>
            <a:off x="1062038" y="500063"/>
            <a:ext cx="7446962" cy="485775"/>
          </a:xfrm>
        </p:spPr>
        <p:txBody>
          <a:bodyPr/>
          <a:lstStyle/>
          <a:p>
            <a:pPr eaLnBrk="1" hangingPunct="1"/>
            <a:r>
              <a:rPr lang="en-US" altLang="en-US" smtClean="0"/>
              <a:t>Find Slot Routine</a:t>
            </a:r>
          </a:p>
        </p:txBody>
      </p:sp>
      <p:sp>
        <p:nvSpPr>
          <p:cNvPr id="153606" name="Rectangle 3"/>
          <p:cNvSpPr>
            <a:spLocks noChangeArrowheads="1"/>
          </p:cNvSpPr>
          <p:nvPr/>
        </p:nvSpPr>
        <p:spPr bwMode="auto">
          <a:xfrm>
            <a:off x="790575" y="2286000"/>
            <a:ext cx="7543800"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07" name="Text Box 4"/>
          <p:cNvSpPr txBox="1">
            <a:spLocks noChangeArrowheads="1"/>
          </p:cNvSpPr>
          <p:nvPr/>
        </p:nvSpPr>
        <p:spPr bwMode="auto">
          <a:xfrm>
            <a:off x="866775" y="2438400"/>
            <a:ext cx="73469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660066"/>
                </a:solidFill>
                <a:latin typeface="Lucida Console" panose="020B0609040504020204" pitchFamily="49" charset="0"/>
              </a:rPr>
              <a:t>procedure </a:t>
            </a:r>
            <a:r>
              <a:rPr lang="en-US" altLang="en-US" sz="2000">
                <a:solidFill>
                  <a:srgbClr val="336600"/>
                </a:solidFill>
                <a:latin typeface="Lucida Console" panose="020B0609040504020204" pitchFamily="49" charset="0"/>
              </a:rPr>
              <a:t>find_slot</a:t>
            </a:r>
            <a:r>
              <a:rPr lang="en-US" altLang="en-US" sz="2000">
                <a:solidFill>
                  <a:srgbClr val="660066"/>
                </a:solidFill>
                <a:latin typeface="Lucida Console" panose="020B0609040504020204" pitchFamily="49" charset="0"/>
              </a:rPr>
              <a:t>(op,min,max);</a:t>
            </a:r>
          </a:p>
          <a:p>
            <a:r>
              <a:rPr lang="en-US" altLang="en-US" sz="2000">
                <a:solidFill>
                  <a:srgbClr val="660066"/>
                </a:solidFill>
                <a:latin typeface="Lucida Console" panose="020B0609040504020204" pitchFamily="49" charset="0"/>
              </a:rPr>
              <a:t>   for t := min to max do</a:t>
            </a:r>
          </a:p>
          <a:p>
            <a:r>
              <a:rPr lang="en-US" altLang="en-US" sz="2000">
                <a:solidFill>
                  <a:srgbClr val="660066"/>
                </a:solidFill>
                <a:latin typeface="Lucida Console" panose="020B0609040504020204" pitchFamily="49" charset="0"/>
              </a:rPr>
              <a:t>      if op has no resource conflict at t</a:t>
            </a:r>
          </a:p>
          <a:p>
            <a:r>
              <a:rPr lang="en-US" altLang="en-US" sz="2000">
                <a:solidFill>
                  <a:srgbClr val="660066"/>
                </a:solidFill>
                <a:latin typeface="Lucida Console" panose="020B0609040504020204" pitchFamily="49" charset="0"/>
              </a:rPr>
              <a:t>         return t;</a:t>
            </a:r>
          </a:p>
          <a:p>
            <a:r>
              <a:rPr lang="en-US" altLang="en-US" sz="2000">
                <a:solidFill>
                  <a:srgbClr val="660066"/>
                </a:solidFill>
                <a:latin typeface="Lucida Console" panose="020B0609040504020204" pitchFamily="49" charset="0"/>
              </a:rPr>
              <a:t>   if op has never been scheduled or</a:t>
            </a:r>
          </a:p>
          <a:p>
            <a:r>
              <a:rPr lang="en-US" altLang="en-US" sz="2000">
                <a:solidFill>
                  <a:srgbClr val="660066"/>
                </a:solidFill>
                <a:latin typeface="Lucida Console" panose="020B0609040504020204" pitchFamily="49" charset="0"/>
              </a:rPr>
              <a:t>      min &gt; previous scheduled time of op</a:t>
            </a:r>
          </a:p>
          <a:p>
            <a:r>
              <a:rPr lang="en-US" altLang="en-US" sz="2000">
                <a:solidFill>
                  <a:srgbClr val="660066"/>
                </a:solidFill>
                <a:latin typeface="Lucida Console" panose="020B0609040504020204" pitchFamily="49" charset="0"/>
              </a:rPr>
              <a:t>      return min;</a:t>
            </a:r>
          </a:p>
          <a:p>
            <a:r>
              <a:rPr lang="en-US" altLang="en-US" sz="2000">
                <a:solidFill>
                  <a:srgbClr val="660066"/>
                </a:solidFill>
                <a:latin typeface="Lucida Console" panose="020B0609040504020204" pitchFamily="49" charset="0"/>
              </a:rPr>
              <a:t>   else</a:t>
            </a:r>
          </a:p>
          <a:p>
            <a:r>
              <a:rPr lang="en-US" altLang="en-US" sz="2000">
                <a:solidFill>
                  <a:srgbClr val="660066"/>
                </a:solidFill>
                <a:latin typeface="Lucida Console" panose="020B0609040504020204" pitchFamily="49" charset="0"/>
              </a:rPr>
              <a:t>      return 1 + previous scheduled time of op;</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46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46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0EF54C-550A-4A02-9990-2417A6BD6907}" type="slidenum">
              <a:rPr lang="en-US" altLang="en-US">
                <a:solidFill>
                  <a:srgbClr val="660066"/>
                </a:solidFill>
              </a:rPr>
              <a:pPr eaLnBrk="1" hangingPunct="1"/>
              <a:t>138</a:t>
            </a:fld>
            <a:endParaRPr lang="en-US" altLang="en-US">
              <a:solidFill>
                <a:srgbClr val="660066"/>
              </a:solidFill>
            </a:endParaRPr>
          </a:p>
        </p:txBody>
      </p:sp>
      <p:sp>
        <p:nvSpPr>
          <p:cNvPr id="154629" name="Rectangle 2"/>
          <p:cNvSpPr>
            <a:spLocks noGrp="1" noChangeArrowheads="1"/>
          </p:cNvSpPr>
          <p:nvPr>
            <p:ph type="title"/>
          </p:nvPr>
        </p:nvSpPr>
        <p:spPr>
          <a:xfrm>
            <a:off x="1062038" y="500063"/>
            <a:ext cx="7446962" cy="485775"/>
          </a:xfrm>
        </p:spPr>
        <p:txBody>
          <a:bodyPr/>
          <a:lstStyle/>
          <a:p>
            <a:pPr eaLnBrk="1" hangingPunct="1"/>
            <a:r>
              <a:rPr lang="en-US" altLang="en-US" smtClean="0"/>
              <a:t>Discussion of find_slot </a:t>
            </a:r>
          </a:p>
        </p:txBody>
      </p:sp>
      <p:sp>
        <p:nvSpPr>
          <p:cNvPr id="154630" name="Rectangle 3"/>
          <p:cNvSpPr>
            <a:spLocks noGrp="1" noChangeArrowheads="1"/>
          </p:cNvSpPr>
          <p:nvPr>
            <p:ph type="body" idx="1"/>
          </p:nvPr>
        </p:nvSpPr>
        <p:spPr>
          <a:xfrm>
            <a:off x="750888" y="1508125"/>
            <a:ext cx="7620000" cy="4991100"/>
          </a:xfrm>
        </p:spPr>
        <p:txBody>
          <a:bodyPr/>
          <a:lstStyle/>
          <a:p>
            <a:pPr eaLnBrk="1" hangingPunct="1">
              <a:lnSpc>
                <a:spcPct val="90000"/>
              </a:lnSpc>
            </a:pPr>
            <a:r>
              <a:rPr lang="en-US" altLang="en-US" sz="2400" smtClean="0"/>
              <a:t>Finds the earliest time between </a:t>
            </a:r>
            <a:r>
              <a:rPr lang="en-US" altLang="en-US" sz="2400" i="1" smtClean="0"/>
              <a:t>min</a:t>
            </a:r>
            <a:r>
              <a:rPr lang="en-US" altLang="en-US" sz="2400" smtClean="0"/>
              <a:t> and </a:t>
            </a:r>
            <a:r>
              <a:rPr lang="en-US" altLang="en-US" sz="2400" i="1" smtClean="0"/>
              <a:t>max</a:t>
            </a:r>
            <a:r>
              <a:rPr lang="en-US" altLang="en-US" sz="2400" smtClean="0"/>
              <a:t> such that </a:t>
            </a:r>
            <a:r>
              <a:rPr lang="en-US" altLang="en-US" sz="2400" i="1" smtClean="0"/>
              <a:t>op</a:t>
            </a:r>
            <a:r>
              <a:rPr lang="en-US" altLang="en-US" sz="2400" smtClean="0"/>
              <a:t> can be scheduled without resource conflicts</a:t>
            </a:r>
          </a:p>
          <a:p>
            <a:pPr eaLnBrk="1" hangingPunct="1">
              <a:lnSpc>
                <a:spcPct val="90000"/>
              </a:lnSpc>
            </a:pPr>
            <a:endParaRPr lang="en-US" altLang="en-US" sz="2400" smtClean="0"/>
          </a:p>
          <a:p>
            <a:pPr eaLnBrk="1" hangingPunct="1">
              <a:lnSpc>
                <a:spcPct val="90000"/>
              </a:lnSpc>
            </a:pPr>
            <a:r>
              <a:rPr lang="en-US" altLang="en-US" sz="2400" smtClean="0"/>
              <a:t>If no such time slot exists then</a:t>
            </a:r>
          </a:p>
          <a:p>
            <a:pPr eaLnBrk="1" hangingPunct="1">
              <a:lnSpc>
                <a:spcPct val="90000"/>
              </a:lnSpc>
            </a:pPr>
            <a:endParaRPr lang="en-US" altLang="en-US" sz="2400" smtClean="0"/>
          </a:p>
          <a:p>
            <a:pPr lvl="1" eaLnBrk="1" hangingPunct="1">
              <a:lnSpc>
                <a:spcPct val="90000"/>
              </a:lnSpc>
            </a:pPr>
            <a:r>
              <a:rPr lang="en-US" altLang="en-US" sz="2000" smtClean="0"/>
              <a:t>if op hasn’t been unscheduled before (and it’s not scheduled now), choose </a:t>
            </a:r>
            <a:r>
              <a:rPr lang="en-US" altLang="en-US" sz="2000" i="1" smtClean="0"/>
              <a:t>min</a:t>
            </a:r>
            <a:endParaRPr lang="en-US" altLang="en-US" sz="2000" smtClean="0"/>
          </a:p>
          <a:p>
            <a:pPr lvl="1" eaLnBrk="1" hangingPunct="1">
              <a:lnSpc>
                <a:spcPct val="90000"/>
              </a:lnSpc>
            </a:pPr>
            <a:endParaRPr lang="en-US" altLang="en-US" sz="2000" smtClean="0"/>
          </a:p>
          <a:p>
            <a:pPr lvl="1" eaLnBrk="1" hangingPunct="1">
              <a:lnSpc>
                <a:spcPct val="90000"/>
              </a:lnSpc>
            </a:pPr>
            <a:r>
              <a:rPr lang="en-US" altLang="en-US" sz="2000" smtClean="0"/>
              <a:t>if op has been scheduled before, choose the previous scheduled time + 1 or </a:t>
            </a:r>
            <a:r>
              <a:rPr lang="en-US" altLang="en-US" sz="2000" i="1" smtClean="0"/>
              <a:t>min,</a:t>
            </a:r>
            <a:r>
              <a:rPr lang="en-US" altLang="en-US" sz="2000" smtClean="0"/>
              <a:t> whichever is later</a:t>
            </a:r>
          </a:p>
          <a:p>
            <a:pPr lvl="1" eaLnBrk="1" hangingPunct="1">
              <a:lnSpc>
                <a:spcPct val="90000"/>
              </a:lnSpc>
            </a:pPr>
            <a:endParaRPr lang="en-US" altLang="en-US" sz="2000" smtClean="0"/>
          </a:p>
          <a:p>
            <a:pPr eaLnBrk="1" hangingPunct="1">
              <a:lnSpc>
                <a:spcPct val="90000"/>
              </a:lnSpc>
            </a:pPr>
            <a:r>
              <a:rPr lang="en-US" altLang="en-US" sz="2400" smtClean="0"/>
              <a:t>Note that the latter choice implies that some instructions will have to be unscheduled</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56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56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5CC1DD-84DF-4C9E-894C-28B7364D2E7E}" type="slidenum">
              <a:rPr lang="en-US" altLang="en-US">
                <a:solidFill>
                  <a:srgbClr val="660066"/>
                </a:solidFill>
              </a:rPr>
              <a:pPr eaLnBrk="1" hangingPunct="1"/>
              <a:t>139</a:t>
            </a:fld>
            <a:endParaRPr lang="en-US" altLang="en-US">
              <a:solidFill>
                <a:srgbClr val="660066"/>
              </a:solidFill>
            </a:endParaRPr>
          </a:p>
        </p:txBody>
      </p:sp>
      <p:sp>
        <p:nvSpPr>
          <p:cNvPr id="155653" name="Rectangle 2"/>
          <p:cNvSpPr>
            <a:spLocks noGrp="1" noChangeArrowheads="1"/>
          </p:cNvSpPr>
          <p:nvPr>
            <p:ph type="title"/>
          </p:nvPr>
        </p:nvSpPr>
        <p:spPr>
          <a:xfrm>
            <a:off x="1062038" y="500063"/>
            <a:ext cx="7446962" cy="485775"/>
          </a:xfrm>
        </p:spPr>
        <p:txBody>
          <a:bodyPr/>
          <a:lstStyle/>
          <a:p>
            <a:pPr eaLnBrk="1" hangingPunct="1"/>
            <a:r>
              <a:rPr lang="en-US" altLang="en-US" sz="4000" smtClean="0"/>
              <a:t>Keeping track of resources</a:t>
            </a:r>
          </a:p>
        </p:txBody>
      </p:sp>
      <p:sp>
        <p:nvSpPr>
          <p:cNvPr id="155654" name="Rectangle 3"/>
          <p:cNvSpPr>
            <a:spLocks noGrp="1" noChangeArrowheads="1"/>
          </p:cNvSpPr>
          <p:nvPr>
            <p:ph type="body" idx="1"/>
          </p:nvPr>
        </p:nvSpPr>
        <p:spPr>
          <a:xfrm>
            <a:off x="1524000" y="1447800"/>
            <a:ext cx="7620000" cy="4991100"/>
          </a:xfrm>
        </p:spPr>
        <p:txBody>
          <a:bodyPr/>
          <a:lstStyle/>
          <a:p>
            <a:pPr eaLnBrk="1" hangingPunct="1">
              <a:lnSpc>
                <a:spcPct val="90000"/>
              </a:lnSpc>
            </a:pPr>
            <a:r>
              <a:rPr lang="en-US" altLang="en-US" sz="2800" smtClean="0"/>
              <a:t>Use modulo reservation table (MRT)</a:t>
            </a:r>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r>
              <a:rPr lang="en-US" altLang="en-US" sz="2800" smtClean="0"/>
              <a:t>Can also be encoded as finite state automaton</a:t>
            </a:r>
          </a:p>
        </p:txBody>
      </p:sp>
      <p:sp>
        <p:nvSpPr>
          <p:cNvPr id="155655" name="Rectangle 4"/>
          <p:cNvSpPr>
            <a:spLocks noChangeArrowheads="1"/>
          </p:cNvSpPr>
          <p:nvPr/>
        </p:nvSpPr>
        <p:spPr bwMode="auto">
          <a:xfrm>
            <a:off x="2835275" y="2166938"/>
            <a:ext cx="26670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56" name="Text Box 5"/>
          <p:cNvSpPr txBox="1">
            <a:spLocks noChangeArrowheads="1"/>
          </p:cNvSpPr>
          <p:nvPr/>
        </p:nvSpPr>
        <p:spPr bwMode="auto">
          <a:xfrm>
            <a:off x="2362200" y="2101850"/>
            <a:ext cx="542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t=0</a:t>
            </a:r>
          </a:p>
        </p:txBody>
      </p:sp>
      <p:sp>
        <p:nvSpPr>
          <p:cNvPr id="155657" name="Text Box 6"/>
          <p:cNvSpPr txBox="1">
            <a:spLocks noChangeArrowheads="1"/>
          </p:cNvSpPr>
          <p:nvPr/>
        </p:nvSpPr>
        <p:spPr bwMode="auto">
          <a:xfrm>
            <a:off x="2133600" y="4159250"/>
            <a:ext cx="766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t=II-1</a:t>
            </a:r>
          </a:p>
        </p:txBody>
      </p:sp>
      <p:sp>
        <p:nvSpPr>
          <p:cNvPr id="155658" name="Text Box 7"/>
          <p:cNvSpPr txBox="1">
            <a:spLocks noChangeArrowheads="1"/>
          </p:cNvSpPr>
          <p:nvPr/>
        </p:nvSpPr>
        <p:spPr bwMode="auto">
          <a:xfrm>
            <a:off x="3200400" y="1720850"/>
            <a:ext cx="1368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t>resources </a:t>
            </a:r>
          </a:p>
        </p:txBody>
      </p:sp>
      <p:sp>
        <p:nvSpPr>
          <p:cNvPr id="155659" name="Rectangle 8"/>
          <p:cNvSpPr>
            <a:spLocks noChangeArrowheads="1"/>
          </p:cNvSpPr>
          <p:nvPr/>
        </p:nvSpPr>
        <p:spPr bwMode="auto">
          <a:xfrm>
            <a:off x="2987675" y="22431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0" name="Rectangle 9"/>
          <p:cNvSpPr>
            <a:spLocks noChangeArrowheads="1"/>
          </p:cNvSpPr>
          <p:nvPr/>
        </p:nvSpPr>
        <p:spPr bwMode="auto">
          <a:xfrm>
            <a:off x="3292475" y="22431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1" name="Rectangle 10"/>
          <p:cNvSpPr>
            <a:spLocks noChangeArrowheads="1"/>
          </p:cNvSpPr>
          <p:nvPr/>
        </p:nvSpPr>
        <p:spPr bwMode="auto">
          <a:xfrm>
            <a:off x="3597275" y="22431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2" name="Rectangle 11"/>
          <p:cNvSpPr>
            <a:spLocks noChangeArrowheads="1"/>
          </p:cNvSpPr>
          <p:nvPr/>
        </p:nvSpPr>
        <p:spPr bwMode="auto">
          <a:xfrm>
            <a:off x="2987675" y="30051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3" name="Rectangle 12"/>
          <p:cNvSpPr>
            <a:spLocks noChangeArrowheads="1"/>
          </p:cNvSpPr>
          <p:nvPr/>
        </p:nvSpPr>
        <p:spPr bwMode="auto">
          <a:xfrm>
            <a:off x="3292475" y="30051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4" name="Rectangle 13"/>
          <p:cNvSpPr>
            <a:spLocks noChangeArrowheads="1"/>
          </p:cNvSpPr>
          <p:nvPr/>
        </p:nvSpPr>
        <p:spPr bwMode="auto">
          <a:xfrm>
            <a:off x="3597275" y="35385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5" name="Rectangle 14"/>
          <p:cNvSpPr>
            <a:spLocks noChangeArrowheads="1"/>
          </p:cNvSpPr>
          <p:nvPr/>
        </p:nvSpPr>
        <p:spPr bwMode="auto">
          <a:xfrm>
            <a:off x="3902075" y="39195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6" name="Rectangle 15"/>
          <p:cNvSpPr>
            <a:spLocks noChangeArrowheads="1"/>
          </p:cNvSpPr>
          <p:nvPr/>
        </p:nvSpPr>
        <p:spPr bwMode="auto">
          <a:xfrm>
            <a:off x="3292475" y="39195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7" name="Rectangle 16"/>
          <p:cNvSpPr>
            <a:spLocks noChangeArrowheads="1"/>
          </p:cNvSpPr>
          <p:nvPr/>
        </p:nvSpPr>
        <p:spPr bwMode="auto">
          <a:xfrm>
            <a:off x="4206875" y="39195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8" name="Rectangle 17"/>
          <p:cNvSpPr>
            <a:spLocks noChangeArrowheads="1"/>
          </p:cNvSpPr>
          <p:nvPr/>
        </p:nvSpPr>
        <p:spPr bwMode="auto">
          <a:xfrm>
            <a:off x="4892675" y="39195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9" name="Rectangle 18"/>
          <p:cNvSpPr>
            <a:spLocks noChangeArrowheads="1"/>
          </p:cNvSpPr>
          <p:nvPr/>
        </p:nvSpPr>
        <p:spPr bwMode="auto">
          <a:xfrm>
            <a:off x="4587875" y="39195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70" name="Rectangle 19"/>
          <p:cNvSpPr>
            <a:spLocks noChangeArrowheads="1"/>
          </p:cNvSpPr>
          <p:nvPr/>
        </p:nvSpPr>
        <p:spPr bwMode="auto">
          <a:xfrm>
            <a:off x="3597275" y="30051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71" name="Rectangle 20"/>
          <p:cNvSpPr>
            <a:spLocks noChangeArrowheads="1"/>
          </p:cNvSpPr>
          <p:nvPr/>
        </p:nvSpPr>
        <p:spPr bwMode="auto">
          <a:xfrm>
            <a:off x="3902075" y="3538538"/>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76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76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FEBC0F-A29B-4BA1-8465-1BB921E497F7}" type="slidenum">
              <a:rPr lang="en-US" altLang="en-US">
                <a:solidFill>
                  <a:srgbClr val="660066"/>
                </a:solidFill>
              </a:rPr>
              <a:pPr eaLnBrk="1" hangingPunct="1"/>
              <a:t>14</a:t>
            </a:fld>
            <a:endParaRPr lang="en-US" altLang="en-US">
              <a:solidFill>
                <a:srgbClr val="660066"/>
              </a:solidFill>
            </a:endParaRPr>
          </a:p>
        </p:txBody>
      </p:sp>
      <p:sp>
        <p:nvSpPr>
          <p:cNvPr id="27653" name="Rectangle 2"/>
          <p:cNvSpPr>
            <a:spLocks noGrp="1" noChangeArrowheads="1"/>
          </p:cNvSpPr>
          <p:nvPr>
            <p:ph type="title"/>
          </p:nvPr>
        </p:nvSpPr>
        <p:spPr>
          <a:xfrm>
            <a:off x="2057400" y="304800"/>
            <a:ext cx="6918325" cy="806450"/>
          </a:xfrm>
        </p:spPr>
        <p:txBody>
          <a:bodyPr/>
          <a:lstStyle/>
          <a:p>
            <a:pPr eaLnBrk="1" hangingPunct="1"/>
            <a:r>
              <a:rPr lang="en-US" altLang="en-US" smtClean="0"/>
              <a:t>Greedy List Scheduling </a:t>
            </a:r>
          </a:p>
        </p:txBody>
      </p:sp>
      <p:sp>
        <p:nvSpPr>
          <p:cNvPr id="27654" name="Rectangle 3"/>
          <p:cNvSpPr>
            <a:spLocks noGrp="1" noChangeArrowheads="1"/>
          </p:cNvSpPr>
          <p:nvPr>
            <p:ph type="body" idx="1"/>
          </p:nvPr>
        </p:nvSpPr>
        <p:spPr>
          <a:xfrm>
            <a:off x="685800" y="1524000"/>
            <a:ext cx="7620000" cy="4991100"/>
          </a:xfrm>
        </p:spPr>
        <p:txBody>
          <a:bodyPr/>
          <a:lstStyle/>
          <a:p>
            <a:pPr marL="533400" indent="-533400" eaLnBrk="1" hangingPunct="1">
              <a:buFontTx/>
              <a:buAutoNum type="arabicPeriod"/>
            </a:pPr>
            <a:r>
              <a:rPr lang="en-US" altLang="en-US" smtClean="0"/>
              <a:t>On the first scan: </a:t>
            </a:r>
            <a:r>
              <a:rPr lang="en-US" altLang="en-US" i="1" smtClean="0">
                <a:latin typeface="Times New Roman" panose="02020603050405020304" pitchFamily="18" charset="0"/>
              </a:rPr>
              <a:t>i</a:t>
            </a:r>
            <a:r>
              <a:rPr lang="en-US" altLang="en-US" baseline="-25000" smtClean="0"/>
              <a:t>1</a:t>
            </a:r>
            <a:r>
              <a:rPr lang="en-US" altLang="en-US" smtClean="0"/>
              <a:t> which is the first step.</a:t>
            </a:r>
          </a:p>
          <a:p>
            <a:pPr marL="533400" indent="-533400" eaLnBrk="1" hangingPunct="1">
              <a:buFontTx/>
              <a:buAutoNum type="arabicPeriod"/>
            </a:pPr>
            <a:r>
              <a:rPr lang="en-US" altLang="en-US" smtClean="0"/>
              <a:t>On the second and third scans and out of the list order, respectively </a:t>
            </a:r>
            <a:r>
              <a:rPr lang="en-US" altLang="en-US" i="1" smtClean="0">
                <a:latin typeface="Times New Roman" panose="02020603050405020304" pitchFamily="18" charset="0"/>
              </a:rPr>
              <a:t>i</a:t>
            </a:r>
            <a:r>
              <a:rPr lang="en-US" altLang="en-US" baseline="-25000" smtClean="0"/>
              <a:t>4</a:t>
            </a:r>
            <a:r>
              <a:rPr lang="en-US" altLang="en-US" smtClean="0"/>
              <a:t> and </a:t>
            </a:r>
            <a:r>
              <a:rPr lang="en-US" altLang="en-US" i="1" smtClean="0">
                <a:latin typeface="Times New Roman" panose="02020603050405020304" pitchFamily="18" charset="0"/>
              </a:rPr>
              <a:t>i</a:t>
            </a:r>
            <a:r>
              <a:rPr lang="en-US" altLang="en-US" baseline="-25000" smtClean="0"/>
              <a:t>5</a:t>
            </a:r>
            <a:r>
              <a:rPr lang="en-US" altLang="en-US" smtClean="0"/>
              <a:t> to correspond to steps two and three of the schedule.</a:t>
            </a:r>
          </a:p>
          <a:p>
            <a:pPr marL="533400" indent="-533400" eaLnBrk="1" hangingPunct="1">
              <a:buFontTx/>
              <a:buAutoNum type="arabicPeriod"/>
            </a:pPr>
            <a:r>
              <a:rPr lang="en-US" altLang="en-US" smtClean="0"/>
              <a:t>On the fourth and fifth scans, </a:t>
            </a:r>
            <a:r>
              <a:rPr lang="en-US" altLang="en-US" i="1" smtClean="0">
                <a:latin typeface="Times New Roman" panose="02020603050405020304" pitchFamily="18" charset="0"/>
              </a:rPr>
              <a:t>i</a:t>
            </a:r>
            <a:r>
              <a:rPr lang="en-US" altLang="en-US" baseline="-25000" smtClean="0"/>
              <a:t>2</a:t>
            </a:r>
            <a:r>
              <a:rPr lang="en-US" altLang="en-US" smtClean="0"/>
              <a:t> and </a:t>
            </a:r>
            <a:r>
              <a:rPr lang="en-US" altLang="en-US" i="1" smtClean="0">
                <a:latin typeface="Times New Roman" panose="02020603050405020304" pitchFamily="18" charset="0"/>
              </a:rPr>
              <a:t>i</a:t>
            </a:r>
            <a:r>
              <a:rPr lang="en-US" altLang="en-US" baseline="-25000" smtClean="0"/>
              <a:t>3</a:t>
            </a:r>
            <a:r>
              <a:rPr lang="en-US" altLang="en-US" smtClean="0"/>
              <a:t> respectively scheduled in steps four and five.</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66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66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199C8F-9E24-4680-9C4B-564BC0E51ABF}" type="slidenum">
              <a:rPr lang="en-US" altLang="en-US">
                <a:solidFill>
                  <a:srgbClr val="660066"/>
                </a:solidFill>
              </a:rPr>
              <a:pPr eaLnBrk="1" hangingPunct="1"/>
              <a:t>140</a:t>
            </a:fld>
            <a:endParaRPr lang="en-US" altLang="en-US">
              <a:solidFill>
                <a:srgbClr val="660066"/>
              </a:solidFill>
            </a:endParaRPr>
          </a:p>
        </p:txBody>
      </p:sp>
      <p:sp>
        <p:nvSpPr>
          <p:cNvPr id="156677" name="Rectangle 2"/>
          <p:cNvSpPr>
            <a:spLocks noGrp="1" noChangeArrowheads="1"/>
          </p:cNvSpPr>
          <p:nvPr>
            <p:ph type="title"/>
          </p:nvPr>
        </p:nvSpPr>
        <p:spPr>
          <a:xfrm>
            <a:off x="1062038" y="500063"/>
            <a:ext cx="7446962" cy="485775"/>
          </a:xfrm>
        </p:spPr>
        <p:txBody>
          <a:bodyPr/>
          <a:lstStyle/>
          <a:p>
            <a:pPr eaLnBrk="1" hangingPunct="1"/>
            <a:r>
              <a:rPr lang="en-US" altLang="en-US" smtClean="0"/>
              <a:t>Computing Priorities</a:t>
            </a:r>
          </a:p>
        </p:txBody>
      </p:sp>
      <p:sp>
        <p:nvSpPr>
          <p:cNvPr id="156678" name="Rectangle 3"/>
          <p:cNvSpPr>
            <a:spLocks noGrp="1" noChangeArrowheads="1"/>
          </p:cNvSpPr>
          <p:nvPr>
            <p:ph type="body" idx="1"/>
          </p:nvPr>
        </p:nvSpPr>
        <p:spPr>
          <a:xfrm>
            <a:off x="1524000" y="1447800"/>
            <a:ext cx="7620000" cy="4991100"/>
          </a:xfrm>
        </p:spPr>
        <p:txBody>
          <a:bodyPr/>
          <a:lstStyle/>
          <a:p>
            <a:pPr eaLnBrk="1" hangingPunct="1">
              <a:lnSpc>
                <a:spcPct val="90000"/>
              </a:lnSpc>
            </a:pPr>
            <a:r>
              <a:rPr lang="en-US" altLang="en-US" smtClean="0"/>
              <a:t>Based on the Critical Path Heuristic</a:t>
            </a:r>
          </a:p>
          <a:p>
            <a:pPr eaLnBrk="1" hangingPunct="1">
              <a:lnSpc>
                <a:spcPct val="90000"/>
              </a:lnSpc>
            </a:pPr>
            <a:endParaRPr lang="en-US" altLang="en-US" smtClean="0"/>
          </a:p>
          <a:p>
            <a:pPr eaLnBrk="1" hangingPunct="1">
              <a:lnSpc>
                <a:spcPct val="90000"/>
              </a:lnSpc>
            </a:pPr>
            <a:r>
              <a:rPr lang="en-US" altLang="en-US" i="1" smtClean="0"/>
              <a:t>H(i)</a:t>
            </a:r>
            <a:r>
              <a:rPr lang="en-US" altLang="en-US" smtClean="0"/>
              <a:t> -- the height-based priority of instruction </a:t>
            </a:r>
            <a:r>
              <a:rPr lang="en-US" altLang="en-US" i="1" smtClean="0"/>
              <a:t>i</a:t>
            </a:r>
            <a:endParaRPr lang="en-US" altLang="en-US" smtClean="0"/>
          </a:p>
          <a:p>
            <a:pPr eaLnBrk="1" hangingPunct="1">
              <a:lnSpc>
                <a:spcPct val="90000"/>
              </a:lnSpc>
            </a:pPr>
            <a:endParaRPr lang="en-US" altLang="en-US" smtClean="0"/>
          </a:p>
          <a:p>
            <a:pPr eaLnBrk="1" hangingPunct="1">
              <a:lnSpc>
                <a:spcPct val="90000"/>
              </a:lnSpc>
            </a:pPr>
            <a:r>
              <a:rPr lang="en-US" altLang="en-US" i="1" smtClean="0"/>
              <a:t>H(i) = 0</a:t>
            </a:r>
            <a:r>
              <a:rPr lang="en-US" altLang="en-US" smtClean="0"/>
              <a:t> if </a:t>
            </a:r>
            <a:r>
              <a:rPr lang="en-US" altLang="en-US" i="1" smtClean="0"/>
              <a:t>i</a:t>
            </a:r>
            <a:r>
              <a:rPr lang="en-US" altLang="en-US" smtClean="0"/>
              <a:t> has no successors</a:t>
            </a:r>
          </a:p>
          <a:p>
            <a:pPr eaLnBrk="1" hangingPunct="1">
              <a:lnSpc>
                <a:spcPct val="90000"/>
              </a:lnSpc>
            </a:pPr>
            <a:endParaRPr lang="en-US" altLang="en-US" smtClean="0"/>
          </a:p>
          <a:p>
            <a:pPr eaLnBrk="1" hangingPunct="1">
              <a:lnSpc>
                <a:spcPct val="90000"/>
              </a:lnSpc>
            </a:pPr>
            <a:r>
              <a:rPr lang="en-US" altLang="en-US" i="1" smtClean="0"/>
              <a:t>H(i) = max</a:t>
            </a:r>
            <a:r>
              <a:rPr lang="en-US" altLang="en-US" i="1" baseline="-25000" smtClean="0"/>
              <a:t>k </a:t>
            </a:r>
            <a:r>
              <a:rPr lang="en-US" altLang="en-US" i="1" baseline="-25000" smtClean="0">
                <a:sym typeface="Symbol" panose="05050102010706020507" pitchFamily="18" charset="2"/>
              </a:rPr>
              <a:t> succ(i)</a:t>
            </a:r>
            <a:r>
              <a:rPr lang="en-US" altLang="en-US" i="1" smtClean="0">
                <a:sym typeface="Symbol" panose="05050102010706020507" pitchFamily="18" charset="2"/>
              </a:rPr>
              <a:t>H(k) + latency(i,k) - II*distance(i,k)</a:t>
            </a:r>
            <a:endParaRPr lang="en-US" altLang="en-US" i="1" smtClean="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76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77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557C86-32B7-4DDC-A746-63A476023E3D}" type="slidenum">
              <a:rPr lang="en-US" altLang="en-US">
                <a:solidFill>
                  <a:srgbClr val="660066"/>
                </a:solidFill>
              </a:rPr>
              <a:pPr eaLnBrk="1" hangingPunct="1"/>
              <a:t>141</a:t>
            </a:fld>
            <a:endParaRPr lang="en-US" altLang="en-US">
              <a:solidFill>
                <a:srgbClr val="660066"/>
              </a:solidFill>
            </a:endParaRPr>
          </a:p>
        </p:txBody>
      </p:sp>
      <p:sp>
        <p:nvSpPr>
          <p:cNvPr id="157701" name="Rectangle 2"/>
          <p:cNvSpPr>
            <a:spLocks noGrp="1" noChangeArrowheads="1"/>
          </p:cNvSpPr>
          <p:nvPr>
            <p:ph type="body" idx="1"/>
          </p:nvPr>
        </p:nvSpPr>
        <p:spPr>
          <a:xfrm>
            <a:off x="1447800" y="1447800"/>
            <a:ext cx="7696200" cy="588963"/>
          </a:xfrm>
          <a:noFill/>
        </p:spPr>
        <p:txBody>
          <a:bodyPr/>
          <a:lstStyle/>
          <a:p>
            <a:pPr marL="0" indent="0" eaLnBrk="1" hangingPunct="1">
              <a:spcAft>
                <a:spcPct val="20000"/>
              </a:spcAft>
              <a:buFont typeface="Arial Unicode MS" panose="020B0604020202020204" pitchFamily="34" charset="-128"/>
              <a:buNone/>
            </a:pPr>
            <a:r>
              <a:rPr lang="en-US" altLang="en-US" sz="2400" smtClean="0"/>
              <a:t>Consider a graphical view of the overlay of iterations:</a:t>
            </a:r>
          </a:p>
        </p:txBody>
      </p:sp>
      <p:sp>
        <p:nvSpPr>
          <p:cNvPr id="157702" name="Rectangle 3"/>
          <p:cNvSpPr>
            <a:spLocks noGrp="1" noChangeArrowheads="1"/>
          </p:cNvSpPr>
          <p:nvPr>
            <p:ph type="title"/>
          </p:nvPr>
        </p:nvSpPr>
        <p:spPr>
          <a:xfrm>
            <a:off x="1295400" y="388938"/>
            <a:ext cx="7391400" cy="762000"/>
          </a:xfrm>
        </p:spPr>
        <p:txBody>
          <a:bodyPr/>
          <a:lstStyle/>
          <a:p>
            <a:pPr eaLnBrk="1" hangingPunct="1"/>
            <a:r>
              <a:rPr lang="en-US" altLang="en-US" smtClean="0"/>
              <a:t>Loop Prolog and Epilog</a:t>
            </a:r>
          </a:p>
        </p:txBody>
      </p:sp>
      <p:sp>
        <p:nvSpPr>
          <p:cNvPr id="157703" name="Rectangle 4"/>
          <p:cNvSpPr>
            <a:spLocks noChangeArrowheads="1"/>
          </p:cNvSpPr>
          <p:nvPr/>
        </p:nvSpPr>
        <p:spPr bwMode="auto">
          <a:xfrm>
            <a:off x="2887663" y="2913063"/>
            <a:ext cx="2368550" cy="314325"/>
          </a:xfrm>
          <a:prstGeom prst="rect">
            <a:avLst/>
          </a:prstGeom>
          <a:solidFill>
            <a:srgbClr val="FF0000">
              <a:alpha val="50195"/>
            </a:srgb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04" name="Rectangle 5"/>
          <p:cNvSpPr>
            <a:spLocks noChangeArrowheads="1"/>
          </p:cNvSpPr>
          <p:nvPr/>
        </p:nvSpPr>
        <p:spPr bwMode="auto">
          <a:xfrm>
            <a:off x="3479800" y="3230563"/>
            <a:ext cx="2368550" cy="314325"/>
          </a:xfrm>
          <a:prstGeom prst="rect">
            <a:avLst/>
          </a:prstGeom>
          <a:solidFill>
            <a:srgbClr val="FF0000">
              <a:alpha val="50195"/>
            </a:srgb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05" name="Rectangle 6"/>
          <p:cNvSpPr>
            <a:spLocks noChangeArrowheads="1"/>
          </p:cNvSpPr>
          <p:nvPr/>
        </p:nvSpPr>
        <p:spPr bwMode="auto">
          <a:xfrm>
            <a:off x="4071938" y="3544888"/>
            <a:ext cx="2368550" cy="296862"/>
          </a:xfrm>
          <a:prstGeom prst="rect">
            <a:avLst/>
          </a:prstGeom>
          <a:solidFill>
            <a:srgbClr val="FF0000">
              <a:alpha val="50195"/>
            </a:srgb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06" name="Rectangle 7"/>
          <p:cNvSpPr>
            <a:spLocks noChangeArrowheads="1"/>
          </p:cNvSpPr>
          <p:nvPr/>
        </p:nvSpPr>
        <p:spPr bwMode="auto">
          <a:xfrm>
            <a:off x="2887663" y="2025650"/>
            <a:ext cx="592137" cy="1201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07" name="AutoShape 8"/>
          <p:cNvSpPr>
            <a:spLocks noChangeAspect="1"/>
          </p:cNvSpPr>
          <p:nvPr/>
        </p:nvSpPr>
        <p:spPr bwMode="auto">
          <a:xfrm>
            <a:off x="6677025" y="3933825"/>
            <a:ext cx="180975" cy="723900"/>
          </a:xfrm>
          <a:prstGeom prst="rightBrace">
            <a:avLst>
              <a:gd name="adj1" fmla="val 33333"/>
              <a:gd name="adj2" fmla="val 5182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08" name="Text Box 9"/>
          <p:cNvSpPr txBox="1">
            <a:spLocks noChangeAspect="1" noChangeArrowheads="1"/>
          </p:cNvSpPr>
          <p:nvPr/>
        </p:nvSpPr>
        <p:spPr bwMode="auto">
          <a:xfrm>
            <a:off x="6858000" y="4114800"/>
            <a:ext cx="860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Epilog</a:t>
            </a:r>
            <a:endParaRPr lang="en-US" altLang="en-US" sz="2400">
              <a:latin typeface="Times New Roman" panose="02020603050405020304" pitchFamily="18" charset="0"/>
            </a:endParaRPr>
          </a:p>
        </p:txBody>
      </p:sp>
      <p:sp>
        <p:nvSpPr>
          <p:cNvPr id="157709" name="AutoShape 10"/>
          <p:cNvSpPr>
            <a:spLocks noChangeAspect="1"/>
          </p:cNvSpPr>
          <p:nvPr/>
        </p:nvSpPr>
        <p:spPr bwMode="auto">
          <a:xfrm flipH="1">
            <a:off x="2606675" y="2913063"/>
            <a:ext cx="168275" cy="928687"/>
          </a:xfrm>
          <a:prstGeom prst="rightBrace">
            <a:avLst>
              <a:gd name="adj1" fmla="val 45991"/>
              <a:gd name="adj2" fmla="val 51829"/>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10" name="Text Box 11"/>
          <p:cNvSpPr txBox="1">
            <a:spLocks noChangeAspect="1" noChangeArrowheads="1"/>
          </p:cNvSpPr>
          <p:nvPr/>
        </p:nvSpPr>
        <p:spPr bwMode="auto">
          <a:xfrm flipH="1">
            <a:off x="1684338" y="3178175"/>
            <a:ext cx="8747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Kernel</a:t>
            </a:r>
            <a:endParaRPr lang="en-US" altLang="en-US" sz="2400">
              <a:latin typeface="Times New Roman" panose="02020603050405020304" pitchFamily="18" charset="0"/>
            </a:endParaRPr>
          </a:p>
        </p:txBody>
      </p:sp>
      <p:sp>
        <p:nvSpPr>
          <p:cNvPr id="157711" name="Rectangle 12"/>
          <p:cNvSpPr>
            <a:spLocks noChangeArrowheads="1"/>
          </p:cNvSpPr>
          <p:nvPr/>
        </p:nvSpPr>
        <p:spPr bwMode="auto">
          <a:xfrm>
            <a:off x="3479800" y="2343150"/>
            <a:ext cx="592138" cy="1201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12" name="Rectangle 13"/>
          <p:cNvSpPr>
            <a:spLocks noChangeArrowheads="1"/>
          </p:cNvSpPr>
          <p:nvPr/>
        </p:nvSpPr>
        <p:spPr bwMode="auto">
          <a:xfrm>
            <a:off x="4071938" y="2640013"/>
            <a:ext cx="592137" cy="1201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13" name="Rectangle 14"/>
          <p:cNvSpPr>
            <a:spLocks noChangeArrowheads="1"/>
          </p:cNvSpPr>
          <p:nvPr/>
        </p:nvSpPr>
        <p:spPr bwMode="auto">
          <a:xfrm>
            <a:off x="4664075" y="2913063"/>
            <a:ext cx="592138" cy="1201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14" name="Rectangle 15"/>
          <p:cNvSpPr>
            <a:spLocks noChangeArrowheads="1"/>
          </p:cNvSpPr>
          <p:nvPr/>
        </p:nvSpPr>
        <p:spPr bwMode="auto">
          <a:xfrm>
            <a:off x="5256213" y="3230563"/>
            <a:ext cx="592137" cy="1201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15" name="Rectangle 16"/>
          <p:cNvSpPr>
            <a:spLocks noChangeArrowheads="1"/>
          </p:cNvSpPr>
          <p:nvPr/>
        </p:nvSpPr>
        <p:spPr bwMode="auto">
          <a:xfrm>
            <a:off x="5848350" y="3527425"/>
            <a:ext cx="592138" cy="1201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16" name="AutoShape 17"/>
          <p:cNvSpPr>
            <a:spLocks noChangeAspect="1"/>
          </p:cNvSpPr>
          <p:nvPr/>
        </p:nvSpPr>
        <p:spPr bwMode="auto">
          <a:xfrm>
            <a:off x="4908550" y="2114550"/>
            <a:ext cx="171450" cy="687388"/>
          </a:xfrm>
          <a:prstGeom prst="rightBrace">
            <a:avLst>
              <a:gd name="adj1" fmla="val 33411"/>
              <a:gd name="adj2" fmla="val 5182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7717" name="Text Box 18"/>
          <p:cNvSpPr txBox="1">
            <a:spLocks noChangeAspect="1" noChangeArrowheads="1"/>
          </p:cNvSpPr>
          <p:nvPr/>
        </p:nvSpPr>
        <p:spPr bwMode="auto">
          <a:xfrm flipH="1">
            <a:off x="5227638" y="2243138"/>
            <a:ext cx="860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Prolog</a:t>
            </a:r>
            <a:endParaRPr lang="en-US" altLang="en-US" sz="2400">
              <a:latin typeface="Times New Roman" panose="02020603050405020304" pitchFamily="18" charset="0"/>
            </a:endParaRPr>
          </a:p>
        </p:txBody>
      </p:sp>
      <p:sp>
        <p:nvSpPr>
          <p:cNvPr id="157718" name="Rectangle 19"/>
          <p:cNvSpPr>
            <a:spLocks noChangeArrowheads="1"/>
          </p:cNvSpPr>
          <p:nvPr/>
        </p:nvSpPr>
        <p:spPr bwMode="auto">
          <a:xfrm>
            <a:off x="1600200" y="4724400"/>
            <a:ext cx="73914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08585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750000"/>
              </a:spcBef>
              <a:spcAft>
                <a:spcPct val="20000"/>
              </a:spcAft>
              <a:buFont typeface="Arial Unicode MS" panose="020B0604020202020204" pitchFamily="34" charset="-128"/>
              <a:buNone/>
            </a:pPr>
            <a:r>
              <a:rPr lang="en-US" altLang="en-US" sz="2000"/>
              <a:t>Only the shaded part, the loop kernel, involves executing the full width of the VLIW instruction.</a:t>
            </a:r>
          </a:p>
          <a:p>
            <a:pPr lvl="1" eaLnBrk="1" hangingPunct="1">
              <a:lnSpc>
                <a:spcPct val="80000"/>
              </a:lnSpc>
              <a:spcAft>
                <a:spcPct val="20000"/>
              </a:spcAft>
            </a:pPr>
            <a:r>
              <a:rPr lang="en-US" altLang="en-US" sz="1800"/>
              <a:t>The loop prolog and epilog contain only a subset of the instructions.</a:t>
            </a:r>
          </a:p>
          <a:p>
            <a:pPr lvl="2" eaLnBrk="1" hangingPunct="1">
              <a:lnSpc>
                <a:spcPct val="80000"/>
              </a:lnSpc>
              <a:spcAft>
                <a:spcPct val="20000"/>
              </a:spcAft>
            </a:pPr>
            <a:r>
              <a:rPr lang="en-US" altLang="en-US" sz="1600">
                <a:solidFill>
                  <a:srgbClr val="336600"/>
                </a:solidFill>
              </a:rPr>
              <a:t>“ramp up” and “ramp down” of the parallelism.</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87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87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B9EB2A-0867-42BE-A500-BE79F933CC50}" type="slidenum">
              <a:rPr lang="en-US" altLang="en-US">
                <a:solidFill>
                  <a:srgbClr val="660066"/>
                </a:solidFill>
              </a:rPr>
              <a:pPr eaLnBrk="1" hangingPunct="1"/>
              <a:t>142</a:t>
            </a:fld>
            <a:endParaRPr lang="en-US" altLang="en-US">
              <a:solidFill>
                <a:srgbClr val="660066"/>
              </a:solidFill>
            </a:endParaRPr>
          </a:p>
        </p:txBody>
      </p:sp>
      <p:sp>
        <p:nvSpPr>
          <p:cNvPr id="158725" name="Rectangle 2"/>
          <p:cNvSpPr>
            <a:spLocks noGrp="1" noChangeArrowheads="1"/>
          </p:cNvSpPr>
          <p:nvPr>
            <p:ph type="title"/>
          </p:nvPr>
        </p:nvSpPr>
        <p:spPr>
          <a:xfrm>
            <a:off x="1600200" y="304800"/>
            <a:ext cx="7391400" cy="762000"/>
          </a:xfrm>
        </p:spPr>
        <p:txBody>
          <a:bodyPr/>
          <a:lstStyle/>
          <a:p>
            <a:pPr eaLnBrk="1" hangingPunct="1"/>
            <a:r>
              <a:rPr lang="en-US" altLang="en-US" sz="3600" smtClean="0"/>
              <a:t>Prologue </a:t>
            </a:r>
            <a:br>
              <a:rPr lang="en-US" altLang="en-US" sz="3600" smtClean="0"/>
            </a:br>
            <a:r>
              <a:rPr lang="en-US" altLang="en-US" sz="3600" smtClean="0"/>
              <a:t>of Software Pipelining</a:t>
            </a:r>
          </a:p>
        </p:txBody>
      </p:sp>
      <p:sp>
        <p:nvSpPr>
          <p:cNvPr id="158726" name="Rectangle 3"/>
          <p:cNvSpPr>
            <a:spLocks noGrp="1" noChangeArrowheads="1"/>
          </p:cNvSpPr>
          <p:nvPr>
            <p:ph type="body" idx="1"/>
          </p:nvPr>
        </p:nvSpPr>
        <p:spPr>
          <a:xfrm>
            <a:off x="1524000" y="1524000"/>
            <a:ext cx="7620000" cy="4724400"/>
          </a:xfrm>
        </p:spPr>
        <p:txBody>
          <a:bodyPr/>
          <a:lstStyle/>
          <a:p>
            <a:pPr marL="0" indent="0" eaLnBrk="1" hangingPunct="1">
              <a:buFont typeface="Arial Unicode MS" panose="020B0604020202020204" pitchFamily="34" charset="-128"/>
              <a:buNone/>
            </a:pPr>
            <a:r>
              <a:rPr lang="en-US" altLang="en-US" sz="2400" smtClean="0"/>
              <a:t>The prolog can be generated as code outside the loop by the compiler. The epilog is handled similarly.	</a:t>
            </a:r>
          </a:p>
        </p:txBody>
      </p:sp>
      <p:sp>
        <p:nvSpPr>
          <p:cNvPr id="158727" name="Text Box 4"/>
          <p:cNvSpPr txBox="1">
            <a:spLocks noChangeArrowheads="1"/>
          </p:cNvSpPr>
          <p:nvPr/>
        </p:nvSpPr>
        <p:spPr bwMode="auto">
          <a:xfrm>
            <a:off x="2286000" y="2209800"/>
            <a:ext cx="6299200" cy="402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Courier New" panose="02070309020205020404" pitchFamily="49" charset="0"/>
              </a:rPr>
              <a:t>	</a:t>
            </a:r>
            <a:r>
              <a:rPr lang="en-US" altLang="en-US" b="1">
                <a:latin typeface="Courier New" panose="02070309020205020404" pitchFamily="49" charset="0"/>
              </a:rPr>
              <a:t>b1  = 	PBRR Loop, 1</a:t>
            </a:r>
            <a:br>
              <a:rPr lang="en-US" altLang="en-US" b="1">
                <a:latin typeface="Courier New" panose="02070309020205020404" pitchFamily="49" charset="0"/>
              </a:rPr>
            </a:br>
            <a:r>
              <a:rPr lang="en-US" altLang="en-US" b="1">
                <a:latin typeface="Courier New" panose="02070309020205020404" pitchFamily="49" charset="0"/>
              </a:rPr>
              <a:t>	s[4] = Mov a  </a:t>
            </a:r>
            <a:br>
              <a:rPr lang="en-US" altLang="en-US" b="1">
                <a:latin typeface="Courier New" panose="02070309020205020404" pitchFamily="49" charset="0"/>
              </a:rPr>
            </a:br>
            <a:r>
              <a:rPr lang="en-US" altLang="en-US" b="1">
                <a:latin typeface="Courier New" panose="02070309020205020404" pitchFamily="49" charset="0"/>
              </a:rPr>
              <a:t>	. . . </a:t>
            </a:r>
            <a:br>
              <a:rPr lang="en-US" altLang="en-US" b="1">
                <a:latin typeface="Courier New" panose="02070309020205020404" pitchFamily="49" charset="0"/>
              </a:rPr>
            </a:br>
            <a:r>
              <a:rPr lang="en-US" altLang="en-US" b="1">
                <a:latin typeface="Courier New" panose="02070309020205020404" pitchFamily="49" charset="0"/>
              </a:rPr>
              <a:t>	s[1] = Mov a+12</a:t>
            </a:r>
            <a:br>
              <a:rPr lang="en-US" altLang="en-US" b="1">
                <a:latin typeface="Courier New" panose="02070309020205020404" pitchFamily="49" charset="0"/>
              </a:rPr>
            </a:br>
            <a:r>
              <a:rPr lang="en-US" altLang="en-US" b="1">
                <a:latin typeface="Courier New" panose="02070309020205020404" pitchFamily="49" charset="0"/>
              </a:rPr>
              <a:t>	r[3] = L s[4]</a:t>
            </a:r>
            <a:br>
              <a:rPr lang="en-US" altLang="en-US" b="1">
                <a:latin typeface="Courier New" panose="02070309020205020404" pitchFamily="49" charset="0"/>
              </a:rPr>
            </a:br>
            <a:r>
              <a:rPr lang="en-US" altLang="en-US" b="1">
                <a:latin typeface="Courier New" panose="02070309020205020404" pitchFamily="49" charset="0"/>
              </a:rPr>
              <a:t>	r[2] = L s[3]</a:t>
            </a:r>
            <a:br>
              <a:rPr lang="en-US" altLang="en-US" b="1">
                <a:latin typeface="Courier New" panose="02070309020205020404" pitchFamily="49" charset="0"/>
              </a:rPr>
            </a:br>
            <a:r>
              <a:rPr lang="en-US" altLang="en-US" b="1">
                <a:latin typeface="Courier New" panose="02070309020205020404" pitchFamily="49" charset="0"/>
              </a:rPr>
              <a:t>	r[3] = Add r[3],M</a:t>
            </a:r>
            <a:br>
              <a:rPr lang="en-US" altLang="en-US" b="1">
                <a:latin typeface="Courier New" panose="02070309020205020404" pitchFamily="49" charset="0"/>
              </a:rPr>
            </a:br>
            <a:r>
              <a:rPr lang="en-US" altLang="en-US" b="1">
                <a:latin typeface="Courier New" panose="02070309020205020404" pitchFamily="49" charset="0"/>
              </a:rPr>
              <a:t>	r[1] = L s[2]	</a:t>
            </a:r>
            <a:br>
              <a:rPr lang="en-US" altLang="en-US" b="1">
                <a:latin typeface="Courier New" panose="02070309020205020404" pitchFamily="49" charset="0"/>
              </a:rPr>
            </a:br>
            <a:r>
              <a:rPr lang="en-US" altLang="en-US" b="1">
                <a:latin typeface="Courier New" panose="02070309020205020404" pitchFamily="49" charset="0"/>
              </a:rPr>
              <a:t/>
            </a:r>
            <a:br>
              <a:rPr lang="en-US" altLang="en-US" b="1">
                <a:latin typeface="Courier New" panose="02070309020205020404" pitchFamily="49" charset="0"/>
              </a:rPr>
            </a:br>
            <a:r>
              <a:rPr lang="en-US" altLang="en-US" b="1">
                <a:latin typeface="Courier New" panose="02070309020205020404" pitchFamily="49" charset="0"/>
              </a:rPr>
              <a:t>Loop: 	s[0] = Add s[1],4 	; increment i </a:t>
            </a:r>
            <a:br>
              <a:rPr lang="en-US" altLang="en-US" b="1">
                <a:latin typeface="Courier New" panose="02070309020205020404" pitchFamily="49" charset="0"/>
              </a:rPr>
            </a:br>
            <a:r>
              <a:rPr lang="en-US" altLang="en-US" b="1">
                <a:latin typeface="Courier New" panose="02070309020205020404" pitchFamily="49" charset="0"/>
              </a:rPr>
              <a:t>		S s[4],r[3] 	; store a[i-3]</a:t>
            </a:r>
            <a:br>
              <a:rPr lang="en-US" altLang="en-US" b="1">
                <a:latin typeface="Courier New" panose="02070309020205020404" pitchFamily="49" charset="0"/>
              </a:rPr>
            </a:br>
            <a:r>
              <a:rPr lang="en-US" altLang="en-US" b="1">
                <a:latin typeface="Courier New" panose="02070309020205020404" pitchFamily="49" charset="0"/>
              </a:rPr>
              <a:t>	r[2] = Add r[2],M 	; a[i-2]= a[i-2]+M</a:t>
            </a:r>
            <a:br>
              <a:rPr lang="en-US" altLang="en-US" b="1">
                <a:latin typeface="Courier New" panose="02070309020205020404" pitchFamily="49" charset="0"/>
              </a:rPr>
            </a:br>
            <a:r>
              <a:rPr lang="en-US" altLang="en-US" b="1">
                <a:latin typeface="Courier New" panose="02070309020205020404" pitchFamily="49" charset="0"/>
              </a:rPr>
              <a:t>	r[0] = L s[1] 	; load a[i]</a:t>
            </a:r>
            <a:br>
              <a:rPr lang="en-US" altLang="en-US" b="1">
                <a:latin typeface="Courier New" panose="02070309020205020404" pitchFamily="49" charset="0"/>
              </a:rPr>
            </a:br>
            <a:r>
              <a:rPr lang="en-US" altLang="en-US" b="1">
                <a:latin typeface="Courier New" panose="02070309020205020404" pitchFamily="49" charset="0"/>
              </a:rPr>
              <a:t>	 	BRF.B.F.F b1</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97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97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CF7660-B723-4F66-861D-54A31E57415C}" type="slidenum">
              <a:rPr lang="en-US" altLang="en-US">
                <a:solidFill>
                  <a:srgbClr val="660066"/>
                </a:solidFill>
              </a:rPr>
              <a:pPr eaLnBrk="1" hangingPunct="1"/>
              <a:t>143</a:t>
            </a:fld>
            <a:endParaRPr lang="en-US" altLang="en-US">
              <a:solidFill>
                <a:srgbClr val="660066"/>
              </a:solidFill>
            </a:endParaRPr>
          </a:p>
        </p:txBody>
      </p:sp>
      <p:sp>
        <p:nvSpPr>
          <p:cNvPr id="159749" name="Text Box 2"/>
          <p:cNvSpPr txBox="1">
            <a:spLocks noChangeArrowheads="1"/>
          </p:cNvSpPr>
          <p:nvPr/>
        </p:nvSpPr>
        <p:spPr bwMode="auto">
          <a:xfrm>
            <a:off x="2284413" y="4206875"/>
            <a:ext cx="3101975"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Disabled by predication</a:t>
            </a:r>
          </a:p>
        </p:txBody>
      </p:sp>
      <p:sp>
        <p:nvSpPr>
          <p:cNvPr id="159750" name="Oval 3"/>
          <p:cNvSpPr>
            <a:spLocks noChangeArrowheads="1"/>
          </p:cNvSpPr>
          <p:nvPr/>
        </p:nvSpPr>
        <p:spPr bwMode="auto">
          <a:xfrm>
            <a:off x="3868738" y="1541463"/>
            <a:ext cx="1938337" cy="1209675"/>
          </a:xfrm>
          <a:prstGeom prst="ellipse">
            <a:avLst/>
          </a:prstGeom>
          <a:noFill/>
          <a:ln w="28575">
            <a:solidFill>
              <a:srgbClr val="0099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51" name="Oval 4"/>
          <p:cNvSpPr>
            <a:spLocks noChangeArrowheads="1"/>
          </p:cNvSpPr>
          <p:nvPr/>
        </p:nvSpPr>
        <p:spPr bwMode="auto">
          <a:xfrm>
            <a:off x="5807075" y="3368675"/>
            <a:ext cx="1938338" cy="1209675"/>
          </a:xfrm>
          <a:prstGeom prst="ellipse">
            <a:avLst/>
          </a:prstGeom>
          <a:noFill/>
          <a:ln w="28575">
            <a:solidFill>
              <a:srgbClr val="0099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52" name="Rectangle 5"/>
          <p:cNvSpPr>
            <a:spLocks noGrp="1" noChangeArrowheads="1"/>
          </p:cNvSpPr>
          <p:nvPr>
            <p:ph type="title"/>
          </p:nvPr>
        </p:nvSpPr>
        <p:spPr>
          <a:xfrm>
            <a:off x="457200" y="542925"/>
            <a:ext cx="8145463" cy="673100"/>
          </a:xfrm>
        </p:spPr>
        <p:txBody>
          <a:bodyPr/>
          <a:lstStyle/>
          <a:p>
            <a:pPr eaLnBrk="1" hangingPunct="1"/>
            <a:r>
              <a:rPr lang="en-US" altLang="en-US" sz="4000" smtClean="0"/>
              <a:t>Removing Prolog/Epilog</a:t>
            </a:r>
            <a:br>
              <a:rPr lang="en-US" altLang="en-US" sz="4000" smtClean="0"/>
            </a:br>
            <a:r>
              <a:rPr lang="en-US" altLang="en-US" sz="4000" smtClean="0"/>
              <a:t> with Predication</a:t>
            </a:r>
          </a:p>
        </p:txBody>
      </p:sp>
      <p:sp>
        <p:nvSpPr>
          <p:cNvPr id="159753" name="Rectangle 6"/>
          <p:cNvSpPr>
            <a:spLocks noChangeArrowheads="1"/>
          </p:cNvSpPr>
          <p:nvPr/>
        </p:nvSpPr>
        <p:spPr bwMode="auto">
          <a:xfrm>
            <a:off x="1447800" y="4800600"/>
            <a:ext cx="7696200" cy="130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400"/>
              <a:t>Where the loop kernel is executed in every iteration, but with the undesired instructions disabled by predication.</a:t>
            </a:r>
          </a:p>
          <a:p>
            <a:pPr lvl="1" eaLnBrk="1" hangingPunct="1"/>
            <a:r>
              <a:rPr lang="en-US" altLang="en-US" sz="2000"/>
              <a:t>Supported by rotating predicate registers.</a:t>
            </a:r>
          </a:p>
        </p:txBody>
      </p:sp>
      <p:sp>
        <p:nvSpPr>
          <p:cNvPr id="159754" name="Rectangle 7"/>
          <p:cNvSpPr>
            <a:spLocks noChangeArrowheads="1"/>
          </p:cNvSpPr>
          <p:nvPr/>
        </p:nvSpPr>
        <p:spPr bwMode="auto">
          <a:xfrm>
            <a:off x="4030663" y="2608263"/>
            <a:ext cx="2368550" cy="314325"/>
          </a:xfrm>
          <a:prstGeom prst="rect">
            <a:avLst/>
          </a:prstGeom>
          <a:solidFill>
            <a:srgbClr val="FF0000">
              <a:alpha val="50195"/>
            </a:srgb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55" name="Rectangle 8"/>
          <p:cNvSpPr>
            <a:spLocks noChangeArrowheads="1"/>
          </p:cNvSpPr>
          <p:nvPr/>
        </p:nvSpPr>
        <p:spPr bwMode="auto">
          <a:xfrm>
            <a:off x="4622800" y="2925763"/>
            <a:ext cx="2368550" cy="314325"/>
          </a:xfrm>
          <a:prstGeom prst="rect">
            <a:avLst/>
          </a:prstGeom>
          <a:solidFill>
            <a:srgbClr val="FF0000">
              <a:alpha val="50195"/>
            </a:srgb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56" name="Rectangle 9"/>
          <p:cNvSpPr>
            <a:spLocks noChangeArrowheads="1"/>
          </p:cNvSpPr>
          <p:nvPr/>
        </p:nvSpPr>
        <p:spPr bwMode="auto">
          <a:xfrm>
            <a:off x="5214938" y="3240088"/>
            <a:ext cx="2368550" cy="296862"/>
          </a:xfrm>
          <a:prstGeom prst="rect">
            <a:avLst/>
          </a:prstGeom>
          <a:solidFill>
            <a:srgbClr val="FF0000">
              <a:alpha val="50195"/>
            </a:srgb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57" name="Rectangle 10"/>
          <p:cNvSpPr>
            <a:spLocks noChangeArrowheads="1"/>
          </p:cNvSpPr>
          <p:nvPr/>
        </p:nvSpPr>
        <p:spPr bwMode="auto">
          <a:xfrm>
            <a:off x="4030663" y="1720850"/>
            <a:ext cx="592137" cy="1201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58" name="AutoShape 11"/>
          <p:cNvSpPr>
            <a:spLocks noChangeAspect="1"/>
          </p:cNvSpPr>
          <p:nvPr/>
        </p:nvSpPr>
        <p:spPr bwMode="auto">
          <a:xfrm>
            <a:off x="7820025" y="3629025"/>
            <a:ext cx="180975" cy="723900"/>
          </a:xfrm>
          <a:prstGeom prst="rightBrace">
            <a:avLst>
              <a:gd name="adj1" fmla="val 33333"/>
              <a:gd name="adj2" fmla="val 5182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59" name="Text Box 12"/>
          <p:cNvSpPr txBox="1">
            <a:spLocks noChangeAspect="1" noChangeArrowheads="1"/>
          </p:cNvSpPr>
          <p:nvPr/>
        </p:nvSpPr>
        <p:spPr bwMode="auto">
          <a:xfrm>
            <a:off x="8001000" y="3810000"/>
            <a:ext cx="860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Epilog</a:t>
            </a:r>
            <a:endParaRPr lang="en-US" altLang="en-US" sz="2400">
              <a:latin typeface="Times New Roman" panose="02020603050405020304" pitchFamily="18" charset="0"/>
            </a:endParaRPr>
          </a:p>
        </p:txBody>
      </p:sp>
      <p:sp>
        <p:nvSpPr>
          <p:cNvPr id="159760" name="AutoShape 13"/>
          <p:cNvSpPr>
            <a:spLocks noChangeAspect="1"/>
          </p:cNvSpPr>
          <p:nvPr/>
        </p:nvSpPr>
        <p:spPr bwMode="auto">
          <a:xfrm flipH="1">
            <a:off x="3749675" y="2608263"/>
            <a:ext cx="168275" cy="928687"/>
          </a:xfrm>
          <a:prstGeom prst="rightBrace">
            <a:avLst>
              <a:gd name="adj1" fmla="val 45991"/>
              <a:gd name="adj2" fmla="val 51829"/>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61" name="Text Box 14"/>
          <p:cNvSpPr txBox="1">
            <a:spLocks noChangeAspect="1" noChangeArrowheads="1"/>
          </p:cNvSpPr>
          <p:nvPr/>
        </p:nvSpPr>
        <p:spPr bwMode="auto">
          <a:xfrm flipH="1">
            <a:off x="2827338" y="2873375"/>
            <a:ext cx="8747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Kernel</a:t>
            </a:r>
            <a:endParaRPr lang="en-US" altLang="en-US" sz="2400">
              <a:latin typeface="Times New Roman" panose="02020603050405020304" pitchFamily="18" charset="0"/>
            </a:endParaRPr>
          </a:p>
        </p:txBody>
      </p:sp>
      <p:sp>
        <p:nvSpPr>
          <p:cNvPr id="159762" name="Rectangle 15"/>
          <p:cNvSpPr>
            <a:spLocks noChangeArrowheads="1"/>
          </p:cNvSpPr>
          <p:nvPr/>
        </p:nvSpPr>
        <p:spPr bwMode="auto">
          <a:xfrm>
            <a:off x="4622800" y="2038350"/>
            <a:ext cx="592138" cy="1201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63" name="Rectangle 16"/>
          <p:cNvSpPr>
            <a:spLocks noChangeArrowheads="1"/>
          </p:cNvSpPr>
          <p:nvPr/>
        </p:nvSpPr>
        <p:spPr bwMode="auto">
          <a:xfrm>
            <a:off x="5214938" y="2335213"/>
            <a:ext cx="592137" cy="1201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64" name="Rectangle 17"/>
          <p:cNvSpPr>
            <a:spLocks noChangeArrowheads="1"/>
          </p:cNvSpPr>
          <p:nvPr/>
        </p:nvSpPr>
        <p:spPr bwMode="auto">
          <a:xfrm>
            <a:off x="5807075" y="2608263"/>
            <a:ext cx="592138" cy="1201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65" name="Rectangle 18"/>
          <p:cNvSpPr>
            <a:spLocks noChangeArrowheads="1"/>
          </p:cNvSpPr>
          <p:nvPr/>
        </p:nvSpPr>
        <p:spPr bwMode="auto">
          <a:xfrm>
            <a:off x="6399213" y="2925763"/>
            <a:ext cx="592137" cy="1201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66" name="Rectangle 19"/>
          <p:cNvSpPr>
            <a:spLocks noChangeArrowheads="1"/>
          </p:cNvSpPr>
          <p:nvPr/>
        </p:nvSpPr>
        <p:spPr bwMode="auto">
          <a:xfrm>
            <a:off x="6991350" y="3222625"/>
            <a:ext cx="592138" cy="1201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67" name="AutoShape 20"/>
          <p:cNvSpPr>
            <a:spLocks noChangeAspect="1"/>
          </p:cNvSpPr>
          <p:nvPr/>
        </p:nvSpPr>
        <p:spPr bwMode="auto">
          <a:xfrm>
            <a:off x="6051550" y="1809750"/>
            <a:ext cx="171450" cy="687388"/>
          </a:xfrm>
          <a:prstGeom prst="rightBrace">
            <a:avLst>
              <a:gd name="adj1" fmla="val 33411"/>
              <a:gd name="adj2" fmla="val 5182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9768" name="Text Box 21"/>
          <p:cNvSpPr txBox="1">
            <a:spLocks noChangeAspect="1" noChangeArrowheads="1"/>
          </p:cNvSpPr>
          <p:nvPr/>
        </p:nvSpPr>
        <p:spPr bwMode="auto">
          <a:xfrm flipH="1">
            <a:off x="6370638" y="1938338"/>
            <a:ext cx="8604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Prolog</a:t>
            </a:r>
            <a:endParaRPr lang="en-US" altLang="en-US" sz="2400">
              <a:latin typeface="Times New Roman" panose="02020603050405020304" pitchFamily="18" charset="0"/>
            </a:endParaRPr>
          </a:p>
        </p:txBody>
      </p:sp>
      <p:cxnSp>
        <p:nvCxnSpPr>
          <p:cNvPr id="159769" name="AutoShape 22"/>
          <p:cNvCxnSpPr>
            <a:cxnSpLocks noChangeShapeType="1"/>
            <a:stCxn id="159749" idx="1"/>
            <a:endCxn id="159750" idx="2"/>
          </p:cNvCxnSpPr>
          <p:nvPr/>
        </p:nvCxnSpPr>
        <p:spPr bwMode="auto">
          <a:xfrm rot="10800000" flipH="1">
            <a:off x="2284413" y="2146300"/>
            <a:ext cx="1570037" cy="2293938"/>
          </a:xfrm>
          <a:prstGeom prst="curvedConnector3">
            <a:avLst>
              <a:gd name="adj1" fmla="val -14560"/>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770" name="AutoShape 23"/>
          <p:cNvCxnSpPr>
            <a:cxnSpLocks noChangeShapeType="1"/>
            <a:stCxn id="159749" idx="3"/>
            <a:endCxn id="159751" idx="2"/>
          </p:cNvCxnSpPr>
          <p:nvPr/>
        </p:nvCxnSpPr>
        <p:spPr bwMode="auto">
          <a:xfrm flipV="1">
            <a:off x="5386388" y="3973513"/>
            <a:ext cx="406400" cy="466725"/>
          </a:xfrm>
          <a:prstGeom prst="curvedConnector3">
            <a:avLst>
              <a:gd name="adj1" fmla="val 51565"/>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07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07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84558D-05BD-431C-A61C-26807DA8694E}" type="slidenum">
              <a:rPr lang="en-US" altLang="en-US">
                <a:solidFill>
                  <a:srgbClr val="660066"/>
                </a:solidFill>
              </a:rPr>
              <a:pPr eaLnBrk="1" hangingPunct="1"/>
              <a:t>144</a:t>
            </a:fld>
            <a:endParaRPr lang="en-US" altLang="en-US">
              <a:solidFill>
                <a:srgbClr val="660066"/>
              </a:solidFill>
            </a:endParaRPr>
          </a:p>
        </p:txBody>
      </p:sp>
      <p:sp>
        <p:nvSpPr>
          <p:cNvPr id="160773" name="Rectangle 2"/>
          <p:cNvSpPr>
            <a:spLocks noGrp="1" noChangeArrowheads="1"/>
          </p:cNvSpPr>
          <p:nvPr>
            <p:ph type="title"/>
          </p:nvPr>
        </p:nvSpPr>
        <p:spPr>
          <a:xfrm>
            <a:off x="541338" y="542925"/>
            <a:ext cx="8145462" cy="673100"/>
          </a:xfrm>
        </p:spPr>
        <p:txBody>
          <a:bodyPr/>
          <a:lstStyle/>
          <a:p>
            <a:pPr eaLnBrk="1" hangingPunct="1"/>
            <a:r>
              <a:rPr lang="en-US" altLang="en-US" sz="4000" smtClean="0"/>
              <a:t>Modulo Scheduling with Predication</a:t>
            </a:r>
            <a:r>
              <a:rPr lang="en-US" altLang="en-US" smtClean="0"/>
              <a:t> </a:t>
            </a:r>
          </a:p>
        </p:txBody>
      </p:sp>
      <p:sp>
        <p:nvSpPr>
          <p:cNvPr id="160774" name="Rectangle 3"/>
          <p:cNvSpPr>
            <a:spLocks noGrp="1" noChangeArrowheads="1"/>
          </p:cNvSpPr>
          <p:nvPr>
            <p:ph type="body" idx="1"/>
          </p:nvPr>
        </p:nvSpPr>
        <p:spPr>
          <a:xfrm>
            <a:off x="989013" y="1538288"/>
            <a:ext cx="7620000" cy="4724400"/>
          </a:xfrm>
        </p:spPr>
        <p:txBody>
          <a:bodyPr/>
          <a:lstStyle/>
          <a:p>
            <a:pPr eaLnBrk="1" hangingPunct="1"/>
            <a:r>
              <a:rPr lang="en-US" altLang="en-US" smtClean="0"/>
              <a:t>Notice that you now need N + (s -1) iterations, where s is the length of each original iteration.</a:t>
            </a:r>
          </a:p>
          <a:p>
            <a:pPr lvl="1" eaLnBrk="1" hangingPunct="1"/>
            <a:r>
              <a:rPr lang="en-US" altLang="en-US" smtClean="0"/>
              <a:t>“ramp down” requires those s-1 iterations, with an additional step being disabled each time.</a:t>
            </a:r>
          </a:p>
          <a:p>
            <a:pPr lvl="1" eaLnBrk="1" hangingPunct="1"/>
            <a:r>
              <a:rPr lang="en-US" altLang="en-US" smtClean="0"/>
              <a:t>The register ESC (epilog stage count) is used to hold this extra count.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17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17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ECF385-E546-4571-9E1B-F1FDCDB3994F}" type="slidenum">
              <a:rPr lang="en-US" altLang="en-US">
                <a:solidFill>
                  <a:srgbClr val="660066"/>
                </a:solidFill>
              </a:rPr>
              <a:pPr eaLnBrk="1" hangingPunct="1"/>
              <a:t>145</a:t>
            </a:fld>
            <a:endParaRPr lang="en-US" altLang="en-US">
              <a:solidFill>
                <a:srgbClr val="660066"/>
              </a:solidFill>
            </a:endParaRPr>
          </a:p>
        </p:txBody>
      </p:sp>
      <p:sp>
        <p:nvSpPr>
          <p:cNvPr id="161797" name="Rectangle 2"/>
          <p:cNvSpPr>
            <a:spLocks noGrp="1" noChangeArrowheads="1"/>
          </p:cNvSpPr>
          <p:nvPr>
            <p:ph type="title"/>
          </p:nvPr>
        </p:nvSpPr>
        <p:spPr>
          <a:xfrm>
            <a:off x="541338" y="542925"/>
            <a:ext cx="8145462" cy="673100"/>
          </a:xfrm>
        </p:spPr>
        <p:txBody>
          <a:bodyPr/>
          <a:lstStyle/>
          <a:p>
            <a:pPr eaLnBrk="1" hangingPunct="1"/>
            <a:r>
              <a:rPr lang="en-US" altLang="en-US" sz="4000" smtClean="0"/>
              <a:t>Modulo Scheduling with Predication</a:t>
            </a:r>
            <a:r>
              <a:rPr lang="en-US" altLang="en-US" smtClean="0"/>
              <a:t> </a:t>
            </a:r>
          </a:p>
        </p:txBody>
      </p:sp>
      <p:sp>
        <p:nvSpPr>
          <p:cNvPr id="161798" name="Rectangle 3"/>
          <p:cNvSpPr>
            <a:spLocks noGrp="1" noChangeArrowheads="1"/>
          </p:cNvSpPr>
          <p:nvPr>
            <p:ph type="body" idx="1"/>
          </p:nvPr>
        </p:nvSpPr>
        <p:spPr>
          <a:xfrm>
            <a:off x="681038" y="1716088"/>
            <a:ext cx="7620000" cy="4724400"/>
          </a:xfrm>
        </p:spPr>
        <p:txBody>
          <a:bodyPr/>
          <a:lstStyle/>
          <a:p>
            <a:pPr lvl="1" eaLnBrk="1" hangingPunct="1"/>
            <a:r>
              <a:rPr lang="en-US" altLang="en-US" smtClean="0"/>
              <a:t>BRF.B.B.F behaves as follows:</a:t>
            </a:r>
          </a:p>
          <a:p>
            <a:pPr lvl="2" eaLnBrk="1" hangingPunct="1"/>
            <a:r>
              <a:rPr lang="en-US" altLang="en-US" smtClean="0"/>
              <a:t>While LC&gt;0, BRF.B.B.F decrements LC and RRB and writes a 1 into P[0] and branches. This for the Prolog and Kernel.</a:t>
            </a:r>
          </a:p>
          <a:p>
            <a:pPr lvl="2" eaLnBrk="1" hangingPunct="1"/>
            <a:r>
              <a:rPr lang="en-US" altLang="en-US" smtClean="0"/>
              <a:t>If  LC = 0, then while ESC&gt;0, BRF.B.B.F decrements LC and RRB and writes a 0 into P[0] and branches. This is for the Epilog.</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2819"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2820"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048971-6F56-49C2-9F29-E90DC3A48C20}" type="slidenum">
              <a:rPr lang="en-US" altLang="en-US">
                <a:solidFill>
                  <a:srgbClr val="660066"/>
                </a:solidFill>
              </a:rPr>
              <a:pPr eaLnBrk="1" hangingPunct="1"/>
              <a:t>146</a:t>
            </a:fld>
            <a:endParaRPr lang="en-US" altLang="en-US">
              <a:solidFill>
                <a:srgbClr val="660066"/>
              </a:solidFill>
            </a:endParaRPr>
          </a:p>
        </p:txBody>
      </p:sp>
      <p:sp>
        <p:nvSpPr>
          <p:cNvPr id="162821" name="Rectangle 2"/>
          <p:cNvSpPr>
            <a:spLocks noGrp="1" noChangeArrowheads="1"/>
          </p:cNvSpPr>
          <p:nvPr>
            <p:ph type="title"/>
          </p:nvPr>
        </p:nvSpPr>
        <p:spPr>
          <a:xfrm>
            <a:off x="1295400" y="388938"/>
            <a:ext cx="7391400" cy="762000"/>
          </a:xfrm>
        </p:spPr>
        <p:txBody>
          <a:bodyPr/>
          <a:lstStyle/>
          <a:p>
            <a:pPr eaLnBrk="1" hangingPunct="1"/>
            <a:r>
              <a:rPr lang="en-US" altLang="en-US" smtClean="0"/>
              <a:t>Kernel-Only code</a:t>
            </a:r>
          </a:p>
        </p:txBody>
      </p:sp>
      <p:sp>
        <p:nvSpPr>
          <p:cNvPr id="162822" name="AutoShape 3"/>
          <p:cNvSpPr>
            <a:spLocks noChangeArrowheads="1"/>
          </p:cNvSpPr>
          <p:nvPr/>
        </p:nvSpPr>
        <p:spPr bwMode="auto">
          <a:xfrm>
            <a:off x="2708275" y="1619250"/>
            <a:ext cx="1179513" cy="346075"/>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solidFill>
                  <a:schemeClr val="accent2"/>
                </a:solidFill>
                <a:latin typeface="Courier New" panose="02070309020205020404" pitchFamily="49" charset="0"/>
              </a:rPr>
              <a:t>S3 if P3</a:t>
            </a:r>
            <a:endParaRPr lang="en-US" altLang="en-US">
              <a:solidFill>
                <a:schemeClr val="accent2"/>
              </a:solidFill>
              <a:latin typeface="Times New Roman" panose="02020603050405020304" pitchFamily="18" charset="0"/>
            </a:endParaRPr>
          </a:p>
        </p:txBody>
      </p:sp>
      <p:sp>
        <p:nvSpPr>
          <p:cNvPr id="162823" name="AutoShape 4"/>
          <p:cNvSpPr>
            <a:spLocks noChangeArrowheads="1"/>
          </p:cNvSpPr>
          <p:nvPr/>
        </p:nvSpPr>
        <p:spPr bwMode="auto">
          <a:xfrm>
            <a:off x="3887788" y="1619250"/>
            <a:ext cx="1179512" cy="346075"/>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solidFill>
                  <a:schemeClr val="accent2"/>
                </a:solidFill>
                <a:latin typeface="Courier New" panose="02070309020205020404" pitchFamily="49" charset="0"/>
              </a:rPr>
              <a:t>S2 if P2</a:t>
            </a:r>
            <a:endParaRPr lang="en-US" altLang="en-US">
              <a:solidFill>
                <a:schemeClr val="accent2"/>
              </a:solidFill>
              <a:latin typeface="Times New Roman" panose="02020603050405020304" pitchFamily="18" charset="0"/>
            </a:endParaRPr>
          </a:p>
        </p:txBody>
      </p:sp>
      <p:sp>
        <p:nvSpPr>
          <p:cNvPr id="162824" name="AutoShape 5"/>
          <p:cNvSpPr>
            <a:spLocks noChangeArrowheads="1"/>
          </p:cNvSpPr>
          <p:nvPr/>
        </p:nvSpPr>
        <p:spPr bwMode="auto">
          <a:xfrm>
            <a:off x="5067300" y="1619250"/>
            <a:ext cx="1179513" cy="346075"/>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solidFill>
                  <a:schemeClr val="accent2"/>
                </a:solidFill>
                <a:latin typeface="Courier New" panose="02070309020205020404" pitchFamily="49" charset="0"/>
              </a:rPr>
              <a:t>S1 if P1</a:t>
            </a:r>
            <a:endParaRPr lang="en-US" altLang="en-US">
              <a:solidFill>
                <a:schemeClr val="accent2"/>
              </a:solidFill>
              <a:latin typeface="Times New Roman" panose="02020603050405020304" pitchFamily="18" charset="0"/>
            </a:endParaRPr>
          </a:p>
        </p:txBody>
      </p:sp>
      <p:sp>
        <p:nvSpPr>
          <p:cNvPr id="162825" name="AutoShape 6"/>
          <p:cNvSpPr>
            <a:spLocks noChangeArrowheads="1"/>
          </p:cNvSpPr>
          <p:nvPr/>
        </p:nvSpPr>
        <p:spPr bwMode="auto">
          <a:xfrm>
            <a:off x="6246813" y="1619250"/>
            <a:ext cx="1179512" cy="346075"/>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solidFill>
                  <a:schemeClr val="accent2"/>
                </a:solidFill>
                <a:latin typeface="Courier New" panose="02070309020205020404" pitchFamily="49" charset="0"/>
              </a:rPr>
              <a:t>S0 if P0</a:t>
            </a:r>
            <a:endParaRPr lang="en-US" altLang="en-US">
              <a:solidFill>
                <a:schemeClr val="accent2"/>
              </a:solidFill>
              <a:latin typeface="Times New Roman" panose="02020603050405020304" pitchFamily="18" charset="0"/>
            </a:endParaRPr>
          </a:p>
        </p:txBody>
      </p:sp>
      <p:sp>
        <p:nvSpPr>
          <p:cNvPr id="162826" name="Freeform 7"/>
          <p:cNvSpPr>
            <a:spLocks/>
          </p:cNvSpPr>
          <p:nvPr/>
        </p:nvSpPr>
        <p:spPr bwMode="auto">
          <a:xfrm>
            <a:off x="7418388" y="1357313"/>
            <a:ext cx="687387" cy="844550"/>
          </a:xfrm>
          <a:custGeom>
            <a:avLst/>
            <a:gdLst>
              <a:gd name="T0" fmla="*/ 7937 w 433"/>
              <a:gd name="T1" fmla="*/ 604838 h 532"/>
              <a:gd name="T2" fmla="*/ 204787 w 433"/>
              <a:gd name="T3" fmla="*/ 819150 h 532"/>
              <a:gd name="T4" fmla="*/ 549275 w 433"/>
              <a:gd name="T5" fmla="*/ 760413 h 532"/>
              <a:gd name="T6" fmla="*/ 681037 w 433"/>
              <a:gd name="T7" fmla="*/ 482600 h 532"/>
              <a:gd name="T8" fmla="*/ 590550 w 433"/>
              <a:gd name="T9" fmla="*/ 163513 h 532"/>
              <a:gd name="T10" fmla="*/ 261937 w 433"/>
              <a:gd name="T11" fmla="*/ 15875 h 532"/>
              <a:gd name="T12" fmla="*/ 0 w 433"/>
              <a:gd name="T13" fmla="*/ 261938 h 5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3" h="532">
                <a:moveTo>
                  <a:pt x="5" y="381"/>
                </a:moveTo>
                <a:cubicBezTo>
                  <a:pt x="38" y="440"/>
                  <a:pt x="72" y="500"/>
                  <a:pt x="129" y="516"/>
                </a:cubicBezTo>
                <a:cubicBezTo>
                  <a:pt x="186" y="532"/>
                  <a:pt x="296" y="514"/>
                  <a:pt x="346" y="479"/>
                </a:cubicBezTo>
                <a:cubicBezTo>
                  <a:pt x="396" y="444"/>
                  <a:pt x="425" y="367"/>
                  <a:pt x="429" y="304"/>
                </a:cubicBezTo>
                <a:cubicBezTo>
                  <a:pt x="433" y="241"/>
                  <a:pt x="416" y="152"/>
                  <a:pt x="372" y="103"/>
                </a:cubicBezTo>
                <a:cubicBezTo>
                  <a:pt x="328" y="54"/>
                  <a:pt x="227" y="0"/>
                  <a:pt x="165" y="10"/>
                </a:cubicBezTo>
                <a:cubicBezTo>
                  <a:pt x="103" y="20"/>
                  <a:pt x="51" y="92"/>
                  <a:pt x="0" y="165"/>
                </a:cubicBezTo>
              </a:path>
            </a:pathLst>
          </a:custGeom>
          <a:noFill/>
          <a:ln w="1905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2827" name="Object 8"/>
          <p:cNvGraphicFramePr>
            <a:graphicFrameLocks noChangeAspect="1"/>
          </p:cNvGraphicFramePr>
          <p:nvPr/>
        </p:nvGraphicFramePr>
        <p:xfrm>
          <a:off x="6248400" y="2438400"/>
          <a:ext cx="2613025" cy="3890963"/>
        </p:xfrm>
        <a:graphic>
          <a:graphicData uri="http://schemas.openxmlformats.org/presentationml/2006/ole">
            <mc:AlternateContent xmlns:mc="http://schemas.openxmlformats.org/markup-compatibility/2006">
              <mc:Choice xmlns:v="urn:schemas-microsoft-com:vml" Requires="v">
                <p:oleObj spid="_x0000_s162834" name="Document" r:id="rId4" imgW="2610612" imgH="3892296" progId="Word.Document.8">
                  <p:embed/>
                </p:oleObj>
              </mc:Choice>
              <mc:Fallback>
                <p:oleObj name="Document" r:id="rId4" imgW="2610612" imgH="3892296" progId="Word.Document.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438400"/>
                        <a:ext cx="2613025"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28" name="Object 9"/>
          <p:cNvGraphicFramePr>
            <a:graphicFrameLocks noChangeAspect="1"/>
          </p:cNvGraphicFramePr>
          <p:nvPr/>
        </p:nvGraphicFramePr>
        <p:xfrm>
          <a:off x="1766888" y="2438400"/>
          <a:ext cx="2605087" cy="3890963"/>
        </p:xfrm>
        <a:graphic>
          <a:graphicData uri="http://schemas.openxmlformats.org/presentationml/2006/ole">
            <mc:AlternateContent xmlns:mc="http://schemas.openxmlformats.org/markup-compatibility/2006">
              <mc:Choice xmlns:v="urn:schemas-microsoft-com:vml" Requires="v">
                <p:oleObj spid="_x0000_s162835" name="Document" r:id="rId6" imgW="2610612" imgH="3893820" progId="Word.Document.8">
                  <p:embed/>
                </p:oleObj>
              </mc:Choice>
              <mc:Fallback>
                <p:oleObj name="Document" r:id="rId6" imgW="2610612" imgH="3893820" progId="Word.Document.8">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888" y="2438400"/>
                        <a:ext cx="2605087"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29" name="Rectangle 10"/>
          <p:cNvSpPr>
            <a:spLocks noChangeArrowheads="1"/>
          </p:cNvSpPr>
          <p:nvPr/>
        </p:nvSpPr>
        <p:spPr bwMode="auto">
          <a:xfrm>
            <a:off x="1766888" y="1965325"/>
            <a:ext cx="6143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2830" name="Rectangle 11"/>
          <p:cNvSpPr>
            <a:spLocks noChangeArrowheads="1"/>
          </p:cNvSpPr>
          <p:nvPr/>
        </p:nvSpPr>
        <p:spPr bwMode="auto">
          <a:xfrm>
            <a:off x="1957388" y="2101850"/>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solidFill>
                  <a:schemeClr val="accent2"/>
                </a:solidFill>
                <a:latin typeface="Courier New" panose="02070309020205020404" pitchFamily="49" charset="0"/>
              </a:rPr>
              <a:t>P3</a:t>
            </a:r>
            <a:endParaRPr lang="en-US" altLang="en-US">
              <a:solidFill>
                <a:schemeClr val="accent2"/>
              </a:solidFill>
              <a:latin typeface="Times New Roman" panose="02020603050405020304" pitchFamily="18" charset="0"/>
            </a:endParaRPr>
          </a:p>
        </p:txBody>
      </p:sp>
      <p:sp>
        <p:nvSpPr>
          <p:cNvPr id="162831" name="Rectangle 12"/>
          <p:cNvSpPr>
            <a:spLocks noChangeArrowheads="1"/>
          </p:cNvSpPr>
          <p:nvPr/>
        </p:nvSpPr>
        <p:spPr bwMode="auto">
          <a:xfrm>
            <a:off x="3789363" y="2101850"/>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solidFill>
                  <a:schemeClr val="accent2"/>
                </a:solidFill>
                <a:latin typeface="Courier New" panose="02070309020205020404" pitchFamily="49" charset="0"/>
              </a:rPr>
              <a:t>P0</a:t>
            </a:r>
            <a:endParaRPr lang="en-US" altLang="en-US">
              <a:solidFill>
                <a:schemeClr val="accent2"/>
              </a:solidFill>
              <a:latin typeface="Times New Roman" panose="02020603050405020304" pitchFamily="18" charset="0"/>
            </a:endParaRPr>
          </a:p>
        </p:txBody>
      </p:sp>
      <p:sp>
        <p:nvSpPr>
          <p:cNvPr id="162832" name="Rectangle 13"/>
          <p:cNvSpPr>
            <a:spLocks noChangeArrowheads="1"/>
          </p:cNvSpPr>
          <p:nvPr/>
        </p:nvSpPr>
        <p:spPr bwMode="auto">
          <a:xfrm>
            <a:off x="3187700" y="2101850"/>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solidFill>
                  <a:schemeClr val="accent2"/>
                </a:solidFill>
                <a:latin typeface="Courier New" panose="02070309020205020404" pitchFamily="49" charset="0"/>
              </a:rPr>
              <a:t>P1</a:t>
            </a:r>
            <a:endParaRPr lang="en-US" altLang="en-US">
              <a:solidFill>
                <a:schemeClr val="accent2"/>
              </a:solidFill>
              <a:latin typeface="Times New Roman" panose="02020603050405020304" pitchFamily="18" charset="0"/>
            </a:endParaRPr>
          </a:p>
        </p:txBody>
      </p:sp>
      <p:sp>
        <p:nvSpPr>
          <p:cNvPr id="162833" name="Rectangle 14"/>
          <p:cNvSpPr>
            <a:spLocks noChangeArrowheads="1"/>
          </p:cNvSpPr>
          <p:nvPr/>
        </p:nvSpPr>
        <p:spPr bwMode="auto">
          <a:xfrm>
            <a:off x="2538413" y="2101850"/>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solidFill>
                  <a:schemeClr val="accent2"/>
                </a:solidFill>
                <a:latin typeface="Courier New" panose="02070309020205020404" pitchFamily="49" charset="0"/>
              </a:rPr>
              <a:t>P2</a:t>
            </a:r>
            <a:endParaRPr lang="en-US" altLang="en-US">
              <a:solidFill>
                <a:schemeClr val="accent2"/>
              </a:solidFill>
              <a:latin typeface="Times New Roman" panose="02020603050405020304" pitchFamily="18"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38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38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86FD09-7C4E-4968-BE0C-288A834E5F02}" type="slidenum">
              <a:rPr lang="en-US" altLang="en-US">
                <a:solidFill>
                  <a:srgbClr val="660066"/>
                </a:solidFill>
              </a:rPr>
              <a:pPr eaLnBrk="1" hangingPunct="1"/>
              <a:t>147</a:t>
            </a:fld>
            <a:endParaRPr lang="en-US" altLang="en-US">
              <a:solidFill>
                <a:srgbClr val="660066"/>
              </a:solidFill>
            </a:endParaRPr>
          </a:p>
        </p:txBody>
      </p:sp>
      <p:sp>
        <p:nvSpPr>
          <p:cNvPr id="163845" name="Rectangle 2"/>
          <p:cNvSpPr>
            <a:spLocks noGrp="1" noChangeArrowheads="1"/>
          </p:cNvSpPr>
          <p:nvPr>
            <p:ph type="title"/>
          </p:nvPr>
        </p:nvSpPr>
        <p:spPr>
          <a:xfrm>
            <a:off x="1600200" y="381000"/>
            <a:ext cx="7391400" cy="762000"/>
          </a:xfrm>
        </p:spPr>
        <p:txBody>
          <a:bodyPr/>
          <a:lstStyle/>
          <a:p>
            <a:pPr eaLnBrk="1" hangingPunct="1"/>
            <a:r>
              <a:rPr lang="en-US" altLang="en-US" sz="4000" smtClean="0"/>
              <a:t>Prologue/Epilogue Generation</a:t>
            </a:r>
          </a:p>
        </p:txBody>
      </p:sp>
      <p:graphicFrame>
        <p:nvGraphicFramePr>
          <p:cNvPr id="163846" name="Object 3"/>
          <p:cNvGraphicFramePr>
            <a:graphicFrameLocks noChangeAspect="1"/>
          </p:cNvGraphicFramePr>
          <p:nvPr>
            <p:ph type="tbl" idx="1"/>
          </p:nvPr>
        </p:nvGraphicFramePr>
        <p:xfrm>
          <a:off x="946150" y="1504950"/>
          <a:ext cx="7531100" cy="4911725"/>
        </p:xfrm>
        <a:graphic>
          <a:graphicData uri="http://schemas.openxmlformats.org/presentationml/2006/ole">
            <mc:AlternateContent xmlns:mc="http://schemas.openxmlformats.org/markup-compatibility/2006">
              <mc:Choice xmlns:v="urn:schemas-microsoft-com:vml" Requires="v">
                <p:oleObj spid="_x0000_s163847" name="Document" r:id="rId4" imgW="7536180" imgH="4914900" progId="Word.Document.8">
                  <p:embed/>
                </p:oleObj>
              </mc:Choice>
              <mc:Fallback>
                <p:oleObj name="Document" r:id="rId4" imgW="7536180" imgH="491490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150" y="1504950"/>
                        <a:ext cx="7531100" cy="491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48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48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901005-D53E-416D-B64D-144ACF5C46E5}" type="slidenum">
              <a:rPr lang="en-US" altLang="en-US">
                <a:solidFill>
                  <a:srgbClr val="660066"/>
                </a:solidFill>
              </a:rPr>
              <a:pPr eaLnBrk="1" hangingPunct="1"/>
              <a:t>148</a:t>
            </a:fld>
            <a:endParaRPr lang="en-US" altLang="en-US">
              <a:solidFill>
                <a:srgbClr val="660066"/>
              </a:solidFill>
            </a:endParaRPr>
          </a:p>
        </p:txBody>
      </p:sp>
      <p:sp>
        <p:nvSpPr>
          <p:cNvPr id="164869" name="Text Box 2"/>
          <p:cNvSpPr txBox="1">
            <a:spLocks noChangeArrowheads="1"/>
          </p:cNvSpPr>
          <p:nvPr/>
        </p:nvSpPr>
        <p:spPr bwMode="auto">
          <a:xfrm>
            <a:off x="2057400" y="2743200"/>
            <a:ext cx="6594475" cy="314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Courier New" panose="02070309020205020404" pitchFamily="49" charset="0"/>
              </a:rPr>
              <a:t>	</a:t>
            </a:r>
            <a:r>
              <a:rPr lang="en-US" altLang="en-US" sz="2000" b="1">
                <a:latin typeface="Courier New" panose="02070309020205020404" pitchFamily="49" charset="0"/>
              </a:rPr>
              <a:t>s[1]	= 	MOV a</a:t>
            </a:r>
            <a:br>
              <a:rPr lang="en-US" altLang="en-US" sz="2000" b="1">
                <a:latin typeface="Courier New" panose="02070309020205020404" pitchFamily="49" charset="0"/>
              </a:rPr>
            </a:br>
            <a:r>
              <a:rPr lang="en-US" altLang="en-US" sz="2000" b="1">
                <a:latin typeface="Courier New" panose="02070309020205020404" pitchFamily="49" charset="0"/>
              </a:rPr>
              <a:t>	LC	=	MOV N-1</a:t>
            </a:r>
            <a:br>
              <a:rPr lang="en-US" altLang="en-US" sz="2000" b="1">
                <a:latin typeface="Courier New" panose="02070309020205020404" pitchFamily="49" charset="0"/>
              </a:rPr>
            </a:br>
            <a:r>
              <a:rPr lang="en-US" altLang="en-US" sz="2000" b="1">
                <a:latin typeface="Courier New" panose="02070309020205020404" pitchFamily="49" charset="0"/>
              </a:rPr>
              <a:t>	ESC 	= 	MOV 4</a:t>
            </a:r>
            <a:br>
              <a:rPr lang="en-US" altLang="en-US" sz="2000" b="1">
                <a:latin typeface="Courier New" panose="02070309020205020404" pitchFamily="49" charset="0"/>
              </a:rPr>
            </a:br>
            <a:r>
              <a:rPr lang="en-US" altLang="en-US" sz="2000" b="1">
                <a:latin typeface="Courier New" panose="02070309020205020404" pitchFamily="49" charset="0"/>
              </a:rPr>
              <a:t>	b1	= 	PBRR Loop,1</a:t>
            </a:r>
            <a:br>
              <a:rPr lang="en-US" altLang="en-US" sz="2000" b="1">
                <a:latin typeface="Courier New" panose="02070309020205020404" pitchFamily="49" charset="0"/>
              </a:rPr>
            </a:br>
            <a:r>
              <a:rPr lang="en-US" altLang="en-US" sz="2000" b="1">
                <a:latin typeface="Courier New" panose="02070309020205020404" pitchFamily="49" charset="0"/>
              </a:rPr>
              <a:t>Loop:</a:t>
            </a:r>
            <a:br>
              <a:rPr lang="en-US" altLang="en-US" sz="2000" b="1">
                <a:latin typeface="Courier New" panose="02070309020205020404" pitchFamily="49" charset="0"/>
              </a:rPr>
            </a:br>
            <a:r>
              <a:rPr lang="en-US" altLang="en-US" sz="2000" b="1">
                <a:latin typeface="Courier New" panose="02070309020205020404" pitchFamily="49" charset="0"/>
              </a:rPr>
              <a:t> 	s[0]	=	ADD s[1],4	if p[0]</a:t>
            </a:r>
            <a:br>
              <a:rPr lang="en-US" altLang="en-US" sz="2000" b="1">
                <a:latin typeface="Courier New" panose="02070309020205020404" pitchFamily="49" charset="0"/>
              </a:rPr>
            </a:br>
            <a:r>
              <a:rPr lang="en-US" altLang="en-US" sz="2000" b="1">
                <a:latin typeface="Courier New" panose="02070309020205020404" pitchFamily="49" charset="0"/>
              </a:rPr>
              <a:t>	   		S s[4],r[3] if p[3] </a:t>
            </a:r>
            <a:br>
              <a:rPr lang="en-US" altLang="en-US" sz="2000" b="1">
                <a:latin typeface="Courier New" panose="02070309020205020404" pitchFamily="49" charset="0"/>
              </a:rPr>
            </a:br>
            <a:r>
              <a:rPr lang="en-US" altLang="en-US" sz="2000" b="1">
                <a:latin typeface="Courier New" panose="02070309020205020404" pitchFamily="49" charset="0"/>
              </a:rPr>
              <a:t> 	r[2] 	=	ADD r[2],M  if p[2] 	</a:t>
            </a:r>
            <a:br>
              <a:rPr lang="en-US" altLang="en-US" sz="2000" b="1">
                <a:latin typeface="Courier New" panose="02070309020205020404" pitchFamily="49" charset="0"/>
              </a:rPr>
            </a:br>
            <a:r>
              <a:rPr lang="en-US" altLang="en-US" sz="2000" b="1">
                <a:latin typeface="Courier New" panose="02070309020205020404" pitchFamily="49" charset="0"/>
              </a:rPr>
              <a:t>   	r[0]	=	L s[1]	if p[0] </a:t>
            </a:r>
            <a:br>
              <a:rPr lang="en-US" altLang="en-US" sz="2000" b="1">
                <a:latin typeface="Courier New" panose="02070309020205020404" pitchFamily="49" charset="0"/>
              </a:rPr>
            </a:br>
            <a:r>
              <a:rPr lang="en-US" altLang="en-US" sz="2000" b="1">
                <a:latin typeface="Courier New" panose="02070309020205020404" pitchFamily="49" charset="0"/>
              </a:rPr>
              <a:t>			BRF.B.B.F b1</a:t>
            </a:r>
            <a:endParaRPr lang="en-US" altLang="en-US" sz="2000" b="1">
              <a:latin typeface="Times New Roman" panose="02020603050405020304" pitchFamily="18" charset="0"/>
            </a:endParaRPr>
          </a:p>
        </p:txBody>
      </p:sp>
      <p:sp>
        <p:nvSpPr>
          <p:cNvPr id="164870" name="Rectangle 3"/>
          <p:cNvSpPr>
            <a:spLocks noGrp="1" noChangeArrowheads="1"/>
          </p:cNvSpPr>
          <p:nvPr>
            <p:ph type="title"/>
          </p:nvPr>
        </p:nvSpPr>
        <p:spPr>
          <a:xfrm>
            <a:off x="1295400" y="388938"/>
            <a:ext cx="7391400" cy="762000"/>
          </a:xfrm>
        </p:spPr>
        <p:txBody>
          <a:bodyPr/>
          <a:lstStyle/>
          <a:p>
            <a:pPr eaLnBrk="1" hangingPunct="1"/>
            <a:r>
              <a:rPr lang="en-US" altLang="en-US" sz="4000" smtClean="0"/>
              <a:t>Modulo Scheduling with Predication</a:t>
            </a:r>
          </a:p>
        </p:txBody>
      </p:sp>
      <p:sp>
        <p:nvSpPr>
          <p:cNvPr id="164871" name="Rectangle 4"/>
          <p:cNvSpPr>
            <a:spLocks noGrp="1" noChangeArrowheads="1"/>
          </p:cNvSpPr>
          <p:nvPr>
            <p:ph type="body" idx="1"/>
          </p:nvPr>
        </p:nvSpPr>
        <p:spPr>
          <a:xfrm>
            <a:off x="1447800" y="1524000"/>
            <a:ext cx="7696200" cy="1016000"/>
          </a:xfrm>
        </p:spPr>
        <p:txBody>
          <a:bodyPr/>
          <a:lstStyle/>
          <a:p>
            <a:pPr eaLnBrk="1" hangingPunct="1"/>
            <a:r>
              <a:rPr lang="en-US" altLang="en-US" sz="2400" smtClean="0"/>
              <a:t>Here’s the full loop using modulo scheduling, predicated operations, and the ESC register.</a:t>
            </a:r>
            <a:r>
              <a:rPr lang="en-US" altLang="en-US" sz="2800" smtClean="0"/>
              <a:t>	</a:t>
            </a:r>
            <a:br>
              <a:rPr lang="en-US" altLang="en-US" sz="2800" smtClean="0"/>
            </a:br>
            <a:r>
              <a:rPr lang="en-US" altLang="en-US" sz="2800" smtClean="0"/>
              <a:t>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58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58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5EBA0C-FD54-42C4-B6CE-C42606DD5E0E}" type="slidenum">
              <a:rPr lang="en-US" altLang="en-US">
                <a:solidFill>
                  <a:srgbClr val="660066"/>
                </a:solidFill>
              </a:rPr>
              <a:pPr eaLnBrk="1" hangingPunct="1"/>
              <a:t>149</a:t>
            </a:fld>
            <a:endParaRPr lang="en-US" altLang="en-US">
              <a:solidFill>
                <a:srgbClr val="660066"/>
              </a:solidFill>
            </a:endParaRPr>
          </a:p>
        </p:txBody>
      </p:sp>
      <p:sp>
        <p:nvSpPr>
          <p:cNvPr id="165893" name="Rectangle 2"/>
          <p:cNvSpPr>
            <a:spLocks noGrp="1" noChangeArrowheads="1"/>
          </p:cNvSpPr>
          <p:nvPr>
            <p:ph type="title"/>
          </p:nvPr>
        </p:nvSpPr>
        <p:spPr>
          <a:xfrm>
            <a:off x="1212850" y="611188"/>
            <a:ext cx="7445375" cy="485775"/>
          </a:xfrm>
        </p:spPr>
        <p:txBody>
          <a:bodyPr/>
          <a:lstStyle/>
          <a:p>
            <a:pPr eaLnBrk="1" hangingPunct="1"/>
            <a:r>
              <a:rPr lang="en-US" altLang="en-US" sz="4000" smtClean="0"/>
              <a:t>Algorithms for </a:t>
            </a:r>
            <a:br>
              <a:rPr lang="en-US" altLang="en-US" sz="4000" smtClean="0"/>
            </a:br>
            <a:r>
              <a:rPr lang="en-US" altLang="en-US" sz="4000" smtClean="0"/>
              <a:t>Software Pipelining</a:t>
            </a:r>
          </a:p>
        </p:txBody>
      </p:sp>
      <p:sp>
        <p:nvSpPr>
          <p:cNvPr id="165894" name="Rectangle 3"/>
          <p:cNvSpPr>
            <a:spLocks noGrp="1" noChangeArrowheads="1"/>
          </p:cNvSpPr>
          <p:nvPr>
            <p:ph type="body" idx="1"/>
          </p:nvPr>
        </p:nvSpPr>
        <p:spPr>
          <a:xfrm>
            <a:off x="674688" y="1463675"/>
            <a:ext cx="7620000" cy="4991100"/>
          </a:xfrm>
        </p:spPr>
        <p:txBody>
          <a:bodyPr/>
          <a:lstStyle/>
          <a:p>
            <a:pPr eaLnBrk="1" hangingPunct="1">
              <a:buFont typeface="Arial Unicode MS" panose="020B0604020202020204" pitchFamily="34" charset="-128"/>
              <a:buNone/>
            </a:pPr>
            <a:r>
              <a:rPr lang="en-US" altLang="en-US" sz="2400" smtClean="0"/>
              <a:t>1. “Some Scheduling Techniques and an Easily Schedulable Horizontal Architecture for High Performance Scientific Computing,” B. Rau and C. Glaeser, </a:t>
            </a:r>
            <a:r>
              <a:rPr lang="en-US" altLang="en-US" sz="2400" i="1" smtClean="0"/>
              <a:t>Proc. Fourteenth Annual Workshop on</a:t>
            </a:r>
            <a:r>
              <a:rPr lang="en-US" altLang="en-US" sz="2400" smtClean="0"/>
              <a:t> </a:t>
            </a:r>
            <a:r>
              <a:rPr lang="en-US" altLang="en-US" sz="2400" i="1" smtClean="0"/>
              <a:t>Microprogramming</a:t>
            </a:r>
            <a:r>
              <a:rPr lang="en-US" altLang="en-US" sz="2400" smtClean="0"/>
              <a:t>, 183-198, 1981.</a:t>
            </a:r>
          </a:p>
          <a:p>
            <a:pPr eaLnBrk="1" hangingPunct="1">
              <a:buFont typeface="Arial Unicode MS" panose="020B0604020202020204" pitchFamily="34" charset="-128"/>
              <a:buNone/>
            </a:pPr>
            <a:endParaRPr lang="en-US" altLang="en-US" sz="2400" smtClean="0"/>
          </a:p>
          <a:p>
            <a:pPr eaLnBrk="1" hangingPunct="1">
              <a:buFont typeface="Arial Unicode MS" panose="020B0604020202020204" pitchFamily="34" charset="-128"/>
              <a:buNone/>
            </a:pPr>
            <a:r>
              <a:rPr lang="en-US" altLang="en-US" sz="2400" smtClean="0"/>
              <a:t>2. “Software Pipelining: An Effective Scheduling Technique for VLIW Machines,” M. Lam, </a:t>
            </a:r>
            <a:r>
              <a:rPr lang="en-US" altLang="en-US" sz="2400" i="1" smtClean="0"/>
              <a:t>Proc. 1988</a:t>
            </a:r>
            <a:r>
              <a:rPr lang="en-US" altLang="en-US" sz="2400" smtClean="0"/>
              <a:t> </a:t>
            </a:r>
            <a:r>
              <a:rPr lang="en-US" altLang="en-US" sz="2400" i="1" smtClean="0"/>
              <a:t>ACM SIGPLAN Conference on Programming</a:t>
            </a:r>
            <a:r>
              <a:rPr lang="en-US" altLang="en-US" sz="2400" smtClean="0"/>
              <a:t> </a:t>
            </a:r>
            <a:r>
              <a:rPr lang="en-US" altLang="en-US" sz="2400" i="1" smtClean="0"/>
              <a:t>Languages Design and Implementation</a:t>
            </a:r>
            <a:r>
              <a:rPr lang="en-US" altLang="en-US" sz="2400" smtClean="0"/>
              <a:t>, 318-328, 1988.</a:t>
            </a:r>
            <a:r>
              <a:rPr lang="en-US" altLang="en-US"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86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86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03941A-F77B-4E8D-822E-842512095267}" type="slidenum">
              <a:rPr lang="en-US" altLang="en-US">
                <a:solidFill>
                  <a:srgbClr val="660066"/>
                </a:solidFill>
              </a:rPr>
              <a:pPr eaLnBrk="1" hangingPunct="1"/>
              <a:t>15</a:t>
            </a:fld>
            <a:endParaRPr lang="en-US" altLang="en-US">
              <a:solidFill>
                <a:srgbClr val="660066"/>
              </a:solidFill>
            </a:endParaRPr>
          </a:p>
        </p:txBody>
      </p:sp>
      <p:sp>
        <p:nvSpPr>
          <p:cNvPr id="28677" name="Rectangle 2"/>
          <p:cNvSpPr>
            <a:spLocks noGrp="1" noChangeArrowheads="1"/>
          </p:cNvSpPr>
          <p:nvPr>
            <p:ph type="title"/>
          </p:nvPr>
        </p:nvSpPr>
        <p:spPr>
          <a:xfrm>
            <a:off x="1062038" y="500063"/>
            <a:ext cx="7446962" cy="485775"/>
          </a:xfrm>
        </p:spPr>
        <p:txBody>
          <a:bodyPr/>
          <a:lstStyle/>
          <a:p>
            <a:pPr eaLnBrk="1" hangingPunct="1"/>
            <a:r>
              <a:rPr lang="en-US" altLang="en-US" smtClean="0"/>
              <a:t>Some Intuition</a:t>
            </a:r>
          </a:p>
        </p:txBody>
      </p:sp>
      <p:sp>
        <p:nvSpPr>
          <p:cNvPr id="28678" name="Rectangle 3"/>
          <p:cNvSpPr>
            <a:spLocks noGrp="1" noChangeArrowheads="1"/>
          </p:cNvSpPr>
          <p:nvPr>
            <p:ph type="body" idx="1"/>
          </p:nvPr>
        </p:nvSpPr>
        <p:spPr>
          <a:xfrm>
            <a:off x="990600" y="1447800"/>
            <a:ext cx="7620000" cy="4991100"/>
          </a:xfrm>
        </p:spPr>
        <p:txBody>
          <a:bodyPr/>
          <a:lstStyle/>
          <a:p>
            <a:pPr eaLnBrk="1" hangingPunct="1"/>
            <a:endParaRPr lang="en-US" altLang="en-US" sz="2800" smtClean="0"/>
          </a:p>
          <a:p>
            <a:pPr eaLnBrk="1" hangingPunct="1"/>
            <a:r>
              <a:rPr lang="en-US" altLang="en-US" sz="2800" smtClean="0"/>
              <a:t>Greediness helps in making sure that idle cycles don’t remain if there are available instructions further “down stream.”</a:t>
            </a:r>
          </a:p>
          <a:p>
            <a:pPr eaLnBrk="1" hangingPunct="1"/>
            <a:endParaRPr lang="en-US" altLang="en-US" sz="2800" smtClean="0"/>
          </a:p>
          <a:p>
            <a:pPr eaLnBrk="1" hangingPunct="1"/>
            <a:r>
              <a:rPr lang="en-US" altLang="en-US" sz="2800" smtClean="0"/>
              <a:t>Ranks help prioritize nodes such that choices made early on favor instructions with greater enabling power, so that there is no unforced idle cycle.</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69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69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1F15B4-DE23-4699-BAEB-12FB56649D4D}" type="slidenum">
              <a:rPr lang="en-US" altLang="en-US">
                <a:solidFill>
                  <a:srgbClr val="660066"/>
                </a:solidFill>
              </a:rPr>
              <a:pPr eaLnBrk="1" hangingPunct="1"/>
              <a:t>150</a:t>
            </a:fld>
            <a:endParaRPr lang="en-US" altLang="en-US">
              <a:solidFill>
                <a:srgbClr val="660066"/>
              </a:solidFill>
            </a:endParaRPr>
          </a:p>
        </p:txBody>
      </p:sp>
      <p:sp>
        <p:nvSpPr>
          <p:cNvPr id="166917" name="Rectangle 2"/>
          <p:cNvSpPr>
            <a:spLocks noGrp="1" noChangeArrowheads="1"/>
          </p:cNvSpPr>
          <p:nvPr>
            <p:ph type="title"/>
          </p:nvPr>
        </p:nvSpPr>
        <p:spPr>
          <a:xfrm>
            <a:off x="1062038" y="500063"/>
            <a:ext cx="7446962" cy="485775"/>
          </a:xfrm>
        </p:spPr>
        <p:txBody>
          <a:bodyPr/>
          <a:lstStyle/>
          <a:p>
            <a:pPr eaLnBrk="1" hangingPunct="1"/>
            <a:r>
              <a:rPr lang="en-US" altLang="en-US" smtClean="0"/>
              <a:t>Cont</a:t>
            </a:r>
          </a:p>
        </p:txBody>
      </p:sp>
      <p:sp>
        <p:nvSpPr>
          <p:cNvPr id="166918" name="Rectangle 3"/>
          <p:cNvSpPr>
            <a:spLocks noGrp="1" noChangeArrowheads="1"/>
          </p:cNvSpPr>
          <p:nvPr>
            <p:ph type="body" idx="1"/>
          </p:nvPr>
        </p:nvSpPr>
        <p:spPr>
          <a:xfrm>
            <a:off x="604838" y="1641475"/>
            <a:ext cx="7620000" cy="4991100"/>
          </a:xfrm>
        </p:spPr>
        <p:txBody>
          <a:bodyPr/>
          <a:lstStyle/>
          <a:p>
            <a:pPr eaLnBrk="1" hangingPunct="1"/>
            <a:r>
              <a:rPr lang="en-US" altLang="en-US" sz="2800" smtClean="0"/>
              <a:t>``Iterative modulo scheduling: An algorithm for software pipelining loops’’ B. Rau, Proceedings of the 27th Annual Symposium on Microarchitecture, December 1994</a:t>
            </a:r>
          </a:p>
          <a:p>
            <a:pPr eaLnBrk="1" hangingPunct="1"/>
            <a:endParaRPr lang="en-US" altLang="en-US" smtClean="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79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79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268C6B-92DC-411F-8266-42558302990A}" type="slidenum">
              <a:rPr lang="en-US" altLang="en-US">
                <a:solidFill>
                  <a:srgbClr val="660066"/>
                </a:solidFill>
              </a:rPr>
              <a:pPr eaLnBrk="1" hangingPunct="1"/>
              <a:t>151</a:t>
            </a:fld>
            <a:endParaRPr lang="en-US" altLang="en-US">
              <a:solidFill>
                <a:srgbClr val="660066"/>
              </a:solidFill>
            </a:endParaRPr>
          </a:p>
        </p:txBody>
      </p:sp>
      <p:sp>
        <p:nvSpPr>
          <p:cNvPr id="167941" name="Rectangle 2"/>
          <p:cNvSpPr>
            <a:spLocks noGrp="1" noChangeArrowheads="1"/>
          </p:cNvSpPr>
          <p:nvPr>
            <p:ph type="title"/>
          </p:nvPr>
        </p:nvSpPr>
        <p:spPr>
          <a:xfrm>
            <a:off x="1062038" y="500063"/>
            <a:ext cx="7446962" cy="485775"/>
          </a:xfrm>
        </p:spPr>
        <p:txBody>
          <a:bodyPr/>
          <a:lstStyle/>
          <a:p>
            <a:pPr eaLnBrk="1" hangingPunct="1"/>
            <a:r>
              <a:rPr lang="en-US" altLang="en-US" smtClean="0"/>
              <a:t>Additional Reading:</a:t>
            </a:r>
          </a:p>
        </p:txBody>
      </p:sp>
      <p:sp>
        <p:nvSpPr>
          <p:cNvPr id="167942" name="Rectangle 3"/>
          <p:cNvSpPr>
            <a:spLocks noGrp="1" noChangeArrowheads="1"/>
          </p:cNvSpPr>
          <p:nvPr>
            <p:ph type="body" idx="1"/>
          </p:nvPr>
        </p:nvSpPr>
        <p:spPr>
          <a:xfrm>
            <a:off x="866775" y="1589088"/>
            <a:ext cx="7620000" cy="4991100"/>
          </a:xfrm>
        </p:spPr>
        <p:txBody>
          <a:bodyPr/>
          <a:lstStyle/>
          <a:p>
            <a:pPr eaLnBrk="1" hangingPunct="1">
              <a:lnSpc>
                <a:spcPct val="80000"/>
              </a:lnSpc>
              <a:buFont typeface="Arial Unicode MS" panose="020B0604020202020204" pitchFamily="34" charset="-128"/>
              <a:buNone/>
            </a:pPr>
            <a:r>
              <a:rPr lang="en-US" altLang="en-US" sz="2400" smtClean="0"/>
              <a:t>1. “Perfect Pipelining: A New Loop Parallelization Technique”, A. Aiken and A. Nicolau, </a:t>
            </a:r>
            <a:r>
              <a:rPr lang="en-US" altLang="en-US" sz="2400" i="1" smtClean="0"/>
              <a:t>Proceedings of the 1988 European Symposium on Programming,</a:t>
            </a:r>
            <a:r>
              <a:rPr lang="en-US" altLang="en-US" sz="2400" smtClean="0"/>
              <a:t> Springer Verlag Lecture Notes in Computer Science, No. 300, 1988.</a:t>
            </a:r>
          </a:p>
          <a:p>
            <a:pPr eaLnBrk="1" hangingPunct="1">
              <a:lnSpc>
                <a:spcPct val="3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r>
              <a:rPr lang="en-US" altLang="en-US" sz="2400" smtClean="0"/>
              <a:t>2. “Scheduling and Mapping: Software Pipelining in the Presence of Structural Hazards,” E. Altman, R. Govindarajan and Guang R. Gao, </a:t>
            </a:r>
            <a:r>
              <a:rPr lang="en-US" altLang="en-US" sz="2400" i="1" smtClean="0"/>
              <a:t>Proc. 1995 ACM SIGPLAN Conference on Programming Languages</a:t>
            </a:r>
            <a:r>
              <a:rPr lang="en-US" altLang="en-US" sz="2400" smtClean="0"/>
              <a:t> </a:t>
            </a:r>
            <a:r>
              <a:rPr lang="en-US" altLang="en-US" sz="2400" i="1" smtClean="0"/>
              <a:t>Design and Implementation</a:t>
            </a:r>
            <a:r>
              <a:rPr lang="en-US" altLang="en-US" sz="2400" smtClean="0"/>
              <a:t>, SIGPLAN Notice    30(6), 139-150, 1995.</a:t>
            </a:r>
          </a:p>
          <a:p>
            <a:pPr eaLnBrk="1" hangingPunct="1">
              <a:lnSpc>
                <a:spcPct val="50000"/>
              </a:lnSpc>
              <a:buFont typeface="Arial Unicode MS" panose="020B0604020202020204" pitchFamily="34" charset="-128"/>
              <a:buNone/>
            </a:pPr>
            <a:endParaRPr lang="en-US" altLang="en-US" sz="2800" smtClean="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89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89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7FC05B-4529-44AA-95EB-E95551BC5190}" type="slidenum">
              <a:rPr lang="en-US" altLang="en-US">
                <a:solidFill>
                  <a:srgbClr val="660066"/>
                </a:solidFill>
              </a:rPr>
              <a:pPr eaLnBrk="1" hangingPunct="1"/>
              <a:t>152</a:t>
            </a:fld>
            <a:endParaRPr lang="en-US" altLang="en-US">
              <a:solidFill>
                <a:srgbClr val="660066"/>
              </a:solidFill>
            </a:endParaRPr>
          </a:p>
        </p:txBody>
      </p:sp>
      <p:sp>
        <p:nvSpPr>
          <p:cNvPr id="168965" name="Rectangle 2"/>
          <p:cNvSpPr>
            <a:spLocks noGrp="1" noChangeArrowheads="1"/>
          </p:cNvSpPr>
          <p:nvPr>
            <p:ph type="title"/>
          </p:nvPr>
        </p:nvSpPr>
        <p:spPr>
          <a:xfrm>
            <a:off x="1062038" y="500063"/>
            <a:ext cx="7446962" cy="485775"/>
          </a:xfrm>
        </p:spPr>
        <p:txBody>
          <a:bodyPr/>
          <a:lstStyle/>
          <a:p>
            <a:pPr eaLnBrk="1" hangingPunct="1"/>
            <a:r>
              <a:rPr lang="en-US" altLang="en-US" smtClean="0"/>
              <a:t>Additional Reading:</a:t>
            </a:r>
          </a:p>
        </p:txBody>
      </p:sp>
      <p:sp>
        <p:nvSpPr>
          <p:cNvPr id="168966" name="Rectangle 3"/>
          <p:cNvSpPr>
            <a:spLocks noGrp="1" noChangeArrowheads="1"/>
          </p:cNvSpPr>
          <p:nvPr>
            <p:ph type="body" idx="1"/>
          </p:nvPr>
        </p:nvSpPr>
        <p:spPr>
          <a:xfrm>
            <a:off x="874713" y="1520825"/>
            <a:ext cx="7620000" cy="4991100"/>
          </a:xfrm>
        </p:spPr>
        <p:txBody>
          <a:bodyPr/>
          <a:lstStyle/>
          <a:p>
            <a:pPr eaLnBrk="1" hangingPunct="1">
              <a:buFont typeface="Arial Unicode MS" panose="020B0604020202020204" pitchFamily="34" charset="-128"/>
              <a:buNone/>
            </a:pPr>
            <a:r>
              <a:rPr lang="en-US" altLang="en-US" sz="2400" smtClean="0"/>
              <a:t>3. “All Shortest Routes from a Fixed Origin in a Graph”, G. Dantzig, W. Blattner and M. Rao, </a:t>
            </a:r>
            <a:r>
              <a:rPr lang="en-US" altLang="en-US" sz="2400" i="1" smtClean="0"/>
              <a:t>Proceedings of</a:t>
            </a:r>
            <a:r>
              <a:rPr lang="en-US" altLang="en-US" sz="2400" smtClean="0"/>
              <a:t> </a:t>
            </a:r>
            <a:r>
              <a:rPr lang="en-US" altLang="en-US" sz="2400" i="1" smtClean="0"/>
              <a:t>the Conference on Theory of Graphs</a:t>
            </a:r>
            <a:r>
              <a:rPr lang="en-US" altLang="en-US" sz="2400" smtClean="0"/>
              <a:t>, 85-90, July 1967.</a:t>
            </a:r>
          </a:p>
          <a:p>
            <a:pPr eaLnBrk="1" hangingPunct="1">
              <a:lnSpc>
                <a:spcPct val="30000"/>
              </a:lnSpc>
              <a:buFont typeface="Arial Unicode MS" panose="020B0604020202020204" pitchFamily="34" charset="-128"/>
              <a:buNone/>
            </a:pPr>
            <a:endParaRPr lang="en-US" altLang="en-US" sz="2400" smtClean="0"/>
          </a:p>
          <a:p>
            <a:pPr eaLnBrk="1" hangingPunct="1">
              <a:buFont typeface="Arial Unicode MS" panose="020B0604020202020204" pitchFamily="34" charset="-128"/>
              <a:buNone/>
            </a:pPr>
            <a:r>
              <a:rPr lang="en-US" altLang="en-US" sz="2400" smtClean="0"/>
              <a:t>4. “A New Compilation Technique for Parallelizing Loops with Unpredictable Branches on a VLIW Architecture”, K. Ebcioglu and T. Nakanati, </a:t>
            </a:r>
            <a:r>
              <a:rPr lang="en-US" altLang="en-US" sz="2400" i="1" smtClean="0"/>
              <a:t>Workshop on Languages and Compilers for Parallel</a:t>
            </a:r>
            <a:r>
              <a:rPr lang="en-US" altLang="en-US" sz="2400" smtClean="0"/>
              <a:t> </a:t>
            </a:r>
            <a:r>
              <a:rPr lang="en-US" altLang="en-US" sz="2400" i="1" smtClean="0"/>
              <a:t>Computing</a:t>
            </a:r>
            <a:r>
              <a:rPr lang="en-US" altLang="en-US" sz="2400" smtClean="0"/>
              <a:t>, 1989.</a:t>
            </a:r>
          </a:p>
          <a:p>
            <a:pPr eaLnBrk="1" hangingPunct="1">
              <a:lnSpc>
                <a:spcPct val="30000"/>
              </a:lnSpc>
              <a:buFont typeface="Arial Unicode MS" panose="020B0604020202020204" pitchFamily="34" charset="-128"/>
              <a:buNone/>
            </a:pPr>
            <a:endParaRPr lang="en-US" altLang="en-US" sz="2400" smtClean="0"/>
          </a:p>
          <a:p>
            <a:pPr eaLnBrk="1" hangingPunct="1">
              <a:buFont typeface="Arial Unicode MS" panose="020B0604020202020204" pitchFamily="34" charset="-128"/>
              <a:buNone/>
            </a:pPr>
            <a:endParaRPr lang="en-US" altLang="en-US" smtClean="0"/>
          </a:p>
          <a:p>
            <a:pPr eaLnBrk="1" hangingPunct="1"/>
            <a:endParaRPr lang="en-US" altLang="en-US" smtClean="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99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699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808752-7235-4538-A70F-1106075E83C2}" type="slidenum">
              <a:rPr lang="en-US" altLang="en-US">
                <a:solidFill>
                  <a:srgbClr val="660066"/>
                </a:solidFill>
              </a:rPr>
              <a:pPr eaLnBrk="1" hangingPunct="1"/>
              <a:t>153</a:t>
            </a:fld>
            <a:endParaRPr lang="en-US" altLang="en-US">
              <a:solidFill>
                <a:srgbClr val="660066"/>
              </a:solidFill>
            </a:endParaRPr>
          </a:p>
        </p:txBody>
      </p:sp>
      <p:sp>
        <p:nvSpPr>
          <p:cNvPr id="169989" name="Rectangle 2"/>
          <p:cNvSpPr>
            <a:spLocks noGrp="1" noChangeArrowheads="1"/>
          </p:cNvSpPr>
          <p:nvPr>
            <p:ph type="title"/>
          </p:nvPr>
        </p:nvSpPr>
        <p:spPr>
          <a:xfrm>
            <a:off x="1062038" y="500063"/>
            <a:ext cx="7446962" cy="485775"/>
          </a:xfrm>
        </p:spPr>
        <p:txBody>
          <a:bodyPr/>
          <a:lstStyle/>
          <a:p>
            <a:pPr eaLnBrk="1" hangingPunct="1"/>
            <a:r>
              <a:rPr lang="en-US" altLang="en-US" smtClean="0"/>
              <a:t>Additional Reading:</a:t>
            </a:r>
          </a:p>
        </p:txBody>
      </p:sp>
      <p:sp>
        <p:nvSpPr>
          <p:cNvPr id="169990" name="Rectangle 3"/>
          <p:cNvSpPr>
            <a:spLocks noGrp="1" noChangeArrowheads="1"/>
          </p:cNvSpPr>
          <p:nvPr>
            <p:ph type="body" idx="1"/>
          </p:nvPr>
        </p:nvSpPr>
        <p:spPr>
          <a:xfrm>
            <a:off x="538163" y="1600200"/>
            <a:ext cx="8148637" cy="4343400"/>
          </a:xfrm>
        </p:spPr>
        <p:txBody>
          <a:bodyPr/>
          <a:lstStyle/>
          <a:p>
            <a:pPr eaLnBrk="1" hangingPunct="1">
              <a:lnSpc>
                <a:spcPct val="80000"/>
              </a:lnSpc>
              <a:buFont typeface="Arial Unicode MS" panose="020B0604020202020204" pitchFamily="34" charset="-128"/>
              <a:buNone/>
            </a:pPr>
            <a:r>
              <a:rPr lang="en-US" altLang="en-US" sz="2400" smtClean="0"/>
              <a:t>5. “ A global resource-constrained parallelization technique”, K. Ebcioglu and Alexandru Nicolau, </a:t>
            </a:r>
            <a:r>
              <a:rPr lang="en-US" altLang="en-US" sz="2400" i="1" smtClean="0"/>
              <a:t>Proceedings SIGPLAN-89 Conference on Programming Language Design and</a:t>
            </a:r>
            <a:r>
              <a:rPr lang="en-US" altLang="en-US" sz="2400" smtClean="0"/>
              <a:t> </a:t>
            </a:r>
            <a:r>
              <a:rPr lang="en-US" altLang="en-US" sz="2400" i="1" smtClean="0"/>
              <a:t>Implementation</a:t>
            </a:r>
            <a:r>
              <a:rPr lang="en-US" altLang="en-US" sz="2400" smtClean="0"/>
              <a:t>, 154-163, 1989.</a:t>
            </a:r>
          </a:p>
          <a:p>
            <a:pPr eaLnBrk="1" hangingPunct="1">
              <a:lnSpc>
                <a:spcPct val="40000"/>
              </a:lnSpc>
            </a:pPr>
            <a:endParaRPr lang="en-US" altLang="en-US" sz="2400" smtClean="0"/>
          </a:p>
          <a:p>
            <a:pPr eaLnBrk="1" hangingPunct="1">
              <a:lnSpc>
                <a:spcPct val="80000"/>
              </a:lnSpc>
              <a:buFont typeface="Arial Unicode MS" panose="020B0604020202020204" pitchFamily="34" charset="-128"/>
              <a:buNone/>
            </a:pPr>
            <a:r>
              <a:rPr lang="en-US" altLang="en-US" sz="2400" smtClean="0"/>
              <a:t>6. “The Program Dependence Graph and its use in optimization,” J. Ferrante, K.J. Ottenstein and J.D. Warren, </a:t>
            </a:r>
            <a:r>
              <a:rPr lang="en-US" altLang="en-US" sz="2400" i="1" smtClean="0"/>
              <a:t>ACM TOPLAS</a:t>
            </a:r>
            <a:r>
              <a:rPr lang="en-US" altLang="en-US" sz="2400" smtClean="0"/>
              <a:t>, vol. 9, no. 3, 319-349, Jul. 1987.</a:t>
            </a:r>
          </a:p>
          <a:p>
            <a:pPr eaLnBrk="1" hangingPunct="1">
              <a:lnSpc>
                <a:spcPct val="3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r>
              <a:rPr lang="en-US" altLang="en-US" sz="2400" smtClean="0"/>
              <a:t>7. “ The VLIW Machine: A Multiprocessor for Compiling Scientific Code”, J. Fisher, </a:t>
            </a:r>
            <a:r>
              <a:rPr lang="en-US" altLang="en-US" sz="2400" i="1" smtClean="0"/>
              <a:t>IEEE Computer, </a:t>
            </a:r>
            <a:r>
              <a:rPr lang="en-US" altLang="en-US" sz="2400" smtClean="0"/>
              <a:t>vol.7, 45-53, 1984.</a:t>
            </a:r>
            <a:endParaRPr lang="en-US" altLang="en-US" sz="2400" i="1" smtClean="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710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710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D05E0D-71C3-4AC2-A624-64E18EB26CF8}" type="slidenum">
              <a:rPr lang="en-US" altLang="en-US">
                <a:solidFill>
                  <a:srgbClr val="660066"/>
                </a:solidFill>
              </a:rPr>
              <a:pPr eaLnBrk="1" hangingPunct="1"/>
              <a:t>154</a:t>
            </a:fld>
            <a:endParaRPr lang="en-US" altLang="en-US">
              <a:solidFill>
                <a:srgbClr val="660066"/>
              </a:solidFill>
            </a:endParaRPr>
          </a:p>
        </p:txBody>
      </p:sp>
      <p:sp>
        <p:nvSpPr>
          <p:cNvPr id="171013" name="Rectangle 2"/>
          <p:cNvSpPr>
            <a:spLocks noGrp="1" noChangeArrowheads="1"/>
          </p:cNvSpPr>
          <p:nvPr>
            <p:ph type="title"/>
          </p:nvPr>
        </p:nvSpPr>
        <p:spPr>
          <a:xfrm>
            <a:off x="1062038" y="500063"/>
            <a:ext cx="7446962" cy="485775"/>
          </a:xfrm>
        </p:spPr>
        <p:txBody>
          <a:bodyPr/>
          <a:lstStyle/>
          <a:p>
            <a:pPr eaLnBrk="1" hangingPunct="1"/>
            <a:r>
              <a:rPr lang="en-US" altLang="en-US" smtClean="0"/>
              <a:t>Additional Reading:</a:t>
            </a:r>
          </a:p>
        </p:txBody>
      </p:sp>
      <p:sp>
        <p:nvSpPr>
          <p:cNvPr id="171014" name="Rectangle 3"/>
          <p:cNvSpPr>
            <a:spLocks noGrp="1" noChangeArrowheads="1"/>
          </p:cNvSpPr>
          <p:nvPr>
            <p:ph type="body" idx="1"/>
          </p:nvPr>
        </p:nvSpPr>
        <p:spPr>
          <a:xfrm>
            <a:off x="538163" y="1828800"/>
            <a:ext cx="8148637" cy="3733800"/>
          </a:xfrm>
        </p:spPr>
        <p:txBody>
          <a:bodyPr/>
          <a:lstStyle/>
          <a:p>
            <a:pPr eaLnBrk="1" hangingPunct="1">
              <a:lnSpc>
                <a:spcPct val="80000"/>
              </a:lnSpc>
              <a:buFont typeface="Arial Unicode MS" panose="020B0604020202020204" pitchFamily="34" charset="-128"/>
              <a:buNone/>
            </a:pPr>
            <a:r>
              <a:rPr lang="en-US" altLang="en-US" sz="2400" smtClean="0"/>
              <a:t>8</a:t>
            </a:r>
            <a:r>
              <a:rPr lang="en-US" altLang="en-US" sz="2400" i="1" smtClean="0"/>
              <a:t>. “</a:t>
            </a:r>
            <a:r>
              <a:rPr lang="en-US" altLang="en-US" sz="2400" smtClean="0"/>
              <a:t>The Superblock: An Effective Technique for VLIW and Superscalar Compilation”, W. Hwu, S. Mahlke, W. Chen, P. Chang, N. Warter, R. Bringmann, R. Ouellette, R. Hank, T. Kiyohara, G. Habb, J. Holm and D. Lavery, </a:t>
            </a:r>
            <a:r>
              <a:rPr lang="en-US" altLang="en-US" sz="2400" i="1" smtClean="0"/>
              <a:t>Journal of Supercomputing</a:t>
            </a:r>
            <a:r>
              <a:rPr lang="en-US" altLang="en-US" sz="2400" smtClean="0"/>
              <a:t>, 7(1,2), March 1993.</a:t>
            </a:r>
          </a:p>
          <a:p>
            <a:pPr eaLnBrk="1" hangingPunct="1">
              <a:lnSpc>
                <a:spcPct val="6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r>
              <a:rPr lang="en-US" altLang="en-US" sz="2400" smtClean="0"/>
              <a:t>9. “Circular Scheduling: A New Technique to Performing”, S. Jian, </a:t>
            </a:r>
            <a:r>
              <a:rPr lang="en-US" altLang="en-US" sz="2400" i="1" smtClean="0"/>
              <a:t>Proceedings SIGPLAN-91 Conference on Programming Language Design and</a:t>
            </a:r>
            <a:r>
              <a:rPr lang="en-US" altLang="en-US" sz="2400" smtClean="0"/>
              <a:t> </a:t>
            </a:r>
            <a:r>
              <a:rPr lang="en-US" altLang="en-US" sz="2400" i="1" smtClean="0"/>
              <a:t>Implementatation</a:t>
            </a:r>
            <a:r>
              <a:rPr lang="en-US" altLang="en-US" sz="2400" smtClean="0"/>
              <a:t>, 219-228, 1991.</a:t>
            </a:r>
          </a:p>
          <a:p>
            <a:pPr eaLnBrk="1" hangingPunct="1">
              <a:lnSpc>
                <a:spcPct val="5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endParaRPr lang="en-US" altLang="en-US" sz="2800" i="1" smtClean="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720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720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DF7F02-3437-4FB2-B594-A2166C581397}" type="slidenum">
              <a:rPr lang="en-US" altLang="en-US">
                <a:solidFill>
                  <a:srgbClr val="660066"/>
                </a:solidFill>
              </a:rPr>
              <a:pPr eaLnBrk="1" hangingPunct="1"/>
              <a:t>155</a:t>
            </a:fld>
            <a:endParaRPr lang="en-US" altLang="en-US">
              <a:solidFill>
                <a:srgbClr val="660066"/>
              </a:solidFill>
            </a:endParaRPr>
          </a:p>
        </p:txBody>
      </p:sp>
      <p:sp>
        <p:nvSpPr>
          <p:cNvPr id="172037" name="Rectangle 2"/>
          <p:cNvSpPr>
            <a:spLocks noGrp="1" noChangeArrowheads="1"/>
          </p:cNvSpPr>
          <p:nvPr>
            <p:ph type="title"/>
          </p:nvPr>
        </p:nvSpPr>
        <p:spPr>
          <a:xfrm>
            <a:off x="1062038" y="500063"/>
            <a:ext cx="7446962" cy="485775"/>
          </a:xfrm>
        </p:spPr>
        <p:txBody>
          <a:bodyPr/>
          <a:lstStyle/>
          <a:p>
            <a:pPr eaLnBrk="1" hangingPunct="1"/>
            <a:r>
              <a:rPr lang="en-US" altLang="en-US" smtClean="0"/>
              <a:t>Additional Reading:</a:t>
            </a:r>
          </a:p>
        </p:txBody>
      </p:sp>
      <p:sp>
        <p:nvSpPr>
          <p:cNvPr id="172038" name="Rectangle 3"/>
          <p:cNvSpPr>
            <a:spLocks noGrp="1" noChangeArrowheads="1"/>
          </p:cNvSpPr>
          <p:nvPr>
            <p:ph type="body" idx="1"/>
          </p:nvPr>
        </p:nvSpPr>
        <p:spPr>
          <a:xfrm>
            <a:off x="735013" y="1454150"/>
            <a:ext cx="7620000" cy="4991100"/>
          </a:xfrm>
        </p:spPr>
        <p:txBody>
          <a:bodyPr/>
          <a:lstStyle/>
          <a:p>
            <a:pPr eaLnBrk="1" hangingPunct="1">
              <a:lnSpc>
                <a:spcPct val="90000"/>
              </a:lnSpc>
              <a:buFont typeface="Arial Unicode MS" panose="020B0604020202020204" pitchFamily="34" charset="-128"/>
              <a:buNone/>
            </a:pPr>
            <a:r>
              <a:rPr lang="en-US" altLang="en-US" sz="2400" smtClean="0"/>
              <a:t>10. “Data Flow and Dependence Analysis for Instruction Level Parallelism”, B. Rau, </a:t>
            </a:r>
            <a:r>
              <a:rPr lang="en-US" altLang="en-US" sz="2400" i="1" smtClean="0"/>
              <a:t>Proceedings</a:t>
            </a:r>
            <a:r>
              <a:rPr lang="en-US" altLang="en-US" sz="2400" smtClean="0"/>
              <a:t> </a:t>
            </a:r>
            <a:r>
              <a:rPr lang="en-US" altLang="en-US" sz="2400" i="1" smtClean="0"/>
              <a:t>of the Fourth Workshop on Language and</a:t>
            </a:r>
            <a:r>
              <a:rPr lang="en-US" altLang="en-US" sz="2400" smtClean="0"/>
              <a:t> </a:t>
            </a:r>
            <a:r>
              <a:rPr lang="en-US" altLang="en-US" sz="2400" i="1" smtClean="0"/>
              <a:t>Compilers for Parallel Computing</a:t>
            </a:r>
            <a:r>
              <a:rPr lang="en-US" altLang="en-US" sz="2400" smtClean="0"/>
              <a:t>, August 1991.</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11. “Some Scheduling Techniques and an Easily Schedulable Horizontal Architecture for High-Performance Scientific Computing”, B. Rau and C. Glaeser, </a:t>
            </a:r>
            <a:r>
              <a:rPr lang="en-US" altLang="en-US" sz="2400" i="1" smtClean="0"/>
              <a:t>Proceedings of the 14th Annual Workshop on Microprogramming</a:t>
            </a:r>
            <a:r>
              <a:rPr lang="en-US" altLang="en-US" sz="2400" smtClean="0"/>
              <a:t>, 183-198, 1981.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96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97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8489E-2346-44A3-A904-E4E894A0DB04}" type="slidenum">
              <a:rPr lang="en-US" altLang="en-US">
                <a:solidFill>
                  <a:srgbClr val="660066"/>
                </a:solidFill>
              </a:rPr>
              <a:pPr eaLnBrk="1" hangingPunct="1"/>
              <a:t>16</a:t>
            </a:fld>
            <a:endParaRPr lang="en-US" altLang="en-US">
              <a:solidFill>
                <a:srgbClr val="660066"/>
              </a:solidFill>
            </a:endParaRPr>
          </a:p>
        </p:txBody>
      </p:sp>
      <p:sp>
        <p:nvSpPr>
          <p:cNvPr id="29701" name="Rectangle 2"/>
          <p:cNvSpPr>
            <a:spLocks noGrp="1" noChangeArrowheads="1"/>
          </p:cNvSpPr>
          <p:nvPr>
            <p:ph type="title"/>
          </p:nvPr>
        </p:nvSpPr>
        <p:spPr>
          <a:xfrm>
            <a:off x="1062038" y="500063"/>
            <a:ext cx="7446962" cy="485775"/>
          </a:xfrm>
        </p:spPr>
        <p:txBody>
          <a:bodyPr/>
          <a:lstStyle/>
          <a:p>
            <a:pPr eaLnBrk="1" hangingPunct="1"/>
            <a:r>
              <a:rPr lang="en-US" altLang="en-US" smtClean="0"/>
              <a:t>How Good is Greedy?</a:t>
            </a:r>
          </a:p>
        </p:txBody>
      </p:sp>
      <p:sp>
        <p:nvSpPr>
          <p:cNvPr id="29702" name="Rectangle 3"/>
          <p:cNvSpPr>
            <a:spLocks noGrp="1" noChangeArrowheads="1"/>
          </p:cNvSpPr>
          <p:nvPr>
            <p:ph type="body" idx="1"/>
          </p:nvPr>
        </p:nvSpPr>
        <p:spPr>
          <a:xfrm>
            <a:off x="838200" y="1524000"/>
            <a:ext cx="7620000" cy="4991100"/>
          </a:xfrm>
        </p:spPr>
        <p:txBody>
          <a:bodyPr/>
          <a:lstStyle/>
          <a:p>
            <a:pPr eaLnBrk="1" hangingPunct="1">
              <a:lnSpc>
                <a:spcPct val="90000"/>
              </a:lnSpc>
              <a:buFont typeface="Arial Unicode MS" panose="020B0604020202020204" pitchFamily="34" charset="-128"/>
              <a:buNone/>
            </a:pPr>
            <a:r>
              <a:rPr lang="en-US" altLang="en-US" sz="2800" b="1" smtClean="0"/>
              <a:t>Approximation:</a:t>
            </a:r>
            <a:r>
              <a:rPr lang="en-US" altLang="en-US" sz="2800" smtClean="0"/>
              <a:t> For any pipeline depth </a:t>
            </a:r>
            <a:r>
              <a:rPr lang="en-US" altLang="en-US" sz="2800" i="1" smtClean="0"/>
              <a:t>k</a:t>
            </a:r>
            <a:r>
              <a:rPr lang="en-US" altLang="en-US" sz="2800" smtClean="0"/>
              <a:t> ≥ 1 and any number </a:t>
            </a:r>
            <a:r>
              <a:rPr lang="en-US" altLang="en-US" sz="2800" i="1" smtClean="0"/>
              <a:t>m</a:t>
            </a:r>
            <a:r>
              <a:rPr lang="en-US" altLang="en-US" sz="2800" smtClean="0"/>
              <a:t> of pipelines,</a:t>
            </a:r>
          </a:p>
          <a:p>
            <a:pPr eaLnBrk="1" hangingPunct="1">
              <a:lnSpc>
                <a:spcPct val="90000"/>
              </a:lnSpc>
              <a:buFont typeface="Arial Unicode MS" panose="020B0604020202020204" pitchFamily="34" charset="-128"/>
              <a:buNone/>
            </a:pPr>
            <a:endParaRPr lang="en-US" altLang="en-US" sz="2800" smtClean="0"/>
          </a:p>
          <a:p>
            <a:pPr eaLnBrk="1" hangingPunct="1">
              <a:lnSpc>
                <a:spcPct val="50000"/>
              </a:lnSpc>
              <a:buFont typeface="Arial Unicode MS" panose="020B0604020202020204" pitchFamily="34" charset="-128"/>
              <a:buNone/>
            </a:pPr>
            <a:r>
              <a:rPr lang="en-US" altLang="en-US" sz="2800" smtClean="0"/>
              <a:t>					          1</a:t>
            </a:r>
          </a:p>
          <a:p>
            <a:pPr eaLnBrk="1" hangingPunct="1">
              <a:lnSpc>
                <a:spcPct val="50000"/>
              </a:lnSpc>
              <a:buFont typeface="Arial Unicode MS" panose="020B0604020202020204" pitchFamily="34" charset="-128"/>
              <a:buNone/>
            </a:pPr>
            <a:r>
              <a:rPr lang="en-US" altLang="en-US" sz="2800" smtClean="0"/>
              <a:t>			</a:t>
            </a:r>
            <a:r>
              <a:rPr lang="en-US" altLang="en-US" sz="2800" b="1" smtClean="0"/>
              <a:t>S</a:t>
            </a:r>
            <a:r>
              <a:rPr lang="en-US" altLang="en-US" sz="2800" baseline="-25000" smtClean="0"/>
              <a:t>greedy</a:t>
            </a:r>
            <a:r>
              <a:rPr lang="en-US" altLang="en-US" sz="2800" smtClean="0"/>
              <a:t>/</a:t>
            </a:r>
            <a:r>
              <a:rPr lang="en-US" altLang="en-US" sz="2800" b="1" smtClean="0"/>
              <a:t>S</a:t>
            </a:r>
            <a:r>
              <a:rPr lang="en-US" altLang="en-US" sz="2800" baseline="-25000" smtClean="0"/>
              <a:t>opt</a:t>
            </a:r>
            <a:r>
              <a:rPr lang="en-US" altLang="en-US" sz="2800" smtClean="0"/>
              <a:t> ≤ (2 - ----- ).</a:t>
            </a:r>
          </a:p>
          <a:p>
            <a:pPr eaLnBrk="1" hangingPunct="1">
              <a:lnSpc>
                <a:spcPct val="50000"/>
              </a:lnSpc>
              <a:buFont typeface="Arial Unicode MS" panose="020B0604020202020204" pitchFamily="34" charset="-128"/>
              <a:buNone/>
            </a:pPr>
            <a:r>
              <a:rPr lang="en-US" altLang="en-US" sz="2800" smtClean="0"/>
              <a:t>					         </a:t>
            </a:r>
            <a:r>
              <a:rPr lang="en-US" altLang="en-US" sz="2800" i="1" smtClean="0"/>
              <a:t>mk   </a:t>
            </a:r>
          </a:p>
          <a:p>
            <a:pPr eaLnBrk="1" hangingPunct="1">
              <a:lnSpc>
                <a:spcPct val="0"/>
              </a:lnSpc>
              <a:buFont typeface="Arial Unicode MS" panose="020B0604020202020204" pitchFamily="34" charset="-128"/>
              <a:buNone/>
            </a:pPr>
            <a:endParaRPr lang="en-US" altLang="en-US" sz="2800" i="1" smtClean="0"/>
          </a:p>
          <a:p>
            <a:pPr eaLnBrk="1" hangingPunct="1">
              <a:lnSpc>
                <a:spcPct val="0"/>
              </a:lnSpc>
            </a:pPr>
            <a:endParaRPr lang="en-US" altLang="en-US" sz="2800" i="1" smtClean="0"/>
          </a:p>
          <a:p>
            <a:pPr eaLnBrk="1" hangingPunct="1">
              <a:lnSpc>
                <a:spcPct val="0"/>
              </a:lnSpc>
            </a:pPr>
            <a:endParaRPr lang="en-US" altLang="en-US" sz="2800" i="1" smtClean="0"/>
          </a:p>
          <a:p>
            <a:pPr eaLnBrk="1" hangingPunct="1">
              <a:lnSpc>
                <a:spcPct val="90000"/>
              </a:lnSpc>
            </a:pPr>
            <a:r>
              <a:rPr lang="en-US" altLang="en-US" sz="2800" smtClean="0"/>
              <a:t>For example, with one pipeline (</a:t>
            </a:r>
            <a:r>
              <a:rPr lang="en-US" altLang="en-US" sz="2800" i="1" smtClean="0"/>
              <a:t>m</a:t>
            </a:r>
            <a:r>
              <a:rPr lang="en-US" altLang="en-US" sz="2800" smtClean="0"/>
              <a:t>=1) and the latencies k grow as 2,3,4,…, the approximate schedule is guaranteed to have a completion time no more 66%, 75%, and 80% over the optimal completion time.</a:t>
            </a:r>
          </a:p>
          <a:p>
            <a:pPr lvl="4" eaLnBrk="1" hangingPunct="1">
              <a:lnSpc>
                <a:spcPct val="90000"/>
              </a:lnSpc>
              <a:buFontTx/>
              <a:buNone/>
            </a:pPr>
            <a:r>
              <a:rPr lang="en-US" altLang="en-US" sz="1800" i="1"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07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307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958B38-4D69-4706-A3C1-F79773702946}" type="slidenum">
              <a:rPr lang="en-US" altLang="en-US">
                <a:solidFill>
                  <a:srgbClr val="660066"/>
                </a:solidFill>
              </a:rPr>
              <a:pPr eaLnBrk="1" hangingPunct="1"/>
              <a:t>17</a:t>
            </a:fld>
            <a:endParaRPr lang="en-US" altLang="en-US">
              <a:solidFill>
                <a:srgbClr val="660066"/>
              </a:solidFill>
            </a:endParaRPr>
          </a:p>
        </p:txBody>
      </p:sp>
      <p:sp>
        <p:nvSpPr>
          <p:cNvPr id="30725" name="Rectangle 3"/>
          <p:cNvSpPr>
            <a:spLocks noGrp="1" noChangeArrowheads="1"/>
          </p:cNvSpPr>
          <p:nvPr>
            <p:ph type="body" idx="1"/>
          </p:nvPr>
        </p:nvSpPr>
        <p:spPr/>
        <p:txBody>
          <a:bodyPr/>
          <a:lstStyle/>
          <a:p>
            <a:pPr eaLnBrk="1" hangingPunct="1">
              <a:lnSpc>
                <a:spcPct val="90000"/>
              </a:lnSpc>
            </a:pPr>
            <a:r>
              <a:rPr lang="en-US" altLang="en-US" smtClean="0"/>
              <a:t>This theoretical guarantee shows that greedy scheduling is not bad, but the bounds are worst-case; practical experience tends to be much better. </a:t>
            </a:r>
          </a:p>
          <a:p>
            <a:pPr eaLnBrk="1" hangingPunct="1"/>
            <a:endParaRPr lang="en-US"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2362200" y="1600200"/>
            <a:ext cx="5105400" cy="1447800"/>
          </a:xfrm>
        </p:spPr>
        <p:txBody>
          <a:bodyPr/>
          <a:lstStyle/>
          <a:p>
            <a:pPr eaLnBrk="1" hangingPunct="1"/>
            <a:r>
              <a:rPr lang="en-US" altLang="en-US" sz="3600" smtClean="0">
                <a:solidFill>
                  <a:schemeClr val="accent2"/>
                </a:solidFill>
              </a:rPr>
              <a:t>A Critical Choice:</a:t>
            </a:r>
            <a:r>
              <a:rPr lang="en-US" altLang="en-US" sz="3600" smtClean="0"/>
              <a:t> The  Rank Function for Prioritizing Nodes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27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327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1AE831-8631-4C92-A0A1-2F92A7375881}" type="slidenum">
              <a:rPr lang="en-US" altLang="en-US">
                <a:solidFill>
                  <a:srgbClr val="660066"/>
                </a:solidFill>
              </a:rPr>
              <a:pPr eaLnBrk="1" hangingPunct="1"/>
              <a:t>19</a:t>
            </a:fld>
            <a:endParaRPr lang="en-US" altLang="en-US">
              <a:solidFill>
                <a:srgbClr val="660066"/>
              </a:solidFill>
            </a:endParaRPr>
          </a:p>
        </p:txBody>
      </p:sp>
      <p:sp>
        <p:nvSpPr>
          <p:cNvPr id="32773" name="Rectangle 2"/>
          <p:cNvSpPr>
            <a:spLocks noGrp="1" noChangeArrowheads="1"/>
          </p:cNvSpPr>
          <p:nvPr>
            <p:ph type="title"/>
          </p:nvPr>
        </p:nvSpPr>
        <p:spPr>
          <a:xfrm>
            <a:off x="1128713" y="677863"/>
            <a:ext cx="7445375" cy="485775"/>
          </a:xfrm>
        </p:spPr>
        <p:txBody>
          <a:bodyPr/>
          <a:lstStyle/>
          <a:p>
            <a:pPr eaLnBrk="1" hangingPunct="1"/>
            <a:r>
              <a:rPr lang="en-US" altLang="en-US" sz="4000" smtClean="0"/>
              <a:t>An Example Rank Function</a:t>
            </a:r>
          </a:p>
        </p:txBody>
      </p:sp>
      <p:sp>
        <p:nvSpPr>
          <p:cNvPr id="32774" name="Rectangle 3"/>
          <p:cNvSpPr>
            <a:spLocks noGrp="1" noChangeArrowheads="1"/>
          </p:cNvSpPr>
          <p:nvPr>
            <p:ph type="body" idx="1"/>
          </p:nvPr>
        </p:nvSpPr>
        <p:spPr>
          <a:xfrm>
            <a:off x="727075" y="1539875"/>
            <a:ext cx="7620000" cy="4991100"/>
          </a:xfrm>
        </p:spPr>
        <p:txBody>
          <a:bodyPr/>
          <a:lstStyle/>
          <a:p>
            <a:pPr eaLnBrk="1" hangingPunct="1">
              <a:lnSpc>
                <a:spcPct val="90000"/>
              </a:lnSpc>
              <a:buFont typeface="Arial Unicode MS" panose="020B0604020202020204" pitchFamily="34" charset="-128"/>
              <a:buNone/>
            </a:pPr>
            <a:r>
              <a:rPr lang="en-US" altLang="en-US" sz="2400" smtClean="0"/>
              <a:t>The example DAG</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1. Initially label all the nodes by the same value, say </a:t>
            </a:r>
            <a:r>
              <a:rPr lang="en-US" altLang="en-US" sz="2400" smtClean="0">
                <a:sym typeface="Symbol" panose="05050102010706020507" pitchFamily="18" charset="2"/>
              </a:rPr>
              <a:t></a:t>
            </a:r>
          </a:p>
          <a:p>
            <a:pPr eaLnBrk="1" hangingPunct="1">
              <a:lnSpc>
                <a:spcPct val="90000"/>
              </a:lnSpc>
              <a:buFont typeface="Arial Unicode MS" panose="020B0604020202020204" pitchFamily="34" charset="-128"/>
              <a:buNone/>
            </a:pPr>
            <a:endParaRPr lang="en-US" altLang="en-US" sz="2400" smtClean="0">
              <a:sym typeface="Symbol" panose="05050102010706020507" pitchFamily="18" charset="2"/>
            </a:endParaRP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2. Compute new labels from old starting with nodes at level zero (i4) and working towards higher levels:</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	(a) All nodes at level zero get a rank of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								</a:t>
            </a:r>
            <a:r>
              <a:rPr lang="en-US" altLang="en-US" sz="2400" i="1" smtClean="0">
                <a:sym typeface="Symbol" panose="05050102010706020507" pitchFamily="18" charset="2"/>
              </a:rPr>
              <a:t>more... </a:t>
            </a:r>
          </a:p>
        </p:txBody>
      </p:sp>
      <p:sp>
        <p:nvSpPr>
          <p:cNvPr id="32775" name="Line 4"/>
          <p:cNvSpPr>
            <a:spLocks noChangeShapeType="1"/>
          </p:cNvSpPr>
          <p:nvPr/>
        </p:nvSpPr>
        <p:spPr bwMode="auto">
          <a:xfrm flipV="1">
            <a:off x="2822575" y="2497138"/>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Line 5"/>
          <p:cNvSpPr>
            <a:spLocks noChangeShapeType="1"/>
          </p:cNvSpPr>
          <p:nvPr/>
        </p:nvSpPr>
        <p:spPr bwMode="auto">
          <a:xfrm>
            <a:off x="2822575" y="3030538"/>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Line 6"/>
          <p:cNvSpPr>
            <a:spLocks noChangeShapeType="1"/>
          </p:cNvSpPr>
          <p:nvPr/>
        </p:nvSpPr>
        <p:spPr bwMode="auto">
          <a:xfrm flipV="1">
            <a:off x="4117975" y="3030538"/>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Line 7"/>
          <p:cNvSpPr>
            <a:spLocks noChangeShapeType="1"/>
          </p:cNvSpPr>
          <p:nvPr/>
        </p:nvSpPr>
        <p:spPr bwMode="auto">
          <a:xfrm>
            <a:off x="4117975" y="2497138"/>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9" name="Oval 8"/>
          <p:cNvSpPr>
            <a:spLocks noChangeArrowheads="1"/>
          </p:cNvSpPr>
          <p:nvPr/>
        </p:nvSpPr>
        <p:spPr bwMode="auto">
          <a:xfrm>
            <a:off x="2746375" y="29543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0" name="Oval 9"/>
          <p:cNvSpPr>
            <a:spLocks noChangeArrowheads="1"/>
          </p:cNvSpPr>
          <p:nvPr/>
        </p:nvSpPr>
        <p:spPr bwMode="auto">
          <a:xfrm>
            <a:off x="4041775" y="24209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1" name="Oval 10"/>
          <p:cNvSpPr>
            <a:spLocks noChangeArrowheads="1"/>
          </p:cNvSpPr>
          <p:nvPr/>
        </p:nvSpPr>
        <p:spPr bwMode="auto">
          <a:xfrm>
            <a:off x="4041775" y="34877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2" name="Oval 11"/>
          <p:cNvSpPr>
            <a:spLocks noChangeArrowheads="1"/>
          </p:cNvSpPr>
          <p:nvPr/>
        </p:nvSpPr>
        <p:spPr bwMode="auto">
          <a:xfrm>
            <a:off x="5337175" y="29543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83" name="Text Box 12"/>
          <p:cNvSpPr txBox="1">
            <a:spLocks noChangeArrowheads="1"/>
          </p:cNvSpPr>
          <p:nvPr/>
        </p:nvSpPr>
        <p:spPr bwMode="auto">
          <a:xfrm>
            <a:off x="3279775" y="24209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0</a:t>
            </a:r>
            <a:endParaRPr lang="en-US" altLang="en-US" sz="2400">
              <a:latin typeface="Times New Roman" panose="02020603050405020304" pitchFamily="18" charset="0"/>
            </a:endParaRPr>
          </a:p>
        </p:txBody>
      </p:sp>
      <p:sp>
        <p:nvSpPr>
          <p:cNvPr id="32784" name="Text Box 13"/>
          <p:cNvSpPr txBox="1">
            <a:spLocks noChangeArrowheads="1"/>
          </p:cNvSpPr>
          <p:nvPr/>
        </p:nvSpPr>
        <p:spPr bwMode="auto">
          <a:xfrm>
            <a:off x="3279775" y="3259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0</a:t>
            </a:r>
            <a:endParaRPr lang="en-US" altLang="en-US" sz="2400">
              <a:latin typeface="Times New Roman" panose="02020603050405020304" pitchFamily="18" charset="0"/>
            </a:endParaRPr>
          </a:p>
        </p:txBody>
      </p:sp>
      <p:sp>
        <p:nvSpPr>
          <p:cNvPr id="32785" name="Text Box 14"/>
          <p:cNvSpPr txBox="1">
            <a:spLocks noChangeArrowheads="1"/>
          </p:cNvSpPr>
          <p:nvPr/>
        </p:nvSpPr>
        <p:spPr bwMode="auto">
          <a:xfrm>
            <a:off x="4727575" y="3259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0</a:t>
            </a:r>
            <a:endParaRPr lang="en-US" altLang="en-US" sz="2400">
              <a:latin typeface="Times New Roman" panose="02020603050405020304" pitchFamily="18" charset="0"/>
            </a:endParaRPr>
          </a:p>
        </p:txBody>
      </p:sp>
      <p:sp>
        <p:nvSpPr>
          <p:cNvPr id="32786" name="Text Box 15"/>
          <p:cNvSpPr txBox="1">
            <a:spLocks noChangeArrowheads="1"/>
          </p:cNvSpPr>
          <p:nvPr/>
        </p:nvSpPr>
        <p:spPr bwMode="auto">
          <a:xfrm>
            <a:off x="4651375" y="24209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1</a:t>
            </a:r>
            <a:endParaRPr lang="en-US" altLang="en-US" sz="2400">
              <a:latin typeface="Times New Roman" panose="02020603050405020304" pitchFamily="18" charset="0"/>
            </a:endParaRPr>
          </a:p>
        </p:txBody>
      </p:sp>
      <p:sp>
        <p:nvSpPr>
          <p:cNvPr id="32787" name="Text Box 16"/>
          <p:cNvSpPr txBox="1">
            <a:spLocks noChangeArrowheads="1"/>
          </p:cNvSpPr>
          <p:nvPr/>
        </p:nvSpPr>
        <p:spPr bwMode="auto">
          <a:xfrm>
            <a:off x="2517775" y="28019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a:t>
            </a:r>
            <a:r>
              <a:rPr lang="en-US" altLang="en-US" sz="1400" baseline="-25000">
                <a:latin typeface="Times New Roman" panose="02020603050405020304" pitchFamily="18" charset="0"/>
              </a:rPr>
              <a:t>1</a:t>
            </a:r>
            <a:endParaRPr lang="en-US" altLang="en-US" sz="2400">
              <a:latin typeface="Times New Roman" panose="02020603050405020304" pitchFamily="18" charset="0"/>
            </a:endParaRPr>
          </a:p>
        </p:txBody>
      </p:sp>
      <p:sp>
        <p:nvSpPr>
          <p:cNvPr id="32788" name="Text Box 17"/>
          <p:cNvSpPr txBox="1">
            <a:spLocks noChangeArrowheads="1"/>
          </p:cNvSpPr>
          <p:nvPr/>
        </p:nvSpPr>
        <p:spPr bwMode="auto">
          <a:xfrm>
            <a:off x="3965575" y="2116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a:t>
            </a:r>
            <a:r>
              <a:rPr lang="en-US" altLang="en-US" sz="1400" baseline="-25000">
                <a:latin typeface="Times New Roman" panose="02020603050405020304" pitchFamily="18" charset="0"/>
              </a:rPr>
              <a:t>2</a:t>
            </a:r>
            <a:endParaRPr lang="en-US" altLang="en-US" sz="2400">
              <a:latin typeface="Times New Roman" panose="02020603050405020304" pitchFamily="18" charset="0"/>
            </a:endParaRPr>
          </a:p>
        </p:txBody>
      </p:sp>
      <p:sp>
        <p:nvSpPr>
          <p:cNvPr id="32789" name="Text Box 18"/>
          <p:cNvSpPr txBox="1">
            <a:spLocks noChangeArrowheads="1"/>
          </p:cNvSpPr>
          <p:nvPr/>
        </p:nvSpPr>
        <p:spPr bwMode="auto">
          <a:xfrm>
            <a:off x="3965575" y="35639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a:t>
            </a:r>
            <a:r>
              <a:rPr lang="en-US" altLang="en-US" sz="1400" baseline="-25000">
                <a:latin typeface="Times New Roman" panose="02020603050405020304" pitchFamily="18" charset="0"/>
              </a:rPr>
              <a:t>3</a:t>
            </a:r>
            <a:endParaRPr lang="en-US" altLang="en-US" sz="2400">
              <a:latin typeface="Times New Roman" panose="02020603050405020304" pitchFamily="18" charset="0"/>
            </a:endParaRPr>
          </a:p>
        </p:txBody>
      </p:sp>
      <p:sp>
        <p:nvSpPr>
          <p:cNvPr id="32790" name="Text Box 19"/>
          <p:cNvSpPr txBox="1">
            <a:spLocks noChangeArrowheads="1"/>
          </p:cNvSpPr>
          <p:nvPr/>
        </p:nvSpPr>
        <p:spPr bwMode="auto">
          <a:xfrm>
            <a:off x="5413375" y="2878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a:t>
            </a:r>
            <a:r>
              <a:rPr lang="en-US" altLang="en-US" sz="1400" baseline="-25000">
                <a:latin typeface="Times New Roman" panose="02020603050405020304" pitchFamily="18" charset="0"/>
              </a:rPr>
              <a:t>4</a:t>
            </a:r>
            <a:endParaRPr lang="en-US" altLang="en-US" sz="2400">
              <a:latin typeface="Times New Roman" panose="02020603050405020304" pitchFamily="18" charset="0"/>
            </a:endParaRPr>
          </a:p>
        </p:txBody>
      </p:sp>
      <p:sp>
        <p:nvSpPr>
          <p:cNvPr id="32791" name="Text Box 20"/>
          <p:cNvSpPr txBox="1">
            <a:spLocks noChangeArrowheads="1"/>
          </p:cNvSpPr>
          <p:nvPr/>
        </p:nvSpPr>
        <p:spPr bwMode="auto">
          <a:xfrm>
            <a:off x="5184775" y="2497138"/>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Latency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3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53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92F9CB-91BB-4BFE-9EE5-99C2396FBDDE}" type="slidenum">
              <a:rPr lang="en-US" altLang="en-US">
                <a:solidFill>
                  <a:srgbClr val="660066"/>
                </a:solidFill>
              </a:rPr>
              <a:pPr eaLnBrk="1" hangingPunct="1"/>
              <a:t>2</a:t>
            </a:fld>
            <a:endParaRPr lang="en-US" altLang="en-US">
              <a:solidFill>
                <a:srgbClr val="660066"/>
              </a:solidFill>
            </a:endParaRPr>
          </a:p>
        </p:txBody>
      </p:sp>
      <p:sp>
        <p:nvSpPr>
          <p:cNvPr id="15365" name="Rectangle 2"/>
          <p:cNvSpPr>
            <a:spLocks noGrp="1" noChangeArrowheads="1"/>
          </p:cNvSpPr>
          <p:nvPr>
            <p:ph type="title"/>
          </p:nvPr>
        </p:nvSpPr>
        <p:spPr>
          <a:xfrm>
            <a:off x="1066800" y="304800"/>
            <a:ext cx="7772400" cy="914400"/>
          </a:xfrm>
        </p:spPr>
        <p:txBody>
          <a:bodyPr/>
          <a:lstStyle/>
          <a:p>
            <a:pPr eaLnBrk="1" hangingPunct="1"/>
            <a:r>
              <a:rPr lang="en-US" altLang="en-US" sz="4000" smtClean="0"/>
              <a:t>Instruction Scheduling: </a:t>
            </a:r>
            <a:br>
              <a:rPr lang="en-US" altLang="en-US" sz="4000" smtClean="0"/>
            </a:br>
            <a:r>
              <a:rPr lang="en-US" altLang="en-US" sz="4000" smtClean="0"/>
              <a:t>The Optimization Goal</a:t>
            </a:r>
          </a:p>
        </p:txBody>
      </p:sp>
      <p:sp>
        <p:nvSpPr>
          <p:cNvPr id="15366" name="Rectangle 3"/>
          <p:cNvSpPr>
            <a:spLocks noGrp="1" noChangeArrowheads="1"/>
          </p:cNvSpPr>
          <p:nvPr>
            <p:ph type="body" idx="1"/>
          </p:nvPr>
        </p:nvSpPr>
        <p:spPr>
          <a:xfrm>
            <a:off x="1027113" y="2286000"/>
            <a:ext cx="7334250" cy="3048000"/>
          </a:xfrm>
        </p:spPr>
        <p:txBody>
          <a:bodyPr/>
          <a:lstStyle/>
          <a:p>
            <a:pPr marL="0" indent="0" eaLnBrk="1" hangingPunct="1">
              <a:spcBef>
                <a:spcPct val="0"/>
              </a:spcBef>
              <a:buFont typeface="Arial Unicode MS" panose="020B0604020202020204" pitchFamily="34" charset="-128"/>
              <a:buNone/>
            </a:pPr>
            <a:r>
              <a:rPr lang="en-US" altLang="en-US" i="1" smtClean="0"/>
              <a:t>Given a source program P, schedule the instructions so as to minimize the overall execution time on the functional units in the target machine.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37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337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AF535F-26D8-45F4-8E42-B69E15F5CBE8}" type="slidenum">
              <a:rPr lang="en-US" altLang="en-US">
                <a:solidFill>
                  <a:srgbClr val="660066"/>
                </a:solidFill>
              </a:rPr>
              <a:pPr eaLnBrk="1" hangingPunct="1"/>
              <a:t>20</a:t>
            </a:fld>
            <a:endParaRPr lang="en-US" altLang="en-US">
              <a:solidFill>
                <a:srgbClr val="660066"/>
              </a:solidFill>
            </a:endParaRPr>
          </a:p>
        </p:txBody>
      </p:sp>
      <p:sp>
        <p:nvSpPr>
          <p:cNvPr id="33797" name="Rectangle 2"/>
          <p:cNvSpPr>
            <a:spLocks noGrp="1" noChangeArrowheads="1"/>
          </p:cNvSpPr>
          <p:nvPr>
            <p:ph type="title"/>
          </p:nvPr>
        </p:nvSpPr>
        <p:spPr>
          <a:xfrm>
            <a:off x="709613" y="476250"/>
            <a:ext cx="7747000" cy="762000"/>
          </a:xfrm>
        </p:spPr>
        <p:txBody>
          <a:bodyPr/>
          <a:lstStyle/>
          <a:p>
            <a:pPr eaLnBrk="1" hangingPunct="1"/>
            <a:r>
              <a:rPr lang="en-US" altLang="en-US" smtClean="0"/>
              <a:t>An Example Rank Function</a:t>
            </a:r>
          </a:p>
        </p:txBody>
      </p:sp>
      <p:sp>
        <p:nvSpPr>
          <p:cNvPr id="33798" name="Rectangle 3"/>
          <p:cNvSpPr>
            <a:spLocks noGrp="1" noChangeArrowheads="1"/>
          </p:cNvSpPr>
          <p:nvPr>
            <p:ph type="body" idx="1"/>
          </p:nvPr>
        </p:nvSpPr>
        <p:spPr>
          <a:xfrm>
            <a:off x="809625" y="1681163"/>
            <a:ext cx="7620000" cy="4991100"/>
          </a:xfrm>
        </p:spPr>
        <p:txBody>
          <a:bodyPr/>
          <a:lstStyle/>
          <a:p>
            <a:pPr eaLnBrk="1" hangingPunct="1">
              <a:lnSpc>
                <a:spcPct val="90000"/>
              </a:lnSpc>
              <a:buFont typeface="Arial Unicode MS" panose="020B0604020202020204" pitchFamily="34" charset="-128"/>
              <a:buNone/>
            </a:pPr>
            <a:r>
              <a:rPr lang="en-US" altLang="en-US" sz="2400" smtClean="0"/>
              <a:t>	(b) For a node at level 1, construct a new label  </a:t>
            </a:r>
          </a:p>
          <a:p>
            <a:pPr eaLnBrk="1" hangingPunct="1">
              <a:lnSpc>
                <a:spcPct val="90000"/>
              </a:lnSpc>
              <a:buFont typeface="Arial Unicode MS" panose="020B0604020202020204" pitchFamily="34" charset="-128"/>
              <a:buNone/>
            </a:pPr>
            <a:r>
              <a:rPr lang="en-US" altLang="en-US" sz="2400" smtClean="0"/>
              <a:t>         which is the concentration of all its successors   </a:t>
            </a:r>
          </a:p>
          <a:p>
            <a:pPr eaLnBrk="1" hangingPunct="1">
              <a:lnSpc>
                <a:spcPct val="90000"/>
              </a:lnSpc>
              <a:buFont typeface="Arial Unicode MS" panose="020B0604020202020204" pitchFamily="34" charset="-128"/>
              <a:buNone/>
            </a:pPr>
            <a:r>
              <a:rPr lang="en-US" altLang="en-US" sz="2400" smtClean="0"/>
              <a:t>         connected by a latency 1 edge.</a:t>
            </a:r>
          </a:p>
          <a:p>
            <a:pPr eaLnBrk="1" hangingPunct="1">
              <a:lnSpc>
                <a:spcPct val="90000"/>
              </a:lnSpc>
              <a:buFont typeface="Arial Unicode MS" panose="020B0604020202020204" pitchFamily="34" charset="-128"/>
              <a:buNone/>
            </a:pPr>
            <a:r>
              <a:rPr lang="en-US" altLang="en-US" sz="2400" smtClean="0"/>
              <a:t>	     </a:t>
            </a:r>
          </a:p>
          <a:p>
            <a:pPr eaLnBrk="1" hangingPunct="1">
              <a:lnSpc>
                <a:spcPct val="90000"/>
              </a:lnSpc>
              <a:buFont typeface="Arial Unicode MS" panose="020B0604020202020204" pitchFamily="34" charset="-128"/>
              <a:buNone/>
            </a:pPr>
            <a:r>
              <a:rPr lang="en-US" altLang="en-US" sz="2400" smtClean="0"/>
              <a:t>        Edge</a:t>
            </a:r>
            <a:r>
              <a:rPr lang="en-US" altLang="en-US" sz="2400" i="1" smtClean="0"/>
              <a:t> </a:t>
            </a:r>
            <a:r>
              <a:rPr lang="en-US" altLang="en-US" sz="2400" i="1" smtClean="0">
                <a:latin typeface="Times New Roman" panose="02020603050405020304" pitchFamily="18" charset="0"/>
              </a:rPr>
              <a:t>i</a:t>
            </a:r>
            <a:r>
              <a:rPr lang="en-US" altLang="en-US" sz="2400" baseline="-25000" smtClean="0"/>
              <a:t>2</a:t>
            </a:r>
            <a:r>
              <a:rPr lang="en-US" altLang="en-US" sz="2400" smtClean="0"/>
              <a:t> to</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i</a:t>
            </a:r>
            <a:r>
              <a:rPr lang="en-US" altLang="en-US" sz="2400" baseline="-25000" smtClean="0"/>
              <a:t>4</a:t>
            </a:r>
            <a:r>
              <a:rPr lang="en-US" altLang="en-US" sz="2400" smtClean="0"/>
              <a:t> in this case.</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	(c) The empty symbol </a:t>
            </a:r>
            <a:r>
              <a:rPr lang="en-US" altLang="en-US" sz="2400" smtClean="0">
                <a:sym typeface="Symbol" panose="05050102010706020507" pitchFamily="18" charset="2"/>
              </a:rPr>
              <a:t></a:t>
            </a:r>
            <a:r>
              <a:rPr lang="en-US" altLang="en-US" sz="2400" smtClean="0"/>
              <a:t>  is associated with latency </a:t>
            </a:r>
          </a:p>
          <a:p>
            <a:pPr eaLnBrk="1" hangingPunct="1">
              <a:lnSpc>
                <a:spcPct val="90000"/>
              </a:lnSpc>
              <a:buFont typeface="Arial Unicode MS" panose="020B0604020202020204" pitchFamily="34" charset="-128"/>
              <a:buNone/>
            </a:pPr>
            <a:r>
              <a:rPr lang="en-US" altLang="en-US" sz="2400" smtClean="0"/>
              <a:t>          zero edges.</a:t>
            </a:r>
          </a:p>
          <a:p>
            <a:pPr eaLnBrk="1" hangingPunct="1">
              <a:lnSpc>
                <a:spcPct val="90000"/>
              </a:lnSpc>
              <a:buFont typeface="Arial Unicode MS" panose="020B0604020202020204" pitchFamily="34" charset="-128"/>
              <a:buNone/>
            </a:pPr>
            <a:r>
              <a:rPr lang="en-US" altLang="en-US" sz="2400" smtClean="0"/>
              <a:t>		Edges </a:t>
            </a:r>
            <a:r>
              <a:rPr lang="en-US" altLang="en-US" sz="2400" i="1" smtClean="0">
                <a:latin typeface="Times New Roman" panose="02020603050405020304" pitchFamily="18" charset="0"/>
              </a:rPr>
              <a:t>i</a:t>
            </a:r>
            <a:r>
              <a:rPr lang="en-US" altLang="en-US" sz="2400" i="1" baseline="-25000" smtClean="0"/>
              <a:t>3</a:t>
            </a:r>
            <a:r>
              <a:rPr lang="en-US" altLang="en-US" sz="2400" smtClean="0"/>
              <a:t> to</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i</a:t>
            </a:r>
            <a:r>
              <a:rPr lang="en-US" altLang="en-US" sz="2400" baseline="-25000" smtClean="0"/>
              <a:t>4</a:t>
            </a:r>
            <a:r>
              <a:rPr lang="en-US" altLang="en-US" sz="2400" smtClean="0"/>
              <a:t> for example.</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	</a:t>
            </a:r>
            <a:endParaRPr lang="en-US" altLang="en-US" sz="2400" smtClean="0">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48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348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8AC712-AC51-4432-97DF-4E18855ED42A}" type="slidenum">
              <a:rPr lang="en-US" altLang="en-US">
                <a:solidFill>
                  <a:srgbClr val="660066"/>
                </a:solidFill>
              </a:rPr>
              <a:pPr eaLnBrk="1" hangingPunct="1"/>
              <a:t>21</a:t>
            </a:fld>
            <a:endParaRPr lang="en-US" altLang="en-US">
              <a:solidFill>
                <a:srgbClr val="660066"/>
              </a:solidFill>
            </a:endParaRPr>
          </a:p>
        </p:txBody>
      </p:sp>
      <p:sp>
        <p:nvSpPr>
          <p:cNvPr id="34821" name="Rectangle 2"/>
          <p:cNvSpPr>
            <a:spLocks noGrp="1" noChangeArrowheads="1"/>
          </p:cNvSpPr>
          <p:nvPr>
            <p:ph type="title"/>
          </p:nvPr>
        </p:nvSpPr>
        <p:spPr>
          <a:xfrm>
            <a:off x="457200" y="503238"/>
            <a:ext cx="8148638" cy="558800"/>
          </a:xfrm>
        </p:spPr>
        <p:txBody>
          <a:bodyPr/>
          <a:lstStyle/>
          <a:p>
            <a:pPr eaLnBrk="1" hangingPunct="1"/>
            <a:r>
              <a:rPr lang="en-US" altLang="en-US" smtClean="0"/>
              <a:t>An Example Rank Function</a:t>
            </a:r>
          </a:p>
        </p:txBody>
      </p:sp>
      <p:sp>
        <p:nvSpPr>
          <p:cNvPr id="34822" name="Rectangle 3"/>
          <p:cNvSpPr>
            <a:spLocks noGrp="1" noChangeArrowheads="1"/>
          </p:cNvSpPr>
          <p:nvPr>
            <p:ph type="body" idx="1"/>
          </p:nvPr>
        </p:nvSpPr>
        <p:spPr>
          <a:xfrm>
            <a:off x="990600" y="1676400"/>
            <a:ext cx="7620000" cy="4991100"/>
          </a:xfrm>
        </p:spPr>
        <p:txBody>
          <a:bodyPr/>
          <a:lstStyle/>
          <a:p>
            <a:pPr eaLnBrk="1" hangingPunct="1">
              <a:lnSpc>
                <a:spcPct val="80000"/>
              </a:lnSpc>
              <a:buFont typeface="Arial Unicode MS" panose="020B0604020202020204" pitchFamily="34" charset="-128"/>
              <a:buNone/>
            </a:pPr>
            <a:r>
              <a:rPr lang="en-US" altLang="en-US" sz="2400" smtClean="0"/>
              <a:t>	(d) The result is that </a:t>
            </a:r>
            <a:r>
              <a:rPr lang="en-US" altLang="en-US" sz="2400" i="1" smtClean="0">
                <a:latin typeface="Times New Roman" panose="02020603050405020304" pitchFamily="18" charset="0"/>
              </a:rPr>
              <a:t>i</a:t>
            </a:r>
            <a:r>
              <a:rPr lang="en-US" altLang="en-US" sz="2400" baseline="-25000" smtClean="0"/>
              <a:t>2</a:t>
            </a:r>
            <a:r>
              <a:rPr lang="en-US" altLang="en-US" sz="2400" smtClean="0"/>
              <a:t> and </a:t>
            </a:r>
            <a:r>
              <a:rPr lang="en-US" altLang="en-US" sz="2400" i="1" smtClean="0">
                <a:latin typeface="Times New Roman" panose="02020603050405020304" pitchFamily="18" charset="0"/>
              </a:rPr>
              <a:t>i</a:t>
            </a:r>
            <a:r>
              <a:rPr lang="en-US" altLang="en-US" sz="2400" baseline="-25000" smtClean="0"/>
              <a:t>3</a:t>
            </a:r>
            <a:r>
              <a:rPr lang="en-US" altLang="en-US" sz="2400" smtClean="0"/>
              <a:t> respectively get new </a:t>
            </a:r>
          </a:p>
          <a:p>
            <a:pPr eaLnBrk="1" hangingPunct="1">
              <a:lnSpc>
                <a:spcPct val="80000"/>
              </a:lnSpc>
              <a:buFont typeface="Arial Unicode MS" panose="020B0604020202020204" pitchFamily="34" charset="-128"/>
              <a:buNone/>
            </a:pPr>
            <a:r>
              <a:rPr lang="en-US" altLang="en-US" sz="2400" smtClean="0"/>
              <a:t>          labels and hence ranks </a:t>
            </a:r>
            <a:r>
              <a:rPr lang="en-US" altLang="en-US" sz="2400" smtClean="0">
                <a:sym typeface="Symbol" panose="05050102010706020507" pitchFamily="18" charset="2"/>
              </a:rPr>
              <a:t>’=  &gt; ’’ =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Note that ’=  &gt; ’’ =  i.e., labels are drawn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from a totally ordered alphabet.</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(e) Rank of</a:t>
            </a:r>
            <a:r>
              <a:rPr lang="en-US" altLang="en-US" sz="2400" i="1" smtClean="0">
                <a:latin typeface="Times New Roman" panose="02020603050405020304" pitchFamily="18" charset="0"/>
                <a:sym typeface="Symbol" panose="05050102010706020507" pitchFamily="18" charset="2"/>
              </a:rPr>
              <a:t> i</a:t>
            </a:r>
            <a:r>
              <a:rPr lang="en-US" altLang="en-US" sz="2400" baseline="-25000" smtClean="0">
                <a:sym typeface="Symbol" panose="05050102010706020507" pitchFamily="18" charset="2"/>
              </a:rPr>
              <a:t>1</a:t>
            </a:r>
            <a:r>
              <a:rPr lang="en-US" altLang="en-US" sz="2400" smtClean="0">
                <a:sym typeface="Symbol" panose="05050102010706020507" pitchFamily="18" charset="2"/>
              </a:rPr>
              <a:t> is the concentration of the ranks of its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immediate successors </a:t>
            </a:r>
            <a:r>
              <a:rPr lang="en-US" altLang="en-US" sz="2400" i="1" smtClean="0">
                <a:latin typeface="Times New Roman" panose="02020603050405020304" pitchFamily="18" charset="0"/>
                <a:sym typeface="Symbol" panose="05050102010706020507" pitchFamily="18" charset="2"/>
              </a:rPr>
              <a:t>i</a:t>
            </a:r>
            <a:r>
              <a:rPr lang="en-US" altLang="en-US" sz="2400" baseline="-25000" smtClean="0">
                <a:sym typeface="Symbol" panose="05050102010706020507" pitchFamily="18" charset="2"/>
              </a:rPr>
              <a:t>2</a:t>
            </a:r>
            <a:r>
              <a:rPr lang="en-US" altLang="en-US" sz="2400" smtClean="0">
                <a:sym typeface="Symbol" panose="05050102010706020507" pitchFamily="18" charset="2"/>
              </a:rPr>
              <a:t> and </a:t>
            </a:r>
            <a:r>
              <a:rPr lang="en-US" altLang="en-US" sz="2400" i="1" smtClean="0">
                <a:latin typeface="Times New Roman" panose="02020603050405020304" pitchFamily="18" charset="0"/>
                <a:sym typeface="Symbol" panose="05050102010706020507" pitchFamily="18" charset="2"/>
              </a:rPr>
              <a:t>i</a:t>
            </a:r>
            <a:r>
              <a:rPr lang="en-US" altLang="en-US" sz="2400" baseline="-25000" smtClean="0">
                <a:sym typeface="Symbol" panose="05050102010706020507" pitchFamily="18" charset="2"/>
              </a:rPr>
              <a:t>3</a:t>
            </a:r>
            <a:r>
              <a:rPr lang="en-US" altLang="en-US" sz="2400" smtClean="0">
                <a:sym typeface="Symbol" panose="05050102010706020507" pitchFamily="18" charset="2"/>
              </a:rPr>
              <a:t> i.e., it is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 ’|’’.</a:t>
            </a:r>
          </a:p>
          <a:p>
            <a:pPr eaLnBrk="1" hangingPunct="1">
              <a:lnSpc>
                <a:spcPct val="80000"/>
              </a:lnSpc>
              <a:buFont typeface="Arial Unicode MS" panose="020B0604020202020204" pitchFamily="34" charset="-128"/>
              <a:buNone/>
            </a:pPr>
            <a:endParaRPr lang="en-US" altLang="en-US" sz="2400" smtClean="0">
              <a:sym typeface="Symbol" panose="05050102010706020507" pitchFamily="18" charset="2"/>
            </a:endParaRP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3. The resulting sorted list is (optimum) </a:t>
            </a:r>
            <a:r>
              <a:rPr lang="en-US" altLang="en-US" sz="2400" i="1" smtClean="0">
                <a:latin typeface="Times New Roman" panose="02020603050405020304" pitchFamily="18" charset="0"/>
                <a:sym typeface="Symbol" panose="05050102010706020507" pitchFamily="18" charset="2"/>
              </a:rPr>
              <a:t>i</a:t>
            </a:r>
            <a:r>
              <a:rPr lang="en-US" altLang="en-US" sz="2400" baseline="-25000" smtClean="0">
                <a:sym typeface="Symbol" panose="05050102010706020507" pitchFamily="18" charset="2"/>
              </a:rPr>
              <a:t>1</a:t>
            </a:r>
            <a:r>
              <a:rPr lang="en-US" altLang="en-US" sz="2400" smtClean="0">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i</a:t>
            </a:r>
            <a:r>
              <a:rPr lang="en-US" altLang="en-US" sz="2400" baseline="-25000" smtClean="0">
                <a:sym typeface="Symbol" panose="05050102010706020507" pitchFamily="18" charset="2"/>
              </a:rPr>
              <a:t>2</a:t>
            </a:r>
            <a:r>
              <a:rPr lang="en-US" altLang="en-US" sz="2400" smtClean="0">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i</a:t>
            </a:r>
            <a:r>
              <a:rPr lang="en-US" altLang="en-US" sz="2400" baseline="-25000" smtClean="0">
                <a:sym typeface="Symbol" panose="05050102010706020507" pitchFamily="18" charset="2"/>
              </a:rPr>
              <a:t>3</a:t>
            </a:r>
            <a:r>
              <a:rPr lang="en-US" altLang="en-US" sz="2400" smtClean="0">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i</a:t>
            </a:r>
            <a:r>
              <a:rPr lang="en-US" altLang="en-US" sz="2400" baseline="-25000" smtClean="0">
                <a:sym typeface="Symbol" panose="05050102010706020507" pitchFamily="18" charset="2"/>
              </a:rPr>
              <a:t>4</a:t>
            </a:r>
            <a:r>
              <a:rPr lang="en-US" altLang="en-US" sz="2400" smtClean="0">
                <a:sym typeface="Symbol" panose="05050102010706020507" pitchFamily="18" charset="2"/>
              </a:rPr>
              <a:t>.</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a:t>
            </a:r>
          </a:p>
          <a:p>
            <a:pPr eaLnBrk="1" hangingPunct="1">
              <a:lnSpc>
                <a:spcPct val="80000"/>
              </a:lnSpc>
            </a:pPr>
            <a:endParaRPr lang="en-US" altLang="en-US" sz="24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52600" y="1447800"/>
            <a:ext cx="6705600" cy="1143000"/>
          </a:xfrm>
        </p:spPr>
        <p:txBody>
          <a:bodyPr/>
          <a:lstStyle/>
          <a:p>
            <a:pPr eaLnBrk="1" hangingPunct="1"/>
            <a:r>
              <a:rPr lang="en-US" altLang="en-US" smtClean="0"/>
              <a:t>The More General Case Scheduling Acyclic Control Flow Graphs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68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368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DF2F6F-96B8-4232-930B-40755580612F}" type="slidenum">
              <a:rPr lang="en-US" altLang="en-US">
                <a:solidFill>
                  <a:srgbClr val="660066"/>
                </a:solidFill>
              </a:rPr>
              <a:pPr eaLnBrk="1" hangingPunct="1"/>
              <a:t>23</a:t>
            </a:fld>
            <a:endParaRPr lang="en-US" altLang="en-US">
              <a:solidFill>
                <a:srgbClr val="660066"/>
              </a:solidFill>
            </a:endParaRPr>
          </a:p>
        </p:txBody>
      </p:sp>
      <p:sp>
        <p:nvSpPr>
          <p:cNvPr id="36869" name="Rectangle 2"/>
          <p:cNvSpPr>
            <a:spLocks noGrp="1" noChangeArrowheads="1"/>
          </p:cNvSpPr>
          <p:nvPr>
            <p:ph type="title"/>
          </p:nvPr>
        </p:nvSpPr>
        <p:spPr>
          <a:xfrm>
            <a:off x="1128713" y="542925"/>
            <a:ext cx="7462837" cy="636588"/>
          </a:xfrm>
        </p:spPr>
        <p:txBody>
          <a:bodyPr/>
          <a:lstStyle/>
          <a:p>
            <a:pPr eaLnBrk="1" hangingPunct="1"/>
            <a:r>
              <a:rPr lang="en-US" altLang="en-US" sz="4000" smtClean="0"/>
              <a:t>Significant Jump in </a:t>
            </a:r>
            <a:br>
              <a:rPr lang="en-US" altLang="en-US" sz="4000" smtClean="0"/>
            </a:br>
            <a:r>
              <a:rPr lang="en-US" altLang="en-US" sz="4000" smtClean="0"/>
              <a:t>Compilation Cost</a:t>
            </a:r>
          </a:p>
        </p:txBody>
      </p:sp>
      <p:sp>
        <p:nvSpPr>
          <p:cNvPr id="36870" name="Rectangle 3"/>
          <p:cNvSpPr>
            <a:spLocks noGrp="1" noChangeArrowheads="1"/>
          </p:cNvSpPr>
          <p:nvPr>
            <p:ph type="body" idx="1"/>
          </p:nvPr>
        </p:nvSpPr>
        <p:spPr>
          <a:xfrm>
            <a:off x="1524000" y="1524000"/>
            <a:ext cx="7620000" cy="4991100"/>
          </a:xfrm>
        </p:spPr>
        <p:txBody>
          <a:bodyPr/>
          <a:lstStyle/>
          <a:p>
            <a:pPr eaLnBrk="1" hangingPunct="1">
              <a:buFont typeface="Arial Unicode MS" panose="020B0604020202020204" pitchFamily="34" charset="-128"/>
              <a:buNone/>
            </a:pPr>
            <a:r>
              <a:rPr lang="en-US" altLang="en-US" smtClean="0"/>
              <a:t>What is the problem?</a:t>
            </a:r>
          </a:p>
          <a:p>
            <a:pPr eaLnBrk="1" hangingPunct="1">
              <a:buFont typeface="Arial Unicode MS" panose="020B0604020202020204" pitchFamily="34" charset="-128"/>
              <a:buNone/>
            </a:pPr>
            <a:endParaRPr lang="en-US" altLang="en-US" smtClean="0"/>
          </a:p>
          <a:p>
            <a:pPr eaLnBrk="1" hangingPunct="1"/>
            <a:r>
              <a:rPr lang="en-US" altLang="en-US" smtClean="0"/>
              <a:t>Conditional and unconditional branching is permitted.</a:t>
            </a:r>
          </a:p>
          <a:p>
            <a:pPr eaLnBrk="1" hangingPunct="1"/>
            <a:endParaRPr lang="en-US" altLang="en-US" smtClean="0"/>
          </a:p>
          <a:p>
            <a:pPr eaLnBrk="1" hangingPunct="1"/>
            <a:r>
              <a:rPr lang="en-US" altLang="en-US" smtClean="0"/>
              <a:t>The problem being optimized is no longer deterministically and completely known at compile-time.</a:t>
            </a:r>
          </a:p>
          <a:p>
            <a:pPr eaLnBrk="1" hangingPunct="1">
              <a:buFont typeface="Arial Unicode MS" panose="020B0604020202020204" pitchFamily="34" charset="-128"/>
              <a:buNone/>
            </a:pPr>
            <a:endParaRPr lang="en-US"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78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378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28ADAC-5EBE-49C5-A4AB-12E04A967BF4}" type="slidenum">
              <a:rPr lang="en-US" altLang="en-US">
                <a:solidFill>
                  <a:srgbClr val="660066"/>
                </a:solidFill>
              </a:rPr>
              <a:pPr eaLnBrk="1" hangingPunct="1"/>
              <a:t>24</a:t>
            </a:fld>
            <a:endParaRPr lang="en-US" altLang="en-US">
              <a:solidFill>
                <a:srgbClr val="660066"/>
              </a:solidFill>
            </a:endParaRPr>
          </a:p>
        </p:txBody>
      </p:sp>
      <p:sp>
        <p:nvSpPr>
          <p:cNvPr id="37893" name="Rectangle 3"/>
          <p:cNvSpPr>
            <a:spLocks noGrp="1" noChangeArrowheads="1"/>
          </p:cNvSpPr>
          <p:nvPr>
            <p:ph type="body" idx="1"/>
          </p:nvPr>
        </p:nvSpPr>
        <p:spPr/>
        <p:txBody>
          <a:bodyPr/>
          <a:lstStyle/>
          <a:p>
            <a:pPr eaLnBrk="1" hangingPunct="1"/>
            <a:r>
              <a:rPr lang="en-US" altLang="en-US" sz="2800" smtClean="0"/>
              <a:t>Depending on the sequence of branches taken, the problem structure of the graph being executed can vary</a:t>
            </a:r>
          </a:p>
          <a:p>
            <a:pPr eaLnBrk="1" hangingPunct="1"/>
            <a:endParaRPr lang="en-US" altLang="en-US" sz="2800" smtClean="0"/>
          </a:p>
          <a:p>
            <a:pPr eaLnBrk="1" hangingPunct="1"/>
            <a:r>
              <a:rPr lang="en-US" altLang="en-US" sz="2800" smtClean="0"/>
              <a:t>Impractical to optimize all possible combinations of branches and have a schedule for each case, since a sequence of </a:t>
            </a:r>
            <a:r>
              <a:rPr lang="en-US" altLang="en-US" sz="2800" i="1" smtClean="0"/>
              <a:t>k</a:t>
            </a:r>
            <a:r>
              <a:rPr lang="en-US" altLang="en-US" sz="2800" smtClean="0"/>
              <a:t> branches can lead to 2</a:t>
            </a:r>
            <a:r>
              <a:rPr lang="en-US" altLang="en-US" sz="2800" i="1" baseline="30000" smtClean="0"/>
              <a:t>k  </a:t>
            </a:r>
            <a:r>
              <a:rPr lang="en-US" altLang="en-US" sz="2800" smtClean="0"/>
              <a:t>possibilities -- a </a:t>
            </a:r>
            <a:r>
              <a:rPr lang="en-US" altLang="en-US" sz="2800" i="1" smtClean="0"/>
              <a:t>combinatorial explosion</a:t>
            </a:r>
            <a:r>
              <a:rPr lang="en-US" altLang="en-US" sz="2800" smtClean="0"/>
              <a:t> in cost of compiling.</a:t>
            </a:r>
          </a:p>
          <a:p>
            <a:pPr eaLnBrk="1" hangingPunct="1">
              <a:buFont typeface="Arial Unicode MS" panose="020B0604020202020204" pitchFamily="34" charset="-128"/>
              <a:buNone/>
            </a:pPr>
            <a:endParaRPr lang="en-US" altLang="en-US" sz="2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89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389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6D5E44-CF8B-448D-80AD-737CE09BD143}" type="slidenum">
              <a:rPr lang="en-US" altLang="en-US">
                <a:solidFill>
                  <a:srgbClr val="660066"/>
                </a:solidFill>
              </a:rPr>
              <a:pPr eaLnBrk="1" hangingPunct="1"/>
              <a:t>25</a:t>
            </a:fld>
            <a:endParaRPr lang="en-US" altLang="en-US">
              <a:solidFill>
                <a:srgbClr val="660066"/>
              </a:solidFill>
            </a:endParaRPr>
          </a:p>
        </p:txBody>
      </p:sp>
      <p:sp>
        <p:nvSpPr>
          <p:cNvPr id="38917" name="Rectangle 2"/>
          <p:cNvSpPr>
            <a:spLocks noGrp="1" noChangeArrowheads="1"/>
          </p:cNvSpPr>
          <p:nvPr>
            <p:ph type="title"/>
          </p:nvPr>
        </p:nvSpPr>
        <p:spPr>
          <a:xfrm>
            <a:off x="1128713" y="677863"/>
            <a:ext cx="7445375" cy="485775"/>
          </a:xfrm>
        </p:spPr>
        <p:txBody>
          <a:bodyPr/>
          <a:lstStyle/>
          <a:p>
            <a:pPr eaLnBrk="1" hangingPunct="1"/>
            <a:r>
              <a:rPr lang="en-US" altLang="en-US" sz="4000" smtClean="0"/>
              <a:t>Containing Compilation Cost</a:t>
            </a:r>
          </a:p>
        </p:txBody>
      </p:sp>
      <p:sp>
        <p:nvSpPr>
          <p:cNvPr id="38918" name="Rectangle 3"/>
          <p:cNvSpPr>
            <a:spLocks noGrp="1" noChangeArrowheads="1"/>
          </p:cNvSpPr>
          <p:nvPr>
            <p:ph type="body" idx="1"/>
          </p:nvPr>
        </p:nvSpPr>
        <p:spPr>
          <a:xfrm>
            <a:off x="946150" y="1828800"/>
            <a:ext cx="7350125" cy="3233738"/>
          </a:xfrm>
        </p:spPr>
        <p:txBody>
          <a:bodyPr/>
          <a:lstStyle/>
          <a:p>
            <a:pPr marL="0" indent="0" eaLnBrk="1" hangingPunct="1">
              <a:buFont typeface="Arial Unicode MS" panose="020B0604020202020204" pitchFamily="34" charset="-128"/>
              <a:buNone/>
            </a:pPr>
            <a:endParaRPr lang="en-US" altLang="en-US" smtClean="0"/>
          </a:p>
          <a:p>
            <a:pPr marL="0" indent="0" eaLnBrk="1" hangingPunct="1">
              <a:buFont typeface="Arial Unicode MS" panose="020B0604020202020204" pitchFamily="34" charset="-128"/>
              <a:buNone/>
            </a:pPr>
            <a:r>
              <a:rPr lang="en-US" altLang="en-US" smtClean="0"/>
              <a:t>A well known classical approach is to consider </a:t>
            </a:r>
            <a:r>
              <a:rPr lang="en-US" altLang="en-US" i="1" smtClean="0"/>
              <a:t>traces</a:t>
            </a:r>
            <a:r>
              <a:rPr lang="en-US" altLang="en-US" smtClean="0"/>
              <a:t> through the (acyclic) </a:t>
            </a:r>
            <a:r>
              <a:rPr lang="en-US" altLang="en-US" i="1" smtClean="0"/>
              <a:t>control flow graph</a:t>
            </a:r>
            <a:r>
              <a:rPr lang="en-US" altLang="en-US" smtClean="0"/>
              <a:t>. An example is presented in the next slide.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9939"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39940"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1E5FF9-56CA-4C26-A628-F57DE4FB90A7}" type="slidenum">
              <a:rPr lang="en-US" altLang="en-US">
                <a:solidFill>
                  <a:srgbClr val="660066"/>
                </a:solidFill>
              </a:rPr>
              <a:pPr eaLnBrk="1" hangingPunct="1"/>
              <a:t>26</a:t>
            </a:fld>
            <a:endParaRPr lang="en-US" altLang="en-US">
              <a:solidFill>
                <a:srgbClr val="660066"/>
              </a:solidFill>
            </a:endParaRPr>
          </a:p>
        </p:txBody>
      </p:sp>
      <p:sp>
        <p:nvSpPr>
          <p:cNvPr id="39941" name="Rectangle 2"/>
          <p:cNvSpPr>
            <a:spLocks noChangeArrowheads="1"/>
          </p:cNvSpPr>
          <p:nvPr/>
        </p:nvSpPr>
        <p:spPr bwMode="auto">
          <a:xfrm>
            <a:off x="685800" y="1143000"/>
            <a:ext cx="8458200" cy="381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2" name="AutoShape 3"/>
          <p:cNvSpPr>
            <a:spLocks noChangeArrowheads="1"/>
          </p:cNvSpPr>
          <p:nvPr/>
        </p:nvSpPr>
        <p:spPr bwMode="auto">
          <a:xfrm>
            <a:off x="4495800" y="1066800"/>
            <a:ext cx="533400" cy="3048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3" name="Line 4"/>
          <p:cNvSpPr>
            <a:spLocks noChangeShapeType="1"/>
          </p:cNvSpPr>
          <p:nvPr/>
        </p:nvSpPr>
        <p:spPr bwMode="auto">
          <a:xfrm flipH="1">
            <a:off x="3962400" y="137160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Rectangle 5"/>
          <p:cNvSpPr>
            <a:spLocks noChangeArrowheads="1"/>
          </p:cNvSpPr>
          <p:nvPr/>
        </p:nvSpPr>
        <p:spPr bwMode="auto">
          <a:xfrm>
            <a:off x="3581400" y="1905000"/>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BB-1</a:t>
            </a:r>
          </a:p>
        </p:txBody>
      </p:sp>
      <p:sp>
        <p:nvSpPr>
          <p:cNvPr id="39945" name="Line 6"/>
          <p:cNvSpPr>
            <a:spLocks noChangeShapeType="1"/>
          </p:cNvSpPr>
          <p:nvPr/>
        </p:nvSpPr>
        <p:spPr bwMode="auto">
          <a:xfrm flipH="1">
            <a:off x="3581400" y="2286000"/>
            <a:ext cx="533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AutoShape 7"/>
          <p:cNvSpPr>
            <a:spLocks noChangeArrowheads="1"/>
          </p:cNvSpPr>
          <p:nvPr/>
        </p:nvSpPr>
        <p:spPr bwMode="auto">
          <a:xfrm>
            <a:off x="3276600" y="2514600"/>
            <a:ext cx="533400" cy="3048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47" name="Rectangle 8"/>
          <p:cNvSpPr>
            <a:spLocks noChangeArrowheads="1"/>
          </p:cNvSpPr>
          <p:nvPr/>
        </p:nvSpPr>
        <p:spPr bwMode="auto">
          <a:xfrm>
            <a:off x="2438400" y="3200400"/>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BB-4</a:t>
            </a:r>
          </a:p>
        </p:txBody>
      </p:sp>
      <p:sp>
        <p:nvSpPr>
          <p:cNvPr id="39948" name="Line 9"/>
          <p:cNvSpPr>
            <a:spLocks noChangeShapeType="1"/>
          </p:cNvSpPr>
          <p:nvPr/>
        </p:nvSpPr>
        <p:spPr bwMode="auto">
          <a:xfrm flipH="1">
            <a:off x="2819400" y="2819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Line 10"/>
          <p:cNvSpPr>
            <a:spLocks noChangeShapeType="1"/>
          </p:cNvSpPr>
          <p:nvPr/>
        </p:nvSpPr>
        <p:spPr bwMode="auto">
          <a:xfrm>
            <a:off x="3657600" y="28194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Rectangle 11"/>
          <p:cNvSpPr>
            <a:spLocks noChangeArrowheads="1"/>
          </p:cNvSpPr>
          <p:nvPr/>
        </p:nvSpPr>
        <p:spPr bwMode="auto">
          <a:xfrm>
            <a:off x="3886200" y="3200400"/>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BB-5</a:t>
            </a:r>
          </a:p>
        </p:txBody>
      </p:sp>
      <p:sp>
        <p:nvSpPr>
          <p:cNvPr id="39951" name="Line 12"/>
          <p:cNvSpPr>
            <a:spLocks noChangeShapeType="1"/>
          </p:cNvSpPr>
          <p:nvPr/>
        </p:nvSpPr>
        <p:spPr bwMode="auto">
          <a:xfrm flipH="1">
            <a:off x="2438400" y="358140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2" name="AutoShape 13"/>
          <p:cNvSpPr>
            <a:spLocks noChangeArrowheads="1"/>
          </p:cNvSpPr>
          <p:nvPr/>
        </p:nvSpPr>
        <p:spPr bwMode="auto">
          <a:xfrm>
            <a:off x="2057400" y="3810000"/>
            <a:ext cx="533400" cy="3048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53" name="Rectangle 14"/>
          <p:cNvSpPr>
            <a:spLocks noChangeArrowheads="1"/>
          </p:cNvSpPr>
          <p:nvPr/>
        </p:nvSpPr>
        <p:spPr bwMode="auto">
          <a:xfrm>
            <a:off x="1752600" y="4419600"/>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BB-6</a:t>
            </a:r>
          </a:p>
        </p:txBody>
      </p:sp>
      <p:sp>
        <p:nvSpPr>
          <p:cNvPr id="39954" name="Line 15"/>
          <p:cNvSpPr>
            <a:spLocks noChangeShapeType="1"/>
          </p:cNvSpPr>
          <p:nvPr/>
        </p:nvSpPr>
        <p:spPr bwMode="auto">
          <a:xfrm flipH="1">
            <a:off x="1981200" y="4114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5" name="Line 16"/>
          <p:cNvSpPr>
            <a:spLocks noChangeShapeType="1"/>
          </p:cNvSpPr>
          <p:nvPr/>
        </p:nvSpPr>
        <p:spPr bwMode="auto">
          <a:xfrm flipH="1">
            <a:off x="1828800" y="480060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AutoShape 17"/>
          <p:cNvSpPr>
            <a:spLocks noChangeArrowheads="1"/>
          </p:cNvSpPr>
          <p:nvPr/>
        </p:nvSpPr>
        <p:spPr bwMode="auto">
          <a:xfrm>
            <a:off x="1600200" y="5105400"/>
            <a:ext cx="533400" cy="3048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57" name="Line 18"/>
          <p:cNvSpPr>
            <a:spLocks noChangeShapeType="1"/>
          </p:cNvSpPr>
          <p:nvPr/>
        </p:nvSpPr>
        <p:spPr bwMode="auto">
          <a:xfrm>
            <a:off x="1828800" y="5410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19"/>
          <p:cNvSpPr>
            <a:spLocks noChangeShapeType="1"/>
          </p:cNvSpPr>
          <p:nvPr/>
        </p:nvSpPr>
        <p:spPr bwMode="auto">
          <a:xfrm>
            <a:off x="2362200" y="4114800"/>
            <a:ext cx="762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Rectangle 20"/>
          <p:cNvSpPr>
            <a:spLocks noChangeArrowheads="1"/>
          </p:cNvSpPr>
          <p:nvPr/>
        </p:nvSpPr>
        <p:spPr bwMode="auto">
          <a:xfrm>
            <a:off x="2819400" y="5105400"/>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BB-7</a:t>
            </a:r>
          </a:p>
        </p:txBody>
      </p:sp>
      <p:sp>
        <p:nvSpPr>
          <p:cNvPr id="39960" name="Line 21"/>
          <p:cNvSpPr>
            <a:spLocks noChangeShapeType="1"/>
          </p:cNvSpPr>
          <p:nvPr/>
        </p:nvSpPr>
        <p:spPr bwMode="auto">
          <a:xfrm>
            <a:off x="4876800" y="1371600"/>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Rectangle 22"/>
          <p:cNvSpPr>
            <a:spLocks noChangeArrowheads="1"/>
          </p:cNvSpPr>
          <p:nvPr/>
        </p:nvSpPr>
        <p:spPr bwMode="auto">
          <a:xfrm>
            <a:off x="5257800" y="1981200"/>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BB-2</a:t>
            </a:r>
          </a:p>
        </p:txBody>
      </p:sp>
      <p:sp>
        <p:nvSpPr>
          <p:cNvPr id="39962" name="Line 23"/>
          <p:cNvSpPr>
            <a:spLocks noChangeShapeType="1"/>
          </p:cNvSpPr>
          <p:nvPr/>
        </p:nvSpPr>
        <p:spPr bwMode="auto">
          <a:xfrm>
            <a:off x="4953000" y="13716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Rectangle 24"/>
          <p:cNvSpPr>
            <a:spLocks noChangeArrowheads="1"/>
          </p:cNvSpPr>
          <p:nvPr/>
        </p:nvSpPr>
        <p:spPr bwMode="auto">
          <a:xfrm>
            <a:off x="6400800" y="1219200"/>
            <a:ext cx="6858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BB-3</a:t>
            </a:r>
          </a:p>
        </p:txBody>
      </p:sp>
      <p:sp>
        <p:nvSpPr>
          <p:cNvPr id="39964" name="Line 25"/>
          <p:cNvSpPr>
            <a:spLocks noChangeShapeType="1"/>
          </p:cNvSpPr>
          <p:nvPr/>
        </p:nvSpPr>
        <p:spPr bwMode="auto">
          <a:xfrm>
            <a:off x="3276600" y="5486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Line 26"/>
          <p:cNvSpPr>
            <a:spLocks noChangeShapeType="1"/>
          </p:cNvSpPr>
          <p:nvPr/>
        </p:nvSpPr>
        <p:spPr bwMode="auto">
          <a:xfrm flipH="1">
            <a:off x="4724400" y="762000"/>
            <a:ext cx="609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6" name="Line 27"/>
          <p:cNvSpPr>
            <a:spLocks noChangeShapeType="1"/>
          </p:cNvSpPr>
          <p:nvPr/>
        </p:nvSpPr>
        <p:spPr bwMode="auto">
          <a:xfrm flipH="1">
            <a:off x="5029200" y="3048000"/>
            <a:ext cx="1066800" cy="1219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7" name="Line 28"/>
          <p:cNvSpPr>
            <a:spLocks noChangeShapeType="1"/>
          </p:cNvSpPr>
          <p:nvPr/>
        </p:nvSpPr>
        <p:spPr bwMode="auto">
          <a:xfrm flipH="1">
            <a:off x="5715000" y="2514600"/>
            <a:ext cx="1524000" cy="1600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Line 29"/>
          <p:cNvSpPr>
            <a:spLocks noChangeShapeType="1"/>
          </p:cNvSpPr>
          <p:nvPr/>
        </p:nvSpPr>
        <p:spPr bwMode="auto">
          <a:xfrm flipH="1">
            <a:off x="3962400" y="4267200"/>
            <a:ext cx="762000" cy="1219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9" name="Line 30"/>
          <p:cNvSpPr>
            <a:spLocks noChangeShapeType="1"/>
          </p:cNvSpPr>
          <p:nvPr/>
        </p:nvSpPr>
        <p:spPr bwMode="auto">
          <a:xfrm>
            <a:off x="1828800" y="5867400"/>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0" name="Line 31"/>
          <p:cNvSpPr>
            <a:spLocks noChangeShapeType="1"/>
          </p:cNvSpPr>
          <p:nvPr/>
        </p:nvSpPr>
        <p:spPr bwMode="auto">
          <a:xfrm>
            <a:off x="4419600" y="3581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1" name="Line 32"/>
          <p:cNvSpPr>
            <a:spLocks noChangeShapeType="1"/>
          </p:cNvSpPr>
          <p:nvPr/>
        </p:nvSpPr>
        <p:spPr bwMode="auto">
          <a:xfrm>
            <a:off x="5791200" y="23622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2" name="Line 33"/>
          <p:cNvSpPr>
            <a:spLocks noChangeShapeType="1"/>
          </p:cNvSpPr>
          <p:nvPr/>
        </p:nvSpPr>
        <p:spPr bwMode="auto">
          <a:xfrm>
            <a:off x="6781800" y="16002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3" name="Line 34"/>
          <p:cNvSpPr>
            <a:spLocks noChangeShapeType="1"/>
          </p:cNvSpPr>
          <p:nvPr/>
        </p:nvSpPr>
        <p:spPr bwMode="auto">
          <a:xfrm flipH="1">
            <a:off x="2514600" y="6172200"/>
            <a:ext cx="1066800" cy="15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4" name="Oval 35"/>
          <p:cNvSpPr>
            <a:spLocks noChangeArrowheads="1"/>
          </p:cNvSpPr>
          <p:nvPr/>
        </p:nvSpPr>
        <p:spPr bwMode="auto">
          <a:xfrm>
            <a:off x="1828800" y="6172200"/>
            <a:ext cx="9144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STOP</a:t>
            </a:r>
          </a:p>
        </p:txBody>
      </p:sp>
      <p:sp>
        <p:nvSpPr>
          <p:cNvPr id="39975" name="Oval 36"/>
          <p:cNvSpPr>
            <a:spLocks noChangeArrowheads="1"/>
          </p:cNvSpPr>
          <p:nvPr/>
        </p:nvSpPr>
        <p:spPr bwMode="auto">
          <a:xfrm>
            <a:off x="4953000" y="304800"/>
            <a:ext cx="9144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START</a:t>
            </a:r>
          </a:p>
        </p:txBody>
      </p:sp>
      <p:sp>
        <p:nvSpPr>
          <p:cNvPr id="39976" name="Freeform 37"/>
          <p:cNvSpPr>
            <a:spLocks/>
          </p:cNvSpPr>
          <p:nvPr/>
        </p:nvSpPr>
        <p:spPr bwMode="auto">
          <a:xfrm>
            <a:off x="1333500" y="774700"/>
            <a:ext cx="3873500" cy="4965700"/>
          </a:xfrm>
          <a:custGeom>
            <a:avLst/>
            <a:gdLst>
              <a:gd name="T0" fmla="*/ 3390900 w 2440"/>
              <a:gd name="T1" fmla="*/ 63500 h 3128"/>
              <a:gd name="T2" fmla="*/ 3695700 w 2440"/>
              <a:gd name="T3" fmla="*/ 139700 h 3128"/>
              <a:gd name="T4" fmla="*/ 3848100 w 2440"/>
              <a:gd name="T5" fmla="*/ 368300 h 3128"/>
              <a:gd name="T6" fmla="*/ 3848100 w 2440"/>
              <a:gd name="T7" fmla="*/ 596900 h 3128"/>
              <a:gd name="T8" fmla="*/ 3695700 w 2440"/>
              <a:gd name="T9" fmla="*/ 901700 h 3128"/>
              <a:gd name="T10" fmla="*/ 3238500 w 2440"/>
              <a:gd name="T11" fmla="*/ 1435100 h 3128"/>
              <a:gd name="T12" fmla="*/ 3086100 w 2440"/>
              <a:gd name="T13" fmla="*/ 1739900 h 3128"/>
              <a:gd name="T14" fmla="*/ 2476500 w 2440"/>
              <a:gd name="T15" fmla="*/ 2349500 h 3128"/>
              <a:gd name="T16" fmla="*/ 2019300 w 2440"/>
              <a:gd name="T17" fmla="*/ 2882900 h 3128"/>
              <a:gd name="T18" fmla="*/ 1409700 w 2440"/>
              <a:gd name="T19" fmla="*/ 3797300 h 3128"/>
              <a:gd name="T20" fmla="*/ 1104900 w 2440"/>
              <a:gd name="T21" fmla="*/ 4330700 h 3128"/>
              <a:gd name="T22" fmla="*/ 1028700 w 2440"/>
              <a:gd name="T23" fmla="*/ 4711700 h 3128"/>
              <a:gd name="T24" fmla="*/ 723900 w 2440"/>
              <a:gd name="T25" fmla="*/ 4940300 h 3128"/>
              <a:gd name="T26" fmla="*/ 114300 w 2440"/>
              <a:gd name="T27" fmla="*/ 4864100 h 3128"/>
              <a:gd name="T28" fmla="*/ 38100 w 2440"/>
              <a:gd name="T29" fmla="*/ 4483100 h 3128"/>
              <a:gd name="T30" fmla="*/ 266700 w 2440"/>
              <a:gd name="T31" fmla="*/ 3568700 h 3128"/>
              <a:gd name="T32" fmla="*/ 723900 w 2440"/>
              <a:gd name="T33" fmla="*/ 2349500 h 3128"/>
              <a:gd name="T34" fmla="*/ 1714500 w 2440"/>
              <a:gd name="T35" fmla="*/ 1663700 h 3128"/>
              <a:gd name="T36" fmla="*/ 2171700 w 2440"/>
              <a:gd name="T37" fmla="*/ 901700 h 3128"/>
              <a:gd name="T38" fmla="*/ 2705100 w 2440"/>
              <a:gd name="T39" fmla="*/ 139700 h 3128"/>
              <a:gd name="T40" fmla="*/ 3390900 w 2440"/>
              <a:gd name="T41" fmla="*/ 63500 h 3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40" h="3128">
                <a:moveTo>
                  <a:pt x="2136" y="40"/>
                </a:moveTo>
                <a:cubicBezTo>
                  <a:pt x="2240" y="40"/>
                  <a:pt x="2280" y="56"/>
                  <a:pt x="2328" y="88"/>
                </a:cubicBezTo>
                <a:cubicBezTo>
                  <a:pt x="2376" y="120"/>
                  <a:pt x="2408" y="184"/>
                  <a:pt x="2424" y="232"/>
                </a:cubicBezTo>
                <a:cubicBezTo>
                  <a:pt x="2440" y="280"/>
                  <a:pt x="2440" y="320"/>
                  <a:pt x="2424" y="376"/>
                </a:cubicBezTo>
                <a:cubicBezTo>
                  <a:pt x="2408" y="432"/>
                  <a:pt x="2392" y="480"/>
                  <a:pt x="2328" y="568"/>
                </a:cubicBezTo>
                <a:cubicBezTo>
                  <a:pt x="2264" y="656"/>
                  <a:pt x="2104" y="816"/>
                  <a:pt x="2040" y="904"/>
                </a:cubicBezTo>
                <a:cubicBezTo>
                  <a:pt x="1976" y="992"/>
                  <a:pt x="2024" y="1000"/>
                  <a:pt x="1944" y="1096"/>
                </a:cubicBezTo>
                <a:cubicBezTo>
                  <a:pt x="1864" y="1192"/>
                  <a:pt x="1672" y="1360"/>
                  <a:pt x="1560" y="1480"/>
                </a:cubicBezTo>
                <a:cubicBezTo>
                  <a:pt x="1448" y="1600"/>
                  <a:pt x="1384" y="1664"/>
                  <a:pt x="1272" y="1816"/>
                </a:cubicBezTo>
                <a:cubicBezTo>
                  <a:pt x="1160" y="1968"/>
                  <a:pt x="984" y="2240"/>
                  <a:pt x="888" y="2392"/>
                </a:cubicBezTo>
                <a:cubicBezTo>
                  <a:pt x="792" y="2544"/>
                  <a:pt x="736" y="2632"/>
                  <a:pt x="696" y="2728"/>
                </a:cubicBezTo>
                <a:cubicBezTo>
                  <a:pt x="656" y="2824"/>
                  <a:pt x="688" y="2904"/>
                  <a:pt x="648" y="2968"/>
                </a:cubicBezTo>
                <a:cubicBezTo>
                  <a:pt x="608" y="3032"/>
                  <a:pt x="552" y="3096"/>
                  <a:pt x="456" y="3112"/>
                </a:cubicBezTo>
                <a:cubicBezTo>
                  <a:pt x="360" y="3128"/>
                  <a:pt x="144" y="3112"/>
                  <a:pt x="72" y="3064"/>
                </a:cubicBezTo>
                <a:cubicBezTo>
                  <a:pt x="0" y="3016"/>
                  <a:pt x="8" y="2960"/>
                  <a:pt x="24" y="2824"/>
                </a:cubicBezTo>
                <a:cubicBezTo>
                  <a:pt x="40" y="2688"/>
                  <a:pt x="96" y="2472"/>
                  <a:pt x="168" y="2248"/>
                </a:cubicBezTo>
                <a:cubicBezTo>
                  <a:pt x="240" y="2024"/>
                  <a:pt x="304" y="1680"/>
                  <a:pt x="456" y="1480"/>
                </a:cubicBezTo>
                <a:cubicBezTo>
                  <a:pt x="608" y="1280"/>
                  <a:pt x="928" y="1200"/>
                  <a:pt x="1080" y="1048"/>
                </a:cubicBezTo>
                <a:cubicBezTo>
                  <a:pt x="1232" y="896"/>
                  <a:pt x="1264" y="728"/>
                  <a:pt x="1368" y="568"/>
                </a:cubicBezTo>
                <a:cubicBezTo>
                  <a:pt x="1472" y="408"/>
                  <a:pt x="1576" y="176"/>
                  <a:pt x="1704" y="88"/>
                </a:cubicBezTo>
                <a:cubicBezTo>
                  <a:pt x="1832" y="0"/>
                  <a:pt x="2032" y="40"/>
                  <a:pt x="2136" y="40"/>
                </a:cubicBezTo>
                <a:close/>
              </a:path>
            </a:pathLst>
          </a:custGeom>
          <a:noFill/>
          <a:ln w="285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7" name="Line 38"/>
          <p:cNvSpPr>
            <a:spLocks noChangeShapeType="1"/>
          </p:cNvSpPr>
          <p:nvPr/>
        </p:nvSpPr>
        <p:spPr bwMode="auto">
          <a:xfrm>
            <a:off x="3962400" y="4953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Line 39"/>
          <p:cNvSpPr>
            <a:spLocks noChangeShapeType="1"/>
          </p:cNvSpPr>
          <p:nvPr/>
        </p:nvSpPr>
        <p:spPr bwMode="auto">
          <a:xfrm flipH="1" flipV="1">
            <a:off x="3124200" y="4038600"/>
            <a:ext cx="838200" cy="914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Text Box 40"/>
          <p:cNvSpPr txBox="1">
            <a:spLocks noChangeArrowheads="1"/>
          </p:cNvSpPr>
          <p:nvPr/>
        </p:nvSpPr>
        <p:spPr bwMode="auto">
          <a:xfrm>
            <a:off x="5410200" y="4800600"/>
            <a:ext cx="274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latin typeface="Times New Roman" panose="02020603050405020304" pitchFamily="18" charset="0"/>
              </a:rPr>
              <a:t>A trace  BB-1, BB-4, BB-6</a:t>
            </a:r>
            <a:endParaRPr lang="en-US" altLang="en-US" sz="1600">
              <a:latin typeface="Times New Roman" panose="02020603050405020304" pitchFamily="18" charset="0"/>
            </a:endParaRPr>
          </a:p>
        </p:txBody>
      </p:sp>
      <p:sp>
        <p:nvSpPr>
          <p:cNvPr id="39980" name="AutoShape 41"/>
          <p:cNvSpPr>
            <a:spLocks noChangeArrowheads="1"/>
          </p:cNvSpPr>
          <p:nvPr/>
        </p:nvSpPr>
        <p:spPr bwMode="auto">
          <a:xfrm>
            <a:off x="5562600" y="5562600"/>
            <a:ext cx="304800" cy="1524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81" name="Line 42"/>
          <p:cNvSpPr>
            <a:spLocks noChangeShapeType="1"/>
          </p:cNvSpPr>
          <p:nvPr/>
        </p:nvSpPr>
        <p:spPr bwMode="auto">
          <a:xfrm flipH="1">
            <a:off x="5867400" y="5638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2" name="Text Box 43"/>
          <p:cNvSpPr txBox="1">
            <a:spLocks noChangeArrowheads="1"/>
          </p:cNvSpPr>
          <p:nvPr/>
        </p:nvSpPr>
        <p:spPr bwMode="auto">
          <a:xfrm>
            <a:off x="6172200" y="5486400"/>
            <a:ext cx="198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Branch Instruction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09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409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E3BDEA-45CB-4BDE-BEA4-337A2FBC877C}" type="slidenum">
              <a:rPr lang="en-US" altLang="en-US">
                <a:solidFill>
                  <a:srgbClr val="660066"/>
                </a:solidFill>
              </a:rPr>
              <a:pPr eaLnBrk="1" hangingPunct="1"/>
              <a:t>27</a:t>
            </a:fld>
            <a:endParaRPr lang="en-US" altLang="en-US">
              <a:solidFill>
                <a:srgbClr val="660066"/>
              </a:solidFill>
            </a:endParaRPr>
          </a:p>
        </p:txBody>
      </p:sp>
      <p:sp>
        <p:nvSpPr>
          <p:cNvPr id="40965" name="Rectangle 2"/>
          <p:cNvSpPr>
            <a:spLocks noGrp="1" noChangeArrowheads="1"/>
          </p:cNvSpPr>
          <p:nvPr>
            <p:ph type="title"/>
          </p:nvPr>
        </p:nvSpPr>
        <p:spPr>
          <a:xfrm>
            <a:off x="1062038" y="500063"/>
            <a:ext cx="7446962" cy="485775"/>
          </a:xfrm>
        </p:spPr>
        <p:txBody>
          <a:bodyPr/>
          <a:lstStyle/>
          <a:p>
            <a:pPr eaLnBrk="1" hangingPunct="1"/>
            <a:r>
              <a:rPr lang="en-US" altLang="en-US" smtClean="0"/>
              <a:t/>
            </a:r>
            <a:br>
              <a:rPr lang="en-US" altLang="en-US" smtClean="0"/>
            </a:br>
            <a:r>
              <a:rPr lang="en-US" altLang="en-US" smtClean="0"/>
              <a:t>Traces</a:t>
            </a:r>
            <a:br>
              <a:rPr lang="en-US" altLang="en-US" smtClean="0"/>
            </a:br>
            <a:endParaRPr lang="en-US" altLang="en-US" smtClean="0"/>
          </a:p>
        </p:txBody>
      </p:sp>
      <p:sp>
        <p:nvSpPr>
          <p:cNvPr id="40966" name="Rectangle 3"/>
          <p:cNvSpPr>
            <a:spLocks noGrp="1" noChangeArrowheads="1"/>
          </p:cNvSpPr>
          <p:nvPr>
            <p:ph type="body" idx="1"/>
          </p:nvPr>
        </p:nvSpPr>
        <p:spPr>
          <a:xfrm>
            <a:off x="990600" y="1600200"/>
            <a:ext cx="7620000" cy="4991100"/>
          </a:xfrm>
        </p:spPr>
        <p:txBody>
          <a:bodyPr/>
          <a:lstStyle/>
          <a:p>
            <a:pPr eaLnBrk="1" hangingPunct="1">
              <a:lnSpc>
                <a:spcPct val="90000"/>
              </a:lnSpc>
              <a:buFont typeface="Arial Unicode MS" panose="020B0604020202020204" pitchFamily="34" charset="-128"/>
              <a:buNone/>
            </a:pPr>
            <a:r>
              <a:rPr lang="en-US" altLang="en-US" sz="2400" smtClean="0"/>
              <a:t>“Trace Scheduling: A Technique for Global Microcode </a:t>
            </a:r>
          </a:p>
          <a:p>
            <a:pPr eaLnBrk="1" hangingPunct="1">
              <a:lnSpc>
                <a:spcPct val="90000"/>
              </a:lnSpc>
              <a:buFont typeface="Arial Unicode MS" panose="020B0604020202020204" pitchFamily="34" charset="-128"/>
              <a:buNone/>
            </a:pPr>
            <a:r>
              <a:rPr lang="en-US" altLang="en-US" sz="2400" smtClean="0"/>
              <a:t>Compaction,” J.A. Fisher, </a:t>
            </a:r>
            <a:r>
              <a:rPr lang="en-US" altLang="en-US" sz="2400" i="1" smtClean="0"/>
              <a:t>IEEE Transactions on</a:t>
            </a:r>
            <a:r>
              <a:rPr lang="en-US" altLang="en-US" sz="2400" smtClean="0"/>
              <a:t> </a:t>
            </a:r>
          </a:p>
          <a:p>
            <a:pPr eaLnBrk="1" hangingPunct="1">
              <a:lnSpc>
                <a:spcPct val="90000"/>
              </a:lnSpc>
              <a:buFont typeface="Arial Unicode MS" panose="020B0604020202020204" pitchFamily="34" charset="-128"/>
              <a:buNone/>
            </a:pPr>
            <a:r>
              <a:rPr lang="en-US" altLang="en-US" sz="2400" i="1" smtClean="0"/>
              <a:t>Computers</a:t>
            </a:r>
            <a:r>
              <a:rPr lang="en-US" altLang="en-US" sz="2400" smtClean="0"/>
              <a:t>, Vol. C-30, 1981.</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	</a:t>
            </a:r>
            <a:r>
              <a:rPr lang="en-US" altLang="en-US" sz="2400" b="1" smtClean="0"/>
              <a:t>Main Ideas:</a:t>
            </a:r>
          </a:p>
          <a:p>
            <a:pPr eaLnBrk="1" hangingPunct="1">
              <a:lnSpc>
                <a:spcPct val="90000"/>
              </a:lnSpc>
            </a:pPr>
            <a:endParaRPr lang="en-US" altLang="en-US" sz="2400" b="1" smtClean="0"/>
          </a:p>
          <a:p>
            <a:pPr lvl="1" eaLnBrk="1" hangingPunct="1">
              <a:lnSpc>
                <a:spcPct val="90000"/>
              </a:lnSpc>
              <a:buFontTx/>
              <a:buChar char="•"/>
            </a:pPr>
            <a:r>
              <a:rPr lang="en-US" altLang="en-US" sz="2400" smtClean="0"/>
              <a:t>Choose a program segment that has no cyclic dependences.</a:t>
            </a:r>
          </a:p>
          <a:p>
            <a:pPr lvl="1" eaLnBrk="1" hangingPunct="1">
              <a:lnSpc>
                <a:spcPct val="90000"/>
              </a:lnSpc>
              <a:buFontTx/>
              <a:buChar char="•"/>
            </a:pPr>
            <a:r>
              <a:rPr lang="en-US" altLang="en-US" sz="2400" smtClean="0"/>
              <a:t>Choose </a:t>
            </a:r>
            <a:r>
              <a:rPr lang="en-US" altLang="en-US" sz="2400" i="1" smtClean="0"/>
              <a:t>one </a:t>
            </a:r>
            <a:r>
              <a:rPr lang="en-US" altLang="en-US" sz="2400" smtClean="0"/>
              <a:t>of the paths out of each branch that is encountered.</a:t>
            </a:r>
            <a:endParaRPr lang="en-US" altLang="en-US" sz="2400" b="1" smtClean="0"/>
          </a:p>
          <a:p>
            <a:pPr lvl="1" eaLnBrk="1" hangingPunct="1">
              <a:lnSpc>
                <a:spcPct val="90000"/>
              </a:lnSpc>
            </a:pPr>
            <a:endParaRPr lang="en-US" altLang="en-US" sz="2000" b="1" smtClean="0"/>
          </a:p>
          <a:p>
            <a:pPr lvl="4" eaLnBrk="1" hangingPunct="1">
              <a:lnSpc>
                <a:spcPct val="90000"/>
              </a:lnSpc>
              <a:buFontTx/>
              <a:buNone/>
            </a:pPr>
            <a:r>
              <a:rPr lang="en-US" altLang="en-US" sz="1600" b="1" smtClean="0"/>
              <a:t>					</a:t>
            </a:r>
            <a:r>
              <a:rPr lang="en-US" altLang="en-US" sz="2800" i="1" smtClean="0"/>
              <a:t>more...</a:t>
            </a:r>
            <a:endParaRPr lang="en-US" altLang="en-US" sz="28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19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419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180A92-7709-45E9-8449-B0D3E3D0D2AB}" type="slidenum">
              <a:rPr lang="en-US" altLang="en-US">
                <a:solidFill>
                  <a:srgbClr val="660066"/>
                </a:solidFill>
              </a:rPr>
              <a:pPr eaLnBrk="1" hangingPunct="1"/>
              <a:t>28</a:t>
            </a:fld>
            <a:endParaRPr lang="en-US" altLang="en-US">
              <a:solidFill>
                <a:srgbClr val="660066"/>
              </a:solidFill>
            </a:endParaRPr>
          </a:p>
        </p:txBody>
      </p:sp>
      <p:sp>
        <p:nvSpPr>
          <p:cNvPr id="41989" name="Rectangle 2"/>
          <p:cNvSpPr>
            <a:spLocks noGrp="1" noChangeArrowheads="1"/>
          </p:cNvSpPr>
          <p:nvPr>
            <p:ph type="title"/>
          </p:nvPr>
        </p:nvSpPr>
        <p:spPr>
          <a:xfrm>
            <a:off x="1062038" y="500063"/>
            <a:ext cx="7446962" cy="485775"/>
          </a:xfrm>
        </p:spPr>
        <p:txBody>
          <a:bodyPr/>
          <a:lstStyle/>
          <a:p>
            <a:pPr eaLnBrk="1" hangingPunct="1"/>
            <a:r>
              <a:rPr lang="en-US" altLang="en-US" smtClean="0"/>
              <a:t>Traces (Contd.)</a:t>
            </a:r>
          </a:p>
        </p:txBody>
      </p:sp>
      <p:sp>
        <p:nvSpPr>
          <p:cNvPr id="41990" name="Rectangle 3"/>
          <p:cNvSpPr>
            <a:spLocks noGrp="1" noChangeArrowheads="1"/>
          </p:cNvSpPr>
          <p:nvPr>
            <p:ph type="body" idx="1"/>
          </p:nvPr>
        </p:nvSpPr>
        <p:spPr>
          <a:xfrm>
            <a:off x="990600" y="1600200"/>
            <a:ext cx="7620000" cy="4991100"/>
          </a:xfrm>
        </p:spPr>
        <p:txBody>
          <a:bodyPr/>
          <a:lstStyle/>
          <a:p>
            <a:pPr eaLnBrk="1" hangingPunct="1">
              <a:lnSpc>
                <a:spcPct val="90000"/>
              </a:lnSpc>
            </a:pPr>
            <a:r>
              <a:rPr lang="en-US" altLang="en-US" sz="2800" smtClean="0"/>
              <a:t>Use statistical knowledge based on (estimated) program behavior to bias the choices to favor the more frequently taken branches.</a:t>
            </a:r>
          </a:p>
          <a:p>
            <a:pPr eaLnBrk="1" hangingPunct="1">
              <a:lnSpc>
                <a:spcPct val="90000"/>
              </a:lnSpc>
            </a:pPr>
            <a:endParaRPr lang="en-US" altLang="en-US" sz="2800" smtClean="0"/>
          </a:p>
          <a:p>
            <a:pPr eaLnBrk="1" hangingPunct="1">
              <a:lnSpc>
                <a:spcPct val="90000"/>
              </a:lnSpc>
            </a:pPr>
            <a:r>
              <a:rPr lang="en-US" altLang="en-US" sz="2800" smtClean="0"/>
              <a:t>This information is gained through profiling the program or via static analysis.</a:t>
            </a:r>
          </a:p>
          <a:p>
            <a:pPr eaLnBrk="1" hangingPunct="1">
              <a:lnSpc>
                <a:spcPct val="90000"/>
              </a:lnSpc>
            </a:pPr>
            <a:endParaRPr lang="en-US" altLang="en-US" sz="2800" smtClean="0"/>
          </a:p>
          <a:p>
            <a:pPr eaLnBrk="1" hangingPunct="1">
              <a:lnSpc>
                <a:spcPct val="90000"/>
              </a:lnSpc>
            </a:pPr>
            <a:r>
              <a:rPr lang="en-US" altLang="en-US" sz="2800" smtClean="0"/>
              <a:t>The resulting sequence of basic blocks including the branch instructions is referred to as a trace.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30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430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23ADC0-02E9-4C8C-A1F2-EA05EFC7B2CD}" type="slidenum">
              <a:rPr lang="en-US" altLang="en-US">
                <a:solidFill>
                  <a:srgbClr val="660066"/>
                </a:solidFill>
              </a:rPr>
              <a:pPr eaLnBrk="1" hangingPunct="1"/>
              <a:t>29</a:t>
            </a:fld>
            <a:endParaRPr lang="en-US" altLang="en-US">
              <a:solidFill>
                <a:srgbClr val="660066"/>
              </a:solidFill>
            </a:endParaRPr>
          </a:p>
        </p:txBody>
      </p:sp>
      <p:sp>
        <p:nvSpPr>
          <p:cNvPr id="43013" name="Rectangle 2"/>
          <p:cNvSpPr>
            <a:spLocks noGrp="1" noChangeArrowheads="1"/>
          </p:cNvSpPr>
          <p:nvPr>
            <p:ph type="title"/>
          </p:nvPr>
        </p:nvSpPr>
        <p:spPr>
          <a:xfrm>
            <a:off x="1062038" y="500063"/>
            <a:ext cx="7446962" cy="485775"/>
          </a:xfrm>
        </p:spPr>
        <p:txBody>
          <a:bodyPr/>
          <a:lstStyle/>
          <a:p>
            <a:pPr eaLnBrk="1" hangingPunct="1"/>
            <a:r>
              <a:rPr lang="en-US" altLang="en-US" smtClean="0"/>
              <a:t>Trace Scheduling</a:t>
            </a:r>
          </a:p>
        </p:txBody>
      </p:sp>
      <p:sp>
        <p:nvSpPr>
          <p:cNvPr id="43014" name="Rectangle 3"/>
          <p:cNvSpPr>
            <a:spLocks noGrp="1" noChangeArrowheads="1"/>
          </p:cNvSpPr>
          <p:nvPr>
            <p:ph type="body" idx="1"/>
          </p:nvPr>
        </p:nvSpPr>
        <p:spPr>
          <a:xfrm>
            <a:off x="773113" y="1538288"/>
            <a:ext cx="7620000" cy="4991100"/>
          </a:xfrm>
        </p:spPr>
        <p:txBody>
          <a:bodyPr/>
          <a:lstStyle/>
          <a:p>
            <a:pPr eaLnBrk="1" hangingPunct="1">
              <a:lnSpc>
                <a:spcPct val="90000"/>
              </a:lnSpc>
              <a:buFont typeface="Arial Unicode MS" panose="020B0604020202020204" pitchFamily="34" charset="-128"/>
              <a:buNone/>
            </a:pPr>
            <a:r>
              <a:rPr lang="en-US" altLang="en-US" sz="2400" b="1" smtClean="0"/>
              <a:t>High Level Algorithm:</a:t>
            </a:r>
            <a:endParaRPr lang="en-US" altLang="en-US" sz="2400" smtClean="0"/>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1. Choose a (maximal) segment s of the program with acyclic control flow.</a:t>
            </a:r>
          </a:p>
          <a:p>
            <a:pPr eaLnBrk="1" hangingPunct="1">
              <a:lnSpc>
                <a:spcPct val="90000"/>
              </a:lnSpc>
              <a:buFont typeface="Arial Unicode MS" panose="020B0604020202020204" pitchFamily="34" charset="-128"/>
              <a:buNone/>
            </a:pPr>
            <a:r>
              <a:rPr lang="en-US" altLang="en-US" sz="2400" smtClean="0"/>
              <a:t>	The instructions in s have associated “frequencies” derived via statistical knowledge of the program’s behavior.</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2. Construct a trace </a:t>
            </a:r>
            <a:r>
              <a:rPr lang="en-US" altLang="en-US" sz="2400" smtClean="0">
                <a:sym typeface="Symbol" panose="05050102010706020507" pitchFamily="18" charset="2"/>
              </a:rPr>
              <a:t> through </a:t>
            </a:r>
            <a:r>
              <a:rPr lang="en-US" altLang="en-US" sz="2400" i="1" smtClean="0">
                <a:sym typeface="Symbol" panose="05050102010706020507" pitchFamily="18" charset="2"/>
              </a:rPr>
              <a:t>s</a:t>
            </a:r>
            <a:r>
              <a:rPr lang="en-US" altLang="en-US" sz="2400" smtClean="0">
                <a:sym typeface="Symbol" panose="05050102010706020507" pitchFamily="18" charset="2"/>
              </a:rPr>
              <a:t>:</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    (a) Start with the instruction in </a:t>
            </a:r>
            <a:r>
              <a:rPr lang="en-US" altLang="en-US" sz="2400" i="1" smtClean="0">
                <a:sym typeface="Symbol" panose="05050102010706020507" pitchFamily="18" charset="2"/>
              </a:rPr>
              <a:t>s</a:t>
            </a:r>
            <a:r>
              <a:rPr lang="en-US" altLang="en-US" sz="2400" smtClean="0">
                <a:sym typeface="Symbol" panose="05050102010706020507" pitchFamily="18" charset="2"/>
              </a:rPr>
              <a:t>, say </a:t>
            </a:r>
            <a:r>
              <a:rPr lang="en-US" altLang="en-US" sz="2400" i="1"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with the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          highest frequency.</a:t>
            </a:r>
          </a:p>
          <a:p>
            <a:pPr eaLnBrk="1" hangingPunct="1">
              <a:lnSpc>
                <a:spcPct val="90000"/>
              </a:lnSpc>
              <a:buFont typeface="Arial Unicode MS" panose="020B0604020202020204" pitchFamily="34" charset="-128"/>
              <a:buNone/>
            </a:pPr>
            <a:r>
              <a:rPr lang="en-US" altLang="en-US" sz="2400" smtClean="0"/>
              <a:t>							</a:t>
            </a:r>
            <a:r>
              <a:rPr lang="en-US" altLang="en-US" sz="2400" i="1" smtClean="0"/>
              <a:t>more...</a:t>
            </a:r>
            <a:endParaRPr lang="en-US" altLang="en-US" sz="2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838200" y="1752600"/>
            <a:ext cx="7772400" cy="1143000"/>
          </a:xfrm>
        </p:spPr>
        <p:txBody>
          <a:bodyPr/>
          <a:lstStyle/>
          <a:p>
            <a:pPr eaLnBrk="1" hangingPunct="1"/>
            <a:r>
              <a:rPr lang="en-US" altLang="en-US" smtClean="0"/>
              <a:t>Instruction Scheduling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40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440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096404-77B9-4666-9CA0-11626FBFB90A}" type="slidenum">
              <a:rPr lang="en-US" altLang="en-US">
                <a:solidFill>
                  <a:srgbClr val="660066"/>
                </a:solidFill>
              </a:rPr>
              <a:pPr eaLnBrk="1" hangingPunct="1"/>
              <a:t>30</a:t>
            </a:fld>
            <a:endParaRPr lang="en-US" altLang="en-US">
              <a:solidFill>
                <a:srgbClr val="660066"/>
              </a:solidFill>
            </a:endParaRPr>
          </a:p>
        </p:txBody>
      </p:sp>
      <p:sp>
        <p:nvSpPr>
          <p:cNvPr id="44037" name="Rectangle 2"/>
          <p:cNvSpPr>
            <a:spLocks noGrp="1" noChangeArrowheads="1"/>
          </p:cNvSpPr>
          <p:nvPr>
            <p:ph type="title"/>
          </p:nvPr>
        </p:nvSpPr>
        <p:spPr>
          <a:xfrm>
            <a:off x="1062038" y="500063"/>
            <a:ext cx="7446962" cy="485775"/>
          </a:xfrm>
        </p:spPr>
        <p:txBody>
          <a:bodyPr/>
          <a:lstStyle/>
          <a:p>
            <a:pPr eaLnBrk="1" hangingPunct="1"/>
            <a:r>
              <a:rPr lang="en-US" altLang="en-US" smtClean="0"/>
              <a:t>Trace Scheduling (Contd.)</a:t>
            </a:r>
          </a:p>
        </p:txBody>
      </p:sp>
      <p:sp>
        <p:nvSpPr>
          <p:cNvPr id="44038" name="Rectangle 3"/>
          <p:cNvSpPr>
            <a:spLocks noGrp="1" noChangeArrowheads="1"/>
          </p:cNvSpPr>
          <p:nvPr>
            <p:ph type="body" idx="1"/>
          </p:nvPr>
        </p:nvSpPr>
        <p:spPr>
          <a:xfrm>
            <a:off x="890588" y="1635125"/>
            <a:ext cx="7620000" cy="3048000"/>
          </a:xfrm>
        </p:spPr>
        <p:txBody>
          <a:bodyPr/>
          <a:lstStyle/>
          <a:p>
            <a:pPr eaLnBrk="1" hangingPunct="1">
              <a:buFont typeface="Arial Unicode MS" panose="020B0604020202020204" pitchFamily="34" charset="-128"/>
              <a:buNone/>
            </a:pPr>
            <a:r>
              <a:rPr lang="en-US" altLang="en-US" smtClean="0"/>
              <a:t>(b) Grow a path out from instruction </a:t>
            </a:r>
            <a:r>
              <a:rPr lang="en-US" altLang="en-US" i="1" smtClean="0">
                <a:latin typeface="Times New Roman" panose="02020603050405020304" pitchFamily="18" charset="0"/>
              </a:rPr>
              <a:t>i</a:t>
            </a:r>
            <a:r>
              <a:rPr lang="en-US" altLang="en-US" smtClean="0"/>
              <a:t> in both directions, choosing the path to the instruction with the higher frequency whenever there is </a:t>
            </a:r>
          </a:p>
          <a:p>
            <a:pPr eaLnBrk="1" hangingPunct="1">
              <a:lnSpc>
                <a:spcPct val="70000"/>
              </a:lnSpc>
              <a:buFont typeface="Arial Unicode MS" panose="020B0604020202020204" pitchFamily="34" charset="-128"/>
              <a:buNone/>
            </a:pPr>
            <a:endParaRPr lang="en-US" altLang="en-US" smtClean="0"/>
          </a:p>
          <a:p>
            <a:pPr eaLnBrk="1" hangingPunct="1">
              <a:buFont typeface="Arial Unicode MS" panose="020B0604020202020204" pitchFamily="34" charset="-128"/>
              <a:buNone/>
            </a:pPr>
            <a:r>
              <a:rPr lang="en-US" altLang="en-US" smtClean="0"/>
              <a:t>	Frequencies can be viewed as a way of prioritizing the path to choose and subsequently optimize.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50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450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665353-E551-400F-9CF3-C6AAFCD62C71}" type="slidenum">
              <a:rPr lang="en-US" altLang="en-US">
                <a:solidFill>
                  <a:srgbClr val="660066"/>
                </a:solidFill>
              </a:rPr>
              <a:pPr eaLnBrk="1" hangingPunct="1"/>
              <a:t>31</a:t>
            </a:fld>
            <a:endParaRPr lang="en-US" altLang="en-US">
              <a:solidFill>
                <a:srgbClr val="660066"/>
              </a:solidFill>
            </a:endParaRPr>
          </a:p>
        </p:txBody>
      </p:sp>
      <p:sp>
        <p:nvSpPr>
          <p:cNvPr id="45061" name="Rectangle 2"/>
          <p:cNvSpPr>
            <a:spLocks noGrp="1" noChangeArrowheads="1"/>
          </p:cNvSpPr>
          <p:nvPr>
            <p:ph type="title"/>
          </p:nvPr>
        </p:nvSpPr>
        <p:spPr>
          <a:xfrm>
            <a:off x="1062038" y="500063"/>
            <a:ext cx="7446962" cy="485775"/>
          </a:xfrm>
        </p:spPr>
        <p:txBody>
          <a:bodyPr/>
          <a:lstStyle/>
          <a:p>
            <a:pPr eaLnBrk="1" hangingPunct="1"/>
            <a:r>
              <a:rPr lang="en-US" altLang="en-US" smtClean="0"/>
              <a:t>Trace Scheduling (Contd.)</a:t>
            </a:r>
          </a:p>
        </p:txBody>
      </p:sp>
      <p:sp>
        <p:nvSpPr>
          <p:cNvPr id="45062" name="Rectangle 3"/>
          <p:cNvSpPr>
            <a:spLocks noGrp="1" noChangeArrowheads="1"/>
          </p:cNvSpPr>
          <p:nvPr>
            <p:ph type="body" idx="1"/>
          </p:nvPr>
        </p:nvSpPr>
        <p:spPr>
          <a:xfrm>
            <a:off x="809625" y="1568450"/>
            <a:ext cx="7162800" cy="4991100"/>
          </a:xfrm>
        </p:spPr>
        <p:txBody>
          <a:bodyPr/>
          <a:lstStyle/>
          <a:p>
            <a:pPr marL="609600" indent="-609600" eaLnBrk="1" hangingPunct="1">
              <a:lnSpc>
                <a:spcPct val="90000"/>
              </a:lnSpc>
              <a:buClr>
                <a:srgbClr val="000066"/>
              </a:buClr>
              <a:buFontTx/>
              <a:buAutoNum type="arabicPeriod" startAt="3"/>
            </a:pPr>
            <a:r>
              <a:rPr lang="en-US" altLang="en-US" sz="2800" smtClean="0"/>
              <a:t>Rank the instructions in </a:t>
            </a:r>
            <a:r>
              <a:rPr lang="en-US" altLang="en-US" sz="2800" smtClean="0">
                <a:sym typeface="Symbol" panose="05050102010706020507" pitchFamily="18" charset="2"/>
              </a:rPr>
              <a:t> using a rank function of choice.</a:t>
            </a:r>
          </a:p>
          <a:p>
            <a:pPr marL="609600" indent="-609600" eaLnBrk="1" hangingPunct="1">
              <a:lnSpc>
                <a:spcPct val="90000"/>
              </a:lnSpc>
              <a:buClr>
                <a:srgbClr val="000066"/>
              </a:buClr>
              <a:buFontTx/>
              <a:buAutoNum type="arabicPeriod" startAt="3"/>
            </a:pPr>
            <a:endParaRPr lang="en-US" altLang="en-US" sz="2800" smtClean="0">
              <a:sym typeface="Symbol" panose="05050102010706020507" pitchFamily="18" charset="2"/>
            </a:endParaRPr>
          </a:p>
          <a:p>
            <a:pPr marL="609600" indent="-609600" eaLnBrk="1" hangingPunct="1">
              <a:lnSpc>
                <a:spcPct val="90000"/>
              </a:lnSpc>
              <a:buClr>
                <a:srgbClr val="000066"/>
              </a:buClr>
              <a:buFontTx/>
              <a:buAutoNum type="arabicPeriod" startAt="3"/>
            </a:pPr>
            <a:r>
              <a:rPr lang="en-US" altLang="en-US" sz="2800" smtClean="0">
                <a:sym typeface="Symbol" panose="05050102010706020507" pitchFamily="18" charset="2"/>
              </a:rPr>
              <a:t>Sort and construct a list </a:t>
            </a:r>
            <a:r>
              <a:rPr lang="en-US" altLang="en-US" sz="2800" smtClean="0">
                <a:latin typeface="Lucida Sans Unicode" panose="020B0602030504020204" pitchFamily="34" charset="0"/>
              </a:rPr>
              <a:t>ℒ </a:t>
            </a:r>
            <a:r>
              <a:rPr lang="en-US" altLang="en-US" sz="2800" smtClean="0"/>
              <a:t>of the instructions using the ranks as priorities.</a:t>
            </a:r>
          </a:p>
          <a:p>
            <a:pPr marL="609600" indent="-609600" eaLnBrk="1" hangingPunct="1">
              <a:lnSpc>
                <a:spcPct val="90000"/>
              </a:lnSpc>
              <a:buClr>
                <a:srgbClr val="000066"/>
              </a:buClr>
              <a:buFontTx/>
              <a:buAutoNum type="arabicPeriod" startAt="3"/>
            </a:pPr>
            <a:endParaRPr lang="en-US" altLang="en-US" sz="2800" smtClean="0"/>
          </a:p>
          <a:p>
            <a:pPr marL="609600" indent="-609600" eaLnBrk="1" hangingPunct="1">
              <a:lnSpc>
                <a:spcPct val="90000"/>
              </a:lnSpc>
              <a:buClr>
                <a:srgbClr val="000066"/>
              </a:buClr>
              <a:buFontTx/>
              <a:buAutoNum type="arabicPeriod" startAt="3"/>
            </a:pPr>
            <a:r>
              <a:rPr lang="en-US" altLang="en-US" sz="2800" smtClean="0"/>
              <a:t>Greedily list schedule and produce a schedule using the list </a:t>
            </a:r>
            <a:r>
              <a:rPr lang="en-US" altLang="en-US" sz="2800" smtClean="0">
                <a:latin typeface="Lucida Sans Unicode" panose="020B0602030504020204" pitchFamily="34" charset="0"/>
              </a:rPr>
              <a:t>ℒ </a:t>
            </a:r>
            <a:r>
              <a:rPr lang="en-US" altLang="en-US" sz="2800" smtClean="0"/>
              <a:t>as the priority list.</a:t>
            </a:r>
            <a:endParaRPr lang="en-US" altLang="en-US" sz="2800" smtClean="0">
              <a:latin typeface="Lucida Sans Unicode" panose="020B0602030504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60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460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F8FD88-BAC0-4FF9-BDE8-1EFF1CAC8B92}" type="slidenum">
              <a:rPr lang="en-US" altLang="en-US">
                <a:solidFill>
                  <a:srgbClr val="660066"/>
                </a:solidFill>
              </a:rPr>
              <a:pPr eaLnBrk="1" hangingPunct="1"/>
              <a:t>32</a:t>
            </a:fld>
            <a:endParaRPr lang="en-US" altLang="en-US">
              <a:solidFill>
                <a:srgbClr val="660066"/>
              </a:solidFill>
            </a:endParaRPr>
          </a:p>
        </p:txBody>
      </p:sp>
      <p:sp>
        <p:nvSpPr>
          <p:cNvPr id="46085" name="Rectangle 2"/>
          <p:cNvSpPr>
            <a:spLocks noGrp="1" noChangeArrowheads="1"/>
          </p:cNvSpPr>
          <p:nvPr>
            <p:ph type="title"/>
          </p:nvPr>
        </p:nvSpPr>
        <p:spPr>
          <a:xfrm>
            <a:off x="1062038" y="500063"/>
            <a:ext cx="7446962" cy="485775"/>
          </a:xfrm>
        </p:spPr>
        <p:txBody>
          <a:bodyPr/>
          <a:lstStyle/>
          <a:p>
            <a:pPr eaLnBrk="1" hangingPunct="1"/>
            <a:r>
              <a:rPr lang="en-US" altLang="en-US" smtClean="0"/>
              <a:t>Significant Comments</a:t>
            </a:r>
          </a:p>
        </p:txBody>
      </p:sp>
      <p:sp>
        <p:nvSpPr>
          <p:cNvPr id="46086" name="Rectangle 3"/>
          <p:cNvSpPr>
            <a:spLocks noGrp="1" noChangeArrowheads="1"/>
          </p:cNvSpPr>
          <p:nvPr>
            <p:ph type="body" idx="1"/>
          </p:nvPr>
        </p:nvSpPr>
        <p:spPr>
          <a:xfrm>
            <a:off x="665163" y="1600200"/>
            <a:ext cx="7331075" cy="4991100"/>
          </a:xfrm>
        </p:spPr>
        <p:txBody>
          <a:bodyPr/>
          <a:lstStyle/>
          <a:p>
            <a:pPr eaLnBrk="1" hangingPunct="1">
              <a:lnSpc>
                <a:spcPct val="90000"/>
              </a:lnSpc>
            </a:pPr>
            <a:r>
              <a:rPr lang="en-US" altLang="en-US" smtClean="0"/>
              <a:t>We pretend as if the trace is always taken and executed and hence schedule it in steps 3-5 using the same framework as for a basic-block.</a:t>
            </a:r>
          </a:p>
          <a:p>
            <a:pPr eaLnBrk="1" hangingPunct="1">
              <a:lnSpc>
                <a:spcPct val="90000"/>
              </a:lnSpc>
            </a:pPr>
            <a:endParaRPr lang="en-US" altLang="en-US" smtClean="0"/>
          </a:p>
          <a:p>
            <a:pPr eaLnBrk="1" hangingPunct="1">
              <a:lnSpc>
                <a:spcPct val="90000"/>
              </a:lnSpc>
            </a:pPr>
            <a:r>
              <a:rPr lang="en-US" altLang="en-US" smtClean="0"/>
              <a:t>The important difference is that conditionals branches are there on the path, and moving code past these conditionals can lead to side-effects.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71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471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45FCD1-D227-462A-B748-A7AE31167315}" type="slidenum">
              <a:rPr lang="en-US" altLang="en-US">
                <a:solidFill>
                  <a:srgbClr val="660066"/>
                </a:solidFill>
              </a:rPr>
              <a:pPr eaLnBrk="1" hangingPunct="1"/>
              <a:t>33</a:t>
            </a:fld>
            <a:endParaRPr lang="en-US" altLang="en-US">
              <a:solidFill>
                <a:srgbClr val="660066"/>
              </a:solidFill>
            </a:endParaRPr>
          </a:p>
        </p:txBody>
      </p:sp>
      <p:sp>
        <p:nvSpPr>
          <p:cNvPr id="47109" name="Rectangle 2"/>
          <p:cNvSpPr>
            <a:spLocks noGrp="1" noChangeArrowheads="1"/>
          </p:cNvSpPr>
          <p:nvPr>
            <p:ph type="title"/>
          </p:nvPr>
        </p:nvSpPr>
        <p:spPr>
          <a:xfrm>
            <a:off x="1062038" y="500063"/>
            <a:ext cx="7446962" cy="485775"/>
          </a:xfrm>
        </p:spPr>
        <p:txBody>
          <a:bodyPr/>
          <a:lstStyle/>
          <a:p>
            <a:pPr eaLnBrk="1" hangingPunct="1"/>
            <a:r>
              <a:rPr lang="en-US" altLang="en-US" smtClean="0"/>
              <a:t>Significant Comments</a:t>
            </a:r>
          </a:p>
        </p:txBody>
      </p:sp>
      <p:sp>
        <p:nvSpPr>
          <p:cNvPr id="47110" name="Rectangle 3"/>
          <p:cNvSpPr>
            <a:spLocks noGrp="1" noChangeArrowheads="1"/>
          </p:cNvSpPr>
          <p:nvPr>
            <p:ph type="body" idx="1"/>
          </p:nvPr>
        </p:nvSpPr>
        <p:spPr>
          <a:xfrm>
            <a:off x="868363" y="1866900"/>
            <a:ext cx="6950075" cy="4991100"/>
          </a:xfrm>
        </p:spPr>
        <p:txBody>
          <a:bodyPr/>
          <a:lstStyle/>
          <a:p>
            <a:pPr eaLnBrk="1" hangingPunct="1">
              <a:lnSpc>
                <a:spcPct val="90000"/>
              </a:lnSpc>
            </a:pPr>
            <a:r>
              <a:rPr lang="en-US" altLang="en-US" sz="2800" smtClean="0"/>
              <a:t>These side effects are not a problem in the case of basic-blocks since there, every instruction is executed all the time.</a:t>
            </a:r>
          </a:p>
          <a:p>
            <a:pPr eaLnBrk="1" hangingPunct="1">
              <a:lnSpc>
                <a:spcPct val="90000"/>
              </a:lnSpc>
            </a:pPr>
            <a:endParaRPr lang="en-US" altLang="en-US" sz="2800" smtClean="0"/>
          </a:p>
          <a:p>
            <a:pPr eaLnBrk="1" hangingPunct="1">
              <a:lnSpc>
                <a:spcPct val="90000"/>
              </a:lnSpc>
            </a:pPr>
            <a:r>
              <a:rPr lang="en-US" altLang="en-US" sz="2800" smtClean="0"/>
              <a:t>This is not true in the present more general case when an outgoing or incoming off-trace branch is taken however infrequently: we will study these issues next.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81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481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CC24D3-975E-42C0-A08E-393900DC7B50}" type="slidenum">
              <a:rPr lang="en-US" altLang="en-US">
                <a:solidFill>
                  <a:srgbClr val="660066"/>
                </a:solidFill>
              </a:rPr>
              <a:pPr eaLnBrk="1" hangingPunct="1"/>
              <a:t>34</a:t>
            </a:fld>
            <a:endParaRPr lang="en-US" altLang="en-US">
              <a:solidFill>
                <a:srgbClr val="660066"/>
              </a:solidFill>
            </a:endParaRPr>
          </a:p>
        </p:txBody>
      </p:sp>
      <p:sp>
        <p:nvSpPr>
          <p:cNvPr id="48133" name="Rectangle 2"/>
          <p:cNvSpPr>
            <a:spLocks noGrp="1" noChangeArrowheads="1"/>
          </p:cNvSpPr>
          <p:nvPr>
            <p:ph type="title"/>
          </p:nvPr>
        </p:nvSpPr>
        <p:spPr>
          <a:xfrm>
            <a:off x="1219200" y="304800"/>
            <a:ext cx="7666038" cy="633413"/>
          </a:xfrm>
        </p:spPr>
        <p:txBody>
          <a:bodyPr/>
          <a:lstStyle/>
          <a:p>
            <a:pPr eaLnBrk="1" hangingPunct="1"/>
            <a:r>
              <a:rPr lang="en-US" altLang="en-US" sz="4000" smtClean="0"/>
              <a:t>The Four Elementary but Significant Side-effects</a:t>
            </a:r>
          </a:p>
        </p:txBody>
      </p:sp>
      <p:sp>
        <p:nvSpPr>
          <p:cNvPr id="48134" name="Rectangle 3"/>
          <p:cNvSpPr>
            <a:spLocks noGrp="1" noChangeArrowheads="1"/>
          </p:cNvSpPr>
          <p:nvPr>
            <p:ph type="body" idx="1"/>
          </p:nvPr>
        </p:nvSpPr>
        <p:spPr>
          <a:xfrm>
            <a:off x="1524000" y="1524000"/>
            <a:ext cx="7620000" cy="4991100"/>
          </a:xfrm>
        </p:spPr>
        <p:txBody>
          <a:bodyPr/>
          <a:lstStyle/>
          <a:p>
            <a:pPr eaLnBrk="1" hangingPunct="1">
              <a:buFont typeface="Arial Unicode MS" panose="020B0604020202020204" pitchFamily="34" charset="-128"/>
              <a:buNone/>
            </a:pPr>
            <a:r>
              <a:rPr lang="en-US" altLang="en-US" smtClean="0"/>
              <a:t>Consider a single instruction moving past a conditional branch:</a:t>
            </a:r>
          </a:p>
        </p:txBody>
      </p:sp>
      <p:sp>
        <p:nvSpPr>
          <p:cNvPr id="48135" name="AutoShape 4"/>
          <p:cNvSpPr>
            <a:spLocks noChangeArrowheads="1"/>
          </p:cNvSpPr>
          <p:nvPr/>
        </p:nvSpPr>
        <p:spPr bwMode="auto">
          <a:xfrm>
            <a:off x="3749675" y="3233738"/>
            <a:ext cx="304800" cy="1524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36" name="Oval 5"/>
          <p:cNvSpPr>
            <a:spLocks noChangeArrowheads="1"/>
          </p:cNvSpPr>
          <p:nvPr/>
        </p:nvSpPr>
        <p:spPr bwMode="auto">
          <a:xfrm>
            <a:off x="3368675" y="35385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37" name="Line 6"/>
          <p:cNvSpPr>
            <a:spLocks noChangeShapeType="1"/>
          </p:cNvSpPr>
          <p:nvPr/>
        </p:nvSpPr>
        <p:spPr bwMode="auto">
          <a:xfrm>
            <a:off x="3902075" y="2776538"/>
            <a:ext cx="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 name="Line 7"/>
          <p:cNvSpPr>
            <a:spLocks noChangeShapeType="1"/>
          </p:cNvSpPr>
          <p:nvPr/>
        </p:nvSpPr>
        <p:spPr bwMode="auto">
          <a:xfrm flipH="1">
            <a:off x="3673475" y="3386138"/>
            <a:ext cx="2286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9" name="Line 8"/>
          <p:cNvSpPr>
            <a:spLocks noChangeShapeType="1"/>
          </p:cNvSpPr>
          <p:nvPr/>
        </p:nvSpPr>
        <p:spPr bwMode="auto">
          <a:xfrm>
            <a:off x="3902075" y="3386138"/>
            <a:ext cx="2286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 name="Freeform 9"/>
          <p:cNvSpPr>
            <a:spLocks/>
          </p:cNvSpPr>
          <p:nvPr/>
        </p:nvSpPr>
        <p:spPr bwMode="auto">
          <a:xfrm>
            <a:off x="3521075" y="2776538"/>
            <a:ext cx="152400" cy="762000"/>
          </a:xfrm>
          <a:custGeom>
            <a:avLst/>
            <a:gdLst>
              <a:gd name="T0" fmla="*/ 0 w 192"/>
              <a:gd name="T1" fmla="*/ 762000 h 384"/>
              <a:gd name="T2" fmla="*/ 114300 w 192"/>
              <a:gd name="T3" fmla="*/ 571500 h 384"/>
              <a:gd name="T4" fmla="*/ 152400 w 192"/>
              <a:gd name="T5" fmla="*/ 0 h 384"/>
              <a:gd name="T6" fmla="*/ 0 60000 65536"/>
              <a:gd name="T7" fmla="*/ 0 60000 65536"/>
              <a:gd name="T8" fmla="*/ 0 60000 65536"/>
            </a:gdLst>
            <a:ahLst/>
            <a:cxnLst>
              <a:cxn ang="T6">
                <a:pos x="T0" y="T1"/>
              </a:cxn>
              <a:cxn ang="T7">
                <a:pos x="T2" y="T3"/>
              </a:cxn>
              <a:cxn ang="T8">
                <a:pos x="T4" y="T5"/>
              </a:cxn>
            </a:cxnLst>
            <a:rect l="0" t="0" r="r" b="b"/>
            <a:pathLst>
              <a:path w="192" h="384">
                <a:moveTo>
                  <a:pt x="0" y="384"/>
                </a:moveTo>
                <a:cubicBezTo>
                  <a:pt x="56" y="368"/>
                  <a:pt x="112" y="352"/>
                  <a:pt x="144" y="288"/>
                </a:cubicBezTo>
                <a:cubicBezTo>
                  <a:pt x="176" y="224"/>
                  <a:pt x="184" y="48"/>
                  <a:pt x="192" y="0"/>
                </a:cubicBezTo>
              </a:path>
            </a:pathLst>
          </a:custGeom>
          <a:noFill/>
          <a:ln w="9525"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1" name="AutoShape 10"/>
          <p:cNvSpPr>
            <a:spLocks noChangeArrowheads="1"/>
          </p:cNvSpPr>
          <p:nvPr/>
        </p:nvSpPr>
        <p:spPr bwMode="auto">
          <a:xfrm>
            <a:off x="6035675" y="3233738"/>
            <a:ext cx="304800" cy="1524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42" name="Oval 11"/>
          <p:cNvSpPr>
            <a:spLocks noChangeArrowheads="1"/>
          </p:cNvSpPr>
          <p:nvPr/>
        </p:nvSpPr>
        <p:spPr bwMode="auto">
          <a:xfrm>
            <a:off x="5654675" y="28527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43" name="Line 12"/>
          <p:cNvSpPr>
            <a:spLocks noChangeShapeType="1"/>
          </p:cNvSpPr>
          <p:nvPr/>
        </p:nvSpPr>
        <p:spPr bwMode="auto">
          <a:xfrm>
            <a:off x="6188075" y="3386138"/>
            <a:ext cx="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4" name="Line 13"/>
          <p:cNvSpPr>
            <a:spLocks noChangeShapeType="1"/>
          </p:cNvSpPr>
          <p:nvPr/>
        </p:nvSpPr>
        <p:spPr bwMode="auto">
          <a:xfrm flipH="1">
            <a:off x="6188075" y="2852738"/>
            <a:ext cx="2286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5" name="Line 14"/>
          <p:cNvSpPr>
            <a:spLocks noChangeShapeType="1"/>
          </p:cNvSpPr>
          <p:nvPr/>
        </p:nvSpPr>
        <p:spPr bwMode="auto">
          <a:xfrm>
            <a:off x="5959475" y="2852738"/>
            <a:ext cx="2286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6" name="Freeform 15"/>
          <p:cNvSpPr>
            <a:spLocks/>
          </p:cNvSpPr>
          <p:nvPr/>
        </p:nvSpPr>
        <p:spPr bwMode="auto">
          <a:xfrm>
            <a:off x="5730875" y="3005138"/>
            <a:ext cx="165100" cy="762000"/>
          </a:xfrm>
          <a:custGeom>
            <a:avLst/>
            <a:gdLst>
              <a:gd name="T0" fmla="*/ 0 w 104"/>
              <a:gd name="T1" fmla="*/ 0 h 480"/>
              <a:gd name="T2" fmla="*/ 76200 w 104"/>
              <a:gd name="T3" fmla="*/ 76200 h 480"/>
              <a:gd name="T4" fmla="*/ 152400 w 104"/>
              <a:gd name="T5" fmla="*/ 228600 h 480"/>
              <a:gd name="T6" fmla="*/ 152400 w 104"/>
              <a:gd name="T7" fmla="*/ 76200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4" h="480">
                <a:moveTo>
                  <a:pt x="0" y="0"/>
                </a:moveTo>
                <a:cubicBezTo>
                  <a:pt x="16" y="12"/>
                  <a:pt x="32" y="24"/>
                  <a:pt x="48" y="48"/>
                </a:cubicBezTo>
                <a:cubicBezTo>
                  <a:pt x="64" y="72"/>
                  <a:pt x="88" y="72"/>
                  <a:pt x="96" y="144"/>
                </a:cubicBezTo>
                <a:cubicBezTo>
                  <a:pt x="104" y="216"/>
                  <a:pt x="100" y="348"/>
                  <a:pt x="96" y="480"/>
                </a:cubicBezTo>
              </a:path>
            </a:pathLst>
          </a:custGeom>
          <a:noFill/>
          <a:ln w="9525"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7" name="AutoShape 16"/>
          <p:cNvSpPr>
            <a:spLocks noChangeArrowheads="1"/>
          </p:cNvSpPr>
          <p:nvPr/>
        </p:nvSpPr>
        <p:spPr bwMode="auto">
          <a:xfrm>
            <a:off x="3749675" y="4605338"/>
            <a:ext cx="304800" cy="1524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48" name="Line 17"/>
          <p:cNvSpPr>
            <a:spLocks noChangeShapeType="1"/>
          </p:cNvSpPr>
          <p:nvPr/>
        </p:nvSpPr>
        <p:spPr bwMode="auto">
          <a:xfrm>
            <a:off x="3902075" y="4148138"/>
            <a:ext cx="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9" name="Line 18"/>
          <p:cNvSpPr>
            <a:spLocks noChangeShapeType="1"/>
          </p:cNvSpPr>
          <p:nvPr/>
        </p:nvSpPr>
        <p:spPr bwMode="auto">
          <a:xfrm flipH="1">
            <a:off x="3673475" y="4757738"/>
            <a:ext cx="2286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0" name="Line 19"/>
          <p:cNvSpPr>
            <a:spLocks noChangeShapeType="1"/>
          </p:cNvSpPr>
          <p:nvPr/>
        </p:nvSpPr>
        <p:spPr bwMode="auto">
          <a:xfrm>
            <a:off x="3902075" y="4757738"/>
            <a:ext cx="2286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1" name="Oval 20"/>
          <p:cNvSpPr>
            <a:spLocks noChangeArrowheads="1"/>
          </p:cNvSpPr>
          <p:nvPr/>
        </p:nvSpPr>
        <p:spPr bwMode="auto">
          <a:xfrm>
            <a:off x="3521075" y="41481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52" name="Freeform 21"/>
          <p:cNvSpPr>
            <a:spLocks/>
          </p:cNvSpPr>
          <p:nvPr/>
        </p:nvSpPr>
        <p:spPr bwMode="auto">
          <a:xfrm>
            <a:off x="3444875" y="4300538"/>
            <a:ext cx="177800" cy="685800"/>
          </a:xfrm>
          <a:custGeom>
            <a:avLst/>
            <a:gdLst>
              <a:gd name="T0" fmla="*/ 152400 w 112"/>
              <a:gd name="T1" fmla="*/ 0 h 432"/>
              <a:gd name="T2" fmla="*/ 152400 w 112"/>
              <a:gd name="T3" fmla="*/ 381000 h 432"/>
              <a:gd name="T4" fmla="*/ 0 w 112"/>
              <a:gd name="T5" fmla="*/ 685800 h 432"/>
              <a:gd name="T6" fmla="*/ 0 60000 65536"/>
              <a:gd name="T7" fmla="*/ 0 60000 65536"/>
              <a:gd name="T8" fmla="*/ 0 60000 65536"/>
            </a:gdLst>
            <a:ahLst/>
            <a:cxnLst>
              <a:cxn ang="T6">
                <a:pos x="T0" y="T1"/>
              </a:cxn>
              <a:cxn ang="T7">
                <a:pos x="T2" y="T3"/>
              </a:cxn>
              <a:cxn ang="T8">
                <a:pos x="T4" y="T5"/>
              </a:cxn>
            </a:cxnLst>
            <a:rect l="0" t="0" r="r" b="b"/>
            <a:pathLst>
              <a:path w="112" h="432">
                <a:moveTo>
                  <a:pt x="96" y="0"/>
                </a:moveTo>
                <a:cubicBezTo>
                  <a:pt x="104" y="84"/>
                  <a:pt x="112" y="168"/>
                  <a:pt x="96" y="240"/>
                </a:cubicBezTo>
                <a:cubicBezTo>
                  <a:pt x="80" y="312"/>
                  <a:pt x="40" y="372"/>
                  <a:pt x="0" y="432"/>
                </a:cubicBezTo>
              </a:path>
            </a:pathLst>
          </a:custGeom>
          <a:noFill/>
          <a:ln w="9525"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AutoShape 22"/>
          <p:cNvSpPr>
            <a:spLocks noChangeArrowheads="1"/>
          </p:cNvSpPr>
          <p:nvPr/>
        </p:nvSpPr>
        <p:spPr bwMode="auto">
          <a:xfrm>
            <a:off x="6035675" y="4452938"/>
            <a:ext cx="304800" cy="1524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54" name="Line 23"/>
          <p:cNvSpPr>
            <a:spLocks noChangeShapeType="1"/>
          </p:cNvSpPr>
          <p:nvPr/>
        </p:nvSpPr>
        <p:spPr bwMode="auto">
          <a:xfrm>
            <a:off x="6188075" y="4605338"/>
            <a:ext cx="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5" name="Line 24"/>
          <p:cNvSpPr>
            <a:spLocks noChangeShapeType="1"/>
          </p:cNvSpPr>
          <p:nvPr/>
        </p:nvSpPr>
        <p:spPr bwMode="auto">
          <a:xfrm flipH="1">
            <a:off x="6188075" y="4071938"/>
            <a:ext cx="2286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6" name="Line 25"/>
          <p:cNvSpPr>
            <a:spLocks noChangeShapeType="1"/>
          </p:cNvSpPr>
          <p:nvPr/>
        </p:nvSpPr>
        <p:spPr bwMode="auto">
          <a:xfrm>
            <a:off x="5959475" y="4071938"/>
            <a:ext cx="2286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7" name="Oval 26"/>
          <p:cNvSpPr>
            <a:spLocks noChangeArrowheads="1"/>
          </p:cNvSpPr>
          <p:nvPr/>
        </p:nvSpPr>
        <p:spPr bwMode="auto">
          <a:xfrm>
            <a:off x="5883275" y="48339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58" name="Freeform 27"/>
          <p:cNvSpPr>
            <a:spLocks/>
          </p:cNvSpPr>
          <p:nvPr/>
        </p:nvSpPr>
        <p:spPr bwMode="auto">
          <a:xfrm>
            <a:off x="5807075" y="4148138"/>
            <a:ext cx="152400" cy="685800"/>
          </a:xfrm>
          <a:custGeom>
            <a:avLst/>
            <a:gdLst>
              <a:gd name="T0" fmla="*/ 130629 w 112"/>
              <a:gd name="T1" fmla="*/ 685800 h 384"/>
              <a:gd name="T2" fmla="*/ 130629 w 112"/>
              <a:gd name="T3" fmla="*/ 428625 h 384"/>
              <a:gd name="T4" fmla="*/ 0 w 112"/>
              <a:gd name="T5" fmla="*/ 0 h 384"/>
              <a:gd name="T6" fmla="*/ 0 60000 65536"/>
              <a:gd name="T7" fmla="*/ 0 60000 65536"/>
              <a:gd name="T8" fmla="*/ 0 60000 65536"/>
            </a:gdLst>
            <a:ahLst/>
            <a:cxnLst>
              <a:cxn ang="T6">
                <a:pos x="T0" y="T1"/>
              </a:cxn>
              <a:cxn ang="T7">
                <a:pos x="T2" y="T3"/>
              </a:cxn>
              <a:cxn ang="T8">
                <a:pos x="T4" y="T5"/>
              </a:cxn>
            </a:cxnLst>
            <a:rect l="0" t="0" r="r" b="b"/>
            <a:pathLst>
              <a:path w="112" h="384">
                <a:moveTo>
                  <a:pt x="96" y="384"/>
                </a:moveTo>
                <a:cubicBezTo>
                  <a:pt x="104" y="344"/>
                  <a:pt x="112" y="304"/>
                  <a:pt x="96" y="240"/>
                </a:cubicBezTo>
                <a:cubicBezTo>
                  <a:pt x="80" y="176"/>
                  <a:pt x="40" y="88"/>
                  <a:pt x="0" y="0"/>
                </a:cubicBezTo>
              </a:path>
            </a:pathLst>
          </a:custGeom>
          <a:noFill/>
          <a:ln w="9525"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9" name="AutoShape 28"/>
          <p:cNvSpPr>
            <a:spLocks noChangeArrowheads="1"/>
          </p:cNvSpPr>
          <p:nvPr/>
        </p:nvSpPr>
        <p:spPr bwMode="auto">
          <a:xfrm>
            <a:off x="3597275" y="5824538"/>
            <a:ext cx="304800" cy="1524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60" name="Text Box 29"/>
          <p:cNvSpPr txBox="1">
            <a:spLocks noChangeArrowheads="1"/>
          </p:cNvSpPr>
          <p:nvPr/>
        </p:nvSpPr>
        <p:spPr bwMode="auto">
          <a:xfrm>
            <a:off x="3902075" y="5748338"/>
            <a:ext cx="1676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sym typeface="Symbol" panose="05050102010706020507" pitchFamily="18" charset="2"/>
              </a:rPr>
              <a:t> </a:t>
            </a:r>
            <a:r>
              <a:rPr lang="en-US" altLang="en-US" sz="1200">
                <a:latin typeface="Times New Roman" panose="02020603050405020304" pitchFamily="18" charset="0"/>
              </a:rPr>
              <a:t>Branch Instruction</a:t>
            </a:r>
          </a:p>
        </p:txBody>
      </p:sp>
      <p:sp>
        <p:nvSpPr>
          <p:cNvPr id="48161" name="Oval 30"/>
          <p:cNvSpPr>
            <a:spLocks noChangeArrowheads="1"/>
          </p:cNvSpPr>
          <p:nvPr/>
        </p:nvSpPr>
        <p:spPr bwMode="auto">
          <a:xfrm>
            <a:off x="5807075" y="582453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62" name="Text Box 31"/>
          <p:cNvSpPr txBox="1">
            <a:spLocks noChangeArrowheads="1"/>
          </p:cNvSpPr>
          <p:nvPr/>
        </p:nvSpPr>
        <p:spPr bwMode="auto">
          <a:xfrm>
            <a:off x="5959475" y="5748338"/>
            <a:ext cx="1981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sym typeface="Symbol" panose="05050102010706020507" pitchFamily="18" charset="2"/>
              </a:rPr>
              <a:t> </a:t>
            </a:r>
            <a:r>
              <a:rPr lang="en-US" altLang="en-US" sz="1200">
                <a:latin typeface="Times New Roman" panose="02020603050405020304" pitchFamily="18" charset="0"/>
              </a:rPr>
              <a:t>Instruction being moved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91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491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4AE7CC-A4A1-4A92-B738-D49892F04AF1}" type="slidenum">
              <a:rPr lang="en-US" altLang="en-US">
                <a:solidFill>
                  <a:srgbClr val="660066"/>
                </a:solidFill>
              </a:rPr>
              <a:pPr eaLnBrk="1" hangingPunct="1"/>
              <a:t>35</a:t>
            </a:fld>
            <a:endParaRPr lang="en-US" altLang="en-US">
              <a:solidFill>
                <a:srgbClr val="660066"/>
              </a:solidFill>
            </a:endParaRPr>
          </a:p>
        </p:txBody>
      </p:sp>
      <p:sp>
        <p:nvSpPr>
          <p:cNvPr id="49157" name="Rectangle 2"/>
          <p:cNvSpPr>
            <a:spLocks noGrp="1" noChangeArrowheads="1"/>
          </p:cNvSpPr>
          <p:nvPr>
            <p:ph type="title"/>
          </p:nvPr>
        </p:nvSpPr>
        <p:spPr>
          <a:xfrm>
            <a:off x="1062038" y="500063"/>
            <a:ext cx="7446962" cy="485775"/>
          </a:xfrm>
        </p:spPr>
        <p:txBody>
          <a:bodyPr/>
          <a:lstStyle/>
          <a:p>
            <a:pPr eaLnBrk="1" hangingPunct="1"/>
            <a:r>
              <a:rPr lang="en-US" altLang="en-US" smtClean="0"/>
              <a:t>The First Case</a:t>
            </a:r>
          </a:p>
        </p:txBody>
      </p:sp>
      <p:sp>
        <p:nvSpPr>
          <p:cNvPr id="49158" name="Rectangle 3"/>
          <p:cNvSpPr>
            <a:spLocks noGrp="1" noChangeArrowheads="1"/>
          </p:cNvSpPr>
          <p:nvPr>
            <p:ph type="body" idx="1"/>
          </p:nvPr>
        </p:nvSpPr>
        <p:spPr>
          <a:xfrm>
            <a:off x="1524000" y="838200"/>
            <a:ext cx="7620000" cy="4991100"/>
          </a:xfrm>
        </p:spPr>
        <p:txBody>
          <a:bodyPr/>
          <a:lstStyle/>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r>
              <a:rPr lang="en-US" altLang="en-US" sz="2400" smtClean="0"/>
              <a:t>This code movement leads to the instruction executing sometimes when the instruction ought not to have: </a:t>
            </a:r>
            <a:r>
              <a:rPr lang="en-US" altLang="en-US" sz="2400" i="1" smtClean="0"/>
              <a:t>speculatively.</a:t>
            </a:r>
          </a:p>
          <a:p>
            <a:pPr lvl="1" eaLnBrk="1" hangingPunct="1">
              <a:lnSpc>
                <a:spcPct val="90000"/>
              </a:lnSpc>
              <a:buFontTx/>
              <a:buNone/>
            </a:pPr>
            <a:r>
              <a:rPr lang="en-US" altLang="en-US" sz="2000" i="1" smtClean="0"/>
              <a:t>							</a:t>
            </a:r>
          </a:p>
        </p:txBody>
      </p:sp>
      <p:sp>
        <p:nvSpPr>
          <p:cNvPr id="49159" name="Oval 4"/>
          <p:cNvSpPr>
            <a:spLocks noChangeArrowheads="1"/>
          </p:cNvSpPr>
          <p:nvPr/>
        </p:nvSpPr>
        <p:spPr bwMode="auto">
          <a:xfrm>
            <a:off x="34290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9160" name="AutoShape 5"/>
          <p:cNvSpPr>
            <a:spLocks noChangeArrowheads="1"/>
          </p:cNvSpPr>
          <p:nvPr/>
        </p:nvSpPr>
        <p:spPr bwMode="auto">
          <a:xfrm>
            <a:off x="3962400" y="2057400"/>
            <a:ext cx="533400" cy="3048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9161" name="Line 6"/>
          <p:cNvSpPr>
            <a:spLocks noChangeShapeType="1"/>
          </p:cNvSpPr>
          <p:nvPr/>
        </p:nvSpPr>
        <p:spPr bwMode="auto">
          <a:xfrm>
            <a:off x="4267200" y="1600200"/>
            <a:ext cx="0" cy="457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2" name="Line 7"/>
          <p:cNvSpPr>
            <a:spLocks noChangeShapeType="1"/>
          </p:cNvSpPr>
          <p:nvPr/>
        </p:nvSpPr>
        <p:spPr bwMode="auto">
          <a:xfrm>
            <a:off x="4191000" y="2362200"/>
            <a:ext cx="914400" cy="1981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3" name="Line 8"/>
          <p:cNvSpPr>
            <a:spLocks noChangeShapeType="1"/>
          </p:cNvSpPr>
          <p:nvPr/>
        </p:nvSpPr>
        <p:spPr bwMode="auto">
          <a:xfrm flipH="1">
            <a:off x="3505200" y="2362200"/>
            <a:ext cx="6858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4" name="Freeform 9"/>
          <p:cNvSpPr>
            <a:spLocks/>
          </p:cNvSpPr>
          <p:nvPr/>
        </p:nvSpPr>
        <p:spPr bwMode="auto">
          <a:xfrm>
            <a:off x="3581400" y="2362200"/>
            <a:ext cx="647700" cy="990600"/>
          </a:xfrm>
          <a:custGeom>
            <a:avLst/>
            <a:gdLst>
              <a:gd name="T0" fmla="*/ 609600 w 408"/>
              <a:gd name="T1" fmla="*/ 0 h 624"/>
              <a:gd name="T2" fmla="*/ 609600 w 408"/>
              <a:gd name="T3" fmla="*/ 533400 h 624"/>
              <a:gd name="T4" fmla="*/ 381000 w 408"/>
              <a:gd name="T5" fmla="*/ 762000 h 624"/>
              <a:gd name="T6" fmla="*/ 0 w 408"/>
              <a:gd name="T7" fmla="*/ 990600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624">
                <a:moveTo>
                  <a:pt x="384" y="0"/>
                </a:moveTo>
                <a:cubicBezTo>
                  <a:pt x="396" y="128"/>
                  <a:pt x="408" y="256"/>
                  <a:pt x="384" y="336"/>
                </a:cubicBezTo>
                <a:cubicBezTo>
                  <a:pt x="360" y="416"/>
                  <a:pt x="304" y="432"/>
                  <a:pt x="240" y="480"/>
                </a:cubicBezTo>
                <a:cubicBezTo>
                  <a:pt x="176" y="528"/>
                  <a:pt x="88" y="576"/>
                  <a:pt x="0" y="624"/>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5" name="Text Box 10"/>
          <p:cNvSpPr txBox="1">
            <a:spLocks noChangeArrowheads="1"/>
          </p:cNvSpPr>
          <p:nvPr/>
        </p:nvSpPr>
        <p:spPr bwMode="auto">
          <a:xfrm>
            <a:off x="3200400" y="3276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A</a:t>
            </a:r>
            <a:endParaRPr lang="en-US" altLang="en-US" sz="2400">
              <a:latin typeface="Times New Roman" panose="02020603050405020304" pitchFamily="18" charset="0"/>
            </a:endParaRPr>
          </a:p>
        </p:txBody>
      </p:sp>
      <p:sp>
        <p:nvSpPr>
          <p:cNvPr id="49166" name="Freeform 11"/>
          <p:cNvSpPr>
            <a:spLocks/>
          </p:cNvSpPr>
          <p:nvPr/>
        </p:nvSpPr>
        <p:spPr bwMode="auto">
          <a:xfrm>
            <a:off x="3200400" y="1752600"/>
            <a:ext cx="558800" cy="1371600"/>
          </a:xfrm>
          <a:custGeom>
            <a:avLst/>
            <a:gdLst>
              <a:gd name="T0" fmla="*/ 0 w 352"/>
              <a:gd name="T1" fmla="*/ 1371600 h 864"/>
              <a:gd name="T2" fmla="*/ 381000 w 352"/>
              <a:gd name="T3" fmla="*/ 990600 h 864"/>
              <a:gd name="T4" fmla="*/ 533400 w 352"/>
              <a:gd name="T5" fmla="*/ 609600 h 864"/>
              <a:gd name="T6" fmla="*/ 533400 w 352"/>
              <a:gd name="T7" fmla="*/ 0 h 8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2" h="864">
                <a:moveTo>
                  <a:pt x="0" y="864"/>
                </a:moveTo>
                <a:cubicBezTo>
                  <a:pt x="92" y="784"/>
                  <a:pt x="184" y="704"/>
                  <a:pt x="240" y="624"/>
                </a:cubicBezTo>
                <a:cubicBezTo>
                  <a:pt x="296" y="544"/>
                  <a:pt x="320" y="488"/>
                  <a:pt x="336" y="384"/>
                </a:cubicBezTo>
                <a:cubicBezTo>
                  <a:pt x="352" y="280"/>
                  <a:pt x="344" y="140"/>
                  <a:pt x="336" y="0"/>
                </a:cubicBezTo>
              </a:path>
            </a:pathLst>
          </a:custGeom>
          <a:noFill/>
          <a:ln w="9525"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7" name="Text Box 12"/>
          <p:cNvSpPr txBox="1">
            <a:spLocks noChangeArrowheads="1"/>
          </p:cNvSpPr>
          <p:nvPr/>
        </p:nvSpPr>
        <p:spPr bwMode="auto">
          <a:xfrm>
            <a:off x="4343400" y="1600200"/>
            <a:ext cx="3124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If A is a DEF Live Off-trace</a:t>
            </a:r>
          </a:p>
        </p:txBody>
      </p:sp>
      <p:sp>
        <p:nvSpPr>
          <p:cNvPr id="49168" name="Line 13"/>
          <p:cNvSpPr>
            <a:spLocks noChangeShapeType="1"/>
          </p:cNvSpPr>
          <p:nvPr/>
        </p:nvSpPr>
        <p:spPr bwMode="auto">
          <a:xfrm>
            <a:off x="4038600" y="3124200"/>
            <a:ext cx="381000" cy="22860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9" name="Line 14"/>
          <p:cNvSpPr>
            <a:spLocks noChangeShapeType="1"/>
          </p:cNvSpPr>
          <p:nvPr/>
        </p:nvSpPr>
        <p:spPr bwMode="auto">
          <a:xfrm>
            <a:off x="4419600" y="33528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0" name="Text Box 15"/>
          <p:cNvSpPr txBox="1">
            <a:spLocks noChangeArrowheads="1"/>
          </p:cNvSpPr>
          <p:nvPr/>
        </p:nvSpPr>
        <p:spPr bwMode="auto">
          <a:xfrm>
            <a:off x="5181600" y="3200400"/>
            <a:ext cx="2133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False Dependence Edge Added</a:t>
            </a:r>
          </a:p>
        </p:txBody>
      </p:sp>
      <p:sp>
        <p:nvSpPr>
          <p:cNvPr id="49171" name="Text Box 16"/>
          <p:cNvSpPr txBox="1">
            <a:spLocks noChangeArrowheads="1"/>
          </p:cNvSpPr>
          <p:nvPr/>
        </p:nvSpPr>
        <p:spPr bwMode="auto">
          <a:xfrm>
            <a:off x="4572000" y="4343400"/>
            <a:ext cx="129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Off-trace Path</a:t>
            </a:r>
            <a:endParaRPr lang="en-US" altLang="en-US" sz="240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01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01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4EDAF4-BA7B-4CEA-A041-9AA0A89A43B9}" type="slidenum">
              <a:rPr lang="en-US" altLang="en-US">
                <a:solidFill>
                  <a:srgbClr val="660066"/>
                </a:solidFill>
              </a:rPr>
              <a:pPr eaLnBrk="1" hangingPunct="1"/>
              <a:t>36</a:t>
            </a:fld>
            <a:endParaRPr lang="en-US" altLang="en-US">
              <a:solidFill>
                <a:srgbClr val="660066"/>
              </a:solidFill>
            </a:endParaRPr>
          </a:p>
        </p:txBody>
      </p:sp>
      <p:sp>
        <p:nvSpPr>
          <p:cNvPr id="50181" name="Rectangle 2"/>
          <p:cNvSpPr>
            <a:spLocks noGrp="1" noChangeArrowheads="1"/>
          </p:cNvSpPr>
          <p:nvPr>
            <p:ph type="title"/>
          </p:nvPr>
        </p:nvSpPr>
        <p:spPr>
          <a:xfrm>
            <a:off x="1062038" y="500063"/>
            <a:ext cx="7446962" cy="485775"/>
          </a:xfrm>
        </p:spPr>
        <p:txBody>
          <a:bodyPr/>
          <a:lstStyle/>
          <a:p>
            <a:pPr eaLnBrk="1" hangingPunct="1"/>
            <a:r>
              <a:rPr lang="en-US" altLang="en-US" smtClean="0"/>
              <a:t>The First Case (Contd.)</a:t>
            </a:r>
          </a:p>
        </p:txBody>
      </p:sp>
      <p:sp>
        <p:nvSpPr>
          <p:cNvPr id="50182" name="Rectangle 3"/>
          <p:cNvSpPr>
            <a:spLocks noGrp="1" noChangeArrowheads="1"/>
          </p:cNvSpPr>
          <p:nvPr>
            <p:ph type="body" idx="1"/>
          </p:nvPr>
        </p:nvSpPr>
        <p:spPr>
          <a:xfrm>
            <a:off x="1014413" y="1631950"/>
            <a:ext cx="7391400" cy="4991100"/>
          </a:xfrm>
        </p:spPr>
        <p:txBody>
          <a:bodyPr/>
          <a:lstStyle/>
          <a:p>
            <a:pPr eaLnBrk="1" hangingPunct="1"/>
            <a:r>
              <a:rPr lang="en-US" altLang="en-US" smtClean="0"/>
              <a:t>If </a:t>
            </a:r>
            <a:r>
              <a:rPr lang="en-US" altLang="en-US" i="1" smtClean="0"/>
              <a:t>A</a:t>
            </a:r>
            <a:r>
              <a:rPr lang="en-US" altLang="en-US" smtClean="0"/>
              <a:t> is a </a:t>
            </a:r>
            <a:r>
              <a:rPr lang="en-US" altLang="en-US" i="1" smtClean="0"/>
              <a:t>write</a:t>
            </a:r>
            <a:r>
              <a:rPr lang="en-US" altLang="en-US" smtClean="0"/>
              <a:t> of the form </a:t>
            </a:r>
            <a:r>
              <a:rPr lang="en-US" altLang="en-US" i="1" smtClean="0">
                <a:latin typeface="Lucida Sans Unicode" panose="020B0602030504020204" pitchFamily="34" charset="0"/>
              </a:rPr>
              <a:t>a</a:t>
            </a:r>
            <a:r>
              <a:rPr lang="en-US" altLang="en-US" smtClean="0"/>
              <a:t>:= …, then, the variable (virtual register) </a:t>
            </a:r>
            <a:r>
              <a:rPr lang="en-US" altLang="en-US" i="1" smtClean="0">
                <a:latin typeface="Lucida Sans Unicode" panose="020B0602030504020204" pitchFamily="34" charset="0"/>
              </a:rPr>
              <a:t>a</a:t>
            </a:r>
            <a:r>
              <a:rPr lang="en-US" altLang="en-US" smtClean="0"/>
              <a:t> must not be live on the off-trace path.</a:t>
            </a:r>
          </a:p>
          <a:p>
            <a:pPr eaLnBrk="1" hangingPunct="1"/>
            <a:endParaRPr lang="en-US" altLang="en-US" smtClean="0"/>
          </a:p>
          <a:p>
            <a:pPr eaLnBrk="1" hangingPunct="1"/>
            <a:r>
              <a:rPr lang="en-US" altLang="en-US" smtClean="0"/>
              <a:t>In this case, an additional pseudo edge is added from the branch instruction to instruction </a:t>
            </a:r>
            <a:r>
              <a:rPr lang="en-US" altLang="en-US" i="1" smtClean="0"/>
              <a:t>A</a:t>
            </a:r>
            <a:r>
              <a:rPr lang="en-US" altLang="en-US" smtClean="0"/>
              <a:t> to prevent this motion.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12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12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BB460A-DF9E-4BB2-AE1B-D1D7D3F64365}" type="slidenum">
              <a:rPr lang="en-US" altLang="en-US">
                <a:solidFill>
                  <a:srgbClr val="660066"/>
                </a:solidFill>
              </a:rPr>
              <a:pPr eaLnBrk="1" hangingPunct="1"/>
              <a:t>37</a:t>
            </a:fld>
            <a:endParaRPr lang="en-US" altLang="en-US">
              <a:solidFill>
                <a:srgbClr val="660066"/>
              </a:solidFill>
            </a:endParaRPr>
          </a:p>
        </p:txBody>
      </p:sp>
      <p:sp>
        <p:nvSpPr>
          <p:cNvPr id="51205" name="Rectangle 2"/>
          <p:cNvSpPr>
            <a:spLocks noGrp="1" noChangeArrowheads="1"/>
          </p:cNvSpPr>
          <p:nvPr>
            <p:ph type="title"/>
          </p:nvPr>
        </p:nvSpPr>
        <p:spPr>
          <a:xfrm>
            <a:off x="1062038" y="500063"/>
            <a:ext cx="7446962" cy="485775"/>
          </a:xfrm>
        </p:spPr>
        <p:txBody>
          <a:bodyPr/>
          <a:lstStyle/>
          <a:p>
            <a:pPr eaLnBrk="1" hangingPunct="1"/>
            <a:r>
              <a:rPr lang="en-US" altLang="en-US" smtClean="0"/>
              <a:t>The Second Case</a:t>
            </a:r>
          </a:p>
        </p:txBody>
      </p:sp>
      <p:sp>
        <p:nvSpPr>
          <p:cNvPr id="51206" name="Rectangle 3"/>
          <p:cNvSpPr>
            <a:spLocks noGrp="1" noChangeArrowheads="1"/>
          </p:cNvSpPr>
          <p:nvPr>
            <p:ph type="body" idx="1"/>
          </p:nvPr>
        </p:nvSpPr>
        <p:spPr>
          <a:xfrm>
            <a:off x="1100138" y="1379538"/>
            <a:ext cx="7162800" cy="4991100"/>
          </a:xfrm>
        </p:spPr>
        <p:txBody>
          <a:bodyPr/>
          <a:lstStyle/>
          <a:p>
            <a:pPr eaLnBrk="1" hangingPunct="1">
              <a:lnSpc>
                <a:spcPct val="90000"/>
              </a:lnSpc>
              <a:buFont typeface="Arial Unicode MS" panose="020B0604020202020204" pitchFamily="34" charset="-128"/>
              <a:buNone/>
            </a:pPr>
            <a:endParaRPr lang="en-US" altLang="en-US" smtClean="0"/>
          </a:p>
          <a:p>
            <a:pPr eaLnBrk="1" hangingPunct="1">
              <a:lnSpc>
                <a:spcPct val="90000"/>
              </a:lnSpc>
              <a:buFont typeface="Arial Unicode MS" panose="020B0604020202020204" pitchFamily="34" charset="-128"/>
              <a:buNone/>
            </a:pPr>
            <a:endParaRPr lang="en-US" altLang="en-US" smtClean="0"/>
          </a:p>
          <a:p>
            <a:pPr eaLnBrk="1" hangingPunct="1">
              <a:lnSpc>
                <a:spcPct val="90000"/>
              </a:lnSpc>
              <a:buFont typeface="Arial Unicode MS" panose="020B0604020202020204" pitchFamily="34" charset="-128"/>
              <a:buNone/>
            </a:pPr>
            <a:endParaRPr lang="en-US" altLang="en-US" smtClean="0"/>
          </a:p>
          <a:p>
            <a:pPr eaLnBrk="1" hangingPunct="1">
              <a:lnSpc>
                <a:spcPct val="90000"/>
              </a:lnSpc>
              <a:buFont typeface="Arial Unicode MS" panose="020B0604020202020204" pitchFamily="34" charset="-128"/>
              <a:buNone/>
            </a:pPr>
            <a:endParaRPr lang="en-US" altLang="en-US" smtClean="0"/>
          </a:p>
          <a:p>
            <a:pPr eaLnBrk="1" hangingPunct="1">
              <a:lnSpc>
                <a:spcPct val="90000"/>
              </a:lnSpc>
              <a:buFont typeface="Arial Unicode MS" panose="020B0604020202020204" pitchFamily="34" charset="-128"/>
              <a:buNone/>
            </a:pPr>
            <a:endParaRPr lang="en-US" altLang="en-US" smtClean="0"/>
          </a:p>
          <a:p>
            <a:pPr eaLnBrk="1" hangingPunct="1">
              <a:lnSpc>
                <a:spcPct val="90000"/>
              </a:lnSpc>
            </a:pPr>
            <a:r>
              <a:rPr lang="en-US" altLang="en-US" sz="2000" smtClean="0"/>
              <a:t>Identical to previous case except the pseudo-dependence edge is </a:t>
            </a:r>
            <a:r>
              <a:rPr lang="en-US" altLang="en-US" sz="2000" i="1" smtClean="0"/>
              <a:t>from A</a:t>
            </a:r>
            <a:r>
              <a:rPr lang="en-US" altLang="en-US" sz="2000" smtClean="0"/>
              <a:t> to the </a:t>
            </a:r>
            <a:r>
              <a:rPr lang="en-US" altLang="en-US" sz="2000" i="1" smtClean="0"/>
              <a:t>join</a:t>
            </a:r>
            <a:r>
              <a:rPr lang="en-US" altLang="en-US" sz="2000" smtClean="0"/>
              <a:t> instruction whenever A is a “write” or a </a:t>
            </a:r>
            <a:r>
              <a:rPr lang="en-US" altLang="en-US" sz="2000" i="1" smtClean="0"/>
              <a:t>def</a:t>
            </a:r>
            <a:r>
              <a:rPr lang="en-US" altLang="en-US" sz="2000" smtClean="0"/>
              <a:t>.</a:t>
            </a:r>
          </a:p>
          <a:p>
            <a:pPr eaLnBrk="1" hangingPunct="1">
              <a:lnSpc>
                <a:spcPct val="90000"/>
              </a:lnSpc>
            </a:pPr>
            <a:r>
              <a:rPr lang="en-US" altLang="en-US" sz="2000" smtClean="0"/>
              <a:t>A more general solution is to permit the code motion but undo the effect of the speculated  definition  by adding repair code</a:t>
            </a:r>
          </a:p>
          <a:p>
            <a:pPr eaLnBrk="1" hangingPunct="1">
              <a:lnSpc>
                <a:spcPct val="90000"/>
              </a:lnSpc>
              <a:buFont typeface="Arial Unicode MS" panose="020B0604020202020204" pitchFamily="34" charset="-128"/>
              <a:buNone/>
            </a:pPr>
            <a:r>
              <a:rPr lang="en-US" altLang="en-US" sz="2000" smtClean="0"/>
              <a:t> 	An expensive proposition in terms of compilation cost.</a:t>
            </a:r>
          </a:p>
        </p:txBody>
      </p:sp>
      <p:sp>
        <p:nvSpPr>
          <p:cNvPr id="51207" name="AutoShape 4"/>
          <p:cNvSpPr>
            <a:spLocks noChangeArrowheads="1"/>
          </p:cNvSpPr>
          <p:nvPr/>
        </p:nvSpPr>
        <p:spPr bwMode="auto">
          <a:xfrm>
            <a:off x="4419600" y="2819400"/>
            <a:ext cx="533400" cy="3048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8" name="Oval 5"/>
          <p:cNvSpPr>
            <a:spLocks noChangeArrowheads="1"/>
          </p:cNvSpPr>
          <p:nvPr/>
        </p:nvSpPr>
        <p:spPr bwMode="auto">
          <a:xfrm>
            <a:off x="4191000" y="2133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9" name="Line 6"/>
          <p:cNvSpPr>
            <a:spLocks noChangeShapeType="1"/>
          </p:cNvSpPr>
          <p:nvPr/>
        </p:nvSpPr>
        <p:spPr bwMode="auto">
          <a:xfrm>
            <a:off x="4267200" y="2286000"/>
            <a:ext cx="3048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0" name="Line 7"/>
          <p:cNvSpPr>
            <a:spLocks noChangeShapeType="1"/>
          </p:cNvSpPr>
          <p:nvPr/>
        </p:nvSpPr>
        <p:spPr bwMode="auto">
          <a:xfrm flipH="1">
            <a:off x="4800600" y="2057400"/>
            <a:ext cx="609600" cy="762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1" name="Freeform 8"/>
          <p:cNvSpPr>
            <a:spLocks/>
          </p:cNvSpPr>
          <p:nvPr/>
        </p:nvSpPr>
        <p:spPr bwMode="auto">
          <a:xfrm>
            <a:off x="4343400" y="2095500"/>
            <a:ext cx="304800" cy="647700"/>
          </a:xfrm>
          <a:custGeom>
            <a:avLst/>
            <a:gdLst>
              <a:gd name="T0" fmla="*/ 0 w 208"/>
              <a:gd name="T1" fmla="*/ 34089 h 456"/>
              <a:gd name="T2" fmla="*/ 140677 w 208"/>
              <a:gd name="T3" fmla="*/ 34089 h 456"/>
              <a:gd name="T4" fmla="*/ 281354 w 208"/>
              <a:gd name="T5" fmla="*/ 238626 h 456"/>
              <a:gd name="T6" fmla="*/ 281354 w 208"/>
              <a:gd name="T7" fmla="*/ 647700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456">
                <a:moveTo>
                  <a:pt x="0" y="24"/>
                </a:moveTo>
                <a:cubicBezTo>
                  <a:pt x="32" y="12"/>
                  <a:pt x="64" y="0"/>
                  <a:pt x="96" y="24"/>
                </a:cubicBezTo>
                <a:cubicBezTo>
                  <a:pt x="128" y="48"/>
                  <a:pt x="176" y="96"/>
                  <a:pt x="192" y="168"/>
                </a:cubicBezTo>
                <a:cubicBezTo>
                  <a:pt x="208" y="240"/>
                  <a:pt x="200" y="348"/>
                  <a:pt x="192" y="456"/>
                </a:cubicBezTo>
              </a:path>
            </a:pathLst>
          </a:custGeom>
          <a:noFill/>
          <a:ln w="9525" cap="flat">
            <a:solidFill>
              <a:schemeClr val="tx1"/>
            </a:solidFill>
            <a:prstDash val="solid"/>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2" name="Line 9"/>
          <p:cNvSpPr>
            <a:spLocks noChangeShapeType="1"/>
          </p:cNvSpPr>
          <p:nvPr/>
        </p:nvSpPr>
        <p:spPr bwMode="auto">
          <a:xfrm>
            <a:off x="4648200" y="3124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3" name="Freeform 10"/>
          <p:cNvSpPr>
            <a:spLocks/>
          </p:cNvSpPr>
          <p:nvPr/>
        </p:nvSpPr>
        <p:spPr bwMode="auto">
          <a:xfrm>
            <a:off x="4038600" y="2362200"/>
            <a:ext cx="241300" cy="1143000"/>
          </a:xfrm>
          <a:custGeom>
            <a:avLst/>
            <a:gdLst>
              <a:gd name="T0" fmla="*/ 0 w 152"/>
              <a:gd name="T1" fmla="*/ 0 h 720"/>
              <a:gd name="T2" fmla="*/ 152400 w 152"/>
              <a:gd name="T3" fmla="*/ 304800 h 720"/>
              <a:gd name="T4" fmla="*/ 228600 w 152"/>
              <a:gd name="T5" fmla="*/ 609600 h 720"/>
              <a:gd name="T6" fmla="*/ 228600 w 152"/>
              <a:gd name="T7" fmla="*/ 114300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 h="720">
                <a:moveTo>
                  <a:pt x="0" y="0"/>
                </a:moveTo>
                <a:cubicBezTo>
                  <a:pt x="36" y="64"/>
                  <a:pt x="72" y="128"/>
                  <a:pt x="96" y="192"/>
                </a:cubicBezTo>
                <a:cubicBezTo>
                  <a:pt x="120" y="256"/>
                  <a:pt x="136" y="296"/>
                  <a:pt x="144" y="384"/>
                </a:cubicBezTo>
                <a:cubicBezTo>
                  <a:pt x="152" y="472"/>
                  <a:pt x="148" y="596"/>
                  <a:pt x="144" y="720"/>
                </a:cubicBezTo>
              </a:path>
            </a:pathLst>
          </a:custGeom>
          <a:noFill/>
          <a:ln w="9525"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4" name="Line 11"/>
          <p:cNvSpPr>
            <a:spLocks noChangeShapeType="1"/>
          </p:cNvSpPr>
          <p:nvPr/>
        </p:nvSpPr>
        <p:spPr bwMode="auto">
          <a:xfrm flipH="1" flipV="1">
            <a:off x="4648200" y="2514600"/>
            <a:ext cx="1447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5" name="Text Box 12"/>
          <p:cNvSpPr txBox="1">
            <a:spLocks noChangeArrowheads="1"/>
          </p:cNvSpPr>
          <p:nvPr/>
        </p:nvSpPr>
        <p:spPr bwMode="auto">
          <a:xfrm>
            <a:off x="6096000" y="3124200"/>
            <a:ext cx="1371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Edged added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22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22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849AC0-F7C9-416E-9F72-3B0347BE0B82}" type="slidenum">
              <a:rPr lang="en-US" altLang="en-US">
                <a:solidFill>
                  <a:srgbClr val="660066"/>
                </a:solidFill>
              </a:rPr>
              <a:pPr eaLnBrk="1" hangingPunct="1"/>
              <a:t>38</a:t>
            </a:fld>
            <a:endParaRPr lang="en-US" altLang="en-US">
              <a:solidFill>
                <a:srgbClr val="660066"/>
              </a:solidFill>
            </a:endParaRPr>
          </a:p>
        </p:txBody>
      </p:sp>
      <p:sp>
        <p:nvSpPr>
          <p:cNvPr id="52229" name="Rectangle 2"/>
          <p:cNvSpPr>
            <a:spLocks noGrp="1" noChangeArrowheads="1"/>
          </p:cNvSpPr>
          <p:nvPr>
            <p:ph type="title"/>
          </p:nvPr>
        </p:nvSpPr>
        <p:spPr>
          <a:xfrm>
            <a:off x="1062038" y="500063"/>
            <a:ext cx="7446962" cy="485775"/>
          </a:xfrm>
        </p:spPr>
        <p:txBody>
          <a:bodyPr/>
          <a:lstStyle/>
          <a:p>
            <a:pPr eaLnBrk="1" hangingPunct="1"/>
            <a:r>
              <a:rPr lang="en-US" altLang="en-US" smtClean="0"/>
              <a:t>The Third Case</a:t>
            </a:r>
          </a:p>
        </p:txBody>
      </p:sp>
      <p:sp>
        <p:nvSpPr>
          <p:cNvPr id="52230" name="Rectangle 3"/>
          <p:cNvSpPr>
            <a:spLocks noGrp="1" noChangeArrowheads="1"/>
          </p:cNvSpPr>
          <p:nvPr>
            <p:ph type="body" idx="1"/>
          </p:nvPr>
        </p:nvSpPr>
        <p:spPr>
          <a:xfrm>
            <a:off x="725488" y="3817938"/>
            <a:ext cx="7391400" cy="3695700"/>
          </a:xfrm>
        </p:spPr>
        <p:txBody>
          <a:bodyPr/>
          <a:lstStyle/>
          <a:p>
            <a:pPr eaLnBrk="1" hangingPunct="1">
              <a:buFont typeface="Arial Unicode MS" panose="020B0604020202020204" pitchFamily="34" charset="-128"/>
              <a:buNone/>
            </a:pPr>
            <a:endParaRPr lang="en-US" altLang="en-US" smtClean="0"/>
          </a:p>
          <a:p>
            <a:pPr eaLnBrk="1" hangingPunct="1"/>
            <a:r>
              <a:rPr lang="en-US" altLang="en-US" sz="2800" smtClean="0"/>
              <a:t>Instruction</a:t>
            </a:r>
            <a:r>
              <a:rPr lang="en-US" altLang="en-US" sz="2800" i="1" smtClean="0"/>
              <a:t> A</a:t>
            </a:r>
            <a:r>
              <a:rPr lang="en-US" altLang="en-US" sz="2800" smtClean="0"/>
              <a:t> will </a:t>
            </a:r>
            <a:r>
              <a:rPr lang="en-US" altLang="en-US" sz="2800" i="1" smtClean="0"/>
              <a:t>not</a:t>
            </a:r>
            <a:r>
              <a:rPr lang="en-US" altLang="en-US" sz="2800" smtClean="0"/>
              <a:t> be executed if the off-trace path is taken.</a:t>
            </a:r>
          </a:p>
          <a:p>
            <a:pPr eaLnBrk="1" hangingPunct="1"/>
            <a:r>
              <a:rPr lang="en-US" altLang="en-US" sz="2800" smtClean="0"/>
              <a:t>To avoid mistakes, it is </a:t>
            </a:r>
            <a:r>
              <a:rPr lang="en-US" altLang="en-US" sz="2800" i="1" smtClean="0"/>
              <a:t>replicated.</a:t>
            </a:r>
            <a:endParaRPr lang="en-US" altLang="en-US" smtClean="0"/>
          </a:p>
        </p:txBody>
      </p:sp>
      <p:sp>
        <p:nvSpPr>
          <p:cNvPr id="52231" name="AutoShape 4"/>
          <p:cNvSpPr>
            <a:spLocks noChangeArrowheads="1"/>
          </p:cNvSpPr>
          <p:nvPr/>
        </p:nvSpPr>
        <p:spPr bwMode="auto">
          <a:xfrm>
            <a:off x="4419600" y="2819400"/>
            <a:ext cx="533400" cy="3048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32" name="Oval 5"/>
          <p:cNvSpPr>
            <a:spLocks noChangeArrowheads="1"/>
          </p:cNvSpPr>
          <p:nvPr/>
        </p:nvSpPr>
        <p:spPr bwMode="auto">
          <a:xfrm>
            <a:off x="4648200" y="1828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33" name="Line 6"/>
          <p:cNvSpPr>
            <a:spLocks noChangeShapeType="1"/>
          </p:cNvSpPr>
          <p:nvPr/>
        </p:nvSpPr>
        <p:spPr bwMode="auto">
          <a:xfrm>
            <a:off x="4724400" y="1981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Line 7"/>
          <p:cNvSpPr>
            <a:spLocks noChangeShapeType="1"/>
          </p:cNvSpPr>
          <p:nvPr/>
        </p:nvSpPr>
        <p:spPr bwMode="auto">
          <a:xfrm flipH="1">
            <a:off x="4038600" y="3124200"/>
            <a:ext cx="609600" cy="914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Line 8"/>
          <p:cNvSpPr>
            <a:spLocks noChangeShapeType="1"/>
          </p:cNvSpPr>
          <p:nvPr/>
        </p:nvSpPr>
        <p:spPr bwMode="auto">
          <a:xfrm>
            <a:off x="4724400" y="3124200"/>
            <a:ext cx="609600" cy="914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Oval 9"/>
          <p:cNvSpPr>
            <a:spLocks noChangeArrowheads="1"/>
          </p:cNvSpPr>
          <p:nvPr/>
        </p:nvSpPr>
        <p:spPr bwMode="auto">
          <a:xfrm>
            <a:off x="4953000" y="3505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37" name="Line 10"/>
          <p:cNvSpPr>
            <a:spLocks noChangeShapeType="1"/>
          </p:cNvSpPr>
          <p:nvPr/>
        </p:nvSpPr>
        <p:spPr bwMode="auto">
          <a:xfrm flipV="1">
            <a:off x="5105400" y="2819400"/>
            <a:ext cx="914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8" name="Line 11"/>
          <p:cNvSpPr>
            <a:spLocks noChangeShapeType="1"/>
          </p:cNvSpPr>
          <p:nvPr/>
        </p:nvSpPr>
        <p:spPr bwMode="auto">
          <a:xfrm>
            <a:off x="6019800" y="28194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9" name="Text Box 12"/>
          <p:cNvSpPr txBox="1">
            <a:spLocks noChangeArrowheads="1"/>
          </p:cNvSpPr>
          <p:nvPr/>
        </p:nvSpPr>
        <p:spPr bwMode="auto">
          <a:xfrm>
            <a:off x="6934200" y="2667000"/>
            <a:ext cx="1752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Replicate A</a:t>
            </a:r>
          </a:p>
        </p:txBody>
      </p:sp>
      <p:sp>
        <p:nvSpPr>
          <p:cNvPr id="52240" name="Text Box 13"/>
          <p:cNvSpPr txBox="1">
            <a:spLocks noChangeArrowheads="1"/>
          </p:cNvSpPr>
          <p:nvPr/>
        </p:nvSpPr>
        <p:spPr bwMode="auto">
          <a:xfrm>
            <a:off x="4800600" y="4038600"/>
            <a:ext cx="1752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Off-trace Path</a:t>
            </a:r>
          </a:p>
        </p:txBody>
      </p:sp>
      <p:sp>
        <p:nvSpPr>
          <p:cNvPr id="52241" name="Freeform 14"/>
          <p:cNvSpPr>
            <a:spLocks/>
          </p:cNvSpPr>
          <p:nvPr/>
        </p:nvSpPr>
        <p:spPr bwMode="auto">
          <a:xfrm>
            <a:off x="4114800" y="1905000"/>
            <a:ext cx="266700" cy="1219200"/>
          </a:xfrm>
          <a:custGeom>
            <a:avLst/>
            <a:gdLst>
              <a:gd name="T0" fmla="*/ 228600 w 168"/>
              <a:gd name="T1" fmla="*/ 0 h 768"/>
              <a:gd name="T2" fmla="*/ 228600 w 168"/>
              <a:gd name="T3" fmla="*/ 685800 h 768"/>
              <a:gd name="T4" fmla="*/ 0 w 168"/>
              <a:gd name="T5" fmla="*/ 1219200 h 768"/>
              <a:gd name="T6" fmla="*/ 0 60000 65536"/>
              <a:gd name="T7" fmla="*/ 0 60000 65536"/>
              <a:gd name="T8" fmla="*/ 0 60000 65536"/>
            </a:gdLst>
            <a:ahLst/>
            <a:cxnLst>
              <a:cxn ang="T6">
                <a:pos x="T0" y="T1"/>
              </a:cxn>
              <a:cxn ang="T7">
                <a:pos x="T2" y="T3"/>
              </a:cxn>
              <a:cxn ang="T8">
                <a:pos x="T4" y="T5"/>
              </a:cxn>
            </a:cxnLst>
            <a:rect l="0" t="0" r="r" b="b"/>
            <a:pathLst>
              <a:path w="168" h="768">
                <a:moveTo>
                  <a:pt x="144" y="0"/>
                </a:moveTo>
                <a:cubicBezTo>
                  <a:pt x="156" y="152"/>
                  <a:pt x="168" y="304"/>
                  <a:pt x="144" y="432"/>
                </a:cubicBezTo>
                <a:cubicBezTo>
                  <a:pt x="120" y="560"/>
                  <a:pt x="60" y="664"/>
                  <a:pt x="0" y="768"/>
                </a:cubicBezTo>
              </a:path>
            </a:pathLst>
          </a:custGeom>
          <a:noFill/>
          <a:ln w="9525"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Text Box 15"/>
          <p:cNvSpPr txBox="1">
            <a:spLocks noChangeArrowheads="1"/>
          </p:cNvSpPr>
          <p:nvPr/>
        </p:nvSpPr>
        <p:spPr bwMode="auto">
          <a:xfrm>
            <a:off x="4572000" y="1524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A</a:t>
            </a:r>
            <a:endParaRPr lang="en-US" altLang="en-US" sz="24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32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32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405733-89A0-4894-A336-AD056B17219E}" type="slidenum">
              <a:rPr lang="en-US" altLang="en-US">
                <a:solidFill>
                  <a:srgbClr val="660066"/>
                </a:solidFill>
              </a:rPr>
              <a:pPr eaLnBrk="1" hangingPunct="1"/>
              <a:t>39</a:t>
            </a:fld>
            <a:endParaRPr lang="en-US" altLang="en-US">
              <a:solidFill>
                <a:srgbClr val="660066"/>
              </a:solidFill>
            </a:endParaRPr>
          </a:p>
        </p:txBody>
      </p:sp>
      <p:sp>
        <p:nvSpPr>
          <p:cNvPr id="53253" name="Rectangle 2"/>
          <p:cNvSpPr>
            <a:spLocks noGrp="1" noChangeArrowheads="1"/>
          </p:cNvSpPr>
          <p:nvPr>
            <p:ph type="title"/>
          </p:nvPr>
        </p:nvSpPr>
        <p:spPr>
          <a:xfrm>
            <a:off x="1062038" y="500063"/>
            <a:ext cx="7446962" cy="485775"/>
          </a:xfrm>
        </p:spPr>
        <p:txBody>
          <a:bodyPr/>
          <a:lstStyle/>
          <a:p>
            <a:pPr eaLnBrk="1" hangingPunct="1"/>
            <a:r>
              <a:rPr lang="en-US" altLang="en-US" smtClean="0"/>
              <a:t>The Third Case (Contd.)</a:t>
            </a:r>
          </a:p>
        </p:txBody>
      </p:sp>
      <p:sp>
        <p:nvSpPr>
          <p:cNvPr id="53254" name="Rectangle 3"/>
          <p:cNvSpPr>
            <a:spLocks noGrp="1" noChangeArrowheads="1"/>
          </p:cNvSpPr>
          <p:nvPr>
            <p:ph type="body" idx="1"/>
          </p:nvPr>
        </p:nvSpPr>
        <p:spPr>
          <a:xfrm>
            <a:off x="868363" y="1666875"/>
            <a:ext cx="7620000" cy="4991100"/>
          </a:xfrm>
        </p:spPr>
        <p:txBody>
          <a:bodyPr/>
          <a:lstStyle/>
          <a:p>
            <a:pPr eaLnBrk="1" hangingPunct="1"/>
            <a:r>
              <a:rPr lang="en-US" altLang="en-US" smtClean="0"/>
              <a:t>This is true in the case of read and write instructions.</a:t>
            </a:r>
          </a:p>
          <a:p>
            <a:pPr eaLnBrk="1" hangingPunct="1"/>
            <a:r>
              <a:rPr lang="en-US" altLang="en-US" smtClean="0"/>
              <a:t>Replication causes A to be executed independent of the path being taken to preserve the original semantics.</a:t>
            </a:r>
          </a:p>
          <a:p>
            <a:pPr eaLnBrk="1" hangingPunct="1"/>
            <a:r>
              <a:rPr lang="en-US" altLang="en-US" smtClean="0"/>
              <a:t>If (non-)liveliness information is available , replication can be done more conservatively.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74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74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AC2CFD-E60C-4B5D-8623-1CFEF784FF75}" type="slidenum">
              <a:rPr lang="en-US" altLang="en-US">
                <a:solidFill>
                  <a:srgbClr val="660066"/>
                </a:solidFill>
              </a:rPr>
              <a:pPr eaLnBrk="1" hangingPunct="1"/>
              <a:t>4</a:t>
            </a:fld>
            <a:endParaRPr lang="en-US" altLang="en-US">
              <a:solidFill>
                <a:srgbClr val="660066"/>
              </a:solidFill>
            </a:endParaRPr>
          </a:p>
        </p:txBody>
      </p:sp>
      <p:sp>
        <p:nvSpPr>
          <p:cNvPr id="17413" name="Rectangle 2"/>
          <p:cNvSpPr>
            <a:spLocks noGrp="1" noChangeArrowheads="1"/>
          </p:cNvSpPr>
          <p:nvPr>
            <p:ph type="title"/>
          </p:nvPr>
        </p:nvSpPr>
        <p:spPr/>
        <p:txBody>
          <a:bodyPr/>
          <a:lstStyle/>
          <a:p>
            <a:pPr eaLnBrk="1" hangingPunct="1"/>
            <a:r>
              <a:rPr lang="en-US" altLang="en-US" smtClean="0"/>
              <a:t>Impact of Control Flow</a:t>
            </a:r>
          </a:p>
        </p:txBody>
      </p:sp>
      <p:sp>
        <p:nvSpPr>
          <p:cNvPr id="17414" name="Rectangle 3"/>
          <p:cNvSpPr>
            <a:spLocks noGrp="1" noChangeArrowheads="1"/>
          </p:cNvSpPr>
          <p:nvPr>
            <p:ph type="body" idx="1"/>
          </p:nvPr>
        </p:nvSpPr>
        <p:spPr>
          <a:xfrm>
            <a:off x="838200" y="1676400"/>
            <a:ext cx="7391400" cy="4419600"/>
          </a:xfrm>
        </p:spPr>
        <p:txBody>
          <a:bodyPr/>
          <a:lstStyle/>
          <a:p>
            <a:pPr eaLnBrk="1" hangingPunct="1">
              <a:lnSpc>
                <a:spcPct val="90000"/>
              </a:lnSpc>
              <a:buFont typeface="Arial Unicode MS" panose="020B0604020202020204" pitchFamily="34" charset="-128"/>
              <a:buNone/>
            </a:pPr>
            <a:r>
              <a:rPr lang="en-US" altLang="en-US" sz="2400" i="1" smtClean="0"/>
              <a:t>Acyclic</a:t>
            </a:r>
            <a:r>
              <a:rPr lang="en-US" altLang="en-US" sz="2400" smtClean="0"/>
              <a:t> control flow is easier to deal with than </a:t>
            </a:r>
            <a:r>
              <a:rPr lang="en-US" altLang="en-US" sz="2400" i="1" smtClean="0"/>
              <a:t>cyclic</a:t>
            </a:r>
            <a:endParaRPr lang="en-US" altLang="en-US" sz="2400" smtClean="0"/>
          </a:p>
          <a:p>
            <a:pPr eaLnBrk="1" hangingPunct="1">
              <a:lnSpc>
                <a:spcPct val="90000"/>
              </a:lnSpc>
              <a:buFont typeface="Arial Unicode MS" panose="020B0604020202020204" pitchFamily="34" charset="-128"/>
              <a:buNone/>
            </a:pPr>
            <a:r>
              <a:rPr lang="en-US" altLang="en-US" sz="2400" smtClean="0"/>
              <a:t>control flow. Problems in dealing with cyclic flow:</a:t>
            </a:r>
          </a:p>
          <a:p>
            <a:pPr eaLnBrk="1" hangingPunct="1">
              <a:lnSpc>
                <a:spcPct val="90000"/>
              </a:lnSpc>
              <a:buFont typeface="Arial Unicode MS" panose="020B0604020202020204" pitchFamily="34" charset="-128"/>
              <a:buNone/>
            </a:pPr>
            <a:endParaRPr lang="en-US" altLang="en-US" sz="2400" smtClean="0"/>
          </a:p>
          <a:p>
            <a:pPr lvl="1" eaLnBrk="1" hangingPunct="1">
              <a:lnSpc>
                <a:spcPct val="90000"/>
              </a:lnSpc>
              <a:buFontTx/>
              <a:buChar char="•"/>
            </a:pPr>
            <a:r>
              <a:rPr lang="en-US" altLang="en-US" sz="2000" smtClean="0"/>
              <a:t>A loop </a:t>
            </a:r>
            <a:r>
              <a:rPr lang="en-US" altLang="en-US" sz="2000" i="1" smtClean="0"/>
              <a:t>implicitly</a:t>
            </a:r>
            <a:r>
              <a:rPr lang="en-US" altLang="en-US" sz="2000" smtClean="0"/>
              <a:t> represent a large run-time program space compactly.</a:t>
            </a:r>
          </a:p>
          <a:p>
            <a:pPr lvl="1" eaLnBrk="1" hangingPunct="1">
              <a:lnSpc>
                <a:spcPct val="90000"/>
              </a:lnSpc>
              <a:buFontTx/>
              <a:buChar char="•"/>
            </a:pPr>
            <a:endParaRPr lang="en-US" altLang="en-US" sz="2000" smtClean="0"/>
          </a:p>
          <a:p>
            <a:pPr lvl="1" eaLnBrk="1" hangingPunct="1">
              <a:lnSpc>
                <a:spcPct val="90000"/>
              </a:lnSpc>
              <a:buFontTx/>
              <a:buChar char="•"/>
            </a:pPr>
            <a:r>
              <a:rPr lang="en-US" altLang="en-US" sz="2000" smtClean="0"/>
              <a:t>Not possible to open out the loops fully at compile-time.</a:t>
            </a:r>
          </a:p>
          <a:p>
            <a:pPr lvl="1" eaLnBrk="1" hangingPunct="1">
              <a:lnSpc>
                <a:spcPct val="90000"/>
              </a:lnSpc>
              <a:buFontTx/>
              <a:buChar char="•"/>
            </a:pPr>
            <a:endParaRPr lang="en-US" altLang="en-US" sz="2000" smtClean="0"/>
          </a:p>
          <a:p>
            <a:pPr lvl="1" eaLnBrk="1" hangingPunct="1">
              <a:lnSpc>
                <a:spcPct val="90000"/>
              </a:lnSpc>
              <a:buFontTx/>
              <a:buChar char="•"/>
            </a:pPr>
            <a:r>
              <a:rPr lang="en-US" altLang="en-US" sz="2000" smtClean="0"/>
              <a:t>Loop unrolling provides a partial solution.</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							  </a:t>
            </a:r>
            <a:r>
              <a:rPr lang="en-US" altLang="en-US" sz="2400" i="1" smtClean="0"/>
              <a:t>more...</a:t>
            </a:r>
          </a:p>
          <a:p>
            <a:pPr lvl="1" eaLnBrk="1" hangingPunct="1">
              <a:lnSpc>
                <a:spcPct val="90000"/>
              </a:lnSpc>
              <a:buFontTx/>
              <a:buChar char="•"/>
            </a:pPr>
            <a:endParaRPr lang="en-US" altLang="en-US" sz="20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42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42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2B29F9-F2F8-4A80-A2D1-AE708878EA51}" type="slidenum">
              <a:rPr lang="en-US" altLang="en-US">
                <a:solidFill>
                  <a:srgbClr val="660066"/>
                </a:solidFill>
              </a:rPr>
              <a:pPr eaLnBrk="1" hangingPunct="1"/>
              <a:t>40</a:t>
            </a:fld>
            <a:endParaRPr lang="en-US" altLang="en-US">
              <a:solidFill>
                <a:srgbClr val="660066"/>
              </a:solidFill>
            </a:endParaRPr>
          </a:p>
        </p:txBody>
      </p:sp>
      <p:sp>
        <p:nvSpPr>
          <p:cNvPr id="54277" name="Rectangle 2"/>
          <p:cNvSpPr>
            <a:spLocks noGrp="1" noChangeArrowheads="1"/>
          </p:cNvSpPr>
          <p:nvPr>
            <p:ph type="title"/>
          </p:nvPr>
        </p:nvSpPr>
        <p:spPr>
          <a:xfrm>
            <a:off x="1062038" y="500063"/>
            <a:ext cx="7446962" cy="485775"/>
          </a:xfrm>
        </p:spPr>
        <p:txBody>
          <a:bodyPr/>
          <a:lstStyle/>
          <a:p>
            <a:pPr eaLnBrk="1" hangingPunct="1"/>
            <a:r>
              <a:rPr lang="en-US" altLang="en-US" smtClean="0"/>
              <a:t>The Fourth Case</a:t>
            </a:r>
          </a:p>
        </p:txBody>
      </p:sp>
      <p:sp>
        <p:nvSpPr>
          <p:cNvPr id="54278" name="Rectangle 3"/>
          <p:cNvSpPr>
            <a:spLocks noGrp="1" noChangeArrowheads="1"/>
          </p:cNvSpPr>
          <p:nvPr>
            <p:ph type="body" idx="1"/>
          </p:nvPr>
        </p:nvSpPr>
        <p:spPr>
          <a:xfrm>
            <a:off x="457200" y="4572000"/>
            <a:ext cx="8229600" cy="990600"/>
          </a:xfrm>
        </p:spPr>
        <p:txBody>
          <a:bodyPr/>
          <a:lstStyle/>
          <a:p>
            <a:pPr eaLnBrk="1" hangingPunct="1"/>
            <a:r>
              <a:rPr lang="en-US" altLang="en-US" sz="2800" smtClean="0"/>
              <a:t>Similar to Case 3 except for the direction of the replication as shown in the figure above.</a:t>
            </a:r>
          </a:p>
        </p:txBody>
      </p:sp>
      <p:sp>
        <p:nvSpPr>
          <p:cNvPr id="54279" name="AutoShape 4"/>
          <p:cNvSpPr>
            <a:spLocks noChangeArrowheads="1"/>
          </p:cNvSpPr>
          <p:nvPr/>
        </p:nvSpPr>
        <p:spPr bwMode="auto">
          <a:xfrm>
            <a:off x="3886200" y="2971800"/>
            <a:ext cx="533400" cy="3048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280" name="Oval 5"/>
          <p:cNvSpPr>
            <a:spLocks noChangeArrowheads="1"/>
          </p:cNvSpPr>
          <p:nvPr/>
        </p:nvSpPr>
        <p:spPr bwMode="auto">
          <a:xfrm>
            <a:off x="4114800" y="4114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281" name="Line 6"/>
          <p:cNvSpPr>
            <a:spLocks noChangeShapeType="1"/>
          </p:cNvSpPr>
          <p:nvPr/>
        </p:nvSpPr>
        <p:spPr bwMode="auto">
          <a:xfrm>
            <a:off x="4191000" y="32766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2" name="Line 7"/>
          <p:cNvSpPr>
            <a:spLocks noChangeShapeType="1"/>
          </p:cNvSpPr>
          <p:nvPr/>
        </p:nvSpPr>
        <p:spPr bwMode="auto">
          <a:xfrm flipH="1">
            <a:off x="4191000" y="2057400"/>
            <a:ext cx="609600" cy="914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3" name="Line 8"/>
          <p:cNvSpPr>
            <a:spLocks noChangeShapeType="1"/>
          </p:cNvSpPr>
          <p:nvPr/>
        </p:nvSpPr>
        <p:spPr bwMode="auto">
          <a:xfrm>
            <a:off x="3810000" y="2438400"/>
            <a:ext cx="304800" cy="533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4" name="Oval 9"/>
          <p:cNvSpPr>
            <a:spLocks noChangeArrowheads="1"/>
          </p:cNvSpPr>
          <p:nvPr/>
        </p:nvSpPr>
        <p:spPr bwMode="auto">
          <a:xfrm>
            <a:off x="4419600" y="2438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285" name="Line 10"/>
          <p:cNvSpPr>
            <a:spLocks noChangeShapeType="1"/>
          </p:cNvSpPr>
          <p:nvPr/>
        </p:nvSpPr>
        <p:spPr bwMode="auto">
          <a:xfrm>
            <a:off x="5410200" y="3276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6" name="Text Box 11"/>
          <p:cNvSpPr txBox="1">
            <a:spLocks noChangeArrowheads="1"/>
          </p:cNvSpPr>
          <p:nvPr/>
        </p:nvSpPr>
        <p:spPr bwMode="auto">
          <a:xfrm>
            <a:off x="6324600" y="3124200"/>
            <a:ext cx="1752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Replicate A</a:t>
            </a:r>
          </a:p>
        </p:txBody>
      </p:sp>
      <p:sp>
        <p:nvSpPr>
          <p:cNvPr id="54287" name="Text Box 12"/>
          <p:cNvSpPr txBox="1">
            <a:spLocks noChangeArrowheads="1"/>
          </p:cNvSpPr>
          <p:nvPr/>
        </p:nvSpPr>
        <p:spPr bwMode="auto">
          <a:xfrm>
            <a:off x="4191000" y="1752600"/>
            <a:ext cx="1752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    Off-trace Path</a:t>
            </a:r>
          </a:p>
        </p:txBody>
      </p:sp>
      <p:sp>
        <p:nvSpPr>
          <p:cNvPr id="54288" name="Text Box 13"/>
          <p:cNvSpPr txBox="1">
            <a:spLocks noChangeArrowheads="1"/>
          </p:cNvSpPr>
          <p:nvPr/>
        </p:nvSpPr>
        <p:spPr bwMode="auto">
          <a:xfrm>
            <a:off x="4343400" y="403860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A</a:t>
            </a:r>
            <a:endParaRPr lang="en-US" altLang="en-US" sz="2400">
              <a:latin typeface="Times New Roman" panose="02020603050405020304" pitchFamily="18" charset="0"/>
            </a:endParaRPr>
          </a:p>
        </p:txBody>
      </p:sp>
      <p:sp>
        <p:nvSpPr>
          <p:cNvPr id="54289" name="Line 14"/>
          <p:cNvSpPr>
            <a:spLocks noChangeShapeType="1"/>
          </p:cNvSpPr>
          <p:nvPr/>
        </p:nvSpPr>
        <p:spPr bwMode="auto">
          <a:xfrm flipH="1" flipV="1">
            <a:off x="4572000" y="2514600"/>
            <a:ext cx="838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0" name="Freeform 15"/>
          <p:cNvSpPr>
            <a:spLocks/>
          </p:cNvSpPr>
          <p:nvPr/>
        </p:nvSpPr>
        <p:spPr bwMode="auto">
          <a:xfrm>
            <a:off x="3657600" y="3048000"/>
            <a:ext cx="304800" cy="1219200"/>
          </a:xfrm>
          <a:custGeom>
            <a:avLst/>
            <a:gdLst>
              <a:gd name="T0" fmla="*/ 261257 w 168"/>
              <a:gd name="T1" fmla="*/ 1219200 h 816"/>
              <a:gd name="T2" fmla="*/ 261257 w 168"/>
              <a:gd name="T3" fmla="*/ 502024 h 816"/>
              <a:gd name="T4" fmla="*/ 0 w 168"/>
              <a:gd name="T5" fmla="*/ 0 h 816"/>
              <a:gd name="T6" fmla="*/ 0 60000 65536"/>
              <a:gd name="T7" fmla="*/ 0 60000 65536"/>
              <a:gd name="T8" fmla="*/ 0 60000 65536"/>
            </a:gdLst>
            <a:ahLst/>
            <a:cxnLst>
              <a:cxn ang="T6">
                <a:pos x="T0" y="T1"/>
              </a:cxn>
              <a:cxn ang="T7">
                <a:pos x="T2" y="T3"/>
              </a:cxn>
              <a:cxn ang="T8">
                <a:pos x="T4" y="T5"/>
              </a:cxn>
            </a:cxnLst>
            <a:rect l="0" t="0" r="r" b="b"/>
            <a:pathLst>
              <a:path w="168" h="816">
                <a:moveTo>
                  <a:pt x="144" y="816"/>
                </a:moveTo>
                <a:cubicBezTo>
                  <a:pt x="156" y="644"/>
                  <a:pt x="168" y="472"/>
                  <a:pt x="144" y="336"/>
                </a:cubicBezTo>
                <a:cubicBezTo>
                  <a:pt x="120" y="200"/>
                  <a:pt x="60" y="100"/>
                  <a:pt x="0" y="0"/>
                </a:cubicBezTo>
              </a:path>
            </a:pathLst>
          </a:custGeom>
          <a:noFill/>
          <a:ln w="9525" cap="flat">
            <a:solidFill>
              <a:schemeClr val="tx1"/>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52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53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0A85EB-DDF9-403B-849E-D88C3ECE486B}" type="slidenum">
              <a:rPr lang="en-US" altLang="en-US">
                <a:solidFill>
                  <a:srgbClr val="660066"/>
                </a:solidFill>
              </a:rPr>
              <a:pPr eaLnBrk="1" hangingPunct="1"/>
              <a:t>41</a:t>
            </a:fld>
            <a:endParaRPr lang="en-US" altLang="en-US">
              <a:solidFill>
                <a:srgbClr val="660066"/>
              </a:solidFill>
            </a:endParaRPr>
          </a:p>
        </p:txBody>
      </p:sp>
      <p:sp>
        <p:nvSpPr>
          <p:cNvPr id="55301" name="Rectangle 2"/>
          <p:cNvSpPr>
            <a:spLocks noGrp="1" noChangeArrowheads="1"/>
          </p:cNvSpPr>
          <p:nvPr>
            <p:ph type="title"/>
          </p:nvPr>
        </p:nvSpPr>
        <p:spPr>
          <a:xfrm>
            <a:off x="457200" y="611188"/>
            <a:ext cx="8020050" cy="560387"/>
          </a:xfrm>
        </p:spPr>
        <p:txBody>
          <a:bodyPr/>
          <a:lstStyle/>
          <a:p>
            <a:pPr eaLnBrk="1" hangingPunct="1"/>
            <a:r>
              <a:rPr lang="en-US" altLang="en-US" sz="4000" smtClean="0"/>
              <a:t>At a Conceptual Level: </a:t>
            </a:r>
            <a:br>
              <a:rPr lang="en-US" altLang="en-US" sz="4000" smtClean="0"/>
            </a:br>
            <a:r>
              <a:rPr lang="en-US" altLang="en-US" sz="4000" smtClean="0"/>
              <a:t>Two Situations</a:t>
            </a:r>
          </a:p>
        </p:txBody>
      </p:sp>
      <p:sp>
        <p:nvSpPr>
          <p:cNvPr id="55302" name="Rectangle 3"/>
          <p:cNvSpPr>
            <a:spLocks noGrp="1" noChangeArrowheads="1"/>
          </p:cNvSpPr>
          <p:nvPr>
            <p:ph type="body" idx="1"/>
          </p:nvPr>
        </p:nvSpPr>
        <p:spPr>
          <a:xfrm>
            <a:off x="490538" y="1524000"/>
            <a:ext cx="8196262" cy="4991100"/>
          </a:xfrm>
        </p:spPr>
        <p:txBody>
          <a:bodyPr/>
          <a:lstStyle/>
          <a:p>
            <a:pPr eaLnBrk="1" hangingPunct="1"/>
            <a:r>
              <a:rPr lang="en-US" altLang="en-US" sz="2800" b="1" smtClean="0"/>
              <a:t>Speculations:</a:t>
            </a:r>
            <a:r>
              <a:rPr lang="en-US" altLang="en-US" sz="2800" smtClean="0"/>
              <a:t> Code that is executed “sometimes” when a branch is executed is now executed “always” due to code motion as in Cases 1 and 2.</a:t>
            </a:r>
          </a:p>
          <a:p>
            <a:pPr lvl="1" eaLnBrk="1" hangingPunct="1"/>
            <a:endParaRPr lang="en-US" altLang="en-US" sz="2400" smtClean="0"/>
          </a:p>
          <a:p>
            <a:pPr lvl="1" eaLnBrk="1" hangingPunct="1"/>
            <a:r>
              <a:rPr lang="en-US" altLang="en-US" sz="2400" i="1" smtClean="0"/>
              <a:t>Legal</a:t>
            </a:r>
            <a:r>
              <a:rPr lang="en-US" altLang="en-US" sz="2400" smtClean="0"/>
              <a:t> speculations wherein data-dependences are not violated.</a:t>
            </a:r>
          </a:p>
          <a:p>
            <a:pPr lvl="1" eaLnBrk="1" hangingPunct="1"/>
            <a:endParaRPr lang="en-US" altLang="en-US" sz="2400" smtClean="0"/>
          </a:p>
          <a:p>
            <a:pPr lvl="1" eaLnBrk="1" hangingPunct="1"/>
            <a:r>
              <a:rPr lang="en-US" altLang="en-US" sz="2400" i="1" smtClean="0"/>
              <a:t>Safe</a:t>
            </a:r>
            <a:r>
              <a:rPr lang="en-US" altLang="en-US" sz="2400" smtClean="0"/>
              <a:t> speculation wherein control-dependences on exceptions-causing instructions are not violated.</a:t>
            </a:r>
            <a:endParaRPr lang="en-US" altLang="en-US" i="1"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63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63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CE4FAC-253A-4D3C-ABA3-7F4CBC0BF77A}" type="slidenum">
              <a:rPr lang="en-US" altLang="en-US">
                <a:solidFill>
                  <a:srgbClr val="660066"/>
                </a:solidFill>
              </a:rPr>
              <a:pPr eaLnBrk="1" hangingPunct="1"/>
              <a:t>42</a:t>
            </a:fld>
            <a:endParaRPr lang="en-US" altLang="en-US">
              <a:solidFill>
                <a:srgbClr val="660066"/>
              </a:solidFill>
            </a:endParaRPr>
          </a:p>
        </p:txBody>
      </p:sp>
      <p:sp>
        <p:nvSpPr>
          <p:cNvPr id="56325" name="Rectangle 2"/>
          <p:cNvSpPr>
            <a:spLocks noGrp="1" noChangeArrowheads="1"/>
          </p:cNvSpPr>
          <p:nvPr>
            <p:ph type="title"/>
          </p:nvPr>
        </p:nvSpPr>
        <p:spPr>
          <a:xfrm>
            <a:off x="1044575" y="476250"/>
            <a:ext cx="7464425" cy="711200"/>
          </a:xfrm>
        </p:spPr>
        <p:txBody>
          <a:bodyPr/>
          <a:lstStyle/>
          <a:p>
            <a:pPr eaLnBrk="1" hangingPunct="1"/>
            <a:r>
              <a:rPr lang="en-US" altLang="en-US" smtClean="0"/>
              <a:t>At a Conceptual Level: Two Situations (Contd.)</a:t>
            </a:r>
          </a:p>
        </p:txBody>
      </p:sp>
      <p:sp>
        <p:nvSpPr>
          <p:cNvPr id="56326" name="Rectangle 3"/>
          <p:cNvSpPr>
            <a:spLocks noGrp="1" noChangeArrowheads="1"/>
          </p:cNvSpPr>
          <p:nvPr>
            <p:ph type="body" idx="1"/>
          </p:nvPr>
        </p:nvSpPr>
        <p:spPr>
          <a:xfrm>
            <a:off x="538163" y="1905000"/>
            <a:ext cx="8148637" cy="3886200"/>
          </a:xfrm>
        </p:spPr>
        <p:txBody>
          <a:bodyPr/>
          <a:lstStyle/>
          <a:p>
            <a:pPr lvl="1" eaLnBrk="1" hangingPunct="1"/>
            <a:r>
              <a:rPr lang="en-US" altLang="en-US" sz="2400" i="1" smtClean="0"/>
              <a:t>Unsafe speculation</a:t>
            </a:r>
            <a:r>
              <a:rPr lang="en-US" altLang="en-US" sz="2400" smtClean="0"/>
              <a:t> where there is no restriction and hence exceptions can occur.</a:t>
            </a:r>
          </a:p>
          <a:p>
            <a:pPr lvl="1" eaLnBrk="1" hangingPunct="1">
              <a:buFontTx/>
              <a:buNone/>
            </a:pPr>
            <a:r>
              <a:rPr lang="en-US" altLang="en-US" sz="2400" smtClean="0"/>
              <a:t>    </a:t>
            </a:r>
          </a:p>
          <a:p>
            <a:pPr lvl="1" eaLnBrk="1" hangingPunct="1">
              <a:buFontTx/>
              <a:buNone/>
            </a:pPr>
            <a:r>
              <a:rPr lang="en-US" altLang="en-US" sz="2400" smtClean="0"/>
              <a:t>    This type of speculation is currently playing a role in “production quality” compilers.</a:t>
            </a:r>
          </a:p>
          <a:p>
            <a:pPr lvl="1" eaLnBrk="1" hangingPunct="1">
              <a:buFontTx/>
              <a:buNone/>
            </a:pPr>
            <a:endParaRPr lang="en-US" altLang="en-US" sz="2400" smtClean="0"/>
          </a:p>
          <a:p>
            <a:pPr eaLnBrk="1" hangingPunct="1"/>
            <a:r>
              <a:rPr lang="en-US" altLang="en-US" sz="2800" b="1" smtClean="0"/>
              <a:t>Replication:</a:t>
            </a:r>
            <a:r>
              <a:rPr lang="en-US" altLang="en-US" sz="2800" smtClean="0"/>
              <a:t> Code that is “always” executed is duplicated as in Cases 3 and 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73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73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CC5105-F2A9-45DC-94DB-BC72D6EF118D}" type="slidenum">
              <a:rPr lang="en-US" altLang="en-US">
                <a:solidFill>
                  <a:srgbClr val="660066"/>
                </a:solidFill>
              </a:rPr>
              <a:pPr eaLnBrk="1" hangingPunct="1"/>
              <a:t>43</a:t>
            </a:fld>
            <a:endParaRPr lang="en-US" altLang="en-US">
              <a:solidFill>
                <a:srgbClr val="660066"/>
              </a:solidFill>
            </a:endParaRPr>
          </a:p>
        </p:txBody>
      </p:sp>
      <p:sp>
        <p:nvSpPr>
          <p:cNvPr id="57349" name="Rectangle 2"/>
          <p:cNvSpPr>
            <a:spLocks noGrp="1" noChangeArrowheads="1"/>
          </p:cNvSpPr>
          <p:nvPr>
            <p:ph type="title"/>
          </p:nvPr>
        </p:nvSpPr>
        <p:spPr>
          <a:xfrm>
            <a:off x="914400" y="457200"/>
            <a:ext cx="7462838" cy="636588"/>
          </a:xfrm>
        </p:spPr>
        <p:txBody>
          <a:bodyPr/>
          <a:lstStyle/>
          <a:p>
            <a:pPr eaLnBrk="1" hangingPunct="1"/>
            <a:r>
              <a:rPr lang="en-US" altLang="en-US" sz="3600" smtClean="0"/>
              <a:t>Comparison to </a:t>
            </a:r>
            <a:br>
              <a:rPr lang="en-US" altLang="en-US" sz="3600" smtClean="0"/>
            </a:br>
            <a:r>
              <a:rPr lang="en-US" altLang="en-US" sz="3600" smtClean="0"/>
              <a:t>Basic Block Scheduling</a:t>
            </a:r>
          </a:p>
        </p:txBody>
      </p:sp>
      <p:sp>
        <p:nvSpPr>
          <p:cNvPr id="57350" name="Rectangle 3"/>
          <p:cNvSpPr>
            <a:spLocks noGrp="1" noChangeArrowheads="1"/>
          </p:cNvSpPr>
          <p:nvPr>
            <p:ph type="body" idx="1"/>
          </p:nvPr>
        </p:nvSpPr>
        <p:spPr>
          <a:xfrm>
            <a:off x="538163" y="2133600"/>
            <a:ext cx="8148637" cy="3005138"/>
          </a:xfrm>
        </p:spPr>
        <p:txBody>
          <a:bodyPr/>
          <a:lstStyle/>
          <a:p>
            <a:pPr eaLnBrk="1" hangingPunct="1"/>
            <a:r>
              <a:rPr lang="en-US" altLang="en-US" smtClean="0"/>
              <a:t>Instruction scheduler needs to handle speculation and replication.</a:t>
            </a:r>
          </a:p>
          <a:p>
            <a:pPr eaLnBrk="1" hangingPunct="1"/>
            <a:endParaRPr lang="en-US" altLang="en-US" smtClean="0"/>
          </a:p>
          <a:p>
            <a:pPr eaLnBrk="1" hangingPunct="1"/>
            <a:r>
              <a:rPr lang="en-US" altLang="en-US" smtClean="0"/>
              <a:t>Otherwise the framework and strategy is identical.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83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83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8F1C6A-D4B8-409B-9253-3A1358657DF0}" type="slidenum">
              <a:rPr lang="en-US" altLang="en-US">
                <a:solidFill>
                  <a:srgbClr val="660066"/>
                </a:solidFill>
              </a:rPr>
              <a:pPr eaLnBrk="1" hangingPunct="1"/>
              <a:t>44</a:t>
            </a:fld>
            <a:endParaRPr lang="en-US" altLang="en-US">
              <a:solidFill>
                <a:srgbClr val="660066"/>
              </a:solidFill>
            </a:endParaRPr>
          </a:p>
        </p:txBody>
      </p:sp>
      <p:sp>
        <p:nvSpPr>
          <p:cNvPr id="58373" name="Rectangle 2"/>
          <p:cNvSpPr>
            <a:spLocks noGrp="1" noChangeArrowheads="1"/>
          </p:cNvSpPr>
          <p:nvPr>
            <p:ph type="title"/>
          </p:nvPr>
        </p:nvSpPr>
        <p:spPr>
          <a:xfrm>
            <a:off x="914400" y="304800"/>
            <a:ext cx="7988300" cy="720725"/>
          </a:xfrm>
        </p:spPr>
        <p:txBody>
          <a:bodyPr/>
          <a:lstStyle/>
          <a:p>
            <a:pPr eaLnBrk="1" hangingPunct="1"/>
            <a:r>
              <a:rPr lang="en-US" altLang="en-US" sz="4000" smtClean="0"/>
              <a:t>Fisher’s Trace Scheduling Algorithm</a:t>
            </a:r>
          </a:p>
        </p:txBody>
      </p:sp>
      <p:sp>
        <p:nvSpPr>
          <p:cNvPr id="58374" name="Rectangle 3"/>
          <p:cNvSpPr>
            <a:spLocks noGrp="1" noChangeArrowheads="1"/>
          </p:cNvSpPr>
          <p:nvPr>
            <p:ph type="body" idx="1"/>
          </p:nvPr>
        </p:nvSpPr>
        <p:spPr>
          <a:xfrm>
            <a:off x="1676400" y="1600200"/>
            <a:ext cx="7315200" cy="4991100"/>
          </a:xfrm>
        </p:spPr>
        <p:txBody>
          <a:bodyPr/>
          <a:lstStyle/>
          <a:p>
            <a:pPr eaLnBrk="1" hangingPunct="1">
              <a:lnSpc>
                <a:spcPct val="80000"/>
              </a:lnSpc>
              <a:buFont typeface="Arial Unicode MS" panose="020B0604020202020204" pitchFamily="34" charset="-128"/>
              <a:buNone/>
            </a:pPr>
            <a:r>
              <a:rPr lang="en-US" altLang="en-US" sz="2800" b="1" smtClean="0"/>
              <a:t>Description:</a:t>
            </a:r>
          </a:p>
          <a:p>
            <a:pPr eaLnBrk="1" hangingPunct="1">
              <a:lnSpc>
                <a:spcPct val="80000"/>
              </a:lnSpc>
              <a:buFont typeface="Arial Unicode MS" panose="020B0604020202020204" pitchFamily="34" charset="-128"/>
              <a:buNone/>
            </a:pPr>
            <a:endParaRPr lang="en-US" altLang="en-US" sz="2800" smtClean="0"/>
          </a:p>
          <a:p>
            <a:pPr eaLnBrk="1" hangingPunct="1">
              <a:lnSpc>
                <a:spcPct val="80000"/>
              </a:lnSpc>
              <a:buFont typeface="Arial Unicode MS" panose="020B0604020202020204" pitchFamily="34" charset="-128"/>
              <a:buNone/>
            </a:pPr>
            <a:r>
              <a:rPr lang="en-US" altLang="en-US" sz="2800" smtClean="0"/>
              <a:t>1. Choose a (maximal) region </a:t>
            </a:r>
            <a:r>
              <a:rPr lang="en-US" altLang="en-US" sz="2800" i="1" smtClean="0"/>
              <a:t>s</a:t>
            </a:r>
            <a:r>
              <a:rPr lang="en-US" altLang="en-US" sz="2800" smtClean="0"/>
              <a:t> of the program that has acyclic control flow.</a:t>
            </a:r>
          </a:p>
          <a:p>
            <a:pPr eaLnBrk="1" hangingPunct="1">
              <a:lnSpc>
                <a:spcPct val="80000"/>
              </a:lnSpc>
              <a:buFont typeface="Arial Unicode MS" panose="020B0604020202020204" pitchFamily="34" charset="-128"/>
              <a:buNone/>
            </a:pPr>
            <a:endParaRPr lang="en-US" altLang="en-US" sz="2800" smtClean="0"/>
          </a:p>
          <a:p>
            <a:pPr eaLnBrk="1" hangingPunct="1">
              <a:lnSpc>
                <a:spcPct val="80000"/>
              </a:lnSpc>
              <a:buFont typeface="Arial Unicode MS" panose="020B0604020202020204" pitchFamily="34" charset="-128"/>
              <a:buNone/>
            </a:pPr>
            <a:r>
              <a:rPr lang="en-US" altLang="en-US" sz="2800" smtClean="0"/>
              <a:t>2. Construct a trace </a:t>
            </a:r>
            <a:r>
              <a:rPr lang="en-US" altLang="en-US" sz="2800" smtClean="0">
                <a:sym typeface="Symbol" panose="05050102010706020507" pitchFamily="18" charset="2"/>
              </a:rPr>
              <a:t> through </a:t>
            </a:r>
            <a:r>
              <a:rPr lang="en-US" altLang="en-US" sz="2800" i="1" smtClean="0">
                <a:sym typeface="Symbol" panose="05050102010706020507" pitchFamily="18" charset="2"/>
              </a:rPr>
              <a:t>s</a:t>
            </a:r>
            <a:r>
              <a:rPr lang="en-US" altLang="en-US" sz="2800" smtClean="0">
                <a:sym typeface="Symbol" panose="05050102010706020507" pitchFamily="18" charset="2"/>
              </a:rPr>
              <a:t>.</a:t>
            </a:r>
          </a:p>
          <a:p>
            <a:pPr eaLnBrk="1" hangingPunct="1">
              <a:lnSpc>
                <a:spcPct val="80000"/>
              </a:lnSpc>
              <a:buFont typeface="Arial Unicode MS" panose="020B0604020202020204" pitchFamily="34" charset="-128"/>
              <a:buNone/>
            </a:pPr>
            <a:endParaRPr lang="en-US" altLang="en-US" sz="2800" smtClean="0">
              <a:sym typeface="Symbol" panose="05050102010706020507" pitchFamily="18" charset="2"/>
            </a:endParaRPr>
          </a:p>
          <a:p>
            <a:pPr eaLnBrk="1" hangingPunct="1">
              <a:lnSpc>
                <a:spcPct val="80000"/>
              </a:lnSpc>
              <a:buFont typeface="Arial Unicode MS" panose="020B0604020202020204" pitchFamily="34" charset="-128"/>
              <a:buNone/>
            </a:pPr>
            <a:r>
              <a:rPr lang="en-US" altLang="en-US" sz="2800" smtClean="0">
                <a:sym typeface="Symbol" panose="05050102010706020507" pitchFamily="18" charset="2"/>
              </a:rPr>
              <a:t>3. Add additional dependence edges to the DAG to limit speculative execution.</a:t>
            </a:r>
          </a:p>
          <a:p>
            <a:pPr eaLnBrk="1" hangingPunct="1">
              <a:lnSpc>
                <a:spcPct val="80000"/>
              </a:lnSpc>
              <a:buFont typeface="Arial Unicode MS" panose="020B0604020202020204" pitchFamily="34" charset="-128"/>
              <a:buNone/>
            </a:pPr>
            <a:r>
              <a:rPr lang="en-US" altLang="en-US" sz="2800" smtClean="0">
                <a:sym typeface="Symbol" panose="05050102010706020507" pitchFamily="18" charset="2"/>
              </a:rPr>
              <a:t>	Note that this is Fisher’s solution.</a:t>
            </a:r>
          </a:p>
          <a:p>
            <a:pPr eaLnBrk="1" hangingPunct="1">
              <a:lnSpc>
                <a:spcPct val="80000"/>
              </a:lnSpc>
              <a:buFont typeface="Arial Unicode MS" panose="020B0604020202020204" pitchFamily="34" charset="-128"/>
              <a:buNone/>
            </a:pPr>
            <a:endParaRPr lang="en-US" altLang="en-US" sz="2800" smtClean="0">
              <a:sym typeface="Symbol" panose="05050102010706020507" pitchFamily="18" charset="2"/>
            </a:endParaRPr>
          </a:p>
          <a:p>
            <a:pPr eaLnBrk="1" hangingPunct="1">
              <a:lnSpc>
                <a:spcPct val="80000"/>
              </a:lnSpc>
              <a:buFont typeface="Arial Unicode MS" panose="020B0604020202020204" pitchFamily="34" charset="-128"/>
              <a:buNone/>
            </a:pPr>
            <a:r>
              <a:rPr lang="en-US" altLang="en-US" sz="2800" smtClean="0"/>
              <a:t>	</a:t>
            </a:r>
            <a:endParaRPr lang="en-US" altLang="en-US" sz="2800" i="1"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93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593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D494CA-D54B-4920-B65F-03FD42DE7124}" type="slidenum">
              <a:rPr lang="en-US" altLang="en-US">
                <a:solidFill>
                  <a:srgbClr val="660066"/>
                </a:solidFill>
              </a:rPr>
              <a:pPr eaLnBrk="1" hangingPunct="1"/>
              <a:t>45</a:t>
            </a:fld>
            <a:endParaRPr lang="en-US" altLang="en-US">
              <a:solidFill>
                <a:srgbClr val="660066"/>
              </a:solidFill>
            </a:endParaRPr>
          </a:p>
        </p:txBody>
      </p:sp>
      <p:sp>
        <p:nvSpPr>
          <p:cNvPr id="59397" name="Rectangle 2"/>
          <p:cNvSpPr>
            <a:spLocks noGrp="1" noChangeArrowheads="1"/>
          </p:cNvSpPr>
          <p:nvPr>
            <p:ph type="title"/>
          </p:nvPr>
        </p:nvSpPr>
        <p:spPr>
          <a:xfrm>
            <a:off x="1143000" y="533400"/>
            <a:ext cx="7462838" cy="635000"/>
          </a:xfrm>
        </p:spPr>
        <p:txBody>
          <a:bodyPr/>
          <a:lstStyle/>
          <a:p>
            <a:pPr eaLnBrk="1" hangingPunct="1"/>
            <a:r>
              <a:rPr lang="en-US" altLang="en-US" sz="3600" smtClean="0"/>
              <a:t>Fisher’s Trace Scheduling Algorithm (Contd.)</a:t>
            </a:r>
          </a:p>
        </p:txBody>
      </p:sp>
      <p:sp>
        <p:nvSpPr>
          <p:cNvPr id="59398" name="Rectangle 3"/>
          <p:cNvSpPr>
            <a:spLocks noGrp="1" noChangeArrowheads="1"/>
          </p:cNvSpPr>
          <p:nvPr>
            <p:ph type="body" idx="1"/>
          </p:nvPr>
        </p:nvSpPr>
        <p:spPr>
          <a:xfrm>
            <a:off x="1600200" y="1447800"/>
            <a:ext cx="7315200" cy="4991100"/>
          </a:xfrm>
        </p:spPr>
        <p:txBody>
          <a:bodyPr/>
          <a:lstStyle/>
          <a:p>
            <a:pPr eaLnBrk="1" hangingPunct="1">
              <a:lnSpc>
                <a:spcPct val="90000"/>
              </a:lnSpc>
              <a:buFont typeface="Arial Unicode MS" panose="020B0604020202020204" pitchFamily="34" charset="-128"/>
              <a:buNone/>
            </a:pPr>
            <a:r>
              <a:rPr lang="en-US" altLang="en-US" sz="2800" smtClean="0">
                <a:sym typeface="Symbol" panose="05050102010706020507" pitchFamily="18" charset="2"/>
              </a:rPr>
              <a:t>4. Rank the instructions in  using a rank function of choice. </a:t>
            </a:r>
          </a:p>
          <a:p>
            <a:pPr eaLnBrk="1" hangingPunct="1">
              <a:lnSpc>
                <a:spcPct val="90000"/>
              </a:lnSpc>
              <a:buFont typeface="Arial Unicode MS" panose="020B0604020202020204" pitchFamily="34" charset="-128"/>
              <a:buNone/>
            </a:pPr>
            <a:endParaRPr lang="en-US" altLang="en-US" sz="2800" smtClean="0">
              <a:sym typeface="Symbol" panose="05050102010706020507" pitchFamily="18" charset="2"/>
            </a:endParaRPr>
          </a:p>
          <a:p>
            <a:pPr eaLnBrk="1" hangingPunct="1">
              <a:lnSpc>
                <a:spcPct val="90000"/>
              </a:lnSpc>
              <a:buFont typeface="Arial Unicode MS" panose="020B0604020202020204" pitchFamily="34" charset="-128"/>
              <a:buNone/>
            </a:pPr>
            <a:r>
              <a:rPr lang="en-US" altLang="en-US" sz="2800" smtClean="0">
                <a:sym typeface="Symbol" panose="05050102010706020507" pitchFamily="18" charset="2"/>
              </a:rPr>
              <a:t>5. Sort and construct  a list </a:t>
            </a:r>
            <a:r>
              <a:rPr lang="en-US" altLang="en-US" sz="2800" smtClean="0">
                <a:latin typeface="Lucida Sans Unicode" panose="020B0602030504020204" pitchFamily="34" charset="0"/>
              </a:rPr>
              <a:t>ℒ </a:t>
            </a:r>
            <a:r>
              <a:rPr lang="en-US" altLang="en-US" sz="2800" smtClean="0"/>
              <a:t>of the instructions using the ranks as priorities.</a:t>
            </a:r>
          </a:p>
          <a:p>
            <a:pPr eaLnBrk="1" hangingPunct="1">
              <a:lnSpc>
                <a:spcPct val="90000"/>
              </a:lnSpc>
              <a:buFont typeface="Arial Unicode MS" panose="020B0604020202020204" pitchFamily="34" charset="-128"/>
              <a:buNone/>
            </a:pPr>
            <a:endParaRPr lang="en-US" altLang="en-US" sz="2800" smtClean="0"/>
          </a:p>
          <a:p>
            <a:pPr eaLnBrk="1" hangingPunct="1">
              <a:lnSpc>
                <a:spcPct val="90000"/>
              </a:lnSpc>
              <a:buFont typeface="Arial Unicode MS" panose="020B0604020202020204" pitchFamily="34" charset="-128"/>
              <a:buNone/>
            </a:pPr>
            <a:r>
              <a:rPr lang="en-US" altLang="en-US" sz="2800" smtClean="0"/>
              <a:t>6. Greedily list schedule and produce a schedule using the list </a:t>
            </a:r>
            <a:r>
              <a:rPr lang="en-US" altLang="en-US" sz="2800" smtClean="0">
                <a:latin typeface="Lucida Sans Unicode" panose="020B0602030504020204" pitchFamily="34" charset="0"/>
              </a:rPr>
              <a:t>ℒ</a:t>
            </a:r>
            <a:r>
              <a:rPr lang="en-US" altLang="en-US" sz="2800" smtClean="0"/>
              <a:t> as the priority list.</a:t>
            </a:r>
          </a:p>
          <a:p>
            <a:pPr eaLnBrk="1" hangingPunct="1">
              <a:lnSpc>
                <a:spcPct val="90000"/>
              </a:lnSpc>
              <a:buFont typeface="Arial Unicode MS" panose="020B0604020202020204" pitchFamily="34" charset="-128"/>
              <a:buNone/>
            </a:pPr>
            <a:endParaRPr lang="en-US" altLang="en-US" sz="2800" smtClean="0"/>
          </a:p>
          <a:p>
            <a:pPr eaLnBrk="1" hangingPunct="1">
              <a:lnSpc>
                <a:spcPct val="90000"/>
              </a:lnSpc>
              <a:buFont typeface="Arial Unicode MS" panose="020B0604020202020204" pitchFamily="34" charset="-128"/>
              <a:buNone/>
            </a:pPr>
            <a:r>
              <a:rPr lang="en-US" altLang="en-US" sz="2800" smtClean="0"/>
              <a:t>7. Add replicated code whenever necessary on all the off-trace paths.</a:t>
            </a:r>
          </a:p>
          <a:p>
            <a:pPr eaLnBrk="1" hangingPunct="1">
              <a:lnSpc>
                <a:spcPct val="90000"/>
              </a:lnSpc>
              <a:buFont typeface="Arial Unicode MS" panose="020B0604020202020204" pitchFamily="34" charset="-128"/>
              <a:buNone/>
            </a:pPr>
            <a:endParaRPr lang="en-US" altLang="en-US" sz="2800" smtClean="0"/>
          </a:p>
          <a:p>
            <a:pPr eaLnBrk="1" hangingPunct="1">
              <a:lnSpc>
                <a:spcPct val="90000"/>
              </a:lnSpc>
              <a:buFont typeface="Arial Unicode MS" panose="020B0604020202020204" pitchFamily="34" charset="-128"/>
              <a:buNone/>
            </a:pPr>
            <a:endParaRPr lang="en-US" altLang="en-US" sz="28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2971800" y="1524000"/>
            <a:ext cx="4648200" cy="1143000"/>
          </a:xfrm>
        </p:spPr>
        <p:txBody>
          <a:bodyPr/>
          <a:lstStyle/>
          <a:p>
            <a:pPr algn="r" eaLnBrk="1" hangingPunct="1"/>
            <a:r>
              <a:rPr lang="en-US" altLang="en-US" smtClean="0"/>
              <a:t>A Detailed Example will be Discussed Now</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1443"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61444"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91CBD7-19FB-4C37-86C0-5C3EE1575DB4}" type="slidenum">
              <a:rPr lang="en-US" altLang="en-US">
                <a:solidFill>
                  <a:srgbClr val="660066"/>
                </a:solidFill>
              </a:rPr>
              <a:pPr eaLnBrk="1" hangingPunct="1"/>
              <a:t>47</a:t>
            </a:fld>
            <a:endParaRPr lang="en-US" altLang="en-US">
              <a:solidFill>
                <a:srgbClr val="660066"/>
              </a:solidFill>
            </a:endParaRPr>
          </a:p>
        </p:txBody>
      </p:sp>
      <p:sp>
        <p:nvSpPr>
          <p:cNvPr id="61445" name="Rectangle 2"/>
          <p:cNvSpPr>
            <a:spLocks noGrp="1" noChangeArrowheads="1"/>
          </p:cNvSpPr>
          <p:nvPr>
            <p:ph type="title"/>
          </p:nvPr>
        </p:nvSpPr>
        <p:spPr>
          <a:xfrm>
            <a:off x="1062038" y="500063"/>
            <a:ext cx="7446962" cy="485775"/>
          </a:xfrm>
        </p:spPr>
        <p:txBody>
          <a:bodyPr/>
          <a:lstStyle/>
          <a:p>
            <a:pPr eaLnBrk="1" hangingPunct="1"/>
            <a:r>
              <a:rPr lang="en-US" altLang="en-US" smtClean="0"/>
              <a:t>Example</a:t>
            </a:r>
          </a:p>
        </p:txBody>
      </p:sp>
      <p:sp>
        <p:nvSpPr>
          <p:cNvPr id="61446" name="Oval 3"/>
          <p:cNvSpPr>
            <a:spLocks noChangeArrowheads="1"/>
          </p:cNvSpPr>
          <p:nvPr/>
        </p:nvSpPr>
        <p:spPr bwMode="auto">
          <a:xfrm>
            <a:off x="4191000" y="1524000"/>
            <a:ext cx="6858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47" name="Line 4"/>
          <p:cNvSpPr>
            <a:spLocks noChangeShapeType="1"/>
          </p:cNvSpPr>
          <p:nvPr/>
        </p:nvSpPr>
        <p:spPr bwMode="auto">
          <a:xfrm>
            <a:off x="4572000" y="1752600"/>
            <a:ext cx="0" cy="228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8" name="Rectangle 5"/>
          <p:cNvSpPr>
            <a:spLocks noChangeArrowheads="1"/>
          </p:cNvSpPr>
          <p:nvPr/>
        </p:nvSpPr>
        <p:spPr bwMode="auto">
          <a:xfrm>
            <a:off x="4419600" y="1981200"/>
            <a:ext cx="304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49" name="Line 6"/>
          <p:cNvSpPr>
            <a:spLocks noChangeShapeType="1"/>
          </p:cNvSpPr>
          <p:nvPr/>
        </p:nvSpPr>
        <p:spPr bwMode="auto">
          <a:xfrm>
            <a:off x="4724400" y="2209800"/>
            <a:ext cx="38100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0" name="Rectangle 7"/>
          <p:cNvSpPr>
            <a:spLocks noChangeArrowheads="1"/>
          </p:cNvSpPr>
          <p:nvPr/>
        </p:nvSpPr>
        <p:spPr bwMode="auto">
          <a:xfrm>
            <a:off x="4953000" y="2667000"/>
            <a:ext cx="304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51" name="Line 8"/>
          <p:cNvSpPr>
            <a:spLocks noChangeShapeType="1"/>
          </p:cNvSpPr>
          <p:nvPr/>
        </p:nvSpPr>
        <p:spPr bwMode="auto">
          <a:xfrm>
            <a:off x="5181600" y="2895600"/>
            <a:ext cx="38100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2" name="Rectangle 9"/>
          <p:cNvSpPr>
            <a:spLocks noChangeArrowheads="1"/>
          </p:cNvSpPr>
          <p:nvPr/>
        </p:nvSpPr>
        <p:spPr bwMode="auto">
          <a:xfrm>
            <a:off x="5410200" y="3352800"/>
            <a:ext cx="304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53" name="Line 10"/>
          <p:cNvSpPr>
            <a:spLocks noChangeShapeType="1"/>
          </p:cNvSpPr>
          <p:nvPr/>
        </p:nvSpPr>
        <p:spPr bwMode="auto">
          <a:xfrm>
            <a:off x="5638800" y="3581400"/>
            <a:ext cx="38100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4" name="Rectangle 11"/>
          <p:cNvSpPr>
            <a:spLocks noChangeArrowheads="1"/>
          </p:cNvSpPr>
          <p:nvPr/>
        </p:nvSpPr>
        <p:spPr bwMode="auto">
          <a:xfrm>
            <a:off x="5867400" y="4038600"/>
            <a:ext cx="304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55" name="Line 12"/>
          <p:cNvSpPr>
            <a:spLocks noChangeShapeType="1"/>
          </p:cNvSpPr>
          <p:nvPr/>
        </p:nvSpPr>
        <p:spPr bwMode="auto">
          <a:xfrm flipH="1">
            <a:off x="5638800" y="4267200"/>
            <a:ext cx="38100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6" name="Line 13"/>
          <p:cNvSpPr>
            <a:spLocks noChangeShapeType="1"/>
          </p:cNvSpPr>
          <p:nvPr/>
        </p:nvSpPr>
        <p:spPr bwMode="auto">
          <a:xfrm flipH="1">
            <a:off x="5257800" y="3581400"/>
            <a:ext cx="38100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7" name="Rectangle 14"/>
          <p:cNvSpPr>
            <a:spLocks noChangeArrowheads="1"/>
          </p:cNvSpPr>
          <p:nvPr/>
        </p:nvSpPr>
        <p:spPr bwMode="auto">
          <a:xfrm>
            <a:off x="5105400" y="4038600"/>
            <a:ext cx="304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58" name="Rectangle 15"/>
          <p:cNvSpPr>
            <a:spLocks noChangeArrowheads="1"/>
          </p:cNvSpPr>
          <p:nvPr/>
        </p:nvSpPr>
        <p:spPr bwMode="auto">
          <a:xfrm>
            <a:off x="5486400" y="4724400"/>
            <a:ext cx="304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59" name="Line 16"/>
          <p:cNvSpPr>
            <a:spLocks noChangeShapeType="1"/>
          </p:cNvSpPr>
          <p:nvPr/>
        </p:nvSpPr>
        <p:spPr bwMode="auto">
          <a:xfrm>
            <a:off x="5257800" y="4267200"/>
            <a:ext cx="38100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0" name="Line 17"/>
          <p:cNvSpPr>
            <a:spLocks noChangeShapeType="1"/>
          </p:cNvSpPr>
          <p:nvPr/>
        </p:nvSpPr>
        <p:spPr bwMode="auto">
          <a:xfrm flipH="1">
            <a:off x="4800600" y="2895600"/>
            <a:ext cx="38100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1" name="Rectangle 18"/>
          <p:cNvSpPr>
            <a:spLocks noChangeArrowheads="1"/>
          </p:cNvSpPr>
          <p:nvPr/>
        </p:nvSpPr>
        <p:spPr bwMode="auto">
          <a:xfrm>
            <a:off x="4648200" y="3352800"/>
            <a:ext cx="304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62" name="Line 19"/>
          <p:cNvSpPr>
            <a:spLocks noChangeShapeType="1"/>
          </p:cNvSpPr>
          <p:nvPr/>
        </p:nvSpPr>
        <p:spPr bwMode="auto">
          <a:xfrm flipH="1">
            <a:off x="4114800" y="2209800"/>
            <a:ext cx="38100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3" name="Rectangle 20"/>
          <p:cNvSpPr>
            <a:spLocks noChangeArrowheads="1"/>
          </p:cNvSpPr>
          <p:nvPr/>
        </p:nvSpPr>
        <p:spPr bwMode="auto">
          <a:xfrm>
            <a:off x="3886200" y="2667000"/>
            <a:ext cx="304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64" name="Oval 21"/>
          <p:cNvSpPr>
            <a:spLocks noChangeArrowheads="1"/>
          </p:cNvSpPr>
          <p:nvPr/>
        </p:nvSpPr>
        <p:spPr bwMode="auto">
          <a:xfrm>
            <a:off x="4114800" y="5410200"/>
            <a:ext cx="6858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65" name="Line 22"/>
          <p:cNvSpPr>
            <a:spLocks noChangeShapeType="1"/>
          </p:cNvSpPr>
          <p:nvPr/>
        </p:nvSpPr>
        <p:spPr bwMode="auto">
          <a:xfrm>
            <a:off x="4038600" y="2895600"/>
            <a:ext cx="381000" cy="24384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6" name="Line 23"/>
          <p:cNvSpPr>
            <a:spLocks noChangeShapeType="1"/>
          </p:cNvSpPr>
          <p:nvPr/>
        </p:nvSpPr>
        <p:spPr bwMode="auto">
          <a:xfrm flipH="1">
            <a:off x="4495800" y="3581400"/>
            <a:ext cx="228600" cy="1752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7" name="Line 24"/>
          <p:cNvSpPr>
            <a:spLocks noChangeShapeType="1"/>
          </p:cNvSpPr>
          <p:nvPr/>
        </p:nvSpPr>
        <p:spPr bwMode="auto">
          <a:xfrm flipH="1">
            <a:off x="4724400" y="4953000"/>
            <a:ext cx="838200" cy="4572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8" name="Text Box 25"/>
          <p:cNvSpPr txBox="1">
            <a:spLocks noChangeArrowheads="1"/>
          </p:cNvSpPr>
          <p:nvPr/>
        </p:nvSpPr>
        <p:spPr bwMode="auto">
          <a:xfrm>
            <a:off x="5257800" y="26670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BB6</a:t>
            </a:r>
            <a:endParaRPr lang="en-US" altLang="en-US" sz="2400">
              <a:latin typeface="Times New Roman" panose="02020603050405020304" pitchFamily="18" charset="0"/>
            </a:endParaRPr>
          </a:p>
        </p:txBody>
      </p:sp>
      <p:sp>
        <p:nvSpPr>
          <p:cNvPr id="61469" name="Text Box 26"/>
          <p:cNvSpPr txBox="1">
            <a:spLocks noChangeArrowheads="1"/>
          </p:cNvSpPr>
          <p:nvPr/>
        </p:nvSpPr>
        <p:spPr bwMode="auto">
          <a:xfrm>
            <a:off x="5715000" y="3352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BB2</a:t>
            </a:r>
            <a:endParaRPr lang="en-US" altLang="en-US" sz="2400">
              <a:latin typeface="Times New Roman" panose="02020603050405020304" pitchFamily="18" charset="0"/>
            </a:endParaRPr>
          </a:p>
        </p:txBody>
      </p:sp>
      <p:sp>
        <p:nvSpPr>
          <p:cNvPr id="61470" name="Text Box 27"/>
          <p:cNvSpPr txBox="1">
            <a:spLocks noChangeArrowheads="1"/>
          </p:cNvSpPr>
          <p:nvPr/>
        </p:nvSpPr>
        <p:spPr bwMode="auto">
          <a:xfrm>
            <a:off x="6172200" y="4038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BB4</a:t>
            </a:r>
            <a:endParaRPr lang="en-US" altLang="en-US" sz="2400">
              <a:latin typeface="Times New Roman" panose="02020603050405020304" pitchFamily="18" charset="0"/>
            </a:endParaRPr>
          </a:p>
        </p:txBody>
      </p:sp>
      <p:sp>
        <p:nvSpPr>
          <p:cNvPr id="61471" name="Text Box 28"/>
          <p:cNvSpPr txBox="1">
            <a:spLocks noChangeArrowheads="1"/>
          </p:cNvSpPr>
          <p:nvPr/>
        </p:nvSpPr>
        <p:spPr bwMode="auto">
          <a:xfrm>
            <a:off x="5791200" y="47244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BB5</a:t>
            </a:r>
            <a:endParaRPr lang="en-US" altLang="en-US" sz="2400">
              <a:latin typeface="Times New Roman" panose="02020603050405020304" pitchFamily="18" charset="0"/>
            </a:endParaRPr>
          </a:p>
        </p:txBody>
      </p:sp>
      <p:sp>
        <p:nvSpPr>
          <p:cNvPr id="61472" name="Text Box 29"/>
          <p:cNvSpPr txBox="1">
            <a:spLocks noChangeArrowheads="1"/>
          </p:cNvSpPr>
          <p:nvPr/>
        </p:nvSpPr>
        <p:spPr bwMode="auto">
          <a:xfrm>
            <a:off x="4648200" y="4038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BB3</a:t>
            </a:r>
            <a:endParaRPr lang="en-US" altLang="en-US" sz="2400">
              <a:latin typeface="Times New Roman" panose="02020603050405020304" pitchFamily="18" charset="0"/>
            </a:endParaRPr>
          </a:p>
        </p:txBody>
      </p:sp>
      <p:sp>
        <p:nvSpPr>
          <p:cNvPr id="61473" name="Text Box 30"/>
          <p:cNvSpPr txBox="1">
            <a:spLocks noChangeArrowheads="1"/>
          </p:cNvSpPr>
          <p:nvPr/>
        </p:nvSpPr>
        <p:spPr bwMode="auto">
          <a:xfrm>
            <a:off x="4191000" y="33528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BB7</a:t>
            </a:r>
            <a:endParaRPr lang="en-US" altLang="en-US" sz="2400">
              <a:latin typeface="Times New Roman" panose="02020603050405020304" pitchFamily="18" charset="0"/>
            </a:endParaRPr>
          </a:p>
        </p:txBody>
      </p:sp>
      <p:sp>
        <p:nvSpPr>
          <p:cNvPr id="61474" name="Text Box 31"/>
          <p:cNvSpPr txBox="1">
            <a:spLocks noChangeArrowheads="1"/>
          </p:cNvSpPr>
          <p:nvPr/>
        </p:nvSpPr>
        <p:spPr bwMode="auto">
          <a:xfrm>
            <a:off x="3429000" y="26670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BB1</a:t>
            </a:r>
            <a:endParaRPr lang="en-US" altLang="en-US" sz="2400">
              <a:latin typeface="Times New Roman" panose="02020603050405020304" pitchFamily="18" charset="0"/>
            </a:endParaRPr>
          </a:p>
        </p:txBody>
      </p:sp>
      <p:sp>
        <p:nvSpPr>
          <p:cNvPr id="61475" name="Text Box 32"/>
          <p:cNvSpPr txBox="1">
            <a:spLocks noChangeArrowheads="1"/>
          </p:cNvSpPr>
          <p:nvPr/>
        </p:nvSpPr>
        <p:spPr bwMode="auto">
          <a:xfrm>
            <a:off x="4953000" y="1447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START</a:t>
            </a:r>
            <a:endParaRPr lang="en-US" altLang="en-US" sz="2400">
              <a:latin typeface="Times New Roman" panose="02020603050405020304" pitchFamily="18" charset="0"/>
            </a:endParaRPr>
          </a:p>
        </p:txBody>
      </p:sp>
      <p:sp>
        <p:nvSpPr>
          <p:cNvPr id="61476" name="Text Box 33"/>
          <p:cNvSpPr txBox="1">
            <a:spLocks noChangeArrowheads="1"/>
          </p:cNvSpPr>
          <p:nvPr/>
        </p:nvSpPr>
        <p:spPr bwMode="auto">
          <a:xfrm>
            <a:off x="4800600" y="54102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STOP</a:t>
            </a:r>
            <a:endParaRPr lang="en-US" altLang="en-US" sz="2400">
              <a:latin typeface="Times New Roman" panose="02020603050405020304" pitchFamily="18" charset="0"/>
            </a:endParaRPr>
          </a:p>
        </p:txBody>
      </p:sp>
      <p:sp>
        <p:nvSpPr>
          <p:cNvPr id="61477" name="Rectangle 34"/>
          <p:cNvSpPr>
            <a:spLocks noChangeArrowheads="1"/>
          </p:cNvSpPr>
          <p:nvPr/>
        </p:nvSpPr>
        <p:spPr bwMode="auto">
          <a:xfrm>
            <a:off x="2286000" y="5943600"/>
            <a:ext cx="304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78" name="Text Box 35"/>
          <p:cNvSpPr txBox="1">
            <a:spLocks noChangeArrowheads="1"/>
          </p:cNvSpPr>
          <p:nvPr/>
        </p:nvSpPr>
        <p:spPr bwMode="auto">
          <a:xfrm>
            <a:off x="1828800" y="5943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t>BBi</a:t>
            </a:r>
            <a:endParaRPr lang="en-US" altLang="en-US" sz="2400">
              <a:latin typeface="Times New Roman" panose="02020603050405020304" pitchFamily="18" charset="0"/>
            </a:endParaRPr>
          </a:p>
        </p:txBody>
      </p:sp>
      <p:sp>
        <p:nvSpPr>
          <p:cNvPr id="61479" name="Text Box 36"/>
          <p:cNvSpPr txBox="1">
            <a:spLocks noChangeArrowheads="1"/>
          </p:cNvSpPr>
          <p:nvPr/>
        </p:nvSpPr>
        <p:spPr bwMode="auto">
          <a:xfrm>
            <a:off x="2590800" y="59436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i="1"/>
              <a:t>Basic-block</a:t>
            </a:r>
            <a:endParaRPr lang="en-US" altLang="en-US" sz="2400">
              <a:latin typeface="Times New Roman" panose="02020603050405020304" pitchFamily="18" charset="0"/>
            </a:endParaRPr>
          </a:p>
        </p:txBody>
      </p:sp>
      <p:sp>
        <p:nvSpPr>
          <p:cNvPr id="61480" name="Freeform 37"/>
          <p:cNvSpPr>
            <a:spLocks/>
          </p:cNvSpPr>
          <p:nvPr/>
        </p:nvSpPr>
        <p:spPr bwMode="auto">
          <a:xfrm>
            <a:off x="4191000" y="1676400"/>
            <a:ext cx="3124200" cy="3886200"/>
          </a:xfrm>
          <a:custGeom>
            <a:avLst/>
            <a:gdLst>
              <a:gd name="T0" fmla="*/ 49200 w 2032"/>
              <a:gd name="T1" fmla="*/ 291149 h 2456"/>
              <a:gd name="T2" fmla="*/ 787200 w 2032"/>
              <a:gd name="T3" fmla="*/ 291149 h 2456"/>
              <a:gd name="T4" fmla="*/ 1451400 w 2032"/>
              <a:gd name="T5" fmla="*/ 822811 h 2456"/>
              <a:gd name="T6" fmla="*/ 3075000 w 2032"/>
              <a:gd name="T7" fmla="*/ 3405172 h 2456"/>
              <a:gd name="T8" fmla="*/ 1156200 w 2032"/>
              <a:gd name="T9" fmla="*/ 3708979 h 2456"/>
              <a:gd name="T10" fmla="*/ 1377600 w 2032"/>
              <a:gd name="T11" fmla="*/ 2797558 h 2456"/>
              <a:gd name="T12" fmla="*/ 1377600 w 2032"/>
              <a:gd name="T13" fmla="*/ 2493750 h 2456"/>
              <a:gd name="T14" fmla="*/ 1082400 w 2032"/>
              <a:gd name="T15" fmla="*/ 2038040 h 2456"/>
              <a:gd name="T16" fmla="*/ 49200 w 2032"/>
              <a:gd name="T17" fmla="*/ 291149 h 2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32" h="2456">
                <a:moveTo>
                  <a:pt x="32" y="184"/>
                </a:moveTo>
                <a:cubicBezTo>
                  <a:pt x="0" y="0"/>
                  <a:pt x="360" y="128"/>
                  <a:pt x="512" y="184"/>
                </a:cubicBezTo>
                <a:cubicBezTo>
                  <a:pt x="664" y="240"/>
                  <a:pt x="696" y="192"/>
                  <a:pt x="944" y="520"/>
                </a:cubicBezTo>
                <a:cubicBezTo>
                  <a:pt x="1192" y="848"/>
                  <a:pt x="2032" y="1848"/>
                  <a:pt x="2000" y="2152"/>
                </a:cubicBezTo>
                <a:cubicBezTo>
                  <a:pt x="1968" y="2456"/>
                  <a:pt x="936" y="2408"/>
                  <a:pt x="752" y="2344"/>
                </a:cubicBezTo>
                <a:cubicBezTo>
                  <a:pt x="568" y="2280"/>
                  <a:pt x="872" y="1896"/>
                  <a:pt x="896" y="1768"/>
                </a:cubicBezTo>
                <a:cubicBezTo>
                  <a:pt x="920" y="1640"/>
                  <a:pt x="928" y="1656"/>
                  <a:pt x="896" y="1576"/>
                </a:cubicBezTo>
                <a:cubicBezTo>
                  <a:pt x="864" y="1496"/>
                  <a:pt x="848" y="1520"/>
                  <a:pt x="704" y="1288"/>
                </a:cubicBezTo>
                <a:cubicBezTo>
                  <a:pt x="560" y="1056"/>
                  <a:pt x="64" y="368"/>
                  <a:pt x="32" y="184"/>
                </a:cubicBezTo>
                <a:close/>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24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624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E4C467-91AC-486A-A3E2-DF9B19CB1A0C}" type="slidenum">
              <a:rPr lang="en-US" altLang="en-US">
                <a:solidFill>
                  <a:srgbClr val="660066"/>
                </a:solidFill>
              </a:rPr>
              <a:pPr eaLnBrk="1" hangingPunct="1"/>
              <a:t>48</a:t>
            </a:fld>
            <a:endParaRPr lang="en-US" altLang="en-US">
              <a:solidFill>
                <a:srgbClr val="660066"/>
              </a:solidFill>
            </a:endParaRPr>
          </a:p>
        </p:txBody>
      </p:sp>
      <p:sp>
        <p:nvSpPr>
          <p:cNvPr id="62469" name="Rectangle 2"/>
          <p:cNvSpPr>
            <a:spLocks noGrp="1" noChangeArrowheads="1"/>
          </p:cNvSpPr>
          <p:nvPr>
            <p:ph type="title"/>
          </p:nvPr>
        </p:nvSpPr>
        <p:spPr>
          <a:xfrm>
            <a:off x="1044575" y="677863"/>
            <a:ext cx="7446963" cy="485775"/>
          </a:xfrm>
        </p:spPr>
        <p:txBody>
          <a:bodyPr/>
          <a:lstStyle/>
          <a:p>
            <a:pPr eaLnBrk="1" hangingPunct="1"/>
            <a:r>
              <a:rPr lang="en-US" altLang="en-US" smtClean="0"/>
              <a:t>Example (Contd.)</a:t>
            </a:r>
          </a:p>
        </p:txBody>
      </p:sp>
      <p:sp>
        <p:nvSpPr>
          <p:cNvPr id="62470" name="Rectangle 3"/>
          <p:cNvSpPr>
            <a:spLocks noGrp="1" noChangeArrowheads="1"/>
          </p:cNvSpPr>
          <p:nvPr>
            <p:ph type="body" idx="1"/>
          </p:nvPr>
        </p:nvSpPr>
        <p:spPr>
          <a:xfrm>
            <a:off x="1050925" y="1490663"/>
            <a:ext cx="7620000" cy="4991100"/>
          </a:xfrm>
        </p:spPr>
        <p:txBody>
          <a:bodyPr/>
          <a:lstStyle/>
          <a:p>
            <a:pPr algn="ctr" eaLnBrk="1" hangingPunct="1">
              <a:buFont typeface="Arial Unicode MS" panose="020B0604020202020204" pitchFamily="34" charset="-128"/>
              <a:buNone/>
            </a:pPr>
            <a:r>
              <a:rPr lang="en-US" altLang="en-US" sz="1600" b="1" smtClean="0"/>
              <a:t>TRACE: BB6, BB2,BB4, BB5</a:t>
            </a:r>
          </a:p>
          <a:p>
            <a:pPr algn="ctr" eaLnBrk="1" hangingPunct="1">
              <a:buFont typeface="Arial Unicode MS" panose="020B0604020202020204" pitchFamily="34" charset="-128"/>
              <a:buNone/>
            </a:pPr>
            <a:endParaRPr lang="en-US" altLang="en-US" sz="1600" b="1" smtClean="0"/>
          </a:p>
          <a:p>
            <a:pPr algn="ctr" eaLnBrk="1" hangingPunct="1">
              <a:buFont typeface="Arial Unicode MS" panose="020B0604020202020204" pitchFamily="34" charset="-128"/>
              <a:buNone/>
            </a:pPr>
            <a:r>
              <a:rPr lang="en-US" altLang="en-US" sz="1600" b="1" smtClean="0"/>
              <a:t>BB6:		</a:t>
            </a:r>
          </a:p>
          <a:p>
            <a:pPr algn="ctr" eaLnBrk="1" hangingPunct="1">
              <a:buFont typeface="Arial Unicode MS" panose="020B0604020202020204" pitchFamily="34" charset="-128"/>
              <a:buNone/>
            </a:pPr>
            <a:endParaRPr lang="en-US" altLang="en-US" sz="1600" b="1" smtClean="0"/>
          </a:p>
          <a:p>
            <a:pPr algn="ctr" eaLnBrk="1" hangingPunct="1">
              <a:buFont typeface="Arial Unicode MS" panose="020B0604020202020204" pitchFamily="34" charset="-128"/>
              <a:buNone/>
            </a:pPr>
            <a:endParaRPr lang="en-US" altLang="en-US" sz="1600" b="1" smtClean="0"/>
          </a:p>
          <a:p>
            <a:pPr algn="ctr" eaLnBrk="1" hangingPunct="1">
              <a:buFont typeface="Arial Unicode MS" panose="020B0604020202020204" pitchFamily="34" charset="-128"/>
              <a:buNone/>
            </a:pPr>
            <a:r>
              <a:rPr lang="en-US" altLang="en-US" sz="1600" b="1" smtClean="0"/>
              <a:t>BB2:		</a:t>
            </a:r>
          </a:p>
          <a:p>
            <a:pPr algn="ctr" eaLnBrk="1" hangingPunct="1">
              <a:buFont typeface="Arial Unicode MS" panose="020B0604020202020204" pitchFamily="34" charset="-128"/>
              <a:buNone/>
            </a:pPr>
            <a:endParaRPr lang="en-US" altLang="en-US" sz="1600" b="1" smtClean="0"/>
          </a:p>
          <a:p>
            <a:pPr algn="ctr" eaLnBrk="1" hangingPunct="1">
              <a:buFont typeface="Arial Unicode MS" panose="020B0604020202020204" pitchFamily="34" charset="-128"/>
              <a:buNone/>
            </a:pPr>
            <a:endParaRPr lang="en-US" altLang="en-US" sz="1600" b="1" smtClean="0"/>
          </a:p>
          <a:p>
            <a:pPr algn="ctr" eaLnBrk="1" hangingPunct="1">
              <a:buFont typeface="Arial Unicode MS" panose="020B0604020202020204" pitchFamily="34" charset="-128"/>
              <a:buNone/>
            </a:pPr>
            <a:r>
              <a:rPr lang="en-US" altLang="en-US" sz="1600" b="1" smtClean="0"/>
              <a:t>BB4:		</a:t>
            </a:r>
          </a:p>
          <a:p>
            <a:pPr algn="ctr" eaLnBrk="1" hangingPunct="1">
              <a:buFont typeface="Arial Unicode MS" panose="020B0604020202020204" pitchFamily="34" charset="-128"/>
              <a:buNone/>
            </a:pPr>
            <a:endParaRPr lang="en-US" altLang="en-US" sz="1600" b="1" smtClean="0"/>
          </a:p>
          <a:p>
            <a:pPr algn="ctr" eaLnBrk="1" hangingPunct="1">
              <a:buFont typeface="Arial Unicode MS" panose="020B0604020202020204" pitchFamily="34" charset="-128"/>
              <a:buNone/>
            </a:pPr>
            <a:r>
              <a:rPr lang="en-US" altLang="en-US" sz="1600" b="1" smtClean="0"/>
              <a:t>BB5:		</a:t>
            </a:r>
          </a:p>
          <a:p>
            <a:pPr algn="ctr" eaLnBrk="1" hangingPunct="1">
              <a:buFont typeface="Arial Unicode MS" panose="020B0604020202020204" pitchFamily="34" charset="-128"/>
              <a:buNone/>
            </a:pPr>
            <a:r>
              <a:rPr lang="en-US" altLang="en-US" sz="1600" smtClean="0"/>
              <a:t>	</a:t>
            </a:r>
          </a:p>
          <a:p>
            <a:pPr algn="ctr" eaLnBrk="1" hangingPunct="1">
              <a:buFont typeface="Arial Unicode MS" panose="020B0604020202020204" pitchFamily="34" charset="-128"/>
              <a:buNone/>
            </a:pPr>
            <a:r>
              <a:rPr lang="en-US" altLang="en-US" sz="1600" smtClean="0"/>
              <a:t>	</a:t>
            </a:r>
          </a:p>
        </p:txBody>
      </p:sp>
      <p:sp>
        <p:nvSpPr>
          <p:cNvPr id="62471" name="Oval 4"/>
          <p:cNvSpPr>
            <a:spLocks noChangeArrowheads="1"/>
          </p:cNvSpPr>
          <p:nvPr/>
        </p:nvSpPr>
        <p:spPr bwMode="auto">
          <a:xfrm>
            <a:off x="4572000" y="2133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72" name="Line 5"/>
          <p:cNvSpPr>
            <a:spLocks noChangeShapeType="1"/>
          </p:cNvSpPr>
          <p:nvPr/>
        </p:nvSpPr>
        <p:spPr bwMode="auto">
          <a:xfrm>
            <a:off x="4724400" y="22098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3" name="Oval 6"/>
          <p:cNvSpPr>
            <a:spLocks noChangeArrowheads="1"/>
          </p:cNvSpPr>
          <p:nvPr/>
        </p:nvSpPr>
        <p:spPr bwMode="auto">
          <a:xfrm>
            <a:off x="5562600" y="2133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74" name="Text Box 7"/>
          <p:cNvSpPr txBox="1">
            <a:spLocks noChangeArrowheads="1"/>
          </p:cNvSpPr>
          <p:nvPr/>
        </p:nvSpPr>
        <p:spPr bwMode="auto">
          <a:xfrm>
            <a:off x="4495800" y="1905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6-1</a:t>
            </a:r>
          </a:p>
        </p:txBody>
      </p:sp>
      <p:sp>
        <p:nvSpPr>
          <p:cNvPr id="62475" name="Text Box 8"/>
          <p:cNvSpPr txBox="1">
            <a:spLocks noChangeArrowheads="1"/>
          </p:cNvSpPr>
          <p:nvPr/>
        </p:nvSpPr>
        <p:spPr bwMode="auto">
          <a:xfrm>
            <a:off x="5486400" y="19050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6-2</a:t>
            </a:r>
          </a:p>
        </p:txBody>
      </p:sp>
      <p:sp>
        <p:nvSpPr>
          <p:cNvPr id="62476" name="Text Box 9"/>
          <p:cNvSpPr txBox="1">
            <a:spLocks noChangeArrowheads="1"/>
          </p:cNvSpPr>
          <p:nvPr/>
        </p:nvSpPr>
        <p:spPr bwMode="auto">
          <a:xfrm>
            <a:off x="5013325" y="1981200"/>
            <a:ext cx="244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1</a:t>
            </a:r>
          </a:p>
        </p:txBody>
      </p:sp>
      <p:sp>
        <p:nvSpPr>
          <p:cNvPr id="62477" name="Oval 10"/>
          <p:cNvSpPr>
            <a:spLocks noChangeArrowheads="1"/>
          </p:cNvSpPr>
          <p:nvPr/>
        </p:nvSpPr>
        <p:spPr bwMode="auto">
          <a:xfrm>
            <a:off x="45720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78" name="Oval 11"/>
          <p:cNvSpPr>
            <a:spLocks noChangeArrowheads="1"/>
          </p:cNvSpPr>
          <p:nvPr/>
        </p:nvSpPr>
        <p:spPr bwMode="auto">
          <a:xfrm>
            <a:off x="56388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79" name="Line 12"/>
          <p:cNvSpPr>
            <a:spLocks noChangeShapeType="1"/>
          </p:cNvSpPr>
          <p:nvPr/>
        </p:nvSpPr>
        <p:spPr bwMode="auto">
          <a:xfrm flipV="1">
            <a:off x="4648200" y="28956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Oval 13"/>
          <p:cNvSpPr>
            <a:spLocks noChangeArrowheads="1"/>
          </p:cNvSpPr>
          <p:nvPr/>
        </p:nvSpPr>
        <p:spPr bwMode="auto">
          <a:xfrm>
            <a:off x="5105400" y="2819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81" name="Oval 14"/>
          <p:cNvSpPr>
            <a:spLocks noChangeArrowheads="1"/>
          </p:cNvSpPr>
          <p:nvPr/>
        </p:nvSpPr>
        <p:spPr bwMode="auto">
          <a:xfrm>
            <a:off x="51054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82" name="Line 15"/>
          <p:cNvSpPr>
            <a:spLocks noChangeShapeType="1"/>
          </p:cNvSpPr>
          <p:nvPr/>
        </p:nvSpPr>
        <p:spPr bwMode="auto">
          <a:xfrm>
            <a:off x="4648200" y="32004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3" name="Line 16"/>
          <p:cNvSpPr>
            <a:spLocks noChangeShapeType="1"/>
          </p:cNvSpPr>
          <p:nvPr/>
        </p:nvSpPr>
        <p:spPr bwMode="auto">
          <a:xfrm flipV="1">
            <a:off x="5257800" y="32004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4" name="Line 17"/>
          <p:cNvSpPr>
            <a:spLocks noChangeShapeType="1"/>
          </p:cNvSpPr>
          <p:nvPr/>
        </p:nvSpPr>
        <p:spPr bwMode="auto">
          <a:xfrm>
            <a:off x="5257800" y="28956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5" name="Line 18"/>
          <p:cNvSpPr>
            <a:spLocks noChangeShapeType="1"/>
          </p:cNvSpPr>
          <p:nvPr/>
        </p:nvSpPr>
        <p:spPr bwMode="auto">
          <a:xfrm>
            <a:off x="5791200" y="3124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6" name="Text Box 19"/>
          <p:cNvSpPr txBox="1">
            <a:spLocks noChangeArrowheads="1"/>
          </p:cNvSpPr>
          <p:nvPr/>
        </p:nvSpPr>
        <p:spPr bwMode="auto">
          <a:xfrm>
            <a:off x="4343400" y="2819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2-1</a:t>
            </a:r>
          </a:p>
        </p:txBody>
      </p:sp>
      <p:sp>
        <p:nvSpPr>
          <p:cNvPr id="62487" name="Oval 20"/>
          <p:cNvSpPr>
            <a:spLocks noChangeArrowheads="1"/>
          </p:cNvSpPr>
          <p:nvPr/>
        </p:nvSpPr>
        <p:spPr bwMode="auto">
          <a:xfrm>
            <a:off x="61722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88" name="Text Box 21"/>
          <p:cNvSpPr txBox="1">
            <a:spLocks noChangeArrowheads="1"/>
          </p:cNvSpPr>
          <p:nvPr/>
        </p:nvSpPr>
        <p:spPr bwMode="auto">
          <a:xfrm>
            <a:off x="4724400" y="2743200"/>
            <a:ext cx="244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1</a:t>
            </a:r>
          </a:p>
        </p:txBody>
      </p:sp>
      <p:sp>
        <p:nvSpPr>
          <p:cNvPr id="62489" name="Text Box 22"/>
          <p:cNvSpPr txBox="1">
            <a:spLocks noChangeArrowheads="1"/>
          </p:cNvSpPr>
          <p:nvPr/>
        </p:nvSpPr>
        <p:spPr bwMode="auto">
          <a:xfrm>
            <a:off x="4953000" y="25908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 2-2</a:t>
            </a:r>
          </a:p>
        </p:txBody>
      </p:sp>
      <p:sp>
        <p:nvSpPr>
          <p:cNvPr id="62490" name="Text Box 23"/>
          <p:cNvSpPr txBox="1">
            <a:spLocks noChangeArrowheads="1"/>
          </p:cNvSpPr>
          <p:nvPr/>
        </p:nvSpPr>
        <p:spPr bwMode="auto">
          <a:xfrm>
            <a:off x="5410200" y="2743200"/>
            <a:ext cx="244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0</a:t>
            </a:r>
          </a:p>
        </p:txBody>
      </p:sp>
      <p:sp>
        <p:nvSpPr>
          <p:cNvPr id="62491" name="Text Box 24"/>
          <p:cNvSpPr txBox="1">
            <a:spLocks noChangeArrowheads="1"/>
          </p:cNvSpPr>
          <p:nvPr/>
        </p:nvSpPr>
        <p:spPr bwMode="auto">
          <a:xfrm>
            <a:off x="4724400" y="327660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0</a:t>
            </a:r>
          </a:p>
        </p:txBody>
      </p:sp>
      <p:sp>
        <p:nvSpPr>
          <p:cNvPr id="62492" name="Text Box 25"/>
          <p:cNvSpPr txBox="1">
            <a:spLocks noChangeArrowheads="1"/>
          </p:cNvSpPr>
          <p:nvPr/>
        </p:nvSpPr>
        <p:spPr bwMode="auto">
          <a:xfrm>
            <a:off x="5334000" y="32766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1</a:t>
            </a:r>
          </a:p>
        </p:txBody>
      </p:sp>
      <p:sp>
        <p:nvSpPr>
          <p:cNvPr id="62493" name="Text Box 26"/>
          <p:cNvSpPr txBox="1">
            <a:spLocks noChangeArrowheads="1"/>
          </p:cNvSpPr>
          <p:nvPr/>
        </p:nvSpPr>
        <p:spPr bwMode="auto">
          <a:xfrm>
            <a:off x="4953000" y="3429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 2-3</a:t>
            </a:r>
          </a:p>
        </p:txBody>
      </p:sp>
      <p:sp>
        <p:nvSpPr>
          <p:cNvPr id="62494" name="Text Box 27"/>
          <p:cNvSpPr txBox="1">
            <a:spLocks noChangeArrowheads="1"/>
          </p:cNvSpPr>
          <p:nvPr/>
        </p:nvSpPr>
        <p:spPr bwMode="auto">
          <a:xfrm>
            <a:off x="5562600" y="2819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 2-4</a:t>
            </a:r>
          </a:p>
        </p:txBody>
      </p:sp>
      <p:sp>
        <p:nvSpPr>
          <p:cNvPr id="62495" name="Text Box 28"/>
          <p:cNvSpPr txBox="1">
            <a:spLocks noChangeArrowheads="1"/>
          </p:cNvSpPr>
          <p:nvPr/>
        </p:nvSpPr>
        <p:spPr bwMode="auto">
          <a:xfrm>
            <a:off x="6019800" y="2819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 2-5</a:t>
            </a:r>
          </a:p>
        </p:txBody>
      </p:sp>
      <p:sp>
        <p:nvSpPr>
          <p:cNvPr id="62496" name="Oval 29"/>
          <p:cNvSpPr>
            <a:spLocks noChangeArrowheads="1"/>
          </p:cNvSpPr>
          <p:nvPr/>
        </p:nvSpPr>
        <p:spPr bwMode="auto">
          <a:xfrm>
            <a:off x="4572000" y="3886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7" name="Line 30"/>
          <p:cNvSpPr>
            <a:spLocks noChangeShapeType="1"/>
          </p:cNvSpPr>
          <p:nvPr/>
        </p:nvSpPr>
        <p:spPr bwMode="auto">
          <a:xfrm>
            <a:off x="4724400" y="39624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98" name="Oval 31"/>
          <p:cNvSpPr>
            <a:spLocks noChangeArrowheads="1"/>
          </p:cNvSpPr>
          <p:nvPr/>
        </p:nvSpPr>
        <p:spPr bwMode="auto">
          <a:xfrm>
            <a:off x="5562600" y="3886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9" name="Text Box 32"/>
          <p:cNvSpPr txBox="1">
            <a:spLocks noChangeArrowheads="1"/>
          </p:cNvSpPr>
          <p:nvPr/>
        </p:nvSpPr>
        <p:spPr bwMode="auto">
          <a:xfrm>
            <a:off x="4419600" y="4038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 4-1</a:t>
            </a:r>
          </a:p>
        </p:txBody>
      </p:sp>
      <p:sp>
        <p:nvSpPr>
          <p:cNvPr id="62500" name="Text Box 33"/>
          <p:cNvSpPr txBox="1">
            <a:spLocks noChangeArrowheads="1"/>
          </p:cNvSpPr>
          <p:nvPr/>
        </p:nvSpPr>
        <p:spPr bwMode="auto">
          <a:xfrm>
            <a:off x="5410200" y="40386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 4-2</a:t>
            </a:r>
          </a:p>
        </p:txBody>
      </p:sp>
      <p:sp>
        <p:nvSpPr>
          <p:cNvPr id="62501" name="Text Box 34"/>
          <p:cNvSpPr txBox="1">
            <a:spLocks noChangeArrowheads="1"/>
          </p:cNvSpPr>
          <p:nvPr/>
        </p:nvSpPr>
        <p:spPr bwMode="auto">
          <a:xfrm>
            <a:off x="5013325" y="3733800"/>
            <a:ext cx="244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1</a:t>
            </a:r>
          </a:p>
        </p:txBody>
      </p:sp>
      <p:sp>
        <p:nvSpPr>
          <p:cNvPr id="62502" name="Oval 35"/>
          <p:cNvSpPr>
            <a:spLocks noChangeArrowheads="1"/>
          </p:cNvSpPr>
          <p:nvPr/>
        </p:nvSpPr>
        <p:spPr bwMode="auto">
          <a:xfrm>
            <a:off x="4572000" y="4495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3" name="Text Box 36"/>
          <p:cNvSpPr txBox="1">
            <a:spLocks noChangeArrowheads="1"/>
          </p:cNvSpPr>
          <p:nvPr/>
        </p:nvSpPr>
        <p:spPr bwMode="auto">
          <a:xfrm>
            <a:off x="4419600" y="46482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 5-1</a:t>
            </a:r>
          </a:p>
        </p:txBody>
      </p:sp>
      <p:sp>
        <p:nvSpPr>
          <p:cNvPr id="62504" name="Text Box 37"/>
          <p:cNvSpPr txBox="1">
            <a:spLocks noChangeArrowheads="1"/>
          </p:cNvSpPr>
          <p:nvPr/>
        </p:nvSpPr>
        <p:spPr bwMode="auto">
          <a:xfrm>
            <a:off x="2286000" y="4800600"/>
            <a:ext cx="60198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 </a:t>
            </a:r>
            <a:r>
              <a:rPr lang="en-US" altLang="en-US" sz="1200">
                <a:latin typeface="Times New Roman" panose="02020603050405020304" pitchFamily="18" charset="0"/>
              </a:rPr>
              <a:t>Feasible Schedule: 6-1 X 6-2 2-1 X 2-2 2-3 X 2-4 2-5 4-1 X 4-2 5-1 </a:t>
            </a:r>
          </a:p>
          <a:p>
            <a:pPr>
              <a:spcBef>
                <a:spcPct val="50000"/>
              </a:spcBef>
            </a:pPr>
            <a:r>
              <a:rPr lang="en-US" altLang="en-US" sz="1200">
                <a:latin typeface="Times New Roman" panose="02020603050405020304" pitchFamily="18" charset="0"/>
              </a:rPr>
              <a:t> Global Improvements 6-1 2-2 6-2 2-2 2-3 X 2-4 2-5 4-1 X 4-2 5-1:</a:t>
            </a:r>
          </a:p>
          <a:p>
            <a:pPr>
              <a:spcBef>
                <a:spcPct val="50000"/>
              </a:spcBef>
            </a:pPr>
            <a:r>
              <a:rPr lang="en-US" altLang="en-US" sz="1200">
                <a:latin typeface="Times New Roman" panose="02020603050405020304" pitchFamily="18" charset="0"/>
              </a:rPr>
              <a:t>	             6-1 2-1 6-2 2-3 2-2 2-4 2-5 4-1 X 4-2 5-1</a:t>
            </a:r>
          </a:p>
          <a:p>
            <a:pPr>
              <a:spcBef>
                <a:spcPct val="50000"/>
              </a:spcBef>
            </a:pPr>
            <a:r>
              <a:rPr lang="en-US" altLang="en-US" sz="1200">
                <a:latin typeface="Times New Roman" panose="02020603050405020304" pitchFamily="18" charset="0"/>
              </a:rPr>
              <a:t>                                     6-1 2-1 6-2 2-3 2-2 2-4 2-5 4-1 5-1 4-2</a:t>
            </a:r>
          </a:p>
          <a:p>
            <a:pPr>
              <a:spcBef>
                <a:spcPct val="50000"/>
              </a:spcBef>
            </a:pPr>
            <a:r>
              <a:rPr lang="en-US" altLang="en-US" sz="1200">
                <a:latin typeface="Times New Roman" panose="02020603050405020304" pitchFamily="18" charset="0"/>
              </a:rPr>
              <a:t>X:Denotes Idle Cycle </a:t>
            </a:r>
          </a:p>
          <a:p>
            <a:pPr>
              <a:spcBef>
                <a:spcPct val="50000"/>
              </a:spcBef>
            </a:pPr>
            <a:endParaRPr lang="en-US" altLang="en-US" sz="1200">
              <a:latin typeface="Times New Roman" panose="02020603050405020304" pitchFamily="18" charset="0"/>
            </a:endParaRPr>
          </a:p>
        </p:txBody>
      </p:sp>
      <p:sp>
        <p:nvSpPr>
          <p:cNvPr id="62505" name="Text Box 38"/>
          <p:cNvSpPr txBox="1">
            <a:spLocks noChangeArrowheads="1"/>
          </p:cNvSpPr>
          <p:nvPr/>
        </p:nvSpPr>
        <p:spPr bwMode="auto">
          <a:xfrm>
            <a:off x="1676400" y="2667000"/>
            <a:ext cx="18288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lnSpc>
                <a:spcPct val="90000"/>
              </a:lnSpc>
              <a:spcBef>
                <a:spcPct val="50000"/>
              </a:spcBef>
            </a:pPr>
            <a:r>
              <a:rPr lang="en-US" altLang="en-US" sz="2000"/>
              <a:t>Obvious advantages of global code motion are that the idle cycles have disappeared.</a:t>
            </a:r>
          </a:p>
        </p:txBody>
      </p:sp>
      <p:sp>
        <p:nvSpPr>
          <p:cNvPr id="62506" name="Line 39"/>
          <p:cNvSpPr>
            <a:spLocks noChangeShapeType="1"/>
          </p:cNvSpPr>
          <p:nvPr/>
        </p:nvSpPr>
        <p:spPr bwMode="auto">
          <a:xfrm flipH="1">
            <a:off x="5334000" y="46482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7" name="Line 40"/>
          <p:cNvSpPr>
            <a:spLocks noChangeShapeType="1"/>
          </p:cNvSpPr>
          <p:nvPr/>
        </p:nvSpPr>
        <p:spPr bwMode="auto">
          <a:xfrm>
            <a:off x="5715000" y="4648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08" name="Text Box 41"/>
          <p:cNvSpPr txBox="1">
            <a:spLocks noChangeArrowheads="1"/>
          </p:cNvSpPr>
          <p:nvPr/>
        </p:nvSpPr>
        <p:spPr bwMode="auto">
          <a:xfrm>
            <a:off x="6324600" y="4343400"/>
            <a:ext cx="3200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50000"/>
              </a:spcBef>
            </a:pPr>
            <a:r>
              <a:rPr lang="en-US" altLang="en-US">
                <a:latin typeface="Times New Roman" panose="02020603050405020304" pitchFamily="18" charset="0"/>
              </a:rPr>
              <a:t>Concentration of Local Schedules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34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634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E9D4B0-5889-4F7C-81A1-798386BAC340}" type="slidenum">
              <a:rPr lang="en-US" altLang="en-US">
                <a:solidFill>
                  <a:srgbClr val="660066"/>
                </a:solidFill>
              </a:rPr>
              <a:pPr eaLnBrk="1" hangingPunct="1"/>
              <a:t>49</a:t>
            </a:fld>
            <a:endParaRPr lang="en-US" altLang="en-US">
              <a:solidFill>
                <a:srgbClr val="660066"/>
              </a:solidFill>
            </a:endParaRPr>
          </a:p>
        </p:txBody>
      </p:sp>
      <p:sp>
        <p:nvSpPr>
          <p:cNvPr id="63493" name="Rectangle 2"/>
          <p:cNvSpPr>
            <a:spLocks noGrp="1" noChangeArrowheads="1"/>
          </p:cNvSpPr>
          <p:nvPr>
            <p:ph type="title"/>
          </p:nvPr>
        </p:nvSpPr>
        <p:spPr>
          <a:xfrm>
            <a:off x="533400" y="457200"/>
            <a:ext cx="8432800" cy="550863"/>
          </a:xfrm>
        </p:spPr>
        <p:txBody>
          <a:bodyPr/>
          <a:lstStyle/>
          <a:p>
            <a:pPr eaLnBrk="1" hangingPunct="1"/>
            <a:r>
              <a:rPr lang="en-US" altLang="en-US" sz="4000" smtClean="0"/>
              <a:t>Limitations of This Approach</a:t>
            </a:r>
          </a:p>
        </p:txBody>
      </p:sp>
      <p:sp>
        <p:nvSpPr>
          <p:cNvPr id="63494" name="Rectangle 3"/>
          <p:cNvSpPr>
            <a:spLocks noGrp="1" noChangeArrowheads="1"/>
          </p:cNvSpPr>
          <p:nvPr>
            <p:ph type="body" idx="1"/>
          </p:nvPr>
        </p:nvSpPr>
        <p:spPr>
          <a:xfrm>
            <a:off x="914400" y="1866900"/>
            <a:ext cx="7620000" cy="4991100"/>
          </a:xfrm>
        </p:spPr>
        <p:txBody>
          <a:bodyPr/>
          <a:lstStyle/>
          <a:p>
            <a:pPr eaLnBrk="1" hangingPunct="1">
              <a:lnSpc>
                <a:spcPct val="80000"/>
              </a:lnSpc>
            </a:pPr>
            <a:r>
              <a:rPr lang="en-US" altLang="en-US" sz="2400" smtClean="0"/>
              <a:t>Optimizations depends on the traces being the dominant paths in the program’s control-flow</a:t>
            </a:r>
          </a:p>
          <a:p>
            <a:pPr eaLnBrk="1" hangingPunct="1">
              <a:lnSpc>
                <a:spcPct val="80000"/>
              </a:lnSpc>
            </a:pPr>
            <a:endParaRPr lang="en-US" altLang="en-US" sz="2400" smtClean="0"/>
          </a:p>
          <a:p>
            <a:pPr eaLnBrk="1" hangingPunct="1">
              <a:lnSpc>
                <a:spcPct val="80000"/>
              </a:lnSpc>
            </a:pPr>
            <a:r>
              <a:rPr lang="en-US" altLang="en-US" sz="2400" smtClean="0"/>
              <a:t>Therefore, the following two things should be true:</a:t>
            </a:r>
          </a:p>
          <a:p>
            <a:pPr lvl="1" eaLnBrk="1" hangingPunct="1">
              <a:lnSpc>
                <a:spcPct val="70000"/>
              </a:lnSpc>
            </a:pPr>
            <a:endParaRPr lang="en-US" altLang="en-US" sz="2000" smtClean="0"/>
          </a:p>
          <a:p>
            <a:pPr lvl="1" eaLnBrk="1" hangingPunct="1">
              <a:lnSpc>
                <a:spcPct val="80000"/>
              </a:lnSpc>
            </a:pPr>
            <a:r>
              <a:rPr lang="en-US" altLang="en-US" sz="2000" smtClean="0"/>
              <a:t>Programs should demonstrate the behavior of being skewed in the branches taken at run-time, for typical mixes of input data.</a:t>
            </a:r>
          </a:p>
          <a:p>
            <a:pPr lvl="1" eaLnBrk="1" hangingPunct="1">
              <a:lnSpc>
                <a:spcPct val="70000"/>
              </a:lnSpc>
            </a:pPr>
            <a:endParaRPr lang="en-US" altLang="en-US" sz="2000" smtClean="0"/>
          </a:p>
          <a:p>
            <a:pPr lvl="1" eaLnBrk="1" hangingPunct="1">
              <a:lnSpc>
                <a:spcPct val="80000"/>
              </a:lnSpc>
            </a:pPr>
            <a:r>
              <a:rPr lang="en-US" altLang="en-US" sz="2000" smtClean="0"/>
              <a:t>We should have access to this information at compile time.</a:t>
            </a:r>
          </a:p>
          <a:p>
            <a:pPr lvl="1" eaLnBrk="1" hangingPunct="1">
              <a:lnSpc>
                <a:spcPct val="80000"/>
              </a:lnSpc>
              <a:buFontTx/>
              <a:buNone/>
            </a:pPr>
            <a:r>
              <a:rPr lang="en-US" altLang="en-US" sz="2000" smtClean="0"/>
              <a:t>	Not so easy.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84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84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D30220-72AC-4F1E-8A88-78B7319BECA8}" type="slidenum">
              <a:rPr lang="en-US" altLang="en-US">
                <a:solidFill>
                  <a:srgbClr val="660066"/>
                </a:solidFill>
              </a:rPr>
              <a:pPr eaLnBrk="1" hangingPunct="1"/>
              <a:t>5</a:t>
            </a:fld>
            <a:endParaRPr lang="en-US" altLang="en-US">
              <a:solidFill>
                <a:srgbClr val="660066"/>
              </a:solidFill>
            </a:endParaRPr>
          </a:p>
        </p:txBody>
      </p:sp>
      <p:sp>
        <p:nvSpPr>
          <p:cNvPr id="18437" name="Rectangle 2"/>
          <p:cNvSpPr>
            <a:spLocks noGrp="1" noChangeArrowheads="1"/>
          </p:cNvSpPr>
          <p:nvPr>
            <p:ph type="title"/>
          </p:nvPr>
        </p:nvSpPr>
        <p:spPr>
          <a:xfrm>
            <a:off x="1128713" y="611188"/>
            <a:ext cx="7445375" cy="485775"/>
          </a:xfrm>
        </p:spPr>
        <p:txBody>
          <a:bodyPr/>
          <a:lstStyle/>
          <a:p>
            <a:pPr eaLnBrk="1" hangingPunct="1"/>
            <a:r>
              <a:rPr lang="en-US" altLang="en-US" sz="4000" smtClean="0"/>
              <a:t>Impact of Control Flow (Contd.)</a:t>
            </a:r>
          </a:p>
        </p:txBody>
      </p:sp>
      <p:sp>
        <p:nvSpPr>
          <p:cNvPr id="18438" name="Rectangle 3"/>
          <p:cNvSpPr>
            <a:spLocks noGrp="1" noChangeArrowheads="1"/>
          </p:cNvSpPr>
          <p:nvPr>
            <p:ph type="body" idx="1"/>
          </p:nvPr>
        </p:nvSpPr>
        <p:spPr>
          <a:xfrm>
            <a:off x="762000" y="1600200"/>
            <a:ext cx="7620000" cy="4991100"/>
          </a:xfrm>
        </p:spPr>
        <p:txBody>
          <a:bodyPr/>
          <a:lstStyle/>
          <a:p>
            <a:pPr lvl="1" eaLnBrk="1" hangingPunct="1">
              <a:buFontTx/>
              <a:buChar char="•"/>
            </a:pPr>
            <a:r>
              <a:rPr lang="en-US" altLang="en-US" smtClean="0"/>
              <a:t>Using  the loop to optimize its dynamic behavior is a challenging problem.</a:t>
            </a:r>
          </a:p>
          <a:p>
            <a:pPr lvl="1" eaLnBrk="1" hangingPunct="1">
              <a:buFontTx/>
              <a:buChar char="•"/>
            </a:pPr>
            <a:endParaRPr lang="en-US" altLang="en-US" smtClean="0"/>
          </a:p>
          <a:p>
            <a:pPr lvl="1" eaLnBrk="1" hangingPunct="1">
              <a:buFontTx/>
              <a:buChar char="•"/>
            </a:pPr>
            <a:r>
              <a:rPr lang="en-US" altLang="en-US" smtClean="0"/>
              <a:t>Hard to optimize well without detailed knowledge of the range of the iteration.</a:t>
            </a:r>
          </a:p>
          <a:p>
            <a:pPr lvl="1" eaLnBrk="1" hangingPunct="1">
              <a:buFontTx/>
              <a:buChar char="•"/>
            </a:pPr>
            <a:endParaRPr lang="en-US" altLang="en-US" smtClean="0"/>
          </a:p>
          <a:p>
            <a:pPr lvl="1" eaLnBrk="1" hangingPunct="1">
              <a:buFontTx/>
              <a:buChar char="•"/>
            </a:pPr>
            <a:r>
              <a:rPr lang="en-US" altLang="en-US" smtClean="0"/>
              <a:t>In practice, profiling can offer limited help in estimating loop bounds.</a:t>
            </a:r>
          </a:p>
          <a:p>
            <a:pPr lvl="1" eaLnBrk="1" hangingPunct="1">
              <a:buFontTx/>
              <a:buChar char="•"/>
            </a:pPr>
            <a:endParaRPr lang="en-US" alt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45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645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BA4D95-A05E-4598-BEE0-77FFB4205F11}" type="slidenum">
              <a:rPr lang="en-US" altLang="en-US">
                <a:solidFill>
                  <a:srgbClr val="660066"/>
                </a:solidFill>
              </a:rPr>
              <a:pPr eaLnBrk="1" hangingPunct="1"/>
              <a:t>50</a:t>
            </a:fld>
            <a:endParaRPr lang="en-US" altLang="en-US">
              <a:solidFill>
                <a:srgbClr val="660066"/>
              </a:solidFill>
            </a:endParaRPr>
          </a:p>
        </p:txBody>
      </p:sp>
      <p:sp>
        <p:nvSpPr>
          <p:cNvPr id="64517" name="Rectangle 2"/>
          <p:cNvSpPr>
            <a:spLocks noGrp="1" noChangeArrowheads="1"/>
          </p:cNvSpPr>
          <p:nvPr>
            <p:ph type="title"/>
          </p:nvPr>
        </p:nvSpPr>
        <p:spPr>
          <a:xfrm>
            <a:off x="1044575" y="744538"/>
            <a:ext cx="7446963" cy="487362"/>
          </a:xfrm>
        </p:spPr>
        <p:txBody>
          <a:bodyPr/>
          <a:lstStyle/>
          <a:p>
            <a:pPr eaLnBrk="1" hangingPunct="1"/>
            <a:r>
              <a:rPr lang="en-US" altLang="en-US" sz="4000" smtClean="0"/>
              <a:t>A More Aggressive Solution</a:t>
            </a:r>
          </a:p>
        </p:txBody>
      </p:sp>
      <p:sp>
        <p:nvSpPr>
          <p:cNvPr id="64518" name="Rectangle 3"/>
          <p:cNvSpPr>
            <a:spLocks noGrp="1" noChangeArrowheads="1"/>
          </p:cNvSpPr>
          <p:nvPr>
            <p:ph type="body" idx="1"/>
          </p:nvPr>
        </p:nvSpPr>
        <p:spPr>
          <a:xfrm>
            <a:off x="1371600" y="1524000"/>
            <a:ext cx="7620000" cy="4991100"/>
          </a:xfrm>
        </p:spPr>
        <p:txBody>
          <a:bodyPr/>
          <a:lstStyle/>
          <a:p>
            <a:pPr eaLnBrk="1" hangingPunct="1">
              <a:lnSpc>
                <a:spcPct val="90000"/>
              </a:lnSpc>
              <a:buFont typeface="Arial Unicode MS" panose="020B0604020202020204" pitchFamily="34" charset="-128"/>
              <a:buNone/>
            </a:pPr>
            <a:r>
              <a:rPr lang="en-US" altLang="en-US" sz="2000" smtClean="0"/>
              <a:t>“Global Instruction Scheduling for Superscalar </a:t>
            </a:r>
          </a:p>
          <a:p>
            <a:pPr eaLnBrk="1" hangingPunct="1">
              <a:lnSpc>
                <a:spcPct val="90000"/>
              </a:lnSpc>
              <a:buFont typeface="Arial Unicode MS" panose="020B0604020202020204" pitchFamily="34" charset="-128"/>
              <a:buNone/>
            </a:pPr>
            <a:r>
              <a:rPr lang="en-US" altLang="en-US" sz="2000" smtClean="0"/>
              <a:t> Machines,” D. Berstein and M. Rodeh </a:t>
            </a:r>
            <a:r>
              <a:rPr lang="en-US" altLang="en-US" sz="2000" i="1" smtClean="0"/>
              <a:t>Proceedings of </a:t>
            </a:r>
          </a:p>
          <a:p>
            <a:pPr eaLnBrk="1" hangingPunct="1">
              <a:lnSpc>
                <a:spcPct val="90000"/>
              </a:lnSpc>
              <a:buFont typeface="Arial Unicode MS" panose="020B0604020202020204" pitchFamily="34" charset="-128"/>
              <a:buNone/>
            </a:pPr>
            <a:r>
              <a:rPr lang="en-US" altLang="en-US" sz="2000" i="1" smtClean="0"/>
              <a:t> the ACM SIGPLAN ‘91 Conference on Programming </a:t>
            </a:r>
          </a:p>
          <a:p>
            <a:pPr eaLnBrk="1" hangingPunct="1">
              <a:lnSpc>
                <a:spcPct val="90000"/>
              </a:lnSpc>
              <a:buFont typeface="Arial Unicode MS" panose="020B0604020202020204" pitchFamily="34" charset="-128"/>
              <a:buNone/>
            </a:pPr>
            <a:r>
              <a:rPr lang="en-US" altLang="en-US" sz="2000" smtClean="0"/>
              <a:t> </a:t>
            </a:r>
            <a:r>
              <a:rPr lang="en-US" altLang="en-US" sz="2000" i="1" smtClean="0"/>
              <a:t>Language Design and Implementation</a:t>
            </a:r>
            <a:r>
              <a:rPr lang="en-US" altLang="en-US" sz="2000" smtClean="0"/>
              <a:t>, 241-255, </a:t>
            </a:r>
          </a:p>
          <a:p>
            <a:pPr eaLnBrk="1" hangingPunct="1">
              <a:lnSpc>
                <a:spcPct val="90000"/>
              </a:lnSpc>
              <a:buFont typeface="Arial Unicode MS" panose="020B0604020202020204" pitchFamily="34" charset="-128"/>
              <a:buNone/>
            </a:pPr>
            <a:r>
              <a:rPr lang="en-US" altLang="en-US" sz="2000" smtClean="0"/>
              <a:t> 1991.</a:t>
            </a:r>
          </a:p>
          <a:p>
            <a:pPr eaLnBrk="1" hangingPunct="1">
              <a:lnSpc>
                <a:spcPct val="60000"/>
              </a:lnSpc>
              <a:buFont typeface="Arial Unicode MS" panose="020B0604020202020204" pitchFamily="34" charset="-128"/>
              <a:buNone/>
            </a:pPr>
            <a:endParaRPr lang="en-US" altLang="en-US" sz="2000" smtClean="0"/>
          </a:p>
          <a:p>
            <a:pPr eaLnBrk="1" hangingPunct="1">
              <a:lnSpc>
                <a:spcPct val="90000"/>
              </a:lnSpc>
            </a:pPr>
            <a:r>
              <a:rPr lang="en-US" altLang="en-US" sz="2000" smtClean="0"/>
              <a:t>Schedule an entire acyclic region at once. Innermost regions are scheduled first.</a:t>
            </a:r>
          </a:p>
          <a:p>
            <a:pPr eaLnBrk="1" hangingPunct="1">
              <a:lnSpc>
                <a:spcPct val="90000"/>
              </a:lnSpc>
            </a:pPr>
            <a:r>
              <a:rPr lang="en-US" altLang="en-US" sz="2000" smtClean="0"/>
              <a:t>Use the forward control dependence graph to determine the “</a:t>
            </a:r>
            <a:r>
              <a:rPr lang="en-US" altLang="en-US" sz="2000" i="1" smtClean="0"/>
              <a:t>degree of speculativeness</a:t>
            </a:r>
            <a:r>
              <a:rPr lang="en-US" altLang="en-US" sz="2000" smtClean="0"/>
              <a:t>” of instruction movements.</a:t>
            </a:r>
          </a:p>
          <a:p>
            <a:pPr eaLnBrk="1" hangingPunct="1">
              <a:lnSpc>
                <a:spcPct val="90000"/>
              </a:lnSpc>
            </a:pPr>
            <a:r>
              <a:rPr lang="en-US" altLang="en-US" sz="2000" smtClean="0"/>
              <a:t>Use generalization of single basic block list scheduling include multiple basic blocks.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55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655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3685D2-863C-414F-9132-CBBF73CE9EF6}" type="slidenum">
              <a:rPr lang="en-US" altLang="en-US">
                <a:solidFill>
                  <a:srgbClr val="660066"/>
                </a:solidFill>
              </a:rPr>
              <a:pPr eaLnBrk="1" hangingPunct="1"/>
              <a:t>51</a:t>
            </a:fld>
            <a:endParaRPr lang="en-US" altLang="en-US">
              <a:solidFill>
                <a:srgbClr val="660066"/>
              </a:solidFill>
            </a:endParaRPr>
          </a:p>
        </p:txBody>
      </p:sp>
      <p:sp>
        <p:nvSpPr>
          <p:cNvPr id="65541" name="Rectangle 2"/>
          <p:cNvSpPr>
            <a:spLocks noGrp="1" noChangeArrowheads="1"/>
          </p:cNvSpPr>
          <p:nvPr>
            <p:ph type="title"/>
          </p:nvPr>
        </p:nvSpPr>
        <p:spPr/>
        <p:txBody>
          <a:bodyPr/>
          <a:lstStyle/>
          <a:p>
            <a:pPr eaLnBrk="1" hangingPunct="1"/>
            <a:r>
              <a:rPr lang="en-US" altLang="en-US" smtClean="0"/>
              <a:t>Super Block</a:t>
            </a:r>
          </a:p>
        </p:txBody>
      </p:sp>
      <p:sp>
        <p:nvSpPr>
          <p:cNvPr id="65542" name="Rectangle 3"/>
          <p:cNvSpPr>
            <a:spLocks noGrp="1" noChangeArrowheads="1"/>
          </p:cNvSpPr>
          <p:nvPr>
            <p:ph type="body" idx="1"/>
          </p:nvPr>
        </p:nvSpPr>
        <p:spPr/>
        <p:txBody>
          <a:bodyPr/>
          <a:lstStyle/>
          <a:p>
            <a:pPr eaLnBrk="1" hangingPunct="1"/>
            <a:r>
              <a:rPr lang="en-US" altLang="en-US" sz="2800" smtClean="0"/>
              <a:t>A trace with a single entry but potentially many exits</a:t>
            </a:r>
          </a:p>
          <a:p>
            <a:pPr eaLnBrk="1" hangingPunct="1"/>
            <a:r>
              <a:rPr lang="en-US" altLang="en-US" sz="2800" smtClean="0"/>
              <a:t>Simplifies code motion during scheduling</a:t>
            </a:r>
          </a:p>
          <a:p>
            <a:pPr lvl="1" eaLnBrk="1" hangingPunct="1"/>
            <a:r>
              <a:rPr lang="en-US" altLang="en-US" sz="2400" smtClean="0"/>
              <a:t>upward movements past a side entry within a block are pure speculation</a:t>
            </a:r>
          </a:p>
          <a:p>
            <a:pPr lvl="1" eaLnBrk="1" hangingPunct="1"/>
            <a:r>
              <a:rPr lang="en-US" altLang="en-US" sz="2400" smtClean="0"/>
              <a:t>downward movements past a side entry within a block are pure replication</a:t>
            </a:r>
          </a:p>
          <a:p>
            <a:pPr eaLnBrk="1" hangingPunct="1"/>
            <a:r>
              <a:rPr lang="en-US" altLang="en-US" sz="2800" smtClean="0"/>
              <a:t>Two step formation</a:t>
            </a:r>
          </a:p>
          <a:p>
            <a:pPr lvl="1" eaLnBrk="1" hangingPunct="1"/>
            <a:r>
              <a:rPr lang="en-US" altLang="en-US" sz="2400" smtClean="0"/>
              <a:t>Trace picking</a:t>
            </a:r>
          </a:p>
          <a:p>
            <a:pPr lvl="1" eaLnBrk="1" hangingPunct="1"/>
            <a:r>
              <a:rPr lang="en-US" altLang="en-US" sz="2400" smtClean="0"/>
              <a:t>Tail duplication - eliminates side entrances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65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665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3A153D-9121-4221-85FE-E36A660D60F1}" type="slidenum">
              <a:rPr lang="en-US" altLang="en-US">
                <a:solidFill>
                  <a:srgbClr val="660066"/>
                </a:solidFill>
              </a:rPr>
              <a:pPr eaLnBrk="1" hangingPunct="1"/>
              <a:t>52</a:t>
            </a:fld>
            <a:endParaRPr lang="en-US" altLang="en-US">
              <a:solidFill>
                <a:srgbClr val="660066"/>
              </a:solidFill>
            </a:endParaRPr>
          </a:p>
        </p:txBody>
      </p:sp>
      <p:sp>
        <p:nvSpPr>
          <p:cNvPr id="66565" name="Rectangle 2"/>
          <p:cNvSpPr>
            <a:spLocks noGrp="1" noChangeArrowheads="1"/>
          </p:cNvSpPr>
          <p:nvPr>
            <p:ph type="title"/>
          </p:nvPr>
        </p:nvSpPr>
        <p:spPr>
          <a:xfrm>
            <a:off x="762000" y="0"/>
            <a:ext cx="8382000" cy="1295400"/>
          </a:xfrm>
        </p:spPr>
        <p:txBody>
          <a:bodyPr/>
          <a:lstStyle/>
          <a:p>
            <a:pPr eaLnBrk="1" hangingPunct="1"/>
            <a:r>
              <a:rPr lang="en-US" altLang="en-US" sz="4000" smtClean="0"/>
              <a:t>The Problem with Side Entrance</a:t>
            </a:r>
          </a:p>
        </p:txBody>
      </p:sp>
      <p:pic>
        <p:nvPicPr>
          <p:cNvPr id="665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600" y="1830388"/>
            <a:ext cx="6208713"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7" name="Text Box 4"/>
          <p:cNvSpPr txBox="1">
            <a:spLocks noChangeArrowheads="1"/>
          </p:cNvSpPr>
          <p:nvPr/>
        </p:nvSpPr>
        <p:spPr bwMode="auto">
          <a:xfrm>
            <a:off x="1462088" y="4162425"/>
            <a:ext cx="1308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solidFill>
                  <a:srgbClr val="6600CC"/>
                </a:solidFill>
              </a:rPr>
              <a:t>side entrance</a:t>
            </a:r>
          </a:p>
        </p:txBody>
      </p:sp>
      <p:sp>
        <p:nvSpPr>
          <p:cNvPr id="66568" name="Line 5"/>
          <p:cNvSpPr>
            <a:spLocks noChangeShapeType="1"/>
          </p:cNvSpPr>
          <p:nvPr/>
        </p:nvSpPr>
        <p:spPr bwMode="auto">
          <a:xfrm>
            <a:off x="4078288" y="4857750"/>
            <a:ext cx="2671762" cy="207963"/>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9" name="Line 6"/>
          <p:cNvSpPr>
            <a:spLocks noChangeShapeType="1"/>
          </p:cNvSpPr>
          <p:nvPr/>
        </p:nvSpPr>
        <p:spPr bwMode="auto">
          <a:xfrm>
            <a:off x="3267075" y="5632450"/>
            <a:ext cx="4178300" cy="277813"/>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Line 7"/>
          <p:cNvSpPr>
            <a:spLocks noChangeShapeType="1"/>
          </p:cNvSpPr>
          <p:nvPr/>
        </p:nvSpPr>
        <p:spPr bwMode="auto">
          <a:xfrm flipV="1">
            <a:off x="3278188" y="4845050"/>
            <a:ext cx="3508375" cy="811213"/>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1" name="Line 8"/>
          <p:cNvSpPr>
            <a:spLocks noChangeShapeType="1"/>
          </p:cNvSpPr>
          <p:nvPr/>
        </p:nvSpPr>
        <p:spPr bwMode="auto">
          <a:xfrm>
            <a:off x="3487738" y="2541588"/>
            <a:ext cx="3321050" cy="29051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2" name="Line 9"/>
          <p:cNvSpPr>
            <a:spLocks noChangeShapeType="1"/>
          </p:cNvSpPr>
          <p:nvPr/>
        </p:nvSpPr>
        <p:spPr bwMode="auto">
          <a:xfrm>
            <a:off x="3509963" y="2565400"/>
            <a:ext cx="2222500" cy="71755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3" name="Text Box 10"/>
          <p:cNvSpPr txBox="1">
            <a:spLocks noChangeArrowheads="1"/>
          </p:cNvSpPr>
          <p:nvPr/>
        </p:nvSpPr>
        <p:spPr bwMode="auto">
          <a:xfrm>
            <a:off x="7350125" y="3352800"/>
            <a:ext cx="1793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006600"/>
                </a:solidFill>
              </a:rPr>
              <a:t>messy book keeping!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75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675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0A6435-E778-4057-85A0-6AFC47D69F84}" type="slidenum">
              <a:rPr lang="en-US" altLang="en-US">
                <a:solidFill>
                  <a:srgbClr val="660066"/>
                </a:solidFill>
              </a:rPr>
              <a:pPr eaLnBrk="1" hangingPunct="1"/>
              <a:t>53</a:t>
            </a:fld>
            <a:endParaRPr lang="en-US" altLang="en-US">
              <a:solidFill>
                <a:srgbClr val="660066"/>
              </a:solidFill>
            </a:endParaRPr>
          </a:p>
        </p:txBody>
      </p:sp>
      <p:sp>
        <p:nvSpPr>
          <p:cNvPr id="67589" name="Rectangle 2"/>
          <p:cNvSpPr>
            <a:spLocks noGrp="1" noChangeArrowheads="1"/>
          </p:cNvSpPr>
          <p:nvPr>
            <p:ph type="title"/>
          </p:nvPr>
        </p:nvSpPr>
        <p:spPr>
          <a:xfrm>
            <a:off x="990600" y="0"/>
            <a:ext cx="7772400" cy="1143000"/>
          </a:xfrm>
        </p:spPr>
        <p:txBody>
          <a:bodyPr/>
          <a:lstStyle/>
          <a:p>
            <a:pPr eaLnBrk="1" hangingPunct="1"/>
            <a:r>
              <a:rPr lang="en-US" altLang="en-US" sz="4000" smtClean="0"/>
              <a:t>Exceptions in </a:t>
            </a:r>
            <a:br>
              <a:rPr lang="en-US" altLang="en-US" sz="4000" smtClean="0"/>
            </a:br>
            <a:r>
              <a:rPr lang="en-US" altLang="en-US" sz="4000" smtClean="0"/>
              <a:t>Speculative Execution</a:t>
            </a:r>
          </a:p>
        </p:txBody>
      </p:sp>
      <p:sp>
        <p:nvSpPr>
          <p:cNvPr id="67590" name="Rectangle 3"/>
          <p:cNvSpPr>
            <a:spLocks noGrp="1" noChangeArrowheads="1"/>
          </p:cNvSpPr>
          <p:nvPr>
            <p:ph type="body" idx="1"/>
          </p:nvPr>
        </p:nvSpPr>
        <p:spPr>
          <a:xfrm>
            <a:off x="538163" y="1905000"/>
            <a:ext cx="8148637" cy="4010025"/>
          </a:xfrm>
        </p:spPr>
        <p:txBody>
          <a:bodyPr/>
          <a:lstStyle/>
          <a:p>
            <a:pPr eaLnBrk="1" hangingPunct="1"/>
            <a:r>
              <a:rPr lang="en-US" altLang="en-US" sz="2800" smtClean="0"/>
              <a:t>Exception in a speculative instruction </a:t>
            </a:r>
            <a:r>
              <a:rPr lang="en-US" altLang="en-US" sz="2800" smtClean="0">
                <a:sym typeface="Wingdings" panose="05000000000000000000" pitchFamily="2" charset="2"/>
              </a:rPr>
              <a:t></a:t>
            </a:r>
            <a:r>
              <a:rPr lang="en-US" altLang="en-US" sz="2800" smtClean="0"/>
              <a:t> incorrect program behavior</a:t>
            </a:r>
          </a:p>
          <a:p>
            <a:pPr eaLnBrk="1" hangingPunct="1"/>
            <a:endParaRPr lang="en-US" altLang="en-US" sz="2800" smtClean="0"/>
          </a:p>
          <a:p>
            <a:pPr eaLnBrk="1" hangingPunct="1"/>
            <a:r>
              <a:rPr lang="en-US" altLang="en-US" sz="2800" smtClean="0">
                <a:solidFill>
                  <a:srgbClr val="660066"/>
                </a:solidFill>
              </a:rPr>
              <a:t>Approach A</a:t>
            </a:r>
            <a:r>
              <a:rPr lang="en-US" altLang="en-US" sz="2800" smtClean="0"/>
              <a:t> - only allow speculative code motion on instructions that do not cause exception </a:t>
            </a:r>
            <a:r>
              <a:rPr lang="en-US" altLang="en-US" sz="2800" smtClean="0">
                <a:sym typeface="Wingdings" panose="05000000000000000000" pitchFamily="2" charset="2"/>
              </a:rPr>
              <a:t></a:t>
            </a:r>
            <a:r>
              <a:rPr lang="en-US" altLang="en-US" sz="2800" smtClean="0"/>
              <a:t> too restrictive</a:t>
            </a:r>
          </a:p>
          <a:p>
            <a:pPr eaLnBrk="1" hangingPunct="1"/>
            <a:endParaRPr lang="en-US" altLang="en-US" sz="2800" smtClean="0"/>
          </a:p>
          <a:p>
            <a:pPr eaLnBrk="1" hangingPunct="1"/>
            <a:r>
              <a:rPr lang="en-US" altLang="en-US" sz="2800" smtClean="0">
                <a:solidFill>
                  <a:srgbClr val="660066"/>
                </a:solidFill>
              </a:rPr>
              <a:t>Approach B</a:t>
            </a:r>
            <a:r>
              <a:rPr lang="en-US" altLang="en-US" sz="2800" smtClean="0"/>
              <a:t> - hardware support </a:t>
            </a:r>
            <a:r>
              <a:rPr lang="en-US" altLang="en-US" sz="2800" smtClean="0">
                <a:sym typeface="Wingdings" panose="05000000000000000000" pitchFamily="2" charset="2"/>
              </a:rPr>
              <a:t></a:t>
            </a:r>
            <a:r>
              <a:rPr lang="en-US" altLang="en-US" sz="2800" smtClean="0"/>
              <a:t> sentinels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86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686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FD70F7-BF79-4117-9549-1E71945ADBC7}" type="slidenum">
              <a:rPr lang="en-US" altLang="en-US">
                <a:solidFill>
                  <a:srgbClr val="660066"/>
                </a:solidFill>
              </a:rPr>
              <a:pPr eaLnBrk="1" hangingPunct="1"/>
              <a:t>54</a:t>
            </a:fld>
            <a:endParaRPr lang="en-US" altLang="en-US">
              <a:solidFill>
                <a:srgbClr val="660066"/>
              </a:solidFill>
            </a:endParaRPr>
          </a:p>
        </p:txBody>
      </p:sp>
      <p:sp>
        <p:nvSpPr>
          <p:cNvPr id="68613" name="Rectangle 2"/>
          <p:cNvSpPr>
            <a:spLocks noGrp="1" noChangeArrowheads="1"/>
          </p:cNvSpPr>
          <p:nvPr>
            <p:ph type="title"/>
          </p:nvPr>
        </p:nvSpPr>
        <p:spPr/>
        <p:txBody>
          <a:bodyPr/>
          <a:lstStyle/>
          <a:p>
            <a:pPr eaLnBrk="1" hangingPunct="1"/>
            <a:r>
              <a:rPr lang="en-US" altLang="en-US" smtClean="0"/>
              <a:t>Sentinels</a:t>
            </a:r>
          </a:p>
        </p:txBody>
      </p:sp>
      <p:sp>
        <p:nvSpPr>
          <p:cNvPr id="68614" name="Rectangle 3"/>
          <p:cNvSpPr>
            <a:spLocks noGrp="1" noChangeArrowheads="1"/>
          </p:cNvSpPr>
          <p:nvPr>
            <p:ph type="body" idx="1"/>
          </p:nvPr>
        </p:nvSpPr>
        <p:spPr/>
        <p:txBody>
          <a:bodyPr/>
          <a:lstStyle/>
          <a:p>
            <a:pPr eaLnBrk="1" hangingPunct="1">
              <a:lnSpc>
                <a:spcPct val="90000"/>
              </a:lnSpc>
            </a:pPr>
            <a:r>
              <a:rPr lang="en-US" altLang="en-US" sz="2400" smtClean="0"/>
              <a:t>Each register contains two additional fields:</a:t>
            </a:r>
          </a:p>
          <a:p>
            <a:pPr lvl="1" eaLnBrk="1" hangingPunct="1">
              <a:lnSpc>
                <a:spcPct val="90000"/>
              </a:lnSpc>
            </a:pPr>
            <a:r>
              <a:rPr lang="en-US" altLang="en-US" sz="2000" smtClean="0"/>
              <a:t>exception flag</a:t>
            </a:r>
          </a:p>
          <a:p>
            <a:pPr lvl="1" eaLnBrk="1" hangingPunct="1">
              <a:lnSpc>
                <a:spcPct val="90000"/>
              </a:lnSpc>
            </a:pPr>
            <a:r>
              <a:rPr lang="en-US" altLang="en-US" sz="2000" smtClean="0"/>
              <a:t>exception PC</a:t>
            </a:r>
          </a:p>
          <a:p>
            <a:pPr eaLnBrk="1" hangingPunct="1">
              <a:lnSpc>
                <a:spcPct val="90000"/>
              </a:lnSpc>
            </a:pPr>
            <a:r>
              <a:rPr lang="en-US" altLang="en-US" sz="2400" smtClean="0"/>
              <a:t>When a speculative instruction causes an exception, the exception flag is set and its current PC is saved</a:t>
            </a:r>
          </a:p>
          <a:p>
            <a:pPr eaLnBrk="1" hangingPunct="1">
              <a:lnSpc>
                <a:spcPct val="90000"/>
              </a:lnSpc>
            </a:pPr>
            <a:r>
              <a:rPr lang="en-US" altLang="en-US" sz="2400" smtClean="0"/>
              <a:t>A sentinel is placed in the place where the instructions were moved speculatively</a:t>
            </a:r>
          </a:p>
          <a:p>
            <a:pPr eaLnBrk="1" hangingPunct="1">
              <a:lnSpc>
                <a:spcPct val="90000"/>
              </a:lnSpc>
            </a:pPr>
            <a:r>
              <a:rPr lang="en-US" altLang="en-US" sz="2400" smtClean="0"/>
              <a:t>When the sentinel is executed, the exception flag is checked and an exception is taken</a:t>
            </a:r>
          </a:p>
          <a:p>
            <a:pPr eaLnBrk="1" hangingPunct="1">
              <a:lnSpc>
                <a:spcPct val="90000"/>
              </a:lnSpc>
            </a:pPr>
            <a:r>
              <a:rPr lang="en-US" altLang="en-US" sz="2400" smtClean="0"/>
              <a:t>A derivation used in IA64 for </a:t>
            </a:r>
            <a:r>
              <a:rPr lang="en-US" altLang="en-US" sz="2400" smtClean="0">
                <a:solidFill>
                  <a:srgbClr val="660066"/>
                </a:solidFill>
              </a:rPr>
              <a:t>dynamic runtime memory disambiguation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96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696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5C5C54-E81D-4EAC-9E4D-297D2A6DAE7E}" type="slidenum">
              <a:rPr lang="en-US" altLang="en-US">
                <a:solidFill>
                  <a:srgbClr val="660066"/>
                </a:solidFill>
              </a:rPr>
              <a:pPr eaLnBrk="1" hangingPunct="1"/>
              <a:t>55</a:t>
            </a:fld>
            <a:endParaRPr lang="en-US" altLang="en-US">
              <a:solidFill>
                <a:srgbClr val="660066"/>
              </a:solidFill>
            </a:endParaRPr>
          </a:p>
        </p:txBody>
      </p:sp>
      <p:sp>
        <p:nvSpPr>
          <p:cNvPr id="69637" name="Rectangle 2"/>
          <p:cNvSpPr>
            <a:spLocks noGrp="1" noChangeArrowheads="1"/>
          </p:cNvSpPr>
          <p:nvPr>
            <p:ph type="title"/>
          </p:nvPr>
        </p:nvSpPr>
        <p:spPr/>
        <p:txBody>
          <a:bodyPr/>
          <a:lstStyle/>
          <a:p>
            <a:pPr eaLnBrk="1" hangingPunct="1"/>
            <a:r>
              <a:rPr lang="en-US" altLang="en-US" smtClean="0"/>
              <a:t>Sentinels - An Example</a:t>
            </a:r>
          </a:p>
        </p:txBody>
      </p:sp>
      <p:pic>
        <p:nvPicPr>
          <p:cNvPr id="696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3" y="2362200"/>
            <a:ext cx="89058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9" name="Line 4"/>
          <p:cNvSpPr>
            <a:spLocks noChangeShapeType="1"/>
          </p:cNvSpPr>
          <p:nvPr/>
        </p:nvSpPr>
        <p:spPr bwMode="auto">
          <a:xfrm>
            <a:off x="5867400" y="4038600"/>
            <a:ext cx="12192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0659"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70660"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6CF7F8-5B14-4F58-9C85-767183303DFA}" type="slidenum">
              <a:rPr lang="en-US" altLang="en-US">
                <a:solidFill>
                  <a:srgbClr val="660066"/>
                </a:solidFill>
              </a:rPr>
              <a:pPr eaLnBrk="1" hangingPunct="1"/>
              <a:t>56</a:t>
            </a:fld>
            <a:endParaRPr lang="en-US" altLang="en-US">
              <a:solidFill>
                <a:srgbClr val="660066"/>
              </a:solidFill>
            </a:endParaRPr>
          </a:p>
        </p:txBody>
      </p:sp>
      <p:sp>
        <p:nvSpPr>
          <p:cNvPr id="70661" name="Rectangle 2"/>
          <p:cNvSpPr>
            <a:spLocks noGrp="1" noChangeArrowheads="1"/>
          </p:cNvSpPr>
          <p:nvPr>
            <p:ph type="title"/>
          </p:nvPr>
        </p:nvSpPr>
        <p:spPr>
          <a:xfrm>
            <a:off x="609600" y="0"/>
            <a:ext cx="7924800" cy="1143000"/>
          </a:xfrm>
        </p:spPr>
        <p:txBody>
          <a:bodyPr/>
          <a:lstStyle/>
          <a:p>
            <a:pPr eaLnBrk="1" hangingPunct="1"/>
            <a:r>
              <a:rPr lang="en-US" altLang="en-US" sz="3600" smtClean="0"/>
              <a:t>Super block formation and</a:t>
            </a:r>
            <a:br>
              <a:rPr lang="en-US" altLang="en-US" sz="3600" smtClean="0"/>
            </a:br>
            <a:r>
              <a:rPr lang="en-US" altLang="en-US" sz="3600" smtClean="0"/>
              <a:t>tail duplication</a:t>
            </a:r>
          </a:p>
        </p:txBody>
      </p:sp>
      <p:sp>
        <p:nvSpPr>
          <p:cNvPr id="70662" name="Freeform 3"/>
          <p:cNvSpPr>
            <a:spLocks/>
          </p:cNvSpPr>
          <p:nvPr/>
        </p:nvSpPr>
        <p:spPr bwMode="auto">
          <a:xfrm>
            <a:off x="828675" y="1190625"/>
            <a:ext cx="2651125" cy="4379913"/>
          </a:xfrm>
          <a:custGeom>
            <a:avLst/>
            <a:gdLst>
              <a:gd name="T0" fmla="*/ 873720 w 1681"/>
              <a:gd name="T1" fmla="*/ 354258 h 3264"/>
              <a:gd name="T2" fmla="*/ 974655 w 1681"/>
              <a:gd name="T3" fmla="*/ 256300 h 3264"/>
              <a:gd name="T4" fmla="*/ 1146560 w 1681"/>
              <a:gd name="T5" fmla="*/ 97958 h 3264"/>
              <a:gd name="T6" fmla="*/ 1275883 w 1681"/>
              <a:gd name="T7" fmla="*/ 37573 h 3264"/>
              <a:gd name="T8" fmla="*/ 2064439 w 1681"/>
              <a:gd name="T9" fmla="*/ 61727 h 3264"/>
              <a:gd name="T10" fmla="*/ 2349897 w 1681"/>
              <a:gd name="T11" fmla="*/ 134189 h 3264"/>
              <a:gd name="T12" fmla="*/ 2636931 w 1681"/>
              <a:gd name="T13" fmla="*/ 464292 h 3264"/>
              <a:gd name="T14" fmla="*/ 2479220 w 1681"/>
              <a:gd name="T15" fmla="*/ 830627 h 3264"/>
              <a:gd name="T16" fmla="*/ 1862569 w 1681"/>
              <a:gd name="T17" fmla="*/ 988969 h 3264"/>
              <a:gd name="T18" fmla="*/ 1749017 w 1681"/>
              <a:gd name="T19" fmla="*/ 1561954 h 3264"/>
              <a:gd name="T20" fmla="*/ 2092827 w 1681"/>
              <a:gd name="T21" fmla="*/ 1842408 h 3264"/>
              <a:gd name="T22" fmla="*/ 2293121 w 1681"/>
              <a:gd name="T23" fmla="*/ 1928289 h 3264"/>
              <a:gd name="T24" fmla="*/ 2479220 w 1681"/>
              <a:gd name="T25" fmla="*/ 2147016 h 3264"/>
              <a:gd name="T26" fmla="*/ 2321509 w 1681"/>
              <a:gd name="T27" fmla="*/ 2575078 h 3264"/>
              <a:gd name="T28" fmla="*/ 1862569 w 1681"/>
              <a:gd name="T29" fmla="*/ 2709266 h 3264"/>
              <a:gd name="T30" fmla="*/ 1704858 w 1681"/>
              <a:gd name="T31" fmla="*/ 2927993 h 3264"/>
              <a:gd name="T32" fmla="*/ 1805793 w 1681"/>
              <a:gd name="T33" fmla="*/ 3368132 h 3264"/>
              <a:gd name="T34" fmla="*/ 2020280 w 1681"/>
              <a:gd name="T35" fmla="*/ 3452670 h 3264"/>
              <a:gd name="T36" fmla="*/ 2192185 w 1681"/>
              <a:gd name="T37" fmla="*/ 3502320 h 3264"/>
              <a:gd name="T38" fmla="*/ 2465026 w 1681"/>
              <a:gd name="T39" fmla="*/ 3770697 h 3264"/>
              <a:gd name="T40" fmla="*/ 2507608 w 1681"/>
              <a:gd name="T41" fmla="*/ 3879390 h 3264"/>
              <a:gd name="T42" fmla="*/ 2349897 w 1681"/>
              <a:gd name="T43" fmla="*/ 4221571 h 3264"/>
              <a:gd name="T44" fmla="*/ 2192185 w 1681"/>
              <a:gd name="T45" fmla="*/ 4307451 h 3264"/>
              <a:gd name="T46" fmla="*/ 1518759 w 1681"/>
              <a:gd name="T47" fmla="*/ 4307451 h 3264"/>
              <a:gd name="T48" fmla="*/ 845332 w 1681"/>
              <a:gd name="T49" fmla="*/ 4161186 h 3264"/>
              <a:gd name="T50" fmla="*/ 558298 w 1681"/>
              <a:gd name="T51" fmla="*/ 4026997 h 3264"/>
              <a:gd name="T52" fmla="*/ 315422 w 1681"/>
              <a:gd name="T53" fmla="*/ 3684817 h 3264"/>
              <a:gd name="T54" fmla="*/ 285457 w 1681"/>
              <a:gd name="T55" fmla="*/ 3611013 h 3264"/>
              <a:gd name="T56" fmla="*/ 127746 w 1681"/>
              <a:gd name="T57" fmla="*/ 3160139 h 3264"/>
              <a:gd name="T58" fmla="*/ 0 w 1681"/>
              <a:gd name="T59" fmla="*/ 2855532 h 3264"/>
              <a:gd name="T60" fmla="*/ 143517 w 1681"/>
              <a:gd name="T61" fmla="*/ 2477120 h 3264"/>
              <a:gd name="T62" fmla="*/ 186099 w 1681"/>
              <a:gd name="T63" fmla="*/ 1794100 h 3264"/>
              <a:gd name="T64" fmla="*/ 157711 w 1681"/>
              <a:gd name="T65" fmla="*/ 1049354 h 3264"/>
              <a:gd name="T66" fmla="*/ 744397 w 1681"/>
              <a:gd name="T67" fmla="*/ 562250 h 32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681" h="3264">
                <a:moveTo>
                  <a:pt x="472" y="419"/>
                </a:moveTo>
                <a:cubicBezTo>
                  <a:pt x="522" y="385"/>
                  <a:pt x="535" y="320"/>
                  <a:pt x="554" y="264"/>
                </a:cubicBezTo>
                <a:cubicBezTo>
                  <a:pt x="561" y="244"/>
                  <a:pt x="585" y="234"/>
                  <a:pt x="600" y="219"/>
                </a:cubicBezTo>
                <a:cubicBezTo>
                  <a:pt x="608" y="211"/>
                  <a:pt x="611" y="199"/>
                  <a:pt x="618" y="191"/>
                </a:cubicBezTo>
                <a:cubicBezTo>
                  <a:pt x="645" y="160"/>
                  <a:pt x="683" y="133"/>
                  <a:pt x="709" y="100"/>
                </a:cubicBezTo>
                <a:cubicBezTo>
                  <a:pt x="716" y="91"/>
                  <a:pt x="719" y="80"/>
                  <a:pt x="727" y="73"/>
                </a:cubicBezTo>
                <a:cubicBezTo>
                  <a:pt x="734" y="67"/>
                  <a:pt x="746" y="69"/>
                  <a:pt x="754" y="64"/>
                </a:cubicBezTo>
                <a:cubicBezTo>
                  <a:pt x="773" y="53"/>
                  <a:pt x="791" y="40"/>
                  <a:pt x="809" y="28"/>
                </a:cubicBezTo>
                <a:cubicBezTo>
                  <a:pt x="834" y="12"/>
                  <a:pt x="928" y="4"/>
                  <a:pt x="954" y="0"/>
                </a:cubicBezTo>
                <a:cubicBezTo>
                  <a:pt x="1069" y="7"/>
                  <a:pt x="1198" y="9"/>
                  <a:pt x="1309" y="46"/>
                </a:cubicBezTo>
                <a:cubicBezTo>
                  <a:pt x="1351" y="60"/>
                  <a:pt x="1394" y="68"/>
                  <a:pt x="1436" y="82"/>
                </a:cubicBezTo>
                <a:cubicBezTo>
                  <a:pt x="1454" y="88"/>
                  <a:pt x="1490" y="100"/>
                  <a:pt x="1490" y="100"/>
                </a:cubicBezTo>
                <a:cubicBezTo>
                  <a:pt x="1541" y="134"/>
                  <a:pt x="1625" y="203"/>
                  <a:pt x="1645" y="264"/>
                </a:cubicBezTo>
                <a:cubicBezTo>
                  <a:pt x="1666" y="328"/>
                  <a:pt x="1657" y="301"/>
                  <a:pt x="1672" y="346"/>
                </a:cubicBezTo>
                <a:cubicBezTo>
                  <a:pt x="1675" y="355"/>
                  <a:pt x="1681" y="373"/>
                  <a:pt x="1681" y="373"/>
                </a:cubicBezTo>
                <a:cubicBezTo>
                  <a:pt x="1674" y="457"/>
                  <a:pt x="1671" y="587"/>
                  <a:pt x="1572" y="619"/>
                </a:cubicBezTo>
                <a:cubicBezTo>
                  <a:pt x="1533" y="645"/>
                  <a:pt x="1486" y="686"/>
                  <a:pt x="1436" y="691"/>
                </a:cubicBezTo>
                <a:cubicBezTo>
                  <a:pt x="1349" y="700"/>
                  <a:pt x="1264" y="710"/>
                  <a:pt x="1181" y="737"/>
                </a:cubicBezTo>
                <a:cubicBezTo>
                  <a:pt x="1104" y="788"/>
                  <a:pt x="1080" y="922"/>
                  <a:pt x="1063" y="1010"/>
                </a:cubicBezTo>
                <a:cubicBezTo>
                  <a:pt x="1070" y="1069"/>
                  <a:pt x="1075" y="1116"/>
                  <a:pt x="1109" y="1164"/>
                </a:cubicBezTo>
                <a:cubicBezTo>
                  <a:pt x="1137" y="1247"/>
                  <a:pt x="1230" y="1309"/>
                  <a:pt x="1300" y="1355"/>
                </a:cubicBezTo>
                <a:cubicBezTo>
                  <a:pt x="1309" y="1361"/>
                  <a:pt x="1317" y="1370"/>
                  <a:pt x="1327" y="1373"/>
                </a:cubicBezTo>
                <a:cubicBezTo>
                  <a:pt x="1345" y="1379"/>
                  <a:pt x="1381" y="1391"/>
                  <a:pt x="1381" y="1391"/>
                </a:cubicBezTo>
                <a:cubicBezTo>
                  <a:pt x="1403" y="1413"/>
                  <a:pt x="1428" y="1419"/>
                  <a:pt x="1454" y="1437"/>
                </a:cubicBezTo>
                <a:cubicBezTo>
                  <a:pt x="1480" y="1476"/>
                  <a:pt x="1512" y="1513"/>
                  <a:pt x="1545" y="1546"/>
                </a:cubicBezTo>
                <a:cubicBezTo>
                  <a:pt x="1579" y="1649"/>
                  <a:pt x="1524" y="1490"/>
                  <a:pt x="1572" y="1600"/>
                </a:cubicBezTo>
                <a:cubicBezTo>
                  <a:pt x="1591" y="1642"/>
                  <a:pt x="1600" y="1692"/>
                  <a:pt x="1609" y="1737"/>
                </a:cubicBezTo>
                <a:cubicBezTo>
                  <a:pt x="1592" y="1823"/>
                  <a:pt x="1560" y="1891"/>
                  <a:pt x="1472" y="1919"/>
                </a:cubicBezTo>
                <a:cubicBezTo>
                  <a:pt x="1408" y="1961"/>
                  <a:pt x="1333" y="1967"/>
                  <a:pt x="1263" y="1991"/>
                </a:cubicBezTo>
                <a:cubicBezTo>
                  <a:pt x="1150" y="2030"/>
                  <a:pt x="1253" y="1996"/>
                  <a:pt x="1181" y="2019"/>
                </a:cubicBezTo>
                <a:cubicBezTo>
                  <a:pt x="1163" y="2025"/>
                  <a:pt x="1127" y="2037"/>
                  <a:pt x="1127" y="2037"/>
                </a:cubicBezTo>
                <a:cubicBezTo>
                  <a:pt x="1098" y="2080"/>
                  <a:pt x="1091" y="2132"/>
                  <a:pt x="1081" y="2182"/>
                </a:cubicBezTo>
                <a:cubicBezTo>
                  <a:pt x="1088" y="2288"/>
                  <a:pt x="1095" y="2358"/>
                  <a:pt x="1127" y="2455"/>
                </a:cubicBezTo>
                <a:cubicBezTo>
                  <a:pt x="1133" y="2473"/>
                  <a:pt x="1129" y="2499"/>
                  <a:pt x="1145" y="2510"/>
                </a:cubicBezTo>
                <a:cubicBezTo>
                  <a:pt x="1179" y="2532"/>
                  <a:pt x="1222" y="2534"/>
                  <a:pt x="1254" y="2555"/>
                </a:cubicBezTo>
                <a:cubicBezTo>
                  <a:pt x="1263" y="2561"/>
                  <a:pt x="1271" y="2569"/>
                  <a:pt x="1281" y="2573"/>
                </a:cubicBezTo>
                <a:cubicBezTo>
                  <a:pt x="1299" y="2581"/>
                  <a:pt x="1318" y="2585"/>
                  <a:pt x="1336" y="2591"/>
                </a:cubicBezTo>
                <a:cubicBezTo>
                  <a:pt x="1354" y="2597"/>
                  <a:pt x="1390" y="2610"/>
                  <a:pt x="1390" y="2610"/>
                </a:cubicBezTo>
                <a:cubicBezTo>
                  <a:pt x="1412" y="2631"/>
                  <a:pt x="1437" y="2638"/>
                  <a:pt x="1463" y="2655"/>
                </a:cubicBezTo>
                <a:cubicBezTo>
                  <a:pt x="1498" y="2707"/>
                  <a:pt x="1538" y="2752"/>
                  <a:pt x="1563" y="2810"/>
                </a:cubicBezTo>
                <a:cubicBezTo>
                  <a:pt x="1571" y="2827"/>
                  <a:pt x="1575" y="2846"/>
                  <a:pt x="1581" y="2864"/>
                </a:cubicBezTo>
                <a:cubicBezTo>
                  <a:pt x="1584" y="2873"/>
                  <a:pt x="1590" y="2891"/>
                  <a:pt x="1590" y="2891"/>
                </a:cubicBezTo>
                <a:cubicBezTo>
                  <a:pt x="1586" y="2943"/>
                  <a:pt x="1589" y="3030"/>
                  <a:pt x="1563" y="3082"/>
                </a:cubicBezTo>
                <a:cubicBezTo>
                  <a:pt x="1544" y="3122"/>
                  <a:pt x="1534" y="3117"/>
                  <a:pt x="1490" y="3146"/>
                </a:cubicBezTo>
                <a:cubicBezTo>
                  <a:pt x="1472" y="3158"/>
                  <a:pt x="1460" y="3177"/>
                  <a:pt x="1445" y="3192"/>
                </a:cubicBezTo>
                <a:cubicBezTo>
                  <a:pt x="1432" y="3206"/>
                  <a:pt x="1408" y="3204"/>
                  <a:pt x="1390" y="3210"/>
                </a:cubicBezTo>
                <a:cubicBezTo>
                  <a:pt x="1333" y="3229"/>
                  <a:pt x="1276" y="3249"/>
                  <a:pt x="1218" y="3264"/>
                </a:cubicBezTo>
                <a:cubicBezTo>
                  <a:pt x="1130" y="3253"/>
                  <a:pt x="1049" y="3228"/>
                  <a:pt x="963" y="3210"/>
                </a:cubicBezTo>
                <a:cubicBezTo>
                  <a:pt x="870" y="3190"/>
                  <a:pt x="772" y="3182"/>
                  <a:pt x="681" y="3155"/>
                </a:cubicBezTo>
                <a:cubicBezTo>
                  <a:pt x="630" y="3140"/>
                  <a:pt x="585" y="3117"/>
                  <a:pt x="536" y="3101"/>
                </a:cubicBezTo>
                <a:cubicBezTo>
                  <a:pt x="513" y="3077"/>
                  <a:pt x="495" y="3065"/>
                  <a:pt x="463" y="3055"/>
                </a:cubicBezTo>
                <a:cubicBezTo>
                  <a:pt x="430" y="3033"/>
                  <a:pt x="391" y="3013"/>
                  <a:pt x="354" y="3001"/>
                </a:cubicBezTo>
                <a:cubicBezTo>
                  <a:pt x="316" y="2962"/>
                  <a:pt x="282" y="2921"/>
                  <a:pt x="245" y="2882"/>
                </a:cubicBezTo>
                <a:cubicBezTo>
                  <a:pt x="230" y="2837"/>
                  <a:pt x="215" y="2791"/>
                  <a:pt x="200" y="2746"/>
                </a:cubicBezTo>
                <a:cubicBezTo>
                  <a:pt x="197" y="2737"/>
                  <a:pt x="194" y="2728"/>
                  <a:pt x="191" y="2719"/>
                </a:cubicBezTo>
                <a:cubicBezTo>
                  <a:pt x="188" y="2710"/>
                  <a:pt x="181" y="2691"/>
                  <a:pt x="181" y="2691"/>
                </a:cubicBezTo>
                <a:cubicBezTo>
                  <a:pt x="170" y="2604"/>
                  <a:pt x="186" y="2494"/>
                  <a:pt x="136" y="2419"/>
                </a:cubicBezTo>
                <a:cubicBezTo>
                  <a:pt x="122" y="2375"/>
                  <a:pt x="106" y="2387"/>
                  <a:pt x="81" y="2355"/>
                </a:cubicBezTo>
                <a:cubicBezTo>
                  <a:pt x="65" y="2334"/>
                  <a:pt x="36" y="2291"/>
                  <a:pt x="36" y="2291"/>
                </a:cubicBezTo>
                <a:cubicBezTo>
                  <a:pt x="27" y="2200"/>
                  <a:pt x="18" y="2202"/>
                  <a:pt x="0" y="2128"/>
                </a:cubicBezTo>
                <a:cubicBezTo>
                  <a:pt x="14" y="2070"/>
                  <a:pt x="29" y="2012"/>
                  <a:pt x="45" y="1955"/>
                </a:cubicBezTo>
                <a:cubicBezTo>
                  <a:pt x="57" y="1914"/>
                  <a:pt x="59" y="1876"/>
                  <a:pt x="91" y="1846"/>
                </a:cubicBezTo>
                <a:cubicBezTo>
                  <a:pt x="108" y="1796"/>
                  <a:pt x="126" y="1753"/>
                  <a:pt x="136" y="1700"/>
                </a:cubicBezTo>
                <a:cubicBezTo>
                  <a:pt x="146" y="1577"/>
                  <a:pt x="142" y="1458"/>
                  <a:pt x="118" y="1337"/>
                </a:cubicBezTo>
                <a:cubicBezTo>
                  <a:pt x="101" y="1254"/>
                  <a:pt x="75" y="1176"/>
                  <a:pt x="63" y="1091"/>
                </a:cubicBezTo>
                <a:cubicBezTo>
                  <a:pt x="68" y="995"/>
                  <a:pt x="60" y="876"/>
                  <a:pt x="100" y="782"/>
                </a:cubicBezTo>
                <a:cubicBezTo>
                  <a:pt x="156" y="650"/>
                  <a:pt x="287" y="635"/>
                  <a:pt x="381" y="546"/>
                </a:cubicBezTo>
                <a:cubicBezTo>
                  <a:pt x="422" y="508"/>
                  <a:pt x="434" y="457"/>
                  <a:pt x="472" y="419"/>
                </a:cubicBezTo>
                <a:close/>
              </a:path>
            </a:pathLst>
          </a:custGeom>
          <a:noFill/>
          <a:ln w="9525" cap="flat">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3" name="Rectangle 4"/>
          <p:cNvSpPr>
            <a:spLocks noChangeArrowheads="1"/>
          </p:cNvSpPr>
          <p:nvPr/>
        </p:nvSpPr>
        <p:spPr bwMode="auto">
          <a:xfrm>
            <a:off x="1985963" y="1454150"/>
            <a:ext cx="1060450" cy="514350"/>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If x=3</a:t>
            </a:r>
          </a:p>
        </p:txBody>
      </p:sp>
      <p:sp>
        <p:nvSpPr>
          <p:cNvPr id="70664" name="Rectangle 5"/>
          <p:cNvSpPr>
            <a:spLocks noChangeArrowheads="1"/>
          </p:cNvSpPr>
          <p:nvPr/>
        </p:nvSpPr>
        <p:spPr bwMode="auto">
          <a:xfrm>
            <a:off x="1304925" y="2290763"/>
            <a:ext cx="1058863" cy="515937"/>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y=1</a:t>
            </a:r>
          </a:p>
          <a:p>
            <a:pPr algn="ctr"/>
            <a:r>
              <a:rPr lang="en-US" altLang="en-US" sz="1400">
                <a:latin typeface="Times New Roman" panose="02020603050405020304" pitchFamily="18" charset="0"/>
              </a:rPr>
              <a:t>u=v</a:t>
            </a:r>
          </a:p>
        </p:txBody>
      </p:sp>
      <p:sp>
        <p:nvSpPr>
          <p:cNvPr id="70665" name="Rectangle 6"/>
          <p:cNvSpPr>
            <a:spLocks noChangeArrowheads="1"/>
          </p:cNvSpPr>
          <p:nvPr/>
        </p:nvSpPr>
        <p:spPr bwMode="auto">
          <a:xfrm>
            <a:off x="2667000" y="2290763"/>
            <a:ext cx="1060450" cy="5159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y=2</a:t>
            </a:r>
          </a:p>
          <a:p>
            <a:pPr algn="ctr"/>
            <a:r>
              <a:rPr lang="en-US" altLang="en-US" sz="1400">
                <a:latin typeface="Times New Roman" panose="02020603050405020304" pitchFamily="18" charset="0"/>
              </a:rPr>
              <a:t>u=w</a:t>
            </a:r>
          </a:p>
        </p:txBody>
      </p:sp>
      <p:sp>
        <p:nvSpPr>
          <p:cNvPr id="70666" name="Rectangle 7"/>
          <p:cNvSpPr>
            <a:spLocks noChangeArrowheads="1"/>
          </p:cNvSpPr>
          <p:nvPr/>
        </p:nvSpPr>
        <p:spPr bwMode="auto">
          <a:xfrm>
            <a:off x="1985963" y="3128963"/>
            <a:ext cx="1060450" cy="514350"/>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If x=3</a:t>
            </a:r>
          </a:p>
        </p:txBody>
      </p:sp>
      <p:sp>
        <p:nvSpPr>
          <p:cNvPr id="70667" name="Rectangle 8"/>
          <p:cNvSpPr>
            <a:spLocks noChangeArrowheads="1"/>
          </p:cNvSpPr>
          <p:nvPr/>
        </p:nvSpPr>
        <p:spPr bwMode="auto">
          <a:xfrm>
            <a:off x="1304925" y="3965575"/>
            <a:ext cx="1058863" cy="515938"/>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x=y*2</a:t>
            </a:r>
          </a:p>
        </p:txBody>
      </p:sp>
      <p:sp>
        <p:nvSpPr>
          <p:cNvPr id="70668" name="Rectangle 9"/>
          <p:cNvSpPr>
            <a:spLocks noChangeArrowheads="1"/>
          </p:cNvSpPr>
          <p:nvPr/>
        </p:nvSpPr>
        <p:spPr bwMode="auto">
          <a:xfrm>
            <a:off x="2667000" y="3965575"/>
            <a:ext cx="1060450" cy="515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z=y*3</a:t>
            </a:r>
          </a:p>
        </p:txBody>
      </p:sp>
      <p:sp>
        <p:nvSpPr>
          <p:cNvPr id="70669" name="Rectangle 10"/>
          <p:cNvSpPr>
            <a:spLocks noChangeArrowheads="1"/>
          </p:cNvSpPr>
          <p:nvPr/>
        </p:nvSpPr>
        <p:spPr bwMode="auto">
          <a:xfrm>
            <a:off x="1985963" y="4802188"/>
            <a:ext cx="1060450" cy="515937"/>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New Roman" panose="02020603050405020304" pitchFamily="18" charset="0"/>
            </a:endParaRPr>
          </a:p>
        </p:txBody>
      </p:sp>
      <p:sp>
        <p:nvSpPr>
          <p:cNvPr id="70670" name="Rectangle 11"/>
          <p:cNvSpPr>
            <a:spLocks noChangeArrowheads="1"/>
          </p:cNvSpPr>
          <p:nvPr/>
        </p:nvSpPr>
        <p:spPr bwMode="auto">
          <a:xfrm>
            <a:off x="1381125" y="5703888"/>
            <a:ext cx="1058863" cy="5159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New Roman" panose="02020603050405020304" pitchFamily="18" charset="0"/>
            </a:endParaRPr>
          </a:p>
        </p:txBody>
      </p:sp>
      <p:sp>
        <p:nvSpPr>
          <p:cNvPr id="70671" name="Text Box 12"/>
          <p:cNvSpPr txBox="1">
            <a:spLocks noChangeArrowheads="1"/>
          </p:cNvSpPr>
          <p:nvPr/>
        </p:nvSpPr>
        <p:spPr bwMode="auto">
          <a:xfrm>
            <a:off x="1682750" y="1582738"/>
            <a:ext cx="379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A</a:t>
            </a:r>
            <a:endParaRPr lang="en-US" altLang="en-US" sz="2400">
              <a:latin typeface="Times New Roman" panose="02020603050405020304" pitchFamily="18" charset="0"/>
            </a:endParaRPr>
          </a:p>
        </p:txBody>
      </p:sp>
      <p:sp>
        <p:nvSpPr>
          <p:cNvPr id="70672" name="Text Box 13"/>
          <p:cNvSpPr txBox="1">
            <a:spLocks noChangeArrowheads="1"/>
          </p:cNvSpPr>
          <p:nvPr/>
        </p:nvSpPr>
        <p:spPr bwMode="auto">
          <a:xfrm>
            <a:off x="3727450" y="2419350"/>
            <a:ext cx="377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C</a:t>
            </a:r>
          </a:p>
        </p:txBody>
      </p:sp>
      <p:sp>
        <p:nvSpPr>
          <p:cNvPr id="70673" name="Text Box 14"/>
          <p:cNvSpPr txBox="1">
            <a:spLocks noChangeArrowheads="1"/>
          </p:cNvSpPr>
          <p:nvPr/>
        </p:nvSpPr>
        <p:spPr bwMode="auto">
          <a:xfrm>
            <a:off x="1682750" y="3257550"/>
            <a:ext cx="379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D</a:t>
            </a:r>
          </a:p>
        </p:txBody>
      </p:sp>
      <p:sp>
        <p:nvSpPr>
          <p:cNvPr id="70674" name="Text Box 15"/>
          <p:cNvSpPr txBox="1">
            <a:spLocks noChangeArrowheads="1"/>
          </p:cNvSpPr>
          <p:nvPr/>
        </p:nvSpPr>
        <p:spPr bwMode="auto">
          <a:xfrm>
            <a:off x="1001713" y="2419350"/>
            <a:ext cx="3794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B</a:t>
            </a:r>
          </a:p>
        </p:txBody>
      </p:sp>
      <p:sp>
        <p:nvSpPr>
          <p:cNvPr id="70675" name="Text Box 16"/>
          <p:cNvSpPr txBox="1">
            <a:spLocks noChangeArrowheads="1"/>
          </p:cNvSpPr>
          <p:nvPr/>
        </p:nvSpPr>
        <p:spPr bwMode="auto">
          <a:xfrm>
            <a:off x="1001713" y="4094163"/>
            <a:ext cx="379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E</a:t>
            </a:r>
          </a:p>
        </p:txBody>
      </p:sp>
      <p:sp>
        <p:nvSpPr>
          <p:cNvPr id="70676" name="Text Box 17"/>
          <p:cNvSpPr txBox="1">
            <a:spLocks noChangeArrowheads="1"/>
          </p:cNvSpPr>
          <p:nvPr/>
        </p:nvSpPr>
        <p:spPr bwMode="auto">
          <a:xfrm>
            <a:off x="3727450" y="4094163"/>
            <a:ext cx="377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F</a:t>
            </a:r>
          </a:p>
        </p:txBody>
      </p:sp>
      <p:sp>
        <p:nvSpPr>
          <p:cNvPr id="70677" name="Text Box 18"/>
          <p:cNvSpPr txBox="1">
            <a:spLocks noChangeArrowheads="1"/>
          </p:cNvSpPr>
          <p:nvPr/>
        </p:nvSpPr>
        <p:spPr bwMode="auto">
          <a:xfrm>
            <a:off x="1682750" y="4995863"/>
            <a:ext cx="379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G</a:t>
            </a:r>
          </a:p>
        </p:txBody>
      </p:sp>
      <p:sp>
        <p:nvSpPr>
          <p:cNvPr id="70678" name="Text Box 19"/>
          <p:cNvSpPr txBox="1">
            <a:spLocks noChangeArrowheads="1"/>
          </p:cNvSpPr>
          <p:nvPr/>
        </p:nvSpPr>
        <p:spPr bwMode="auto">
          <a:xfrm>
            <a:off x="1077913" y="5834063"/>
            <a:ext cx="377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H</a:t>
            </a:r>
          </a:p>
        </p:txBody>
      </p:sp>
      <p:cxnSp>
        <p:nvCxnSpPr>
          <p:cNvPr id="70679" name="AutoShape 20"/>
          <p:cNvCxnSpPr>
            <a:cxnSpLocks noChangeShapeType="1"/>
            <a:stCxn id="70663" idx="2"/>
            <a:endCxn id="70664" idx="0"/>
          </p:cNvCxnSpPr>
          <p:nvPr/>
        </p:nvCxnSpPr>
        <p:spPr bwMode="auto">
          <a:xfrm flipH="1">
            <a:off x="1835150" y="1968500"/>
            <a:ext cx="681038" cy="322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80" name="AutoShape 21"/>
          <p:cNvCxnSpPr>
            <a:cxnSpLocks noChangeShapeType="1"/>
            <a:stCxn id="70663" idx="2"/>
            <a:endCxn id="70665" idx="0"/>
          </p:cNvCxnSpPr>
          <p:nvPr/>
        </p:nvCxnSpPr>
        <p:spPr bwMode="auto">
          <a:xfrm>
            <a:off x="2516188" y="1968500"/>
            <a:ext cx="681037" cy="322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81" name="AutoShape 22"/>
          <p:cNvCxnSpPr>
            <a:cxnSpLocks noChangeShapeType="1"/>
            <a:stCxn id="70664" idx="2"/>
            <a:endCxn id="70666" idx="0"/>
          </p:cNvCxnSpPr>
          <p:nvPr/>
        </p:nvCxnSpPr>
        <p:spPr bwMode="auto">
          <a:xfrm>
            <a:off x="1835150" y="2806700"/>
            <a:ext cx="681038" cy="322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82" name="AutoShape 23"/>
          <p:cNvCxnSpPr>
            <a:cxnSpLocks noChangeShapeType="1"/>
            <a:stCxn id="70665" idx="2"/>
            <a:endCxn id="70666" idx="0"/>
          </p:cNvCxnSpPr>
          <p:nvPr/>
        </p:nvCxnSpPr>
        <p:spPr bwMode="auto">
          <a:xfrm flipH="1">
            <a:off x="2516188" y="2806700"/>
            <a:ext cx="681037" cy="322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83" name="AutoShape 24"/>
          <p:cNvCxnSpPr>
            <a:cxnSpLocks noChangeShapeType="1"/>
            <a:stCxn id="70666" idx="2"/>
            <a:endCxn id="70667" idx="0"/>
          </p:cNvCxnSpPr>
          <p:nvPr/>
        </p:nvCxnSpPr>
        <p:spPr bwMode="auto">
          <a:xfrm flipH="1">
            <a:off x="1835150" y="3643313"/>
            <a:ext cx="681038" cy="3222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84" name="AutoShape 25"/>
          <p:cNvCxnSpPr>
            <a:cxnSpLocks noChangeShapeType="1"/>
            <a:stCxn id="70666" idx="2"/>
            <a:endCxn id="70668" idx="0"/>
          </p:cNvCxnSpPr>
          <p:nvPr/>
        </p:nvCxnSpPr>
        <p:spPr bwMode="auto">
          <a:xfrm>
            <a:off x="2516188" y="3643313"/>
            <a:ext cx="681037" cy="3222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85" name="AutoShape 26"/>
          <p:cNvCxnSpPr>
            <a:cxnSpLocks noChangeShapeType="1"/>
            <a:stCxn id="70667" idx="2"/>
            <a:endCxn id="70669" idx="0"/>
          </p:cNvCxnSpPr>
          <p:nvPr/>
        </p:nvCxnSpPr>
        <p:spPr bwMode="auto">
          <a:xfrm>
            <a:off x="1835150" y="4481513"/>
            <a:ext cx="681038" cy="320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86" name="AutoShape 27"/>
          <p:cNvCxnSpPr>
            <a:cxnSpLocks noChangeShapeType="1"/>
            <a:stCxn id="70668" idx="2"/>
            <a:endCxn id="70669" idx="0"/>
          </p:cNvCxnSpPr>
          <p:nvPr/>
        </p:nvCxnSpPr>
        <p:spPr bwMode="auto">
          <a:xfrm flipH="1">
            <a:off x="2516188" y="4481513"/>
            <a:ext cx="681037" cy="320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87" name="AutoShape 28"/>
          <p:cNvCxnSpPr>
            <a:cxnSpLocks noChangeShapeType="1"/>
            <a:stCxn id="70669" idx="2"/>
            <a:endCxn id="70670" idx="0"/>
          </p:cNvCxnSpPr>
          <p:nvPr/>
        </p:nvCxnSpPr>
        <p:spPr bwMode="auto">
          <a:xfrm flipH="1">
            <a:off x="1909763" y="5318125"/>
            <a:ext cx="606425" cy="385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88" name="Rectangle 29"/>
          <p:cNvSpPr>
            <a:spLocks noChangeArrowheads="1"/>
          </p:cNvSpPr>
          <p:nvPr/>
        </p:nvSpPr>
        <p:spPr bwMode="auto">
          <a:xfrm>
            <a:off x="6007100" y="1524000"/>
            <a:ext cx="842963" cy="501650"/>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If x=3</a:t>
            </a:r>
          </a:p>
        </p:txBody>
      </p:sp>
      <p:sp>
        <p:nvSpPr>
          <p:cNvPr id="70689" name="Rectangle 30"/>
          <p:cNvSpPr>
            <a:spLocks noChangeArrowheads="1"/>
          </p:cNvSpPr>
          <p:nvPr/>
        </p:nvSpPr>
        <p:spPr bwMode="auto">
          <a:xfrm>
            <a:off x="5465763" y="2339975"/>
            <a:ext cx="842962" cy="503238"/>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y=1</a:t>
            </a:r>
          </a:p>
          <a:p>
            <a:pPr algn="ctr"/>
            <a:r>
              <a:rPr lang="en-US" altLang="en-US" sz="1400">
                <a:latin typeface="Times New Roman" panose="02020603050405020304" pitchFamily="18" charset="0"/>
              </a:rPr>
              <a:t>u=v</a:t>
            </a:r>
          </a:p>
        </p:txBody>
      </p:sp>
      <p:sp>
        <p:nvSpPr>
          <p:cNvPr id="70690" name="Rectangle 31"/>
          <p:cNvSpPr>
            <a:spLocks noChangeArrowheads="1"/>
          </p:cNvSpPr>
          <p:nvPr/>
        </p:nvSpPr>
        <p:spPr bwMode="auto">
          <a:xfrm>
            <a:off x="6548438" y="2339975"/>
            <a:ext cx="842962"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y=2</a:t>
            </a:r>
          </a:p>
          <a:p>
            <a:pPr algn="ctr"/>
            <a:r>
              <a:rPr lang="en-US" altLang="en-US" sz="1400">
                <a:latin typeface="Times New Roman" panose="02020603050405020304" pitchFamily="18" charset="0"/>
              </a:rPr>
              <a:t>u=w</a:t>
            </a:r>
          </a:p>
        </p:txBody>
      </p:sp>
      <p:sp>
        <p:nvSpPr>
          <p:cNvPr id="70691" name="Rectangle 32"/>
          <p:cNvSpPr>
            <a:spLocks noChangeArrowheads="1"/>
          </p:cNvSpPr>
          <p:nvPr/>
        </p:nvSpPr>
        <p:spPr bwMode="auto">
          <a:xfrm>
            <a:off x="6007100" y="3157538"/>
            <a:ext cx="842963" cy="503237"/>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New Roman" panose="02020603050405020304" pitchFamily="18" charset="0"/>
            </a:endParaRPr>
          </a:p>
        </p:txBody>
      </p:sp>
      <p:sp>
        <p:nvSpPr>
          <p:cNvPr id="70692" name="Rectangle 33"/>
          <p:cNvSpPr>
            <a:spLocks noChangeArrowheads="1"/>
          </p:cNvSpPr>
          <p:nvPr/>
        </p:nvSpPr>
        <p:spPr bwMode="auto">
          <a:xfrm>
            <a:off x="5465763" y="3975100"/>
            <a:ext cx="842962" cy="503238"/>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x=2</a:t>
            </a:r>
          </a:p>
        </p:txBody>
      </p:sp>
      <p:sp>
        <p:nvSpPr>
          <p:cNvPr id="70693" name="Rectangle 34"/>
          <p:cNvSpPr>
            <a:spLocks noChangeArrowheads="1"/>
          </p:cNvSpPr>
          <p:nvPr/>
        </p:nvSpPr>
        <p:spPr bwMode="auto">
          <a:xfrm>
            <a:off x="6548438" y="3975100"/>
            <a:ext cx="842962"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z=6</a:t>
            </a:r>
          </a:p>
        </p:txBody>
      </p:sp>
      <p:sp>
        <p:nvSpPr>
          <p:cNvPr id="70694" name="Rectangle 35"/>
          <p:cNvSpPr>
            <a:spLocks noChangeArrowheads="1"/>
          </p:cNvSpPr>
          <p:nvPr/>
        </p:nvSpPr>
        <p:spPr bwMode="auto">
          <a:xfrm>
            <a:off x="6007100" y="4792663"/>
            <a:ext cx="842963" cy="503237"/>
          </a:xfrm>
          <a:prstGeom prst="rect">
            <a:avLst/>
          </a:prstGeom>
          <a:solidFill>
            <a:srgbClr val="618FF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New Roman" panose="02020603050405020304" pitchFamily="18" charset="0"/>
            </a:endParaRPr>
          </a:p>
        </p:txBody>
      </p:sp>
      <p:sp>
        <p:nvSpPr>
          <p:cNvPr id="70695" name="Rectangle 36"/>
          <p:cNvSpPr>
            <a:spLocks noChangeArrowheads="1"/>
          </p:cNvSpPr>
          <p:nvPr/>
        </p:nvSpPr>
        <p:spPr bwMode="auto">
          <a:xfrm>
            <a:off x="5646738" y="5672138"/>
            <a:ext cx="842962"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New Roman" panose="02020603050405020304" pitchFamily="18" charset="0"/>
            </a:endParaRPr>
          </a:p>
        </p:txBody>
      </p:sp>
      <p:sp>
        <p:nvSpPr>
          <p:cNvPr id="70696" name="Text Box 37"/>
          <p:cNvSpPr txBox="1">
            <a:spLocks noChangeArrowheads="1"/>
          </p:cNvSpPr>
          <p:nvPr/>
        </p:nvSpPr>
        <p:spPr bwMode="auto">
          <a:xfrm>
            <a:off x="5767388" y="1649413"/>
            <a:ext cx="300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A</a:t>
            </a:r>
            <a:endParaRPr lang="en-US" altLang="en-US" sz="2400">
              <a:latin typeface="Times New Roman" panose="02020603050405020304" pitchFamily="18" charset="0"/>
            </a:endParaRPr>
          </a:p>
        </p:txBody>
      </p:sp>
      <p:sp>
        <p:nvSpPr>
          <p:cNvPr id="70697" name="Text Box 38"/>
          <p:cNvSpPr txBox="1">
            <a:spLocks noChangeArrowheads="1"/>
          </p:cNvSpPr>
          <p:nvPr/>
        </p:nvSpPr>
        <p:spPr bwMode="auto">
          <a:xfrm>
            <a:off x="7391400" y="246697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C</a:t>
            </a:r>
          </a:p>
        </p:txBody>
      </p:sp>
      <p:sp>
        <p:nvSpPr>
          <p:cNvPr id="70698" name="Text Box 39"/>
          <p:cNvSpPr txBox="1">
            <a:spLocks noChangeArrowheads="1"/>
          </p:cNvSpPr>
          <p:nvPr/>
        </p:nvSpPr>
        <p:spPr bwMode="auto">
          <a:xfrm>
            <a:off x="5767388" y="3282950"/>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D</a:t>
            </a:r>
          </a:p>
        </p:txBody>
      </p:sp>
      <p:sp>
        <p:nvSpPr>
          <p:cNvPr id="70699" name="Text Box 40"/>
          <p:cNvSpPr txBox="1">
            <a:spLocks noChangeArrowheads="1"/>
          </p:cNvSpPr>
          <p:nvPr/>
        </p:nvSpPr>
        <p:spPr bwMode="auto">
          <a:xfrm>
            <a:off x="5226050" y="2466975"/>
            <a:ext cx="300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B</a:t>
            </a:r>
          </a:p>
        </p:txBody>
      </p:sp>
      <p:sp>
        <p:nvSpPr>
          <p:cNvPr id="70700" name="Text Box 41"/>
          <p:cNvSpPr txBox="1">
            <a:spLocks noChangeArrowheads="1"/>
          </p:cNvSpPr>
          <p:nvPr/>
        </p:nvSpPr>
        <p:spPr bwMode="auto">
          <a:xfrm>
            <a:off x="5226050" y="410051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E</a:t>
            </a:r>
          </a:p>
        </p:txBody>
      </p:sp>
      <p:sp>
        <p:nvSpPr>
          <p:cNvPr id="70701" name="Text Box 42"/>
          <p:cNvSpPr txBox="1">
            <a:spLocks noChangeArrowheads="1"/>
          </p:cNvSpPr>
          <p:nvPr/>
        </p:nvSpPr>
        <p:spPr bwMode="auto">
          <a:xfrm>
            <a:off x="6369050" y="4100513"/>
            <a:ext cx="3000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F</a:t>
            </a:r>
          </a:p>
        </p:txBody>
      </p:sp>
      <p:sp>
        <p:nvSpPr>
          <p:cNvPr id="70702" name="Text Box 43"/>
          <p:cNvSpPr txBox="1">
            <a:spLocks noChangeArrowheads="1"/>
          </p:cNvSpPr>
          <p:nvPr/>
        </p:nvSpPr>
        <p:spPr bwMode="auto">
          <a:xfrm>
            <a:off x="5767388" y="4918075"/>
            <a:ext cx="3000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G</a:t>
            </a:r>
          </a:p>
        </p:txBody>
      </p:sp>
      <p:sp>
        <p:nvSpPr>
          <p:cNvPr id="70703" name="Text Box 44"/>
          <p:cNvSpPr txBox="1">
            <a:spLocks noChangeArrowheads="1"/>
          </p:cNvSpPr>
          <p:nvPr/>
        </p:nvSpPr>
        <p:spPr bwMode="auto">
          <a:xfrm>
            <a:off x="5405438" y="5797550"/>
            <a:ext cx="301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H</a:t>
            </a:r>
          </a:p>
        </p:txBody>
      </p:sp>
      <p:sp>
        <p:nvSpPr>
          <p:cNvPr id="70704" name="Rectangle 45"/>
          <p:cNvSpPr>
            <a:spLocks noChangeArrowheads="1"/>
          </p:cNvSpPr>
          <p:nvPr/>
        </p:nvSpPr>
        <p:spPr bwMode="auto">
          <a:xfrm>
            <a:off x="7150100" y="3157538"/>
            <a:ext cx="842963"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New Roman" panose="02020603050405020304" pitchFamily="18" charset="0"/>
            </a:endParaRPr>
          </a:p>
        </p:txBody>
      </p:sp>
      <p:sp>
        <p:nvSpPr>
          <p:cNvPr id="70705" name="Rectangle 46"/>
          <p:cNvSpPr>
            <a:spLocks noChangeArrowheads="1"/>
          </p:cNvSpPr>
          <p:nvPr/>
        </p:nvSpPr>
        <p:spPr bwMode="auto">
          <a:xfrm>
            <a:off x="7691438" y="3975100"/>
            <a:ext cx="842962"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New Roman" panose="02020603050405020304" pitchFamily="18" charset="0"/>
            </a:endParaRPr>
          </a:p>
        </p:txBody>
      </p:sp>
      <p:sp>
        <p:nvSpPr>
          <p:cNvPr id="70706" name="Text Box 47"/>
          <p:cNvSpPr txBox="1">
            <a:spLocks noChangeArrowheads="1"/>
          </p:cNvSpPr>
          <p:nvPr/>
        </p:nvSpPr>
        <p:spPr bwMode="auto">
          <a:xfrm>
            <a:off x="8534400" y="4117975"/>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E’</a:t>
            </a:r>
          </a:p>
        </p:txBody>
      </p:sp>
      <p:sp>
        <p:nvSpPr>
          <p:cNvPr id="70707" name="Text Box 48"/>
          <p:cNvSpPr txBox="1">
            <a:spLocks noChangeArrowheads="1"/>
          </p:cNvSpPr>
          <p:nvPr/>
        </p:nvSpPr>
        <p:spPr bwMode="auto">
          <a:xfrm>
            <a:off x="8001000" y="32035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D’</a:t>
            </a:r>
          </a:p>
        </p:txBody>
      </p:sp>
      <p:sp>
        <p:nvSpPr>
          <p:cNvPr id="70708" name="Rectangle 49"/>
          <p:cNvSpPr>
            <a:spLocks noChangeArrowheads="1"/>
          </p:cNvSpPr>
          <p:nvPr/>
        </p:nvSpPr>
        <p:spPr bwMode="auto">
          <a:xfrm>
            <a:off x="7150100" y="4792663"/>
            <a:ext cx="842963"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New Roman" panose="02020603050405020304" pitchFamily="18" charset="0"/>
            </a:endParaRPr>
          </a:p>
        </p:txBody>
      </p:sp>
      <p:sp>
        <p:nvSpPr>
          <p:cNvPr id="70709" name="Text Box 50"/>
          <p:cNvSpPr txBox="1">
            <a:spLocks noChangeArrowheads="1"/>
          </p:cNvSpPr>
          <p:nvPr/>
        </p:nvSpPr>
        <p:spPr bwMode="auto">
          <a:xfrm>
            <a:off x="8001000" y="48799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G’</a:t>
            </a:r>
          </a:p>
        </p:txBody>
      </p:sp>
      <p:sp>
        <p:nvSpPr>
          <p:cNvPr id="70710" name="Freeform 51"/>
          <p:cNvSpPr>
            <a:spLocks/>
          </p:cNvSpPr>
          <p:nvPr/>
        </p:nvSpPr>
        <p:spPr bwMode="auto">
          <a:xfrm>
            <a:off x="5105400" y="1335088"/>
            <a:ext cx="2044700" cy="4075112"/>
          </a:xfrm>
          <a:custGeom>
            <a:avLst/>
            <a:gdLst>
              <a:gd name="T0" fmla="*/ 1703917 w 1632"/>
              <a:gd name="T1" fmla="*/ 20952 h 3112"/>
              <a:gd name="T2" fmla="*/ 1944470 w 1632"/>
              <a:gd name="T3" fmla="*/ 20952 h 3112"/>
              <a:gd name="T4" fmla="*/ 2004608 w 1632"/>
              <a:gd name="T5" fmla="*/ 146662 h 3112"/>
              <a:gd name="T6" fmla="*/ 2004608 w 1632"/>
              <a:gd name="T7" fmla="*/ 586649 h 3112"/>
              <a:gd name="T8" fmla="*/ 1944470 w 1632"/>
              <a:gd name="T9" fmla="*/ 712359 h 3112"/>
              <a:gd name="T10" fmla="*/ 1403225 w 1632"/>
              <a:gd name="T11" fmla="*/ 775214 h 3112"/>
              <a:gd name="T12" fmla="*/ 1343087 w 1632"/>
              <a:gd name="T13" fmla="*/ 900925 h 3112"/>
              <a:gd name="T14" fmla="*/ 1343087 w 1632"/>
              <a:gd name="T15" fmla="*/ 1529476 h 3112"/>
              <a:gd name="T16" fmla="*/ 1403225 w 1632"/>
              <a:gd name="T17" fmla="*/ 1718042 h 3112"/>
              <a:gd name="T18" fmla="*/ 1643778 w 1632"/>
              <a:gd name="T19" fmla="*/ 1718042 h 3112"/>
              <a:gd name="T20" fmla="*/ 1884331 w 1632"/>
              <a:gd name="T21" fmla="*/ 1718042 h 3112"/>
              <a:gd name="T22" fmla="*/ 1884331 w 1632"/>
              <a:gd name="T23" fmla="*/ 2409449 h 3112"/>
              <a:gd name="T24" fmla="*/ 1643778 w 1632"/>
              <a:gd name="T25" fmla="*/ 2472304 h 3112"/>
              <a:gd name="T26" fmla="*/ 1343087 w 1632"/>
              <a:gd name="T27" fmla="*/ 2472304 h 3112"/>
              <a:gd name="T28" fmla="*/ 1343087 w 1632"/>
              <a:gd name="T29" fmla="*/ 2660870 h 3112"/>
              <a:gd name="T30" fmla="*/ 1343087 w 1632"/>
              <a:gd name="T31" fmla="*/ 3226567 h 3112"/>
              <a:gd name="T32" fmla="*/ 1523502 w 1632"/>
              <a:gd name="T33" fmla="*/ 3226567 h 3112"/>
              <a:gd name="T34" fmla="*/ 1884331 w 1632"/>
              <a:gd name="T35" fmla="*/ 3289422 h 3112"/>
              <a:gd name="T36" fmla="*/ 1884331 w 1632"/>
              <a:gd name="T37" fmla="*/ 3477988 h 3112"/>
              <a:gd name="T38" fmla="*/ 1884331 w 1632"/>
              <a:gd name="T39" fmla="*/ 3980829 h 3112"/>
              <a:gd name="T40" fmla="*/ 1824193 w 1632"/>
              <a:gd name="T41" fmla="*/ 4043684 h 3112"/>
              <a:gd name="T42" fmla="*/ 982258 w 1632"/>
              <a:gd name="T43" fmla="*/ 4043684 h 3112"/>
              <a:gd name="T44" fmla="*/ 561290 w 1632"/>
              <a:gd name="T45" fmla="*/ 3855119 h 3112"/>
              <a:gd name="T46" fmla="*/ 80184 w 1632"/>
              <a:gd name="T47" fmla="*/ 3038001 h 3112"/>
              <a:gd name="T48" fmla="*/ 80184 w 1632"/>
              <a:gd name="T49" fmla="*/ 2346594 h 3112"/>
              <a:gd name="T50" fmla="*/ 260599 w 1632"/>
              <a:gd name="T51" fmla="*/ 2220884 h 3112"/>
              <a:gd name="T52" fmla="*/ 501152 w 1632"/>
              <a:gd name="T53" fmla="*/ 2158028 h 3112"/>
              <a:gd name="T54" fmla="*/ 561290 w 1632"/>
              <a:gd name="T55" fmla="*/ 1969463 h 3112"/>
              <a:gd name="T56" fmla="*/ 561290 w 1632"/>
              <a:gd name="T57" fmla="*/ 1718042 h 3112"/>
              <a:gd name="T58" fmla="*/ 501152 w 1632"/>
              <a:gd name="T59" fmla="*/ 1592332 h 3112"/>
              <a:gd name="T60" fmla="*/ 320737 w 1632"/>
              <a:gd name="T61" fmla="*/ 1529476 h 3112"/>
              <a:gd name="T62" fmla="*/ 140323 w 1632"/>
              <a:gd name="T63" fmla="*/ 1529476 h 3112"/>
              <a:gd name="T64" fmla="*/ 140323 w 1632"/>
              <a:gd name="T65" fmla="*/ 1215200 h 3112"/>
              <a:gd name="T66" fmla="*/ 260599 w 1632"/>
              <a:gd name="T67" fmla="*/ 712359 h 3112"/>
              <a:gd name="T68" fmla="*/ 320737 w 1632"/>
              <a:gd name="T69" fmla="*/ 398083 h 3112"/>
              <a:gd name="T70" fmla="*/ 501152 w 1632"/>
              <a:gd name="T71" fmla="*/ 83807 h 3112"/>
              <a:gd name="T72" fmla="*/ 1042396 w 1632"/>
              <a:gd name="T73" fmla="*/ 20952 h 3112"/>
              <a:gd name="T74" fmla="*/ 1703917 w 1632"/>
              <a:gd name="T75" fmla="*/ 20952 h 311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32" h="3112">
                <a:moveTo>
                  <a:pt x="1360" y="16"/>
                </a:moveTo>
                <a:cubicBezTo>
                  <a:pt x="1480" y="16"/>
                  <a:pt x="1512" y="0"/>
                  <a:pt x="1552" y="16"/>
                </a:cubicBezTo>
                <a:cubicBezTo>
                  <a:pt x="1592" y="32"/>
                  <a:pt x="1592" y="40"/>
                  <a:pt x="1600" y="112"/>
                </a:cubicBezTo>
                <a:cubicBezTo>
                  <a:pt x="1608" y="184"/>
                  <a:pt x="1608" y="376"/>
                  <a:pt x="1600" y="448"/>
                </a:cubicBezTo>
                <a:cubicBezTo>
                  <a:pt x="1592" y="520"/>
                  <a:pt x="1632" y="520"/>
                  <a:pt x="1552" y="544"/>
                </a:cubicBezTo>
                <a:cubicBezTo>
                  <a:pt x="1472" y="568"/>
                  <a:pt x="1200" y="568"/>
                  <a:pt x="1120" y="592"/>
                </a:cubicBezTo>
                <a:cubicBezTo>
                  <a:pt x="1040" y="616"/>
                  <a:pt x="1080" y="592"/>
                  <a:pt x="1072" y="688"/>
                </a:cubicBezTo>
                <a:cubicBezTo>
                  <a:pt x="1064" y="784"/>
                  <a:pt x="1064" y="1064"/>
                  <a:pt x="1072" y="1168"/>
                </a:cubicBezTo>
                <a:cubicBezTo>
                  <a:pt x="1080" y="1272"/>
                  <a:pt x="1080" y="1288"/>
                  <a:pt x="1120" y="1312"/>
                </a:cubicBezTo>
                <a:cubicBezTo>
                  <a:pt x="1160" y="1336"/>
                  <a:pt x="1248" y="1312"/>
                  <a:pt x="1312" y="1312"/>
                </a:cubicBezTo>
                <a:cubicBezTo>
                  <a:pt x="1376" y="1312"/>
                  <a:pt x="1472" y="1224"/>
                  <a:pt x="1504" y="1312"/>
                </a:cubicBezTo>
                <a:cubicBezTo>
                  <a:pt x="1536" y="1400"/>
                  <a:pt x="1536" y="1744"/>
                  <a:pt x="1504" y="1840"/>
                </a:cubicBezTo>
                <a:cubicBezTo>
                  <a:pt x="1472" y="1936"/>
                  <a:pt x="1384" y="1880"/>
                  <a:pt x="1312" y="1888"/>
                </a:cubicBezTo>
                <a:cubicBezTo>
                  <a:pt x="1240" y="1896"/>
                  <a:pt x="1112" y="1864"/>
                  <a:pt x="1072" y="1888"/>
                </a:cubicBezTo>
                <a:cubicBezTo>
                  <a:pt x="1032" y="1912"/>
                  <a:pt x="1072" y="1936"/>
                  <a:pt x="1072" y="2032"/>
                </a:cubicBezTo>
                <a:cubicBezTo>
                  <a:pt x="1072" y="2128"/>
                  <a:pt x="1048" y="2392"/>
                  <a:pt x="1072" y="2464"/>
                </a:cubicBezTo>
                <a:cubicBezTo>
                  <a:pt x="1096" y="2536"/>
                  <a:pt x="1144" y="2456"/>
                  <a:pt x="1216" y="2464"/>
                </a:cubicBezTo>
                <a:cubicBezTo>
                  <a:pt x="1288" y="2472"/>
                  <a:pt x="1456" y="2480"/>
                  <a:pt x="1504" y="2512"/>
                </a:cubicBezTo>
                <a:cubicBezTo>
                  <a:pt x="1552" y="2544"/>
                  <a:pt x="1504" y="2568"/>
                  <a:pt x="1504" y="2656"/>
                </a:cubicBezTo>
                <a:cubicBezTo>
                  <a:pt x="1504" y="2744"/>
                  <a:pt x="1512" y="2968"/>
                  <a:pt x="1504" y="3040"/>
                </a:cubicBezTo>
                <a:cubicBezTo>
                  <a:pt x="1496" y="3112"/>
                  <a:pt x="1576" y="3080"/>
                  <a:pt x="1456" y="3088"/>
                </a:cubicBezTo>
                <a:cubicBezTo>
                  <a:pt x="1336" y="3096"/>
                  <a:pt x="952" y="3112"/>
                  <a:pt x="784" y="3088"/>
                </a:cubicBezTo>
                <a:cubicBezTo>
                  <a:pt x="616" y="3064"/>
                  <a:pt x="568" y="3072"/>
                  <a:pt x="448" y="2944"/>
                </a:cubicBezTo>
                <a:cubicBezTo>
                  <a:pt x="328" y="2816"/>
                  <a:pt x="128" y="2512"/>
                  <a:pt x="64" y="2320"/>
                </a:cubicBezTo>
                <a:cubicBezTo>
                  <a:pt x="0" y="2128"/>
                  <a:pt x="40" y="1896"/>
                  <a:pt x="64" y="1792"/>
                </a:cubicBezTo>
                <a:cubicBezTo>
                  <a:pt x="88" y="1688"/>
                  <a:pt x="152" y="1720"/>
                  <a:pt x="208" y="1696"/>
                </a:cubicBezTo>
                <a:cubicBezTo>
                  <a:pt x="264" y="1672"/>
                  <a:pt x="360" y="1680"/>
                  <a:pt x="400" y="1648"/>
                </a:cubicBezTo>
                <a:cubicBezTo>
                  <a:pt x="440" y="1616"/>
                  <a:pt x="440" y="1560"/>
                  <a:pt x="448" y="1504"/>
                </a:cubicBezTo>
                <a:cubicBezTo>
                  <a:pt x="456" y="1448"/>
                  <a:pt x="456" y="1360"/>
                  <a:pt x="448" y="1312"/>
                </a:cubicBezTo>
                <a:cubicBezTo>
                  <a:pt x="440" y="1264"/>
                  <a:pt x="432" y="1240"/>
                  <a:pt x="400" y="1216"/>
                </a:cubicBezTo>
                <a:cubicBezTo>
                  <a:pt x="368" y="1192"/>
                  <a:pt x="304" y="1176"/>
                  <a:pt x="256" y="1168"/>
                </a:cubicBezTo>
                <a:cubicBezTo>
                  <a:pt x="208" y="1160"/>
                  <a:pt x="136" y="1208"/>
                  <a:pt x="112" y="1168"/>
                </a:cubicBezTo>
                <a:cubicBezTo>
                  <a:pt x="88" y="1128"/>
                  <a:pt x="96" y="1032"/>
                  <a:pt x="112" y="928"/>
                </a:cubicBezTo>
                <a:cubicBezTo>
                  <a:pt x="128" y="824"/>
                  <a:pt x="184" y="648"/>
                  <a:pt x="208" y="544"/>
                </a:cubicBezTo>
                <a:cubicBezTo>
                  <a:pt x="232" y="440"/>
                  <a:pt x="224" y="384"/>
                  <a:pt x="256" y="304"/>
                </a:cubicBezTo>
                <a:cubicBezTo>
                  <a:pt x="288" y="224"/>
                  <a:pt x="304" y="112"/>
                  <a:pt x="400" y="64"/>
                </a:cubicBezTo>
                <a:cubicBezTo>
                  <a:pt x="496" y="16"/>
                  <a:pt x="672" y="24"/>
                  <a:pt x="832" y="16"/>
                </a:cubicBezTo>
                <a:cubicBezTo>
                  <a:pt x="992" y="8"/>
                  <a:pt x="1240" y="16"/>
                  <a:pt x="1360" y="16"/>
                </a:cubicBezTo>
                <a:close/>
              </a:path>
            </a:pathLst>
          </a:custGeom>
          <a:noFill/>
          <a:ln w="9525" cap="flat">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0711" name="AutoShape 52"/>
          <p:cNvCxnSpPr>
            <a:cxnSpLocks noChangeShapeType="1"/>
            <a:endCxn id="70688" idx="0"/>
          </p:cNvCxnSpPr>
          <p:nvPr/>
        </p:nvCxnSpPr>
        <p:spPr bwMode="auto">
          <a:xfrm>
            <a:off x="6308725" y="1146175"/>
            <a:ext cx="120650" cy="377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12" name="AutoShape 53"/>
          <p:cNvCxnSpPr>
            <a:cxnSpLocks noChangeShapeType="1"/>
            <a:stCxn id="70688" idx="2"/>
            <a:endCxn id="70689" idx="0"/>
          </p:cNvCxnSpPr>
          <p:nvPr/>
        </p:nvCxnSpPr>
        <p:spPr bwMode="auto">
          <a:xfrm flipH="1">
            <a:off x="5888038" y="2025650"/>
            <a:ext cx="541337"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13" name="AutoShape 54"/>
          <p:cNvCxnSpPr>
            <a:cxnSpLocks noChangeShapeType="1"/>
            <a:stCxn id="70688" idx="2"/>
            <a:endCxn id="70690" idx="0"/>
          </p:cNvCxnSpPr>
          <p:nvPr/>
        </p:nvCxnSpPr>
        <p:spPr bwMode="auto">
          <a:xfrm>
            <a:off x="6429375" y="2025650"/>
            <a:ext cx="541338"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14" name="AutoShape 55"/>
          <p:cNvCxnSpPr>
            <a:cxnSpLocks noChangeShapeType="1"/>
            <a:stCxn id="70689" idx="2"/>
            <a:endCxn id="70691" idx="0"/>
          </p:cNvCxnSpPr>
          <p:nvPr/>
        </p:nvCxnSpPr>
        <p:spPr bwMode="auto">
          <a:xfrm>
            <a:off x="5888038" y="2843213"/>
            <a:ext cx="541337"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15" name="AutoShape 56"/>
          <p:cNvCxnSpPr>
            <a:cxnSpLocks noChangeShapeType="1"/>
            <a:stCxn id="70690" idx="2"/>
            <a:endCxn id="70704" idx="0"/>
          </p:cNvCxnSpPr>
          <p:nvPr/>
        </p:nvCxnSpPr>
        <p:spPr bwMode="auto">
          <a:xfrm>
            <a:off x="6970713" y="2843213"/>
            <a:ext cx="601662"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16" name="AutoShape 57"/>
          <p:cNvCxnSpPr>
            <a:cxnSpLocks noChangeShapeType="1"/>
            <a:stCxn id="70691" idx="2"/>
            <a:endCxn id="70692" idx="0"/>
          </p:cNvCxnSpPr>
          <p:nvPr/>
        </p:nvCxnSpPr>
        <p:spPr bwMode="auto">
          <a:xfrm flipH="1">
            <a:off x="5888038" y="3660775"/>
            <a:ext cx="541337"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17" name="AutoShape 58"/>
          <p:cNvCxnSpPr>
            <a:cxnSpLocks noChangeShapeType="1"/>
            <a:stCxn id="70692" idx="2"/>
            <a:endCxn id="70694" idx="0"/>
          </p:cNvCxnSpPr>
          <p:nvPr/>
        </p:nvCxnSpPr>
        <p:spPr bwMode="auto">
          <a:xfrm>
            <a:off x="5888038" y="4478338"/>
            <a:ext cx="541337"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18" name="AutoShape 59"/>
          <p:cNvCxnSpPr>
            <a:cxnSpLocks noChangeShapeType="1"/>
            <a:stCxn id="70704" idx="2"/>
            <a:endCxn id="70705" idx="0"/>
          </p:cNvCxnSpPr>
          <p:nvPr/>
        </p:nvCxnSpPr>
        <p:spPr bwMode="auto">
          <a:xfrm>
            <a:off x="7572375" y="3660775"/>
            <a:ext cx="541338"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19" name="AutoShape 60"/>
          <p:cNvCxnSpPr>
            <a:cxnSpLocks noChangeShapeType="1"/>
            <a:stCxn id="70691" idx="2"/>
            <a:endCxn id="70693" idx="0"/>
          </p:cNvCxnSpPr>
          <p:nvPr/>
        </p:nvCxnSpPr>
        <p:spPr bwMode="auto">
          <a:xfrm>
            <a:off x="6429375" y="3660775"/>
            <a:ext cx="541338"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20" name="AutoShape 61"/>
          <p:cNvCxnSpPr>
            <a:cxnSpLocks noChangeShapeType="1"/>
            <a:stCxn id="70704" idx="2"/>
            <a:endCxn id="70693" idx="0"/>
          </p:cNvCxnSpPr>
          <p:nvPr/>
        </p:nvCxnSpPr>
        <p:spPr bwMode="auto">
          <a:xfrm flipH="1">
            <a:off x="6970713" y="3660775"/>
            <a:ext cx="601662"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21" name="AutoShape 62"/>
          <p:cNvCxnSpPr>
            <a:cxnSpLocks noChangeShapeType="1"/>
            <a:stCxn id="70693" idx="2"/>
            <a:endCxn id="70708" idx="0"/>
          </p:cNvCxnSpPr>
          <p:nvPr/>
        </p:nvCxnSpPr>
        <p:spPr bwMode="auto">
          <a:xfrm>
            <a:off x="6970713" y="4478338"/>
            <a:ext cx="601662"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22" name="AutoShape 63"/>
          <p:cNvCxnSpPr>
            <a:cxnSpLocks noChangeShapeType="1"/>
            <a:stCxn id="70705" idx="2"/>
            <a:endCxn id="70708" idx="0"/>
          </p:cNvCxnSpPr>
          <p:nvPr/>
        </p:nvCxnSpPr>
        <p:spPr bwMode="auto">
          <a:xfrm flipH="1">
            <a:off x="7572375" y="4478338"/>
            <a:ext cx="541338" cy="314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23" name="AutoShape 64"/>
          <p:cNvCxnSpPr>
            <a:cxnSpLocks noChangeShapeType="1"/>
            <a:stCxn id="70694" idx="2"/>
            <a:endCxn id="70695" idx="0"/>
          </p:cNvCxnSpPr>
          <p:nvPr/>
        </p:nvCxnSpPr>
        <p:spPr bwMode="auto">
          <a:xfrm flipH="1">
            <a:off x="6067425" y="5295900"/>
            <a:ext cx="361950" cy="3762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24" name="AutoShape 65"/>
          <p:cNvCxnSpPr>
            <a:cxnSpLocks noChangeShapeType="1"/>
            <a:stCxn id="70708" idx="2"/>
            <a:endCxn id="70695" idx="0"/>
          </p:cNvCxnSpPr>
          <p:nvPr/>
        </p:nvCxnSpPr>
        <p:spPr bwMode="auto">
          <a:xfrm flipH="1">
            <a:off x="6067425" y="5295900"/>
            <a:ext cx="1504950" cy="3762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725" name="Freeform 66"/>
          <p:cNvSpPr>
            <a:spLocks/>
          </p:cNvSpPr>
          <p:nvPr/>
        </p:nvSpPr>
        <p:spPr bwMode="auto">
          <a:xfrm>
            <a:off x="1955800" y="4351338"/>
            <a:ext cx="3924300" cy="546100"/>
          </a:xfrm>
          <a:custGeom>
            <a:avLst/>
            <a:gdLst>
              <a:gd name="T0" fmla="*/ 0 w 2472"/>
              <a:gd name="T1" fmla="*/ 12700 h 344"/>
              <a:gd name="T2" fmla="*/ 2384425 w 2472"/>
              <a:gd name="T3" fmla="*/ 544513 h 344"/>
              <a:gd name="T4" fmla="*/ 3924300 w 2472"/>
              <a:gd name="T5" fmla="*/ 0 h 344"/>
              <a:gd name="T6" fmla="*/ 0 60000 65536"/>
              <a:gd name="T7" fmla="*/ 0 60000 65536"/>
              <a:gd name="T8" fmla="*/ 0 60000 65536"/>
            </a:gdLst>
            <a:ahLst/>
            <a:cxnLst>
              <a:cxn ang="T6">
                <a:pos x="T0" y="T1"/>
              </a:cxn>
              <a:cxn ang="T7">
                <a:pos x="T2" y="T3"/>
              </a:cxn>
              <a:cxn ang="T8">
                <a:pos x="T4" y="T5"/>
              </a:cxn>
            </a:cxnLst>
            <a:rect l="0" t="0" r="r" b="b"/>
            <a:pathLst>
              <a:path w="2472" h="344">
                <a:moveTo>
                  <a:pt x="0" y="8"/>
                </a:moveTo>
                <a:cubicBezTo>
                  <a:pt x="545" y="176"/>
                  <a:pt x="1090" y="344"/>
                  <a:pt x="1502" y="343"/>
                </a:cubicBezTo>
                <a:cubicBezTo>
                  <a:pt x="1914" y="342"/>
                  <a:pt x="2312" y="56"/>
                  <a:pt x="2472" y="0"/>
                </a:cubicBezTo>
              </a:path>
            </a:pathLst>
          </a:custGeom>
          <a:noFill/>
          <a:ln w="9525">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26" name="Text Box 67"/>
          <p:cNvSpPr txBox="1">
            <a:spLocks noChangeArrowheads="1"/>
          </p:cNvSpPr>
          <p:nvPr/>
        </p:nvSpPr>
        <p:spPr bwMode="auto">
          <a:xfrm>
            <a:off x="3762375" y="4872038"/>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FF00FF"/>
                </a:solidFill>
              </a:rPr>
              <a:t>optimized!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ctrTitle"/>
          </p:nvPr>
        </p:nvSpPr>
        <p:spPr/>
        <p:txBody>
          <a:bodyPr/>
          <a:lstStyle/>
          <a:p>
            <a:pPr eaLnBrk="1" hangingPunct="1"/>
            <a:r>
              <a:rPr lang="en-US" altLang="en-US" smtClean="0"/>
              <a:t>Predicated Execution</a:t>
            </a:r>
          </a:p>
        </p:txBody>
      </p:sp>
      <p:sp>
        <p:nvSpPr>
          <p:cNvPr id="71683" name="Rectangle 5"/>
          <p:cNvSpPr>
            <a:spLocks noGrp="1" noChangeArrowheads="1"/>
          </p:cNvSpPr>
          <p:nvPr>
            <p:ph type="subTitle" idx="1"/>
          </p:nvPr>
        </p:nvSpPr>
        <p:spPr/>
        <p:txBody>
          <a:bodyPr/>
          <a:lstStyle/>
          <a:p>
            <a:pPr eaLnBrk="1" hangingPunct="1"/>
            <a:endParaRPr lang="en-US" alt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27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727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4C57ED-67F2-42F8-B1FB-C6EAAAA38526}" type="slidenum">
              <a:rPr lang="en-US" altLang="en-US">
                <a:solidFill>
                  <a:srgbClr val="660066"/>
                </a:solidFill>
              </a:rPr>
              <a:pPr eaLnBrk="1" hangingPunct="1"/>
              <a:t>58</a:t>
            </a:fld>
            <a:endParaRPr lang="en-US" altLang="en-US">
              <a:solidFill>
                <a:srgbClr val="660066"/>
              </a:solidFill>
            </a:endParaRPr>
          </a:p>
        </p:txBody>
      </p:sp>
      <p:sp>
        <p:nvSpPr>
          <p:cNvPr id="72709" name="Rectangle 2"/>
          <p:cNvSpPr>
            <a:spLocks noGrp="1" noChangeArrowheads="1"/>
          </p:cNvSpPr>
          <p:nvPr>
            <p:ph type="title"/>
          </p:nvPr>
        </p:nvSpPr>
        <p:spPr/>
        <p:txBody>
          <a:bodyPr/>
          <a:lstStyle/>
          <a:p>
            <a:pPr eaLnBrk="1" hangingPunct="1"/>
            <a:r>
              <a:rPr lang="en-US" altLang="en-US" smtClean="0"/>
              <a:t>Predicated Execution</a:t>
            </a:r>
          </a:p>
        </p:txBody>
      </p:sp>
      <p:sp>
        <p:nvSpPr>
          <p:cNvPr id="72710" name="Rectangle 3"/>
          <p:cNvSpPr>
            <a:spLocks noGrp="1" noChangeArrowheads="1"/>
          </p:cNvSpPr>
          <p:nvPr>
            <p:ph type="body" idx="1"/>
          </p:nvPr>
        </p:nvSpPr>
        <p:spPr/>
        <p:txBody>
          <a:bodyPr/>
          <a:lstStyle/>
          <a:p>
            <a:pPr eaLnBrk="1" hangingPunct="1"/>
            <a:r>
              <a:rPr lang="en-US" altLang="en-US" smtClean="0"/>
              <a:t>Found in VLIW/EPIC architectures like HPL-PD (paper design) and Intel IA-64</a:t>
            </a:r>
          </a:p>
          <a:p>
            <a:pPr eaLnBrk="1" hangingPunct="1"/>
            <a:endParaRPr lang="en-US" altLang="en-US" smtClean="0"/>
          </a:p>
          <a:p>
            <a:pPr eaLnBrk="1" hangingPunct="1"/>
            <a:r>
              <a:rPr lang="en-US" altLang="en-US" smtClean="0"/>
              <a:t>Also found in ARM</a:t>
            </a:r>
          </a:p>
          <a:p>
            <a:pPr eaLnBrk="1" hangingPunct="1"/>
            <a:endParaRPr lang="en-US" altLang="en-US" smtClean="0"/>
          </a:p>
          <a:p>
            <a:pPr eaLnBrk="1" hangingPunct="1"/>
            <a:r>
              <a:rPr lang="en-US" altLang="en-US" smtClean="0">
                <a:solidFill>
                  <a:srgbClr val="660066"/>
                </a:solidFill>
              </a:rPr>
              <a:t>Aim:</a:t>
            </a:r>
            <a:r>
              <a:rPr lang="en-US" altLang="en-US" smtClean="0"/>
              <a:t> increase parallelism in presence of branches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37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737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DFC523-2B33-455C-8BA4-539D3118E3A2}" type="slidenum">
              <a:rPr lang="en-US" altLang="en-US">
                <a:solidFill>
                  <a:srgbClr val="660066"/>
                </a:solidFill>
              </a:rPr>
              <a:pPr eaLnBrk="1" hangingPunct="1"/>
              <a:t>59</a:t>
            </a:fld>
            <a:endParaRPr lang="en-US" altLang="en-US">
              <a:solidFill>
                <a:srgbClr val="660066"/>
              </a:solidFill>
            </a:endParaRPr>
          </a:p>
        </p:txBody>
      </p:sp>
      <p:sp>
        <p:nvSpPr>
          <p:cNvPr id="73733" name="Rectangle 2"/>
          <p:cNvSpPr>
            <a:spLocks noGrp="1" noChangeArrowheads="1"/>
          </p:cNvSpPr>
          <p:nvPr>
            <p:ph type="title"/>
          </p:nvPr>
        </p:nvSpPr>
        <p:spPr>
          <a:xfrm>
            <a:off x="1295400" y="388938"/>
            <a:ext cx="7391400" cy="762000"/>
          </a:xfrm>
        </p:spPr>
        <p:txBody>
          <a:bodyPr/>
          <a:lstStyle/>
          <a:p>
            <a:pPr eaLnBrk="1" hangingPunct="1"/>
            <a:r>
              <a:rPr lang="en-US" altLang="en-US" smtClean="0"/>
              <a:t>Predicated Execution</a:t>
            </a:r>
          </a:p>
        </p:txBody>
      </p:sp>
      <p:sp>
        <p:nvSpPr>
          <p:cNvPr id="73734" name="Rectangle 3"/>
          <p:cNvSpPr>
            <a:spLocks noGrp="1" noChangeArrowheads="1"/>
          </p:cNvSpPr>
          <p:nvPr>
            <p:ph type="body" idx="1"/>
          </p:nvPr>
        </p:nvSpPr>
        <p:spPr>
          <a:xfrm>
            <a:off x="449263" y="1585913"/>
            <a:ext cx="8229600" cy="4800600"/>
          </a:xfrm>
        </p:spPr>
        <p:txBody>
          <a:bodyPr/>
          <a:lstStyle/>
          <a:p>
            <a:pPr eaLnBrk="1" hangingPunct="1">
              <a:spcAft>
                <a:spcPct val="30000"/>
              </a:spcAft>
              <a:buFont typeface="Arial Unicode MS" panose="020B0604020202020204" pitchFamily="34" charset="-128"/>
              <a:buNone/>
            </a:pPr>
            <a:r>
              <a:rPr lang="en-US" altLang="en-US" sz="2400" smtClean="0"/>
              <a:t>In HPL-PD and ARM, most operations can be </a:t>
            </a:r>
            <a:r>
              <a:rPr lang="en-US" altLang="en-US" sz="2400" i="1" smtClean="0"/>
              <a:t>predicated</a:t>
            </a:r>
            <a:endParaRPr lang="en-US" altLang="en-US" sz="2400" smtClean="0"/>
          </a:p>
          <a:p>
            <a:pPr lvl="1" eaLnBrk="1" hangingPunct="1">
              <a:spcAft>
                <a:spcPct val="30000"/>
              </a:spcAft>
            </a:pPr>
            <a:r>
              <a:rPr lang="en-US" altLang="en-US" sz="2000" smtClean="0"/>
              <a:t>they can have an extra operand that is a one-bit predicate register.</a:t>
            </a:r>
          </a:p>
          <a:p>
            <a:pPr marL="1314450" lvl="2" indent="-171450" eaLnBrk="1" hangingPunct="1">
              <a:spcAft>
                <a:spcPct val="30000"/>
              </a:spcAft>
              <a:buFontTx/>
              <a:buNone/>
            </a:pPr>
            <a:r>
              <a:rPr lang="en-US" altLang="en-US" sz="1800" b="1" smtClean="0">
                <a:latin typeface="Courier New" panose="02070309020205020404" pitchFamily="49" charset="0"/>
              </a:rPr>
              <a:t>     r2 = ADD.W r1,r3  </a:t>
            </a:r>
            <a:r>
              <a:rPr lang="en-US" altLang="en-US" sz="1800" b="1" u="sng" smtClean="0">
                <a:latin typeface="Courier New" panose="02070309020205020404" pitchFamily="49" charset="0"/>
              </a:rPr>
              <a:t>if p2</a:t>
            </a:r>
            <a:endParaRPr lang="en-US" altLang="en-US" sz="1800" b="1" smtClean="0">
              <a:latin typeface="Courier New" panose="02070309020205020404" pitchFamily="49" charset="0"/>
            </a:endParaRPr>
          </a:p>
          <a:p>
            <a:pPr lvl="1" eaLnBrk="1" hangingPunct="1">
              <a:spcAft>
                <a:spcPct val="30000"/>
              </a:spcAft>
            </a:pPr>
            <a:r>
              <a:rPr lang="en-US" altLang="en-US" sz="2000" smtClean="0"/>
              <a:t>if the predicate register contains 0, the operation is not performed</a:t>
            </a:r>
          </a:p>
          <a:p>
            <a:pPr lvl="1" eaLnBrk="1" hangingPunct="1">
              <a:lnSpc>
                <a:spcPct val="90000"/>
              </a:lnSpc>
              <a:spcAft>
                <a:spcPct val="30000"/>
              </a:spcAft>
            </a:pPr>
            <a:r>
              <a:rPr lang="en-US" altLang="en-US" sz="2000" smtClean="0"/>
              <a:t>the values of predicate registers are typically set by “compare-to-predicate” operations</a:t>
            </a:r>
          </a:p>
          <a:p>
            <a:pPr lvl="1" eaLnBrk="1" hangingPunct="1">
              <a:lnSpc>
                <a:spcPct val="90000"/>
              </a:lnSpc>
              <a:spcAft>
                <a:spcPct val="30000"/>
              </a:spcAft>
              <a:buFontTx/>
              <a:buNone/>
            </a:pPr>
            <a:r>
              <a:rPr lang="en-US" altLang="en-US" sz="1600" b="1" smtClean="0">
                <a:solidFill>
                  <a:schemeClr val="tx1"/>
                </a:solidFill>
                <a:latin typeface="Courier New" panose="02070309020205020404" pitchFamily="49" charset="0"/>
              </a:rPr>
              <a:t>	       </a:t>
            </a:r>
            <a:br>
              <a:rPr lang="en-US" altLang="en-US" sz="1600" b="1" smtClean="0">
                <a:solidFill>
                  <a:schemeClr val="tx1"/>
                </a:solidFill>
                <a:latin typeface="Courier New" panose="02070309020205020404" pitchFamily="49" charset="0"/>
              </a:rPr>
            </a:br>
            <a:r>
              <a:rPr lang="en-US" altLang="en-US" sz="1600" b="1" smtClean="0">
                <a:solidFill>
                  <a:schemeClr val="tx1"/>
                </a:solidFill>
                <a:latin typeface="Courier New" panose="02070309020205020404" pitchFamily="49" charset="0"/>
              </a:rPr>
              <a:t>         </a:t>
            </a:r>
            <a:r>
              <a:rPr lang="en-US" altLang="en-US" sz="1800" b="1" smtClean="0">
                <a:solidFill>
                  <a:schemeClr val="tx1"/>
                </a:solidFill>
                <a:latin typeface="Courier New" panose="02070309020205020404" pitchFamily="49" charset="0"/>
              </a:rPr>
              <a:t>p1 = CMPP.&lt;= r4,r5</a:t>
            </a:r>
          </a:p>
          <a:p>
            <a:pPr marL="1314450" lvl="2" indent="-171450" eaLnBrk="1" hangingPunct="1">
              <a:lnSpc>
                <a:spcPct val="90000"/>
              </a:lnSpc>
              <a:buFontTx/>
              <a:buNone/>
            </a:pPr>
            <a:r>
              <a:rPr lang="en-US" altLang="en-US" b="1" smtClean="0"/>
              <a:t> </a:t>
            </a:r>
            <a:endParaRPr lang="en-US" altLang="en-US" sz="2000" b="1" smtClean="0">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94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94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E433C4-8344-4ECE-A3A0-A944F84E5851}" type="slidenum">
              <a:rPr lang="en-US" altLang="en-US">
                <a:solidFill>
                  <a:srgbClr val="660066"/>
                </a:solidFill>
              </a:rPr>
              <a:pPr eaLnBrk="1" hangingPunct="1"/>
              <a:t>6</a:t>
            </a:fld>
            <a:endParaRPr lang="en-US" altLang="en-US">
              <a:solidFill>
                <a:srgbClr val="660066"/>
              </a:solidFill>
            </a:endParaRPr>
          </a:p>
        </p:txBody>
      </p:sp>
      <p:sp>
        <p:nvSpPr>
          <p:cNvPr id="19461" name="Rectangle 2"/>
          <p:cNvSpPr>
            <a:spLocks noGrp="1" noChangeArrowheads="1"/>
          </p:cNvSpPr>
          <p:nvPr>
            <p:ph type="title"/>
          </p:nvPr>
        </p:nvSpPr>
        <p:spPr>
          <a:xfrm>
            <a:off x="1212850" y="677863"/>
            <a:ext cx="7445375" cy="485775"/>
          </a:xfrm>
        </p:spPr>
        <p:txBody>
          <a:bodyPr/>
          <a:lstStyle/>
          <a:p>
            <a:pPr eaLnBrk="1" hangingPunct="1"/>
            <a:r>
              <a:rPr lang="en-US" altLang="en-US" sz="3600" smtClean="0"/>
              <a:t>Acyclic Instruction Scheduling</a:t>
            </a:r>
          </a:p>
        </p:txBody>
      </p:sp>
      <p:sp>
        <p:nvSpPr>
          <p:cNvPr id="19462" name="Rectangle 3"/>
          <p:cNvSpPr>
            <a:spLocks noGrp="1" noChangeArrowheads="1"/>
          </p:cNvSpPr>
          <p:nvPr>
            <p:ph type="body" idx="1"/>
          </p:nvPr>
        </p:nvSpPr>
        <p:spPr>
          <a:xfrm>
            <a:off x="914400" y="1600200"/>
            <a:ext cx="7467600" cy="4991100"/>
          </a:xfrm>
        </p:spPr>
        <p:txBody>
          <a:bodyPr/>
          <a:lstStyle/>
          <a:p>
            <a:pPr eaLnBrk="1" hangingPunct="1"/>
            <a:r>
              <a:rPr lang="en-US" altLang="en-US" sz="2800" smtClean="0"/>
              <a:t>We will consider the case of acyclic control flow first.</a:t>
            </a:r>
          </a:p>
          <a:p>
            <a:pPr eaLnBrk="1" hangingPunct="1"/>
            <a:endParaRPr lang="en-US" altLang="en-US" sz="2800" smtClean="0"/>
          </a:p>
          <a:p>
            <a:pPr eaLnBrk="1" hangingPunct="1"/>
            <a:r>
              <a:rPr lang="en-US" altLang="en-US" sz="2800" smtClean="0"/>
              <a:t>The acyclic case itself has two parts:</a:t>
            </a:r>
          </a:p>
          <a:p>
            <a:pPr lvl="1" eaLnBrk="1" hangingPunct="1"/>
            <a:r>
              <a:rPr lang="en-US" altLang="en-US" sz="2400" smtClean="0"/>
              <a:t>The simpler case that we will consider first has no branching and corresponds to </a:t>
            </a:r>
            <a:r>
              <a:rPr lang="en-US" altLang="en-US" sz="2400" i="1" smtClean="0"/>
              <a:t>basic block</a:t>
            </a:r>
            <a:r>
              <a:rPr lang="en-US" altLang="en-US" sz="2400" smtClean="0"/>
              <a:t> of code, eg., loop bodies.</a:t>
            </a:r>
          </a:p>
          <a:p>
            <a:pPr lvl="1" eaLnBrk="1" hangingPunct="1"/>
            <a:r>
              <a:rPr lang="en-US" altLang="en-US" sz="2400" smtClean="0"/>
              <a:t>The more complicated case of scheduling programs with acyclic control flow </a:t>
            </a:r>
            <a:r>
              <a:rPr lang="en-US" altLang="en-US" sz="2400" i="1" smtClean="0"/>
              <a:t>with</a:t>
            </a:r>
            <a:r>
              <a:rPr lang="en-US" altLang="en-US" sz="2400" smtClean="0"/>
              <a:t> branching will be considered next.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747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E2E58E-2C2C-4B0C-82E1-66C181AA4E38}" type="slidenum">
              <a:rPr lang="en-US" altLang="en-US">
                <a:solidFill>
                  <a:srgbClr val="660066"/>
                </a:solidFill>
              </a:rPr>
              <a:pPr eaLnBrk="1" hangingPunct="1"/>
              <a:t>60</a:t>
            </a:fld>
            <a:endParaRPr lang="en-US" altLang="en-US">
              <a:solidFill>
                <a:srgbClr val="660066"/>
              </a:solidFill>
            </a:endParaRPr>
          </a:p>
        </p:txBody>
      </p:sp>
      <p:sp>
        <p:nvSpPr>
          <p:cNvPr id="74757" name="Rectangle 2"/>
          <p:cNvSpPr>
            <a:spLocks noGrp="1" noChangeArrowheads="1"/>
          </p:cNvSpPr>
          <p:nvPr>
            <p:ph type="title"/>
          </p:nvPr>
        </p:nvSpPr>
        <p:spPr>
          <a:xfrm>
            <a:off x="1295400" y="388938"/>
            <a:ext cx="7391400" cy="762000"/>
          </a:xfrm>
        </p:spPr>
        <p:txBody>
          <a:bodyPr/>
          <a:lstStyle/>
          <a:p>
            <a:pPr eaLnBrk="1" hangingPunct="1"/>
            <a:r>
              <a:rPr lang="en-US" altLang="en-US" smtClean="0"/>
              <a:t>Uses of Predication</a:t>
            </a:r>
          </a:p>
        </p:txBody>
      </p:sp>
      <p:sp>
        <p:nvSpPr>
          <p:cNvPr id="74758" name="Rectangle 3"/>
          <p:cNvSpPr>
            <a:spLocks noGrp="1" noChangeArrowheads="1"/>
          </p:cNvSpPr>
          <p:nvPr>
            <p:ph type="body" idx="1"/>
          </p:nvPr>
        </p:nvSpPr>
        <p:spPr>
          <a:xfrm>
            <a:off x="457200" y="1524000"/>
            <a:ext cx="8229600" cy="4724400"/>
          </a:xfrm>
        </p:spPr>
        <p:txBody>
          <a:bodyPr/>
          <a:lstStyle/>
          <a:p>
            <a:pPr eaLnBrk="1" hangingPunct="1"/>
            <a:r>
              <a:rPr lang="en-US" altLang="en-US" sz="2400" smtClean="0"/>
              <a:t>Predication, in its simplest form, is used with</a:t>
            </a:r>
          </a:p>
          <a:p>
            <a:pPr lvl="1" eaLnBrk="1" hangingPunct="1"/>
            <a:r>
              <a:rPr lang="en-US" altLang="en-US" sz="2000" smtClean="0"/>
              <a:t>if-conversion </a:t>
            </a:r>
          </a:p>
          <a:p>
            <a:pPr eaLnBrk="1" hangingPunct="1"/>
            <a:r>
              <a:rPr lang="en-US" altLang="en-US" sz="2400" smtClean="0"/>
              <a:t>A use of predication is to aid code motion by instruction scheduler.</a:t>
            </a:r>
          </a:p>
          <a:p>
            <a:pPr lvl="1" eaLnBrk="1" hangingPunct="1"/>
            <a:r>
              <a:rPr lang="en-US" altLang="en-US" sz="2000" smtClean="0"/>
              <a:t>e.g. hyperblocks</a:t>
            </a:r>
          </a:p>
          <a:p>
            <a:pPr eaLnBrk="1" hangingPunct="1"/>
            <a:r>
              <a:rPr lang="en-US" altLang="en-US" sz="2400" smtClean="0"/>
              <a:t>With more complex compare-to-predicate operations, we get</a:t>
            </a:r>
          </a:p>
          <a:p>
            <a:pPr lvl="1" eaLnBrk="1" hangingPunct="1"/>
            <a:r>
              <a:rPr lang="en-US" altLang="en-US" sz="2000" smtClean="0"/>
              <a:t>height reduction of control dependences</a:t>
            </a:r>
          </a:p>
          <a:p>
            <a:pPr eaLnBrk="1" hangingPunct="1"/>
            <a:r>
              <a:rPr lang="en-US" altLang="en-US" sz="2400" smtClean="0"/>
              <a:t>Kernel Only(KO) code for software pipeline</a:t>
            </a:r>
          </a:p>
          <a:p>
            <a:pPr lvl="1" eaLnBrk="1" hangingPunct="1"/>
            <a:r>
              <a:rPr lang="en-US" altLang="en-US" sz="2000" smtClean="0"/>
              <a:t>will be explained in modulo scheduling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57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757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DE111C-C62A-4BCE-9DCE-18FF3A516561}" type="slidenum">
              <a:rPr lang="en-US" altLang="en-US">
                <a:solidFill>
                  <a:srgbClr val="660066"/>
                </a:solidFill>
              </a:rPr>
              <a:pPr eaLnBrk="1" hangingPunct="1"/>
              <a:t>61</a:t>
            </a:fld>
            <a:endParaRPr lang="en-US" altLang="en-US">
              <a:solidFill>
                <a:srgbClr val="660066"/>
              </a:solidFill>
            </a:endParaRPr>
          </a:p>
        </p:txBody>
      </p:sp>
      <p:sp>
        <p:nvSpPr>
          <p:cNvPr id="75781" name="Rectangle 2"/>
          <p:cNvSpPr>
            <a:spLocks noGrp="1" noChangeArrowheads="1"/>
          </p:cNvSpPr>
          <p:nvPr>
            <p:ph type="title"/>
          </p:nvPr>
        </p:nvSpPr>
        <p:spPr>
          <a:xfrm>
            <a:off x="1295400" y="388938"/>
            <a:ext cx="7391400" cy="762000"/>
          </a:xfrm>
        </p:spPr>
        <p:txBody>
          <a:bodyPr/>
          <a:lstStyle/>
          <a:p>
            <a:pPr eaLnBrk="1" hangingPunct="1">
              <a:lnSpc>
                <a:spcPct val="90000"/>
              </a:lnSpc>
            </a:pPr>
            <a:r>
              <a:rPr lang="en-US" altLang="en-US" smtClean="0"/>
              <a:t>If-conversion</a:t>
            </a:r>
          </a:p>
        </p:txBody>
      </p:sp>
      <p:sp>
        <p:nvSpPr>
          <p:cNvPr id="75782" name="Rectangle 3"/>
          <p:cNvSpPr>
            <a:spLocks noGrp="1" noChangeArrowheads="1"/>
          </p:cNvSpPr>
          <p:nvPr>
            <p:ph type="body" idx="1"/>
          </p:nvPr>
        </p:nvSpPr>
        <p:spPr>
          <a:xfrm>
            <a:off x="457200" y="1524000"/>
            <a:ext cx="8229600" cy="4724400"/>
          </a:xfrm>
        </p:spPr>
        <p:txBody>
          <a:bodyPr/>
          <a:lstStyle/>
          <a:p>
            <a:pPr marL="0" indent="0" eaLnBrk="1" hangingPunct="1">
              <a:buFont typeface="Arial Unicode MS" panose="020B0604020202020204" pitchFamily="34" charset="-128"/>
              <a:buNone/>
              <a:tabLst>
                <a:tab pos="1830388" algn="l"/>
                <a:tab pos="2339975" algn="l"/>
              </a:tabLst>
            </a:pPr>
            <a:r>
              <a:rPr lang="en-US" altLang="en-US" sz="2000" smtClean="0"/>
              <a:t>If-conversion replaces conditional branches with predicated operations.</a:t>
            </a:r>
          </a:p>
          <a:p>
            <a:pPr lvl="1" eaLnBrk="1" hangingPunct="1">
              <a:tabLst>
                <a:tab pos="1830388" algn="l"/>
                <a:tab pos="2339975" algn="l"/>
              </a:tabLst>
            </a:pPr>
            <a:r>
              <a:rPr lang="en-US" altLang="en-US" sz="1800" smtClean="0"/>
              <a:t>Those instructions in branches not taken are disabled by predication.</a:t>
            </a:r>
          </a:p>
          <a:p>
            <a:pPr marL="0" indent="0" eaLnBrk="1" hangingPunct="1">
              <a:buFont typeface="Arial Unicode MS" panose="020B0604020202020204" pitchFamily="34" charset="-128"/>
              <a:buNone/>
              <a:tabLst>
                <a:tab pos="1830388" algn="l"/>
                <a:tab pos="2339975" algn="l"/>
              </a:tabLst>
            </a:pPr>
            <a:r>
              <a:rPr lang="en-US" altLang="en-US" sz="2000" smtClean="0"/>
              <a:t>For example, the code generated for:</a:t>
            </a:r>
            <a:endParaRPr lang="en-US" altLang="en-US" sz="2800" smtClean="0"/>
          </a:p>
          <a:p>
            <a:pPr marL="0" indent="0" eaLnBrk="1" hangingPunct="1">
              <a:buFont typeface="Arial Unicode MS" panose="020B0604020202020204" pitchFamily="34" charset="-128"/>
              <a:buNone/>
              <a:tabLst>
                <a:tab pos="1830388" algn="l"/>
                <a:tab pos="2339975" algn="l"/>
              </a:tabLst>
            </a:pPr>
            <a:r>
              <a:rPr lang="en-US" altLang="en-US" sz="1400" b="1" smtClean="0">
                <a:latin typeface="Courier New" panose="02070309020205020404" pitchFamily="49" charset="0"/>
              </a:rPr>
              <a:t>	</a:t>
            </a:r>
            <a:r>
              <a:rPr lang="en-US" altLang="en-US" sz="1800" b="1" smtClean="0">
                <a:latin typeface="Courier New" panose="02070309020205020404" pitchFamily="49" charset="0"/>
              </a:rPr>
              <a:t>if (a &lt; b)</a:t>
            </a:r>
            <a:br>
              <a:rPr lang="en-US" altLang="en-US" sz="1800" b="1" smtClean="0">
                <a:latin typeface="Courier New" panose="02070309020205020404" pitchFamily="49" charset="0"/>
              </a:rPr>
            </a:br>
            <a:r>
              <a:rPr lang="en-US" altLang="en-US" sz="1800" b="1" smtClean="0">
                <a:latin typeface="Courier New" panose="02070309020205020404" pitchFamily="49" charset="0"/>
              </a:rPr>
              <a:t>		c = a;</a:t>
            </a:r>
            <a:br>
              <a:rPr lang="en-US" altLang="en-US" sz="1800" b="1" smtClean="0">
                <a:latin typeface="Courier New" panose="02070309020205020404" pitchFamily="49" charset="0"/>
              </a:rPr>
            </a:br>
            <a:r>
              <a:rPr lang="en-US" altLang="en-US" sz="1800" b="1" smtClean="0">
                <a:latin typeface="Courier New" panose="02070309020205020404" pitchFamily="49" charset="0"/>
              </a:rPr>
              <a:t>	else</a:t>
            </a:r>
            <a:br>
              <a:rPr lang="en-US" altLang="en-US" sz="1800" b="1" smtClean="0">
                <a:latin typeface="Courier New" panose="02070309020205020404" pitchFamily="49" charset="0"/>
              </a:rPr>
            </a:br>
            <a:r>
              <a:rPr lang="en-US" altLang="en-US" sz="1800" b="1" smtClean="0">
                <a:latin typeface="Courier New" panose="02070309020205020404" pitchFamily="49" charset="0"/>
              </a:rPr>
              <a:t>		c = b;</a:t>
            </a:r>
            <a:br>
              <a:rPr lang="en-US" altLang="en-US" sz="1800" b="1" smtClean="0">
                <a:latin typeface="Courier New" panose="02070309020205020404" pitchFamily="49" charset="0"/>
              </a:rPr>
            </a:br>
            <a:r>
              <a:rPr lang="en-US" altLang="en-US" sz="1800" b="1" smtClean="0">
                <a:latin typeface="Courier New" panose="02070309020205020404" pitchFamily="49" charset="0"/>
              </a:rPr>
              <a:t>	if (d &lt; e)</a:t>
            </a:r>
            <a:br>
              <a:rPr lang="en-US" altLang="en-US" sz="1800" b="1" smtClean="0">
                <a:latin typeface="Courier New" panose="02070309020205020404" pitchFamily="49" charset="0"/>
              </a:rPr>
            </a:br>
            <a:r>
              <a:rPr lang="en-US" altLang="en-US" sz="1800" b="1" smtClean="0">
                <a:latin typeface="Courier New" panose="02070309020205020404" pitchFamily="49" charset="0"/>
              </a:rPr>
              <a:t>		f = d;</a:t>
            </a:r>
            <a:br>
              <a:rPr lang="en-US" altLang="en-US" sz="1800" b="1" smtClean="0">
                <a:latin typeface="Courier New" panose="02070309020205020404" pitchFamily="49" charset="0"/>
              </a:rPr>
            </a:br>
            <a:r>
              <a:rPr lang="en-US" altLang="en-US" sz="1800" b="1" smtClean="0">
                <a:latin typeface="Courier New" panose="02070309020205020404" pitchFamily="49" charset="0"/>
              </a:rPr>
              <a:t>	else</a:t>
            </a:r>
            <a:br>
              <a:rPr lang="en-US" altLang="en-US" sz="1800" b="1" smtClean="0">
                <a:latin typeface="Courier New" panose="02070309020205020404" pitchFamily="49" charset="0"/>
              </a:rPr>
            </a:br>
            <a:r>
              <a:rPr lang="en-US" altLang="en-US" sz="1800" b="1" smtClean="0">
                <a:latin typeface="Courier New" panose="02070309020205020404" pitchFamily="49" charset="0"/>
              </a:rPr>
              <a:t>		f = e;</a:t>
            </a:r>
          </a:p>
          <a:p>
            <a:pPr marL="0" indent="0" eaLnBrk="1" hangingPunct="1">
              <a:buFont typeface="Arial Unicode MS" panose="020B0604020202020204" pitchFamily="34" charset="-128"/>
              <a:buNone/>
              <a:tabLst>
                <a:tab pos="1830388" algn="l"/>
                <a:tab pos="2339975" algn="l"/>
              </a:tabLst>
            </a:pPr>
            <a:r>
              <a:rPr lang="en-US" altLang="en-US" sz="2000" smtClean="0"/>
              <a:t>might be the two VLIW instructions:</a:t>
            </a:r>
            <a:endParaRPr lang="en-US" altLang="en-US" sz="1400" smtClean="0">
              <a:latin typeface="Courier New" panose="02070309020205020404" pitchFamily="49" charset="0"/>
            </a:endParaRPr>
          </a:p>
        </p:txBody>
      </p:sp>
      <p:sp>
        <p:nvSpPr>
          <p:cNvPr id="75783" name="Text Box 4"/>
          <p:cNvSpPr txBox="1">
            <a:spLocks noChangeArrowheads="1"/>
          </p:cNvSpPr>
          <p:nvPr/>
        </p:nvSpPr>
        <p:spPr bwMode="auto">
          <a:xfrm>
            <a:off x="114300" y="5345113"/>
            <a:ext cx="2146300" cy="3603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b="1">
                <a:latin typeface="Courier New" panose="02070309020205020404" pitchFamily="49" charset="0"/>
              </a:rPr>
              <a:t>P1 = CMPP.&lt; a,b</a:t>
            </a:r>
          </a:p>
        </p:txBody>
      </p:sp>
      <p:sp>
        <p:nvSpPr>
          <p:cNvPr id="75784" name="Text Box 5"/>
          <p:cNvSpPr txBox="1">
            <a:spLocks noChangeArrowheads="1"/>
          </p:cNvSpPr>
          <p:nvPr/>
        </p:nvSpPr>
        <p:spPr bwMode="auto">
          <a:xfrm>
            <a:off x="2260600" y="5345113"/>
            <a:ext cx="2276475" cy="3603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b="1">
                <a:latin typeface="Courier New" panose="02070309020205020404" pitchFamily="49" charset="0"/>
              </a:rPr>
              <a:t>P2 = CMPP.&gt;= a,b</a:t>
            </a:r>
          </a:p>
        </p:txBody>
      </p:sp>
      <p:sp>
        <p:nvSpPr>
          <p:cNvPr id="75785" name="Text Box 6"/>
          <p:cNvSpPr txBox="1">
            <a:spLocks noChangeArrowheads="1"/>
          </p:cNvSpPr>
          <p:nvPr/>
        </p:nvSpPr>
        <p:spPr bwMode="auto">
          <a:xfrm>
            <a:off x="4537075" y="5345113"/>
            <a:ext cx="2146300" cy="3603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b="1">
                <a:latin typeface="Courier New" panose="02070309020205020404" pitchFamily="49" charset="0"/>
              </a:rPr>
              <a:t>P3 = CMPP.&lt; d,e</a:t>
            </a:r>
          </a:p>
        </p:txBody>
      </p:sp>
      <p:sp>
        <p:nvSpPr>
          <p:cNvPr id="75786" name="Text Box 7"/>
          <p:cNvSpPr txBox="1">
            <a:spLocks noChangeArrowheads="1"/>
          </p:cNvSpPr>
          <p:nvPr/>
        </p:nvSpPr>
        <p:spPr bwMode="auto">
          <a:xfrm>
            <a:off x="6683375" y="5345113"/>
            <a:ext cx="2276475" cy="3603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b="1">
                <a:latin typeface="Courier New" panose="02070309020205020404" pitchFamily="49" charset="0"/>
              </a:rPr>
              <a:t>P4 = CMPP.&gt;= d,e</a:t>
            </a:r>
          </a:p>
        </p:txBody>
      </p:sp>
      <p:sp>
        <p:nvSpPr>
          <p:cNvPr id="75787" name="Text Box 8"/>
          <p:cNvSpPr txBox="1">
            <a:spLocks noChangeArrowheads="1"/>
          </p:cNvSpPr>
          <p:nvPr/>
        </p:nvSpPr>
        <p:spPr bwMode="auto">
          <a:xfrm>
            <a:off x="128588" y="5842000"/>
            <a:ext cx="2146300" cy="360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b="1">
                <a:latin typeface="Courier New" panose="02070309020205020404" pitchFamily="49" charset="0"/>
              </a:rPr>
              <a:t> c = a   if p1 </a:t>
            </a:r>
          </a:p>
        </p:txBody>
      </p:sp>
      <p:sp>
        <p:nvSpPr>
          <p:cNvPr id="75788" name="Text Box 9"/>
          <p:cNvSpPr txBox="1">
            <a:spLocks noChangeArrowheads="1"/>
          </p:cNvSpPr>
          <p:nvPr/>
        </p:nvSpPr>
        <p:spPr bwMode="auto">
          <a:xfrm>
            <a:off x="2274888" y="5842000"/>
            <a:ext cx="2276475" cy="360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b="1">
                <a:latin typeface="Courier New" panose="02070309020205020404" pitchFamily="49" charset="0"/>
              </a:rPr>
              <a:t> c = b   if p2  </a:t>
            </a:r>
          </a:p>
        </p:txBody>
      </p:sp>
      <p:sp>
        <p:nvSpPr>
          <p:cNvPr id="75789" name="Text Box 10"/>
          <p:cNvSpPr txBox="1">
            <a:spLocks noChangeArrowheads="1"/>
          </p:cNvSpPr>
          <p:nvPr/>
        </p:nvSpPr>
        <p:spPr bwMode="auto">
          <a:xfrm>
            <a:off x="4551363" y="5842000"/>
            <a:ext cx="2146300" cy="360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b="1">
                <a:latin typeface="Courier New" panose="02070309020205020404" pitchFamily="49" charset="0"/>
              </a:rPr>
              <a:t> F = d   if p3 </a:t>
            </a:r>
          </a:p>
        </p:txBody>
      </p:sp>
      <p:sp>
        <p:nvSpPr>
          <p:cNvPr id="75790" name="Rectangle 11"/>
          <p:cNvSpPr>
            <a:spLocks noChangeArrowheads="1"/>
          </p:cNvSpPr>
          <p:nvPr/>
        </p:nvSpPr>
        <p:spPr bwMode="auto">
          <a:xfrm>
            <a:off x="6697663" y="5842000"/>
            <a:ext cx="2262187" cy="360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b="1">
                <a:latin typeface="Courier New" panose="02070309020205020404" pitchFamily="49" charset="0"/>
              </a:rPr>
              <a:t> F = e   if p4 </a:t>
            </a:r>
          </a:p>
        </p:txBody>
      </p:sp>
      <p:sp>
        <p:nvSpPr>
          <p:cNvPr id="75791" name="Rectangle 12"/>
          <p:cNvSpPr>
            <a:spLocks noChangeArrowheads="1"/>
          </p:cNvSpPr>
          <p:nvPr/>
        </p:nvSpPr>
        <p:spPr bwMode="auto">
          <a:xfrm>
            <a:off x="5349875" y="2211388"/>
            <a:ext cx="3032125" cy="293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5792" name="AutoShape 13"/>
          <p:cNvSpPr>
            <a:spLocks noChangeArrowheads="1"/>
          </p:cNvSpPr>
          <p:nvPr/>
        </p:nvSpPr>
        <p:spPr bwMode="auto">
          <a:xfrm>
            <a:off x="6292850" y="2433638"/>
            <a:ext cx="1209675" cy="287337"/>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Courier New" panose="02070309020205020404" pitchFamily="49" charset="0"/>
              </a:rPr>
              <a:t>if (a &lt; b)</a:t>
            </a:r>
          </a:p>
        </p:txBody>
      </p:sp>
      <p:sp>
        <p:nvSpPr>
          <p:cNvPr id="75793" name="AutoShape 14"/>
          <p:cNvSpPr>
            <a:spLocks noChangeArrowheads="1"/>
          </p:cNvSpPr>
          <p:nvPr/>
        </p:nvSpPr>
        <p:spPr bwMode="auto">
          <a:xfrm>
            <a:off x="5527675" y="3127375"/>
            <a:ext cx="1057275" cy="287338"/>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Courier New" panose="02070309020205020404" pitchFamily="49" charset="0"/>
              </a:rPr>
              <a:t>c = a</a:t>
            </a:r>
          </a:p>
        </p:txBody>
      </p:sp>
      <p:sp>
        <p:nvSpPr>
          <p:cNvPr id="75794" name="AutoShape 15"/>
          <p:cNvSpPr>
            <a:spLocks noChangeArrowheads="1"/>
          </p:cNvSpPr>
          <p:nvPr/>
        </p:nvSpPr>
        <p:spPr bwMode="auto">
          <a:xfrm>
            <a:off x="7083425" y="3127375"/>
            <a:ext cx="1057275" cy="287338"/>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Courier New" panose="02070309020205020404" pitchFamily="49" charset="0"/>
              </a:rPr>
              <a:t>c = b</a:t>
            </a:r>
          </a:p>
        </p:txBody>
      </p:sp>
      <p:sp>
        <p:nvSpPr>
          <p:cNvPr id="75795" name="AutoShape 16"/>
          <p:cNvSpPr>
            <a:spLocks noChangeArrowheads="1"/>
          </p:cNvSpPr>
          <p:nvPr/>
        </p:nvSpPr>
        <p:spPr bwMode="auto">
          <a:xfrm>
            <a:off x="5626100" y="4584700"/>
            <a:ext cx="1057275" cy="287338"/>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Courier New" panose="02070309020205020404" pitchFamily="49" charset="0"/>
              </a:rPr>
              <a:t>f = d</a:t>
            </a:r>
          </a:p>
        </p:txBody>
      </p:sp>
      <p:sp>
        <p:nvSpPr>
          <p:cNvPr id="75796" name="AutoShape 17"/>
          <p:cNvSpPr>
            <a:spLocks noChangeArrowheads="1"/>
          </p:cNvSpPr>
          <p:nvPr/>
        </p:nvSpPr>
        <p:spPr bwMode="auto">
          <a:xfrm>
            <a:off x="7083425" y="4584700"/>
            <a:ext cx="1057275" cy="287338"/>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Courier New" panose="02070309020205020404" pitchFamily="49" charset="0"/>
              </a:rPr>
              <a:t>f = e</a:t>
            </a:r>
          </a:p>
        </p:txBody>
      </p:sp>
      <p:sp>
        <p:nvSpPr>
          <p:cNvPr id="75797" name="AutoShape 18"/>
          <p:cNvSpPr>
            <a:spLocks noChangeArrowheads="1"/>
          </p:cNvSpPr>
          <p:nvPr/>
        </p:nvSpPr>
        <p:spPr bwMode="auto">
          <a:xfrm>
            <a:off x="6292850" y="3856038"/>
            <a:ext cx="1209675" cy="287337"/>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latin typeface="Courier New" panose="02070309020205020404" pitchFamily="49" charset="0"/>
              </a:rPr>
              <a:t>if (d &lt; e)</a:t>
            </a:r>
          </a:p>
        </p:txBody>
      </p:sp>
      <p:cxnSp>
        <p:nvCxnSpPr>
          <p:cNvPr id="75798" name="AutoShape 19"/>
          <p:cNvCxnSpPr>
            <a:cxnSpLocks noChangeShapeType="1"/>
            <a:stCxn id="75792" idx="2"/>
            <a:endCxn id="75793" idx="0"/>
          </p:cNvCxnSpPr>
          <p:nvPr/>
        </p:nvCxnSpPr>
        <p:spPr bwMode="auto">
          <a:xfrm flipH="1">
            <a:off x="6056313" y="2720975"/>
            <a:ext cx="841375" cy="406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9" name="AutoShape 20"/>
          <p:cNvCxnSpPr>
            <a:cxnSpLocks noChangeShapeType="1"/>
            <a:stCxn id="75792" idx="2"/>
            <a:endCxn id="75794" idx="0"/>
          </p:cNvCxnSpPr>
          <p:nvPr/>
        </p:nvCxnSpPr>
        <p:spPr bwMode="auto">
          <a:xfrm>
            <a:off x="6897688" y="2720975"/>
            <a:ext cx="714375" cy="406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0" name="AutoShape 21"/>
          <p:cNvCxnSpPr>
            <a:cxnSpLocks noChangeShapeType="1"/>
            <a:stCxn id="75793" idx="2"/>
            <a:endCxn id="75797" idx="0"/>
          </p:cNvCxnSpPr>
          <p:nvPr/>
        </p:nvCxnSpPr>
        <p:spPr bwMode="auto">
          <a:xfrm>
            <a:off x="6056313" y="3414713"/>
            <a:ext cx="841375" cy="441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1" name="AutoShape 22"/>
          <p:cNvCxnSpPr>
            <a:cxnSpLocks noChangeShapeType="1"/>
            <a:stCxn id="75794" idx="2"/>
            <a:endCxn id="75797" idx="0"/>
          </p:cNvCxnSpPr>
          <p:nvPr/>
        </p:nvCxnSpPr>
        <p:spPr bwMode="auto">
          <a:xfrm flipH="1">
            <a:off x="6897688" y="3414713"/>
            <a:ext cx="714375" cy="441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2" name="AutoShape 23"/>
          <p:cNvCxnSpPr>
            <a:cxnSpLocks noChangeShapeType="1"/>
            <a:stCxn id="75797" idx="2"/>
            <a:endCxn id="75795" idx="0"/>
          </p:cNvCxnSpPr>
          <p:nvPr/>
        </p:nvCxnSpPr>
        <p:spPr bwMode="auto">
          <a:xfrm flipH="1">
            <a:off x="6154738" y="4143375"/>
            <a:ext cx="742950" cy="441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3" name="AutoShape 24"/>
          <p:cNvCxnSpPr>
            <a:cxnSpLocks noChangeShapeType="1"/>
            <a:stCxn id="75797" idx="2"/>
            <a:endCxn id="75796" idx="0"/>
          </p:cNvCxnSpPr>
          <p:nvPr/>
        </p:nvCxnSpPr>
        <p:spPr bwMode="auto">
          <a:xfrm>
            <a:off x="6897688" y="4143375"/>
            <a:ext cx="714375" cy="441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68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768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66D3B1-95F6-47B3-BED7-E3CD4C40D023}" type="slidenum">
              <a:rPr lang="en-US" altLang="en-US">
                <a:solidFill>
                  <a:srgbClr val="660066"/>
                </a:solidFill>
              </a:rPr>
              <a:pPr eaLnBrk="1" hangingPunct="1"/>
              <a:t>62</a:t>
            </a:fld>
            <a:endParaRPr lang="en-US" altLang="en-US">
              <a:solidFill>
                <a:srgbClr val="660066"/>
              </a:solidFill>
            </a:endParaRPr>
          </a:p>
        </p:txBody>
      </p:sp>
      <p:sp>
        <p:nvSpPr>
          <p:cNvPr id="76805" name="Rectangle 2"/>
          <p:cNvSpPr>
            <a:spLocks noGrp="1" noChangeArrowheads="1"/>
          </p:cNvSpPr>
          <p:nvPr>
            <p:ph type="title"/>
          </p:nvPr>
        </p:nvSpPr>
        <p:spPr>
          <a:xfrm>
            <a:off x="1295400" y="388938"/>
            <a:ext cx="7391400" cy="762000"/>
          </a:xfrm>
        </p:spPr>
        <p:txBody>
          <a:bodyPr/>
          <a:lstStyle/>
          <a:p>
            <a:pPr eaLnBrk="1" hangingPunct="1">
              <a:lnSpc>
                <a:spcPct val="90000"/>
              </a:lnSpc>
            </a:pPr>
            <a:r>
              <a:rPr lang="en-US" altLang="en-US" smtClean="0"/>
              <a:t>Compare-to-predicate instructions</a:t>
            </a:r>
            <a:endParaRPr lang="en-US" altLang="en-US" sz="3600" smtClean="0"/>
          </a:p>
        </p:txBody>
      </p:sp>
      <p:sp>
        <p:nvSpPr>
          <p:cNvPr id="76806" name="Rectangle 3"/>
          <p:cNvSpPr>
            <a:spLocks noGrp="1" noChangeArrowheads="1"/>
          </p:cNvSpPr>
          <p:nvPr>
            <p:ph type="body" idx="1"/>
          </p:nvPr>
        </p:nvSpPr>
        <p:spPr>
          <a:xfrm>
            <a:off x="457200" y="1524000"/>
            <a:ext cx="8229600" cy="2339975"/>
          </a:xfrm>
          <a:extLst>
            <a:ext uri="{91240B29-F687-4F45-9708-019B960494DF}">
              <a14:hiddenLine xmlns:a14="http://schemas.microsoft.com/office/drawing/2010/main" w="9525">
                <a:solidFill>
                  <a:schemeClr val="accent2"/>
                </a:solidFill>
                <a:miter lim="800000"/>
                <a:headEnd/>
                <a:tailEnd/>
              </a14:hiddenLine>
            </a:ext>
          </a:extLst>
        </p:spPr>
        <p:txBody>
          <a:bodyPr/>
          <a:lstStyle/>
          <a:p>
            <a:pPr marL="0" indent="0" eaLnBrk="1" hangingPunct="1">
              <a:lnSpc>
                <a:spcPct val="90000"/>
              </a:lnSpc>
              <a:spcAft>
                <a:spcPct val="25000"/>
              </a:spcAft>
              <a:buFont typeface="Arial Unicode MS" panose="020B0604020202020204" pitchFamily="34" charset="-128"/>
              <a:buNone/>
            </a:pPr>
            <a:r>
              <a:rPr lang="en-US" altLang="en-US" sz="2400" smtClean="0"/>
              <a:t>In previous slide, there were two pairs of almost identical instructions</a:t>
            </a:r>
          </a:p>
          <a:p>
            <a:pPr lvl="1" eaLnBrk="1" hangingPunct="1">
              <a:lnSpc>
                <a:spcPct val="90000"/>
              </a:lnSpc>
              <a:spcAft>
                <a:spcPct val="25000"/>
              </a:spcAft>
            </a:pPr>
            <a:r>
              <a:rPr lang="en-US" altLang="en-US" sz="2000" smtClean="0"/>
              <a:t>just computing complement of each other</a:t>
            </a:r>
          </a:p>
          <a:p>
            <a:pPr marL="0" indent="0" eaLnBrk="1" hangingPunct="1">
              <a:lnSpc>
                <a:spcPct val="90000"/>
              </a:lnSpc>
              <a:spcAft>
                <a:spcPct val="25000"/>
              </a:spcAft>
              <a:buFont typeface="Arial Unicode MS" panose="020B0604020202020204" pitchFamily="34" charset="-128"/>
              <a:buNone/>
            </a:pPr>
            <a:r>
              <a:rPr lang="en-US" altLang="en-US" sz="2400" smtClean="0"/>
              <a:t> HPL-PD provides two-output CMPP instructions</a:t>
            </a:r>
          </a:p>
          <a:p>
            <a:pPr lvl="1" eaLnBrk="1" hangingPunct="1">
              <a:lnSpc>
                <a:spcPct val="90000"/>
              </a:lnSpc>
              <a:spcAft>
                <a:spcPct val="25000"/>
              </a:spcAft>
              <a:buFontTx/>
              <a:buNone/>
            </a:pPr>
            <a:r>
              <a:rPr lang="en-US" altLang="en-US" sz="2000" b="1" smtClean="0">
                <a:latin typeface="Courier New" panose="02070309020205020404" pitchFamily="49" charset="0"/>
              </a:rPr>
              <a:t/>
            </a:r>
            <a:br>
              <a:rPr lang="en-US" altLang="en-US" sz="2000" b="1" smtClean="0">
                <a:latin typeface="Courier New" panose="02070309020205020404" pitchFamily="49" charset="0"/>
              </a:rPr>
            </a:br>
            <a:r>
              <a:rPr lang="en-US" altLang="en-US" sz="2000" b="1" smtClean="0">
                <a:latin typeface="Courier New" panose="02070309020205020404" pitchFamily="49" charset="0"/>
              </a:rPr>
              <a:t>p1,</a:t>
            </a:r>
            <a:r>
              <a:rPr lang="en-US" altLang="en-US" sz="2000" b="1" smtClean="0">
                <a:solidFill>
                  <a:schemeClr val="accent2"/>
                </a:solidFill>
                <a:latin typeface="Courier New" panose="02070309020205020404" pitchFamily="49" charset="0"/>
              </a:rPr>
              <a:t>p2</a:t>
            </a:r>
            <a:r>
              <a:rPr lang="en-US" altLang="en-US" sz="2000" b="1" smtClean="0">
                <a:latin typeface="Courier New" panose="02070309020205020404" pitchFamily="49" charset="0"/>
              </a:rPr>
              <a:t> </a:t>
            </a:r>
            <a:r>
              <a:rPr lang="en-US" altLang="en-US" sz="2000" b="1" smtClean="0">
                <a:solidFill>
                  <a:schemeClr val="tx1"/>
                </a:solidFill>
                <a:latin typeface="Courier New" panose="02070309020205020404" pitchFamily="49" charset="0"/>
              </a:rPr>
              <a:t>= CMPP.</a:t>
            </a:r>
            <a:r>
              <a:rPr lang="en-US" altLang="en-US" sz="2000" b="1" smtClean="0">
                <a:latin typeface="Courier New" panose="02070309020205020404" pitchFamily="49" charset="0"/>
              </a:rPr>
              <a:t>UN.</a:t>
            </a:r>
            <a:r>
              <a:rPr lang="en-US" altLang="en-US" sz="2000" b="1" smtClean="0">
                <a:solidFill>
                  <a:schemeClr val="accent2"/>
                </a:solidFill>
                <a:latin typeface="Courier New" panose="02070309020205020404" pitchFamily="49" charset="0"/>
              </a:rPr>
              <a:t>UC</a:t>
            </a:r>
            <a:r>
              <a:rPr lang="en-US" altLang="en-US" sz="2000" b="1" smtClean="0">
                <a:latin typeface="Courier New" panose="02070309020205020404" pitchFamily="49" charset="0"/>
              </a:rPr>
              <a:t> </a:t>
            </a:r>
            <a:r>
              <a:rPr lang="en-US" altLang="en-US" sz="2000" b="1" smtClean="0">
                <a:solidFill>
                  <a:schemeClr val="tx1"/>
                </a:solidFill>
                <a:latin typeface="Courier New" panose="02070309020205020404" pitchFamily="49" charset="0"/>
              </a:rPr>
              <a:t>(r1&lt;r2) if q</a:t>
            </a:r>
            <a:endParaRPr lang="en-US" altLang="en-US" sz="2000" b="1" smtClean="0">
              <a:latin typeface="Courier New" panose="02070309020205020404" pitchFamily="49" charset="0"/>
            </a:endParaRPr>
          </a:p>
          <a:p>
            <a:pPr lvl="1" eaLnBrk="1" hangingPunct="1">
              <a:lnSpc>
                <a:spcPct val="90000"/>
              </a:lnSpc>
              <a:spcAft>
                <a:spcPct val="25000"/>
              </a:spcAft>
              <a:buFontTx/>
              <a:buNone/>
            </a:pPr>
            <a:endParaRPr lang="en-US" altLang="en-US" sz="2000" smtClean="0"/>
          </a:p>
        </p:txBody>
      </p:sp>
      <p:sp>
        <p:nvSpPr>
          <p:cNvPr id="76807" name="Rectangle 4"/>
          <p:cNvSpPr>
            <a:spLocks noChangeArrowheads="1"/>
          </p:cNvSpPr>
          <p:nvPr/>
        </p:nvSpPr>
        <p:spPr bwMode="auto">
          <a:xfrm>
            <a:off x="469900" y="4110038"/>
            <a:ext cx="8229600"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Aft>
                <a:spcPct val="25000"/>
              </a:spcAft>
              <a:buFont typeface="Arial Unicode MS" panose="020B0604020202020204" pitchFamily="34" charset="-128"/>
              <a:buNone/>
            </a:pPr>
            <a:r>
              <a:rPr lang="en-US" altLang="en-US" sz="2000" b="1">
                <a:latin typeface="Courier New" panose="02070309020205020404" pitchFamily="49" charset="0"/>
              </a:rPr>
              <a:t>p1,p2: </a:t>
            </a:r>
            <a:r>
              <a:rPr lang="en-US" altLang="en-US" sz="2000"/>
              <a:t>destination registers</a:t>
            </a:r>
          </a:p>
          <a:p>
            <a:pPr eaLnBrk="1" hangingPunct="1">
              <a:spcAft>
                <a:spcPct val="25000"/>
              </a:spcAft>
              <a:buFont typeface="Arial Unicode MS" panose="020B0604020202020204" pitchFamily="34" charset="-128"/>
              <a:buNone/>
            </a:pPr>
            <a:r>
              <a:rPr lang="en-US" altLang="en-US" sz="2000" b="1">
                <a:latin typeface="Courier New" panose="02070309020205020404" pitchFamily="49" charset="0"/>
              </a:rPr>
              <a:t>q</a:t>
            </a:r>
            <a:r>
              <a:rPr lang="en-US" altLang="en-US" sz="2000"/>
              <a:t> : source predicate register</a:t>
            </a:r>
          </a:p>
          <a:p>
            <a:pPr eaLnBrk="1" hangingPunct="1">
              <a:spcAft>
                <a:spcPct val="25000"/>
              </a:spcAft>
              <a:buFont typeface="Arial Unicode MS" panose="020B0604020202020204" pitchFamily="34" charset="-128"/>
              <a:buNone/>
            </a:pPr>
            <a:r>
              <a:rPr lang="en-US" altLang="en-US" sz="2000"/>
              <a:t>Modifiers: </a:t>
            </a:r>
          </a:p>
          <a:p>
            <a:pPr eaLnBrk="1" hangingPunct="1">
              <a:spcAft>
                <a:spcPct val="25000"/>
              </a:spcAft>
              <a:buFont typeface="Arial Unicode MS" panose="020B0604020202020204" pitchFamily="34" charset="-128"/>
              <a:buNone/>
            </a:pPr>
            <a:r>
              <a:rPr lang="en-US" altLang="en-US" sz="2000"/>
              <a:t>	</a:t>
            </a:r>
            <a:r>
              <a:rPr lang="en-US" altLang="en-US" sz="2000" b="1">
                <a:latin typeface="Courier New" panose="02070309020205020404" pitchFamily="49" charset="0"/>
              </a:rPr>
              <a:t>U</a:t>
            </a:r>
            <a:r>
              <a:rPr lang="en-US" altLang="en-US" sz="2000"/>
              <a:t> means unconditional, </a:t>
            </a:r>
            <a:r>
              <a:rPr lang="en-US" altLang="en-US" sz="2000" b="1">
                <a:latin typeface="Courier New" panose="02070309020205020404" pitchFamily="49" charset="0"/>
              </a:rPr>
              <a:t>N</a:t>
            </a:r>
            <a:r>
              <a:rPr lang="en-US" altLang="en-US" sz="2000"/>
              <a:t> means normal, </a:t>
            </a:r>
            <a:r>
              <a:rPr lang="en-US" altLang="en-US" sz="2000" b="1">
                <a:latin typeface="Courier New" panose="02070309020205020404" pitchFamily="49" charset="0"/>
              </a:rPr>
              <a:t>C</a:t>
            </a:r>
            <a:r>
              <a:rPr lang="en-US" altLang="en-US" sz="2000"/>
              <a:t> means complement</a:t>
            </a:r>
          </a:p>
          <a:p>
            <a:pPr eaLnBrk="1" hangingPunct="1">
              <a:spcAft>
                <a:spcPct val="25000"/>
              </a:spcAft>
              <a:buFont typeface="Arial Unicode MS" panose="020B0604020202020204" pitchFamily="34" charset="-128"/>
              <a:buNone/>
            </a:pPr>
            <a:r>
              <a:rPr lang="en-US" altLang="en-US" sz="2000"/>
              <a:t>	There are other possibilities (conditional, or, and)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78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778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A1D470-6FEC-41CD-A5BB-6124A58B1CB2}" type="slidenum">
              <a:rPr lang="en-US" altLang="en-US">
                <a:solidFill>
                  <a:srgbClr val="660066"/>
                </a:solidFill>
              </a:rPr>
              <a:pPr eaLnBrk="1" hangingPunct="1"/>
              <a:t>63</a:t>
            </a:fld>
            <a:endParaRPr lang="en-US" altLang="en-US">
              <a:solidFill>
                <a:srgbClr val="660066"/>
              </a:solidFill>
            </a:endParaRPr>
          </a:p>
        </p:txBody>
      </p:sp>
      <p:sp>
        <p:nvSpPr>
          <p:cNvPr id="77829" name="Rectangle 2"/>
          <p:cNvSpPr>
            <a:spLocks noGrp="1" noChangeArrowheads="1"/>
          </p:cNvSpPr>
          <p:nvPr>
            <p:ph type="title"/>
          </p:nvPr>
        </p:nvSpPr>
        <p:spPr>
          <a:xfrm>
            <a:off x="1295400" y="388938"/>
            <a:ext cx="7391400" cy="762000"/>
          </a:xfrm>
        </p:spPr>
        <p:txBody>
          <a:bodyPr/>
          <a:lstStyle/>
          <a:p>
            <a:pPr eaLnBrk="1" hangingPunct="1">
              <a:lnSpc>
                <a:spcPct val="90000"/>
              </a:lnSpc>
            </a:pPr>
            <a:r>
              <a:rPr lang="en-US" altLang="en-US" smtClean="0"/>
              <a:t>If-conversion, revisited</a:t>
            </a:r>
          </a:p>
        </p:txBody>
      </p:sp>
      <p:sp>
        <p:nvSpPr>
          <p:cNvPr id="77830" name="Rectangle 3"/>
          <p:cNvSpPr>
            <a:spLocks noGrp="1" noChangeArrowheads="1"/>
          </p:cNvSpPr>
          <p:nvPr>
            <p:ph type="body" idx="1"/>
          </p:nvPr>
        </p:nvSpPr>
        <p:spPr>
          <a:xfrm>
            <a:off x="457200" y="1524000"/>
            <a:ext cx="8229600" cy="4724400"/>
          </a:xfrm>
        </p:spPr>
        <p:txBody>
          <a:bodyPr/>
          <a:lstStyle/>
          <a:p>
            <a:pPr marL="0" indent="0" eaLnBrk="1" hangingPunct="1">
              <a:lnSpc>
                <a:spcPct val="90000"/>
              </a:lnSpc>
              <a:buFont typeface="Arial Unicode MS" panose="020B0604020202020204" pitchFamily="34" charset="-128"/>
              <a:buNone/>
              <a:tabLst>
                <a:tab pos="2173288" algn="l"/>
              </a:tabLst>
            </a:pPr>
            <a:r>
              <a:rPr lang="en-US" altLang="en-US" sz="2000" smtClean="0"/>
              <a:t>Thus, using two-output CMPP instructions, the code generated for:</a:t>
            </a:r>
            <a:endParaRPr lang="en-US" altLang="en-US" sz="2800" smtClean="0"/>
          </a:p>
          <a:p>
            <a:pPr marL="0" indent="0" eaLnBrk="1" hangingPunct="1">
              <a:lnSpc>
                <a:spcPct val="90000"/>
              </a:lnSpc>
              <a:buFont typeface="Arial Unicode MS" panose="020B0604020202020204" pitchFamily="34" charset="-128"/>
              <a:buNone/>
              <a:tabLst>
                <a:tab pos="2173288" algn="l"/>
              </a:tabLst>
            </a:pPr>
            <a:r>
              <a:rPr lang="en-US" altLang="en-US" sz="1400" b="1" smtClean="0">
                <a:latin typeface="Courier New" panose="02070309020205020404" pitchFamily="49" charset="0"/>
              </a:rPr>
              <a:t>	</a:t>
            </a:r>
          </a:p>
          <a:p>
            <a:pPr marL="0" indent="0" eaLnBrk="1" hangingPunct="1">
              <a:lnSpc>
                <a:spcPct val="90000"/>
              </a:lnSpc>
              <a:buFont typeface="Arial Unicode MS" panose="020B0604020202020204" pitchFamily="34" charset="-128"/>
              <a:buNone/>
              <a:tabLst>
                <a:tab pos="2173288" algn="l"/>
              </a:tabLst>
            </a:pPr>
            <a:endParaRPr lang="en-US" altLang="en-US" sz="1400" b="1" smtClean="0">
              <a:latin typeface="Courier New" panose="02070309020205020404" pitchFamily="49" charset="0"/>
            </a:endParaRPr>
          </a:p>
          <a:p>
            <a:pPr marL="0" indent="0" eaLnBrk="1" hangingPunct="1">
              <a:lnSpc>
                <a:spcPct val="90000"/>
              </a:lnSpc>
              <a:buFont typeface="Arial Unicode MS" panose="020B0604020202020204" pitchFamily="34" charset="-128"/>
              <a:buNone/>
              <a:tabLst>
                <a:tab pos="2173288" algn="l"/>
              </a:tabLst>
            </a:pPr>
            <a:endParaRPr lang="en-US" altLang="en-US" sz="1400" b="1" smtClean="0">
              <a:latin typeface="Courier New" panose="02070309020205020404" pitchFamily="49" charset="0"/>
            </a:endParaRPr>
          </a:p>
          <a:p>
            <a:pPr marL="0" indent="0" eaLnBrk="1" hangingPunct="1">
              <a:lnSpc>
                <a:spcPct val="90000"/>
              </a:lnSpc>
              <a:buFont typeface="Arial Unicode MS" panose="020B0604020202020204" pitchFamily="34" charset="-128"/>
              <a:buNone/>
              <a:tabLst>
                <a:tab pos="2173288" algn="l"/>
              </a:tabLst>
            </a:pPr>
            <a:endParaRPr lang="en-US" altLang="en-US" sz="1400" b="1" smtClean="0">
              <a:latin typeface="Courier New" panose="02070309020205020404" pitchFamily="49" charset="0"/>
            </a:endParaRPr>
          </a:p>
          <a:p>
            <a:pPr marL="0" indent="0" eaLnBrk="1" hangingPunct="1">
              <a:lnSpc>
                <a:spcPct val="90000"/>
              </a:lnSpc>
              <a:buFont typeface="Arial Unicode MS" panose="020B0604020202020204" pitchFamily="34" charset="-128"/>
              <a:buNone/>
              <a:tabLst>
                <a:tab pos="2173288" algn="l"/>
              </a:tabLst>
            </a:pPr>
            <a:endParaRPr lang="en-US" altLang="en-US" sz="1400" b="1" smtClean="0">
              <a:latin typeface="Courier New" panose="02070309020205020404" pitchFamily="49" charset="0"/>
            </a:endParaRPr>
          </a:p>
          <a:p>
            <a:pPr marL="0" indent="0" eaLnBrk="1" hangingPunct="1">
              <a:lnSpc>
                <a:spcPct val="90000"/>
              </a:lnSpc>
              <a:buFont typeface="Arial Unicode MS" panose="020B0604020202020204" pitchFamily="34" charset="-128"/>
              <a:buNone/>
              <a:tabLst>
                <a:tab pos="2173288" algn="l"/>
              </a:tabLst>
            </a:pPr>
            <a:endParaRPr lang="en-US" altLang="en-US" sz="1400" b="1" smtClean="0">
              <a:latin typeface="Courier New" panose="02070309020205020404" pitchFamily="49" charset="0"/>
            </a:endParaRPr>
          </a:p>
          <a:p>
            <a:pPr marL="0" indent="0" eaLnBrk="1" hangingPunct="1">
              <a:lnSpc>
                <a:spcPct val="90000"/>
              </a:lnSpc>
              <a:buFont typeface="Arial Unicode MS" panose="020B0604020202020204" pitchFamily="34" charset="-128"/>
              <a:buNone/>
              <a:tabLst>
                <a:tab pos="2173288" algn="l"/>
              </a:tabLst>
            </a:pPr>
            <a:endParaRPr lang="en-US" altLang="en-US" sz="1400" b="1" smtClean="0">
              <a:latin typeface="Courier New" panose="02070309020205020404" pitchFamily="49" charset="0"/>
            </a:endParaRPr>
          </a:p>
          <a:p>
            <a:pPr marL="0" indent="0" eaLnBrk="1" hangingPunct="1">
              <a:lnSpc>
                <a:spcPct val="90000"/>
              </a:lnSpc>
              <a:buFont typeface="Arial Unicode MS" panose="020B0604020202020204" pitchFamily="34" charset="-128"/>
              <a:buNone/>
              <a:tabLst>
                <a:tab pos="2173288" algn="l"/>
              </a:tabLst>
            </a:pPr>
            <a:endParaRPr lang="en-US" altLang="en-US" sz="1400" b="1" smtClean="0">
              <a:latin typeface="Courier New" panose="02070309020205020404" pitchFamily="49" charset="0"/>
            </a:endParaRPr>
          </a:p>
          <a:p>
            <a:pPr marL="0" indent="0" eaLnBrk="1" hangingPunct="1">
              <a:lnSpc>
                <a:spcPct val="90000"/>
              </a:lnSpc>
              <a:buFont typeface="Arial Unicode MS" panose="020B0604020202020204" pitchFamily="34" charset="-128"/>
              <a:buNone/>
              <a:tabLst>
                <a:tab pos="2173288" algn="l"/>
              </a:tabLst>
            </a:pPr>
            <a:endParaRPr lang="en-US" altLang="en-US" sz="1400" b="1" smtClean="0">
              <a:latin typeface="Courier New" panose="02070309020205020404" pitchFamily="49" charset="0"/>
            </a:endParaRPr>
          </a:p>
          <a:p>
            <a:pPr marL="0" indent="0" eaLnBrk="1" hangingPunct="1">
              <a:lnSpc>
                <a:spcPct val="90000"/>
              </a:lnSpc>
              <a:buFont typeface="Arial Unicode MS" panose="020B0604020202020204" pitchFamily="34" charset="-128"/>
              <a:buNone/>
              <a:tabLst>
                <a:tab pos="2173288" algn="l"/>
              </a:tabLst>
            </a:pPr>
            <a:endParaRPr lang="en-US" altLang="en-US" sz="1400" b="1" smtClean="0">
              <a:latin typeface="Courier New" panose="02070309020205020404" pitchFamily="49" charset="0"/>
            </a:endParaRPr>
          </a:p>
          <a:p>
            <a:pPr marL="0" indent="0" eaLnBrk="1" hangingPunct="1">
              <a:lnSpc>
                <a:spcPct val="90000"/>
              </a:lnSpc>
              <a:buFont typeface="Arial Unicode MS" panose="020B0604020202020204" pitchFamily="34" charset="-128"/>
              <a:buNone/>
              <a:tabLst>
                <a:tab pos="2173288" algn="l"/>
              </a:tabLst>
            </a:pPr>
            <a:endParaRPr lang="en-US" altLang="en-US" sz="2000" smtClean="0"/>
          </a:p>
          <a:p>
            <a:pPr marL="0" indent="0" eaLnBrk="1" hangingPunct="1">
              <a:lnSpc>
                <a:spcPct val="90000"/>
              </a:lnSpc>
              <a:buFont typeface="Arial Unicode MS" panose="020B0604020202020204" pitchFamily="34" charset="-128"/>
              <a:buNone/>
              <a:tabLst>
                <a:tab pos="2173288" algn="l"/>
              </a:tabLst>
            </a:pPr>
            <a:r>
              <a:rPr lang="en-US" altLang="en-US" sz="2000" smtClean="0"/>
              <a:t>might be instead be:</a:t>
            </a:r>
            <a:endParaRPr lang="en-US" altLang="en-US" sz="1400" smtClean="0">
              <a:latin typeface="Courier New" panose="02070309020205020404" pitchFamily="49" charset="0"/>
            </a:endParaRPr>
          </a:p>
        </p:txBody>
      </p:sp>
      <p:grpSp>
        <p:nvGrpSpPr>
          <p:cNvPr id="77831" name="Group 4"/>
          <p:cNvGrpSpPr>
            <a:grpSpLocks/>
          </p:cNvGrpSpPr>
          <p:nvPr/>
        </p:nvGrpSpPr>
        <p:grpSpPr bwMode="auto">
          <a:xfrm>
            <a:off x="571500" y="4862513"/>
            <a:ext cx="7423150" cy="360362"/>
            <a:chOff x="108" y="3063"/>
            <a:chExt cx="4676" cy="227"/>
          </a:xfrm>
        </p:grpSpPr>
        <p:sp>
          <p:nvSpPr>
            <p:cNvPr id="77839" name="Text Box 5"/>
            <p:cNvSpPr txBox="1">
              <a:spLocks noChangeArrowheads="1"/>
            </p:cNvSpPr>
            <p:nvPr/>
          </p:nvSpPr>
          <p:spPr bwMode="auto">
            <a:xfrm>
              <a:off x="108" y="3063"/>
              <a:ext cx="2338" cy="22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b="1">
                  <a:latin typeface="Courier New" panose="02070309020205020404" pitchFamily="49" charset="0"/>
                </a:rPr>
                <a:t>p1,p2	= CMPP.W.&lt;.UN.UC a,b</a:t>
              </a:r>
            </a:p>
          </p:txBody>
        </p:sp>
        <p:sp>
          <p:nvSpPr>
            <p:cNvPr id="77840" name="Text Box 6"/>
            <p:cNvSpPr txBox="1">
              <a:spLocks noChangeArrowheads="1"/>
            </p:cNvSpPr>
            <p:nvPr/>
          </p:nvSpPr>
          <p:spPr bwMode="auto">
            <a:xfrm>
              <a:off x="2446" y="3063"/>
              <a:ext cx="2338" cy="22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b="1">
                  <a:latin typeface="Courier New" panose="02070309020205020404" pitchFamily="49" charset="0"/>
                </a:rPr>
                <a:t>p3,p4	= CMPP.W.&lt;.UN.UC d,e</a:t>
              </a:r>
            </a:p>
          </p:txBody>
        </p:sp>
      </p:grpSp>
      <p:sp>
        <p:nvSpPr>
          <p:cNvPr id="77832" name="Text Box 7"/>
          <p:cNvSpPr txBox="1">
            <a:spLocks noChangeArrowheads="1"/>
          </p:cNvSpPr>
          <p:nvPr/>
        </p:nvSpPr>
        <p:spPr bwMode="auto">
          <a:xfrm>
            <a:off x="519113" y="5480050"/>
            <a:ext cx="1885950" cy="360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b="1">
                <a:latin typeface="Courier New" panose="02070309020205020404" pitchFamily="49" charset="0"/>
              </a:rPr>
              <a:t>c = a   if p1</a:t>
            </a:r>
          </a:p>
        </p:txBody>
      </p:sp>
      <p:sp>
        <p:nvSpPr>
          <p:cNvPr id="77833" name="Text Box 8"/>
          <p:cNvSpPr txBox="1">
            <a:spLocks noChangeArrowheads="1"/>
          </p:cNvSpPr>
          <p:nvPr/>
        </p:nvSpPr>
        <p:spPr bwMode="auto">
          <a:xfrm>
            <a:off x="2405063" y="5480050"/>
            <a:ext cx="2016125" cy="360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b="1">
                <a:latin typeface="Courier New" panose="02070309020205020404" pitchFamily="49" charset="0"/>
              </a:rPr>
              <a:t>c = b   if p2 </a:t>
            </a:r>
          </a:p>
        </p:txBody>
      </p:sp>
      <p:sp>
        <p:nvSpPr>
          <p:cNvPr id="77834" name="Text Box 9"/>
          <p:cNvSpPr txBox="1">
            <a:spLocks noChangeArrowheads="1"/>
          </p:cNvSpPr>
          <p:nvPr/>
        </p:nvSpPr>
        <p:spPr bwMode="auto">
          <a:xfrm>
            <a:off x="4421188" y="5480050"/>
            <a:ext cx="1885950" cy="360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b="1">
                <a:latin typeface="Courier New" panose="02070309020205020404" pitchFamily="49" charset="0"/>
              </a:rPr>
              <a:t>F = d   if p3</a:t>
            </a:r>
          </a:p>
        </p:txBody>
      </p:sp>
      <p:sp>
        <p:nvSpPr>
          <p:cNvPr id="77835" name="Rectangle 10"/>
          <p:cNvSpPr>
            <a:spLocks noChangeArrowheads="1"/>
          </p:cNvSpPr>
          <p:nvPr/>
        </p:nvSpPr>
        <p:spPr bwMode="auto">
          <a:xfrm>
            <a:off x="6307138" y="5480050"/>
            <a:ext cx="2262187" cy="360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700" b="1">
                <a:latin typeface="Courier New" panose="02070309020205020404" pitchFamily="49" charset="0"/>
              </a:rPr>
              <a:t>F = e   if p4</a:t>
            </a:r>
          </a:p>
        </p:txBody>
      </p:sp>
      <p:sp>
        <p:nvSpPr>
          <p:cNvPr id="77836" name="Text Box 11"/>
          <p:cNvSpPr txBox="1">
            <a:spLocks noChangeArrowheads="1"/>
          </p:cNvSpPr>
          <p:nvPr/>
        </p:nvSpPr>
        <p:spPr bwMode="auto">
          <a:xfrm>
            <a:off x="5794375" y="3052763"/>
            <a:ext cx="2500313" cy="835025"/>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Only two CMPP operations,</a:t>
            </a:r>
            <a:br>
              <a:rPr lang="en-US" altLang="en-US" sz="1600">
                <a:latin typeface="Times New Roman" panose="02020603050405020304" pitchFamily="18" charset="0"/>
              </a:rPr>
            </a:br>
            <a:r>
              <a:rPr lang="en-US" altLang="en-US" sz="1600">
                <a:latin typeface="Times New Roman" panose="02020603050405020304" pitchFamily="18" charset="0"/>
              </a:rPr>
              <a:t>occupying less of the VLIW</a:t>
            </a:r>
            <a:br>
              <a:rPr lang="en-US" altLang="en-US" sz="1600">
                <a:latin typeface="Times New Roman" panose="02020603050405020304" pitchFamily="18" charset="0"/>
              </a:rPr>
            </a:br>
            <a:r>
              <a:rPr lang="en-US" altLang="en-US" sz="1600">
                <a:latin typeface="Times New Roman" panose="02020603050405020304" pitchFamily="18" charset="0"/>
              </a:rPr>
              <a:t>instruction.</a:t>
            </a:r>
          </a:p>
        </p:txBody>
      </p:sp>
      <p:sp>
        <p:nvSpPr>
          <p:cNvPr id="77837" name="Line 12"/>
          <p:cNvSpPr>
            <a:spLocks noChangeShapeType="1"/>
          </p:cNvSpPr>
          <p:nvPr/>
        </p:nvSpPr>
        <p:spPr bwMode="auto">
          <a:xfrm flipH="1">
            <a:off x="4651375" y="3887788"/>
            <a:ext cx="1143000" cy="830262"/>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7838" name="Rectangle 13"/>
          <p:cNvSpPr>
            <a:spLocks noChangeArrowheads="1"/>
          </p:cNvSpPr>
          <p:nvPr/>
        </p:nvSpPr>
        <p:spPr bwMode="auto">
          <a:xfrm>
            <a:off x="1881188" y="1882775"/>
            <a:ext cx="1927225" cy="208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b="1">
                <a:latin typeface="Courier New" panose="02070309020205020404" pitchFamily="49" charset="0"/>
              </a:rPr>
              <a:t>if (a &lt; b)</a:t>
            </a:r>
            <a:br>
              <a:rPr lang="en-US" altLang="en-US" b="1">
                <a:latin typeface="Courier New" panose="02070309020205020404" pitchFamily="49" charset="0"/>
              </a:rPr>
            </a:br>
            <a:r>
              <a:rPr lang="en-US" altLang="en-US" b="1">
                <a:latin typeface="Courier New" panose="02070309020205020404" pitchFamily="49" charset="0"/>
              </a:rPr>
              <a:t>	c = a;</a:t>
            </a:r>
            <a:br>
              <a:rPr lang="en-US" altLang="en-US" b="1">
                <a:latin typeface="Courier New" panose="02070309020205020404" pitchFamily="49" charset="0"/>
              </a:rPr>
            </a:br>
            <a:r>
              <a:rPr lang="en-US" altLang="en-US" b="1">
                <a:latin typeface="Courier New" panose="02070309020205020404" pitchFamily="49" charset="0"/>
              </a:rPr>
              <a:t>else</a:t>
            </a:r>
            <a:br>
              <a:rPr lang="en-US" altLang="en-US" b="1">
                <a:latin typeface="Courier New" panose="02070309020205020404" pitchFamily="49" charset="0"/>
              </a:rPr>
            </a:br>
            <a:r>
              <a:rPr lang="en-US" altLang="en-US" b="1">
                <a:latin typeface="Courier New" panose="02070309020205020404" pitchFamily="49" charset="0"/>
              </a:rPr>
              <a:t>	c = b;</a:t>
            </a:r>
            <a:br>
              <a:rPr lang="en-US" altLang="en-US" b="1">
                <a:latin typeface="Courier New" panose="02070309020205020404" pitchFamily="49" charset="0"/>
              </a:rPr>
            </a:br>
            <a:r>
              <a:rPr lang="en-US" altLang="en-US" b="1">
                <a:latin typeface="Courier New" panose="02070309020205020404" pitchFamily="49" charset="0"/>
              </a:rPr>
              <a:t>if (d &lt; e)</a:t>
            </a:r>
            <a:br>
              <a:rPr lang="en-US" altLang="en-US" b="1">
                <a:latin typeface="Courier New" panose="02070309020205020404" pitchFamily="49" charset="0"/>
              </a:rPr>
            </a:br>
            <a:r>
              <a:rPr lang="en-US" altLang="en-US" b="1">
                <a:latin typeface="Courier New" panose="02070309020205020404" pitchFamily="49" charset="0"/>
              </a:rPr>
              <a:t>	f = d;</a:t>
            </a:r>
            <a:br>
              <a:rPr lang="en-US" altLang="en-US" b="1">
                <a:latin typeface="Courier New" panose="02070309020205020404" pitchFamily="49" charset="0"/>
              </a:rPr>
            </a:br>
            <a:r>
              <a:rPr lang="en-US" altLang="en-US" b="1">
                <a:latin typeface="Courier New" panose="02070309020205020404" pitchFamily="49" charset="0"/>
              </a:rPr>
              <a:t>else</a:t>
            </a:r>
            <a:br>
              <a:rPr lang="en-US" altLang="en-US" b="1">
                <a:latin typeface="Courier New" panose="02070309020205020404" pitchFamily="49" charset="0"/>
              </a:rPr>
            </a:br>
            <a:r>
              <a:rPr lang="en-US" altLang="en-US" b="1">
                <a:latin typeface="Courier New" panose="02070309020205020404" pitchFamily="49" charset="0"/>
              </a:rPr>
              <a:t>	f = e;</a:t>
            </a:r>
            <a:endParaRPr lang="en-US" altLang="en-US" sz="1200" b="1">
              <a:latin typeface="Courier New" panose="020703090202050204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88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788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60293B-1B7C-418F-8987-6B0E337622FB}" type="slidenum">
              <a:rPr lang="en-US" altLang="en-US">
                <a:solidFill>
                  <a:srgbClr val="660066"/>
                </a:solidFill>
              </a:rPr>
              <a:pPr eaLnBrk="1" hangingPunct="1"/>
              <a:t>64</a:t>
            </a:fld>
            <a:endParaRPr lang="en-US" altLang="en-US">
              <a:solidFill>
                <a:srgbClr val="660066"/>
              </a:solidFill>
            </a:endParaRPr>
          </a:p>
        </p:txBody>
      </p:sp>
      <p:sp>
        <p:nvSpPr>
          <p:cNvPr id="78853" name="Rectangle 2"/>
          <p:cNvSpPr>
            <a:spLocks noGrp="1" noChangeArrowheads="1"/>
          </p:cNvSpPr>
          <p:nvPr>
            <p:ph type="title"/>
          </p:nvPr>
        </p:nvSpPr>
        <p:spPr>
          <a:xfrm>
            <a:off x="1295400" y="249238"/>
            <a:ext cx="7391400" cy="762000"/>
          </a:xfrm>
        </p:spPr>
        <p:txBody>
          <a:bodyPr/>
          <a:lstStyle/>
          <a:p>
            <a:pPr eaLnBrk="1" hangingPunct="1"/>
            <a:r>
              <a:rPr lang="en-US" altLang="en-US" smtClean="0"/>
              <a:t>Compact Code with Wired-</a:t>
            </a:r>
            <a:br>
              <a:rPr lang="en-US" altLang="en-US" smtClean="0"/>
            </a:br>
            <a:r>
              <a:rPr lang="en-US" altLang="en-US" smtClean="0"/>
              <a:t>OR/AND predicate operation</a:t>
            </a:r>
          </a:p>
        </p:txBody>
      </p:sp>
      <p:sp>
        <p:nvSpPr>
          <p:cNvPr id="78854" name="Rectangle 3"/>
          <p:cNvSpPr>
            <a:spLocks noGrp="1" noChangeArrowheads="1"/>
          </p:cNvSpPr>
          <p:nvPr>
            <p:ph type="body" idx="1"/>
          </p:nvPr>
        </p:nvSpPr>
        <p:spPr>
          <a:xfrm>
            <a:off x="457200" y="1524000"/>
            <a:ext cx="8229600" cy="4724400"/>
          </a:xfrm>
        </p:spPr>
        <p:txBody>
          <a:bodyPr/>
          <a:lstStyle/>
          <a:p>
            <a:pPr eaLnBrk="1" hangingPunct="1"/>
            <a:r>
              <a:rPr lang="en-US" altLang="en-US" sz="2400" smtClean="0"/>
              <a:t>HPL-PD has AND/OR modifiers in predicate compare operations which helps to generate more compact code</a:t>
            </a:r>
          </a:p>
        </p:txBody>
      </p:sp>
      <p:sp>
        <p:nvSpPr>
          <p:cNvPr id="78855" name="Text Box 4"/>
          <p:cNvSpPr txBox="1">
            <a:spLocks noChangeArrowheads="1"/>
          </p:cNvSpPr>
          <p:nvPr/>
        </p:nvSpPr>
        <p:spPr bwMode="auto">
          <a:xfrm>
            <a:off x="1563688" y="2640013"/>
            <a:ext cx="558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spcAft>
                <a:spcPct val="25000"/>
              </a:spcAft>
            </a:pPr>
            <a:r>
              <a:rPr lang="en-US" altLang="en-US" b="1">
                <a:solidFill>
                  <a:srgbClr val="FF0000"/>
                </a:solidFill>
                <a:latin typeface="Courier New" panose="02070309020205020404" pitchFamily="49" charset="0"/>
              </a:rPr>
              <a:t>p1</a:t>
            </a:r>
            <a:r>
              <a:rPr lang="en-US" altLang="en-US" b="1">
                <a:latin typeface="Courier New" panose="02070309020205020404" pitchFamily="49" charset="0"/>
              </a:rPr>
              <a:t>,</a:t>
            </a:r>
            <a:r>
              <a:rPr lang="en-US" altLang="en-US" b="1">
                <a:solidFill>
                  <a:schemeClr val="accent2"/>
                </a:solidFill>
                <a:latin typeface="Courier New" panose="02070309020205020404" pitchFamily="49" charset="0"/>
              </a:rPr>
              <a:t>p2</a:t>
            </a:r>
            <a:r>
              <a:rPr lang="en-US" altLang="en-US" b="1">
                <a:latin typeface="Courier New" panose="02070309020205020404" pitchFamily="49" charset="0"/>
              </a:rPr>
              <a:t> = CMPP.&lt;</a:t>
            </a:r>
            <a:r>
              <a:rPr lang="en-US" altLang="en-US" b="1">
                <a:solidFill>
                  <a:srgbClr val="FF0000"/>
                </a:solidFill>
                <a:latin typeface="Courier New" panose="02070309020205020404" pitchFamily="49" charset="0"/>
              </a:rPr>
              <a:t>m1</a:t>
            </a:r>
            <a:r>
              <a:rPr lang="en-US" altLang="en-US" b="1">
                <a:latin typeface="Courier New" panose="02070309020205020404" pitchFamily="49" charset="0"/>
              </a:rPr>
              <a:t>&gt;.&lt;</a:t>
            </a:r>
            <a:r>
              <a:rPr lang="en-US" altLang="en-US" b="1">
                <a:solidFill>
                  <a:schemeClr val="accent2"/>
                </a:solidFill>
                <a:latin typeface="Courier New" panose="02070309020205020404" pitchFamily="49" charset="0"/>
              </a:rPr>
              <a:t>m2&gt;</a:t>
            </a:r>
            <a:r>
              <a:rPr lang="en-US" altLang="en-US" b="1">
                <a:latin typeface="Courier New" panose="02070309020205020404" pitchFamily="49" charset="0"/>
              </a:rPr>
              <a:t> (r1&lt;r2) if q</a:t>
            </a:r>
            <a:endParaRPr lang="en-US" altLang="en-US" sz="1600">
              <a:solidFill>
                <a:schemeClr val="accent2"/>
              </a:solidFill>
              <a:latin typeface="Times New Roman" panose="02020603050405020304" pitchFamily="18" charset="0"/>
            </a:endParaRPr>
          </a:p>
        </p:txBody>
      </p:sp>
      <p:sp>
        <p:nvSpPr>
          <p:cNvPr id="78856" name="Text Box 5"/>
          <p:cNvSpPr txBox="1">
            <a:spLocks noChangeArrowheads="1"/>
          </p:cNvSpPr>
          <p:nvPr/>
        </p:nvSpPr>
        <p:spPr bwMode="auto">
          <a:xfrm>
            <a:off x="2146300" y="3432175"/>
            <a:ext cx="5226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accent2"/>
                </a:solidFill>
                <a:latin typeface="Times New Roman" panose="02020603050405020304" pitchFamily="18" charset="0"/>
              </a:rPr>
              <a:t>&lt;m1&gt;,&lt;m2&gt; : modifiers for conditional, unconditional, wired-or/and predicate operation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98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798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2AEF8C-EC5A-4163-94FC-5A1805A19710}" type="slidenum">
              <a:rPr lang="en-US" altLang="en-US">
                <a:solidFill>
                  <a:srgbClr val="660066"/>
                </a:solidFill>
              </a:rPr>
              <a:pPr eaLnBrk="1" hangingPunct="1"/>
              <a:t>65</a:t>
            </a:fld>
            <a:endParaRPr lang="en-US" altLang="en-US">
              <a:solidFill>
                <a:srgbClr val="660066"/>
              </a:solidFill>
            </a:endParaRPr>
          </a:p>
        </p:txBody>
      </p:sp>
      <p:sp>
        <p:nvSpPr>
          <p:cNvPr id="79877" name="Rectangle 2"/>
          <p:cNvSpPr>
            <a:spLocks noGrp="1" noChangeArrowheads="1"/>
          </p:cNvSpPr>
          <p:nvPr>
            <p:ph type="title"/>
          </p:nvPr>
        </p:nvSpPr>
        <p:spPr>
          <a:xfrm>
            <a:off x="1295400" y="200025"/>
            <a:ext cx="7391400" cy="762000"/>
          </a:xfrm>
        </p:spPr>
        <p:txBody>
          <a:bodyPr/>
          <a:lstStyle/>
          <a:p>
            <a:pPr eaLnBrk="1" hangingPunct="1"/>
            <a:r>
              <a:rPr lang="en-US" altLang="en-US" sz="3200" smtClean="0"/>
              <a:t>Wired-OR/AND</a:t>
            </a:r>
            <a:br>
              <a:rPr lang="en-US" altLang="en-US" sz="3200" smtClean="0"/>
            </a:br>
            <a:r>
              <a:rPr lang="en-US" altLang="en-US" sz="3200" smtClean="0"/>
              <a:t>Compare-to-Predicate operations</a:t>
            </a:r>
          </a:p>
        </p:txBody>
      </p:sp>
      <p:graphicFrame>
        <p:nvGraphicFramePr>
          <p:cNvPr id="79878" name="Object 3"/>
          <p:cNvGraphicFramePr>
            <a:graphicFrameLocks noChangeAspect="1"/>
          </p:cNvGraphicFramePr>
          <p:nvPr>
            <p:ph type="tbl" idx="1"/>
          </p:nvPr>
        </p:nvGraphicFramePr>
        <p:xfrm>
          <a:off x="1665288" y="1663700"/>
          <a:ext cx="5543550" cy="2820988"/>
        </p:xfrm>
        <a:graphic>
          <a:graphicData uri="http://schemas.openxmlformats.org/presentationml/2006/ole">
            <mc:AlternateContent xmlns:mc="http://schemas.openxmlformats.org/markup-compatibility/2006">
              <mc:Choice xmlns:v="urn:schemas-microsoft-com:vml" Requires="v">
                <p:oleObj spid="_x0000_s79882" name="Document" r:id="rId4" imgW="5535168" imgH="2970276" progId="Word.Document.8">
                  <p:embed/>
                </p:oleObj>
              </mc:Choice>
              <mc:Fallback>
                <p:oleObj name="Document" r:id="rId4" imgW="5535168" imgH="2970276"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5288" y="1663700"/>
                        <a:ext cx="5543550" cy="282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9879" name="Object 4"/>
          <p:cNvGraphicFramePr>
            <a:graphicFrameLocks noChangeAspect="1"/>
          </p:cNvGraphicFramePr>
          <p:nvPr/>
        </p:nvGraphicFramePr>
        <p:xfrm>
          <a:off x="3273425" y="4319588"/>
          <a:ext cx="2214563" cy="1982787"/>
        </p:xfrm>
        <a:graphic>
          <a:graphicData uri="http://schemas.openxmlformats.org/presentationml/2006/ole">
            <mc:AlternateContent xmlns:mc="http://schemas.openxmlformats.org/markup-compatibility/2006">
              <mc:Choice xmlns:v="urn:schemas-microsoft-com:vml" Requires="v">
                <p:oleObj spid="_x0000_s79883" name="Equation" r:id="rId6" imgW="1460500" imgH="1295400" progId="Equation.DSMT4">
                  <p:embed/>
                </p:oleObj>
              </mc:Choice>
              <mc:Fallback>
                <p:oleObj name="Equation" r:id="rId6" imgW="1460500" imgH="12954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3425" y="4319588"/>
                        <a:ext cx="2214563" cy="198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0" name="Text Box 5"/>
          <p:cNvSpPr txBox="1">
            <a:spLocks noChangeArrowheads="1"/>
          </p:cNvSpPr>
          <p:nvPr/>
        </p:nvSpPr>
        <p:spPr bwMode="auto">
          <a:xfrm>
            <a:off x="7218363" y="2801938"/>
            <a:ext cx="6556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solidFill>
                  <a:schemeClr val="accent2"/>
                </a:solidFill>
                <a:latin typeface="Courier New" panose="02070309020205020404" pitchFamily="49" charset="0"/>
              </a:rPr>
              <a:t>P</a:t>
            </a:r>
            <a:endParaRPr lang="en-US" altLang="en-US">
              <a:solidFill>
                <a:schemeClr val="accent2"/>
              </a:solidFill>
              <a:latin typeface="Times New Roman" panose="02020603050405020304" pitchFamily="18" charset="0"/>
            </a:endParaRPr>
          </a:p>
        </p:txBody>
      </p:sp>
      <p:sp>
        <p:nvSpPr>
          <p:cNvPr id="79881" name="AutoShape 6"/>
          <p:cNvSpPr>
            <a:spLocks/>
          </p:cNvSpPr>
          <p:nvPr/>
        </p:nvSpPr>
        <p:spPr bwMode="auto">
          <a:xfrm>
            <a:off x="7062788" y="2074863"/>
            <a:ext cx="255587" cy="1936750"/>
          </a:xfrm>
          <a:prstGeom prst="rightBrace">
            <a:avLst>
              <a:gd name="adj1" fmla="val 63147"/>
              <a:gd name="adj2" fmla="val 50000"/>
            </a:avLst>
          </a:prstGeom>
          <a:noFill/>
          <a:ln w="158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0899"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80900"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9934C3-2DA6-4312-95E8-2D1DED460A6E}" type="slidenum">
              <a:rPr lang="en-US" altLang="en-US">
                <a:solidFill>
                  <a:srgbClr val="660066"/>
                </a:solidFill>
              </a:rPr>
              <a:pPr eaLnBrk="1" hangingPunct="1"/>
              <a:t>66</a:t>
            </a:fld>
            <a:endParaRPr lang="en-US" altLang="en-US">
              <a:solidFill>
                <a:srgbClr val="660066"/>
              </a:solidFill>
            </a:endParaRPr>
          </a:p>
        </p:txBody>
      </p:sp>
      <p:sp>
        <p:nvSpPr>
          <p:cNvPr id="80901" name="Rectangle 2"/>
          <p:cNvSpPr>
            <a:spLocks noGrp="1" noChangeArrowheads="1"/>
          </p:cNvSpPr>
          <p:nvPr>
            <p:ph type="title"/>
          </p:nvPr>
        </p:nvSpPr>
        <p:spPr>
          <a:xfrm>
            <a:off x="1295400" y="250825"/>
            <a:ext cx="7391400" cy="762000"/>
          </a:xfrm>
        </p:spPr>
        <p:txBody>
          <a:bodyPr/>
          <a:lstStyle/>
          <a:p>
            <a:pPr eaLnBrk="1" hangingPunct="1"/>
            <a:r>
              <a:rPr lang="en-US" altLang="en-US" smtClean="0"/>
              <a:t>Predicted with unconditional operation</a:t>
            </a:r>
          </a:p>
        </p:txBody>
      </p:sp>
      <p:sp>
        <p:nvSpPr>
          <p:cNvPr id="80902" name="AutoShape 3"/>
          <p:cNvSpPr>
            <a:spLocks noChangeArrowheads="1"/>
          </p:cNvSpPr>
          <p:nvPr/>
        </p:nvSpPr>
        <p:spPr bwMode="auto">
          <a:xfrm>
            <a:off x="1371600" y="19812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y &gt; 0</a:t>
            </a:r>
          </a:p>
        </p:txBody>
      </p:sp>
      <p:sp>
        <p:nvSpPr>
          <p:cNvPr id="80903" name="AutoShape 4"/>
          <p:cNvSpPr>
            <a:spLocks noChangeArrowheads="1"/>
          </p:cNvSpPr>
          <p:nvPr/>
        </p:nvSpPr>
        <p:spPr bwMode="auto">
          <a:xfrm>
            <a:off x="990600" y="29718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 1</a:t>
            </a:r>
          </a:p>
        </p:txBody>
      </p:sp>
      <p:sp>
        <p:nvSpPr>
          <p:cNvPr id="80904" name="AutoShape 5"/>
          <p:cNvSpPr>
            <a:spLocks noChangeArrowheads="1"/>
          </p:cNvSpPr>
          <p:nvPr/>
        </p:nvSpPr>
        <p:spPr bwMode="auto">
          <a:xfrm>
            <a:off x="1981200" y="38862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80905" name="AutoShape 6"/>
          <p:cNvSpPr>
            <a:spLocks noChangeArrowheads="1"/>
          </p:cNvSpPr>
          <p:nvPr/>
        </p:nvSpPr>
        <p:spPr bwMode="auto">
          <a:xfrm>
            <a:off x="381000" y="38100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80906" name="AutoShape 7"/>
          <p:cNvSpPr>
            <a:spLocks noChangeArrowheads="1"/>
          </p:cNvSpPr>
          <p:nvPr/>
        </p:nvSpPr>
        <p:spPr bwMode="auto">
          <a:xfrm>
            <a:off x="1524000" y="5029200"/>
            <a:ext cx="10668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80907" name="AutoShape 8"/>
          <p:cNvCxnSpPr>
            <a:cxnSpLocks noChangeShapeType="1"/>
            <a:stCxn id="80902" idx="2"/>
            <a:endCxn id="80903" idx="0"/>
          </p:cNvCxnSpPr>
          <p:nvPr/>
        </p:nvCxnSpPr>
        <p:spPr bwMode="auto">
          <a:xfrm flipH="1">
            <a:off x="1371600" y="2286000"/>
            <a:ext cx="3810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08" name="AutoShape 9"/>
          <p:cNvCxnSpPr>
            <a:cxnSpLocks noChangeShapeType="1"/>
            <a:stCxn id="80902" idx="2"/>
            <a:endCxn id="80904" idx="0"/>
          </p:cNvCxnSpPr>
          <p:nvPr/>
        </p:nvCxnSpPr>
        <p:spPr bwMode="auto">
          <a:xfrm>
            <a:off x="1752600" y="2286000"/>
            <a:ext cx="723900" cy="1600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09" name="AutoShape 10"/>
          <p:cNvCxnSpPr>
            <a:cxnSpLocks noChangeShapeType="1"/>
            <a:stCxn id="80903" idx="2"/>
            <a:endCxn id="80905" idx="0"/>
          </p:cNvCxnSpPr>
          <p:nvPr/>
        </p:nvCxnSpPr>
        <p:spPr bwMode="auto">
          <a:xfrm flipH="1">
            <a:off x="876300" y="3276600"/>
            <a:ext cx="4953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10" name="AutoShape 11"/>
          <p:cNvCxnSpPr>
            <a:cxnSpLocks noChangeShapeType="1"/>
            <a:stCxn id="80903" idx="2"/>
            <a:endCxn id="80904" idx="0"/>
          </p:cNvCxnSpPr>
          <p:nvPr/>
        </p:nvCxnSpPr>
        <p:spPr bwMode="auto">
          <a:xfrm>
            <a:off x="1371600" y="3276600"/>
            <a:ext cx="11049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11" name="AutoShape 12"/>
          <p:cNvCxnSpPr>
            <a:cxnSpLocks noChangeShapeType="1"/>
            <a:stCxn id="80905" idx="2"/>
            <a:endCxn id="80906" idx="0"/>
          </p:cNvCxnSpPr>
          <p:nvPr/>
        </p:nvCxnSpPr>
        <p:spPr bwMode="auto">
          <a:xfrm>
            <a:off x="876300" y="4114800"/>
            <a:ext cx="11811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12" name="AutoShape 13"/>
          <p:cNvCxnSpPr>
            <a:cxnSpLocks noChangeShapeType="1"/>
            <a:stCxn id="80904" idx="2"/>
            <a:endCxn id="80906" idx="0"/>
          </p:cNvCxnSpPr>
          <p:nvPr/>
        </p:nvCxnSpPr>
        <p:spPr bwMode="auto">
          <a:xfrm flipH="1">
            <a:off x="2057400" y="4191000"/>
            <a:ext cx="4191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13" name="AutoShape 14"/>
          <p:cNvSpPr>
            <a:spLocks noChangeArrowheads="1"/>
          </p:cNvSpPr>
          <p:nvPr/>
        </p:nvSpPr>
        <p:spPr bwMode="auto">
          <a:xfrm>
            <a:off x="4416425" y="1646238"/>
            <a:ext cx="4048125" cy="3352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30000"/>
              </a:spcBef>
              <a:buClr>
                <a:srgbClr val="FC0128"/>
              </a:buClr>
              <a:buFont typeface="Symbol" panose="05050102010706020507" pitchFamily="18" charset="2"/>
              <a:buNone/>
            </a:pPr>
            <a:r>
              <a:rPr lang="en-US" altLang="en-US" b="1">
                <a:solidFill>
                  <a:srgbClr val="FF0000"/>
                </a:solidFill>
                <a:latin typeface="Courier New" panose="02070309020205020404" pitchFamily="49" charset="0"/>
              </a:rPr>
              <a:t>p</a:t>
            </a:r>
            <a:r>
              <a:rPr lang="en-US" altLang="en-US" b="1">
                <a:solidFill>
                  <a:srgbClr val="00279F"/>
                </a:solidFill>
                <a:latin typeface="Courier New" panose="02070309020205020404" pitchFamily="49" charset="0"/>
              </a:rPr>
              <a:t>,</a:t>
            </a:r>
            <a:r>
              <a:rPr lang="en-US" altLang="en-US" b="1">
                <a:solidFill>
                  <a:srgbClr val="FF0000"/>
                </a:solidFill>
                <a:latin typeface="Courier New" panose="02070309020205020404" pitchFamily="49" charset="0"/>
              </a:rPr>
              <a:t>q</a:t>
            </a:r>
            <a:r>
              <a:rPr lang="en-US" altLang="en-US" b="1">
                <a:solidFill>
                  <a:srgbClr val="00279F"/>
                </a:solidFill>
                <a:latin typeface="Courier New" panose="02070309020205020404" pitchFamily="49" charset="0"/>
              </a:rPr>
              <a:t> := cmpp.un.uc.(y&gt;0)</a:t>
            </a:r>
          </a:p>
          <a:p>
            <a:pPr>
              <a:spcBef>
                <a:spcPct val="30000"/>
              </a:spcBef>
              <a:buClr>
                <a:srgbClr val="FC0128"/>
              </a:buClr>
              <a:buFont typeface="Symbol" panose="05050102010706020507" pitchFamily="18" charset="2"/>
              <a:buNone/>
            </a:pPr>
            <a:r>
              <a:rPr lang="en-US" altLang="en-US" b="1">
                <a:solidFill>
                  <a:srgbClr val="FF0000"/>
                </a:solidFill>
                <a:latin typeface="Courier New" panose="02070309020205020404" pitchFamily="49" charset="0"/>
              </a:rPr>
              <a:t>r</a:t>
            </a:r>
            <a:r>
              <a:rPr lang="en-US" altLang="en-US" b="1">
                <a:solidFill>
                  <a:srgbClr val="00279F"/>
                </a:solidFill>
                <a:latin typeface="Courier New" panose="02070309020205020404" pitchFamily="49" charset="0"/>
              </a:rPr>
              <a:t>,</a:t>
            </a:r>
            <a:r>
              <a:rPr lang="en-US" altLang="en-US" b="1">
                <a:solidFill>
                  <a:srgbClr val="FF0000"/>
                </a:solidFill>
                <a:latin typeface="Courier New" panose="02070309020205020404" pitchFamily="49" charset="0"/>
              </a:rPr>
              <a:t>s</a:t>
            </a:r>
            <a:r>
              <a:rPr lang="en-US" altLang="en-US" b="1">
                <a:solidFill>
                  <a:srgbClr val="00279F"/>
                </a:solidFill>
                <a:latin typeface="Courier New" panose="02070309020205020404" pitchFamily="49" charset="0"/>
              </a:rPr>
              <a:t> := cmpp.un.uc.(x=1) if </a:t>
            </a:r>
            <a:r>
              <a:rPr lang="en-US" altLang="en-US" b="1">
                <a:solidFill>
                  <a:srgbClr val="FF0000"/>
                </a:solidFill>
                <a:latin typeface="Courier New" panose="02070309020205020404" pitchFamily="49" charset="0"/>
              </a:rPr>
              <a:t>p</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rgbClr val="FF0000"/>
                </a:solidFill>
                <a:latin typeface="Courier New" panose="02070309020205020404" pitchFamily="49" charset="0"/>
              </a:rPr>
              <a:t>t</a:t>
            </a:r>
            <a:r>
              <a:rPr lang="en-US" altLang="en-US" b="1">
                <a:solidFill>
                  <a:srgbClr val="00279F"/>
                </a:solidFill>
                <a:latin typeface="Courier New" panose="02070309020205020404" pitchFamily="49" charset="0"/>
              </a:rPr>
              <a:t>:=cmpp.un.(q</a:t>
            </a:r>
            <a:r>
              <a:rPr lang="en-US" altLang="en-US" b="1">
                <a:solidFill>
                  <a:srgbClr val="00279F"/>
                </a:solidFill>
                <a:latin typeface="Courier New" panose="02070309020205020404" pitchFamily="49" charset="0"/>
                <a:sym typeface="Symbol" panose="05050102010706020507" pitchFamily="18" charset="2"/>
              </a:rPr>
              <a:t>s)</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 := v+1	if </a:t>
            </a:r>
            <a:r>
              <a:rPr lang="en-US" altLang="en-US" b="1">
                <a:solidFill>
                  <a:srgbClr val="FF0000"/>
                </a:solidFill>
                <a:latin typeface="Courier New" panose="02070309020205020404" pitchFamily="49" charset="0"/>
              </a:rPr>
              <a:t>r</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 := v-1	if </a:t>
            </a:r>
            <a:r>
              <a:rPr lang="en-US" altLang="en-US" b="1">
                <a:solidFill>
                  <a:srgbClr val="FF0000"/>
                </a:solidFill>
                <a:latin typeface="Courier New" panose="02070309020205020404" pitchFamily="49" charset="0"/>
              </a:rPr>
              <a:t>t</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 := v+y</a:t>
            </a:r>
          </a:p>
        </p:txBody>
      </p:sp>
      <p:sp>
        <p:nvSpPr>
          <p:cNvPr id="80914" name="Text Box 15"/>
          <p:cNvSpPr txBox="1">
            <a:spLocks noChangeArrowheads="1"/>
          </p:cNvSpPr>
          <p:nvPr/>
        </p:nvSpPr>
        <p:spPr bwMode="auto">
          <a:xfrm>
            <a:off x="1981200" y="2452688"/>
            <a:ext cx="307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latin typeface="Courier New" panose="02070309020205020404" pitchFamily="49" charset="0"/>
              </a:rPr>
              <a:t>q</a:t>
            </a:r>
          </a:p>
        </p:txBody>
      </p:sp>
      <p:sp>
        <p:nvSpPr>
          <p:cNvPr id="80915" name="Text Box 16"/>
          <p:cNvSpPr txBox="1">
            <a:spLocks noChangeArrowheads="1"/>
          </p:cNvSpPr>
          <p:nvPr/>
        </p:nvSpPr>
        <p:spPr bwMode="auto">
          <a:xfrm>
            <a:off x="1295400" y="2452688"/>
            <a:ext cx="307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latin typeface="Courier New" panose="02070309020205020404" pitchFamily="49" charset="0"/>
              </a:rPr>
              <a:t>p</a:t>
            </a:r>
          </a:p>
        </p:txBody>
      </p:sp>
      <p:sp>
        <p:nvSpPr>
          <p:cNvPr id="80916" name="Text Box 17"/>
          <p:cNvSpPr txBox="1">
            <a:spLocks noChangeArrowheads="1"/>
          </p:cNvSpPr>
          <p:nvPr/>
        </p:nvSpPr>
        <p:spPr bwMode="auto">
          <a:xfrm>
            <a:off x="876300" y="3276600"/>
            <a:ext cx="307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latin typeface="Courier New" panose="02070309020205020404" pitchFamily="49" charset="0"/>
              </a:rPr>
              <a:t>r</a:t>
            </a:r>
          </a:p>
        </p:txBody>
      </p:sp>
      <p:sp>
        <p:nvSpPr>
          <p:cNvPr id="80917" name="Text Box 18"/>
          <p:cNvSpPr txBox="1">
            <a:spLocks noChangeArrowheads="1"/>
          </p:cNvSpPr>
          <p:nvPr/>
        </p:nvSpPr>
        <p:spPr bwMode="auto">
          <a:xfrm>
            <a:off x="1752600" y="3276600"/>
            <a:ext cx="307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latin typeface="Courier New" panose="02070309020205020404" pitchFamily="49" charset="0"/>
              </a:rPr>
              <a: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1923"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81924"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C66E4A-2137-4781-93CE-F4DB4277DBCB}" type="slidenum">
              <a:rPr lang="en-US" altLang="en-US">
                <a:solidFill>
                  <a:srgbClr val="660066"/>
                </a:solidFill>
              </a:rPr>
              <a:pPr eaLnBrk="1" hangingPunct="1"/>
              <a:t>67</a:t>
            </a:fld>
            <a:endParaRPr lang="en-US" altLang="en-US">
              <a:solidFill>
                <a:srgbClr val="660066"/>
              </a:solidFill>
            </a:endParaRPr>
          </a:p>
        </p:txBody>
      </p:sp>
      <p:sp>
        <p:nvSpPr>
          <p:cNvPr id="81925" name="Rectangle 2"/>
          <p:cNvSpPr>
            <a:spLocks noGrp="1" noChangeArrowheads="1"/>
          </p:cNvSpPr>
          <p:nvPr>
            <p:ph type="title"/>
          </p:nvPr>
        </p:nvSpPr>
        <p:spPr>
          <a:xfrm>
            <a:off x="1295400" y="388938"/>
            <a:ext cx="7391400" cy="762000"/>
          </a:xfrm>
        </p:spPr>
        <p:txBody>
          <a:bodyPr/>
          <a:lstStyle/>
          <a:p>
            <a:pPr eaLnBrk="1" hangingPunct="1"/>
            <a:r>
              <a:rPr lang="en-US" altLang="en-US" smtClean="0"/>
              <a:t>Predicated with Wired-OR</a:t>
            </a:r>
          </a:p>
        </p:txBody>
      </p:sp>
      <p:sp>
        <p:nvSpPr>
          <p:cNvPr id="81926" name="AutoShape 3"/>
          <p:cNvSpPr>
            <a:spLocks noChangeArrowheads="1"/>
          </p:cNvSpPr>
          <p:nvPr/>
        </p:nvSpPr>
        <p:spPr bwMode="auto">
          <a:xfrm>
            <a:off x="1676400" y="2286000"/>
            <a:ext cx="968375" cy="401638"/>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y &gt; 0</a:t>
            </a:r>
          </a:p>
        </p:txBody>
      </p:sp>
      <p:sp>
        <p:nvSpPr>
          <p:cNvPr id="81927" name="AutoShape 4"/>
          <p:cNvSpPr>
            <a:spLocks noChangeArrowheads="1"/>
          </p:cNvSpPr>
          <p:nvPr/>
        </p:nvSpPr>
        <p:spPr bwMode="auto">
          <a:xfrm>
            <a:off x="1295400" y="3276600"/>
            <a:ext cx="968375" cy="401638"/>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 1</a:t>
            </a:r>
          </a:p>
        </p:txBody>
      </p:sp>
      <p:sp>
        <p:nvSpPr>
          <p:cNvPr id="81928" name="AutoShape 5"/>
          <p:cNvSpPr>
            <a:spLocks noChangeArrowheads="1"/>
          </p:cNvSpPr>
          <p:nvPr/>
        </p:nvSpPr>
        <p:spPr bwMode="auto">
          <a:xfrm>
            <a:off x="2171700" y="4191000"/>
            <a:ext cx="1258888" cy="401638"/>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81929" name="AutoShape 6"/>
          <p:cNvSpPr>
            <a:spLocks noChangeArrowheads="1"/>
          </p:cNvSpPr>
          <p:nvPr/>
        </p:nvSpPr>
        <p:spPr bwMode="auto">
          <a:xfrm>
            <a:off x="571500" y="4114800"/>
            <a:ext cx="1258888" cy="401638"/>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81930" name="AutoShape 7"/>
          <p:cNvSpPr>
            <a:spLocks noChangeArrowheads="1"/>
          </p:cNvSpPr>
          <p:nvPr/>
        </p:nvSpPr>
        <p:spPr bwMode="auto">
          <a:xfrm>
            <a:off x="1676400" y="5334000"/>
            <a:ext cx="1355725" cy="401638"/>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81931" name="AutoShape 8"/>
          <p:cNvCxnSpPr>
            <a:cxnSpLocks noChangeShapeType="1"/>
            <a:stCxn id="81926" idx="2"/>
            <a:endCxn id="81927" idx="0"/>
          </p:cNvCxnSpPr>
          <p:nvPr/>
        </p:nvCxnSpPr>
        <p:spPr bwMode="auto">
          <a:xfrm flipH="1">
            <a:off x="1779588" y="2687638"/>
            <a:ext cx="381000" cy="5889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2" name="AutoShape 9"/>
          <p:cNvCxnSpPr>
            <a:cxnSpLocks noChangeShapeType="1"/>
            <a:stCxn id="81926" idx="2"/>
            <a:endCxn id="81928" idx="0"/>
          </p:cNvCxnSpPr>
          <p:nvPr/>
        </p:nvCxnSpPr>
        <p:spPr bwMode="auto">
          <a:xfrm>
            <a:off x="2160588" y="2687638"/>
            <a:ext cx="641350" cy="15033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3" name="AutoShape 10"/>
          <p:cNvCxnSpPr>
            <a:cxnSpLocks noChangeShapeType="1"/>
            <a:stCxn id="81927" idx="2"/>
            <a:endCxn id="81929" idx="0"/>
          </p:cNvCxnSpPr>
          <p:nvPr/>
        </p:nvCxnSpPr>
        <p:spPr bwMode="auto">
          <a:xfrm flipH="1">
            <a:off x="1201738" y="3678238"/>
            <a:ext cx="577850" cy="436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4" name="AutoShape 11"/>
          <p:cNvCxnSpPr>
            <a:cxnSpLocks noChangeShapeType="1"/>
            <a:stCxn id="81927" idx="2"/>
            <a:endCxn id="81928" idx="0"/>
          </p:cNvCxnSpPr>
          <p:nvPr/>
        </p:nvCxnSpPr>
        <p:spPr bwMode="auto">
          <a:xfrm>
            <a:off x="1779588" y="3678238"/>
            <a:ext cx="1022350" cy="5127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5" name="AutoShape 12"/>
          <p:cNvCxnSpPr>
            <a:cxnSpLocks noChangeShapeType="1"/>
            <a:stCxn id="81929" idx="2"/>
            <a:endCxn id="81930" idx="0"/>
          </p:cNvCxnSpPr>
          <p:nvPr/>
        </p:nvCxnSpPr>
        <p:spPr bwMode="auto">
          <a:xfrm>
            <a:off x="1201738" y="4516438"/>
            <a:ext cx="1152525" cy="817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6" name="AutoShape 13"/>
          <p:cNvCxnSpPr>
            <a:cxnSpLocks noChangeShapeType="1"/>
            <a:stCxn id="81928" idx="2"/>
            <a:endCxn id="81930" idx="0"/>
          </p:cNvCxnSpPr>
          <p:nvPr/>
        </p:nvCxnSpPr>
        <p:spPr bwMode="auto">
          <a:xfrm flipH="1">
            <a:off x="2354263" y="4592638"/>
            <a:ext cx="447675" cy="7413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37" name="AutoShape 14"/>
          <p:cNvSpPr>
            <a:spLocks noChangeArrowheads="1"/>
          </p:cNvSpPr>
          <p:nvPr/>
        </p:nvSpPr>
        <p:spPr bwMode="auto">
          <a:xfrm>
            <a:off x="4572000" y="1949450"/>
            <a:ext cx="4121150" cy="30480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30000"/>
              </a:spcBef>
              <a:buClr>
                <a:srgbClr val="FC0128"/>
              </a:buClr>
              <a:buFont typeface="Symbol" panose="05050102010706020507" pitchFamily="18" charset="2"/>
              <a:buNone/>
            </a:pPr>
            <a:r>
              <a:rPr lang="en-US" altLang="en-US" b="1">
                <a:solidFill>
                  <a:srgbClr val="FF0000"/>
                </a:solidFill>
                <a:latin typeface="Courier New" panose="02070309020205020404" pitchFamily="49" charset="0"/>
              </a:rPr>
              <a:t>p</a:t>
            </a:r>
            <a:r>
              <a:rPr lang="en-US" altLang="en-US" b="1">
                <a:solidFill>
                  <a:srgbClr val="00279F"/>
                </a:solidFill>
                <a:latin typeface="Courier New" panose="02070309020205020404" pitchFamily="49" charset="0"/>
              </a:rPr>
              <a:t>,</a:t>
            </a:r>
            <a:r>
              <a:rPr lang="en-US" altLang="en-US" b="1">
                <a:solidFill>
                  <a:srgbClr val="FF0000"/>
                </a:solidFill>
                <a:latin typeface="Courier New" panose="02070309020205020404" pitchFamily="49" charset="0"/>
              </a:rPr>
              <a:t>q</a:t>
            </a:r>
            <a:r>
              <a:rPr lang="en-US" altLang="en-US" b="1">
                <a:solidFill>
                  <a:srgbClr val="00279F"/>
                </a:solidFill>
                <a:latin typeface="Courier New" panose="02070309020205020404" pitchFamily="49" charset="0"/>
              </a:rPr>
              <a:t> := cmpp.un.uc.(y&gt;0)</a:t>
            </a:r>
          </a:p>
          <a:p>
            <a:pPr>
              <a:spcBef>
                <a:spcPct val="30000"/>
              </a:spcBef>
              <a:buClr>
                <a:srgbClr val="FC0128"/>
              </a:buClr>
              <a:buFont typeface="Symbol" panose="05050102010706020507" pitchFamily="18" charset="2"/>
              <a:buNone/>
            </a:pPr>
            <a:r>
              <a:rPr lang="en-US" altLang="en-US" b="1">
                <a:solidFill>
                  <a:srgbClr val="FF0000"/>
                </a:solidFill>
                <a:latin typeface="Courier New" panose="02070309020205020404" pitchFamily="49" charset="0"/>
              </a:rPr>
              <a:t>r</a:t>
            </a:r>
            <a:r>
              <a:rPr lang="en-US" altLang="en-US" b="1">
                <a:solidFill>
                  <a:srgbClr val="00279F"/>
                </a:solidFill>
                <a:latin typeface="Courier New" panose="02070309020205020404" pitchFamily="49" charset="0"/>
              </a:rPr>
              <a:t>,</a:t>
            </a:r>
            <a:r>
              <a:rPr lang="en-US" altLang="en-US" b="1">
                <a:solidFill>
                  <a:srgbClr val="FF0000"/>
                </a:solidFill>
                <a:latin typeface="Courier New" panose="02070309020205020404" pitchFamily="49" charset="0"/>
              </a:rPr>
              <a:t>q</a:t>
            </a:r>
            <a:r>
              <a:rPr lang="en-US" altLang="en-US" b="1">
                <a:solidFill>
                  <a:srgbClr val="00279F"/>
                </a:solidFill>
                <a:latin typeface="Courier New" panose="02070309020205020404" pitchFamily="49" charset="0"/>
              </a:rPr>
              <a:t> := cmpp.un.oc.(x=1) if </a:t>
            </a:r>
            <a:r>
              <a:rPr lang="en-US" altLang="en-US" b="1">
                <a:solidFill>
                  <a:srgbClr val="FF0000"/>
                </a:solidFill>
                <a:latin typeface="Courier New" panose="02070309020205020404" pitchFamily="49" charset="0"/>
              </a:rPr>
              <a:t>p</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 := v+1	if </a:t>
            </a:r>
            <a:r>
              <a:rPr lang="en-US" altLang="en-US" b="1">
                <a:solidFill>
                  <a:srgbClr val="FF0000"/>
                </a:solidFill>
                <a:latin typeface="Courier New" panose="02070309020205020404" pitchFamily="49" charset="0"/>
              </a:rPr>
              <a:t>r</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 := v-1	if </a:t>
            </a:r>
            <a:r>
              <a:rPr lang="en-US" altLang="en-US" b="1">
                <a:solidFill>
                  <a:srgbClr val="FF0000"/>
                </a:solidFill>
                <a:latin typeface="Courier New" panose="02070309020205020404" pitchFamily="49" charset="0"/>
              </a:rPr>
              <a:t>q</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 := v+y</a:t>
            </a:r>
          </a:p>
        </p:txBody>
      </p:sp>
      <p:sp>
        <p:nvSpPr>
          <p:cNvPr id="81938" name="Text Box 15"/>
          <p:cNvSpPr txBox="1">
            <a:spLocks noChangeArrowheads="1"/>
          </p:cNvSpPr>
          <p:nvPr/>
        </p:nvSpPr>
        <p:spPr bwMode="auto">
          <a:xfrm>
            <a:off x="1676400" y="2909888"/>
            <a:ext cx="307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latin typeface="Courier New" panose="02070309020205020404" pitchFamily="49" charset="0"/>
              </a:rPr>
              <a:t>p</a:t>
            </a:r>
          </a:p>
        </p:txBody>
      </p:sp>
      <p:sp>
        <p:nvSpPr>
          <p:cNvPr id="81939" name="Text Box 16"/>
          <p:cNvSpPr txBox="1">
            <a:spLocks noChangeArrowheads="1"/>
          </p:cNvSpPr>
          <p:nvPr/>
        </p:nvSpPr>
        <p:spPr bwMode="auto">
          <a:xfrm>
            <a:off x="1368425" y="3795713"/>
            <a:ext cx="307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latin typeface="Courier New" panose="02070309020205020404" pitchFamily="49" charset="0"/>
              </a:rPr>
              <a:t>r</a:t>
            </a:r>
          </a:p>
        </p:txBody>
      </p:sp>
      <p:sp>
        <p:nvSpPr>
          <p:cNvPr id="81940" name="Text Box 17"/>
          <p:cNvSpPr txBox="1">
            <a:spLocks noChangeArrowheads="1"/>
          </p:cNvSpPr>
          <p:nvPr/>
        </p:nvSpPr>
        <p:spPr bwMode="auto">
          <a:xfrm>
            <a:off x="2801938" y="3824288"/>
            <a:ext cx="307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latin typeface="Courier New" panose="02070309020205020404" pitchFamily="49" charset="0"/>
              </a:rPr>
              <a:t>q</a:t>
            </a:r>
          </a:p>
        </p:txBody>
      </p:sp>
      <p:graphicFrame>
        <p:nvGraphicFramePr>
          <p:cNvPr id="81941" name="Object 18"/>
          <p:cNvGraphicFramePr>
            <a:graphicFrameLocks noChangeAspect="1"/>
          </p:cNvGraphicFramePr>
          <p:nvPr/>
        </p:nvGraphicFramePr>
        <p:xfrm>
          <a:off x="5273675" y="5445125"/>
          <a:ext cx="2311400" cy="290513"/>
        </p:xfrm>
        <a:graphic>
          <a:graphicData uri="http://schemas.openxmlformats.org/presentationml/2006/ole">
            <mc:AlternateContent xmlns:mc="http://schemas.openxmlformats.org/markup-compatibility/2006">
              <mc:Choice xmlns:v="urn:schemas-microsoft-com:vml" Requires="v">
                <p:oleObj spid="_x0000_s81942" name="Equation" r:id="rId4" imgW="1524000" imgH="190500" progId="Equation.3">
                  <p:embed/>
                </p:oleObj>
              </mc:Choice>
              <mc:Fallback>
                <p:oleObj name="Equation" r:id="rId4" imgW="1524000" imgH="1905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3675" y="5445125"/>
                        <a:ext cx="2311400"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ctrTitle"/>
          </p:nvPr>
        </p:nvSpPr>
        <p:spPr/>
        <p:txBody>
          <a:bodyPr/>
          <a:lstStyle/>
          <a:p>
            <a:pPr eaLnBrk="1" hangingPunct="1"/>
            <a:r>
              <a:rPr lang="en-US" altLang="en-US" smtClean="0"/>
              <a:t>The Hyperblock</a:t>
            </a:r>
          </a:p>
        </p:txBody>
      </p:sp>
      <p:sp>
        <p:nvSpPr>
          <p:cNvPr id="82947" name="Rectangle 5"/>
          <p:cNvSpPr>
            <a:spLocks noGrp="1" noChangeArrowheads="1"/>
          </p:cNvSpPr>
          <p:nvPr>
            <p:ph type="subTitle" idx="1"/>
          </p:nvPr>
        </p:nvSpPr>
        <p:spPr/>
        <p:txBody>
          <a:bodyPr/>
          <a:lstStyle/>
          <a:p>
            <a:pPr eaLnBrk="1" hangingPunct="1"/>
            <a:endParaRPr lang="en-US" alt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39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839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B45651-E58F-4BE5-83CD-2FEB69C25081}" type="slidenum">
              <a:rPr lang="en-US" altLang="en-US">
                <a:solidFill>
                  <a:srgbClr val="660066"/>
                </a:solidFill>
              </a:rPr>
              <a:pPr eaLnBrk="1" hangingPunct="1"/>
              <a:t>69</a:t>
            </a:fld>
            <a:endParaRPr lang="en-US" altLang="en-US">
              <a:solidFill>
                <a:srgbClr val="660066"/>
              </a:solidFill>
            </a:endParaRPr>
          </a:p>
        </p:txBody>
      </p:sp>
      <p:sp>
        <p:nvSpPr>
          <p:cNvPr id="83973" name="Rectangle 2"/>
          <p:cNvSpPr>
            <a:spLocks noGrp="1" noChangeArrowheads="1"/>
          </p:cNvSpPr>
          <p:nvPr>
            <p:ph type="title"/>
          </p:nvPr>
        </p:nvSpPr>
        <p:spPr/>
        <p:txBody>
          <a:bodyPr/>
          <a:lstStyle/>
          <a:p>
            <a:pPr eaLnBrk="1" hangingPunct="1"/>
            <a:r>
              <a:rPr lang="en-US" altLang="en-US" smtClean="0"/>
              <a:t>Hyper block</a:t>
            </a:r>
          </a:p>
        </p:txBody>
      </p:sp>
      <p:sp>
        <p:nvSpPr>
          <p:cNvPr id="83974" name="Rectangle 3"/>
          <p:cNvSpPr>
            <a:spLocks noGrp="1" noChangeArrowheads="1"/>
          </p:cNvSpPr>
          <p:nvPr>
            <p:ph type="body" idx="1"/>
          </p:nvPr>
        </p:nvSpPr>
        <p:spPr>
          <a:xfrm>
            <a:off x="260350" y="1533525"/>
            <a:ext cx="8632825" cy="4525963"/>
          </a:xfrm>
        </p:spPr>
        <p:txBody>
          <a:bodyPr/>
          <a:lstStyle/>
          <a:p>
            <a:pPr eaLnBrk="1" hangingPunct="1">
              <a:lnSpc>
                <a:spcPct val="90000"/>
              </a:lnSpc>
            </a:pPr>
            <a:r>
              <a:rPr lang="en-US" altLang="en-US" smtClean="0"/>
              <a:t>Single entry/ multiple exit set of predicated basic block (</a:t>
            </a:r>
            <a:r>
              <a:rPr lang="en-US" altLang="en-US" smtClean="0">
                <a:solidFill>
                  <a:srgbClr val="FF0000"/>
                </a:solidFill>
              </a:rPr>
              <a:t>if conversion</a:t>
            </a:r>
            <a:r>
              <a:rPr lang="en-US" altLang="en-US" smtClean="0"/>
              <a:t>)</a:t>
            </a:r>
          </a:p>
          <a:p>
            <a:pPr eaLnBrk="1" hangingPunct="1">
              <a:lnSpc>
                <a:spcPct val="90000"/>
              </a:lnSpc>
            </a:pPr>
            <a:r>
              <a:rPr lang="en-US" altLang="en-US" smtClean="0"/>
              <a:t>Two conditions for hyperblocks:</a:t>
            </a:r>
          </a:p>
          <a:p>
            <a:pPr eaLnBrk="1" hangingPunct="1">
              <a:lnSpc>
                <a:spcPct val="90000"/>
              </a:lnSpc>
            </a:pPr>
            <a:endParaRPr lang="en-US" altLang="en-US" smtClean="0"/>
          </a:p>
          <a:p>
            <a:pPr lvl="1" eaLnBrk="1" hangingPunct="1">
              <a:lnSpc>
                <a:spcPct val="90000"/>
              </a:lnSpc>
            </a:pPr>
            <a:r>
              <a:rPr lang="en-US" altLang="en-US" smtClean="0">
                <a:solidFill>
                  <a:srgbClr val="0066CC"/>
                </a:solidFill>
              </a:rPr>
              <a:t>Condition 1:</a:t>
            </a:r>
            <a:r>
              <a:rPr lang="en-US" altLang="en-US" smtClean="0"/>
              <a:t> There exit no incoming control flow arcs from outside basic blocks to the selected blocks other than the entry block</a:t>
            </a:r>
            <a:br>
              <a:rPr lang="en-US" altLang="en-US" smtClean="0"/>
            </a:br>
            <a:endParaRPr lang="en-US" altLang="en-US" smtClean="0"/>
          </a:p>
          <a:p>
            <a:pPr lvl="1" eaLnBrk="1" hangingPunct="1">
              <a:lnSpc>
                <a:spcPct val="90000"/>
              </a:lnSpc>
            </a:pPr>
            <a:r>
              <a:rPr lang="en-US" altLang="en-US" smtClean="0">
                <a:solidFill>
                  <a:srgbClr val="0066CC"/>
                </a:solidFill>
              </a:rPr>
              <a:t>Condition 2:</a:t>
            </a:r>
            <a:r>
              <a:rPr lang="en-US" altLang="en-US" smtClean="0"/>
              <a:t> There exist no nested inner loops inside the selected blocks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04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04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4EF290-716A-4AC2-82D0-DD627E42E2EF}" type="slidenum">
              <a:rPr lang="en-US" altLang="en-US">
                <a:solidFill>
                  <a:srgbClr val="660066"/>
                </a:solidFill>
              </a:rPr>
              <a:pPr eaLnBrk="1" hangingPunct="1"/>
              <a:t>7</a:t>
            </a:fld>
            <a:endParaRPr lang="en-US" altLang="en-US">
              <a:solidFill>
                <a:srgbClr val="660066"/>
              </a:solidFill>
            </a:endParaRPr>
          </a:p>
        </p:txBody>
      </p:sp>
      <p:sp>
        <p:nvSpPr>
          <p:cNvPr id="20485" name="Rectangle 2"/>
          <p:cNvSpPr>
            <a:spLocks noGrp="1" noChangeArrowheads="1"/>
          </p:cNvSpPr>
          <p:nvPr>
            <p:ph type="title"/>
          </p:nvPr>
        </p:nvSpPr>
        <p:spPr>
          <a:xfrm>
            <a:off x="1062038" y="500063"/>
            <a:ext cx="7446962" cy="485775"/>
          </a:xfrm>
        </p:spPr>
        <p:txBody>
          <a:bodyPr/>
          <a:lstStyle/>
          <a:p>
            <a:pPr eaLnBrk="1" hangingPunct="1"/>
            <a:r>
              <a:rPr lang="en-US" altLang="en-US" smtClean="0"/>
              <a:t>Instruction Scheduling</a:t>
            </a:r>
          </a:p>
        </p:txBody>
      </p:sp>
      <p:sp>
        <p:nvSpPr>
          <p:cNvPr id="20486" name="Rectangle 3"/>
          <p:cNvSpPr>
            <a:spLocks noGrp="1" noChangeArrowheads="1"/>
          </p:cNvSpPr>
          <p:nvPr>
            <p:ph type="body" idx="1"/>
          </p:nvPr>
        </p:nvSpPr>
        <p:spPr>
          <a:xfrm>
            <a:off x="914400" y="1524000"/>
            <a:ext cx="7620000" cy="4991100"/>
          </a:xfrm>
        </p:spPr>
        <p:txBody>
          <a:bodyPr/>
          <a:lstStyle/>
          <a:p>
            <a:pPr eaLnBrk="1" hangingPunct="1">
              <a:lnSpc>
                <a:spcPct val="90000"/>
              </a:lnSpc>
              <a:buFont typeface="Arial Unicode MS" panose="020B0604020202020204" pitchFamily="34" charset="-128"/>
              <a:buNone/>
            </a:pPr>
            <a:endParaRPr lang="en-US" altLang="en-US" sz="2800" smtClean="0"/>
          </a:p>
          <a:p>
            <a:pPr eaLnBrk="1" hangingPunct="1">
              <a:lnSpc>
                <a:spcPct val="90000"/>
              </a:lnSpc>
              <a:buFont typeface="Arial Unicode MS" panose="020B0604020202020204" pitchFamily="34" charset="-128"/>
              <a:buNone/>
            </a:pPr>
            <a:r>
              <a:rPr lang="en-US" altLang="en-US" sz="2800" b="1" smtClean="0"/>
              <a:t>Input:</a:t>
            </a:r>
            <a:r>
              <a:rPr lang="en-US" altLang="en-US" sz="2800" smtClean="0"/>
              <a:t> </a:t>
            </a:r>
            <a:r>
              <a:rPr lang="en-US" altLang="en-US" sz="2800" i="1" smtClean="0"/>
              <a:t>A basic block represented as a DAG</a:t>
            </a:r>
          </a:p>
          <a:p>
            <a:pPr eaLnBrk="1" hangingPunct="1">
              <a:lnSpc>
                <a:spcPct val="90000"/>
              </a:lnSpc>
              <a:buFont typeface="Arial Unicode MS" panose="020B0604020202020204" pitchFamily="34" charset="-128"/>
              <a:buNone/>
            </a:pPr>
            <a:endParaRPr lang="en-US" altLang="en-US" sz="2800" smtClean="0"/>
          </a:p>
          <a:p>
            <a:pPr eaLnBrk="1" hangingPunct="1">
              <a:lnSpc>
                <a:spcPct val="90000"/>
              </a:lnSpc>
              <a:buFont typeface="Arial Unicode MS" panose="020B0604020202020204" pitchFamily="34" charset="-128"/>
              <a:buNone/>
            </a:pPr>
            <a:endParaRPr lang="en-US" altLang="en-US" sz="2800" smtClean="0"/>
          </a:p>
          <a:p>
            <a:pPr eaLnBrk="1" hangingPunct="1">
              <a:lnSpc>
                <a:spcPct val="90000"/>
              </a:lnSpc>
              <a:buFont typeface="Arial Unicode MS" panose="020B0604020202020204" pitchFamily="34" charset="-128"/>
              <a:buNone/>
            </a:pPr>
            <a:endParaRPr lang="en-US" altLang="en-US" sz="2800" smtClean="0"/>
          </a:p>
          <a:p>
            <a:pPr eaLnBrk="1" hangingPunct="1">
              <a:lnSpc>
                <a:spcPct val="90000"/>
              </a:lnSpc>
              <a:buFont typeface="Arial Unicode MS" panose="020B0604020202020204" pitchFamily="34" charset="-128"/>
              <a:buNone/>
            </a:pPr>
            <a:endParaRPr lang="en-US" altLang="en-US" sz="2800" smtClean="0"/>
          </a:p>
          <a:p>
            <a:pPr eaLnBrk="1" hangingPunct="1">
              <a:lnSpc>
                <a:spcPct val="90000"/>
              </a:lnSpc>
            </a:pPr>
            <a:endParaRPr lang="en-US" altLang="en-US" sz="2800" i="1" smtClean="0"/>
          </a:p>
          <a:p>
            <a:pPr eaLnBrk="1" hangingPunct="1">
              <a:lnSpc>
                <a:spcPct val="90000"/>
              </a:lnSpc>
            </a:pPr>
            <a:r>
              <a:rPr lang="en-US" altLang="en-US" sz="2800" i="1" smtClean="0"/>
              <a:t>i</a:t>
            </a:r>
            <a:r>
              <a:rPr lang="en-US" altLang="en-US" sz="2800" i="1" baseline="-25000" smtClean="0"/>
              <a:t>2</a:t>
            </a:r>
            <a:r>
              <a:rPr lang="en-US" altLang="en-US" sz="2800" i="1" smtClean="0"/>
              <a:t> </a:t>
            </a:r>
            <a:r>
              <a:rPr lang="en-US" altLang="en-US" sz="2800" smtClean="0"/>
              <a:t>is a load instruction.</a:t>
            </a:r>
          </a:p>
          <a:p>
            <a:pPr eaLnBrk="1" hangingPunct="1">
              <a:lnSpc>
                <a:spcPct val="90000"/>
              </a:lnSpc>
            </a:pPr>
            <a:r>
              <a:rPr lang="en-US" altLang="en-US" sz="2800" smtClean="0"/>
              <a:t>Latency of 1 on (</a:t>
            </a:r>
            <a:r>
              <a:rPr lang="en-US" altLang="en-US" sz="2800" i="1" smtClean="0"/>
              <a:t>i</a:t>
            </a:r>
            <a:r>
              <a:rPr lang="en-US" altLang="en-US" sz="2800" i="1" baseline="-25000" smtClean="0"/>
              <a:t>2</a:t>
            </a:r>
            <a:r>
              <a:rPr lang="en-US" altLang="en-US" sz="2800" i="1" smtClean="0"/>
              <a:t>,i</a:t>
            </a:r>
            <a:r>
              <a:rPr lang="en-US" altLang="en-US" sz="2800" i="1" baseline="-25000" smtClean="0"/>
              <a:t>4</a:t>
            </a:r>
            <a:r>
              <a:rPr lang="en-US" altLang="en-US" sz="2800" smtClean="0"/>
              <a:t>) means that </a:t>
            </a:r>
            <a:r>
              <a:rPr lang="en-US" altLang="en-US" sz="2800" i="1" smtClean="0"/>
              <a:t>i</a:t>
            </a:r>
            <a:r>
              <a:rPr lang="en-US" altLang="en-US" sz="2800" i="1" baseline="-25000" smtClean="0"/>
              <a:t>4</a:t>
            </a:r>
            <a:r>
              <a:rPr lang="en-US" altLang="en-US" sz="2800" smtClean="0"/>
              <a:t> cannot start for one cycle after </a:t>
            </a:r>
            <a:r>
              <a:rPr lang="en-US" altLang="en-US" sz="2800" i="1" smtClean="0"/>
              <a:t>i</a:t>
            </a:r>
            <a:r>
              <a:rPr lang="en-US" altLang="en-US" sz="2800" i="1" baseline="-25000" smtClean="0"/>
              <a:t>2</a:t>
            </a:r>
            <a:r>
              <a:rPr lang="en-US" altLang="en-US" sz="2800" smtClean="0"/>
              <a:t> completes.</a:t>
            </a:r>
          </a:p>
          <a:p>
            <a:pPr eaLnBrk="1" hangingPunct="1">
              <a:lnSpc>
                <a:spcPct val="90000"/>
              </a:lnSpc>
              <a:buFont typeface="Arial Unicode MS" panose="020B0604020202020204" pitchFamily="34" charset="-128"/>
              <a:buNone/>
            </a:pPr>
            <a:endParaRPr lang="en-US" altLang="en-US" sz="2800" smtClean="0"/>
          </a:p>
        </p:txBody>
      </p:sp>
      <p:sp>
        <p:nvSpPr>
          <p:cNvPr id="20487" name="Line 4"/>
          <p:cNvSpPr>
            <a:spLocks noChangeShapeType="1"/>
          </p:cNvSpPr>
          <p:nvPr/>
        </p:nvSpPr>
        <p:spPr bwMode="auto">
          <a:xfrm flipV="1">
            <a:off x="3276600" y="32766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5"/>
          <p:cNvSpPr>
            <a:spLocks noChangeShapeType="1"/>
          </p:cNvSpPr>
          <p:nvPr/>
        </p:nvSpPr>
        <p:spPr bwMode="auto">
          <a:xfrm>
            <a:off x="3276600" y="38100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6"/>
          <p:cNvSpPr>
            <a:spLocks noChangeShapeType="1"/>
          </p:cNvSpPr>
          <p:nvPr/>
        </p:nvSpPr>
        <p:spPr bwMode="auto">
          <a:xfrm flipV="1">
            <a:off x="4572000" y="38100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Line 7"/>
          <p:cNvSpPr>
            <a:spLocks noChangeShapeType="1"/>
          </p:cNvSpPr>
          <p:nvPr/>
        </p:nvSpPr>
        <p:spPr bwMode="auto">
          <a:xfrm>
            <a:off x="4572000" y="32766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Oval 8"/>
          <p:cNvSpPr>
            <a:spLocks noChangeArrowheads="1"/>
          </p:cNvSpPr>
          <p:nvPr/>
        </p:nvSpPr>
        <p:spPr bwMode="auto">
          <a:xfrm>
            <a:off x="32004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2" name="Oval 9"/>
          <p:cNvSpPr>
            <a:spLocks noChangeArrowheads="1"/>
          </p:cNvSpPr>
          <p:nvPr/>
        </p:nvSpPr>
        <p:spPr bwMode="auto">
          <a:xfrm>
            <a:off x="4495800" y="3200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3" name="Oval 10"/>
          <p:cNvSpPr>
            <a:spLocks noChangeArrowheads="1"/>
          </p:cNvSpPr>
          <p:nvPr/>
        </p:nvSpPr>
        <p:spPr bwMode="auto">
          <a:xfrm>
            <a:off x="4495800" y="4267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4" name="Oval 11"/>
          <p:cNvSpPr>
            <a:spLocks noChangeArrowheads="1"/>
          </p:cNvSpPr>
          <p:nvPr/>
        </p:nvSpPr>
        <p:spPr bwMode="auto">
          <a:xfrm>
            <a:off x="57912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5" name="Text Box 12"/>
          <p:cNvSpPr txBox="1">
            <a:spLocks noChangeArrowheads="1"/>
          </p:cNvSpPr>
          <p:nvPr/>
        </p:nvSpPr>
        <p:spPr bwMode="auto">
          <a:xfrm>
            <a:off x="3733800" y="3200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0</a:t>
            </a:r>
            <a:endParaRPr lang="en-US" altLang="en-US" sz="2400">
              <a:latin typeface="Times New Roman" panose="02020603050405020304" pitchFamily="18" charset="0"/>
            </a:endParaRPr>
          </a:p>
        </p:txBody>
      </p:sp>
      <p:sp>
        <p:nvSpPr>
          <p:cNvPr id="20496" name="Text Box 13"/>
          <p:cNvSpPr txBox="1">
            <a:spLocks noChangeArrowheads="1"/>
          </p:cNvSpPr>
          <p:nvPr/>
        </p:nvSpPr>
        <p:spPr bwMode="auto">
          <a:xfrm>
            <a:off x="3733800" y="4038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0</a:t>
            </a:r>
            <a:endParaRPr lang="en-US" altLang="en-US" sz="2400">
              <a:latin typeface="Times New Roman" panose="02020603050405020304" pitchFamily="18" charset="0"/>
            </a:endParaRPr>
          </a:p>
        </p:txBody>
      </p:sp>
      <p:sp>
        <p:nvSpPr>
          <p:cNvPr id="20497" name="Text Box 14"/>
          <p:cNvSpPr txBox="1">
            <a:spLocks noChangeArrowheads="1"/>
          </p:cNvSpPr>
          <p:nvPr/>
        </p:nvSpPr>
        <p:spPr bwMode="auto">
          <a:xfrm>
            <a:off x="5181600" y="4038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0</a:t>
            </a:r>
            <a:endParaRPr lang="en-US" altLang="en-US" sz="2400">
              <a:latin typeface="Times New Roman" panose="02020603050405020304" pitchFamily="18" charset="0"/>
            </a:endParaRPr>
          </a:p>
        </p:txBody>
      </p:sp>
      <p:sp>
        <p:nvSpPr>
          <p:cNvPr id="20498" name="Text Box 15"/>
          <p:cNvSpPr txBox="1">
            <a:spLocks noChangeArrowheads="1"/>
          </p:cNvSpPr>
          <p:nvPr/>
        </p:nvSpPr>
        <p:spPr bwMode="auto">
          <a:xfrm>
            <a:off x="5105400" y="3200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1</a:t>
            </a:r>
            <a:endParaRPr lang="en-US" altLang="en-US" sz="2400">
              <a:latin typeface="Times New Roman" panose="02020603050405020304" pitchFamily="18" charset="0"/>
            </a:endParaRPr>
          </a:p>
        </p:txBody>
      </p:sp>
      <p:sp>
        <p:nvSpPr>
          <p:cNvPr id="20499" name="Text Box 16"/>
          <p:cNvSpPr txBox="1">
            <a:spLocks noChangeArrowheads="1"/>
          </p:cNvSpPr>
          <p:nvPr/>
        </p:nvSpPr>
        <p:spPr bwMode="auto">
          <a:xfrm>
            <a:off x="2971800" y="3581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a:t>
            </a:r>
            <a:r>
              <a:rPr lang="en-US" altLang="en-US" sz="1400" baseline="-25000">
                <a:latin typeface="Times New Roman" panose="02020603050405020304" pitchFamily="18" charset="0"/>
              </a:rPr>
              <a:t>1</a:t>
            </a:r>
            <a:endParaRPr lang="en-US" altLang="en-US" sz="2400">
              <a:latin typeface="Times New Roman" panose="02020603050405020304" pitchFamily="18" charset="0"/>
            </a:endParaRPr>
          </a:p>
        </p:txBody>
      </p:sp>
      <p:sp>
        <p:nvSpPr>
          <p:cNvPr id="20500" name="Text Box 17"/>
          <p:cNvSpPr txBox="1">
            <a:spLocks noChangeArrowheads="1"/>
          </p:cNvSpPr>
          <p:nvPr/>
        </p:nvSpPr>
        <p:spPr bwMode="auto">
          <a:xfrm>
            <a:off x="4419600" y="2895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a:t>
            </a:r>
            <a:r>
              <a:rPr lang="en-US" altLang="en-US" sz="1400" baseline="-25000">
                <a:latin typeface="Times New Roman" panose="02020603050405020304" pitchFamily="18" charset="0"/>
              </a:rPr>
              <a:t>2</a:t>
            </a:r>
            <a:endParaRPr lang="en-US" altLang="en-US" sz="2400">
              <a:latin typeface="Times New Roman" panose="02020603050405020304" pitchFamily="18" charset="0"/>
            </a:endParaRPr>
          </a:p>
        </p:txBody>
      </p:sp>
      <p:sp>
        <p:nvSpPr>
          <p:cNvPr id="20501" name="Text Box 18"/>
          <p:cNvSpPr txBox="1">
            <a:spLocks noChangeArrowheads="1"/>
          </p:cNvSpPr>
          <p:nvPr/>
        </p:nvSpPr>
        <p:spPr bwMode="auto">
          <a:xfrm>
            <a:off x="4419600" y="4343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a:t>
            </a:r>
            <a:r>
              <a:rPr lang="en-US" altLang="en-US" sz="1400" baseline="-25000">
                <a:latin typeface="Times New Roman" panose="02020603050405020304" pitchFamily="18" charset="0"/>
              </a:rPr>
              <a:t>3</a:t>
            </a:r>
            <a:endParaRPr lang="en-US" altLang="en-US" sz="2400">
              <a:latin typeface="Times New Roman" panose="02020603050405020304" pitchFamily="18" charset="0"/>
            </a:endParaRPr>
          </a:p>
        </p:txBody>
      </p:sp>
      <p:sp>
        <p:nvSpPr>
          <p:cNvPr id="20502" name="Text Box 19"/>
          <p:cNvSpPr txBox="1">
            <a:spLocks noChangeArrowheads="1"/>
          </p:cNvSpPr>
          <p:nvPr/>
        </p:nvSpPr>
        <p:spPr bwMode="auto">
          <a:xfrm>
            <a:off x="5867400" y="3657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i</a:t>
            </a:r>
            <a:r>
              <a:rPr lang="en-US" altLang="en-US" sz="1400" baseline="-25000">
                <a:latin typeface="Times New Roman" panose="02020603050405020304" pitchFamily="18" charset="0"/>
              </a:rPr>
              <a:t>4</a:t>
            </a:r>
            <a:endParaRPr lang="en-US" altLang="en-US" sz="2400">
              <a:latin typeface="Times New Roman" panose="02020603050405020304" pitchFamily="18" charset="0"/>
            </a:endParaRPr>
          </a:p>
        </p:txBody>
      </p:sp>
      <p:sp>
        <p:nvSpPr>
          <p:cNvPr id="20503" name="Text Box 20"/>
          <p:cNvSpPr txBox="1">
            <a:spLocks noChangeArrowheads="1"/>
          </p:cNvSpPr>
          <p:nvPr/>
        </p:nvSpPr>
        <p:spPr bwMode="auto">
          <a:xfrm>
            <a:off x="5638800" y="32766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Latency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49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849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6E00FC-7F42-46B6-AE12-C1CA286496B0}" type="slidenum">
              <a:rPr lang="en-US" altLang="en-US">
                <a:solidFill>
                  <a:srgbClr val="660066"/>
                </a:solidFill>
              </a:rPr>
              <a:pPr eaLnBrk="1" hangingPunct="1"/>
              <a:t>70</a:t>
            </a:fld>
            <a:endParaRPr lang="en-US" altLang="en-US">
              <a:solidFill>
                <a:srgbClr val="660066"/>
              </a:solidFill>
            </a:endParaRPr>
          </a:p>
        </p:txBody>
      </p:sp>
      <p:sp>
        <p:nvSpPr>
          <p:cNvPr id="84997" name="Rectangle 2"/>
          <p:cNvSpPr>
            <a:spLocks noGrp="1" noChangeArrowheads="1"/>
          </p:cNvSpPr>
          <p:nvPr>
            <p:ph type="title"/>
          </p:nvPr>
        </p:nvSpPr>
        <p:spPr>
          <a:xfrm>
            <a:off x="914400" y="0"/>
            <a:ext cx="8229600" cy="1295400"/>
          </a:xfrm>
        </p:spPr>
        <p:txBody>
          <a:bodyPr/>
          <a:lstStyle/>
          <a:p>
            <a:pPr eaLnBrk="1" hangingPunct="1"/>
            <a:r>
              <a:rPr lang="en-US" altLang="en-US" sz="4000" smtClean="0"/>
              <a:t>Hyper block formation procedure</a:t>
            </a:r>
          </a:p>
        </p:txBody>
      </p:sp>
      <p:sp>
        <p:nvSpPr>
          <p:cNvPr id="84998" name="Rectangle 3"/>
          <p:cNvSpPr>
            <a:spLocks noGrp="1" noChangeArrowheads="1"/>
          </p:cNvSpPr>
          <p:nvPr>
            <p:ph type="body" idx="1"/>
          </p:nvPr>
        </p:nvSpPr>
        <p:spPr>
          <a:xfrm>
            <a:off x="779463" y="1801813"/>
            <a:ext cx="7907337" cy="3911600"/>
          </a:xfrm>
        </p:spPr>
        <p:txBody>
          <a:bodyPr/>
          <a:lstStyle/>
          <a:p>
            <a:pPr eaLnBrk="1" hangingPunct="1">
              <a:lnSpc>
                <a:spcPct val="80000"/>
              </a:lnSpc>
            </a:pPr>
            <a:r>
              <a:rPr lang="en-US" altLang="en-US" sz="2800" smtClean="0"/>
              <a:t>Tail duplication</a:t>
            </a:r>
          </a:p>
          <a:p>
            <a:pPr lvl="1" eaLnBrk="1" hangingPunct="1">
              <a:lnSpc>
                <a:spcPct val="80000"/>
              </a:lnSpc>
            </a:pPr>
            <a:r>
              <a:rPr lang="en-US" altLang="en-US" sz="2400" smtClean="0"/>
              <a:t>remove side entries</a:t>
            </a:r>
          </a:p>
          <a:p>
            <a:pPr eaLnBrk="1" hangingPunct="1">
              <a:lnSpc>
                <a:spcPct val="80000"/>
              </a:lnSpc>
            </a:pPr>
            <a:r>
              <a:rPr lang="en-US" altLang="en-US" sz="2800" smtClean="0"/>
              <a:t>Loop Peeling</a:t>
            </a:r>
          </a:p>
          <a:p>
            <a:pPr lvl="1" eaLnBrk="1" hangingPunct="1">
              <a:lnSpc>
                <a:spcPct val="80000"/>
              </a:lnSpc>
            </a:pPr>
            <a:r>
              <a:rPr lang="en-US" altLang="en-US" sz="2400" smtClean="0"/>
              <a:t>create bigger region for nested loop</a:t>
            </a:r>
          </a:p>
          <a:p>
            <a:pPr eaLnBrk="1" hangingPunct="1">
              <a:lnSpc>
                <a:spcPct val="80000"/>
              </a:lnSpc>
            </a:pPr>
            <a:r>
              <a:rPr lang="en-US" altLang="en-US" sz="2800" smtClean="0"/>
              <a:t>Node Splitting</a:t>
            </a:r>
          </a:p>
          <a:p>
            <a:pPr lvl="1" eaLnBrk="1" hangingPunct="1">
              <a:lnSpc>
                <a:spcPct val="80000"/>
              </a:lnSpc>
            </a:pPr>
            <a:r>
              <a:rPr lang="en-US" altLang="en-US" sz="2400" smtClean="0"/>
              <a:t>Eliminate dependencies created by control path merge</a:t>
            </a:r>
          </a:p>
          <a:p>
            <a:pPr lvl="1" eaLnBrk="1" hangingPunct="1">
              <a:lnSpc>
                <a:spcPct val="80000"/>
              </a:lnSpc>
            </a:pPr>
            <a:r>
              <a:rPr lang="en-US" altLang="en-US" sz="2400" smtClean="0"/>
              <a:t>large code expansion</a:t>
            </a:r>
          </a:p>
          <a:p>
            <a:pPr eaLnBrk="1" hangingPunct="1">
              <a:lnSpc>
                <a:spcPct val="80000"/>
              </a:lnSpc>
            </a:pPr>
            <a:r>
              <a:rPr lang="en-US" altLang="en-US" sz="2800" smtClean="0"/>
              <a:t>After above three transformations, perform </a:t>
            </a:r>
            <a:r>
              <a:rPr lang="en-US" altLang="en-US" sz="2800" smtClean="0">
                <a:solidFill>
                  <a:srgbClr val="FF3300"/>
                </a:solidFill>
              </a:rPr>
              <a:t>if-conversion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60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860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C06D60-98DE-4D23-B02F-D6805D864CCE}" type="slidenum">
              <a:rPr lang="en-US" altLang="en-US">
                <a:solidFill>
                  <a:srgbClr val="660066"/>
                </a:solidFill>
              </a:rPr>
              <a:pPr eaLnBrk="1" hangingPunct="1"/>
              <a:t>71</a:t>
            </a:fld>
            <a:endParaRPr lang="en-US" altLang="en-US">
              <a:solidFill>
                <a:srgbClr val="660066"/>
              </a:solidFill>
            </a:endParaRPr>
          </a:p>
        </p:txBody>
      </p:sp>
      <p:sp>
        <p:nvSpPr>
          <p:cNvPr id="86021" name="Rectangle 2"/>
          <p:cNvSpPr>
            <a:spLocks noGrp="1" noChangeArrowheads="1"/>
          </p:cNvSpPr>
          <p:nvPr>
            <p:ph type="title"/>
          </p:nvPr>
        </p:nvSpPr>
        <p:spPr/>
        <p:txBody>
          <a:bodyPr/>
          <a:lstStyle/>
          <a:p>
            <a:pPr eaLnBrk="1" hangingPunct="1"/>
            <a:r>
              <a:rPr lang="en-US" altLang="en-US" smtClean="0"/>
              <a:t>A Selection Heuristic</a:t>
            </a:r>
          </a:p>
        </p:txBody>
      </p:sp>
      <p:sp>
        <p:nvSpPr>
          <p:cNvPr id="86022" name="Rectangle 3"/>
          <p:cNvSpPr>
            <a:spLocks noGrp="1" noChangeArrowheads="1"/>
          </p:cNvSpPr>
          <p:nvPr>
            <p:ph type="body" idx="1"/>
          </p:nvPr>
        </p:nvSpPr>
        <p:spPr>
          <a:xfrm>
            <a:off x="1371600" y="1676400"/>
            <a:ext cx="7772400" cy="5040313"/>
          </a:xfrm>
        </p:spPr>
        <p:txBody>
          <a:bodyPr/>
          <a:lstStyle/>
          <a:p>
            <a:pPr eaLnBrk="1" hangingPunct="1">
              <a:lnSpc>
                <a:spcPct val="90000"/>
              </a:lnSpc>
            </a:pPr>
            <a:r>
              <a:rPr lang="en-US" altLang="en-US" sz="2400" smtClean="0"/>
              <a:t>To form hyperblocks, we must consider</a:t>
            </a:r>
          </a:p>
          <a:p>
            <a:pPr lvl="1" eaLnBrk="1" hangingPunct="1">
              <a:lnSpc>
                <a:spcPct val="90000"/>
              </a:lnSpc>
            </a:pPr>
            <a:r>
              <a:rPr lang="en-US" altLang="en-US" sz="2000" smtClean="0"/>
              <a:t>execution frequency</a:t>
            </a:r>
          </a:p>
          <a:p>
            <a:pPr lvl="1" eaLnBrk="1" hangingPunct="1">
              <a:lnSpc>
                <a:spcPct val="90000"/>
              </a:lnSpc>
            </a:pPr>
            <a:r>
              <a:rPr lang="en-US" altLang="en-US" sz="2000" smtClean="0"/>
              <a:t>size (prefer to get rid of smaller blocks first)</a:t>
            </a:r>
          </a:p>
          <a:p>
            <a:pPr lvl="1" eaLnBrk="1" hangingPunct="1">
              <a:lnSpc>
                <a:spcPct val="90000"/>
              </a:lnSpc>
            </a:pPr>
            <a:r>
              <a:rPr lang="en-US" altLang="en-US" sz="2000" smtClean="0"/>
              <a:t>instruction characteristics (eg. hazardous instructions such as procedure calls, unresolvable memory accesses)</a:t>
            </a:r>
          </a:p>
          <a:p>
            <a:pPr eaLnBrk="1" hangingPunct="1">
              <a:lnSpc>
                <a:spcPct val="90000"/>
              </a:lnSpc>
            </a:pPr>
            <a:r>
              <a:rPr lang="en-US" altLang="en-US" sz="2400" smtClean="0"/>
              <a:t>A heuristic</a:t>
            </a:r>
          </a:p>
          <a:p>
            <a:pPr eaLnBrk="1" hangingPunct="1">
              <a:lnSpc>
                <a:spcPct val="90000"/>
              </a:lnSpc>
            </a:pPr>
            <a:endParaRPr lang="en-US" altLang="en-US" sz="2400" smtClean="0"/>
          </a:p>
          <a:p>
            <a:pPr lvl="1" eaLnBrk="1" hangingPunct="1">
              <a:lnSpc>
                <a:spcPct val="90000"/>
              </a:lnSpc>
            </a:pPr>
            <a:r>
              <a:rPr lang="en-US" altLang="en-US" sz="2000" smtClean="0"/>
              <a:t>“main path” is the most likely executed control path through the region of blocks considered for inclusion in the hyperblock</a:t>
            </a:r>
          </a:p>
          <a:p>
            <a:pPr lvl="1" eaLnBrk="1" hangingPunct="1">
              <a:lnSpc>
                <a:spcPct val="90000"/>
              </a:lnSpc>
            </a:pPr>
            <a:r>
              <a:rPr lang="en-US" altLang="en-US" sz="2000" i="1" smtClean="0">
                <a:solidFill>
                  <a:srgbClr val="FF00FF"/>
                </a:solidFill>
              </a:rPr>
              <a:t>K</a:t>
            </a:r>
            <a:r>
              <a:rPr lang="en-US" altLang="en-US" sz="2000" smtClean="0"/>
              <a:t> is the machine’s issue width</a:t>
            </a:r>
          </a:p>
          <a:p>
            <a:pPr lvl="1" eaLnBrk="1" hangingPunct="1">
              <a:lnSpc>
                <a:spcPct val="90000"/>
              </a:lnSpc>
            </a:pPr>
            <a:r>
              <a:rPr lang="en-US" altLang="en-US" sz="2000" i="1" smtClean="0">
                <a:solidFill>
                  <a:srgbClr val="FF00FF"/>
                </a:solidFill>
              </a:rPr>
              <a:t>bb_char</a:t>
            </a:r>
            <a:r>
              <a:rPr lang="en-US" altLang="en-US" sz="2000" i="1" baseline="-25000" smtClean="0">
                <a:solidFill>
                  <a:srgbClr val="FF00FF"/>
                </a:solidFill>
              </a:rPr>
              <a:t>i</a:t>
            </a:r>
            <a:r>
              <a:rPr lang="en-US" altLang="en-US" sz="2000" smtClean="0"/>
              <a:t> is a “characteristic value”; lower for blocks containing harzardous instructions; always less than 1</a:t>
            </a:r>
          </a:p>
        </p:txBody>
      </p:sp>
      <p:pic>
        <p:nvPicPr>
          <p:cNvPr id="860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733800"/>
            <a:ext cx="65833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70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870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BB602E-FE70-4AAA-935E-23D3F6651469}" type="slidenum">
              <a:rPr lang="en-US" altLang="en-US">
                <a:solidFill>
                  <a:srgbClr val="660066"/>
                </a:solidFill>
              </a:rPr>
              <a:pPr eaLnBrk="1" hangingPunct="1"/>
              <a:t>72</a:t>
            </a:fld>
            <a:endParaRPr lang="en-US" altLang="en-US">
              <a:solidFill>
                <a:srgbClr val="660066"/>
              </a:solidFill>
            </a:endParaRPr>
          </a:p>
        </p:txBody>
      </p:sp>
      <p:sp>
        <p:nvSpPr>
          <p:cNvPr id="87045" name="Rectangle 2"/>
          <p:cNvSpPr>
            <a:spLocks noGrp="1" noChangeArrowheads="1"/>
          </p:cNvSpPr>
          <p:nvPr>
            <p:ph type="title"/>
          </p:nvPr>
        </p:nvSpPr>
        <p:spPr/>
        <p:txBody>
          <a:bodyPr/>
          <a:lstStyle/>
          <a:p>
            <a:pPr eaLnBrk="1" hangingPunct="1"/>
            <a:r>
              <a:rPr lang="en-US" altLang="en-US" smtClean="0"/>
              <a:t>An Example</a:t>
            </a:r>
          </a:p>
        </p:txBody>
      </p:sp>
      <p:pic>
        <p:nvPicPr>
          <p:cNvPr id="870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1193800"/>
            <a:ext cx="6581775" cy="545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7" name="Line 4"/>
          <p:cNvSpPr>
            <a:spLocks noChangeShapeType="1"/>
          </p:cNvSpPr>
          <p:nvPr/>
        </p:nvSpPr>
        <p:spPr bwMode="auto">
          <a:xfrm>
            <a:off x="1724025" y="2373313"/>
            <a:ext cx="636588" cy="8096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8" name="Text Box 5"/>
          <p:cNvSpPr txBox="1">
            <a:spLocks noChangeArrowheads="1"/>
          </p:cNvSpPr>
          <p:nvPr/>
        </p:nvSpPr>
        <p:spPr bwMode="auto">
          <a:xfrm>
            <a:off x="496888" y="1955800"/>
            <a:ext cx="1435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6600CC"/>
                </a:solidFill>
              </a:rPr>
              <a:t>edge frequency</a:t>
            </a:r>
          </a:p>
        </p:txBody>
      </p:sp>
      <p:sp>
        <p:nvSpPr>
          <p:cNvPr id="87049" name="Line 6"/>
          <p:cNvSpPr>
            <a:spLocks noChangeShapeType="1"/>
          </p:cNvSpPr>
          <p:nvPr/>
        </p:nvSpPr>
        <p:spPr bwMode="auto">
          <a:xfrm flipH="1" flipV="1">
            <a:off x="2522538" y="4757738"/>
            <a:ext cx="706437" cy="5556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0" name="Text Box 7"/>
          <p:cNvSpPr txBox="1">
            <a:spLocks noChangeArrowheads="1"/>
          </p:cNvSpPr>
          <p:nvPr/>
        </p:nvSpPr>
        <p:spPr bwMode="auto">
          <a:xfrm>
            <a:off x="2478088" y="5000625"/>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2000">
                <a:solidFill>
                  <a:srgbClr val="6600CC"/>
                </a:solidFill>
              </a:rPr>
              <a:t>block frequency</a:t>
            </a:r>
          </a:p>
        </p:txBody>
      </p:sp>
      <p:sp>
        <p:nvSpPr>
          <p:cNvPr id="87051" name="Line 8"/>
          <p:cNvSpPr>
            <a:spLocks noChangeShapeType="1"/>
          </p:cNvSpPr>
          <p:nvPr/>
        </p:nvSpPr>
        <p:spPr bwMode="auto">
          <a:xfrm flipH="1" flipV="1">
            <a:off x="7142163" y="3587750"/>
            <a:ext cx="704850" cy="4286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2" name="Text Box 9"/>
          <p:cNvSpPr txBox="1">
            <a:spLocks noChangeArrowheads="1"/>
          </p:cNvSpPr>
          <p:nvPr/>
        </p:nvSpPr>
        <p:spPr bwMode="auto">
          <a:xfrm>
            <a:off x="7419975" y="3994150"/>
            <a:ext cx="154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6600CC"/>
                </a:solidFill>
              </a:rPr>
              <a:t>hyperblock</a:t>
            </a:r>
          </a:p>
        </p:txBody>
      </p:sp>
      <p:sp>
        <p:nvSpPr>
          <p:cNvPr id="87053" name="Line 10"/>
          <p:cNvSpPr>
            <a:spLocks noChangeShapeType="1"/>
          </p:cNvSpPr>
          <p:nvPr/>
        </p:nvSpPr>
        <p:spPr bwMode="auto">
          <a:xfrm flipV="1">
            <a:off x="1400175" y="4294188"/>
            <a:ext cx="509588" cy="100806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4" name="Text Box 11"/>
          <p:cNvSpPr txBox="1">
            <a:spLocks noChangeArrowheads="1"/>
          </p:cNvSpPr>
          <p:nvPr/>
        </p:nvSpPr>
        <p:spPr bwMode="auto">
          <a:xfrm>
            <a:off x="752475" y="5035550"/>
            <a:ext cx="1400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6600CC"/>
                </a:solidFill>
              </a:rPr>
              <a:t>side entrance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8067"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88068"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B600B6-D5FE-4D4D-B153-0B866DBE5380}" type="slidenum">
              <a:rPr lang="en-US" altLang="en-US">
                <a:solidFill>
                  <a:srgbClr val="660066"/>
                </a:solidFill>
              </a:rPr>
              <a:pPr eaLnBrk="1" hangingPunct="1"/>
              <a:t>73</a:t>
            </a:fld>
            <a:endParaRPr lang="en-US" altLang="en-US">
              <a:solidFill>
                <a:srgbClr val="660066"/>
              </a:solidFill>
            </a:endParaRPr>
          </a:p>
        </p:txBody>
      </p:sp>
      <p:sp>
        <p:nvSpPr>
          <p:cNvPr id="88069" name="Rectangle 2"/>
          <p:cNvSpPr>
            <a:spLocks noGrp="1" noChangeArrowheads="1"/>
          </p:cNvSpPr>
          <p:nvPr>
            <p:ph type="title"/>
          </p:nvPr>
        </p:nvSpPr>
        <p:spPr/>
        <p:txBody>
          <a:bodyPr/>
          <a:lstStyle/>
          <a:p>
            <a:pPr eaLnBrk="1" hangingPunct="1"/>
            <a:r>
              <a:rPr lang="en-US" altLang="en-US" smtClean="0"/>
              <a:t>Tail Duplication</a:t>
            </a:r>
          </a:p>
        </p:txBody>
      </p:sp>
      <p:sp>
        <p:nvSpPr>
          <p:cNvPr id="88070" name="AutoShape 3"/>
          <p:cNvSpPr>
            <a:spLocks noChangeArrowheads="1"/>
          </p:cNvSpPr>
          <p:nvPr/>
        </p:nvSpPr>
        <p:spPr bwMode="auto">
          <a:xfrm>
            <a:off x="2743200" y="18288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&gt; 0</a:t>
            </a:r>
          </a:p>
        </p:txBody>
      </p:sp>
      <p:sp>
        <p:nvSpPr>
          <p:cNvPr id="88071" name="AutoShape 4"/>
          <p:cNvSpPr>
            <a:spLocks noChangeArrowheads="1"/>
          </p:cNvSpPr>
          <p:nvPr/>
        </p:nvSpPr>
        <p:spPr bwMode="auto">
          <a:xfrm>
            <a:off x="2057400" y="25908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y &gt; 0</a:t>
            </a:r>
          </a:p>
        </p:txBody>
      </p:sp>
      <p:sp>
        <p:nvSpPr>
          <p:cNvPr id="88072" name="AutoShape 5"/>
          <p:cNvSpPr>
            <a:spLocks noChangeArrowheads="1"/>
          </p:cNvSpPr>
          <p:nvPr/>
        </p:nvSpPr>
        <p:spPr bwMode="auto">
          <a:xfrm>
            <a:off x="3657600" y="30480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v:=v*x</a:t>
            </a:r>
          </a:p>
        </p:txBody>
      </p:sp>
      <p:sp>
        <p:nvSpPr>
          <p:cNvPr id="88073" name="AutoShape 6"/>
          <p:cNvSpPr>
            <a:spLocks noChangeArrowheads="1"/>
          </p:cNvSpPr>
          <p:nvPr/>
        </p:nvSpPr>
        <p:spPr bwMode="auto">
          <a:xfrm>
            <a:off x="1676400" y="35814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 1</a:t>
            </a:r>
          </a:p>
        </p:txBody>
      </p:sp>
      <p:sp>
        <p:nvSpPr>
          <p:cNvPr id="88074" name="AutoShape 7"/>
          <p:cNvSpPr>
            <a:spLocks noChangeArrowheads="1"/>
          </p:cNvSpPr>
          <p:nvPr/>
        </p:nvSpPr>
        <p:spPr bwMode="auto">
          <a:xfrm>
            <a:off x="2667000" y="44958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88075" name="AutoShape 8"/>
          <p:cNvSpPr>
            <a:spLocks noChangeArrowheads="1"/>
          </p:cNvSpPr>
          <p:nvPr/>
        </p:nvSpPr>
        <p:spPr bwMode="auto">
          <a:xfrm>
            <a:off x="1066800" y="44196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88076" name="AutoShape 9"/>
          <p:cNvSpPr>
            <a:spLocks noChangeArrowheads="1"/>
          </p:cNvSpPr>
          <p:nvPr/>
        </p:nvSpPr>
        <p:spPr bwMode="auto">
          <a:xfrm>
            <a:off x="3505200" y="5715000"/>
            <a:ext cx="10668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88077" name="AutoShape 10"/>
          <p:cNvCxnSpPr>
            <a:cxnSpLocks noChangeShapeType="1"/>
            <a:stCxn id="88070" idx="2"/>
            <a:endCxn id="88071" idx="0"/>
          </p:cNvCxnSpPr>
          <p:nvPr/>
        </p:nvCxnSpPr>
        <p:spPr bwMode="auto">
          <a:xfrm flipH="1">
            <a:off x="2438400" y="2133600"/>
            <a:ext cx="6858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8" name="AutoShape 11"/>
          <p:cNvCxnSpPr>
            <a:cxnSpLocks noChangeShapeType="1"/>
            <a:stCxn id="88070" idx="2"/>
            <a:endCxn id="88072" idx="0"/>
          </p:cNvCxnSpPr>
          <p:nvPr/>
        </p:nvCxnSpPr>
        <p:spPr bwMode="auto">
          <a:xfrm>
            <a:off x="3124200" y="2133600"/>
            <a:ext cx="10668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9" name="AutoShape 12"/>
          <p:cNvCxnSpPr>
            <a:cxnSpLocks noChangeShapeType="1"/>
            <a:stCxn id="88071" idx="2"/>
            <a:endCxn id="88073" idx="0"/>
          </p:cNvCxnSpPr>
          <p:nvPr/>
        </p:nvCxnSpPr>
        <p:spPr bwMode="auto">
          <a:xfrm flipH="1">
            <a:off x="2057400" y="2895600"/>
            <a:ext cx="3810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0" name="AutoShape 13"/>
          <p:cNvCxnSpPr>
            <a:cxnSpLocks noChangeShapeType="1"/>
            <a:stCxn id="88071" idx="2"/>
            <a:endCxn id="88074" idx="0"/>
          </p:cNvCxnSpPr>
          <p:nvPr/>
        </p:nvCxnSpPr>
        <p:spPr bwMode="auto">
          <a:xfrm>
            <a:off x="2438400" y="2895600"/>
            <a:ext cx="723900" cy="1600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1" name="AutoShape 14"/>
          <p:cNvCxnSpPr>
            <a:cxnSpLocks noChangeShapeType="1"/>
            <a:stCxn id="88073" idx="2"/>
            <a:endCxn id="88075" idx="0"/>
          </p:cNvCxnSpPr>
          <p:nvPr/>
        </p:nvCxnSpPr>
        <p:spPr bwMode="auto">
          <a:xfrm flipH="1">
            <a:off x="1562100" y="3886200"/>
            <a:ext cx="4953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2" name="AutoShape 15"/>
          <p:cNvCxnSpPr>
            <a:cxnSpLocks noChangeShapeType="1"/>
            <a:stCxn id="88073" idx="2"/>
            <a:endCxn id="88074" idx="0"/>
          </p:cNvCxnSpPr>
          <p:nvPr/>
        </p:nvCxnSpPr>
        <p:spPr bwMode="auto">
          <a:xfrm>
            <a:off x="2057400" y="3886200"/>
            <a:ext cx="11049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3" name="AutoShape 16"/>
          <p:cNvCxnSpPr>
            <a:cxnSpLocks noChangeShapeType="1"/>
            <a:stCxn id="88075" idx="2"/>
            <a:endCxn id="88076" idx="0"/>
          </p:cNvCxnSpPr>
          <p:nvPr/>
        </p:nvCxnSpPr>
        <p:spPr bwMode="auto">
          <a:xfrm>
            <a:off x="1562100" y="4724400"/>
            <a:ext cx="2476500" cy="990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4" name="AutoShape 17"/>
          <p:cNvCxnSpPr>
            <a:cxnSpLocks noChangeShapeType="1"/>
            <a:stCxn id="88074" idx="2"/>
            <a:endCxn id="88076" idx="0"/>
          </p:cNvCxnSpPr>
          <p:nvPr/>
        </p:nvCxnSpPr>
        <p:spPr bwMode="auto">
          <a:xfrm>
            <a:off x="3162300" y="4800600"/>
            <a:ext cx="8763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85" name="AutoShape 18"/>
          <p:cNvCxnSpPr>
            <a:cxnSpLocks noChangeShapeType="1"/>
            <a:stCxn id="88072" idx="2"/>
            <a:endCxn id="88076" idx="0"/>
          </p:cNvCxnSpPr>
          <p:nvPr/>
        </p:nvCxnSpPr>
        <p:spPr bwMode="auto">
          <a:xfrm flipH="1">
            <a:off x="4038600" y="3352800"/>
            <a:ext cx="152400" cy="2362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086" name="AutoShape 19"/>
          <p:cNvSpPr>
            <a:spLocks noChangeArrowheads="1"/>
          </p:cNvSpPr>
          <p:nvPr/>
        </p:nvSpPr>
        <p:spPr bwMode="auto">
          <a:xfrm>
            <a:off x="6705600" y="18288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&gt; 0</a:t>
            </a:r>
          </a:p>
        </p:txBody>
      </p:sp>
      <p:sp>
        <p:nvSpPr>
          <p:cNvPr id="88087" name="AutoShape 20"/>
          <p:cNvSpPr>
            <a:spLocks noChangeArrowheads="1"/>
          </p:cNvSpPr>
          <p:nvPr/>
        </p:nvSpPr>
        <p:spPr bwMode="auto">
          <a:xfrm>
            <a:off x="6019800" y="25908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y &gt; 0</a:t>
            </a:r>
          </a:p>
        </p:txBody>
      </p:sp>
      <p:sp>
        <p:nvSpPr>
          <p:cNvPr id="88088" name="AutoShape 21"/>
          <p:cNvSpPr>
            <a:spLocks noChangeArrowheads="1"/>
          </p:cNvSpPr>
          <p:nvPr/>
        </p:nvSpPr>
        <p:spPr bwMode="auto">
          <a:xfrm>
            <a:off x="7620000" y="30480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v:=v*x</a:t>
            </a:r>
          </a:p>
        </p:txBody>
      </p:sp>
      <p:sp>
        <p:nvSpPr>
          <p:cNvPr id="88089" name="AutoShape 22"/>
          <p:cNvSpPr>
            <a:spLocks noChangeArrowheads="1"/>
          </p:cNvSpPr>
          <p:nvPr/>
        </p:nvSpPr>
        <p:spPr bwMode="auto">
          <a:xfrm>
            <a:off x="5638800" y="35814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 1</a:t>
            </a:r>
          </a:p>
        </p:txBody>
      </p:sp>
      <p:sp>
        <p:nvSpPr>
          <p:cNvPr id="88090" name="AutoShape 23"/>
          <p:cNvSpPr>
            <a:spLocks noChangeArrowheads="1"/>
          </p:cNvSpPr>
          <p:nvPr/>
        </p:nvSpPr>
        <p:spPr bwMode="auto">
          <a:xfrm>
            <a:off x="6629400" y="44958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88091" name="AutoShape 24"/>
          <p:cNvSpPr>
            <a:spLocks noChangeArrowheads="1"/>
          </p:cNvSpPr>
          <p:nvPr/>
        </p:nvSpPr>
        <p:spPr bwMode="auto">
          <a:xfrm>
            <a:off x="5029200" y="44196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88092" name="AutoShape 25"/>
          <p:cNvSpPr>
            <a:spLocks noChangeArrowheads="1"/>
          </p:cNvSpPr>
          <p:nvPr/>
        </p:nvSpPr>
        <p:spPr bwMode="auto">
          <a:xfrm>
            <a:off x="6172200" y="5638800"/>
            <a:ext cx="10668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88093" name="AutoShape 26"/>
          <p:cNvCxnSpPr>
            <a:cxnSpLocks noChangeShapeType="1"/>
            <a:stCxn id="88086" idx="2"/>
            <a:endCxn id="88087" idx="0"/>
          </p:cNvCxnSpPr>
          <p:nvPr/>
        </p:nvCxnSpPr>
        <p:spPr bwMode="auto">
          <a:xfrm flipH="1">
            <a:off x="6400800" y="2133600"/>
            <a:ext cx="6858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4" name="AutoShape 27"/>
          <p:cNvCxnSpPr>
            <a:cxnSpLocks noChangeShapeType="1"/>
            <a:stCxn id="88086" idx="2"/>
            <a:endCxn id="88088" idx="0"/>
          </p:cNvCxnSpPr>
          <p:nvPr/>
        </p:nvCxnSpPr>
        <p:spPr bwMode="auto">
          <a:xfrm>
            <a:off x="7086600" y="2133600"/>
            <a:ext cx="10668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5" name="AutoShape 28"/>
          <p:cNvCxnSpPr>
            <a:cxnSpLocks noChangeShapeType="1"/>
            <a:stCxn id="88087" idx="2"/>
            <a:endCxn id="88089" idx="0"/>
          </p:cNvCxnSpPr>
          <p:nvPr/>
        </p:nvCxnSpPr>
        <p:spPr bwMode="auto">
          <a:xfrm flipH="1">
            <a:off x="6019800" y="2895600"/>
            <a:ext cx="3810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6" name="AutoShape 29"/>
          <p:cNvCxnSpPr>
            <a:cxnSpLocks noChangeShapeType="1"/>
            <a:stCxn id="88087" idx="2"/>
            <a:endCxn id="88090" idx="0"/>
          </p:cNvCxnSpPr>
          <p:nvPr/>
        </p:nvCxnSpPr>
        <p:spPr bwMode="auto">
          <a:xfrm>
            <a:off x="6400800" y="2895600"/>
            <a:ext cx="723900" cy="1600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7" name="AutoShape 30"/>
          <p:cNvCxnSpPr>
            <a:cxnSpLocks noChangeShapeType="1"/>
            <a:stCxn id="88089" idx="2"/>
            <a:endCxn id="88091" idx="0"/>
          </p:cNvCxnSpPr>
          <p:nvPr/>
        </p:nvCxnSpPr>
        <p:spPr bwMode="auto">
          <a:xfrm flipH="1">
            <a:off x="5524500" y="3886200"/>
            <a:ext cx="4953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8" name="AutoShape 31"/>
          <p:cNvCxnSpPr>
            <a:cxnSpLocks noChangeShapeType="1"/>
            <a:stCxn id="88089" idx="2"/>
            <a:endCxn id="88090" idx="0"/>
          </p:cNvCxnSpPr>
          <p:nvPr/>
        </p:nvCxnSpPr>
        <p:spPr bwMode="auto">
          <a:xfrm>
            <a:off x="6019800" y="3886200"/>
            <a:ext cx="11049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99" name="AutoShape 32"/>
          <p:cNvCxnSpPr>
            <a:cxnSpLocks noChangeShapeType="1"/>
            <a:stCxn id="88091" idx="2"/>
            <a:endCxn id="88092" idx="0"/>
          </p:cNvCxnSpPr>
          <p:nvPr/>
        </p:nvCxnSpPr>
        <p:spPr bwMode="auto">
          <a:xfrm>
            <a:off x="5524500" y="4724400"/>
            <a:ext cx="11811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00" name="AutoShape 33"/>
          <p:cNvCxnSpPr>
            <a:cxnSpLocks noChangeShapeType="1"/>
            <a:stCxn id="88090" idx="2"/>
            <a:endCxn id="88092" idx="0"/>
          </p:cNvCxnSpPr>
          <p:nvPr/>
        </p:nvCxnSpPr>
        <p:spPr bwMode="auto">
          <a:xfrm flipH="1">
            <a:off x="6705600" y="4800600"/>
            <a:ext cx="4191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101" name="AutoShape 34"/>
          <p:cNvSpPr>
            <a:spLocks noChangeArrowheads="1"/>
          </p:cNvSpPr>
          <p:nvPr/>
        </p:nvSpPr>
        <p:spPr bwMode="auto">
          <a:xfrm>
            <a:off x="7924800" y="56388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88102" name="AutoShape 35"/>
          <p:cNvCxnSpPr>
            <a:cxnSpLocks noChangeShapeType="1"/>
            <a:stCxn id="88088" idx="2"/>
          </p:cNvCxnSpPr>
          <p:nvPr/>
        </p:nvCxnSpPr>
        <p:spPr bwMode="auto">
          <a:xfrm>
            <a:off x="8153400" y="3352800"/>
            <a:ext cx="304800" cy="2286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9091"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89092"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6D0CDE-454C-4A27-B928-C968C9A24801}" type="slidenum">
              <a:rPr lang="en-US" altLang="en-US">
                <a:solidFill>
                  <a:srgbClr val="660066"/>
                </a:solidFill>
              </a:rPr>
              <a:pPr eaLnBrk="1" hangingPunct="1"/>
              <a:t>74</a:t>
            </a:fld>
            <a:endParaRPr lang="en-US" altLang="en-US">
              <a:solidFill>
                <a:srgbClr val="660066"/>
              </a:solidFill>
            </a:endParaRPr>
          </a:p>
        </p:txBody>
      </p:sp>
      <p:sp>
        <p:nvSpPr>
          <p:cNvPr id="89093" name="Rectangle 2"/>
          <p:cNvSpPr>
            <a:spLocks noGrp="1" noChangeArrowheads="1"/>
          </p:cNvSpPr>
          <p:nvPr>
            <p:ph type="title"/>
          </p:nvPr>
        </p:nvSpPr>
        <p:spPr/>
        <p:txBody>
          <a:bodyPr/>
          <a:lstStyle/>
          <a:p>
            <a:pPr eaLnBrk="1" hangingPunct="1"/>
            <a:r>
              <a:rPr lang="en-US" altLang="en-US" smtClean="0"/>
              <a:t>Loop Peeling</a:t>
            </a:r>
          </a:p>
        </p:txBody>
      </p:sp>
      <p:sp>
        <p:nvSpPr>
          <p:cNvPr id="89094" name="AutoShape 3"/>
          <p:cNvSpPr>
            <a:spLocks noChangeArrowheads="1"/>
          </p:cNvSpPr>
          <p:nvPr/>
        </p:nvSpPr>
        <p:spPr bwMode="auto">
          <a:xfrm>
            <a:off x="2324100" y="2133600"/>
            <a:ext cx="9906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095" name="AutoShape 4"/>
          <p:cNvSpPr>
            <a:spLocks noChangeArrowheads="1"/>
          </p:cNvSpPr>
          <p:nvPr/>
        </p:nvSpPr>
        <p:spPr bwMode="auto">
          <a:xfrm>
            <a:off x="2781300" y="1447800"/>
            <a:ext cx="76200" cy="762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096" name="AutoShape 5"/>
          <p:cNvSpPr>
            <a:spLocks noChangeArrowheads="1"/>
          </p:cNvSpPr>
          <p:nvPr/>
        </p:nvSpPr>
        <p:spPr bwMode="auto">
          <a:xfrm>
            <a:off x="2781300" y="6172200"/>
            <a:ext cx="76200" cy="762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89097" name="AutoShape 6"/>
          <p:cNvCxnSpPr>
            <a:cxnSpLocks noChangeShapeType="1"/>
            <a:stCxn id="89095" idx="4"/>
            <a:endCxn id="89094" idx="0"/>
          </p:cNvCxnSpPr>
          <p:nvPr/>
        </p:nvCxnSpPr>
        <p:spPr bwMode="auto">
          <a:xfrm>
            <a:off x="2819400" y="1524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098" name="AutoShape 7"/>
          <p:cNvSpPr>
            <a:spLocks noChangeArrowheads="1"/>
          </p:cNvSpPr>
          <p:nvPr/>
        </p:nvSpPr>
        <p:spPr bwMode="auto">
          <a:xfrm>
            <a:off x="2324100" y="3200400"/>
            <a:ext cx="9906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099" name="AutoShape 8"/>
          <p:cNvSpPr>
            <a:spLocks noChangeArrowheads="1"/>
          </p:cNvSpPr>
          <p:nvPr/>
        </p:nvSpPr>
        <p:spPr bwMode="auto">
          <a:xfrm>
            <a:off x="2324100" y="4343400"/>
            <a:ext cx="9906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100" name="AutoShape 9"/>
          <p:cNvSpPr>
            <a:spLocks noChangeArrowheads="1"/>
          </p:cNvSpPr>
          <p:nvPr/>
        </p:nvSpPr>
        <p:spPr bwMode="auto">
          <a:xfrm>
            <a:off x="2324100" y="5334000"/>
            <a:ext cx="9906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89101" name="AutoShape 10"/>
          <p:cNvCxnSpPr>
            <a:cxnSpLocks noChangeShapeType="1"/>
            <a:stCxn id="89094" idx="2"/>
            <a:endCxn id="89098" idx="0"/>
          </p:cNvCxnSpPr>
          <p:nvPr/>
        </p:nvCxnSpPr>
        <p:spPr bwMode="auto">
          <a:xfrm>
            <a:off x="2819400" y="2438400"/>
            <a:ext cx="0" cy="762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2" name="AutoShape 11"/>
          <p:cNvCxnSpPr>
            <a:cxnSpLocks noChangeShapeType="1"/>
            <a:stCxn id="89098" idx="2"/>
            <a:endCxn id="89099" idx="0"/>
          </p:cNvCxnSpPr>
          <p:nvPr/>
        </p:nvCxnSpPr>
        <p:spPr bwMode="auto">
          <a:xfrm>
            <a:off x="2819400" y="3505200"/>
            <a:ext cx="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3" name="AutoShape 12"/>
          <p:cNvCxnSpPr>
            <a:cxnSpLocks noChangeShapeType="1"/>
            <a:stCxn id="89099" idx="2"/>
            <a:endCxn id="89100" idx="0"/>
          </p:cNvCxnSpPr>
          <p:nvPr/>
        </p:nvCxnSpPr>
        <p:spPr bwMode="auto">
          <a:xfrm>
            <a:off x="2819400" y="46482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4" name="AutoShape 13"/>
          <p:cNvCxnSpPr>
            <a:cxnSpLocks noChangeShapeType="1"/>
            <a:stCxn id="89100" idx="2"/>
            <a:endCxn id="89096" idx="0"/>
          </p:cNvCxnSpPr>
          <p:nvPr/>
        </p:nvCxnSpPr>
        <p:spPr bwMode="auto">
          <a:xfrm>
            <a:off x="2819400" y="5638800"/>
            <a:ext cx="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5" name="AutoShape 14"/>
          <p:cNvCxnSpPr>
            <a:cxnSpLocks noChangeShapeType="1"/>
            <a:stCxn id="89099" idx="2"/>
            <a:endCxn id="89098" idx="0"/>
          </p:cNvCxnSpPr>
          <p:nvPr/>
        </p:nvCxnSpPr>
        <p:spPr bwMode="auto">
          <a:xfrm rot="5400000" flipH="1" flipV="1">
            <a:off x="2096294" y="3923506"/>
            <a:ext cx="1447800" cy="1588"/>
          </a:xfrm>
          <a:prstGeom prst="curvedConnector5">
            <a:avLst>
              <a:gd name="adj1" fmla="val -15792"/>
              <a:gd name="adj2" fmla="val 45600000"/>
              <a:gd name="adj3" fmla="val 11579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6" name="AutoShape 15"/>
          <p:cNvCxnSpPr>
            <a:cxnSpLocks noChangeShapeType="1"/>
            <a:stCxn id="89100" idx="2"/>
            <a:endCxn id="89094" idx="0"/>
          </p:cNvCxnSpPr>
          <p:nvPr/>
        </p:nvCxnSpPr>
        <p:spPr bwMode="auto">
          <a:xfrm rot="5400000" flipH="1" flipV="1">
            <a:off x="1067594" y="3885406"/>
            <a:ext cx="3505200" cy="1588"/>
          </a:xfrm>
          <a:prstGeom prst="curvedConnector5">
            <a:avLst>
              <a:gd name="adj1" fmla="val -6523"/>
              <a:gd name="adj2" fmla="val -79300005"/>
              <a:gd name="adj3" fmla="val 10652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107" name="Text Box 16"/>
          <p:cNvSpPr txBox="1">
            <a:spLocks noChangeArrowheads="1"/>
          </p:cNvSpPr>
          <p:nvPr/>
        </p:nvSpPr>
        <p:spPr bwMode="auto">
          <a:xfrm>
            <a:off x="1997075" y="21034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A</a:t>
            </a:r>
          </a:p>
        </p:txBody>
      </p:sp>
      <p:sp>
        <p:nvSpPr>
          <p:cNvPr id="89108" name="Text Box 17"/>
          <p:cNvSpPr txBox="1">
            <a:spLocks noChangeArrowheads="1"/>
          </p:cNvSpPr>
          <p:nvPr/>
        </p:nvSpPr>
        <p:spPr bwMode="auto">
          <a:xfrm>
            <a:off x="2019300" y="4343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C</a:t>
            </a:r>
          </a:p>
        </p:txBody>
      </p:sp>
      <p:sp>
        <p:nvSpPr>
          <p:cNvPr id="89109" name="Text Box 18"/>
          <p:cNvSpPr txBox="1">
            <a:spLocks noChangeArrowheads="1"/>
          </p:cNvSpPr>
          <p:nvPr/>
        </p:nvSpPr>
        <p:spPr bwMode="auto">
          <a:xfrm>
            <a:off x="2025650" y="32004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B</a:t>
            </a:r>
          </a:p>
        </p:txBody>
      </p:sp>
      <p:sp>
        <p:nvSpPr>
          <p:cNvPr id="89110" name="Text Box 19"/>
          <p:cNvSpPr txBox="1">
            <a:spLocks noChangeArrowheads="1"/>
          </p:cNvSpPr>
          <p:nvPr/>
        </p:nvSpPr>
        <p:spPr bwMode="auto">
          <a:xfrm>
            <a:off x="2019300" y="53340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D</a:t>
            </a:r>
          </a:p>
        </p:txBody>
      </p:sp>
      <p:sp>
        <p:nvSpPr>
          <p:cNvPr id="89111" name="AutoShape 20"/>
          <p:cNvSpPr>
            <a:spLocks noChangeArrowheads="1"/>
          </p:cNvSpPr>
          <p:nvPr/>
        </p:nvSpPr>
        <p:spPr bwMode="auto">
          <a:xfrm>
            <a:off x="5448300" y="2133600"/>
            <a:ext cx="9906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112" name="AutoShape 21"/>
          <p:cNvSpPr>
            <a:spLocks noChangeArrowheads="1"/>
          </p:cNvSpPr>
          <p:nvPr/>
        </p:nvSpPr>
        <p:spPr bwMode="auto">
          <a:xfrm>
            <a:off x="5905500" y="1447800"/>
            <a:ext cx="76200" cy="762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113" name="AutoShape 22"/>
          <p:cNvSpPr>
            <a:spLocks noChangeArrowheads="1"/>
          </p:cNvSpPr>
          <p:nvPr/>
        </p:nvSpPr>
        <p:spPr bwMode="auto">
          <a:xfrm>
            <a:off x="5905500" y="6172200"/>
            <a:ext cx="76200" cy="762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89114" name="AutoShape 23"/>
          <p:cNvCxnSpPr>
            <a:cxnSpLocks noChangeShapeType="1"/>
            <a:stCxn id="89112" idx="4"/>
            <a:endCxn id="89111" idx="0"/>
          </p:cNvCxnSpPr>
          <p:nvPr/>
        </p:nvCxnSpPr>
        <p:spPr bwMode="auto">
          <a:xfrm>
            <a:off x="5943600" y="1524000"/>
            <a:ext cx="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115" name="AutoShape 24"/>
          <p:cNvSpPr>
            <a:spLocks noChangeArrowheads="1"/>
          </p:cNvSpPr>
          <p:nvPr/>
        </p:nvSpPr>
        <p:spPr bwMode="auto">
          <a:xfrm>
            <a:off x="5448300" y="3200400"/>
            <a:ext cx="9906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116" name="AutoShape 25"/>
          <p:cNvSpPr>
            <a:spLocks noChangeArrowheads="1"/>
          </p:cNvSpPr>
          <p:nvPr/>
        </p:nvSpPr>
        <p:spPr bwMode="auto">
          <a:xfrm>
            <a:off x="5448300" y="4191000"/>
            <a:ext cx="9906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117" name="AutoShape 26"/>
          <p:cNvSpPr>
            <a:spLocks noChangeArrowheads="1"/>
          </p:cNvSpPr>
          <p:nvPr/>
        </p:nvSpPr>
        <p:spPr bwMode="auto">
          <a:xfrm>
            <a:off x="5448300" y="5334000"/>
            <a:ext cx="9906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89118" name="AutoShape 27"/>
          <p:cNvCxnSpPr>
            <a:cxnSpLocks noChangeShapeType="1"/>
            <a:stCxn id="89111" idx="2"/>
            <a:endCxn id="89115" idx="0"/>
          </p:cNvCxnSpPr>
          <p:nvPr/>
        </p:nvCxnSpPr>
        <p:spPr bwMode="auto">
          <a:xfrm>
            <a:off x="5943600" y="2438400"/>
            <a:ext cx="0" cy="762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19" name="AutoShape 28"/>
          <p:cNvCxnSpPr>
            <a:cxnSpLocks noChangeShapeType="1"/>
            <a:stCxn id="89115" idx="2"/>
            <a:endCxn id="89116" idx="0"/>
          </p:cNvCxnSpPr>
          <p:nvPr/>
        </p:nvCxnSpPr>
        <p:spPr bwMode="auto">
          <a:xfrm>
            <a:off x="5943600" y="35052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0" name="AutoShape 29"/>
          <p:cNvCxnSpPr>
            <a:cxnSpLocks noChangeShapeType="1"/>
            <a:stCxn id="89116" idx="2"/>
            <a:endCxn id="89117" idx="0"/>
          </p:cNvCxnSpPr>
          <p:nvPr/>
        </p:nvCxnSpPr>
        <p:spPr bwMode="auto">
          <a:xfrm>
            <a:off x="5943600" y="4495800"/>
            <a:ext cx="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1" name="AutoShape 30"/>
          <p:cNvCxnSpPr>
            <a:cxnSpLocks noChangeShapeType="1"/>
            <a:stCxn id="89117" idx="2"/>
            <a:endCxn id="89113" idx="0"/>
          </p:cNvCxnSpPr>
          <p:nvPr/>
        </p:nvCxnSpPr>
        <p:spPr bwMode="auto">
          <a:xfrm>
            <a:off x="5943600" y="5638800"/>
            <a:ext cx="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22" name="AutoShape 31"/>
          <p:cNvCxnSpPr>
            <a:cxnSpLocks noChangeShapeType="1"/>
            <a:stCxn id="89117" idx="2"/>
            <a:endCxn id="89111" idx="0"/>
          </p:cNvCxnSpPr>
          <p:nvPr/>
        </p:nvCxnSpPr>
        <p:spPr bwMode="auto">
          <a:xfrm rot="5400000" flipH="1" flipV="1">
            <a:off x="4191794" y="3885406"/>
            <a:ext cx="3505200" cy="1588"/>
          </a:xfrm>
          <a:prstGeom prst="curvedConnector5">
            <a:avLst>
              <a:gd name="adj1" fmla="val -6523"/>
              <a:gd name="adj2" fmla="val -79300005"/>
              <a:gd name="adj3" fmla="val 10652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123" name="Text Box 32"/>
          <p:cNvSpPr txBox="1">
            <a:spLocks noChangeArrowheads="1"/>
          </p:cNvSpPr>
          <p:nvPr/>
        </p:nvSpPr>
        <p:spPr bwMode="auto">
          <a:xfrm>
            <a:off x="5121275" y="21034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A</a:t>
            </a:r>
          </a:p>
        </p:txBody>
      </p:sp>
      <p:sp>
        <p:nvSpPr>
          <p:cNvPr id="89124" name="Text Box 33"/>
          <p:cNvSpPr txBox="1">
            <a:spLocks noChangeArrowheads="1"/>
          </p:cNvSpPr>
          <p:nvPr/>
        </p:nvSpPr>
        <p:spPr bwMode="auto">
          <a:xfrm>
            <a:off x="5105400" y="4343400"/>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C’</a:t>
            </a:r>
          </a:p>
        </p:txBody>
      </p:sp>
      <p:sp>
        <p:nvSpPr>
          <p:cNvPr id="89125" name="Text Box 34"/>
          <p:cNvSpPr txBox="1">
            <a:spLocks noChangeArrowheads="1"/>
          </p:cNvSpPr>
          <p:nvPr/>
        </p:nvSpPr>
        <p:spPr bwMode="auto">
          <a:xfrm>
            <a:off x="5111750" y="32004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B’</a:t>
            </a:r>
          </a:p>
        </p:txBody>
      </p:sp>
      <p:sp>
        <p:nvSpPr>
          <p:cNvPr id="89126" name="Text Box 35"/>
          <p:cNvSpPr txBox="1">
            <a:spLocks noChangeArrowheads="1"/>
          </p:cNvSpPr>
          <p:nvPr/>
        </p:nvSpPr>
        <p:spPr bwMode="auto">
          <a:xfrm>
            <a:off x="5143500" y="53340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D</a:t>
            </a:r>
          </a:p>
        </p:txBody>
      </p:sp>
      <p:sp>
        <p:nvSpPr>
          <p:cNvPr id="89127" name="AutoShape 36"/>
          <p:cNvSpPr>
            <a:spLocks noChangeArrowheads="1"/>
          </p:cNvSpPr>
          <p:nvPr/>
        </p:nvSpPr>
        <p:spPr bwMode="auto">
          <a:xfrm>
            <a:off x="7124700" y="3200400"/>
            <a:ext cx="990600" cy="304800"/>
          </a:xfrm>
          <a:prstGeom prst="flowChartProcess">
            <a:avLst/>
          </a:prstGeom>
          <a:solidFill>
            <a:srgbClr val="C89E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128" name="AutoShape 37"/>
          <p:cNvSpPr>
            <a:spLocks noChangeArrowheads="1"/>
          </p:cNvSpPr>
          <p:nvPr/>
        </p:nvSpPr>
        <p:spPr bwMode="auto">
          <a:xfrm>
            <a:off x="7124700" y="4343400"/>
            <a:ext cx="990600" cy="304800"/>
          </a:xfrm>
          <a:prstGeom prst="flowChartProcess">
            <a:avLst/>
          </a:prstGeom>
          <a:solidFill>
            <a:srgbClr val="C89E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89129" name="AutoShape 38"/>
          <p:cNvCxnSpPr>
            <a:cxnSpLocks noChangeShapeType="1"/>
            <a:stCxn id="89127" idx="2"/>
            <a:endCxn id="89128" idx="0"/>
          </p:cNvCxnSpPr>
          <p:nvPr/>
        </p:nvCxnSpPr>
        <p:spPr bwMode="auto">
          <a:xfrm>
            <a:off x="7620000" y="3505200"/>
            <a:ext cx="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30" name="AutoShape 39"/>
          <p:cNvCxnSpPr>
            <a:cxnSpLocks noChangeShapeType="1"/>
            <a:stCxn id="89128" idx="2"/>
            <a:endCxn id="89127" idx="0"/>
          </p:cNvCxnSpPr>
          <p:nvPr/>
        </p:nvCxnSpPr>
        <p:spPr bwMode="auto">
          <a:xfrm rot="5400000" flipH="1" flipV="1">
            <a:off x="6896894" y="3923506"/>
            <a:ext cx="1447800" cy="1588"/>
          </a:xfrm>
          <a:prstGeom prst="curvedConnector5">
            <a:avLst>
              <a:gd name="adj1" fmla="val -15792"/>
              <a:gd name="adj2" fmla="val 45600000"/>
              <a:gd name="adj3" fmla="val 11579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131" name="Text Box 40"/>
          <p:cNvSpPr txBox="1">
            <a:spLocks noChangeArrowheads="1"/>
          </p:cNvSpPr>
          <p:nvPr/>
        </p:nvSpPr>
        <p:spPr bwMode="auto">
          <a:xfrm>
            <a:off x="6819900" y="4343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C</a:t>
            </a:r>
          </a:p>
        </p:txBody>
      </p:sp>
      <p:sp>
        <p:nvSpPr>
          <p:cNvPr id="89132" name="Text Box 41"/>
          <p:cNvSpPr txBox="1">
            <a:spLocks noChangeArrowheads="1"/>
          </p:cNvSpPr>
          <p:nvPr/>
        </p:nvSpPr>
        <p:spPr bwMode="auto">
          <a:xfrm>
            <a:off x="6826250" y="32004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B</a:t>
            </a:r>
          </a:p>
        </p:txBody>
      </p:sp>
      <p:sp>
        <p:nvSpPr>
          <p:cNvPr id="89133" name="AutoShape 42"/>
          <p:cNvSpPr>
            <a:spLocks noChangeArrowheads="1"/>
          </p:cNvSpPr>
          <p:nvPr/>
        </p:nvSpPr>
        <p:spPr bwMode="auto">
          <a:xfrm>
            <a:off x="7124700" y="5334000"/>
            <a:ext cx="990600" cy="304800"/>
          </a:xfrm>
          <a:prstGeom prst="flowChartProcess">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9134" name="Text Box 43"/>
          <p:cNvSpPr txBox="1">
            <a:spLocks noChangeArrowheads="1"/>
          </p:cNvSpPr>
          <p:nvPr/>
        </p:nvSpPr>
        <p:spPr bwMode="auto">
          <a:xfrm>
            <a:off x="6781800" y="5334000"/>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Times New Roman" panose="02020603050405020304" pitchFamily="18" charset="0"/>
              </a:rPr>
              <a:t>D’</a:t>
            </a:r>
          </a:p>
        </p:txBody>
      </p:sp>
      <p:cxnSp>
        <p:nvCxnSpPr>
          <p:cNvPr id="89135" name="AutoShape 44"/>
          <p:cNvCxnSpPr>
            <a:cxnSpLocks noChangeShapeType="1"/>
            <a:stCxn id="89116" idx="2"/>
            <a:endCxn id="89127" idx="0"/>
          </p:cNvCxnSpPr>
          <p:nvPr/>
        </p:nvCxnSpPr>
        <p:spPr bwMode="auto">
          <a:xfrm rot="5400000" flipH="1" flipV="1">
            <a:off x="6134100" y="3009900"/>
            <a:ext cx="1295400" cy="1676400"/>
          </a:xfrm>
          <a:prstGeom prst="curvedConnector5">
            <a:avLst>
              <a:gd name="adj1" fmla="val -17648"/>
              <a:gd name="adj2" fmla="val 50000"/>
              <a:gd name="adj3" fmla="val 11764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36" name="AutoShape 45"/>
          <p:cNvCxnSpPr>
            <a:cxnSpLocks noChangeShapeType="1"/>
            <a:stCxn id="89128" idx="2"/>
            <a:endCxn id="89133" idx="0"/>
          </p:cNvCxnSpPr>
          <p:nvPr/>
        </p:nvCxnSpPr>
        <p:spPr bwMode="auto">
          <a:xfrm>
            <a:off x="7620000" y="4648200"/>
            <a:ext cx="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37" name="AutoShape 46"/>
          <p:cNvCxnSpPr>
            <a:cxnSpLocks noChangeShapeType="1"/>
            <a:stCxn id="89133" idx="2"/>
            <a:endCxn id="89113" idx="0"/>
          </p:cNvCxnSpPr>
          <p:nvPr/>
        </p:nvCxnSpPr>
        <p:spPr bwMode="auto">
          <a:xfrm rot="5400000">
            <a:off x="6515100" y="5067300"/>
            <a:ext cx="533400" cy="1676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38" name="AutoShape 47"/>
          <p:cNvCxnSpPr>
            <a:cxnSpLocks noChangeShapeType="1"/>
            <a:stCxn id="89133" idx="2"/>
            <a:endCxn id="89111" idx="0"/>
          </p:cNvCxnSpPr>
          <p:nvPr/>
        </p:nvCxnSpPr>
        <p:spPr bwMode="auto">
          <a:xfrm rot="16200000" flipV="1">
            <a:off x="5029200" y="3048000"/>
            <a:ext cx="3505200" cy="1676400"/>
          </a:xfrm>
          <a:prstGeom prst="curvedConnector5">
            <a:avLst>
              <a:gd name="adj1" fmla="val -6523"/>
              <a:gd name="adj2" fmla="val -73486"/>
              <a:gd name="adj3" fmla="val 10652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0115"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0116"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7BAF1E-FC32-4B06-B21B-DE0EDF63C8B7}" type="slidenum">
              <a:rPr lang="en-US" altLang="en-US">
                <a:solidFill>
                  <a:srgbClr val="660066"/>
                </a:solidFill>
              </a:rPr>
              <a:pPr eaLnBrk="1" hangingPunct="1"/>
              <a:t>75</a:t>
            </a:fld>
            <a:endParaRPr lang="en-US" altLang="en-US">
              <a:solidFill>
                <a:srgbClr val="660066"/>
              </a:solidFill>
            </a:endParaRPr>
          </a:p>
        </p:txBody>
      </p:sp>
      <p:sp>
        <p:nvSpPr>
          <p:cNvPr id="90117" name="Rectangle 2"/>
          <p:cNvSpPr>
            <a:spLocks noGrp="1" noChangeArrowheads="1"/>
          </p:cNvSpPr>
          <p:nvPr>
            <p:ph type="title"/>
          </p:nvPr>
        </p:nvSpPr>
        <p:spPr/>
        <p:txBody>
          <a:bodyPr/>
          <a:lstStyle/>
          <a:p>
            <a:pPr eaLnBrk="1" hangingPunct="1"/>
            <a:r>
              <a:rPr lang="en-US" altLang="en-US" smtClean="0"/>
              <a:t>Node Splitting</a:t>
            </a:r>
          </a:p>
        </p:txBody>
      </p:sp>
      <p:sp>
        <p:nvSpPr>
          <p:cNvPr id="90118" name="AutoShape 3"/>
          <p:cNvSpPr>
            <a:spLocks noChangeArrowheads="1"/>
          </p:cNvSpPr>
          <p:nvPr/>
        </p:nvSpPr>
        <p:spPr bwMode="auto">
          <a:xfrm>
            <a:off x="2819400" y="14478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&gt; 0</a:t>
            </a:r>
          </a:p>
        </p:txBody>
      </p:sp>
      <p:sp>
        <p:nvSpPr>
          <p:cNvPr id="90119" name="AutoShape 4"/>
          <p:cNvSpPr>
            <a:spLocks noChangeArrowheads="1"/>
          </p:cNvSpPr>
          <p:nvPr/>
        </p:nvSpPr>
        <p:spPr bwMode="auto">
          <a:xfrm>
            <a:off x="2590800" y="22860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y &gt; 0</a:t>
            </a:r>
          </a:p>
        </p:txBody>
      </p:sp>
      <p:sp>
        <p:nvSpPr>
          <p:cNvPr id="90120" name="AutoShape 5"/>
          <p:cNvSpPr>
            <a:spLocks noChangeArrowheads="1"/>
          </p:cNvSpPr>
          <p:nvPr/>
        </p:nvSpPr>
        <p:spPr bwMode="auto">
          <a:xfrm>
            <a:off x="2209800" y="32766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 1</a:t>
            </a:r>
          </a:p>
        </p:txBody>
      </p:sp>
      <p:sp>
        <p:nvSpPr>
          <p:cNvPr id="90121" name="AutoShape 6"/>
          <p:cNvSpPr>
            <a:spLocks noChangeArrowheads="1"/>
          </p:cNvSpPr>
          <p:nvPr/>
        </p:nvSpPr>
        <p:spPr bwMode="auto">
          <a:xfrm>
            <a:off x="3200400" y="4191000"/>
            <a:ext cx="990600" cy="304800"/>
          </a:xfrm>
          <a:prstGeom prst="flowChartProcess">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90122" name="AutoShape 7"/>
          <p:cNvSpPr>
            <a:spLocks noChangeArrowheads="1"/>
          </p:cNvSpPr>
          <p:nvPr/>
        </p:nvSpPr>
        <p:spPr bwMode="auto">
          <a:xfrm>
            <a:off x="1600200" y="4114800"/>
            <a:ext cx="1219200" cy="6096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k:=k+1</a:t>
            </a:r>
          </a:p>
        </p:txBody>
      </p:sp>
      <p:sp>
        <p:nvSpPr>
          <p:cNvPr id="90123" name="AutoShape 8"/>
          <p:cNvSpPr>
            <a:spLocks noChangeArrowheads="1"/>
          </p:cNvSpPr>
          <p:nvPr/>
        </p:nvSpPr>
        <p:spPr bwMode="auto">
          <a:xfrm>
            <a:off x="2743200" y="5334000"/>
            <a:ext cx="1066800" cy="685800"/>
          </a:xfrm>
          <a:prstGeom prst="flowChartProcess">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l=k+z</a:t>
            </a:r>
          </a:p>
        </p:txBody>
      </p:sp>
      <p:cxnSp>
        <p:nvCxnSpPr>
          <p:cNvPr id="90124" name="AutoShape 9"/>
          <p:cNvCxnSpPr>
            <a:cxnSpLocks noChangeShapeType="1"/>
            <a:stCxn id="90118" idx="2"/>
            <a:endCxn id="90119" idx="0"/>
          </p:cNvCxnSpPr>
          <p:nvPr/>
        </p:nvCxnSpPr>
        <p:spPr bwMode="auto">
          <a:xfrm flipH="1">
            <a:off x="2971800" y="1752600"/>
            <a:ext cx="2286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5" name="AutoShape 10"/>
          <p:cNvCxnSpPr>
            <a:cxnSpLocks noChangeShapeType="1"/>
            <a:stCxn id="90119" idx="2"/>
            <a:endCxn id="90120" idx="0"/>
          </p:cNvCxnSpPr>
          <p:nvPr/>
        </p:nvCxnSpPr>
        <p:spPr bwMode="auto">
          <a:xfrm flipH="1">
            <a:off x="2590800" y="2590800"/>
            <a:ext cx="3810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6" name="AutoShape 11"/>
          <p:cNvCxnSpPr>
            <a:cxnSpLocks noChangeShapeType="1"/>
            <a:stCxn id="90119" idx="2"/>
            <a:endCxn id="90121" idx="0"/>
          </p:cNvCxnSpPr>
          <p:nvPr/>
        </p:nvCxnSpPr>
        <p:spPr bwMode="auto">
          <a:xfrm>
            <a:off x="2971800" y="2590800"/>
            <a:ext cx="723900" cy="1600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7" name="AutoShape 12"/>
          <p:cNvCxnSpPr>
            <a:cxnSpLocks noChangeShapeType="1"/>
            <a:stCxn id="90120" idx="2"/>
            <a:endCxn id="90122" idx="0"/>
          </p:cNvCxnSpPr>
          <p:nvPr/>
        </p:nvCxnSpPr>
        <p:spPr bwMode="auto">
          <a:xfrm flipH="1">
            <a:off x="2209800" y="3581400"/>
            <a:ext cx="3810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8" name="AutoShape 13"/>
          <p:cNvCxnSpPr>
            <a:cxnSpLocks noChangeShapeType="1"/>
            <a:stCxn id="90120" idx="2"/>
            <a:endCxn id="90121" idx="0"/>
          </p:cNvCxnSpPr>
          <p:nvPr/>
        </p:nvCxnSpPr>
        <p:spPr bwMode="auto">
          <a:xfrm>
            <a:off x="2590800" y="3581400"/>
            <a:ext cx="11049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29" name="AutoShape 14"/>
          <p:cNvCxnSpPr>
            <a:cxnSpLocks noChangeShapeType="1"/>
            <a:stCxn id="90122" idx="2"/>
            <a:endCxn id="90123" idx="0"/>
          </p:cNvCxnSpPr>
          <p:nvPr/>
        </p:nvCxnSpPr>
        <p:spPr bwMode="auto">
          <a:xfrm>
            <a:off x="2209800" y="4724400"/>
            <a:ext cx="10668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0" name="AutoShape 15"/>
          <p:cNvCxnSpPr>
            <a:cxnSpLocks noChangeShapeType="1"/>
            <a:stCxn id="90121" idx="2"/>
            <a:endCxn id="90123" idx="0"/>
          </p:cNvCxnSpPr>
          <p:nvPr/>
        </p:nvCxnSpPr>
        <p:spPr bwMode="auto">
          <a:xfrm flipH="1">
            <a:off x="3276600" y="4495800"/>
            <a:ext cx="4191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31" name="AutoShape 16"/>
          <p:cNvSpPr>
            <a:spLocks noChangeArrowheads="1"/>
          </p:cNvSpPr>
          <p:nvPr/>
        </p:nvSpPr>
        <p:spPr bwMode="auto">
          <a:xfrm>
            <a:off x="6629400" y="14478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&gt; 0</a:t>
            </a:r>
          </a:p>
        </p:txBody>
      </p:sp>
      <p:sp>
        <p:nvSpPr>
          <p:cNvPr id="90132" name="AutoShape 17"/>
          <p:cNvSpPr>
            <a:spLocks noChangeArrowheads="1"/>
          </p:cNvSpPr>
          <p:nvPr/>
        </p:nvSpPr>
        <p:spPr bwMode="auto">
          <a:xfrm>
            <a:off x="6400800" y="22860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y &gt; 0</a:t>
            </a:r>
          </a:p>
        </p:txBody>
      </p:sp>
      <p:sp>
        <p:nvSpPr>
          <p:cNvPr id="90133" name="AutoShape 18"/>
          <p:cNvSpPr>
            <a:spLocks noChangeArrowheads="1"/>
          </p:cNvSpPr>
          <p:nvPr/>
        </p:nvSpPr>
        <p:spPr bwMode="auto">
          <a:xfrm>
            <a:off x="6019800" y="32766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 1</a:t>
            </a:r>
          </a:p>
        </p:txBody>
      </p:sp>
      <p:sp>
        <p:nvSpPr>
          <p:cNvPr id="90134" name="AutoShape 19"/>
          <p:cNvSpPr>
            <a:spLocks noChangeArrowheads="1"/>
          </p:cNvSpPr>
          <p:nvPr/>
        </p:nvSpPr>
        <p:spPr bwMode="auto">
          <a:xfrm>
            <a:off x="7010400" y="4191000"/>
            <a:ext cx="990600" cy="304800"/>
          </a:xfrm>
          <a:prstGeom prst="flowChartProcess">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90135" name="AutoShape 20"/>
          <p:cNvSpPr>
            <a:spLocks noChangeArrowheads="1"/>
          </p:cNvSpPr>
          <p:nvPr/>
        </p:nvSpPr>
        <p:spPr bwMode="auto">
          <a:xfrm>
            <a:off x="5410200" y="4114800"/>
            <a:ext cx="1219200" cy="6096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k:=k+1</a:t>
            </a:r>
          </a:p>
        </p:txBody>
      </p:sp>
      <p:cxnSp>
        <p:nvCxnSpPr>
          <p:cNvPr id="90136" name="AutoShape 21"/>
          <p:cNvCxnSpPr>
            <a:cxnSpLocks noChangeShapeType="1"/>
            <a:stCxn id="90131" idx="2"/>
            <a:endCxn id="90132" idx="0"/>
          </p:cNvCxnSpPr>
          <p:nvPr/>
        </p:nvCxnSpPr>
        <p:spPr bwMode="auto">
          <a:xfrm flipH="1">
            <a:off x="6781800" y="1752600"/>
            <a:ext cx="2286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7" name="AutoShape 22"/>
          <p:cNvCxnSpPr>
            <a:cxnSpLocks noChangeShapeType="1"/>
            <a:stCxn id="90132" idx="2"/>
            <a:endCxn id="90133" idx="0"/>
          </p:cNvCxnSpPr>
          <p:nvPr/>
        </p:nvCxnSpPr>
        <p:spPr bwMode="auto">
          <a:xfrm flipH="1">
            <a:off x="6400800" y="2590800"/>
            <a:ext cx="3810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8" name="AutoShape 23"/>
          <p:cNvCxnSpPr>
            <a:cxnSpLocks noChangeShapeType="1"/>
            <a:stCxn id="90133" idx="2"/>
            <a:endCxn id="90135" idx="0"/>
          </p:cNvCxnSpPr>
          <p:nvPr/>
        </p:nvCxnSpPr>
        <p:spPr bwMode="auto">
          <a:xfrm flipH="1">
            <a:off x="6019800" y="3581400"/>
            <a:ext cx="3810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9" name="AutoShape 24"/>
          <p:cNvCxnSpPr>
            <a:cxnSpLocks noChangeShapeType="1"/>
            <a:stCxn id="90133" idx="2"/>
            <a:endCxn id="90134" idx="0"/>
          </p:cNvCxnSpPr>
          <p:nvPr/>
        </p:nvCxnSpPr>
        <p:spPr bwMode="auto">
          <a:xfrm>
            <a:off x="6400800" y="3581400"/>
            <a:ext cx="11049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40" name="AutoShape 25"/>
          <p:cNvCxnSpPr>
            <a:cxnSpLocks noChangeShapeType="1"/>
            <a:stCxn id="90135" idx="2"/>
            <a:endCxn id="90142" idx="0"/>
          </p:cNvCxnSpPr>
          <p:nvPr/>
        </p:nvCxnSpPr>
        <p:spPr bwMode="auto">
          <a:xfrm>
            <a:off x="6019800" y="4724400"/>
            <a:ext cx="2286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41" name="AutoShape 26"/>
          <p:cNvCxnSpPr>
            <a:cxnSpLocks noChangeShapeType="1"/>
            <a:stCxn id="90134" idx="2"/>
            <a:endCxn id="90146" idx="0"/>
          </p:cNvCxnSpPr>
          <p:nvPr/>
        </p:nvCxnSpPr>
        <p:spPr bwMode="auto">
          <a:xfrm flipH="1">
            <a:off x="7086600" y="4495800"/>
            <a:ext cx="4191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42" name="AutoShape 27"/>
          <p:cNvSpPr>
            <a:spLocks noChangeArrowheads="1"/>
          </p:cNvSpPr>
          <p:nvPr/>
        </p:nvSpPr>
        <p:spPr bwMode="auto">
          <a:xfrm>
            <a:off x="5715000" y="5257800"/>
            <a:ext cx="1066800" cy="685800"/>
          </a:xfrm>
          <a:prstGeom prst="flowChartProcess">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l=k+z</a:t>
            </a:r>
          </a:p>
        </p:txBody>
      </p:sp>
      <p:sp>
        <p:nvSpPr>
          <p:cNvPr id="90143" name="AutoShape 28"/>
          <p:cNvSpPr>
            <a:spLocks noChangeArrowheads="1"/>
          </p:cNvSpPr>
          <p:nvPr/>
        </p:nvSpPr>
        <p:spPr bwMode="auto">
          <a:xfrm>
            <a:off x="7772400" y="4267200"/>
            <a:ext cx="990600" cy="304800"/>
          </a:xfrm>
          <a:prstGeom prst="flowChartProcess">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cxnSp>
        <p:nvCxnSpPr>
          <p:cNvPr id="90144" name="AutoShape 29"/>
          <p:cNvCxnSpPr>
            <a:cxnSpLocks noChangeShapeType="1"/>
            <a:stCxn id="90132" idx="2"/>
            <a:endCxn id="90143" idx="0"/>
          </p:cNvCxnSpPr>
          <p:nvPr/>
        </p:nvCxnSpPr>
        <p:spPr bwMode="auto">
          <a:xfrm>
            <a:off x="6781800" y="2590800"/>
            <a:ext cx="1485900" cy="1676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45" name="AutoShape 30"/>
          <p:cNvCxnSpPr>
            <a:cxnSpLocks noChangeShapeType="1"/>
            <a:stCxn id="90143" idx="2"/>
            <a:endCxn id="90147" idx="0"/>
          </p:cNvCxnSpPr>
          <p:nvPr/>
        </p:nvCxnSpPr>
        <p:spPr bwMode="auto">
          <a:xfrm flipH="1">
            <a:off x="8077200" y="4572000"/>
            <a:ext cx="190500" cy="990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46" name="AutoShape 31"/>
          <p:cNvSpPr>
            <a:spLocks noChangeArrowheads="1"/>
          </p:cNvSpPr>
          <p:nvPr/>
        </p:nvSpPr>
        <p:spPr bwMode="auto">
          <a:xfrm>
            <a:off x="6553200" y="5410200"/>
            <a:ext cx="1066800" cy="685800"/>
          </a:xfrm>
          <a:prstGeom prst="flowChartProcess">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l=k+z</a:t>
            </a:r>
          </a:p>
        </p:txBody>
      </p:sp>
      <p:sp>
        <p:nvSpPr>
          <p:cNvPr id="90147" name="AutoShape 32"/>
          <p:cNvSpPr>
            <a:spLocks noChangeArrowheads="1"/>
          </p:cNvSpPr>
          <p:nvPr/>
        </p:nvSpPr>
        <p:spPr bwMode="auto">
          <a:xfrm>
            <a:off x="7543800" y="5562600"/>
            <a:ext cx="1066800" cy="685800"/>
          </a:xfrm>
          <a:prstGeom prst="flowChartProcess">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l=k+z</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11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11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F16063-A82A-4319-BDF8-865CC0831D27}" type="slidenum">
              <a:rPr lang="en-US" altLang="en-US">
                <a:solidFill>
                  <a:srgbClr val="660066"/>
                </a:solidFill>
              </a:rPr>
              <a:pPr eaLnBrk="1" hangingPunct="1"/>
              <a:t>76</a:t>
            </a:fld>
            <a:endParaRPr lang="en-US" altLang="en-US">
              <a:solidFill>
                <a:srgbClr val="660066"/>
              </a:solidFill>
            </a:endParaRPr>
          </a:p>
        </p:txBody>
      </p:sp>
      <p:sp>
        <p:nvSpPr>
          <p:cNvPr id="91141" name="Rectangle 2"/>
          <p:cNvSpPr>
            <a:spLocks noGrp="1" noChangeArrowheads="1"/>
          </p:cNvSpPr>
          <p:nvPr>
            <p:ph type="title"/>
          </p:nvPr>
        </p:nvSpPr>
        <p:spPr/>
        <p:txBody>
          <a:bodyPr/>
          <a:lstStyle/>
          <a:p>
            <a:pPr eaLnBrk="1" hangingPunct="1"/>
            <a:r>
              <a:rPr lang="en-US" altLang="en-US" smtClean="0"/>
              <a:t>Node Splitting</a:t>
            </a:r>
          </a:p>
        </p:txBody>
      </p:sp>
      <p:sp>
        <p:nvSpPr>
          <p:cNvPr id="91142" name="Rectangle 3"/>
          <p:cNvSpPr>
            <a:spLocks noGrp="1" noChangeArrowheads="1"/>
          </p:cNvSpPr>
          <p:nvPr>
            <p:ph type="body" idx="1"/>
          </p:nvPr>
        </p:nvSpPr>
        <p:spPr/>
        <p:txBody>
          <a:bodyPr/>
          <a:lstStyle/>
          <a:p>
            <a:pPr eaLnBrk="1" hangingPunct="1"/>
            <a:r>
              <a:rPr lang="en-US" altLang="en-US" smtClean="0"/>
              <a:t>At merge points, the execution time of all paths is typically dictated by that of the longest path</a:t>
            </a:r>
          </a:p>
          <a:p>
            <a:pPr eaLnBrk="1" hangingPunct="1"/>
            <a:endParaRPr lang="en-US" altLang="en-US" smtClean="0"/>
          </a:p>
          <a:p>
            <a:pPr eaLnBrk="1" hangingPunct="1"/>
            <a:r>
              <a:rPr lang="en-US" altLang="en-US" smtClean="0"/>
              <a:t>Merge completely eliminated by node splitting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21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21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ABDFC5-C721-4F05-8004-F14ED2CF06A3}" type="slidenum">
              <a:rPr lang="en-US" altLang="en-US">
                <a:solidFill>
                  <a:srgbClr val="660066"/>
                </a:solidFill>
              </a:rPr>
              <a:pPr eaLnBrk="1" hangingPunct="1"/>
              <a:t>77</a:t>
            </a:fld>
            <a:endParaRPr lang="en-US" altLang="en-US">
              <a:solidFill>
                <a:srgbClr val="660066"/>
              </a:solidFill>
            </a:endParaRPr>
          </a:p>
        </p:txBody>
      </p:sp>
      <p:sp>
        <p:nvSpPr>
          <p:cNvPr id="92165" name="Rectangle 2"/>
          <p:cNvSpPr>
            <a:spLocks noGrp="1" noChangeArrowheads="1"/>
          </p:cNvSpPr>
          <p:nvPr>
            <p:ph type="title"/>
          </p:nvPr>
        </p:nvSpPr>
        <p:spPr/>
        <p:txBody>
          <a:bodyPr/>
          <a:lstStyle/>
          <a:p>
            <a:pPr eaLnBrk="1" hangingPunct="1"/>
            <a:r>
              <a:rPr lang="en-US" altLang="en-US" smtClean="0"/>
              <a:t>Managing Node Splitting</a:t>
            </a:r>
          </a:p>
        </p:txBody>
      </p:sp>
      <p:sp>
        <p:nvSpPr>
          <p:cNvPr id="92166" name="Rectangle 3"/>
          <p:cNvSpPr>
            <a:spLocks noGrp="1" noChangeArrowheads="1"/>
          </p:cNvSpPr>
          <p:nvPr>
            <p:ph type="body" idx="1"/>
          </p:nvPr>
        </p:nvSpPr>
        <p:spPr>
          <a:xfrm>
            <a:off x="685800" y="1600200"/>
            <a:ext cx="7772400" cy="4902200"/>
          </a:xfrm>
        </p:spPr>
        <p:txBody>
          <a:bodyPr/>
          <a:lstStyle/>
          <a:p>
            <a:pPr eaLnBrk="1" hangingPunct="1">
              <a:lnSpc>
                <a:spcPct val="90000"/>
              </a:lnSpc>
            </a:pPr>
            <a:r>
              <a:rPr lang="en-US" altLang="en-US" sz="2400" smtClean="0"/>
              <a:t>Excessive node splitting can lead to code explosion</a:t>
            </a:r>
          </a:p>
          <a:p>
            <a:pPr eaLnBrk="1" hangingPunct="1">
              <a:lnSpc>
                <a:spcPct val="90000"/>
              </a:lnSpc>
            </a:pPr>
            <a:r>
              <a:rPr lang="en-US" altLang="en-US" sz="2400" smtClean="0"/>
              <a:t>Use the following heuristics, the Flow Selection Value, which is computed for each control flow edge in the blocks selected for the hyperblock that contain two or more incoming edges</a:t>
            </a:r>
          </a:p>
          <a:p>
            <a:pPr eaLnBrk="1" hangingPunct="1">
              <a:lnSpc>
                <a:spcPct val="90000"/>
              </a:lnSpc>
            </a:pPr>
            <a:endParaRPr lang="en-US" altLang="en-US" sz="2400" smtClean="0"/>
          </a:p>
          <a:p>
            <a:pPr eaLnBrk="1" hangingPunct="1">
              <a:lnSpc>
                <a:spcPct val="90000"/>
              </a:lnSpc>
            </a:pPr>
            <a:endParaRPr lang="en-US" altLang="en-US" sz="2400" smtClean="0"/>
          </a:p>
          <a:p>
            <a:pPr lvl="1" eaLnBrk="1" hangingPunct="1">
              <a:lnSpc>
                <a:spcPct val="90000"/>
              </a:lnSpc>
            </a:pPr>
            <a:r>
              <a:rPr lang="en-US" altLang="en-US" sz="2000" i="1" smtClean="0">
                <a:solidFill>
                  <a:srgbClr val="336600"/>
                </a:solidFill>
              </a:rPr>
              <a:t>Weight_flow</a:t>
            </a:r>
            <a:r>
              <a:rPr lang="en-US" altLang="en-US" sz="2000" i="1" baseline="-25000" smtClean="0">
                <a:solidFill>
                  <a:srgbClr val="336600"/>
                </a:solidFill>
              </a:rPr>
              <a:t>i</a:t>
            </a:r>
            <a:r>
              <a:rPr lang="en-US" altLang="en-US" sz="2000" smtClean="0"/>
              <a:t> is the execution frequency of the edge</a:t>
            </a:r>
          </a:p>
          <a:p>
            <a:pPr lvl="1" eaLnBrk="1" hangingPunct="1">
              <a:lnSpc>
                <a:spcPct val="90000"/>
              </a:lnSpc>
            </a:pPr>
            <a:r>
              <a:rPr lang="en-US" altLang="en-US" sz="2000" i="1" smtClean="0">
                <a:solidFill>
                  <a:srgbClr val="336600"/>
                </a:solidFill>
              </a:rPr>
              <a:t>Size_flow</a:t>
            </a:r>
            <a:r>
              <a:rPr lang="en-US" altLang="en-US" sz="2000" i="1" baseline="-25000" smtClean="0">
                <a:solidFill>
                  <a:srgbClr val="336600"/>
                </a:solidFill>
              </a:rPr>
              <a:t>i</a:t>
            </a:r>
            <a:r>
              <a:rPr lang="en-US" altLang="en-US" sz="2000" smtClean="0">
                <a:solidFill>
                  <a:srgbClr val="336600"/>
                </a:solidFill>
              </a:rPr>
              <a:t> </a:t>
            </a:r>
            <a:r>
              <a:rPr lang="en-US" altLang="en-US" sz="2000" smtClean="0"/>
              <a:t>is the # of instr. that are executed from the entry block to the point of the flow edge</a:t>
            </a:r>
          </a:p>
          <a:p>
            <a:pPr eaLnBrk="1" hangingPunct="1">
              <a:lnSpc>
                <a:spcPct val="90000"/>
              </a:lnSpc>
            </a:pPr>
            <a:r>
              <a:rPr lang="en-US" altLang="en-US" sz="2400" smtClean="0"/>
              <a:t>Large differences in FSV </a:t>
            </a:r>
            <a:r>
              <a:rPr lang="en-US" altLang="en-US" sz="2400" smtClean="0">
                <a:sym typeface="Symbol" panose="05050102010706020507" pitchFamily="18" charset="2"/>
              </a:rPr>
              <a:t> </a:t>
            </a:r>
            <a:r>
              <a:rPr lang="en-US" altLang="en-US" sz="2400" smtClean="0"/>
              <a:t>unbalance control flow </a:t>
            </a:r>
            <a:r>
              <a:rPr lang="en-US" altLang="en-US" sz="2400" smtClean="0">
                <a:sym typeface="Wingdings" panose="05000000000000000000" pitchFamily="2" charset="2"/>
              </a:rPr>
              <a:t> </a:t>
            </a:r>
            <a:r>
              <a:rPr lang="en-US" altLang="en-US" sz="2400" smtClean="0"/>
              <a:t>split those first</a:t>
            </a:r>
          </a:p>
        </p:txBody>
      </p:sp>
      <p:pic>
        <p:nvPicPr>
          <p:cNvPr id="921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05200"/>
            <a:ext cx="68103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3187"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3188"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E2CC0B-3509-4836-9E88-3D1505DDEDCD}" type="slidenum">
              <a:rPr lang="en-US" altLang="en-US">
                <a:solidFill>
                  <a:srgbClr val="660066"/>
                </a:solidFill>
              </a:rPr>
              <a:pPr eaLnBrk="1" hangingPunct="1"/>
              <a:t>78</a:t>
            </a:fld>
            <a:endParaRPr lang="en-US" altLang="en-US">
              <a:solidFill>
                <a:srgbClr val="660066"/>
              </a:solidFill>
            </a:endParaRPr>
          </a:p>
        </p:txBody>
      </p:sp>
      <p:sp>
        <p:nvSpPr>
          <p:cNvPr id="93189" name="Rectangle 2"/>
          <p:cNvSpPr>
            <a:spLocks noGrp="1" noChangeArrowheads="1"/>
          </p:cNvSpPr>
          <p:nvPr>
            <p:ph type="title"/>
          </p:nvPr>
        </p:nvSpPr>
        <p:spPr/>
        <p:txBody>
          <a:bodyPr/>
          <a:lstStyle/>
          <a:p>
            <a:pPr eaLnBrk="1" hangingPunct="1"/>
            <a:r>
              <a:rPr lang="en-US" altLang="en-US" smtClean="0"/>
              <a:t>Assembly Code</a:t>
            </a:r>
          </a:p>
        </p:txBody>
      </p:sp>
      <p:sp>
        <p:nvSpPr>
          <p:cNvPr id="93190" name="AutoShape 3"/>
          <p:cNvSpPr>
            <a:spLocks noChangeArrowheads="1"/>
          </p:cNvSpPr>
          <p:nvPr/>
        </p:nvSpPr>
        <p:spPr bwMode="auto">
          <a:xfrm>
            <a:off x="2209800" y="18288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&gt; 0</a:t>
            </a:r>
          </a:p>
        </p:txBody>
      </p:sp>
      <p:sp>
        <p:nvSpPr>
          <p:cNvPr id="93191" name="AutoShape 4"/>
          <p:cNvSpPr>
            <a:spLocks noChangeArrowheads="1"/>
          </p:cNvSpPr>
          <p:nvPr/>
        </p:nvSpPr>
        <p:spPr bwMode="auto">
          <a:xfrm>
            <a:off x="1524000" y="25908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y &gt; 0</a:t>
            </a:r>
          </a:p>
        </p:txBody>
      </p:sp>
      <p:sp>
        <p:nvSpPr>
          <p:cNvPr id="93192" name="AutoShape 5"/>
          <p:cNvSpPr>
            <a:spLocks noChangeArrowheads="1"/>
          </p:cNvSpPr>
          <p:nvPr/>
        </p:nvSpPr>
        <p:spPr bwMode="auto">
          <a:xfrm>
            <a:off x="3124200" y="30480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v:=v*x</a:t>
            </a:r>
          </a:p>
        </p:txBody>
      </p:sp>
      <p:sp>
        <p:nvSpPr>
          <p:cNvPr id="93193" name="AutoShape 6"/>
          <p:cNvSpPr>
            <a:spLocks noChangeArrowheads="1"/>
          </p:cNvSpPr>
          <p:nvPr/>
        </p:nvSpPr>
        <p:spPr bwMode="auto">
          <a:xfrm>
            <a:off x="1143000" y="3581400"/>
            <a:ext cx="7620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x = 1</a:t>
            </a:r>
          </a:p>
        </p:txBody>
      </p:sp>
      <p:sp>
        <p:nvSpPr>
          <p:cNvPr id="93194" name="AutoShape 7"/>
          <p:cNvSpPr>
            <a:spLocks noChangeArrowheads="1"/>
          </p:cNvSpPr>
          <p:nvPr/>
        </p:nvSpPr>
        <p:spPr bwMode="auto">
          <a:xfrm>
            <a:off x="2133600" y="44958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93195" name="AutoShape 8"/>
          <p:cNvSpPr>
            <a:spLocks noChangeArrowheads="1"/>
          </p:cNvSpPr>
          <p:nvPr/>
        </p:nvSpPr>
        <p:spPr bwMode="auto">
          <a:xfrm>
            <a:off x="533400" y="44196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93196" name="AutoShape 9"/>
          <p:cNvSpPr>
            <a:spLocks noChangeArrowheads="1"/>
          </p:cNvSpPr>
          <p:nvPr/>
        </p:nvSpPr>
        <p:spPr bwMode="auto">
          <a:xfrm>
            <a:off x="1676400" y="5638800"/>
            <a:ext cx="10668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93197" name="AutoShape 10"/>
          <p:cNvCxnSpPr>
            <a:cxnSpLocks noChangeShapeType="1"/>
            <a:stCxn id="93190" idx="2"/>
            <a:endCxn id="93191" idx="0"/>
          </p:cNvCxnSpPr>
          <p:nvPr/>
        </p:nvCxnSpPr>
        <p:spPr bwMode="auto">
          <a:xfrm flipH="1">
            <a:off x="1905000" y="2133600"/>
            <a:ext cx="6858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8" name="AutoShape 11"/>
          <p:cNvCxnSpPr>
            <a:cxnSpLocks noChangeShapeType="1"/>
            <a:stCxn id="93190" idx="2"/>
            <a:endCxn id="93192" idx="0"/>
          </p:cNvCxnSpPr>
          <p:nvPr/>
        </p:nvCxnSpPr>
        <p:spPr bwMode="auto">
          <a:xfrm>
            <a:off x="2590800" y="2133600"/>
            <a:ext cx="10668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9" name="AutoShape 12"/>
          <p:cNvCxnSpPr>
            <a:cxnSpLocks noChangeShapeType="1"/>
            <a:stCxn id="93191" idx="2"/>
            <a:endCxn id="93193" idx="0"/>
          </p:cNvCxnSpPr>
          <p:nvPr/>
        </p:nvCxnSpPr>
        <p:spPr bwMode="auto">
          <a:xfrm flipH="1">
            <a:off x="1524000" y="2895600"/>
            <a:ext cx="3810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0" name="AutoShape 13"/>
          <p:cNvCxnSpPr>
            <a:cxnSpLocks noChangeShapeType="1"/>
            <a:stCxn id="93191" idx="2"/>
            <a:endCxn id="93194" idx="0"/>
          </p:cNvCxnSpPr>
          <p:nvPr/>
        </p:nvCxnSpPr>
        <p:spPr bwMode="auto">
          <a:xfrm>
            <a:off x="1905000" y="2895600"/>
            <a:ext cx="723900" cy="1600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1" name="AutoShape 14"/>
          <p:cNvCxnSpPr>
            <a:cxnSpLocks noChangeShapeType="1"/>
            <a:stCxn id="93193" idx="2"/>
            <a:endCxn id="93195" idx="0"/>
          </p:cNvCxnSpPr>
          <p:nvPr/>
        </p:nvCxnSpPr>
        <p:spPr bwMode="auto">
          <a:xfrm flipH="1">
            <a:off x="1028700" y="3886200"/>
            <a:ext cx="4953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2" name="AutoShape 15"/>
          <p:cNvCxnSpPr>
            <a:cxnSpLocks noChangeShapeType="1"/>
            <a:stCxn id="93193" idx="2"/>
            <a:endCxn id="93194" idx="0"/>
          </p:cNvCxnSpPr>
          <p:nvPr/>
        </p:nvCxnSpPr>
        <p:spPr bwMode="auto">
          <a:xfrm>
            <a:off x="1524000" y="3886200"/>
            <a:ext cx="11049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3" name="AutoShape 16"/>
          <p:cNvCxnSpPr>
            <a:cxnSpLocks noChangeShapeType="1"/>
            <a:stCxn id="93195" idx="2"/>
            <a:endCxn id="93196" idx="0"/>
          </p:cNvCxnSpPr>
          <p:nvPr/>
        </p:nvCxnSpPr>
        <p:spPr bwMode="auto">
          <a:xfrm>
            <a:off x="1028700" y="4724400"/>
            <a:ext cx="11811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04" name="AutoShape 17"/>
          <p:cNvCxnSpPr>
            <a:cxnSpLocks noChangeShapeType="1"/>
            <a:stCxn id="93194" idx="2"/>
            <a:endCxn id="93196" idx="0"/>
          </p:cNvCxnSpPr>
          <p:nvPr/>
        </p:nvCxnSpPr>
        <p:spPr bwMode="auto">
          <a:xfrm flipH="1">
            <a:off x="2209800" y="4800600"/>
            <a:ext cx="4191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05" name="AutoShape 18"/>
          <p:cNvSpPr>
            <a:spLocks noChangeArrowheads="1"/>
          </p:cNvSpPr>
          <p:nvPr/>
        </p:nvSpPr>
        <p:spPr bwMode="auto">
          <a:xfrm>
            <a:off x="3429000" y="56388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93206" name="AutoShape 19"/>
          <p:cNvCxnSpPr>
            <a:cxnSpLocks noChangeShapeType="1"/>
            <a:stCxn id="93192" idx="2"/>
          </p:cNvCxnSpPr>
          <p:nvPr/>
        </p:nvCxnSpPr>
        <p:spPr bwMode="auto">
          <a:xfrm>
            <a:off x="3657600" y="3352800"/>
            <a:ext cx="304800" cy="2286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07" name="AutoShape 20"/>
          <p:cNvSpPr>
            <a:spLocks noChangeArrowheads="1"/>
          </p:cNvSpPr>
          <p:nvPr/>
        </p:nvSpPr>
        <p:spPr bwMode="auto">
          <a:xfrm>
            <a:off x="6705600" y="1752600"/>
            <a:ext cx="12954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ble x,0,C</a:t>
            </a:r>
          </a:p>
        </p:txBody>
      </p:sp>
      <p:sp>
        <p:nvSpPr>
          <p:cNvPr id="93208" name="AutoShape 21"/>
          <p:cNvSpPr>
            <a:spLocks noChangeArrowheads="1"/>
          </p:cNvSpPr>
          <p:nvPr/>
        </p:nvSpPr>
        <p:spPr bwMode="auto">
          <a:xfrm>
            <a:off x="5791200" y="2514600"/>
            <a:ext cx="12954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ble y,0,F</a:t>
            </a:r>
          </a:p>
        </p:txBody>
      </p:sp>
      <p:sp>
        <p:nvSpPr>
          <p:cNvPr id="93209" name="AutoShape 22"/>
          <p:cNvSpPr>
            <a:spLocks noChangeArrowheads="1"/>
          </p:cNvSpPr>
          <p:nvPr/>
        </p:nvSpPr>
        <p:spPr bwMode="auto">
          <a:xfrm>
            <a:off x="7772400" y="29718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v:=v*x</a:t>
            </a:r>
          </a:p>
        </p:txBody>
      </p:sp>
      <p:sp>
        <p:nvSpPr>
          <p:cNvPr id="93210" name="AutoShape 23"/>
          <p:cNvSpPr>
            <a:spLocks noChangeArrowheads="1"/>
          </p:cNvSpPr>
          <p:nvPr/>
        </p:nvSpPr>
        <p:spPr bwMode="auto">
          <a:xfrm>
            <a:off x="5181600" y="3505200"/>
            <a:ext cx="1371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ne x,1,F</a:t>
            </a:r>
          </a:p>
        </p:txBody>
      </p:sp>
      <p:sp>
        <p:nvSpPr>
          <p:cNvPr id="93211" name="AutoShape 24"/>
          <p:cNvSpPr>
            <a:spLocks noChangeArrowheads="1"/>
          </p:cNvSpPr>
          <p:nvPr/>
        </p:nvSpPr>
        <p:spPr bwMode="auto">
          <a:xfrm>
            <a:off x="6781800" y="44196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93212" name="AutoShape 25"/>
          <p:cNvSpPr>
            <a:spLocks noChangeArrowheads="1"/>
          </p:cNvSpPr>
          <p:nvPr/>
        </p:nvSpPr>
        <p:spPr bwMode="auto">
          <a:xfrm>
            <a:off x="5181600" y="43434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93213" name="AutoShape 26"/>
          <p:cNvSpPr>
            <a:spLocks noChangeArrowheads="1"/>
          </p:cNvSpPr>
          <p:nvPr/>
        </p:nvSpPr>
        <p:spPr bwMode="auto">
          <a:xfrm>
            <a:off x="6324600" y="5562600"/>
            <a:ext cx="10668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93214" name="AutoShape 27"/>
          <p:cNvCxnSpPr>
            <a:cxnSpLocks noChangeShapeType="1"/>
            <a:stCxn id="93207" idx="2"/>
            <a:endCxn id="93208" idx="0"/>
          </p:cNvCxnSpPr>
          <p:nvPr/>
        </p:nvCxnSpPr>
        <p:spPr bwMode="auto">
          <a:xfrm flipH="1">
            <a:off x="6438900" y="2057400"/>
            <a:ext cx="9144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15" name="AutoShape 28"/>
          <p:cNvCxnSpPr>
            <a:cxnSpLocks noChangeShapeType="1"/>
            <a:stCxn id="93207" idx="2"/>
            <a:endCxn id="93209" idx="0"/>
          </p:cNvCxnSpPr>
          <p:nvPr/>
        </p:nvCxnSpPr>
        <p:spPr bwMode="auto">
          <a:xfrm>
            <a:off x="7353300" y="2057400"/>
            <a:ext cx="9525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16" name="AutoShape 29"/>
          <p:cNvCxnSpPr>
            <a:cxnSpLocks noChangeShapeType="1"/>
            <a:stCxn id="93208" idx="2"/>
            <a:endCxn id="93210" idx="0"/>
          </p:cNvCxnSpPr>
          <p:nvPr/>
        </p:nvCxnSpPr>
        <p:spPr bwMode="auto">
          <a:xfrm flipH="1">
            <a:off x="5867400" y="2819400"/>
            <a:ext cx="5715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17" name="AutoShape 30"/>
          <p:cNvCxnSpPr>
            <a:cxnSpLocks noChangeShapeType="1"/>
            <a:stCxn id="93208" idx="2"/>
            <a:endCxn id="93211" idx="0"/>
          </p:cNvCxnSpPr>
          <p:nvPr/>
        </p:nvCxnSpPr>
        <p:spPr bwMode="auto">
          <a:xfrm>
            <a:off x="6438900" y="2819400"/>
            <a:ext cx="838200" cy="1600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18" name="AutoShape 31"/>
          <p:cNvCxnSpPr>
            <a:cxnSpLocks noChangeShapeType="1"/>
            <a:stCxn id="93210" idx="2"/>
            <a:endCxn id="93212" idx="0"/>
          </p:cNvCxnSpPr>
          <p:nvPr/>
        </p:nvCxnSpPr>
        <p:spPr bwMode="auto">
          <a:xfrm flipH="1">
            <a:off x="5676900" y="3810000"/>
            <a:ext cx="1905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19" name="AutoShape 32"/>
          <p:cNvCxnSpPr>
            <a:cxnSpLocks noChangeShapeType="1"/>
            <a:stCxn id="93210" idx="2"/>
            <a:endCxn id="93211" idx="0"/>
          </p:cNvCxnSpPr>
          <p:nvPr/>
        </p:nvCxnSpPr>
        <p:spPr bwMode="auto">
          <a:xfrm>
            <a:off x="5867400" y="3810000"/>
            <a:ext cx="14097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20" name="AutoShape 33"/>
          <p:cNvCxnSpPr>
            <a:cxnSpLocks noChangeShapeType="1"/>
            <a:stCxn id="93212" idx="2"/>
            <a:endCxn id="93213" idx="0"/>
          </p:cNvCxnSpPr>
          <p:nvPr/>
        </p:nvCxnSpPr>
        <p:spPr bwMode="auto">
          <a:xfrm>
            <a:off x="5676900" y="4648200"/>
            <a:ext cx="11811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221" name="AutoShape 34"/>
          <p:cNvCxnSpPr>
            <a:cxnSpLocks noChangeShapeType="1"/>
            <a:stCxn id="93211" idx="2"/>
            <a:endCxn id="93213" idx="0"/>
          </p:cNvCxnSpPr>
          <p:nvPr/>
        </p:nvCxnSpPr>
        <p:spPr bwMode="auto">
          <a:xfrm flipH="1">
            <a:off x="6858000" y="4724400"/>
            <a:ext cx="4191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22" name="AutoShape 35"/>
          <p:cNvSpPr>
            <a:spLocks noChangeArrowheads="1"/>
          </p:cNvSpPr>
          <p:nvPr/>
        </p:nvSpPr>
        <p:spPr bwMode="auto">
          <a:xfrm>
            <a:off x="8077200" y="55626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93223" name="AutoShape 36"/>
          <p:cNvCxnSpPr>
            <a:cxnSpLocks noChangeShapeType="1"/>
            <a:stCxn id="93209" idx="2"/>
          </p:cNvCxnSpPr>
          <p:nvPr/>
        </p:nvCxnSpPr>
        <p:spPr bwMode="auto">
          <a:xfrm>
            <a:off x="8305800" y="3276600"/>
            <a:ext cx="304800" cy="2286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24" name="Text Box 37"/>
          <p:cNvSpPr txBox="1">
            <a:spLocks noChangeArrowheads="1"/>
          </p:cNvSpPr>
          <p:nvPr/>
        </p:nvSpPr>
        <p:spPr bwMode="auto">
          <a:xfrm>
            <a:off x="7421563" y="29416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C</a:t>
            </a:r>
          </a:p>
        </p:txBody>
      </p:sp>
      <p:sp>
        <p:nvSpPr>
          <p:cNvPr id="93225" name="Text Box 38"/>
          <p:cNvSpPr txBox="1">
            <a:spLocks noChangeArrowheads="1"/>
          </p:cNvSpPr>
          <p:nvPr/>
        </p:nvSpPr>
        <p:spPr bwMode="auto">
          <a:xfrm>
            <a:off x="4876800" y="35052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D</a:t>
            </a:r>
          </a:p>
        </p:txBody>
      </p:sp>
      <p:sp>
        <p:nvSpPr>
          <p:cNvPr id="93226" name="Text Box 39"/>
          <p:cNvSpPr txBox="1">
            <a:spLocks noChangeArrowheads="1"/>
          </p:cNvSpPr>
          <p:nvPr/>
        </p:nvSpPr>
        <p:spPr bwMode="auto">
          <a:xfrm>
            <a:off x="5486400" y="2514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B</a:t>
            </a:r>
          </a:p>
        </p:txBody>
      </p:sp>
      <p:sp>
        <p:nvSpPr>
          <p:cNvPr id="93227" name="Text Box 40"/>
          <p:cNvSpPr txBox="1">
            <a:spLocks noChangeArrowheads="1"/>
          </p:cNvSpPr>
          <p:nvPr/>
        </p:nvSpPr>
        <p:spPr bwMode="auto">
          <a:xfrm>
            <a:off x="6400800" y="1752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A</a:t>
            </a:r>
          </a:p>
        </p:txBody>
      </p:sp>
      <p:sp>
        <p:nvSpPr>
          <p:cNvPr id="93228" name="Text Box 41"/>
          <p:cNvSpPr txBox="1">
            <a:spLocks noChangeArrowheads="1"/>
          </p:cNvSpPr>
          <p:nvPr/>
        </p:nvSpPr>
        <p:spPr bwMode="auto">
          <a:xfrm>
            <a:off x="6477000" y="4419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F</a:t>
            </a:r>
          </a:p>
        </p:txBody>
      </p:sp>
      <p:sp>
        <p:nvSpPr>
          <p:cNvPr id="93229" name="Text Box 42"/>
          <p:cNvSpPr txBox="1">
            <a:spLocks noChangeArrowheads="1"/>
          </p:cNvSpPr>
          <p:nvPr/>
        </p:nvSpPr>
        <p:spPr bwMode="auto">
          <a:xfrm>
            <a:off x="4876800" y="43434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E</a:t>
            </a:r>
          </a:p>
        </p:txBody>
      </p:sp>
      <p:sp>
        <p:nvSpPr>
          <p:cNvPr id="93230" name="Text Box 43"/>
          <p:cNvSpPr txBox="1">
            <a:spLocks noChangeArrowheads="1"/>
          </p:cNvSpPr>
          <p:nvPr/>
        </p:nvSpPr>
        <p:spPr bwMode="auto">
          <a:xfrm>
            <a:off x="6019800" y="5562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4211"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4212"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488029-C1D4-4253-9C75-B167D7B1A740}" type="slidenum">
              <a:rPr lang="en-US" altLang="en-US">
                <a:solidFill>
                  <a:srgbClr val="660066"/>
                </a:solidFill>
              </a:rPr>
              <a:pPr eaLnBrk="1" hangingPunct="1"/>
              <a:t>79</a:t>
            </a:fld>
            <a:endParaRPr lang="en-US" altLang="en-US">
              <a:solidFill>
                <a:srgbClr val="660066"/>
              </a:solidFill>
            </a:endParaRPr>
          </a:p>
        </p:txBody>
      </p:sp>
      <p:sp>
        <p:nvSpPr>
          <p:cNvPr id="94213" name="Rectangle 2"/>
          <p:cNvSpPr>
            <a:spLocks noGrp="1" noChangeArrowheads="1"/>
          </p:cNvSpPr>
          <p:nvPr>
            <p:ph type="title"/>
          </p:nvPr>
        </p:nvSpPr>
        <p:spPr/>
        <p:txBody>
          <a:bodyPr/>
          <a:lstStyle/>
          <a:p>
            <a:pPr eaLnBrk="1" hangingPunct="1"/>
            <a:r>
              <a:rPr lang="en-US" altLang="en-US" smtClean="0"/>
              <a:t>If conversion</a:t>
            </a:r>
          </a:p>
        </p:txBody>
      </p:sp>
      <p:sp>
        <p:nvSpPr>
          <p:cNvPr id="94214" name="AutoShape 3"/>
          <p:cNvSpPr>
            <a:spLocks noChangeArrowheads="1"/>
          </p:cNvSpPr>
          <p:nvPr/>
        </p:nvSpPr>
        <p:spPr bwMode="auto">
          <a:xfrm>
            <a:off x="2133600" y="1828800"/>
            <a:ext cx="12954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ble x,0,C</a:t>
            </a:r>
          </a:p>
        </p:txBody>
      </p:sp>
      <p:sp>
        <p:nvSpPr>
          <p:cNvPr id="94215" name="AutoShape 4"/>
          <p:cNvSpPr>
            <a:spLocks noChangeArrowheads="1"/>
          </p:cNvSpPr>
          <p:nvPr/>
        </p:nvSpPr>
        <p:spPr bwMode="auto">
          <a:xfrm>
            <a:off x="1219200" y="2590800"/>
            <a:ext cx="12954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ble y,0,F</a:t>
            </a:r>
          </a:p>
        </p:txBody>
      </p:sp>
      <p:sp>
        <p:nvSpPr>
          <p:cNvPr id="94216" name="AutoShape 5"/>
          <p:cNvSpPr>
            <a:spLocks noChangeArrowheads="1"/>
          </p:cNvSpPr>
          <p:nvPr/>
        </p:nvSpPr>
        <p:spPr bwMode="auto">
          <a:xfrm>
            <a:off x="3200400" y="30480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v:=v*x</a:t>
            </a:r>
          </a:p>
        </p:txBody>
      </p:sp>
      <p:sp>
        <p:nvSpPr>
          <p:cNvPr id="94217" name="AutoShape 6"/>
          <p:cNvSpPr>
            <a:spLocks noChangeArrowheads="1"/>
          </p:cNvSpPr>
          <p:nvPr/>
        </p:nvSpPr>
        <p:spPr bwMode="auto">
          <a:xfrm>
            <a:off x="609600" y="3581400"/>
            <a:ext cx="1371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ne x,1,F</a:t>
            </a:r>
          </a:p>
        </p:txBody>
      </p:sp>
      <p:sp>
        <p:nvSpPr>
          <p:cNvPr id="94218" name="AutoShape 7"/>
          <p:cNvSpPr>
            <a:spLocks noChangeArrowheads="1"/>
          </p:cNvSpPr>
          <p:nvPr/>
        </p:nvSpPr>
        <p:spPr bwMode="auto">
          <a:xfrm>
            <a:off x="2209800" y="44958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94219" name="AutoShape 8"/>
          <p:cNvSpPr>
            <a:spLocks noChangeArrowheads="1"/>
          </p:cNvSpPr>
          <p:nvPr/>
        </p:nvSpPr>
        <p:spPr bwMode="auto">
          <a:xfrm>
            <a:off x="609600" y="4419600"/>
            <a:ext cx="9906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v:=v+1</a:t>
            </a:r>
          </a:p>
        </p:txBody>
      </p:sp>
      <p:sp>
        <p:nvSpPr>
          <p:cNvPr id="94220" name="AutoShape 9"/>
          <p:cNvSpPr>
            <a:spLocks noChangeArrowheads="1"/>
          </p:cNvSpPr>
          <p:nvPr/>
        </p:nvSpPr>
        <p:spPr bwMode="auto">
          <a:xfrm>
            <a:off x="1752600" y="5638800"/>
            <a:ext cx="1066800" cy="304800"/>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94221" name="AutoShape 10"/>
          <p:cNvCxnSpPr>
            <a:cxnSpLocks noChangeShapeType="1"/>
            <a:stCxn id="94214" idx="2"/>
            <a:endCxn id="94215" idx="0"/>
          </p:cNvCxnSpPr>
          <p:nvPr/>
        </p:nvCxnSpPr>
        <p:spPr bwMode="auto">
          <a:xfrm flipH="1">
            <a:off x="1866900" y="2133600"/>
            <a:ext cx="9144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2" name="AutoShape 11"/>
          <p:cNvCxnSpPr>
            <a:cxnSpLocks noChangeShapeType="1"/>
            <a:stCxn id="94214" idx="2"/>
            <a:endCxn id="94216" idx="0"/>
          </p:cNvCxnSpPr>
          <p:nvPr/>
        </p:nvCxnSpPr>
        <p:spPr bwMode="auto">
          <a:xfrm>
            <a:off x="2781300" y="2133600"/>
            <a:ext cx="9525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3" name="AutoShape 12"/>
          <p:cNvCxnSpPr>
            <a:cxnSpLocks noChangeShapeType="1"/>
            <a:stCxn id="94215" idx="2"/>
            <a:endCxn id="94217" idx="0"/>
          </p:cNvCxnSpPr>
          <p:nvPr/>
        </p:nvCxnSpPr>
        <p:spPr bwMode="auto">
          <a:xfrm flipH="1">
            <a:off x="1295400" y="2895600"/>
            <a:ext cx="571500" cy="685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4" name="AutoShape 13"/>
          <p:cNvCxnSpPr>
            <a:cxnSpLocks noChangeShapeType="1"/>
            <a:stCxn id="94215" idx="2"/>
            <a:endCxn id="94218" idx="0"/>
          </p:cNvCxnSpPr>
          <p:nvPr/>
        </p:nvCxnSpPr>
        <p:spPr bwMode="auto">
          <a:xfrm>
            <a:off x="1866900" y="2895600"/>
            <a:ext cx="838200" cy="1600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5" name="AutoShape 14"/>
          <p:cNvCxnSpPr>
            <a:cxnSpLocks noChangeShapeType="1"/>
            <a:stCxn id="94217" idx="2"/>
            <a:endCxn id="94219" idx="0"/>
          </p:cNvCxnSpPr>
          <p:nvPr/>
        </p:nvCxnSpPr>
        <p:spPr bwMode="auto">
          <a:xfrm flipH="1">
            <a:off x="1104900" y="3886200"/>
            <a:ext cx="1905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6" name="AutoShape 15"/>
          <p:cNvCxnSpPr>
            <a:cxnSpLocks noChangeShapeType="1"/>
            <a:stCxn id="94217" idx="2"/>
            <a:endCxn id="94218" idx="0"/>
          </p:cNvCxnSpPr>
          <p:nvPr/>
        </p:nvCxnSpPr>
        <p:spPr bwMode="auto">
          <a:xfrm>
            <a:off x="1295400" y="3886200"/>
            <a:ext cx="14097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7" name="AutoShape 16"/>
          <p:cNvCxnSpPr>
            <a:cxnSpLocks noChangeShapeType="1"/>
            <a:stCxn id="94219" idx="2"/>
            <a:endCxn id="94220" idx="0"/>
          </p:cNvCxnSpPr>
          <p:nvPr/>
        </p:nvCxnSpPr>
        <p:spPr bwMode="auto">
          <a:xfrm>
            <a:off x="1104900" y="4724400"/>
            <a:ext cx="1181100" cy="914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28" name="AutoShape 17"/>
          <p:cNvCxnSpPr>
            <a:cxnSpLocks noChangeShapeType="1"/>
            <a:stCxn id="94218" idx="2"/>
            <a:endCxn id="94220" idx="0"/>
          </p:cNvCxnSpPr>
          <p:nvPr/>
        </p:nvCxnSpPr>
        <p:spPr bwMode="auto">
          <a:xfrm flipH="1">
            <a:off x="2286000" y="4800600"/>
            <a:ext cx="419100" cy="838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29" name="AutoShape 18"/>
          <p:cNvSpPr>
            <a:spLocks noChangeArrowheads="1"/>
          </p:cNvSpPr>
          <p:nvPr/>
        </p:nvSpPr>
        <p:spPr bwMode="auto">
          <a:xfrm>
            <a:off x="3505200" y="56388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94230" name="AutoShape 19"/>
          <p:cNvCxnSpPr>
            <a:cxnSpLocks noChangeShapeType="1"/>
            <a:stCxn id="94216" idx="2"/>
          </p:cNvCxnSpPr>
          <p:nvPr/>
        </p:nvCxnSpPr>
        <p:spPr bwMode="auto">
          <a:xfrm>
            <a:off x="3733800" y="3352800"/>
            <a:ext cx="304800" cy="2286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31" name="Text Box 20"/>
          <p:cNvSpPr txBox="1">
            <a:spLocks noChangeArrowheads="1"/>
          </p:cNvSpPr>
          <p:nvPr/>
        </p:nvSpPr>
        <p:spPr bwMode="auto">
          <a:xfrm>
            <a:off x="2849563" y="30178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C</a:t>
            </a:r>
          </a:p>
        </p:txBody>
      </p:sp>
      <p:sp>
        <p:nvSpPr>
          <p:cNvPr id="94232" name="Text Box 21"/>
          <p:cNvSpPr txBox="1">
            <a:spLocks noChangeArrowheads="1"/>
          </p:cNvSpPr>
          <p:nvPr/>
        </p:nvSpPr>
        <p:spPr bwMode="auto">
          <a:xfrm>
            <a:off x="304800" y="35814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D</a:t>
            </a:r>
          </a:p>
        </p:txBody>
      </p:sp>
      <p:sp>
        <p:nvSpPr>
          <p:cNvPr id="94233" name="Text Box 22"/>
          <p:cNvSpPr txBox="1">
            <a:spLocks noChangeArrowheads="1"/>
          </p:cNvSpPr>
          <p:nvPr/>
        </p:nvSpPr>
        <p:spPr bwMode="auto">
          <a:xfrm>
            <a:off x="914400" y="25908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B</a:t>
            </a:r>
          </a:p>
        </p:txBody>
      </p:sp>
      <p:sp>
        <p:nvSpPr>
          <p:cNvPr id="94234" name="Text Box 23"/>
          <p:cNvSpPr txBox="1">
            <a:spLocks noChangeArrowheads="1"/>
          </p:cNvSpPr>
          <p:nvPr/>
        </p:nvSpPr>
        <p:spPr bwMode="auto">
          <a:xfrm>
            <a:off x="1828800" y="18288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A</a:t>
            </a:r>
          </a:p>
        </p:txBody>
      </p:sp>
      <p:sp>
        <p:nvSpPr>
          <p:cNvPr id="94235" name="Text Box 24"/>
          <p:cNvSpPr txBox="1">
            <a:spLocks noChangeArrowheads="1"/>
          </p:cNvSpPr>
          <p:nvPr/>
        </p:nvSpPr>
        <p:spPr bwMode="auto">
          <a:xfrm>
            <a:off x="1905000" y="44958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F</a:t>
            </a:r>
          </a:p>
        </p:txBody>
      </p:sp>
      <p:sp>
        <p:nvSpPr>
          <p:cNvPr id="94236" name="Text Box 25"/>
          <p:cNvSpPr txBox="1">
            <a:spLocks noChangeArrowheads="1"/>
          </p:cNvSpPr>
          <p:nvPr/>
        </p:nvSpPr>
        <p:spPr bwMode="auto">
          <a:xfrm>
            <a:off x="304800" y="4419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E</a:t>
            </a:r>
          </a:p>
        </p:txBody>
      </p:sp>
      <p:sp>
        <p:nvSpPr>
          <p:cNvPr id="94237" name="Text Box 26"/>
          <p:cNvSpPr txBox="1">
            <a:spLocks noChangeArrowheads="1"/>
          </p:cNvSpPr>
          <p:nvPr/>
        </p:nvSpPr>
        <p:spPr bwMode="auto">
          <a:xfrm>
            <a:off x="1447800" y="56388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G</a:t>
            </a:r>
          </a:p>
        </p:txBody>
      </p:sp>
      <p:sp>
        <p:nvSpPr>
          <p:cNvPr id="94238" name="AutoShape 27"/>
          <p:cNvSpPr>
            <a:spLocks noChangeArrowheads="1"/>
          </p:cNvSpPr>
          <p:nvPr/>
        </p:nvSpPr>
        <p:spPr bwMode="auto">
          <a:xfrm>
            <a:off x="7848600" y="32766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v:=v*x</a:t>
            </a:r>
          </a:p>
        </p:txBody>
      </p:sp>
      <p:sp>
        <p:nvSpPr>
          <p:cNvPr id="94239" name="AutoShape 28"/>
          <p:cNvSpPr>
            <a:spLocks noChangeArrowheads="1"/>
          </p:cNvSpPr>
          <p:nvPr/>
        </p:nvSpPr>
        <p:spPr bwMode="auto">
          <a:xfrm>
            <a:off x="7696200" y="5791200"/>
            <a:ext cx="1066800" cy="3048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E1FFC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u:=v+y</a:t>
            </a:r>
          </a:p>
        </p:txBody>
      </p:sp>
      <p:cxnSp>
        <p:nvCxnSpPr>
          <p:cNvPr id="94240" name="AutoShape 29"/>
          <p:cNvCxnSpPr>
            <a:cxnSpLocks noChangeShapeType="1"/>
            <a:stCxn id="94238" idx="2"/>
            <a:endCxn id="94239" idx="0"/>
          </p:cNvCxnSpPr>
          <p:nvPr/>
        </p:nvCxnSpPr>
        <p:spPr bwMode="auto">
          <a:xfrm flipH="1">
            <a:off x="8229600" y="3581400"/>
            <a:ext cx="152400" cy="2209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41" name="Text Box 30"/>
          <p:cNvSpPr txBox="1">
            <a:spLocks noChangeArrowheads="1"/>
          </p:cNvSpPr>
          <p:nvPr/>
        </p:nvSpPr>
        <p:spPr bwMode="auto">
          <a:xfrm>
            <a:off x="7497763" y="32464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C</a:t>
            </a:r>
          </a:p>
        </p:txBody>
      </p:sp>
      <p:grpSp>
        <p:nvGrpSpPr>
          <p:cNvPr id="94242" name="Group 31"/>
          <p:cNvGrpSpPr>
            <a:grpSpLocks/>
          </p:cNvGrpSpPr>
          <p:nvPr/>
        </p:nvGrpSpPr>
        <p:grpSpPr bwMode="auto">
          <a:xfrm>
            <a:off x="4800600" y="1752600"/>
            <a:ext cx="2743200" cy="3657600"/>
            <a:chOff x="2928" y="1008"/>
            <a:chExt cx="1728" cy="2304"/>
          </a:xfrm>
        </p:grpSpPr>
        <p:sp>
          <p:nvSpPr>
            <p:cNvPr id="94244" name="AutoShape 32"/>
            <p:cNvSpPr>
              <a:spLocks noChangeArrowheads="1"/>
            </p:cNvSpPr>
            <p:nvPr/>
          </p:nvSpPr>
          <p:spPr bwMode="auto">
            <a:xfrm>
              <a:off x="2928" y="1008"/>
              <a:ext cx="1728" cy="2304"/>
            </a:xfrm>
            <a:prstGeom prst="flowChartProcess">
              <a:avLst/>
            </a:prstGeom>
            <a:solidFill>
              <a:srgbClr val="E1FF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ble x,0,C</a:t>
              </a:r>
            </a:p>
            <a:p>
              <a:pPr>
                <a:spcBef>
                  <a:spcPct val="30000"/>
                </a:spcBef>
                <a:buClr>
                  <a:srgbClr val="FC0128"/>
                </a:buClr>
                <a:buFont typeface="Symbol" panose="05050102010706020507" pitchFamily="18" charset="2"/>
                <a:buNone/>
              </a:pPr>
              <a:r>
                <a:rPr lang="en-US" altLang="en-US" b="1">
                  <a:solidFill>
                    <a:schemeClr val="hlink"/>
                  </a:solidFill>
                  <a:latin typeface="Courier New" panose="02070309020205020404" pitchFamily="49" charset="0"/>
                </a:rPr>
                <a:t>d</a:t>
              </a:r>
              <a:r>
                <a:rPr lang="en-US" altLang="en-US" b="1">
                  <a:solidFill>
                    <a:srgbClr val="00279F"/>
                  </a:solidFill>
                  <a:latin typeface="Courier New" panose="02070309020205020404" pitchFamily="49" charset="0"/>
                </a:rPr>
                <a:t> := ?(y&gt;0)</a:t>
              </a:r>
            </a:p>
            <a:p>
              <a:pPr>
                <a:spcBef>
                  <a:spcPct val="30000"/>
                </a:spcBef>
                <a:buClr>
                  <a:srgbClr val="FC0128"/>
                </a:buClr>
                <a:buFont typeface="Symbol" panose="05050102010706020507" pitchFamily="18" charset="2"/>
                <a:buNone/>
              </a:pPr>
              <a:r>
                <a:rPr lang="en-US" altLang="en-US" b="1">
                  <a:solidFill>
                    <a:schemeClr val="hlink"/>
                  </a:solidFill>
                  <a:latin typeface="Courier New" panose="02070309020205020404" pitchFamily="49" charset="0"/>
                </a:rPr>
                <a:t>f’</a:t>
              </a:r>
              <a:r>
                <a:rPr lang="en-US" altLang="en-US" b="1">
                  <a:solidFill>
                    <a:srgbClr val="00279F"/>
                  </a:solidFill>
                  <a:latin typeface="Courier New" panose="02070309020205020404" pitchFamily="49" charset="0"/>
                </a:rPr>
                <a:t>:= ?(y&lt;=0)</a:t>
              </a:r>
            </a:p>
            <a:p>
              <a:pPr>
                <a:spcBef>
                  <a:spcPct val="30000"/>
                </a:spcBef>
                <a:buClr>
                  <a:srgbClr val="FC0128"/>
                </a:buClr>
                <a:buFont typeface="Symbol" panose="05050102010706020507" pitchFamily="18" charset="2"/>
                <a:buNone/>
              </a:pPr>
              <a:r>
                <a:rPr lang="en-US" altLang="en-US" b="1">
                  <a:solidFill>
                    <a:schemeClr val="hlink"/>
                  </a:solidFill>
                  <a:latin typeface="Courier New" panose="02070309020205020404" pitchFamily="49" charset="0"/>
                </a:rPr>
                <a:t>e</a:t>
              </a:r>
              <a:r>
                <a:rPr lang="en-US" altLang="en-US" b="1">
                  <a:solidFill>
                    <a:srgbClr val="00279F"/>
                  </a:solidFill>
                  <a:latin typeface="Courier New" panose="02070309020205020404" pitchFamily="49" charset="0"/>
                </a:rPr>
                <a:t> := ?(x=1)	if </a:t>
              </a:r>
              <a:r>
                <a:rPr lang="en-US" altLang="en-US" b="1">
                  <a:solidFill>
                    <a:schemeClr val="hlink"/>
                  </a:solidFill>
                  <a:latin typeface="Courier New" panose="02070309020205020404" pitchFamily="49" charset="0"/>
                </a:rPr>
                <a:t>d</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chemeClr val="hlink"/>
                  </a:solidFill>
                  <a:latin typeface="Courier New" panose="02070309020205020404" pitchFamily="49" charset="0"/>
                </a:rPr>
                <a:t>f”</a:t>
              </a:r>
              <a:r>
                <a:rPr lang="en-US" altLang="en-US" b="1">
                  <a:solidFill>
                    <a:srgbClr val="00279F"/>
                  </a:solidFill>
                  <a:latin typeface="Courier New" panose="02070309020205020404" pitchFamily="49" charset="0"/>
                </a:rPr>
                <a:t>:= ?(x</a:t>
              </a:r>
              <a:r>
                <a:rPr lang="en-US" altLang="en-US" b="1">
                  <a:solidFill>
                    <a:srgbClr val="00279F"/>
                  </a:solidFill>
                  <a:latin typeface="Courier New" panose="02070309020205020404" pitchFamily="49" charset="0"/>
                  <a:sym typeface="Symbol" panose="05050102010706020507" pitchFamily="18" charset="2"/>
                </a:rPr>
                <a:t></a:t>
              </a:r>
              <a:r>
                <a:rPr lang="en-US" altLang="en-US" b="1">
                  <a:solidFill>
                    <a:srgbClr val="00279F"/>
                  </a:solidFill>
                  <a:latin typeface="Courier New" panose="02070309020205020404" pitchFamily="49" charset="0"/>
                </a:rPr>
                <a:t>1)	if </a:t>
              </a:r>
              <a:r>
                <a:rPr lang="en-US" altLang="en-US" b="1">
                  <a:solidFill>
                    <a:schemeClr val="hlink"/>
                  </a:solidFill>
                  <a:latin typeface="Courier New" panose="02070309020205020404" pitchFamily="49" charset="0"/>
                </a:rPr>
                <a:t>d</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chemeClr val="hlink"/>
                  </a:solidFill>
                  <a:latin typeface="Courier New" panose="02070309020205020404" pitchFamily="49" charset="0"/>
                </a:rPr>
                <a:t>f</a:t>
              </a:r>
              <a:r>
                <a:rPr lang="en-US" altLang="en-US" b="1">
                  <a:solidFill>
                    <a:srgbClr val="00279F"/>
                  </a:solidFill>
                  <a:latin typeface="Courier New" panose="02070309020205020404" pitchFamily="49" charset="0"/>
                </a:rPr>
                <a:t> := ?(</a:t>
              </a:r>
              <a:r>
                <a:rPr lang="en-US" altLang="en-US" b="1">
                  <a:solidFill>
                    <a:schemeClr val="hlink"/>
                  </a:solidFill>
                  <a:latin typeface="Courier New" panose="02070309020205020404" pitchFamily="49" charset="0"/>
                </a:rPr>
                <a:t>f’</a:t>
              </a:r>
              <a:r>
                <a:rPr lang="en-US" altLang="en-US" b="1">
                  <a:solidFill>
                    <a:srgbClr val="00279F"/>
                  </a:solidFill>
                  <a:latin typeface="Courier New" panose="02070309020205020404" pitchFamily="49" charset="0"/>
                  <a:sym typeface="Symbol" panose="05050102010706020507" pitchFamily="18" charset="2"/>
                </a:rPr>
                <a:t></a:t>
              </a:r>
              <a:r>
                <a:rPr lang="en-US" altLang="en-US" b="1">
                  <a:solidFill>
                    <a:schemeClr val="hlink"/>
                  </a:solidFill>
                  <a:latin typeface="Courier New" panose="02070309020205020404" pitchFamily="49" charset="0"/>
                </a:rPr>
                <a:t>f”</a:t>
              </a:r>
              <a:r>
                <a:rPr lang="en-US" altLang="en-US" b="1">
                  <a:solidFill>
                    <a:srgbClr val="00279F"/>
                  </a:solidFill>
                  <a:latin typeface="Courier New" panose="02070309020205020404" pitchFamily="49" charset="0"/>
                </a:rPr>
                <a:t>)</a:t>
              </a:r>
            </a:p>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 := v+1	if </a:t>
              </a:r>
              <a:r>
                <a:rPr lang="en-US" altLang="en-US" b="1">
                  <a:solidFill>
                    <a:schemeClr val="hlink"/>
                  </a:solidFill>
                  <a:latin typeface="Courier New" panose="02070309020205020404" pitchFamily="49" charset="0"/>
                </a:rPr>
                <a:t>e</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v := v-1	if </a:t>
              </a:r>
              <a:r>
                <a:rPr lang="en-US" altLang="en-US" b="1">
                  <a:solidFill>
                    <a:schemeClr val="hlink"/>
                  </a:solidFill>
                  <a:latin typeface="Courier New" panose="02070309020205020404" pitchFamily="49" charset="0"/>
                </a:rPr>
                <a:t>f</a:t>
              </a:r>
              <a:endParaRPr lang="en-US" altLang="en-US" b="1">
                <a:solidFill>
                  <a:srgbClr val="00279F"/>
                </a:solidFill>
                <a:latin typeface="Courier New" panose="02070309020205020404" pitchFamily="49" charset="0"/>
              </a:endParaRPr>
            </a:p>
            <a:p>
              <a:pPr>
                <a:spcBef>
                  <a:spcPct val="30000"/>
                </a:spcBef>
                <a:buClr>
                  <a:srgbClr val="FC0128"/>
                </a:buClr>
                <a:buFont typeface="Symbol" panose="05050102010706020507" pitchFamily="18" charset="2"/>
                <a:buNone/>
              </a:pPr>
              <a:r>
                <a:rPr lang="en-US" altLang="en-US" b="1">
                  <a:solidFill>
                    <a:srgbClr val="00279F"/>
                  </a:solidFill>
                  <a:latin typeface="Courier New" panose="02070309020205020404" pitchFamily="49" charset="0"/>
                </a:rPr>
                <a:t>u := v+y</a:t>
              </a:r>
            </a:p>
          </p:txBody>
        </p:sp>
        <p:sp>
          <p:nvSpPr>
            <p:cNvPr id="94245" name="AutoShape 33"/>
            <p:cNvSpPr>
              <a:spLocks noChangeArrowheads="1"/>
            </p:cNvSpPr>
            <p:nvPr/>
          </p:nvSpPr>
          <p:spPr bwMode="auto">
            <a:xfrm>
              <a:off x="3792" y="1248"/>
              <a:ext cx="48" cy="48"/>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cxnSp>
        <p:nvCxnSpPr>
          <p:cNvPr id="94243" name="AutoShape 34"/>
          <p:cNvCxnSpPr>
            <a:cxnSpLocks noChangeShapeType="1"/>
            <a:stCxn id="94245" idx="6"/>
            <a:endCxn id="94238" idx="0"/>
          </p:cNvCxnSpPr>
          <p:nvPr/>
        </p:nvCxnSpPr>
        <p:spPr bwMode="auto">
          <a:xfrm>
            <a:off x="6248400" y="2171700"/>
            <a:ext cx="2133600" cy="11049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15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15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C6D9C8-C417-402D-AF74-67C77EF66BA2}" type="slidenum">
              <a:rPr lang="en-US" altLang="en-US">
                <a:solidFill>
                  <a:srgbClr val="660066"/>
                </a:solidFill>
              </a:rPr>
              <a:pPr eaLnBrk="1" hangingPunct="1"/>
              <a:t>8</a:t>
            </a:fld>
            <a:endParaRPr lang="en-US" altLang="en-US">
              <a:solidFill>
                <a:srgbClr val="660066"/>
              </a:solidFill>
            </a:endParaRPr>
          </a:p>
        </p:txBody>
      </p:sp>
      <p:sp>
        <p:nvSpPr>
          <p:cNvPr id="21509" name="Rectangle 2"/>
          <p:cNvSpPr>
            <a:spLocks noGrp="1" noChangeArrowheads="1"/>
          </p:cNvSpPr>
          <p:nvPr>
            <p:ph type="body" idx="1"/>
          </p:nvPr>
        </p:nvSpPr>
        <p:spPr>
          <a:xfrm>
            <a:off x="868363" y="1174750"/>
            <a:ext cx="7620000" cy="4991100"/>
          </a:xfrm>
        </p:spPr>
        <p:txBody>
          <a:bodyPr/>
          <a:lstStyle/>
          <a:p>
            <a:pPr marL="0" indent="0" eaLnBrk="1" hangingPunct="1">
              <a:lnSpc>
                <a:spcPct val="90000"/>
              </a:lnSpc>
            </a:pPr>
            <a:endParaRPr lang="en-US" altLang="en-US" smtClean="0"/>
          </a:p>
          <a:p>
            <a:pPr marL="0" indent="0" eaLnBrk="1" hangingPunct="1">
              <a:lnSpc>
                <a:spcPct val="90000"/>
              </a:lnSpc>
            </a:pPr>
            <a:endParaRPr lang="en-US" altLang="en-US" smtClean="0"/>
          </a:p>
          <a:p>
            <a:pPr marL="0" indent="0" eaLnBrk="1" hangingPunct="1">
              <a:lnSpc>
                <a:spcPct val="90000"/>
              </a:lnSpc>
            </a:pPr>
            <a:endParaRPr lang="en-US" altLang="en-US" smtClean="0"/>
          </a:p>
          <a:p>
            <a:pPr marL="0" indent="0" eaLnBrk="1" hangingPunct="1">
              <a:lnSpc>
                <a:spcPct val="90000"/>
              </a:lnSpc>
            </a:pPr>
            <a:endParaRPr lang="en-US" altLang="en-US" smtClean="0"/>
          </a:p>
          <a:p>
            <a:pPr marL="0" indent="0" eaLnBrk="1" hangingPunct="1">
              <a:lnSpc>
                <a:spcPct val="90000"/>
              </a:lnSpc>
            </a:pPr>
            <a:endParaRPr lang="en-US" altLang="en-US" smtClean="0"/>
          </a:p>
          <a:p>
            <a:pPr marL="0" indent="0" eaLnBrk="1" hangingPunct="1">
              <a:lnSpc>
                <a:spcPct val="90000"/>
              </a:lnSpc>
            </a:pPr>
            <a:endParaRPr lang="en-US" altLang="en-US" smtClean="0"/>
          </a:p>
          <a:p>
            <a:pPr marL="0" indent="0" eaLnBrk="1" hangingPunct="1">
              <a:lnSpc>
                <a:spcPct val="90000"/>
              </a:lnSpc>
            </a:pPr>
            <a:endParaRPr lang="en-US" altLang="en-US" smtClean="0"/>
          </a:p>
          <a:p>
            <a:pPr marL="0" indent="0" eaLnBrk="1" hangingPunct="1">
              <a:lnSpc>
                <a:spcPct val="90000"/>
              </a:lnSpc>
              <a:buFont typeface="Arial Unicode MS" panose="020B0604020202020204" pitchFamily="34" charset="-128"/>
              <a:buNone/>
            </a:pPr>
            <a:r>
              <a:rPr lang="en-US" altLang="en-US" smtClean="0"/>
              <a:t>Two schedules for the above DAG with </a:t>
            </a:r>
            <a:r>
              <a:rPr lang="en-US" altLang="en-US" i="1" smtClean="0"/>
              <a:t>S</a:t>
            </a:r>
            <a:r>
              <a:rPr lang="en-US" altLang="en-US" baseline="-25000" smtClean="0"/>
              <a:t>2</a:t>
            </a:r>
            <a:r>
              <a:rPr lang="en-US" altLang="en-US" smtClean="0"/>
              <a:t> as the desired sequence.</a:t>
            </a:r>
          </a:p>
          <a:p>
            <a:pPr marL="0" indent="0" eaLnBrk="1" hangingPunct="1">
              <a:lnSpc>
                <a:spcPct val="90000"/>
              </a:lnSpc>
            </a:pPr>
            <a:endParaRPr lang="en-US" altLang="en-US" smtClean="0"/>
          </a:p>
        </p:txBody>
      </p:sp>
      <p:sp>
        <p:nvSpPr>
          <p:cNvPr id="21510" name="Rectangle 3"/>
          <p:cNvSpPr>
            <a:spLocks noChangeArrowheads="1"/>
          </p:cNvSpPr>
          <p:nvPr/>
        </p:nvSpPr>
        <p:spPr bwMode="auto">
          <a:xfrm>
            <a:off x="2667000" y="23622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a:t>
            </a:r>
            <a:r>
              <a:rPr lang="en-US" altLang="en-US" sz="2400" baseline="-25000">
                <a:latin typeface="Times New Roman" panose="02020603050405020304" pitchFamily="18" charset="0"/>
              </a:rPr>
              <a:t>1</a:t>
            </a:r>
            <a:endParaRPr lang="en-US" altLang="en-US" sz="2400">
              <a:latin typeface="Times New Roman" panose="02020603050405020304" pitchFamily="18" charset="0"/>
            </a:endParaRPr>
          </a:p>
        </p:txBody>
      </p:sp>
      <p:sp>
        <p:nvSpPr>
          <p:cNvPr id="21511" name="Rectangle 4"/>
          <p:cNvSpPr>
            <a:spLocks noChangeArrowheads="1"/>
          </p:cNvSpPr>
          <p:nvPr/>
        </p:nvSpPr>
        <p:spPr bwMode="auto">
          <a:xfrm>
            <a:off x="3429000" y="23622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a:t>
            </a:r>
            <a:r>
              <a:rPr lang="en-US" altLang="en-US" sz="2400" baseline="-25000">
                <a:latin typeface="Times New Roman" panose="02020603050405020304" pitchFamily="18" charset="0"/>
              </a:rPr>
              <a:t>3</a:t>
            </a:r>
            <a:endParaRPr lang="en-US" altLang="en-US" sz="2400">
              <a:latin typeface="Times New Roman" panose="02020603050405020304" pitchFamily="18" charset="0"/>
            </a:endParaRPr>
          </a:p>
        </p:txBody>
      </p:sp>
      <p:sp>
        <p:nvSpPr>
          <p:cNvPr id="21512" name="Rectangle 5"/>
          <p:cNvSpPr>
            <a:spLocks noChangeArrowheads="1"/>
          </p:cNvSpPr>
          <p:nvPr/>
        </p:nvSpPr>
        <p:spPr bwMode="auto">
          <a:xfrm>
            <a:off x="4191000" y="23622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a:t>
            </a:r>
            <a:r>
              <a:rPr lang="en-US" altLang="en-US" sz="2400" baseline="-25000">
                <a:latin typeface="Times New Roman" panose="02020603050405020304" pitchFamily="18" charset="0"/>
              </a:rPr>
              <a:t>2</a:t>
            </a:r>
            <a:endParaRPr lang="en-US" altLang="en-US" sz="2400">
              <a:latin typeface="Times New Roman" panose="02020603050405020304" pitchFamily="18" charset="0"/>
            </a:endParaRPr>
          </a:p>
        </p:txBody>
      </p:sp>
      <p:sp>
        <p:nvSpPr>
          <p:cNvPr id="21513" name="Rectangle 6"/>
          <p:cNvSpPr>
            <a:spLocks noChangeArrowheads="1"/>
          </p:cNvSpPr>
          <p:nvPr/>
        </p:nvSpPr>
        <p:spPr bwMode="auto">
          <a:xfrm>
            <a:off x="4953000" y="23622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400">
              <a:latin typeface="Times New Roman" panose="02020603050405020304" pitchFamily="18" charset="0"/>
            </a:endParaRPr>
          </a:p>
        </p:txBody>
      </p:sp>
      <p:sp>
        <p:nvSpPr>
          <p:cNvPr id="21514" name="Rectangle 7"/>
          <p:cNvSpPr>
            <a:spLocks noChangeArrowheads="1"/>
          </p:cNvSpPr>
          <p:nvPr/>
        </p:nvSpPr>
        <p:spPr bwMode="auto">
          <a:xfrm>
            <a:off x="5638800" y="23622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a:t>
            </a:r>
            <a:r>
              <a:rPr lang="en-US" altLang="en-US" sz="2400" baseline="-25000">
                <a:latin typeface="Times New Roman" panose="02020603050405020304" pitchFamily="18" charset="0"/>
              </a:rPr>
              <a:t>4</a:t>
            </a:r>
            <a:endParaRPr lang="en-US" altLang="en-US" sz="2400">
              <a:latin typeface="Times New Roman" panose="02020603050405020304" pitchFamily="18" charset="0"/>
            </a:endParaRPr>
          </a:p>
        </p:txBody>
      </p:sp>
      <p:sp>
        <p:nvSpPr>
          <p:cNvPr id="21515" name="Rectangle 8"/>
          <p:cNvSpPr>
            <a:spLocks noChangeArrowheads="1"/>
          </p:cNvSpPr>
          <p:nvPr/>
        </p:nvSpPr>
        <p:spPr bwMode="auto">
          <a:xfrm>
            <a:off x="2667000" y="32004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a:t>
            </a:r>
            <a:r>
              <a:rPr lang="en-US" altLang="en-US" sz="2400" baseline="-25000">
                <a:latin typeface="Times New Roman" panose="02020603050405020304" pitchFamily="18" charset="0"/>
              </a:rPr>
              <a:t>1</a:t>
            </a:r>
            <a:endParaRPr lang="en-US" altLang="en-US" sz="2400">
              <a:latin typeface="Times New Roman" panose="02020603050405020304" pitchFamily="18" charset="0"/>
            </a:endParaRPr>
          </a:p>
        </p:txBody>
      </p:sp>
      <p:sp>
        <p:nvSpPr>
          <p:cNvPr id="21516" name="Rectangle 9"/>
          <p:cNvSpPr>
            <a:spLocks noChangeArrowheads="1"/>
          </p:cNvSpPr>
          <p:nvPr/>
        </p:nvSpPr>
        <p:spPr bwMode="auto">
          <a:xfrm>
            <a:off x="4191000" y="32004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a:t>
            </a:r>
            <a:r>
              <a:rPr lang="en-US" altLang="en-US" sz="2400" baseline="-25000">
                <a:latin typeface="Times New Roman" panose="02020603050405020304" pitchFamily="18" charset="0"/>
              </a:rPr>
              <a:t>3</a:t>
            </a:r>
            <a:endParaRPr lang="en-US" altLang="en-US" sz="2400">
              <a:latin typeface="Times New Roman" panose="02020603050405020304" pitchFamily="18" charset="0"/>
            </a:endParaRPr>
          </a:p>
        </p:txBody>
      </p:sp>
      <p:sp>
        <p:nvSpPr>
          <p:cNvPr id="21517" name="Rectangle 10"/>
          <p:cNvSpPr>
            <a:spLocks noChangeArrowheads="1"/>
          </p:cNvSpPr>
          <p:nvPr/>
        </p:nvSpPr>
        <p:spPr bwMode="auto">
          <a:xfrm>
            <a:off x="3429000" y="32004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a:t>
            </a:r>
            <a:r>
              <a:rPr lang="en-US" altLang="en-US" sz="2400" baseline="-25000">
                <a:latin typeface="Times New Roman" panose="02020603050405020304" pitchFamily="18" charset="0"/>
              </a:rPr>
              <a:t>2</a:t>
            </a:r>
            <a:endParaRPr lang="en-US" altLang="en-US" sz="2400">
              <a:latin typeface="Times New Roman" panose="02020603050405020304" pitchFamily="18" charset="0"/>
            </a:endParaRPr>
          </a:p>
        </p:txBody>
      </p:sp>
      <p:sp>
        <p:nvSpPr>
          <p:cNvPr id="21518" name="Rectangle 11"/>
          <p:cNvSpPr>
            <a:spLocks noChangeArrowheads="1"/>
          </p:cNvSpPr>
          <p:nvPr/>
        </p:nvSpPr>
        <p:spPr bwMode="auto">
          <a:xfrm>
            <a:off x="4953000" y="32004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a:t>
            </a:r>
            <a:r>
              <a:rPr lang="en-US" altLang="en-US" sz="2400" baseline="-25000">
                <a:latin typeface="Times New Roman" panose="02020603050405020304" pitchFamily="18" charset="0"/>
              </a:rPr>
              <a:t>4</a:t>
            </a:r>
            <a:endParaRPr lang="en-US" altLang="en-US" sz="2400">
              <a:latin typeface="Times New Roman" panose="02020603050405020304" pitchFamily="18" charset="0"/>
            </a:endParaRPr>
          </a:p>
        </p:txBody>
      </p:sp>
      <p:sp>
        <p:nvSpPr>
          <p:cNvPr id="21519" name="Line 12"/>
          <p:cNvSpPr>
            <a:spLocks noChangeShapeType="1"/>
          </p:cNvSpPr>
          <p:nvPr/>
        </p:nvSpPr>
        <p:spPr bwMode="auto">
          <a:xfrm flipV="1">
            <a:off x="5257800" y="2057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Line 13"/>
          <p:cNvSpPr>
            <a:spLocks noChangeShapeType="1"/>
          </p:cNvSpPr>
          <p:nvPr/>
        </p:nvSpPr>
        <p:spPr bwMode="auto">
          <a:xfrm>
            <a:off x="5257800" y="20574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Text Box 14"/>
          <p:cNvSpPr txBox="1">
            <a:spLocks noChangeArrowheads="1"/>
          </p:cNvSpPr>
          <p:nvPr/>
        </p:nvSpPr>
        <p:spPr bwMode="auto">
          <a:xfrm>
            <a:off x="6553200" y="1752600"/>
            <a:ext cx="2590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2400">
                <a:latin typeface="Times New Roman" panose="02020603050405020304" pitchFamily="18" charset="0"/>
              </a:rPr>
              <a:t>Idle Cycle Due </a:t>
            </a:r>
          </a:p>
          <a:p>
            <a:pPr>
              <a:lnSpc>
                <a:spcPct val="50000"/>
              </a:lnSpc>
              <a:spcBef>
                <a:spcPct val="50000"/>
              </a:spcBef>
            </a:pPr>
            <a:r>
              <a:rPr lang="en-US" altLang="en-US" sz="2400">
                <a:latin typeface="Times New Roman" panose="02020603050405020304" pitchFamily="18" charset="0"/>
              </a:rPr>
              <a:t>to Latency</a:t>
            </a:r>
          </a:p>
        </p:txBody>
      </p:sp>
      <p:sp>
        <p:nvSpPr>
          <p:cNvPr id="21522" name="Text Box 15"/>
          <p:cNvSpPr txBox="1">
            <a:spLocks noChangeArrowheads="1"/>
          </p:cNvSpPr>
          <p:nvPr/>
        </p:nvSpPr>
        <p:spPr bwMode="auto">
          <a:xfrm>
            <a:off x="2133600" y="2362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S</a:t>
            </a:r>
            <a:r>
              <a:rPr lang="en-US" altLang="en-US" sz="2400" baseline="-25000">
                <a:latin typeface="Times New Roman" panose="02020603050405020304" pitchFamily="18" charset="0"/>
              </a:rPr>
              <a:t>1</a:t>
            </a:r>
            <a:endParaRPr lang="en-US" altLang="en-US" sz="2400">
              <a:latin typeface="Times New Roman" panose="02020603050405020304" pitchFamily="18" charset="0"/>
            </a:endParaRPr>
          </a:p>
        </p:txBody>
      </p:sp>
      <p:sp>
        <p:nvSpPr>
          <p:cNvPr id="21523" name="Text Box 16"/>
          <p:cNvSpPr txBox="1">
            <a:spLocks noChangeArrowheads="1"/>
          </p:cNvSpPr>
          <p:nvPr/>
        </p:nvSpPr>
        <p:spPr bwMode="auto">
          <a:xfrm>
            <a:off x="2133600" y="3200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S</a:t>
            </a:r>
            <a:r>
              <a:rPr lang="en-US" altLang="en-US" sz="2400" baseline="-25000">
                <a:latin typeface="Times New Roman" panose="02020603050405020304" pitchFamily="18" charset="0"/>
              </a:rPr>
              <a:t>2</a:t>
            </a:r>
            <a:endParaRPr lang="en-US" altLang="en-US" sz="2400">
              <a:latin typeface="Times New Roman" panose="02020603050405020304" pitchFamily="18" charset="0"/>
            </a:endParaRPr>
          </a:p>
        </p:txBody>
      </p:sp>
      <p:sp>
        <p:nvSpPr>
          <p:cNvPr id="21524" name="Rectangle 17"/>
          <p:cNvSpPr>
            <a:spLocks noGrp="1" noChangeArrowheads="1"/>
          </p:cNvSpPr>
          <p:nvPr>
            <p:ph type="title"/>
          </p:nvPr>
        </p:nvSpPr>
        <p:spPr>
          <a:xfrm>
            <a:off x="1044575" y="677863"/>
            <a:ext cx="7446963" cy="485775"/>
          </a:xfrm>
          <a:noFill/>
        </p:spPr>
        <p:txBody>
          <a:bodyPr lIns="92075" tIns="46038" rIns="92075" bIns="46038"/>
          <a:lstStyle/>
          <a:p>
            <a:pPr eaLnBrk="1" hangingPunct="1"/>
            <a:r>
              <a:rPr lang="en-US" altLang="en-US" sz="3600" smtClean="0"/>
              <a:t>Instruction Scheduling (Contd.)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52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52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98C0D6-D746-4862-8FFC-C1B529B84910}" type="slidenum">
              <a:rPr lang="en-US" altLang="en-US">
                <a:solidFill>
                  <a:srgbClr val="660066"/>
                </a:solidFill>
              </a:rPr>
              <a:pPr eaLnBrk="1" hangingPunct="1"/>
              <a:t>80</a:t>
            </a:fld>
            <a:endParaRPr lang="en-US" altLang="en-US">
              <a:solidFill>
                <a:srgbClr val="660066"/>
              </a:solidFill>
            </a:endParaRPr>
          </a:p>
        </p:txBody>
      </p:sp>
      <p:sp>
        <p:nvSpPr>
          <p:cNvPr id="95237" name="Rectangle 2"/>
          <p:cNvSpPr>
            <a:spLocks noGrp="1" noChangeArrowheads="1"/>
          </p:cNvSpPr>
          <p:nvPr>
            <p:ph type="title"/>
          </p:nvPr>
        </p:nvSpPr>
        <p:spPr/>
        <p:txBody>
          <a:bodyPr/>
          <a:lstStyle/>
          <a:p>
            <a:pPr eaLnBrk="1" hangingPunct="1"/>
            <a:r>
              <a:rPr lang="en-US" altLang="en-US" smtClean="0"/>
              <a:t>Region Size Control</a:t>
            </a:r>
          </a:p>
        </p:txBody>
      </p:sp>
      <p:sp>
        <p:nvSpPr>
          <p:cNvPr id="95238" name="Rectangle 3"/>
          <p:cNvSpPr>
            <a:spLocks noGrp="1" noChangeArrowheads="1"/>
          </p:cNvSpPr>
          <p:nvPr>
            <p:ph type="body" idx="1"/>
          </p:nvPr>
        </p:nvSpPr>
        <p:spPr/>
        <p:txBody>
          <a:bodyPr/>
          <a:lstStyle/>
          <a:p>
            <a:pPr eaLnBrk="1" hangingPunct="1"/>
            <a:r>
              <a:rPr lang="en-US" altLang="en-US" smtClean="0"/>
              <a:t>Experiment shows that 85% of the execution time was contained in regions with fewer than 250 operations, when region size is not limited.</a:t>
            </a:r>
          </a:p>
          <a:p>
            <a:pPr eaLnBrk="1" hangingPunct="1"/>
            <a:r>
              <a:rPr lang="en-US" altLang="en-US" smtClean="0"/>
              <a:t>There are some regions formed with more than 10000 operations. (May need limit)</a:t>
            </a:r>
          </a:p>
          <a:p>
            <a:pPr eaLnBrk="1" hangingPunct="1"/>
            <a:r>
              <a:rPr lang="en-US" altLang="en-US" smtClean="0"/>
              <a:t>How can I decide the size limit?	</a:t>
            </a:r>
          </a:p>
          <a:p>
            <a:pPr lvl="1" eaLnBrk="1" hangingPunct="1"/>
            <a:r>
              <a:rPr lang="en-US" altLang="en-US" smtClean="0"/>
              <a:t>Open Issue</a:t>
            </a:r>
          </a:p>
          <a:p>
            <a:pPr eaLnBrk="1" hangingPunct="1"/>
            <a:endParaRPr lang="en-US" altLang="en-US"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62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62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3F202F-F38F-43EB-B7F6-E37D5348D98C}" type="slidenum">
              <a:rPr lang="en-US" altLang="en-US">
                <a:solidFill>
                  <a:srgbClr val="660066"/>
                </a:solidFill>
              </a:rPr>
              <a:pPr eaLnBrk="1" hangingPunct="1"/>
              <a:t>81</a:t>
            </a:fld>
            <a:endParaRPr lang="en-US" altLang="en-US">
              <a:solidFill>
                <a:srgbClr val="660066"/>
              </a:solidFill>
            </a:endParaRPr>
          </a:p>
        </p:txBody>
      </p:sp>
      <p:sp>
        <p:nvSpPr>
          <p:cNvPr id="96261" name="Rectangle 2"/>
          <p:cNvSpPr>
            <a:spLocks noGrp="1" noChangeArrowheads="1"/>
          </p:cNvSpPr>
          <p:nvPr>
            <p:ph type="title"/>
          </p:nvPr>
        </p:nvSpPr>
        <p:spPr>
          <a:noFill/>
        </p:spPr>
        <p:txBody>
          <a:bodyPr lIns="92075" tIns="46038" rIns="92075" bIns="46038"/>
          <a:lstStyle/>
          <a:p>
            <a:pPr eaLnBrk="1" hangingPunct="1"/>
            <a:r>
              <a:rPr lang="en-US" altLang="en-US" smtClean="0"/>
              <a:t>Additional references</a:t>
            </a:r>
          </a:p>
        </p:txBody>
      </p:sp>
      <p:sp>
        <p:nvSpPr>
          <p:cNvPr id="96262" name="Rectangle 3"/>
          <p:cNvSpPr>
            <a:spLocks noGrp="1" noChangeArrowheads="1"/>
          </p:cNvSpPr>
          <p:nvPr>
            <p:ph type="body" idx="1"/>
          </p:nvPr>
        </p:nvSpPr>
        <p:spPr>
          <a:noFill/>
        </p:spPr>
        <p:txBody>
          <a:bodyPr lIns="92075" tIns="46038" rIns="92075" bIns="46038"/>
          <a:lstStyle/>
          <a:p>
            <a:pPr eaLnBrk="1" hangingPunct="1"/>
            <a:r>
              <a:rPr lang="en-US" altLang="en-US" smtClean="0"/>
              <a:t>Region Based Compilation: An Introduction and Motivation, </a:t>
            </a:r>
            <a:r>
              <a:rPr lang="en-US" altLang="en-US" i="1" smtClean="0"/>
              <a:t>Richard Hank, Wen-mei Hwu, Bob Rau, </a:t>
            </a:r>
            <a:r>
              <a:rPr lang="en-US" altLang="en-US" smtClean="0"/>
              <a:t>Micro-28, 1995</a:t>
            </a:r>
            <a:endParaRPr lang="en-US" altLang="en-US" i="1" smtClean="0"/>
          </a:p>
          <a:p>
            <a:pPr eaLnBrk="1" hangingPunct="1"/>
            <a:r>
              <a:rPr lang="en-US" altLang="en-US" smtClean="0"/>
              <a:t>Effective compiler support for predicated execution using the hyperblock, Scott Mahlke, David Lin, William Chen, Richard Hank, Roger Bringmann, Micro-25, 1992</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72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72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809AE9-6ED1-4498-80BF-B8BD08DBC11A}" type="slidenum">
              <a:rPr lang="en-US" altLang="en-US">
                <a:solidFill>
                  <a:srgbClr val="660066"/>
                </a:solidFill>
              </a:rPr>
              <a:pPr eaLnBrk="1" hangingPunct="1"/>
              <a:t>82</a:t>
            </a:fld>
            <a:endParaRPr lang="en-US" altLang="en-US">
              <a:solidFill>
                <a:srgbClr val="660066"/>
              </a:solidFill>
            </a:endParaRPr>
          </a:p>
        </p:txBody>
      </p:sp>
      <p:sp>
        <p:nvSpPr>
          <p:cNvPr id="97285" name="Rectangle 2"/>
          <p:cNvSpPr>
            <a:spLocks noGrp="1" noChangeArrowheads="1"/>
          </p:cNvSpPr>
          <p:nvPr>
            <p:ph type="title"/>
          </p:nvPr>
        </p:nvSpPr>
        <p:spPr/>
        <p:txBody>
          <a:bodyPr/>
          <a:lstStyle/>
          <a:p>
            <a:pPr eaLnBrk="1" hangingPunct="1"/>
            <a:r>
              <a:rPr lang="en-US" altLang="en-US" smtClean="0"/>
              <a:t>Predication in HPL-PD</a:t>
            </a:r>
          </a:p>
        </p:txBody>
      </p:sp>
      <p:sp>
        <p:nvSpPr>
          <p:cNvPr id="97286" name="Rectangle 3"/>
          <p:cNvSpPr>
            <a:spLocks noGrp="1" noChangeArrowheads="1"/>
          </p:cNvSpPr>
          <p:nvPr>
            <p:ph type="body" idx="1"/>
          </p:nvPr>
        </p:nvSpPr>
        <p:spPr/>
        <p:txBody>
          <a:bodyPr/>
          <a:lstStyle/>
          <a:p>
            <a:pPr eaLnBrk="1" hangingPunct="1">
              <a:buFont typeface="Arial Unicode MS" panose="020B0604020202020204" pitchFamily="34" charset="-128"/>
              <a:buNone/>
            </a:pPr>
            <a:r>
              <a:rPr lang="en-US" altLang="en-US" sz="2800" smtClean="0"/>
              <a:t>In HPL-PD, most operations can be </a:t>
            </a:r>
            <a:r>
              <a:rPr lang="en-US" altLang="en-US" sz="2800" i="1" smtClean="0"/>
              <a:t>predicated</a:t>
            </a:r>
            <a:endParaRPr lang="en-US" altLang="en-US" sz="2800" smtClean="0"/>
          </a:p>
          <a:p>
            <a:pPr lvl="1" eaLnBrk="1" hangingPunct="1"/>
            <a:r>
              <a:rPr lang="en-US" altLang="en-US" sz="2400" smtClean="0"/>
              <a:t>they can have an extra operand that is a one-bit predicate register.</a:t>
            </a:r>
          </a:p>
          <a:p>
            <a:pPr lvl="2" eaLnBrk="1" hangingPunct="1">
              <a:buFontTx/>
              <a:buNone/>
            </a:pPr>
            <a:r>
              <a:rPr lang="en-US" altLang="en-US" sz="2000" smtClean="0"/>
              <a:t>     </a:t>
            </a:r>
            <a:r>
              <a:rPr lang="en-US" altLang="en-US" sz="1800" b="1" smtClean="0">
                <a:latin typeface="Courier New" panose="02070309020205020404" pitchFamily="49" charset="0"/>
              </a:rPr>
              <a:t>r2 = ADD.W r1,r3  </a:t>
            </a:r>
            <a:r>
              <a:rPr lang="en-US" altLang="en-US" sz="1800" b="1" u="sng" smtClean="0">
                <a:latin typeface="Courier New" panose="02070309020205020404" pitchFamily="49" charset="0"/>
              </a:rPr>
              <a:t>if p2</a:t>
            </a:r>
          </a:p>
          <a:p>
            <a:pPr lvl="1" eaLnBrk="1" hangingPunct="1"/>
            <a:r>
              <a:rPr lang="en-US" altLang="en-US" sz="2400" smtClean="0"/>
              <a:t>if the predicate register contains 0, the operation is not performed</a:t>
            </a:r>
          </a:p>
          <a:p>
            <a:pPr lvl="1" eaLnBrk="1" hangingPunct="1"/>
            <a:r>
              <a:rPr lang="en-US" altLang="en-US" sz="2400" smtClean="0"/>
              <a:t>the values of predicate registers are typically set by “compare-to-predicate” operations</a:t>
            </a:r>
          </a:p>
          <a:p>
            <a:pPr lvl="3" eaLnBrk="1" hangingPunct="1">
              <a:buFontTx/>
              <a:buNone/>
            </a:pPr>
            <a:r>
              <a:rPr lang="en-US" altLang="en-US" sz="1600" b="1" smtClean="0">
                <a:latin typeface="Courier New" panose="02070309020205020404" pitchFamily="49" charset="0"/>
              </a:rPr>
              <a:t>p1 = CMPP.&lt;= r4,r5</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83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83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87DF3A-4301-48B5-9E4F-B059F5314C89}" type="slidenum">
              <a:rPr lang="en-US" altLang="en-US">
                <a:solidFill>
                  <a:srgbClr val="660066"/>
                </a:solidFill>
              </a:rPr>
              <a:pPr eaLnBrk="1" hangingPunct="1"/>
              <a:t>83</a:t>
            </a:fld>
            <a:endParaRPr lang="en-US" altLang="en-US">
              <a:solidFill>
                <a:srgbClr val="660066"/>
              </a:solidFill>
            </a:endParaRPr>
          </a:p>
        </p:txBody>
      </p:sp>
      <p:sp>
        <p:nvSpPr>
          <p:cNvPr id="98309" name="Rectangle 2"/>
          <p:cNvSpPr>
            <a:spLocks noGrp="1" noChangeArrowheads="1"/>
          </p:cNvSpPr>
          <p:nvPr>
            <p:ph type="title"/>
          </p:nvPr>
        </p:nvSpPr>
        <p:spPr/>
        <p:txBody>
          <a:bodyPr/>
          <a:lstStyle/>
          <a:p>
            <a:pPr eaLnBrk="1" hangingPunct="1"/>
            <a:r>
              <a:rPr lang="en-US" altLang="en-US" smtClean="0"/>
              <a:t>Uses of Predication</a:t>
            </a:r>
          </a:p>
        </p:txBody>
      </p:sp>
      <p:sp>
        <p:nvSpPr>
          <p:cNvPr id="98310" name="Rectangle 3"/>
          <p:cNvSpPr>
            <a:spLocks noGrp="1" noChangeArrowheads="1"/>
          </p:cNvSpPr>
          <p:nvPr>
            <p:ph type="body" idx="1"/>
          </p:nvPr>
        </p:nvSpPr>
        <p:spPr/>
        <p:txBody>
          <a:bodyPr/>
          <a:lstStyle/>
          <a:p>
            <a:pPr eaLnBrk="1" hangingPunct="1">
              <a:lnSpc>
                <a:spcPct val="90000"/>
              </a:lnSpc>
            </a:pPr>
            <a:r>
              <a:rPr lang="en-US" altLang="en-US" sz="2800" smtClean="0"/>
              <a:t>Predication, in its simplest form, is used with</a:t>
            </a:r>
          </a:p>
          <a:p>
            <a:pPr lvl="1" eaLnBrk="1" hangingPunct="1">
              <a:lnSpc>
                <a:spcPct val="90000"/>
              </a:lnSpc>
            </a:pPr>
            <a:r>
              <a:rPr lang="en-US" altLang="en-US" sz="2400" smtClean="0"/>
              <a:t>if-conversion </a:t>
            </a:r>
          </a:p>
          <a:p>
            <a:pPr eaLnBrk="1" hangingPunct="1">
              <a:lnSpc>
                <a:spcPct val="90000"/>
              </a:lnSpc>
            </a:pPr>
            <a:r>
              <a:rPr lang="en-US" altLang="en-US" sz="2800" smtClean="0"/>
              <a:t>A use of predication is to aid code motion by instruction scheduler.</a:t>
            </a:r>
          </a:p>
          <a:p>
            <a:pPr lvl="1" eaLnBrk="1" hangingPunct="1">
              <a:lnSpc>
                <a:spcPct val="90000"/>
              </a:lnSpc>
            </a:pPr>
            <a:r>
              <a:rPr lang="en-US" altLang="en-US" sz="2400" smtClean="0"/>
              <a:t>e.g. hyperblocks</a:t>
            </a:r>
          </a:p>
          <a:p>
            <a:pPr eaLnBrk="1" hangingPunct="1">
              <a:lnSpc>
                <a:spcPct val="90000"/>
              </a:lnSpc>
            </a:pPr>
            <a:r>
              <a:rPr lang="en-US" altLang="en-US" sz="2800" smtClean="0"/>
              <a:t>With more complex compare-to-predicate operations, we get</a:t>
            </a:r>
          </a:p>
          <a:p>
            <a:pPr lvl="1" eaLnBrk="1" hangingPunct="1">
              <a:lnSpc>
                <a:spcPct val="90000"/>
              </a:lnSpc>
            </a:pPr>
            <a:r>
              <a:rPr lang="en-US" altLang="en-US" sz="2400" smtClean="0"/>
              <a:t>height reduction of control dependences</a:t>
            </a:r>
          </a:p>
          <a:p>
            <a:pPr eaLnBrk="1" hangingPunct="1">
              <a:lnSpc>
                <a:spcPct val="90000"/>
              </a:lnSpc>
            </a:pPr>
            <a:r>
              <a:rPr lang="en-US" altLang="en-US" sz="2800" smtClean="0"/>
              <a:t>Kernel Only (KO) code for software pipeline</a:t>
            </a:r>
          </a:p>
          <a:p>
            <a:pPr lvl="1" eaLnBrk="1" hangingPunct="1">
              <a:lnSpc>
                <a:spcPct val="90000"/>
              </a:lnSpc>
            </a:pPr>
            <a:r>
              <a:rPr lang="en-US" altLang="en-US" sz="2400" smtClean="0"/>
              <a:t>will be explained in modulo scheduling</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9331"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99332"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238AEB-5E5B-4CBD-9EB3-5F4D73799139}" type="slidenum">
              <a:rPr lang="en-US" altLang="en-US">
                <a:solidFill>
                  <a:srgbClr val="660066"/>
                </a:solidFill>
              </a:rPr>
              <a:pPr eaLnBrk="1" hangingPunct="1"/>
              <a:t>84</a:t>
            </a:fld>
            <a:endParaRPr lang="en-US" altLang="en-US">
              <a:solidFill>
                <a:srgbClr val="660066"/>
              </a:solidFill>
            </a:endParaRPr>
          </a:p>
        </p:txBody>
      </p:sp>
      <p:sp>
        <p:nvSpPr>
          <p:cNvPr id="99333" name="Rectangle 2"/>
          <p:cNvSpPr>
            <a:spLocks noGrp="1" noChangeArrowheads="1"/>
          </p:cNvSpPr>
          <p:nvPr>
            <p:ph type="title"/>
          </p:nvPr>
        </p:nvSpPr>
        <p:spPr/>
        <p:txBody>
          <a:bodyPr/>
          <a:lstStyle/>
          <a:p>
            <a:pPr eaLnBrk="1" hangingPunct="1"/>
            <a:r>
              <a:rPr lang="en-US" altLang="en-US" smtClean="0"/>
              <a:t>From Trimaran</a:t>
            </a:r>
          </a:p>
        </p:txBody>
      </p:sp>
      <p:pic>
        <p:nvPicPr>
          <p:cNvPr id="993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600200"/>
            <a:ext cx="1370013" cy="470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275" y="1593850"/>
            <a:ext cx="218757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0375" y="1547813"/>
            <a:ext cx="117475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7" name="Text Box 6"/>
          <p:cNvSpPr txBox="1">
            <a:spLocks noChangeArrowheads="1"/>
          </p:cNvSpPr>
          <p:nvPr/>
        </p:nvSpPr>
        <p:spPr bwMode="auto">
          <a:xfrm>
            <a:off x="2779713" y="1604963"/>
            <a:ext cx="127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6600CC"/>
                </a:solidFill>
              </a:rPr>
              <a:t>Basic Block</a:t>
            </a:r>
          </a:p>
        </p:txBody>
      </p:sp>
      <p:sp>
        <p:nvSpPr>
          <p:cNvPr id="99338" name="Text Box 7"/>
          <p:cNvSpPr txBox="1">
            <a:spLocks noChangeArrowheads="1"/>
          </p:cNvSpPr>
          <p:nvPr/>
        </p:nvSpPr>
        <p:spPr bwMode="auto">
          <a:xfrm>
            <a:off x="5754688" y="1584325"/>
            <a:ext cx="127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6600CC"/>
                </a:solidFill>
              </a:rPr>
              <a:t>Super Block</a:t>
            </a:r>
          </a:p>
        </p:txBody>
      </p:sp>
      <p:sp>
        <p:nvSpPr>
          <p:cNvPr id="99339" name="Text Box 8"/>
          <p:cNvSpPr txBox="1">
            <a:spLocks noChangeArrowheads="1"/>
          </p:cNvSpPr>
          <p:nvPr/>
        </p:nvSpPr>
        <p:spPr bwMode="auto">
          <a:xfrm>
            <a:off x="8199438" y="1608138"/>
            <a:ext cx="127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6600CC"/>
                </a:solidFill>
              </a:rPr>
              <a:t>Hyper Block</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xfrm>
            <a:off x="1600200" y="2362200"/>
            <a:ext cx="6705600" cy="1143000"/>
          </a:xfrm>
        </p:spPr>
        <p:txBody>
          <a:bodyPr/>
          <a:lstStyle/>
          <a:p>
            <a:pPr algn="r" eaLnBrk="1" hangingPunct="1"/>
            <a:r>
              <a:rPr lang="en-US" altLang="en-US" smtClean="0"/>
              <a:t>If-conversion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13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013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5E5821-85EC-4E9D-9C78-AA67CF3FA6B1}" type="slidenum">
              <a:rPr lang="en-US" altLang="en-US">
                <a:solidFill>
                  <a:srgbClr val="660066"/>
                </a:solidFill>
              </a:rPr>
              <a:pPr eaLnBrk="1" hangingPunct="1"/>
              <a:t>86</a:t>
            </a:fld>
            <a:endParaRPr lang="en-US" altLang="en-US">
              <a:solidFill>
                <a:srgbClr val="660066"/>
              </a:solidFill>
            </a:endParaRPr>
          </a:p>
        </p:txBody>
      </p:sp>
      <p:sp>
        <p:nvSpPr>
          <p:cNvPr id="101381" name="Rectangle 2"/>
          <p:cNvSpPr>
            <a:spLocks noGrp="1" noChangeArrowheads="1"/>
          </p:cNvSpPr>
          <p:nvPr>
            <p:ph type="title"/>
          </p:nvPr>
        </p:nvSpPr>
        <p:spPr/>
        <p:txBody>
          <a:bodyPr/>
          <a:lstStyle/>
          <a:p>
            <a:pPr eaLnBrk="1" hangingPunct="1"/>
            <a:r>
              <a:rPr lang="en-US" altLang="en-US" smtClean="0"/>
              <a:t>If-conversion</a:t>
            </a:r>
          </a:p>
        </p:txBody>
      </p:sp>
      <p:sp>
        <p:nvSpPr>
          <p:cNvPr id="101382" name="Rectangle 3"/>
          <p:cNvSpPr>
            <a:spLocks noGrp="1" noChangeArrowheads="1"/>
          </p:cNvSpPr>
          <p:nvPr>
            <p:ph type="body" idx="1"/>
          </p:nvPr>
        </p:nvSpPr>
        <p:spPr>
          <a:xfrm>
            <a:off x="701675" y="1676400"/>
            <a:ext cx="7985125" cy="4419600"/>
          </a:xfrm>
        </p:spPr>
        <p:txBody>
          <a:bodyPr/>
          <a:lstStyle/>
          <a:p>
            <a:pPr eaLnBrk="1" hangingPunct="1">
              <a:lnSpc>
                <a:spcPct val="90000"/>
              </a:lnSpc>
            </a:pPr>
            <a:r>
              <a:rPr lang="en-US" altLang="en-US" sz="2400" smtClean="0"/>
              <a:t>If-conversion is the process of removing conditional branches by converting control dependencies to data dependences - takes full advantage of predicated execution</a:t>
            </a:r>
          </a:p>
          <a:p>
            <a:pPr eaLnBrk="1" hangingPunct="1">
              <a:lnSpc>
                <a:spcPct val="90000"/>
              </a:lnSpc>
            </a:pPr>
            <a:endParaRPr lang="en-US" altLang="en-US" sz="2400" smtClean="0"/>
          </a:p>
          <a:p>
            <a:pPr eaLnBrk="1" hangingPunct="1">
              <a:lnSpc>
                <a:spcPct val="90000"/>
              </a:lnSpc>
            </a:pPr>
            <a:r>
              <a:rPr lang="en-US" altLang="en-US" sz="2400" smtClean="0"/>
              <a:t>It is the final step in hyperblock formation</a:t>
            </a:r>
          </a:p>
          <a:p>
            <a:pPr eaLnBrk="1" hangingPunct="1">
              <a:lnSpc>
                <a:spcPct val="90000"/>
              </a:lnSpc>
            </a:pPr>
            <a:endParaRPr lang="en-US" altLang="en-US" sz="2400" smtClean="0"/>
          </a:p>
          <a:p>
            <a:pPr eaLnBrk="1" hangingPunct="1">
              <a:lnSpc>
                <a:spcPct val="90000"/>
              </a:lnSpc>
            </a:pPr>
            <a:r>
              <a:rPr lang="en-US" altLang="en-US" sz="2400" smtClean="0"/>
              <a:t>Performed after</a:t>
            </a:r>
          </a:p>
          <a:p>
            <a:pPr lvl="1" eaLnBrk="1" hangingPunct="1">
              <a:lnSpc>
                <a:spcPct val="90000"/>
              </a:lnSpc>
            </a:pPr>
            <a:r>
              <a:rPr lang="en-US" altLang="en-US" sz="2000" smtClean="0"/>
              <a:t>block selection</a:t>
            </a:r>
          </a:p>
          <a:p>
            <a:pPr lvl="1" eaLnBrk="1" hangingPunct="1">
              <a:lnSpc>
                <a:spcPct val="90000"/>
              </a:lnSpc>
            </a:pPr>
            <a:r>
              <a:rPr lang="en-US" altLang="en-US" sz="2000" smtClean="0"/>
              <a:t>tail duplication</a:t>
            </a:r>
          </a:p>
          <a:p>
            <a:pPr lvl="1" eaLnBrk="1" hangingPunct="1">
              <a:lnSpc>
                <a:spcPct val="90000"/>
              </a:lnSpc>
            </a:pPr>
            <a:r>
              <a:rPr lang="en-US" altLang="en-US" sz="2000" smtClean="0"/>
              <a:t>loop peeling</a:t>
            </a:r>
          </a:p>
          <a:p>
            <a:pPr lvl="1" eaLnBrk="1" hangingPunct="1">
              <a:lnSpc>
                <a:spcPct val="90000"/>
              </a:lnSpc>
            </a:pPr>
            <a:r>
              <a:rPr lang="en-US" altLang="en-US" sz="2000" smtClean="0"/>
              <a:t>node splitting</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24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024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9975C4-6679-450F-A91D-491EF2873B39}" type="slidenum">
              <a:rPr lang="en-US" altLang="en-US">
                <a:solidFill>
                  <a:srgbClr val="660066"/>
                </a:solidFill>
              </a:rPr>
              <a:pPr eaLnBrk="1" hangingPunct="1"/>
              <a:t>87</a:t>
            </a:fld>
            <a:endParaRPr lang="en-US" altLang="en-US">
              <a:solidFill>
                <a:srgbClr val="660066"/>
              </a:solidFill>
            </a:endParaRPr>
          </a:p>
        </p:txBody>
      </p:sp>
      <p:sp>
        <p:nvSpPr>
          <p:cNvPr id="102405" name="Rectangle 2"/>
          <p:cNvSpPr>
            <a:spLocks noGrp="1" noChangeArrowheads="1"/>
          </p:cNvSpPr>
          <p:nvPr>
            <p:ph type="title"/>
          </p:nvPr>
        </p:nvSpPr>
        <p:spPr/>
        <p:txBody>
          <a:bodyPr/>
          <a:lstStyle/>
          <a:p>
            <a:pPr eaLnBrk="1" hangingPunct="1"/>
            <a:r>
              <a:rPr lang="en-US" altLang="en-US" smtClean="0"/>
              <a:t>Association with Flow-edges</a:t>
            </a:r>
          </a:p>
        </p:txBody>
      </p:sp>
      <p:sp>
        <p:nvSpPr>
          <p:cNvPr id="102406" name="Rectangle 3"/>
          <p:cNvSpPr>
            <a:spLocks noGrp="1" noChangeArrowheads="1"/>
          </p:cNvSpPr>
          <p:nvPr>
            <p:ph type="body" idx="1"/>
          </p:nvPr>
        </p:nvSpPr>
        <p:spPr/>
        <p:txBody>
          <a:bodyPr/>
          <a:lstStyle/>
          <a:p>
            <a:pPr eaLnBrk="1" hangingPunct="1">
              <a:lnSpc>
                <a:spcPct val="90000"/>
              </a:lnSpc>
            </a:pPr>
            <a:r>
              <a:rPr lang="en-US" altLang="en-US" sz="2400" smtClean="0"/>
              <a:t>A predicate register is associated with every conditional flow arc</a:t>
            </a:r>
          </a:p>
          <a:p>
            <a:pPr eaLnBrk="1" hangingPunct="1">
              <a:lnSpc>
                <a:spcPct val="90000"/>
              </a:lnSpc>
            </a:pPr>
            <a:endParaRPr lang="en-US" altLang="en-US" sz="2400" smtClean="0"/>
          </a:p>
          <a:p>
            <a:pPr eaLnBrk="1" hangingPunct="1">
              <a:lnSpc>
                <a:spcPct val="90000"/>
              </a:lnSpc>
            </a:pPr>
            <a:r>
              <a:rPr lang="en-US" altLang="en-US" sz="2400" smtClean="0"/>
              <a:t>Basic blocks are if-converted in topological order starting with the entry block which is predicated with the constant TRUE predicate</a:t>
            </a:r>
          </a:p>
          <a:p>
            <a:pPr eaLnBrk="1" hangingPunct="1">
              <a:lnSpc>
                <a:spcPct val="90000"/>
              </a:lnSpc>
            </a:pPr>
            <a:endParaRPr lang="en-US" altLang="en-US" sz="2400" smtClean="0"/>
          </a:p>
          <a:p>
            <a:pPr eaLnBrk="1" hangingPunct="1">
              <a:lnSpc>
                <a:spcPct val="90000"/>
              </a:lnSpc>
            </a:pPr>
            <a:r>
              <a:rPr lang="en-US" altLang="en-US" sz="2400" smtClean="0"/>
              <a:t>Two basic blocks can share the same predicate register if they have the same control dependences </a:t>
            </a:r>
          </a:p>
          <a:p>
            <a:pPr lvl="1" eaLnBrk="1" hangingPunct="1">
              <a:lnSpc>
                <a:spcPct val="90000"/>
              </a:lnSpc>
            </a:pPr>
            <a:r>
              <a:rPr lang="en-US" altLang="en-US" sz="2000" smtClean="0"/>
              <a:t>BB1 and BB2 have the same control dependences if BB1 dominates BB2 </a:t>
            </a:r>
            <a:r>
              <a:rPr lang="en-US" altLang="en-US" sz="2000" i="1" smtClean="0"/>
              <a:t>and</a:t>
            </a:r>
            <a:r>
              <a:rPr lang="en-US" altLang="en-US" sz="2000" smtClean="0"/>
              <a:t> BB2 post-dominates BB1</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34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034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5C7FFF-3384-4163-B447-42F41CB655A3}" type="slidenum">
              <a:rPr lang="en-US" altLang="en-US">
                <a:solidFill>
                  <a:srgbClr val="660066"/>
                </a:solidFill>
              </a:rPr>
              <a:pPr eaLnBrk="1" hangingPunct="1"/>
              <a:t>88</a:t>
            </a:fld>
            <a:endParaRPr lang="en-US" altLang="en-US">
              <a:solidFill>
                <a:srgbClr val="660066"/>
              </a:solidFill>
            </a:endParaRPr>
          </a:p>
        </p:txBody>
      </p:sp>
      <p:sp>
        <p:nvSpPr>
          <p:cNvPr id="103429" name="Rectangle 2"/>
          <p:cNvSpPr>
            <a:spLocks noGrp="1" noChangeArrowheads="1"/>
          </p:cNvSpPr>
          <p:nvPr>
            <p:ph type="title"/>
          </p:nvPr>
        </p:nvSpPr>
        <p:spPr/>
        <p:txBody>
          <a:bodyPr/>
          <a:lstStyle/>
          <a:p>
            <a:pPr eaLnBrk="1" hangingPunct="1"/>
            <a:r>
              <a:rPr lang="en-US" altLang="en-US" smtClean="0"/>
              <a:t>Association with Flow-edges</a:t>
            </a:r>
          </a:p>
        </p:txBody>
      </p:sp>
      <p:pic>
        <p:nvPicPr>
          <p:cNvPr id="1034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1524000"/>
            <a:ext cx="7853362"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44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044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6BD0F4-42FB-45B5-9C21-899772553011}" type="slidenum">
              <a:rPr lang="en-US" altLang="en-US">
                <a:solidFill>
                  <a:srgbClr val="660066"/>
                </a:solidFill>
              </a:rPr>
              <a:pPr eaLnBrk="1" hangingPunct="1"/>
              <a:t>89</a:t>
            </a:fld>
            <a:endParaRPr lang="en-US" altLang="en-US">
              <a:solidFill>
                <a:srgbClr val="660066"/>
              </a:solidFill>
            </a:endParaRPr>
          </a:p>
        </p:txBody>
      </p:sp>
      <p:sp>
        <p:nvSpPr>
          <p:cNvPr id="104453" name="Rectangle 2"/>
          <p:cNvSpPr>
            <a:spLocks noGrp="1" noChangeArrowheads="1"/>
          </p:cNvSpPr>
          <p:nvPr>
            <p:ph type="title"/>
          </p:nvPr>
        </p:nvSpPr>
        <p:spPr/>
        <p:txBody>
          <a:bodyPr/>
          <a:lstStyle/>
          <a:p>
            <a:pPr eaLnBrk="1" hangingPunct="1"/>
            <a:r>
              <a:rPr lang="en-US" altLang="en-US" smtClean="0"/>
              <a:t>Example</a:t>
            </a:r>
          </a:p>
        </p:txBody>
      </p:sp>
      <p:sp>
        <p:nvSpPr>
          <p:cNvPr id="104454" name="Text Box 3"/>
          <p:cNvSpPr txBox="1">
            <a:spLocks noChangeArrowheads="1"/>
          </p:cNvSpPr>
          <p:nvPr/>
        </p:nvSpPr>
        <p:spPr bwMode="auto">
          <a:xfrm>
            <a:off x="5105400" y="1600200"/>
            <a:ext cx="1371600"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660066"/>
                </a:solidFill>
              </a:rPr>
              <a:t>entry</a:t>
            </a:r>
          </a:p>
        </p:txBody>
      </p:sp>
      <p:sp>
        <p:nvSpPr>
          <p:cNvPr id="104455" name="Text Box 4"/>
          <p:cNvSpPr txBox="1">
            <a:spLocks noChangeArrowheads="1"/>
          </p:cNvSpPr>
          <p:nvPr/>
        </p:nvSpPr>
        <p:spPr bwMode="auto">
          <a:xfrm>
            <a:off x="3505200" y="2667000"/>
            <a:ext cx="1371600"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660066"/>
                </a:solidFill>
              </a:rPr>
              <a:t>BB1</a:t>
            </a:r>
          </a:p>
        </p:txBody>
      </p:sp>
      <p:sp>
        <p:nvSpPr>
          <p:cNvPr id="104456" name="Text Box 5"/>
          <p:cNvSpPr txBox="1">
            <a:spLocks noChangeArrowheads="1"/>
          </p:cNvSpPr>
          <p:nvPr/>
        </p:nvSpPr>
        <p:spPr bwMode="auto">
          <a:xfrm>
            <a:off x="6172200" y="2743200"/>
            <a:ext cx="1371600"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660066"/>
                </a:solidFill>
              </a:rPr>
              <a:t>BB2</a:t>
            </a:r>
          </a:p>
        </p:txBody>
      </p:sp>
      <p:sp>
        <p:nvSpPr>
          <p:cNvPr id="104457" name="Text Box 6"/>
          <p:cNvSpPr txBox="1">
            <a:spLocks noChangeArrowheads="1"/>
          </p:cNvSpPr>
          <p:nvPr/>
        </p:nvSpPr>
        <p:spPr bwMode="auto">
          <a:xfrm>
            <a:off x="5105400" y="5715000"/>
            <a:ext cx="1371600"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660066"/>
                </a:solidFill>
              </a:rPr>
              <a:t>exit</a:t>
            </a:r>
          </a:p>
        </p:txBody>
      </p:sp>
      <p:sp>
        <p:nvSpPr>
          <p:cNvPr id="104458" name="Text Box 7"/>
          <p:cNvSpPr txBox="1">
            <a:spLocks noChangeArrowheads="1"/>
          </p:cNvSpPr>
          <p:nvPr/>
        </p:nvSpPr>
        <p:spPr bwMode="auto">
          <a:xfrm>
            <a:off x="2590800" y="3810000"/>
            <a:ext cx="1371600"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660066"/>
                </a:solidFill>
              </a:rPr>
              <a:t>BB3</a:t>
            </a:r>
          </a:p>
        </p:txBody>
      </p:sp>
      <p:sp>
        <p:nvSpPr>
          <p:cNvPr id="104459" name="Text Box 8"/>
          <p:cNvSpPr txBox="1">
            <a:spLocks noChangeArrowheads="1"/>
          </p:cNvSpPr>
          <p:nvPr/>
        </p:nvSpPr>
        <p:spPr bwMode="auto">
          <a:xfrm>
            <a:off x="4267200" y="3810000"/>
            <a:ext cx="1371600"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660066"/>
                </a:solidFill>
              </a:rPr>
              <a:t>BB4</a:t>
            </a:r>
          </a:p>
        </p:txBody>
      </p:sp>
      <p:sp>
        <p:nvSpPr>
          <p:cNvPr id="104460" name="Text Box 9"/>
          <p:cNvSpPr txBox="1">
            <a:spLocks noChangeArrowheads="1"/>
          </p:cNvSpPr>
          <p:nvPr/>
        </p:nvSpPr>
        <p:spPr bwMode="auto">
          <a:xfrm>
            <a:off x="3505200" y="4953000"/>
            <a:ext cx="1371600"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660066"/>
                </a:solidFill>
              </a:rPr>
              <a:t>BB5</a:t>
            </a:r>
          </a:p>
        </p:txBody>
      </p:sp>
      <p:sp>
        <p:nvSpPr>
          <p:cNvPr id="104461" name="Line 10"/>
          <p:cNvSpPr>
            <a:spLocks noChangeShapeType="1"/>
          </p:cNvSpPr>
          <p:nvPr/>
        </p:nvSpPr>
        <p:spPr bwMode="auto">
          <a:xfrm flipH="1">
            <a:off x="4267200" y="2057400"/>
            <a:ext cx="1524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2" name="Line 11"/>
          <p:cNvSpPr>
            <a:spLocks noChangeShapeType="1"/>
          </p:cNvSpPr>
          <p:nvPr/>
        </p:nvSpPr>
        <p:spPr bwMode="auto">
          <a:xfrm>
            <a:off x="5791200" y="2057400"/>
            <a:ext cx="1066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3" name="Line 12"/>
          <p:cNvSpPr>
            <a:spLocks noChangeShapeType="1"/>
          </p:cNvSpPr>
          <p:nvPr/>
        </p:nvSpPr>
        <p:spPr bwMode="auto">
          <a:xfrm flipH="1">
            <a:off x="5791200" y="3200400"/>
            <a:ext cx="10668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4" name="Line 13"/>
          <p:cNvSpPr>
            <a:spLocks noChangeShapeType="1"/>
          </p:cNvSpPr>
          <p:nvPr/>
        </p:nvSpPr>
        <p:spPr bwMode="auto">
          <a:xfrm>
            <a:off x="4191000" y="5410200"/>
            <a:ext cx="1600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5" name="Line 14"/>
          <p:cNvSpPr>
            <a:spLocks noChangeShapeType="1"/>
          </p:cNvSpPr>
          <p:nvPr/>
        </p:nvSpPr>
        <p:spPr bwMode="auto">
          <a:xfrm flipH="1">
            <a:off x="3276600" y="31242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6" name="Line 15"/>
          <p:cNvSpPr>
            <a:spLocks noChangeShapeType="1"/>
          </p:cNvSpPr>
          <p:nvPr/>
        </p:nvSpPr>
        <p:spPr bwMode="auto">
          <a:xfrm>
            <a:off x="4114800" y="3124200"/>
            <a:ext cx="762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7" name="Line 16"/>
          <p:cNvSpPr>
            <a:spLocks noChangeShapeType="1"/>
          </p:cNvSpPr>
          <p:nvPr/>
        </p:nvSpPr>
        <p:spPr bwMode="auto">
          <a:xfrm>
            <a:off x="3276600" y="42672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8" name="Line 17"/>
          <p:cNvSpPr>
            <a:spLocks noChangeShapeType="1"/>
          </p:cNvSpPr>
          <p:nvPr/>
        </p:nvSpPr>
        <p:spPr bwMode="auto">
          <a:xfrm flipH="1">
            <a:off x="4114800" y="42672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69" name="Text Box 18"/>
          <p:cNvSpPr txBox="1">
            <a:spLocks noChangeArrowheads="1"/>
          </p:cNvSpPr>
          <p:nvPr/>
        </p:nvSpPr>
        <p:spPr bwMode="auto">
          <a:xfrm>
            <a:off x="4343400" y="19812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pr1</a:t>
            </a:r>
          </a:p>
        </p:txBody>
      </p:sp>
      <p:sp>
        <p:nvSpPr>
          <p:cNvPr id="104470" name="Text Box 19"/>
          <p:cNvSpPr txBox="1">
            <a:spLocks noChangeArrowheads="1"/>
          </p:cNvSpPr>
          <p:nvPr/>
        </p:nvSpPr>
        <p:spPr bwMode="auto">
          <a:xfrm>
            <a:off x="6400800" y="20574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pr2</a:t>
            </a:r>
          </a:p>
        </p:txBody>
      </p:sp>
      <p:sp>
        <p:nvSpPr>
          <p:cNvPr id="104471" name="Text Box 20"/>
          <p:cNvSpPr txBox="1">
            <a:spLocks noChangeArrowheads="1"/>
          </p:cNvSpPr>
          <p:nvPr/>
        </p:nvSpPr>
        <p:spPr bwMode="auto">
          <a:xfrm>
            <a:off x="6248400" y="44196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pr8</a:t>
            </a:r>
          </a:p>
        </p:txBody>
      </p:sp>
      <p:sp>
        <p:nvSpPr>
          <p:cNvPr id="104472" name="Text Box 21"/>
          <p:cNvSpPr txBox="1">
            <a:spLocks noChangeArrowheads="1"/>
          </p:cNvSpPr>
          <p:nvPr/>
        </p:nvSpPr>
        <p:spPr bwMode="auto">
          <a:xfrm>
            <a:off x="4953000" y="51816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pr7</a:t>
            </a:r>
          </a:p>
        </p:txBody>
      </p:sp>
      <p:sp>
        <p:nvSpPr>
          <p:cNvPr id="104473" name="Text Box 22"/>
          <p:cNvSpPr txBox="1">
            <a:spLocks noChangeArrowheads="1"/>
          </p:cNvSpPr>
          <p:nvPr/>
        </p:nvSpPr>
        <p:spPr bwMode="auto">
          <a:xfrm>
            <a:off x="3048000" y="32004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pr3</a:t>
            </a:r>
          </a:p>
        </p:txBody>
      </p:sp>
      <p:sp>
        <p:nvSpPr>
          <p:cNvPr id="104474" name="Text Box 23"/>
          <p:cNvSpPr txBox="1">
            <a:spLocks noChangeArrowheads="1"/>
          </p:cNvSpPr>
          <p:nvPr/>
        </p:nvSpPr>
        <p:spPr bwMode="auto">
          <a:xfrm>
            <a:off x="4495800" y="31242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pr4</a:t>
            </a:r>
          </a:p>
        </p:txBody>
      </p:sp>
      <p:sp>
        <p:nvSpPr>
          <p:cNvPr id="104475" name="Text Box 24"/>
          <p:cNvSpPr txBox="1">
            <a:spLocks noChangeArrowheads="1"/>
          </p:cNvSpPr>
          <p:nvPr/>
        </p:nvSpPr>
        <p:spPr bwMode="auto">
          <a:xfrm>
            <a:off x="3124200" y="44196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pr5</a:t>
            </a:r>
          </a:p>
        </p:txBody>
      </p:sp>
      <p:sp>
        <p:nvSpPr>
          <p:cNvPr id="104476" name="Text Box 25"/>
          <p:cNvSpPr txBox="1">
            <a:spLocks noChangeArrowheads="1"/>
          </p:cNvSpPr>
          <p:nvPr/>
        </p:nvSpPr>
        <p:spPr bwMode="auto">
          <a:xfrm>
            <a:off x="4648200" y="43434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pr6</a:t>
            </a:r>
          </a:p>
        </p:txBody>
      </p:sp>
      <p:sp>
        <p:nvSpPr>
          <p:cNvPr id="104477" name="Freeform 26"/>
          <p:cNvSpPr>
            <a:spLocks/>
          </p:cNvSpPr>
          <p:nvPr/>
        </p:nvSpPr>
        <p:spPr bwMode="auto">
          <a:xfrm>
            <a:off x="1943100" y="2895600"/>
            <a:ext cx="1333500" cy="2362200"/>
          </a:xfrm>
          <a:custGeom>
            <a:avLst/>
            <a:gdLst>
              <a:gd name="T0" fmla="*/ 1104900 w 840"/>
              <a:gd name="T1" fmla="*/ 2362200 h 1488"/>
              <a:gd name="T2" fmla="*/ 38100 w 840"/>
              <a:gd name="T3" fmla="*/ 1143000 h 1488"/>
              <a:gd name="T4" fmla="*/ 1333500 w 840"/>
              <a:gd name="T5" fmla="*/ 0 h 1488"/>
              <a:gd name="T6" fmla="*/ 0 60000 65536"/>
              <a:gd name="T7" fmla="*/ 0 60000 65536"/>
              <a:gd name="T8" fmla="*/ 0 60000 65536"/>
            </a:gdLst>
            <a:ahLst/>
            <a:cxnLst>
              <a:cxn ang="T6">
                <a:pos x="T0" y="T1"/>
              </a:cxn>
              <a:cxn ang="T7">
                <a:pos x="T2" y="T3"/>
              </a:cxn>
              <a:cxn ang="T8">
                <a:pos x="T4" y="T5"/>
              </a:cxn>
            </a:cxnLst>
            <a:rect l="0" t="0" r="r" b="b"/>
            <a:pathLst>
              <a:path w="840" h="1488">
                <a:moveTo>
                  <a:pt x="696" y="1488"/>
                </a:moveTo>
                <a:cubicBezTo>
                  <a:pt x="348" y="1228"/>
                  <a:pt x="0" y="968"/>
                  <a:pt x="24" y="720"/>
                </a:cubicBezTo>
                <a:cubicBezTo>
                  <a:pt x="48" y="472"/>
                  <a:pt x="704" y="120"/>
                  <a:pt x="840" y="0"/>
                </a:cubicBezTo>
              </a:path>
            </a:pathLst>
          </a:custGeom>
          <a:noFill/>
          <a:ln w="38100" cap="rnd" cmpd="sng">
            <a:solidFill>
              <a:srgbClr val="006600"/>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78" name="Text Box 27"/>
          <p:cNvSpPr txBox="1">
            <a:spLocks noChangeArrowheads="1"/>
          </p:cNvSpPr>
          <p:nvPr/>
        </p:nvSpPr>
        <p:spPr bwMode="auto">
          <a:xfrm>
            <a:off x="1447800" y="4876800"/>
            <a:ext cx="1660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663300"/>
                </a:solidFill>
              </a:rPr>
              <a:t>control</a:t>
            </a:r>
          </a:p>
          <a:p>
            <a:r>
              <a:rPr lang="en-US" altLang="en-US" sz="2400">
                <a:solidFill>
                  <a:srgbClr val="663300"/>
                </a:solidFill>
              </a:rPr>
              <a:t>equivalent!</a:t>
            </a:r>
          </a:p>
        </p:txBody>
      </p:sp>
      <p:sp>
        <p:nvSpPr>
          <p:cNvPr id="104479" name="Line 28"/>
          <p:cNvSpPr>
            <a:spLocks noChangeShapeType="1"/>
          </p:cNvSpPr>
          <p:nvPr/>
        </p:nvSpPr>
        <p:spPr bwMode="auto">
          <a:xfrm flipV="1">
            <a:off x="5943600" y="5334000"/>
            <a:ext cx="1066800" cy="304800"/>
          </a:xfrm>
          <a:prstGeom prst="line">
            <a:avLst/>
          </a:prstGeom>
          <a:noFill/>
          <a:ln w="28575">
            <a:solidFill>
              <a:srgbClr val="0066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80" name="Text Box 29"/>
          <p:cNvSpPr txBox="1">
            <a:spLocks noChangeArrowheads="1"/>
          </p:cNvSpPr>
          <p:nvPr/>
        </p:nvSpPr>
        <p:spPr bwMode="auto">
          <a:xfrm>
            <a:off x="7010400" y="4953000"/>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663300"/>
                </a:solidFill>
              </a:rPr>
              <a:t>insert 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25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225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669D3F-C877-4CB5-B617-C57BB77C0014}" type="slidenum">
              <a:rPr lang="en-US" altLang="en-US">
                <a:solidFill>
                  <a:srgbClr val="660066"/>
                </a:solidFill>
              </a:rPr>
              <a:pPr eaLnBrk="1" hangingPunct="1"/>
              <a:t>9</a:t>
            </a:fld>
            <a:endParaRPr lang="en-US" altLang="en-US">
              <a:solidFill>
                <a:srgbClr val="660066"/>
              </a:solidFill>
            </a:endParaRPr>
          </a:p>
        </p:txBody>
      </p:sp>
      <p:sp>
        <p:nvSpPr>
          <p:cNvPr id="22533" name="Rectangle 2"/>
          <p:cNvSpPr>
            <a:spLocks noGrp="1" noChangeArrowheads="1"/>
          </p:cNvSpPr>
          <p:nvPr>
            <p:ph type="title"/>
          </p:nvPr>
        </p:nvSpPr>
        <p:spPr>
          <a:xfrm>
            <a:off x="1212850" y="542925"/>
            <a:ext cx="7462838" cy="636588"/>
          </a:xfrm>
        </p:spPr>
        <p:txBody>
          <a:bodyPr/>
          <a:lstStyle/>
          <a:p>
            <a:pPr eaLnBrk="1" hangingPunct="1"/>
            <a:r>
              <a:rPr lang="en-US" altLang="en-US" sz="3600" smtClean="0"/>
              <a:t>The General Instruction </a:t>
            </a:r>
            <a:br>
              <a:rPr lang="en-US" altLang="en-US" sz="3600" smtClean="0"/>
            </a:br>
            <a:r>
              <a:rPr lang="en-US" altLang="en-US" sz="3600" smtClean="0"/>
              <a:t>Scheduling Problem</a:t>
            </a:r>
          </a:p>
        </p:txBody>
      </p:sp>
      <p:sp>
        <p:nvSpPr>
          <p:cNvPr id="22534" name="Rectangle 3"/>
          <p:cNvSpPr>
            <a:spLocks noGrp="1" noChangeArrowheads="1"/>
          </p:cNvSpPr>
          <p:nvPr>
            <p:ph type="body" idx="1"/>
          </p:nvPr>
        </p:nvSpPr>
        <p:spPr>
          <a:xfrm>
            <a:off x="1143000" y="1524000"/>
            <a:ext cx="7620000" cy="4991100"/>
          </a:xfrm>
        </p:spPr>
        <p:txBody>
          <a:bodyPr/>
          <a:lstStyle/>
          <a:p>
            <a:pPr eaLnBrk="1" hangingPunct="1">
              <a:lnSpc>
                <a:spcPct val="80000"/>
              </a:lnSpc>
              <a:buFont typeface="Arial Unicode MS" panose="020B0604020202020204" pitchFamily="34" charset="-128"/>
              <a:buNone/>
            </a:pPr>
            <a:r>
              <a:rPr lang="en-US" altLang="en-US" sz="2400" b="1" smtClean="0"/>
              <a:t>Input:</a:t>
            </a:r>
            <a:r>
              <a:rPr lang="en-US" altLang="en-US" sz="2400" smtClean="0"/>
              <a:t> DAG representing each basic block where:</a:t>
            </a:r>
          </a:p>
          <a:p>
            <a:pPr eaLnBrk="1" hangingPunct="1">
              <a:lnSpc>
                <a:spcPct val="8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r>
              <a:rPr lang="en-US" altLang="en-US" sz="2400" smtClean="0"/>
              <a:t>1. Nodes encode </a:t>
            </a:r>
            <a:r>
              <a:rPr lang="en-US" altLang="en-US" sz="2400" i="1" smtClean="0"/>
              <a:t>unit execution time</a:t>
            </a:r>
            <a:r>
              <a:rPr lang="en-US" altLang="en-US" sz="2400" smtClean="0"/>
              <a:t> (single cycle) instructions.</a:t>
            </a:r>
          </a:p>
          <a:p>
            <a:pPr eaLnBrk="1" hangingPunct="1">
              <a:lnSpc>
                <a:spcPct val="8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r>
              <a:rPr lang="en-US" altLang="en-US" sz="2400" smtClean="0"/>
              <a:t>2. Each node requires a definite class of FUs.</a:t>
            </a:r>
          </a:p>
          <a:p>
            <a:pPr eaLnBrk="1" hangingPunct="1">
              <a:lnSpc>
                <a:spcPct val="8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r>
              <a:rPr lang="en-US" altLang="en-US" sz="2400" smtClean="0"/>
              <a:t>3. Additional pipeline delays encoded as latencies on the edges.</a:t>
            </a:r>
          </a:p>
          <a:p>
            <a:pPr eaLnBrk="1" hangingPunct="1">
              <a:lnSpc>
                <a:spcPct val="8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r>
              <a:rPr lang="en-US" altLang="en-US" sz="2400" smtClean="0"/>
              <a:t>4. Number of FUs of each type in the target machine.</a:t>
            </a:r>
          </a:p>
          <a:p>
            <a:pPr eaLnBrk="1" hangingPunct="1">
              <a:lnSpc>
                <a:spcPct val="80000"/>
              </a:lnSpc>
              <a:buFont typeface="Arial Unicode MS" panose="020B0604020202020204" pitchFamily="34" charset="-128"/>
              <a:buNone/>
            </a:pPr>
            <a:r>
              <a:rPr lang="en-US" altLang="en-US" sz="2400" smtClean="0"/>
              <a:t>								</a:t>
            </a:r>
          </a:p>
          <a:p>
            <a:pPr eaLnBrk="1" hangingPunct="1">
              <a:lnSpc>
                <a:spcPct val="80000"/>
              </a:lnSpc>
              <a:buFont typeface="Arial Unicode MS" panose="020B0604020202020204" pitchFamily="34" charset="-128"/>
              <a:buNone/>
            </a:pPr>
            <a:r>
              <a:rPr lang="en-US" altLang="en-US" sz="2400" smtClean="0"/>
              <a:t>								</a:t>
            </a:r>
            <a:r>
              <a:rPr lang="en-US" altLang="en-US" sz="2400" i="1" smtClean="0"/>
              <a:t>more...</a:t>
            </a:r>
            <a:endParaRPr lang="en-US" altLang="en-US" sz="2400"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54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054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73C885-BB1F-4923-8F9E-CCBF9C09DBB0}" type="slidenum">
              <a:rPr lang="en-US" altLang="en-US">
                <a:solidFill>
                  <a:srgbClr val="660066"/>
                </a:solidFill>
              </a:rPr>
              <a:pPr eaLnBrk="1" hangingPunct="1"/>
              <a:t>90</a:t>
            </a:fld>
            <a:endParaRPr lang="en-US" altLang="en-US">
              <a:solidFill>
                <a:srgbClr val="660066"/>
              </a:solidFill>
            </a:endParaRPr>
          </a:p>
        </p:txBody>
      </p:sp>
      <p:sp>
        <p:nvSpPr>
          <p:cNvPr id="105477" name="Rectangle 2"/>
          <p:cNvSpPr>
            <a:spLocks noGrp="1" noChangeArrowheads="1"/>
          </p:cNvSpPr>
          <p:nvPr>
            <p:ph type="title"/>
          </p:nvPr>
        </p:nvSpPr>
        <p:spPr/>
        <p:txBody>
          <a:bodyPr/>
          <a:lstStyle/>
          <a:p>
            <a:pPr eaLnBrk="1" hangingPunct="1"/>
            <a:r>
              <a:rPr lang="en-US" altLang="en-US" smtClean="0"/>
              <a:t>Second Try</a:t>
            </a:r>
          </a:p>
        </p:txBody>
      </p:sp>
      <p:sp>
        <p:nvSpPr>
          <p:cNvPr id="105478" name="Rectangle 3"/>
          <p:cNvSpPr>
            <a:spLocks noGrp="1" noChangeArrowheads="1"/>
          </p:cNvSpPr>
          <p:nvPr>
            <p:ph type="body" idx="1"/>
          </p:nvPr>
        </p:nvSpPr>
        <p:spPr/>
        <p:txBody>
          <a:bodyPr/>
          <a:lstStyle/>
          <a:p>
            <a:pPr eaLnBrk="1" hangingPunct="1"/>
            <a:r>
              <a:rPr lang="en-US" altLang="en-US" smtClean="0"/>
              <a:t>Instead of associating one predicate register per flow edge, associate one per basic block</a:t>
            </a:r>
          </a:p>
          <a:p>
            <a:pPr eaLnBrk="1" hangingPunct="1"/>
            <a:endParaRPr lang="en-US" altLang="en-US" smtClean="0"/>
          </a:p>
          <a:p>
            <a:pPr eaLnBrk="1" hangingPunct="1"/>
            <a:r>
              <a:rPr lang="en-US" altLang="en-US" smtClean="0"/>
              <a:t>More efficient than the first - predicate register not used to store conditions at a flow edge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64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065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A212DE-05C4-4CC0-A1A6-84D88610EF75}" type="slidenum">
              <a:rPr lang="en-US" altLang="en-US">
                <a:solidFill>
                  <a:srgbClr val="660066"/>
                </a:solidFill>
              </a:rPr>
              <a:pPr eaLnBrk="1" hangingPunct="1"/>
              <a:t>91</a:t>
            </a:fld>
            <a:endParaRPr lang="en-US" altLang="en-US">
              <a:solidFill>
                <a:srgbClr val="660066"/>
              </a:solidFill>
            </a:endParaRPr>
          </a:p>
        </p:txBody>
      </p:sp>
      <p:sp>
        <p:nvSpPr>
          <p:cNvPr id="106501" name="Rectangle 2"/>
          <p:cNvSpPr>
            <a:spLocks noGrp="1" noChangeArrowheads="1"/>
          </p:cNvSpPr>
          <p:nvPr>
            <p:ph type="title"/>
          </p:nvPr>
        </p:nvSpPr>
        <p:spPr/>
        <p:txBody>
          <a:bodyPr/>
          <a:lstStyle/>
          <a:p>
            <a:pPr eaLnBrk="1" hangingPunct="1"/>
            <a:r>
              <a:rPr lang="en-US" altLang="en-US" smtClean="0"/>
              <a:t>Association with Basic Blocks</a:t>
            </a:r>
          </a:p>
        </p:txBody>
      </p:sp>
      <p:pic>
        <p:nvPicPr>
          <p:cNvPr id="1065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7438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75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075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5F4440-89CB-48B2-8E71-E4657065BB29}" type="slidenum">
              <a:rPr lang="en-US" altLang="en-US">
                <a:solidFill>
                  <a:srgbClr val="660066"/>
                </a:solidFill>
              </a:rPr>
              <a:pPr eaLnBrk="1" hangingPunct="1"/>
              <a:t>92</a:t>
            </a:fld>
            <a:endParaRPr lang="en-US" altLang="en-US">
              <a:solidFill>
                <a:srgbClr val="660066"/>
              </a:solidFill>
            </a:endParaRPr>
          </a:p>
        </p:txBody>
      </p:sp>
      <p:sp>
        <p:nvSpPr>
          <p:cNvPr id="107525" name="Rectangle 2"/>
          <p:cNvSpPr>
            <a:spLocks noGrp="1" noChangeArrowheads="1"/>
          </p:cNvSpPr>
          <p:nvPr>
            <p:ph type="title"/>
          </p:nvPr>
        </p:nvSpPr>
        <p:spPr/>
        <p:txBody>
          <a:bodyPr/>
          <a:lstStyle/>
          <a:p>
            <a:pPr eaLnBrk="1" hangingPunct="1"/>
            <a:r>
              <a:rPr lang="en-US" altLang="en-US" smtClean="0"/>
              <a:t>The </a:t>
            </a:r>
            <a:r>
              <a:rPr lang="en-US" altLang="en-US" i="1" smtClean="0"/>
              <a:t>RK</a:t>
            </a:r>
            <a:r>
              <a:rPr lang="en-US" altLang="en-US" smtClean="0"/>
              <a:t> Algorithm</a:t>
            </a:r>
          </a:p>
        </p:txBody>
      </p:sp>
      <p:sp>
        <p:nvSpPr>
          <p:cNvPr id="107526" name="Rectangle 3"/>
          <p:cNvSpPr>
            <a:spLocks noGrp="1" noChangeArrowheads="1"/>
          </p:cNvSpPr>
          <p:nvPr>
            <p:ph type="body" idx="1"/>
          </p:nvPr>
        </p:nvSpPr>
        <p:spPr>
          <a:xfrm>
            <a:off x="214313" y="1531938"/>
            <a:ext cx="8686800" cy="4924425"/>
          </a:xfrm>
        </p:spPr>
        <p:txBody>
          <a:bodyPr/>
          <a:lstStyle/>
          <a:p>
            <a:pPr eaLnBrk="1" hangingPunct="1">
              <a:lnSpc>
                <a:spcPct val="80000"/>
              </a:lnSpc>
            </a:pPr>
            <a:r>
              <a:rPr lang="en-US" altLang="en-US" sz="2000" smtClean="0"/>
              <a:t>The most efficient if-conversion algo - used by IMPACT-Trimaran</a:t>
            </a:r>
          </a:p>
          <a:p>
            <a:pPr eaLnBrk="1" hangingPunct="1">
              <a:lnSpc>
                <a:spcPct val="80000"/>
              </a:lnSpc>
            </a:pPr>
            <a:endParaRPr lang="en-US" altLang="en-US" sz="2000" smtClean="0"/>
          </a:p>
          <a:p>
            <a:pPr eaLnBrk="1" hangingPunct="1">
              <a:lnSpc>
                <a:spcPct val="80000"/>
              </a:lnSpc>
            </a:pPr>
            <a:r>
              <a:rPr lang="en-US" altLang="en-US" sz="2000" i="1" smtClean="0"/>
              <a:t>R(B) = p</a:t>
            </a:r>
          </a:p>
          <a:p>
            <a:pPr lvl="1" eaLnBrk="1" hangingPunct="1">
              <a:lnSpc>
                <a:spcPct val="80000"/>
              </a:lnSpc>
            </a:pPr>
            <a:r>
              <a:rPr lang="en-US" altLang="en-US" sz="1800" i="1" smtClean="0"/>
              <a:t>B</a:t>
            </a:r>
            <a:r>
              <a:rPr lang="en-US" altLang="en-US" sz="1800" smtClean="0"/>
              <a:t> is a basic block and </a:t>
            </a:r>
            <a:r>
              <a:rPr lang="en-US" altLang="en-US" sz="1800" i="1" smtClean="0"/>
              <a:t>p</a:t>
            </a:r>
            <a:r>
              <a:rPr lang="en-US" altLang="en-US" sz="1800" smtClean="0"/>
              <a:t> is a predicate register</a:t>
            </a:r>
          </a:p>
          <a:p>
            <a:pPr lvl="1" eaLnBrk="1" hangingPunct="1">
              <a:lnSpc>
                <a:spcPct val="80000"/>
              </a:lnSpc>
            </a:pPr>
            <a:r>
              <a:rPr lang="en-US" altLang="en-US" sz="1800" smtClean="0"/>
              <a:t>responsible for assignment of predicates</a:t>
            </a:r>
          </a:p>
          <a:p>
            <a:pPr lvl="1" eaLnBrk="1" hangingPunct="1">
              <a:lnSpc>
                <a:spcPct val="80000"/>
              </a:lnSpc>
            </a:pPr>
            <a:r>
              <a:rPr lang="en-US" altLang="en-US" sz="1800" smtClean="0"/>
              <a:t>all basic blocks with the same control dependences use the same predicate register</a:t>
            </a:r>
          </a:p>
          <a:p>
            <a:pPr eaLnBrk="1" hangingPunct="1">
              <a:lnSpc>
                <a:spcPct val="80000"/>
              </a:lnSpc>
            </a:pPr>
            <a:endParaRPr lang="en-US" altLang="en-US" sz="2000" smtClean="0"/>
          </a:p>
          <a:p>
            <a:pPr eaLnBrk="1" hangingPunct="1">
              <a:lnSpc>
                <a:spcPct val="80000"/>
              </a:lnSpc>
            </a:pPr>
            <a:r>
              <a:rPr lang="en-US" altLang="en-US" sz="2000" i="1" smtClean="0"/>
              <a:t>K(p) = S</a:t>
            </a:r>
          </a:p>
          <a:p>
            <a:pPr lvl="1" eaLnBrk="1" hangingPunct="1">
              <a:lnSpc>
                <a:spcPct val="80000"/>
              </a:lnSpc>
            </a:pPr>
            <a:r>
              <a:rPr lang="en-US" altLang="en-US" sz="1800" i="1" smtClean="0"/>
              <a:t>p</a:t>
            </a:r>
            <a:r>
              <a:rPr lang="en-US" altLang="en-US" sz="1800" smtClean="0"/>
              <a:t> is a predicate register and </a:t>
            </a:r>
            <a:r>
              <a:rPr lang="en-US" altLang="en-US" sz="1800" i="1" smtClean="0"/>
              <a:t>S</a:t>
            </a:r>
            <a:r>
              <a:rPr lang="en-US" altLang="en-US" sz="1800" smtClean="0"/>
              <a:t> is a set of branching conditions </a:t>
            </a:r>
          </a:p>
          <a:p>
            <a:pPr lvl="1" eaLnBrk="1" hangingPunct="1">
              <a:lnSpc>
                <a:spcPct val="80000"/>
              </a:lnSpc>
            </a:pPr>
            <a:r>
              <a:rPr lang="en-US" altLang="en-US" sz="1800" smtClean="0"/>
              <a:t>responsible for placement of predicate define operations</a:t>
            </a:r>
          </a:p>
          <a:p>
            <a:pPr lvl="1" eaLnBrk="1" hangingPunct="1">
              <a:lnSpc>
                <a:spcPct val="80000"/>
              </a:lnSpc>
            </a:pPr>
            <a:r>
              <a:rPr lang="en-US" altLang="en-US" sz="1800" smtClean="0"/>
              <a:t>the earliest edge in a set of basic blocks with the same control dependences</a:t>
            </a:r>
          </a:p>
          <a:p>
            <a:pPr lvl="1" eaLnBrk="1" hangingPunct="1">
              <a:lnSpc>
                <a:spcPct val="80000"/>
              </a:lnSpc>
            </a:pPr>
            <a:endParaRPr lang="en-US" altLang="en-US" sz="1800" smtClean="0"/>
          </a:p>
          <a:p>
            <a:pPr eaLnBrk="1" hangingPunct="1">
              <a:lnSpc>
                <a:spcPct val="80000"/>
              </a:lnSpc>
            </a:pPr>
            <a:r>
              <a:rPr lang="en-US" altLang="en-US" sz="2000" smtClean="0"/>
              <a:t>Insert predicate register clear instructions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85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085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FD8E87-036E-46EE-A40B-EEF344040C47}" type="slidenum">
              <a:rPr lang="en-US" altLang="en-US">
                <a:solidFill>
                  <a:srgbClr val="660066"/>
                </a:solidFill>
              </a:rPr>
              <a:pPr eaLnBrk="1" hangingPunct="1"/>
              <a:t>93</a:t>
            </a:fld>
            <a:endParaRPr lang="en-US" altLang="en-US">
              <a:solidFill>
                <a:srgbClr val="660066"/>
              </a:solidFill>
            </a:endParaRPr>
          </a:p>
        </p:txBody>
      </p:sp>
      <p:sp>
        <p:nvSpPr>
          <p:cNvPr id="108549" name="Rectangle 2"/>
          <p:cNvSpPr>
            <a:spLocks noGrp="1" noChangeArrowheads="1"/>
          </p:cNvSpPr>
          <p:nvPr>
            <p:ph type="title"/>
          </p:nvPr>
        </p:nvSpPr>
        <p:spPr/>
        <p:txBody>
          <a:bodyPr/>
          <a:lstStyle/>
          <a:p>
            <a:pPr eaLnBrk="1" hangingPunct="1"/>
            <a:r>
              <a:rPr lang="en-US" altLang="en-US" smtClean="0"/>
              <a:t>The </a:t>
            </a:r>
            <a:r>
              <a:rPr lang="en-US" altLang="en-US" i="1" smtClean="0"/>
              <a:t>RK</a:t>
            </a:r>
            <a:r>
              <a:rPr lang="en-US" altLang="en-US" smtClean="0"/>
              <a:t> Algorithm</a:t>
            </a:r>
          </a:p>
        </p:txBody>
      </p:sp>
      <p:pic>
        <p:nvPicPr>
          <p:cNvPr id="1085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8" y="2043113"/>
            <a:ext cx="7743825" cy="351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1" name="Line 4"/>
          <p:cNvSpPr>
            <a:spLocks noChangeShapeType="1"/>
          </p:cNvSpPr>
          <p:nvPr/>
        </p:nvSpPr>
        <p:spPr bwMode="auto">
          <a:xfrm flipV="1">
            <a:off x="5372100" y="2347913"/>
            <a:ext cx="1066800" cy="838200"/>
          </a:xfrm>
          <a:prstGeom prst="line">
            <a:avLst/>
          </a:prstGeom>
          <a:noFill/>
          <a:ln w="9525">
            <a:solidFill>
              <a:srgbClr val="FF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2" name="Text Box 5"/>
          <p:cNvSpPr txBox="1">
            <a:spLocks noChangeArrowheads="1"/>
          </p:cNvSpPr>
          <p:nvPr/>
        </p:nvSpPr>
        <p:spPr bwMode="auto">
          <a:xfrm>
            <a:off x="6362700" y="1966913"/>
            <a:ext cx="223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6600CC"/>
                </a:solidFill>
              </a:rPr>
              <a:t>compute R &amp; K</a:t>
            </a:r>
          </a:p>
        </p:txBody>
      </p:sp>
      <p:sp>
        <p:nvSpPr>
          <p:cNvPr id="108553" name="Line 6"/>
          <p:cNvSpPr>
            <a:spLocks noChangeShapeType="1"/>
          </p:cNvSpPr>
          <p:nvPr/>
        </p:nvSpPr>
        <p:spPr bwMode="auto">
          <a:xfrm flipH="1">
            <a:off x="3619500" y="3338513"/>
            <a:ext cx="2286000" cy="7620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4" name="Text Box 7"/>
          <p:cNvSpPr txBox="1">
            <a:spLocks noChangeArrowheads="1"/>
          </p:cNvSpPr>
          <p:nvPr/>
        </p:nvSpPr>
        <p:spPr bwMode="auto">
          <a:xfrm>
            <a:off x="5905500" y="2728913"/>
            <a:ext cx="243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6600CC"/>
                </a:solidFill>
              </a:rPr>
              <a:t>find out where to</a:t>
            </a:r>
          </a:p>
          <a:p>
            <a:r>
              <a:rPr lang="en-US" altLang="en-US" sz="2400">
                <a:solidFill>
                  <a:srgbClr val="6600CC"/>
                </a:solidFill>
              </a:rPr>
              <a:t>clear PR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95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095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5A3091-A288-47DE-BED6-73D5C82AB751}" type="slidenum">
              <a:rPr lang="en-US" altLang="en-US">
                <a:solidFill>
                  <a:srgbClr val="660066"/>
                </a:solidFill>
              </a:rPr>
              <a:pPr eaLnBrk="1" hangingPunct="1"/>
              <a:t>94</a:t>
            </a:fld>
            <a:endParaRPr lang="en-US" altLang="en-US">
              <a:solidFill>
                <a:srgbClr val="660066"/>
              </a:solidFill>
            </a:endParaRPr>
          </a:p>
        </p:txBody>
      </p:sp>
      <p:sp>
        <p:nvSpPr>
          <p:cNvPr id="109573" name="Rectangle 2"/>
          <p:cNvSpPr>
            <a:spLocks noGrp="1" noChangeArrowheads="1"/>
          </p:cNvSpPr>
          <p:nvPr>
            <p:ph type="title"/>
          </p:nvPr>
        </p:nvSpPr>
        <p:spPr/>
        <p:txBody>
          <a:bodyPr/>
          <a:lstStyle/>
          <a:p>
            <a:pPr eaLnBrk="1" hangingPunct="1"/>
            <a:r>
              <a:rPr lang="en-US" altLang="en-US" smtClean="0"/>
              <a:t>Example</a:t>
            </a:r>
          </a:p>
        </p:txBody>
      </p:sp>
      <p:sp>
        <p:nvSpPr>
          <p:cNvPr id="109574" name="Text Box 3"/>
          <p:cNvSpPr txBox="1">
            <a:spLocks noChangeArrowheads="1"/>
          </p:cNvSpPr>
          <p:nvPr/>
        </p:nvSpPr>
        <p:spPr bwMode="auto">
          <a:xfrm>
            <a:off x="4876800" y="1524000"/>
            <a:ext cx="1371600" cy="466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FF00FF"/>
                </a:solidFill>
              </a:rPr>
              <a:t>entry</a:t>
            </a:r>
          </a:p>
        </p:txBody>
      </p:sp>
      <p:sp>
        <p:nvSpPr>
          <p:cNvPr id="109575" name="Text Box 4"/>
          <p:cNvSpPr txBox="1">
            <a:spLocks noChangeArrowheads="1"/>
          </p:cNvSpPr>
          <p:nvPr/>
        </p:nvSpPr>
        <p:spPr bwMode="auto">
          <a:xfrm>
            <a:off x="3276600" y="2590800"/>
            <a:ext cx="1371600" cy="4667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FFFFCC"/>
                </a:solidFill>
              </a:rPr>
              <a:t>BB1</a:t>
            </a:r>
          </a:p>
        </p:txBody>
      </p:sp>
      <p:sp>
        <p:nvSpPr>
          <p:cNvPr id="109576" name="Text Box 5"/>
          <p:cNvSpPr txBox="1">
            <a:spLocks noChangeArrowheads="1"/>
          </p:cNvSpPr>
          <p:nvPr/>
        </p:nvSpPr>
        <p:spPr bwMode="auto">
          <a:xfrm>
            <a:off x="5943600" y="2667000"/>
            <a:ext cx="1371600" cy="4667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CCFFCC"/>
                </a:solidFill>
              </a:rPr>
              <a:t>BB2</a:t>
            </a:r>
          </a:p>
        </p:txBody>
      </p:sp>
      <p:sp>
        <p:nvSpPr>
          <p:cNvPr id="109577" name="Text Box 6"/>
          <p:cNvSpPr txBox="1">
            <a:spLocks noChangeArrowheads="1"/>
          </p:cNvSpPr>
          <p:nvPr/>
        </p:nvSpPr>
        <p:spPr bwMode="auto">
          <a:xfrm>
            <a:off x="4876800" y="5638800"/>
            <a:ext cx="1371600" cy="466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FF00FF"/>
                </a:solidFill>
              </a:rPr>
              <a:t>exit</a:t>
            </a:r>
          </a:p>
        </p:txBody>
      </p:sp>
      <p:sp>
        <p:nvSpPr>
          <p:cNvPr id="109578" name="Text Box 7"/>
          <p:cNvSpPr txBox="1">
            <a:spLocks noChangeArrowheads="1"/>
          </p:cNvSpPr>
          <p:nvPr/>
        </p:nvSpPr>
        <p:spPr bwMode="auto">
          <a:xfrm>
            <a:off x="2362200" y="3733800"/>
            <a:ext cx="1371600" cy="466725"/>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rPr>
              <a:t>BB3</a:t>
            </a:r>
          </a:p>
        </p:txBody>
      </p:sp>
      <p:sp>
        <p:nvSpPr>
          <p:cNvPr id="109579" name="Text Box 8"/>
          <p:cNvSpPr txBox="1">
            <a:spLocks noChangeArrowheads="1"/>
          </p:cNvSpPr>
          <p:nvPr/>
        </p:nvSpPr>
        <p:spPr bwMode="auto">
          <a:xfrm>
            <a:off x="4038600" y="3733800"/>
            <a:ext cx="13716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t>BB4</a:t>
            </a:r>
          </a:p>
        </p:txBody>
      </p:sp>
      <p:sp>
        <p:nvSpPr>
          <p:cNvPr id="109580" name="Text Box 9"/>
          <p:cNvSpPr txBox="1">
            <a:spLocks noChangeArrowheads="1"/>
          </p:cNvSpPr>
          <p:nvPr/>
        </p:nvSpPr>
        <p:spPr bwMode="auto">
          <a:xfrm>
            <a:off x="3276600" y="4876800"/>
            <a:ext cx="1371600" cy="4667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rgbClr val="FFFFCC"/>
                </a:solidFill>
              </a:rPr>
              <a:t>BB5</a:t>
            </a:r>
          </a:p>
        </p:txBody>
      </p:sp>
      <p:sp>
        <p:nvSpPr>
          <p:cNvPr id="109581" name="Line 10"/>
          <p:cNvSpPr>
            <a:spLocks noChangeShapeType="1"/>
          </p:cNvSpPr>
          <p:nvPr/>
        </p:nvSpPr>
        <p:spPr bwMode="auto">
          <a:xfrm flipH="1">
            <a:off x="4038600" y="1981200"/>
            <a:ext cx="1524000" cy="609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2" name="Line 11"/>
          <p:cNvSpPr>
            <a:spLocks noChangeShapeType="1"/>
          </p:cNvSpPr>
          <p:nvPr/>
        </p:nvSpPr>
        <p:spPr bwMode="auto">
          <a:xfrm>
            <a:off x="5562600" y="1981200"/>
            <a:ext cx="1066800" cy="685800"/>
          </a:xfrm>
          <a:prstGeom prst="line">
            <a:avLst/>
          </a:prstGeom>
          <a:noFill/>
          <a:ln w="3810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3" name="Line 12"/>
          <p:cNvSpPr>
            <a:spLocks noChangeShapeType="1"/>
          </p:cNvSpPr>
          <p:nvPr/>
        </p:nvSpPr>
        <p:spPr bwMode="auto">
          <a:xfrm flipH="1">
            <a:off x="5562600" y="3124200"/>
            <a:ext cx="10668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4" name="Line 13"/>
          <p:cNvSpPr>
            <a:spLocks noChangeShapeType="1"/>
          </p:cNvSpPr>
          <p:nvPr/>
        </p:nvSpPr>
        <p:spPr bwMode="auto">
          <a:xfrm>
            <a:off x="3962400" y="5334000"/>
            <a:ext cx="1600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5" name="Line 14"/>
          <p:cNvSpPr>
            <a:spLocks noChangeShapeType="1"/>
          </p:cNvSpPr>
          <p:nvPr/>
        </p:nvSpPr>
        <p:spPr bwMode="auto">
          <a:xfrm flipH="1">
            <a:off x="3048000" y="3048000"/>
            <a:ext cx="838200" cy="68580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6" name="Line 15"/>
          <p:cNvSpPr>
            <a:spLocks noChangeShapeType="1"/>
          </p:cNvSpPr>
          <p:nvPr/>
        </p:nvSpPr>
        <p:spPr bwMode="auto">
          <a:xfrm>
            <a:off x="3886200" y="3048000"/>
            <a:ext cx="762000" cy="685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7" name="Line 16"/>
          <p:cNvSpPr>
            <a:spLocks noChangeShapeType="1"/>
          </p:cNvSpPr>
          <p:nvPr/>
        </p:nvSpPr>
        <p:spPr bwMode="auto">
          <a:xfrm>
            <a:off x="3048000" y="41910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8" name="Line 17"/>
          <p:cNvSpPr>
            <a:spLocks noChangeShapeType="1"/>
          </p:cNvSpPr>
          <p:nvPr/>
        </p:nvSpPr>
        <p:spPr bwMode="auto">
          <a:xfrm flipH="1">
            <a:off x="3886200" y="41910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9" name="Text Box 18"/>
          <p:cNvSpPr txBox="1">
            <a:spLocks noChangeArrowheads="1"/>
          </p:cNvSpPr>
          <p:nvPr/>
        </p:nvSpPr>
        <p:spPr bwMode="auto">
          <a:xfrm>
            <a:off x="4114800" y="19050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pr1</a:t>
            </a:r>
          </a:p>
        </p:txBody>
      </p:sp>
      <p:sp>
        <p:nvSpPr>
          <p:cNvPr id="109590" name="Text Box 19"/>
          <p:cNvSpPr txBox="1">
            <a:spLocks noChangeArrowheads="1"/>
          </p:cNvSpPr>
          <p:nvPr/>
        </p:nvSpPr>
        <p:spPr bwMode="auto">
          <a:xfrm>
            <a:off x="6172200" y="1981200"/>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pr2 = !pr1</a:t>
            </a:r>
          </a:p>
        </p:txBody>
      </p:sp>
      <p:sp>
        <p:nvSpPr>
          <p:cNvPr id="109591" name="Text Box 20"/>
          <p:cNvSpPr txBox="1">
            <a:spLocks noChangeArrowheads="1"/>
          </p:cNvSpPr>
          <p:nvPr/>
        </p:nvSpPr>
        <p:spPr bwMode="auto">
          <a:xfrm>
            <a:off x="2819400" y="31242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pr3</a:t>
            </a:r>
          </a:p>
        </p:txBody>
      </p:sp>
      <p:sp>
        <p:nvSpPr>
          <p:cNvPr id="109592" name="Text Box 21"/>
          <p:cNvSpPr txBox="1">
            <a:spLocks noChangeArrowheads="1"/>
          </p:cNvSpPr>
          <p:nvPr/>
        </p:nvSpPr>
        <p:spPr bwMode="auto">
          <a:xfrm>
            <a:off x="4267200" y="3048000"/>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accent2"/>
                </a:solidFill>
              </a:rPr>
              <a:t>pr4 = !pr3</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05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105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920EBF-1020-49AE-A595-E838C6AAC6E1}" type="slidenum">
              <a:rPr lang="en-US" altLang="en-US">
                <a:solidFill>
                  <a:srgbClr val="660066"/>
                </a:solidFill>
              </a:rPr>
              <a:pPr eaLnBrk="1" hangingPunct="1"/>
              <a:t>95</a:t>
            </a:fld>
            <a:endParaRPr lang="en-US" altLang="en-US">
              <a:solidFill>
                <a:srgbClr val="660066"/>
              </a:solidFill>
            </a:endParaRPr>
          </a:p>
        </p:txBody>
      </p:sp>
      <p:sp>
        <p:nvSpPr>
          <p:cNvPr id="110597" name="Rectangle 2"/>
          <p:cNvSpPr>
            <a:spLocks noGrp="1" noChangeArrowheads="1"/>
          </p:cNvSpPr>
          <p:nvPr>
            <p:ph type="title"/>
          </p:nvPr>
        </p:nvSpPr>
        <p:spPr/>
        <p:txBody>
          <a:bodyPr/>
          <a:lstStyle/>
          <a:p>
            <a:pPr eaLnBrk="1" hangingPunct="1"/>
            <a:r>
              <a:rPr lang="en-US" altLang="en-US" smtClean="0"/>
              <a:t>Another Example</a:t>
            </a:r>
          </a:p>
        </p:txBody>
      </p:sp>
      <p:sp>
        <p:nvSpPr>
          <p:cNvPr id="110598" name="Rectangle 5"/>
          <p:cNvSpPr>
            <a:spLocks noChangeArrowheads="1"/>
          </p:cNvSpPr>
          <p:nvPr/>
        </p:nvSpPr>
        <p:spPr bwMode="auto">
          <a:xfrm>
            <a:off x="2514600" y="18288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A</a:t>
            </a:r>
          </a:p>
        </p:txBody>
      </p:sp>
      <p:sp>
        <p:nvSpPr>
          <p:cNvPr id="110599" name="Rectangle 6"/>
          <p:cNvSpPr>
            <a:spLocks noChangeArrowheads="1"/>
          </p:cNvSpPr>
          <p:nvPr/>
        </p:nvSpPr>
        <p:spPr bwMode="auto">
          <a:xfrm>
            <a:off x="1981200" y="26670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B</a:t>
            </a:r>
          </a:p>
        </p:txBody>
      </p:sp>
      <p:sp>
        <p:nvSpPr>
          <p:cNvPr id="110600" name="Rectangle 7"/>
          <p:cNvSpPr>
            <a:spLocks noChangeArrowheads="1"/>
          </p:cNvSpPr>
          <p:nvPr/>
        </p:nvSpPr>
        <p:spPr bwMode="auto">
          <a:xfrm>
            <a:off x="2971800" y="26670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a:t>
            </a:r>
          </a:p>
        </p:txBody>
      </p:sp>
      <p:sp>
        <p:nvSpPr>
          <p:cNvPr id="110601" name="Rectangle 8"/>
          <p:cNvSpPr>
            <a:spLocks noChangeArrowheads="1"/>
          </p:cNvSpPr>
          <p:nvPr/>
        </p:nvSpPr>
        <p:spPr bwMode="auto">
          <a:xfrm>
            <a:off x="2514600" y="32766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D1</a:t>
            </a:r>
          </a:p>
        </p:txBody>
      </p:sp>
      <p:sp>
        <p:nvSpPr>
          <p:cNvPr id="110602" name="Rectangle 9"/>
          <p:cNvSpPr>
            <a:spLocks noChangeArrowheads="1"/>
          </p:cNvSpPr>
          <p:nvPr/>
        </p:nvSpPr>
        <p:spPr bwMode="auto">
          <a:xfrm>
            <a:off x="2971800" y="32766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D2</a:t>
            </a:r>
          </a:p>
        </p:txBody>
      </p:sp>
      <p:sp>
        <p:nvSpPr>
          <p:cNvPr id="110603" name="Rectangle 10"/>
          <p:cNvSpPr>
            <a:spLocks noChangeArrowheads="1"/>
          </p:cNvSpPr>
          <p:nvPr/>
        </p:nvSpPr>
        <p:spPr bwMode="auto">
          <a:xfrm>
            <a:off x="2971800" y="41148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E</a:t>
            </a:r>
          </a:p>
        </p:txBody>
      </p:sp>
      <p:sp>
        <p:nvSpPr>
          <p:cNvPr id="110604" name="Rectangle 11"/>
          <p:cNvSpPr>
            <a:spLocks noChangeArrowheads="1"/>
          </p:cNvSpPr>
          <p:nvPr/>
        </p:nvSpPr>
        <p:spPr bwMode="auto">
          <a:xfrm>
            <a:off x="1981200" y="41148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D</a:t>
            </a:r>
          </a:p>
        </p:txBody>
      </p:sp>
      <p:sp>
        <p:nvSpPr>
          <p:cNvPr id="110605" name="Rectangle 12"/>
          <p:cNvSpPr>
            <a:spLocks noChangeArrowheads="1"/>
          </p:cNvSpPr>
          <p:nvPr/>
        </p:nvSpPr>
        <p:spPr bwMode="auto">
          <a:xfrm>
            <a:off x="2438400" y="48768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F</a:t>
            </a:r>
          </a:p>
        </p:txBody>
      </p:sp>
      <p:sp>
        <p:nvSpPr>
          <p:cNvPr id="110606" name="Rectangle 13"/>
          <p:cNvSpPr>
            <a:spLocks noChangeArrowheads="1"/>
          </p:cNvSpPr>
          <p:nvPr/>
        </p:nvSpPr>
        <p:spPr bwMode="auto">
          <a:xfrm>
            <a:off x="2438400" y="57150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J</a:t>
            </a:r>
          </a:p>
        </p:txBody>
      </p:sp>
      <p:sp>
        <p:nvSpPr>
          <p:cNvPr id="110607" name="Rectangle 14"/>
          <p:cNvSpPr>
            <a:spLocks noChangeArrowheads="1"/>
          </p:cNvSpPr>
          <p:nvPr/>
        </p:nvSpPr>
        <p:spPr bwMode="auto">
          <a:xfrm>
            <a:off x="3429000" y="4648200"/>
            <a:ext cx="381000" cy="381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D3</a:t>
            </a:r>
          </a:p>
        </p:txBody>
      </p:sp>
      <p:sp>
        <p:nvSpPr>
          <p:cNvPr id="110608" name="Line 15"/>
          <p:cNvSpPr>
            <a:spLocks noChangeShapeType="1"/>
          </p:cNvSpPr>
          <p:nvPr/>
        </p:nvSpPr>
        <p:spPr bwMode="auto">
          <a:xfrm flipH="1">
            <a:off x="2209800" y="22098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9" name="Line 16"/>
          <p:cNvSpPr>
            <a:spLocks noChangeShapeType="1"/>
          </p:cNvSpPr>
          <p:nvPr/>
        </p:nvSpPr>
        <p:spPr bwMode="auto">
          <a:xfrm>
            <a:off x="2743200" y="22098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0" name="Line 17"/>
          <p:cNvSpPr>
            <a:spLocks noChangeShapeType="1"/>
          </p:cNvSpPr>
          <p:nvPr/>
        </p:nvSpPr>
        <p:spPr bwMode="auto">
          <a:xfrm>
            <a:off x="2209800" y="30480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1" name="Line 18"/>
          <p:cNvSpPr>
            <a:spLocks noChangeShapeType="1"/>
          </p:cNvSpPr>
          <p:nvPr/>
        </p:nvSpPr>
        <p:spPr bwMode="auto">
          <a:xfrm>
            <a:off x="2209800" y="3048000"/>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2" name="Line 19"/>
          <p:cNvSpPr>
            <a:spLocks noChangeShapeType="1"/>
          </p:cNvSpPr>
          <p:nvPr/>
        </p:nvSpPr>
        <p:spPr bwMode="auto">
          <a:xfrm>
            <a:off x="3124200" y="3048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3" name="Line 20"/>
          <p:cNvSpPr>
            <a:spLocks noChangeShapeType="1"/>
          </p:cNvSpPr>
          <p:nvPr/>
        </p:nvSpPr>
        <p:spPr bwMode="auto">
          <a:xfrm>
            <a:off x="3124200" y="3657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4" name="Line 21"/>
          <p:cNvSpPr>
            <a:spLocks noChangeShapeType="1"/>
          </p:cNvSpPr>
          <p:nvPr/>
        </p:nvSpPr>
        <p:spPr bwMode="auto">
          <a:xfrm>
            <a:off x="2667000" y="3657600"/>
            <a:ext cx="457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5" name="Line 22"/>
          <p:cNvSpPr>
            <a:spLocks noChangeShapeType="1"/>
          </p:cNvSpPr>
          <p:nvPr/>
        </p:nvSpPr>
        <p:spPr bwMode="auto">
          <a:xfrm>
            <a:off x="2209800" y="44958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6" name="Line 23"/>
          <p:cNvSpPr>
            <a:spLocks noChangeShapeType="1"/>
          </p:cNvSpPr>
          <p:nvPr/>
        </p:nvSpPr>
        <p:spPr bwMode="auto">
          <a:xfrm flipH="1">
            <a:off x="2743200" y="44958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7" name="Line 24"/>
          <p:cNvSpPr>
            <a:spLocks noChangeShapeType="1"/>
          </p:cNvSpPr>
          <p:nvPr/>
        </p:nvSpPr>
        <p:spPr bwMode="auto">
          <a:xfrm>
            <a:off x="2667000" y="5257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8" name="Freeform 25"/>
          <p:cNvSpPr>
            <a:spLocks/>
          </p:cNvSpPr>
          <p:nvPr/>
        </p:nvSpPr>
        <p:spPr bwMode="auto">
          <a:xfrm>
            <a:off x="2819400" y="5029200"/>
            <a:ext cx="889000" cy="762000"/>
          </a:xfrm>
          <a:custGeom>
            <a:avLst/>
            <a:gdLst>
              <a:gd name="T0" fmla="*/ 762000 w 560"/>
              <a:gd name="T1" fmla="*/ 0 h 480"/>
              <a:gd name="T2" fmla="*/ 762000 w 560"/>
              <a:gd name="T3" fmla="*/ 533400 h 480"/>
              <a:gd name="T4" fmla="*/ 0 w 560"/>
              <a:gd name="T5" fmla="*/ 762000 h 480"/>
              <a:gd name="T6" fmla="*/ 0 60000 65536"/>
              <a:gd name="T7" fmla="*/ 0 60000 65536"/>
              <a:gd name="T8" fmla="*/ 0 60000 65536"/>
            </a:gdLst>
            <a:ahLst/>
            <a:cxnLst>
              <a:cxn ang="T6">
                <a:pos x="T0" y="T1"/>
              </a:cxn>
              <a:cxn ang="T7">
                <a:pos x="T2" y="T3"/>
              </a:cxn>
              <a:cxn ang="T8">
                <a:pos x="T4" y="T5"/>
              </a:cxn>
            </a:cxnLst>
            <a:rect l="0" t="0" r="r" b="b"/>
            <a:pathLst>
              <a:path w="560" h="480">
                <a:moveTo>
                  <a:pt x="480" y="0"/>
                </a:moveTo>
                <a:cubicBezTo>
                  <a:pt x="520" y="128"/>
                  <a:pt x="560" y="256"/>
                  <a:pt x="480" y="336"/>
                </a:cubicBezTo>
                <a:cubicBezTo>
                  <a:pt x="400" y="416"/>
                  <a:pt x="80" y="456"/>
                  <a:pt x="0" y="48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9" name="Freeform 26"/>
          <p:cNvSpPr>
            <a:spLocks/>
          </p:cNvSpPr>
          <p:nvPr/>
        </p:nvSpPr>
        <p:spPr bwMode="auto">
          <a:xfrm>
            <a:off x="3124200" y="3048000"/>
            <a:ext cx="546100" cy="1600200"/>
          </a:xfrm>
          <a:custGeom>
            <a:avLst/>
            <a:gdLst>
              <a:gd name="T0" fmla="*/ 0 w 344"/>
              <a:gd name="T1" fmla="*/ 0 h 1008"/>
              <a:gd name="T2" fmla="*/ 304800 w 344"/>
              <a:gd name="T3" fmla="*/ 76200 h 1008"/>
              <a:gd name="T4" fmla="*/ 457200 w 344"/>
              <a:gd name="T5" fmla="*/ 228600 h 1008"/>
              <a:gd name="T6" fmla="*/ 533400 w 344"/>
              <a:gd name="T7" fmla="*/ 457200 h 1008"/>
              <a:gd name="T8" fmla="*/ 533400 w 344"/>
              <a:gd name="T9" fmla="*/ 1600200 h 10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 h="1008">
                <a:moveTo>
                  <a:pt x="0" y="0"/>
                </a:moveTo>
                <a:cubicBezTo>
                  <a:pt x="72" y="12"/>
                  <a:pt x="144" y="24"/>
                  <a:pt x="192" y="48"/>
                </a:cubicBezTo>
                <a:cubicBezTo>
                  <a:pt x="240" y="72"/>
                  <a:pt x="264" y="104"/>
                  <a:pt x="288" y="144"/>
                </a:cubicBezTo>
                <a:cubicBezTo>
                  <a:pt x="312" y="184"/>
                  <a:pt x="328" y="144"/>
                  <a:pt x="336" y="288"/>
                </a:cubicBezTo>
                <a:cubicBezTo>
                  <a:pt x="344" y="432"/>
                  <a:pt x="340" y="720"/>
                  <a:pt x="336" y="10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20" name="Text Box 27"/>
          <p:cNvSpPr txBox="1">
            <a:spLocks noChangeArrowheads="1"/>
          </p:cNvSpPr>
          <p:nvPr/>
        </p:nvSpPr>
        <p:spPr bwMode="auto">
          <a:xfrm>
            <a:off x="2057400" y="17526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&lt;p0&gt;</a:t>
            </a:r>
          </a:p>
        </p:txBody>
      </p:sp>
      <p:sp>
        <p:nvSpPr>
          <p:cNvPr id="110621" name="Text Box 28"/>
          <p:cNvSpPr txBox="1">
            <a:spLocks noChangeArrowheads="1"/>
          </p:cNvSpPr>
          <p:nvPr/>
        </p:nvSpPr>
        <p:spPr bwMode="auto">
          <a:xfrm>
            <a:off x="1524000" y="26670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&lt;p1&gt;</a:t>
            </a:r>
          </a:p>
        </p:txBody>
      </p:sp>
      <p:sp>
        <p:nvSpPr>
          <p:cNvPr id="110622" name="Text Box 29"/>
          <p:cNvSpPr txBox="1">
            <a:spLocks noChangeArrowheads="1"/>
          </p:cNvSpPr>
          <p:nvPr/>
        </p:nvSpPr>
        <p:spPr bwMode="auto">
          <a:xfrm>
            <a:off x="2590800" y="26670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&lt;p2&gt;</a:t>
            </a:r>
          </a:p>
        </p:txBody>
      </p:sp>
      <p:sp>
        <p:nvSpPr>
          <p:cNvPr id="110623" name="Text Box 30"/>
          <p:cNvSpPr txBox="1">
            <a:spLocks noChangeArrowheads="1"/>
          </p:cNvSpPr>
          <p:nvPr/>
        </p:nvSpPr>
        <p:spPr bwMode="auto">
          <a:xfrm>
            <a:off x="1600200" y="40386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&lt;p3&gt;</a:t>
            </a:r>
          </a:p>
        </p:txBody>
      </p:sp>
      <p:sp>
        <p:nvSpPr>
          <p:cNvPr id="110624" name="Text Box 31"/>
          <p:cNvSpPr txBox="1">
            <a:spLocks noChangeArrowheads="1"/>
          </p:cNvSpPr>
          <p:nvPr/>
        </p:nvSpPr>
        <p:spPr bwMode="auto">
          <a:xfrm>
            <a:off x="2590800" y="40386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&lt;p4&gt;</a:t>
            </a:r>
          </a:p>
        </p:txBody>
      </p:sp>
      <p:sp>
        <p:nvSpPr>
          <p:cNvPr id="110625" name="Text Box 32"/>
          <p:cNvSpPr txBox="1">
            <a:spLocks noChangeArrowheads="1"/>
          </p:cNvSpPr>
          <p:nvPr/>
        </p:nvSpPr>
        <p:spPr bwMode="auto">
          <a:xfrm>
            <a:off x="2057400" y="48768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&lt;p5&gt;</a:t>
            </a:r>
          </a:p>
        </p:txBody>
      </p:sp>
      <p:sp>
        <p:nvSpPr>
          <p:cNvPr id="110626" name="Text Box 33"/>
          <p:cNvSpPr txBox="1">
            <a:spLocks noChangeArrowheads="1"/>
          </p:cNvSpPr>
          <p:nvPr/>
        </p:nvSpPr>
        <p:spPr bwMode="auto">
          <a:xfrm>
            <a:off x="2133600" y="32004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&lt;p6&gt;</a:t>
            </a:r>
          </a:p>
        </p:txBody>
      </p:sp>
      <p:sp>
        <p:nvSpPr>
          <p:cNvPr id="110627" name="Text Box 34"/>
          <p:cNvSpPr txBox="1">
            <a:spLocks noChangeArrowheads="1"/>
          </p:cNvSpPr>
          <p:nvPr/>
        </p:nvSpPr>
        <p:spPr bwMode="auto">
          <a:xfrm>
            <a:off x="2743200" y="30480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&lt;p7&gt;</a:t>
            </a:r>
          </a:p>
        </p:txBody>
      </p:sp>
      <p:sp>
        <p:nvSpPr>
          <p:cNvPr id="110628" name="Text Box 35"/>
          <p:cNvSpPr txBox="1">
            <a:spLocks noChangeArrowheads="1"/>
          </p:cNvSpPr>
          <p:nvPr/>
        </p:nvSpPr>
        <p:spPr bwMode="auto">
          <a:xfrm>
            <a:off x="3048000" y="46482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&lt;p8&gt;</a:t>
            </a:r>
          </a:p>
        </p:txBody>
      </p:sp>
      <p:sp>
        <p:nvSpPr>
          <p:cNvPr id="110629" name="Text Box 36"/>
          <p:cNvSpPr txBox="1">
            <a:spLocks noChangeArrowheads="1"/>
          </p:cNvSpPr>
          <p:nvPr/>
        </p:nvSpPr>
        <p:spPr bwMode="auto">
          <a:xfrm>
            <a:off x="2057400" y="5638800"/>
            <a:ext cx="473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t>&lt;p0&gt;</a:t>
            </a:r>
          </a:p>
        </p:txBody>
      </p:sp>
      <p:sp>
        <p:nvSpPr>
          <p:cNvPr id="110630" name="Text Box 37"/>
          <p:cNvSpPr txBox="1">
            <a:spLocks noChangeArrowheads="1"/>
          </p:cNvSpPr>
          <p:nvPr/>
        </p:nvSpPr>
        <p:spPr bwMode="auto">
          <a:xfrm>
            <a:off x="4327525" y="1912938"/>
            <a:ext cx="2919413"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800"/>
              <a:t>Block x          A     B     C     D    E     F     J     D1     D2     D3</a:t>
            </a:r>
          </a:p>
          <a:p>
            <a:pPr eaLnBrk="1" hangingPunct="1"/>
            <a:r>
              <a:rPr lang="en-US" altLang="en-US" sz="800"/>
              <a:t>R(x)              p0    p1   p2   p3  p4    p5   p0    p6    p7      p8</a:t>
            </a:r>
          </a:p>
        </p:txBody>
      </p:sp>
      <p:grpSp>
        <p:nvGrpSpPr>
          <p:cNvPr id="110631" name="Group 45"/>
          <p:cNvGrpSpPr>
            <a:grpSpLocks/>
          </p:cNvGrpSpPr>
          <p:nvPr/>
        </p:nvGrpSpPr>
        <p:grpSpPr bwMode="auto">
          <a:xfrm>
            <a:off x="4267200" y="3200400"/>
            <a:ext cx="3482975" cy="468313"/>
            <a:chOff x="2688" y="2016"/>
            <a:chExt cx="2194" cy="295"/>
          </a:xfrm>
        </p:grpSpPr>
        <p:sp>
          <p:nvSpPr>
            <p:cNvPr id="110632" name="Text Box 38"/>
            <p:cNvSpPr txBox="1">
              <a:spLocks noChangeArrowheads="1"/>
            </p:cNvSpPr>
            <p:nvPr/>
          </p:nvSpPr>
          <p:spPr bwMode="auto">
            <a:xfrm>
              <a:off x="2688" y="2016"/>
              <a:ext cx="2194" cy="2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800"/>
                <a:t>Predicate p              p0      p1     p2     p3      p4        p5     p6      p7      p8</a:t>
              </a:r>
            </a:p>
            <a:p>
              <a:pPr eaLnBrk="1" hangingPunct="1"/>
              <a:endParaRPr lang="en-US" altLang="en-US" sz="800"/>
            </a:p>
            <a:p>
              <a:pPr eaLnBrk="1" hangingPunct="1"/>
              <a:r>
                <a:rPr lang="en-US" altLang="en-US" sz="800"/>
                <a:t>K(p)                        NULL  {A}   {A}    {B}    {B, C}   {A, C}  {B}    {C}      {C}</a:t>
              </a:r>
            </a:p>
          </p:txBody>
        </p:sp>
        <p:sp>
          <p:nvSpPr>
            <p:cNvPr id="110633" name="Line 39"/>
            <p:cNvSpPr>
              <a:spLocks noChangeShapeType="1"/>
            </p:cNvSpPr>
            <p:nvPr/>
          </p:nvSpPr>
          <p:spPr bwMode="auto">
            <a:xfrm>
              <a:off x="3521" y="2201"/>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34" name="Line 40"/>
            <p:cNvSpPr>
              <a:spLocks noChangeShapeType="1"/>
            </p:cNvSpPr>
            <p:nvPr/>
          </p:nvSpPr>
          <p:spPr bwMode="auto">
            <a:xfrm>
              <a:off x="3812" y="2201"/>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35" name="Line 41"/>
            <p:cNvSpPr>
              <a:spLocks noChangeShapeType="1"/>
            </p:cNvSpPr>
            <p:nvPr/>
          </p:nvSpPr>
          <p:spPr bwMode="auto">
            <a:xfrm>
              <a:off x="4052" y="2197"/>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36" name="Line 42"/>
            <p:cNvSpPr>
              <a:spLocks noChangeShapeType="1"/>
            </p:cNvSpPr>
            <p:nvPr/>
          </p:nvSpPr>
          <p:spPr bwMode="auto">
            <a:xfrm>
              <a:off x="4191" y="220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37" name="Line 43"/>
            <p:cNvSpPr>
              <a:spLocks noChangeShapeType="1"/>
            </p:cNvSpPr>
            <p:nvPr/>
          </p:nvSpPr>
          <p:spPr bwMode="auto">
            <a:xfrm>
              <a:off x="4269" y="2198"/>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38" name="Line 44"/>
            <p:cNvSpPr>
              <a:spLocks noChangeShapeType="1"/>
            </p:cNvSpPr>
            <p:nvPr/>
          </p:nvSpPr>
          <p:spPr bwMode="auto">
            <a:xfrm>
              <a:off x="4554" y="220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16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116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2A8F87-4183-4288-BC32-CE253FA61800}" type="slidenum">
              <a:rPr lang="en-US" altLang="en-US">
                <a:solidFill>
                  <a:srgbClr val="660066"/>
                </a:solidFill>
              </a:rPr>
              <a:pPr eaLnBrk="1" hangingPunct="1"/>
              <a:t>96</a:t>
            </a:fld>
            <a:endParaRPr lang="en-US" altLang="en-US">
              <a:solidFill>
                <a:srgbClr val="660066"/>
              </a:solidFill>
            </a:endParaRPr>
          </a:p>
        </p:txBody>
      </p:sp>
      <p:sp>
        <p:nvSpPr>
          <p:cNvPr id="111621" name="Rectangle 2"/>
          <p:cNvSpPr>
            <a:spLocks noGrp="1" noChangeArrowheads="1"/>
          </p:cNvSpPr>
          <p:nvPr>
            <p:ph type="title"/>
          </p:nvPr>
        </p:nvSpPr>
        <p:spPr/>
        <p:txBody>
          <a:bodyPr/>
          <a:lstStyle/>
          <a:p>
            <a:pPr eaLnBrk="1" hangingPunct="1"/>
            <a:r>
              <a:rPr lang="en-US" altLang="en-US" smtClean="0"/>
              <a:t>Relative Performance</a:t>
            </a:r>
          </a:p>
        </p:txBody>
      </p:sp>
      <p:pic>
        <p:nvPicPr>
          <p:cNvPr id="1116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8382000"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a:xfrm>
            <a:off x="609600" y="1755775"/>
            <a:ext cx="7772400" cy="1143000"/>
          </a:xfrm>
        </p:spPr>
        <p:txBody>
          <a:bodyPr/>
          <a:lstStyle/>
          <a:p>
            <a:pPr algn="r" eaLnBrk="1" hangingPunct="1"/>
            <a:r>
              <a:rPr lang="en-US" altLang="en-US" i="1" smtClean="0"/>
              <a:t>Scheduling Control Flow Graphs with Loops (Cycles)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36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136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B4A65C-6196-49E1-A93D-9609DAF62B8C}" type="slidenum">
              <a:rPr lang="en-US" altLang="en-US">
                <a:solidFill>
                  <a:srgbClr val="660066"/>
                </a:solidFill>
              </a:rPr>
              <a:pPr eaLnBrk="1" hangingPunct="1"/>
              <a:t>98</a:t>
            </a:fld>
            <a:endParaRPr lang="en-US" altLang="en-US">
              <a:solidFill>
                <a:srgbClr val="660066"/>
              </a:solidFill>
            </a:endParaRPr>
          </a:p>
        </p:txBody>
      </p:sp>
      <p:sp>
        <p:nvSpPr>
          <p:cNvPr id="113669" name="Rectangle 2"/>
          <p:cNvSpPr>
            <a:spLocks noGrp="1" noChangeArrowheads="1"/>
          </p:cNvSpPr>
          <p:nvPr>
            <p:ph type="title"/>
          </p:nvPr>
        </p:nvSpPr>
        <p:spPr>
          <a:xfrm>
            <a:off x="668338" y="463550"/>
            <a:ext cx="7391400" cy="762000"/>
          </a:xfrm>
        </p:spPr>
        <p:txBody>
          <a:bodyPr/>
          <a:lstStyle/>
          <a:p>
            <a:pPr eaLnBrk="1" hangingPunct="1"/>
            <a:r>
              <a:rPr lang="en-US" altLang="en-US" smtClean="0"/>
              <a:t>Software Pipelining</a:t>
            </a:r>
          </a:p>
        </p:txBody>
      </p:sp>
      <p:sp>
        <p:nvSpPr>
          <p:cNvPr id="113670" name="Rectangle 3"/>
          <p:cNvSpPr>
            <a:spLocks noGrp="1" noChangeArrowheads="1"/>
          </p:cNvSpPr>
          <p:nvPr>
            <p:ph type="body" idx="1"/>
          </p:nvPr>
        </p:nvSpPr>
        <p:spPr>
          <a:xfrm>
            <a:off x="677863" y="1822450"/>
            <a:ext cx="7920037" cy="4648200"/>
          </a:xfrm>
        </p:spPr>
        <p:txBody>
          <a:bodyPr/>
          <a:lstStyle/>
          <a:p>
            <a:pPr marL="0" indent="0" eaLnBrk="1" hangingPunct="1">
              <a:spcAft>
                <a:spcPct val="25000"/>
              </a:spcAft>
              <a:buFont typeface="Arial Unicode MS" panose="020B0604020202020204" pitchFamily="34" charset="-128"/>
              <a:buNone/>
            </a:pPr>
            <a:r>
              <a:rPr lang="en-US" altLang="en-US" sz="2800" smtClean="0"/>
              <a:t>Software Pipelining is a technique for exploiting parallelism across iterations of a loop.</a:t>
            </a:r>
          </a:p>
          <a:p>
            <a:pPr lvl="1" eaLnBrk="1" hangingPunct="1">
              <a:spcAft>
                <a:spcPct val="25000"/>
              </a:spcAft>
            </a:pPr>
            <a:r>
              <a:rPr lang="en-US" altLang="en-US" sz="2400" smtClean="0"/>
              <a:t>	Iterations are overlayed</a:t>
            </a:r>
          </a:p>
          <a:p>
            <a:pPr marL="0" indent="0" eaLnBrk="1" hangingPunct="1">
              <a:spcAft>
                <a:spcPct val="25000"/>
              </a:spcAft>
              <a:buFont typeface="Arial Unicode MS" panose="020B0604020202020204" pitchFamily="34" charset="-128"/>
              <a:buNone/>
            </a:pPr>
            <a:r>
              <a:rPr lang="en-US" altLang="en-US" sz="2800" smtClean="0">
                <a:solidFill>
                  <a:srgbClr val="CC0066"/>
                </a:solidFill>
              </a:rPr>
              <a:t>Rotating registers</a:t>
            </a:r>
            <a:r>
              <a:rPr lang="en-US" altLang="en-US" sz="2800" smtClean="0"/>
              <a:t> support a form of software pipelining called Modulo Scheduling</a:t>
            </a:r>
          </a:p>
          <a:p>
            <a:pPr lvl="1" eaLnBrk="1" hangingPunct="1">
              <a:spcAft>
                <a:spcPct val="25000"/>
              </a:spcAft>
            </a:pPr>
            <a:r>
              <a:rPr lang="en-US" altLang="en-US" sz="2400" smtClean="0"/>
              <a:t>Rotating registers provide automatic register renaming across iterations</a:t>
            </a:r>
          </a:p>
          <a:p>
            <a:pPr lvl="1" eaLnBrk="1" hangingPunct="1">
              <a:spcAft>
                <a:spcPct val="25000"/>
              </a:spcAft>
            </a:pPr>
            <a:endParaRPr lang="en-US" altLang="en-US" sz="240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46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Instruction Scheduling</a:t>
            </a:r>
          </a:p>
        </p:txBody>
      </p:sp>
      <p:sp>
        <p:nvSpPr>
          <p:cNvPr id="1146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DEDAF-34D5-457B-86A1-47CC3DD9E154}" type="slidenum">
              <a:rPr lang="en-US" altLang="en-US">
                <a:solidFill>
                  <a:srgbClr val="660066"/>
                </a:solidFill>
              </a:rPr>
              <a:pPr eaLnBrk="1" hangingPunct="1"/>
              <a:t>99</a:t>
            </a:fld>
            <a:endParaRPr lang="en-US" altLang="en-US">
              <a:solidFill>
                <a:srgbClr val="660066"/>
              </a:solidFill>
            </a:endParaRPr>
          </a:p>
        </p:txBody>
      </p:sp>
      <p:sp>
        <p:nvSpPr>
          <p:cNvPr id="114693" name="Rectangle 2"/>
          <p:cNvSpPr>
            <a:spLocks noGrp="1" noChangeArrowheads="1"/>
          </p:cNvSpPr>
          <p:nvPr>
            <p:ph type="title"/>
          </p:nvPr>
        </p:nvSpPr>
        <p:spPr>
          <a:xfrm>
            <a:off x="520700" y="414338"/>
            <a:ext cx="8158163" cy="762000"/>
          </a:xfrm>
        </p:spPr>
        <p:txBody>
          <a:bodyPr/>
          <a:lstStyle/>
          <a:p>
            <a:pPr eaLnBrk="1" hangingPunct="1"/>
            <a:r>
              <a:rPr lang="en-US" altLang="en-US" smtClean="0"/>
              <a:t>Register Files</a:t>
            </a:r>
          </a:p>
        </p:txBody>
      </p:sp>
      <p:sp>
        <p:nvSpPr>
          <p:cNvPr id="114694" name="Rectangle 3"/>
          <p:cNvSpPr>
            <a:spLocks noGrp="1" noChangeArrowheads="1"/>
          </p:cNvSpPr>
          <p:nvPr>
            <p:ph type="body" idx="1"/>
          </p:nvPr>
        </p:nvSpPr>
        <p:spPr>
          <a:xfrm>
            <a:off x="457200" y="1524000"/>
            <a:ext cx="8229600" cy="4724400"/>
          </a:xfrm>
        </p:spPr>
        <p:txBody>
          <a:bodyPr/>
          <a:lstStyle/>
          <a:p>
            <a:pPr eaLnBrk="1" hangingPunct="1"/>
            <a:r>
              <a:rPr lang="en-US" altLang="en-US" sz="2400" smtClean="0"/>
              <a:t>Each register file may have a static and a rotating portion</a:t>
            </a:r>
          </a:p>
          <a:p>
            <a:pPr eaLnBrk="1" hangingPunct="1"/>
            <a:r>
              <a:rPr lang="en-US" altLang="en-US" sz="2400" smtClean="0"/>
              <a:t>The i</a:t>
            </a:r>
            <a:r>
              <a:rPr lang="en-US" altLang="en-US" sz="2400" baseline="30000" smtClean="0"/>
              <a:t>th</a:t>
            </a:r>
            <a:r>
              <a:rPr lang="en-US" altLang="en-US" sz="2400" smtClean="0"/>
              <a:t> static register in file F is named Fi</a:t>
            </a:r>
          </a:p>
          <a:p>
            <a:pPr eaLnBrk="1" hangingPunct="1"/>
            <a:r>
              <a:rPr lang="en-US" altLang="en-US" sz="2400" smtClean="0"/>
              <a:t>The i</a:t>
            </a:r>
            <a:r>
              <a:rPr lang="en-US" altLang="en-US" sz="2400" baseline="30000" smtClean="0"/>
              <a:t>th</a:t>
            </a:r>
            <a:r>
              <a:rPr lang="en-US" altLang="en-US" sz="2400" smtClean="0"/>
              <a:t> rotating register in file F is named F[i]</a:t>
            </a:r>
          </a:p>
          <a:p>
            <a:pPr eaLnBrk="1" hangingPunct="1"/>
            <a:r>
              <a:rPr lang="en-US" altLang="en-US" sz="2400" smtClean="0"/>
              <a:t>F</a:t>
            </a:r>
            <a:r>
              <a:rPr lang="en-US" altLang="en-US" sz="2400" baseline="-25000" smtClean="0"/>
              <a:t> </a:t>
            </a:r>
            <a:r>
              <a:rPr lang="en-US" altLang="en-US" sz="2400" smtClean="0"/>
              <a:t>[i]  </a:t>
            </a:r>
            <a:r>
              <a:rPr lang="en-US" altLang="en-US" sz="2400" smtClean="0">
                <a:sym typeface="Symbol" panose="05050102010706020507" pitchFamily="18" charset="2"/>
              </a:rPr>
              <a:t>  F</a:t>
            </a:r>
            <a:r>
              <a:rPr lang="en-US" altLang="en-US" sz="2400" baseline="-25000" smtClean="0">
                <a:sym typeface="Symbol" panose="05050102010706020507" pitchFamily="18" charset="2"/>
              </a:rPr>
              <a:t>R</a:t>
            </a:r>
            <a:r>
              <a:rPr lang="en-US" altLang="en-US" sz="2400" smtClean="0">
                <a:sym typeface="Symbol" panose="05050102010706020507" pitchFamily="18" charset="2"/>
              </a:rPr>
              <a:t> [(RRB + i) % size(F</a:t>
            </a:r>
            <a:r>
              <a:rPr lang="en-US" altLang="en-US" sz="2400" baseline="-25000" smtClean="0">
                <a:sym typeface="Symbol" panose="05050102010706020507" pitchFamily="18" charset="2"/>
              </a:rPr>
              <a:t>R</a:t>
            </a:r>
            <a:r>
              <a:rPr lang="en-US" altLang="en-US" sz="2400" smtClean="0">
                <a:sym typeface="Symbol" panose="05050102010706020507" pitchFamily="18" charset="2"/>
              </a:rPr>
              <a:t>)]</a:t>
            </a:r>
            <a:endParaRPr lang="en-US" altLang="en-US" sz="2400" smtClean="0"/>
          </a:p>
        </p:txBody>
      </p:sp>
      <p:sp useBgFill="1">
        <p:nvSpPr>
          <p:cNvPr id="114695" name="Rectangle 4"/>
          <p:cNvSpPr>
            <a:spLocks noChangeArrowheads="1"/>
          </p:cNvSpPr>
          <p:nvPr/>
        </p:nvSpPr>
        <p:spPr bwMode="auto">
          <a:xfrm>
            <a:off x="4889500" y="4762500"/>
            <a:ext cx="1600200" cy="10668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F</a:t>
            </a:r>
            <a:r>
              <a:rPr lang="en-US" altLang="en-US" sz="2400" baseline="-25000">
                <a:latin typeface="Times New Roman" panose="02020603050405020304" pitchFamily="18" charset="0"/>
              </a:rPr>
              <a:t>R</a:t>
            </a:r>
            <a:endParaRPr lang="en-US" altLang="en-US" sz="2400">
              <a:latin typeface="Times New Roman" panose="02020603050405020304" pitchFamily="18" charset="0"/>
            </a:endParaRPr>
          </a:p>
        </p:txBody>
      </p:sp>
      <p:sp useBgFill="1">
        <p:nvSpPr>
          <p:cNvPr id="114696" name="Rectangle 5"/>
          <p:cNvSpPr>
            <a:spLocks noChangeArrowheads="1"/>
          </p:cNvSpPr>
          <p:nvPr/>
        </p:nvSpPr>
        <p:spPr bwMode="auto">
          <a:xfrm>
            <a:off x="4889500" y="3543300"/>
            <a:ext cx="1600200" cy="1219200"/>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F</a:t>
            </a:r>
            <a:r>
              <a:rPr lang="en-US" altLang="en-US" sz="2400" baseline="-25000">
                <a:latin typeface="Times New Roman" panose="02020603050405020304" pitchFamily="18" charset="0"/>
              </a:rPr>
              <a:t>S</a:t>
            </a:r>
            <a:endParaRPr lang="en-US" altLang="en-US" sz="2400">
              <a:latin typeface="Times New Roman" panose="02020603050405020304" pitchFamily="18" charset="0"/>
            </a:endParaRPr>
          </a:p>
        </p:txBody>
      </p:sp>
      <p:sp>
        <p:nvSpPr>
          <p:cNvPr id="114697" name="Text Box 6"/>
          <p:cNvSpPr txBox="1">
            <a:spLocks noChangeArrowheads="1"/>
          </p:cNvSpPr>
          <p:nvPr/>
        </p:nvSpPr>
        <p:spPr bwMode="auto">
          <a:xfrm>
            <a:off x="4889500" y="31623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F</a:t>
            </a:r>
          </a:p>
        </p:txBody>
      </p:sp>
      <p:sp>
        <p:nvSpPr>
          <p:cNvPr id="114698" name="AutoShape 7"/>
          <p:cNvSpPr>
            <a:spLocks/>
          </p:cNvSpPr>
          <p:nvPr/>
        </p:nvSpPr>
        <p:spPr bwMode="auto">
          <a:xfrm>
            <a:off x="6565900" y="4762500"/>
            <a:ext cx="152400" cy="1066800"/>
          </a:xfrm>
          <a:prstGeom prst="righ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4699" name="Text Box 8"/>
          <p:cNvSpPr txBox="1">
            <a:spLocks noChangeArrowheads="1"/>
          </p:cNvSpPr>
          <p:nvPr/>
        </p:nvSpPr>
        <p:spPr bwMode="auto">
          <a:xfrm>
            <a:off x="6718300" y="5067300"/>
            <a:ext cx="211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size(F</a:t>
            </a:r>
            <a:r>
              <a:rPr lang="en-US" altLang="en-US" sz="2400" baseline="-25000">
                <a:latin typeface="Times New Roman" panose="02020603050405020304" pitchFamily="18" charset="0"/>
              </a:rPr>
              <a:t>R</a:t>
            </a:r>
            <a:r>
              <a:rPr lang="en-US" altLang="en-US" sz="2400">
                <a:latin typeface="Times New Roman" panose="02020603050405020304" pitchFamily="18" charset="0"/>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Instruction Scheduling&amp;quot;&quot;/&gt;&lt;property id=&quot;20307&quot; value=&quot;256&quot;/&gt;&lt;/object&gt;&lt;object type=&quot;3&quot; unique_id=&quot;10005&quot;&gt;&lt;property id=&quot;20148&quot; value=&quot;5&quot;/&gt;&lt;property id=&quot;20300&quot; value=&quot;Slide 2 - &amp;quot;Instruction Scheduling: &amp;#x0D;&amp;#x0A;The Optimization Goal&amp;quot;&quot;/&gt;&lt;property id=&quot;20307&quot; value=&quot;262&quot;/&gt;&lt;/object&gt;&lt;object type=&quot;3&quot; unique_id=&quot;10006&quot;&gt;&lt;property id=&quot;20148&quot; value=&quot;5&quot;/&gt;&lt;property id=&quot;20300&quot; value=&quot;Slide 3 - &amp;quot;Instruction Scheduling Algorithms&amp;quot;&quot;/&gt;&lt;property id=&quot;20307&quot; value=&quot;264&quot;/&gt;&lt;/object&gt;&lt;object type=&quot;3&quot; unique_id=&quot;10007&quot;&gt;&lt;property id=&quot;20148&quot; value=&quot;5&quot;/&gt;&lt;property id=&quot;20300&quot; value=&quot;Slide 4 - &amp;quot;Impact of Control Flow&amp;quot;&quot;/&gt;&lt;property id=&quot;20307&quot; value=&quot;265&quot;/&gt;&lt;/object&gt;&lt;object type=&quot;3&quot; unique_id=&quot;10008&quot;&gt;&lt;property id=&quot;20148&quot; value=&quot;5&quot;/&gt;&lt;property id=&quot;20300&quot; value=&quot;Slide 5 - &amp;quot;Impact of Control Flow (Contd.)&amp;quot;&quot;/&gt;&lt;property id=&quot;20307&quot; value=&quot;266&quot;/&gt;&lt;/object&gt;&lt;object type=&quot;3&quot; unique_id=&quot;10009&quot;&gt;&lt;property id=&quot;20148&quot; value=&quot;5&quot;/&gt;&lt;property id=&quot;20300&quot; value=&quot;Slide 6 - &amp;quot;Acyclic Instruction Scheduling&amp;quot;&quot;/&gt;&lt;property id=&quot;20307&quot; value=&quot;267&quot;/&gt;&lt;/object&gt;&lt;object type=&quot;3&quot; unique_id=&quot;10015&quot;&gt;&lt;property id=&quot;20148&quot; value=&quot;5&quot;/&gt;&lt;property id=&quot;20300&quot; value=&quot;Slide 7 - &amp;quot;Instruction Scheduling&amp;quot;&quot;/&gt;&lt;property id=&quot;20307&quot; value=&quot;273&quot;/&gt;&lt;/object&gt;&lt;object type=&quot;3&quot; unique_id=&quot;10016&quot;&gt;&lt;property id=&quot;20148&quot; value=&quot;5&quot;/&gt;&lt;property id=&quot;20300&quot; value=&quot;Slide 8 - &amp;quot;Instruction Scheduling (Contd.)&amp;quot;&quot;/&gt;&lt;property id=&quot;20307&quot; value=&quot;274&quot;/&gt;&lt;/object&gt;&lt;object type=&quot;3&quot; unique_id=&quot;10017&quot;&gt;&lt;property id=&quot;20148&quot; value=&quot;5&quot;/&gt;&lt;property id=&quot;20300&quot; value=&quot;Slide 9 - &amp;quot;The General Instruction &amp;#x0D;&amp;#x0A;Scheduling Problem&amp;quot;&quot;/&gt;&lt;property id=&quot;20307&quot; value=&quot;275&quot;/&gt;&lt;/object&gt;&lt;object type=&quot;3&quot; unique_id=&quot;10018&quot;&gt;&lt;property id=&quot;20148&quot; value=&quot;5&quot;/&gt;&lt;property id=&quot;20300&quot; value=&quot;Slide 10 - &amp;quot;The General Instruction &amp;#x0D;&amp;#x0A;Scheduling Problem (Contd.)&amp;quot;&quot;/&gt;&lt;property id=&quot;20307&quot; value=&quot;276&quot;/&gt;&lt;/object&gt;&lt;object type=&quot;3&quot; unique_id=&quot;10019&quot;&gt;&lt;property id=&quot;20148&quot; value=&quot;5&quot;/&gt;&lt;property id=&quot;20300&quot; value=&quot;Slide 11 - &amp;quot;Drawing on Deterministic Scheduling &amp;quot;&quot;/&gt;&lt;property id=&quot;20307&quot; value=&quot;277&quot;/&gt;&lt;/object&gt;&lt;object type=&quot;3&quot; unique_id=&quot;10020&quot;&gt;&lt;property id=&quot;20148&quot; value=&quot;5&quot;/&gt;&lt;property id=&quot;20300&quot; value=&quot;Slide 12 - &amp;quot;Drawing on Deterministic Scheduling (Contd.)&amp;quot;&quot;/&gt;&lt;property id=&quot;20307&quot; value=&quot;278&quot;/&gt;&lt;/object&gt;&lt;object type=&quot;3&quot; unique_id=&quot;10021&quot;&gt;&lt;property id=&quot;20148&quot; value=&quot;5&quot;/&gt;&lt;property id=&quot;20300&quot; value=&quot;Slide 13 - &amp;quot;The Value of Greedy List Scheduling&amp;quot;&quot;/&gt;&lt;property id=&quot;20307&quot; value=&quot;279&quot;/&gt;&lt;/object&gt;&lt;object type=&quot;3&quot; unique_id=&quot;10022&quot;&gt;&lt;property id=&quot;20148&quot; value=&quot;5&quot;/&gt;&lt;property id=&quot;20300&quot; value=&quot;Slide 14 - &amp;quot;Greedy List Scheduling &amp;quot;&quot;/&gt;&lt;property id=&quot;20307&quot; value=&quot;280&quot;/&gt;&lt;/object&gt;&lt;object type=&quot;3&quot; unique_id=&quot;10023&quot;&gt;&lt;property id=&quot;20148&quot; value=&quot;5&quot;/&gt;&lt;property id=&quot;20300&quot; value=&quot;Slide 15 - &amp;quot;Some Intuition&amp;quot;&quot;/&gt;&lt;property id=&quot;20307&quot; value=&quot;281&quot;/&gt;&lt;/object&gt;&lt;object type=&quot;3&quot; unique_id=&quot;10024&quot;&gt;&lt;property id=&quot;20148&quot; value=&quot;5&quot;/&gt;&lt;property id=&quot;20300&quot; value=&quot;Slide 16 - &amp;quot;How Good is Greedy?&amp;quot;&quot;/&gt;&lt;property id=&quot;20307&quot; value=&quot;282&quot;/&gt;&lt;/object&gt;&lt;object type=&quot;3&quot; unique_id=&quot;10025&quot;&gt;&lt;property id=&quot;20148&quot; value=&quot;5&quot;/&gt;&lt;property id=&quot;20300&quot; value=&quot;Slide 17&quot;/&gt;&lt;property id=&quot;20307&quot; value=&quot;378&quot;/&gt;&lt;/object&gt;&lt;object type=&quot;3&quot; unique_id=&quot;10026&quot;&gt;&lt;property id=&quot;20148&quot; value=&quot;5&quot;/&gt;&lt;property id=&quot;20300&quot; value=&quot;Slide 18 - &amp;quot;A Critical Choice: The  Rank Function for Prioritizing Nodes&amp;quot;&quot;/&gt;&lt;property id=&quot;20307&quot; value=&quot;284&quot;/&gt;&lt;/object&gt;&lt;object type=&quot;3&quot; unique_id=&quot;10027&quot;&gt;&lt;property id=&quot;20148&quot; value=&quot;5&quot;/&gt;&lt;property id=&quot;20300&quot; value=&quot;Slide 19 - &amp;quot;An Example Rank Function&amp;quot;&quot;/&gt;&lt;property id=&quot;20307&quot; value=&quot;287&quot;/&gt;&lt;/object&gt;&lt;object type=&quot;3&quot; unique_id=&quot;10028&quot;&gt;&lt;property id=&quot;20148&quot; value=&quot;5&quot;/&gt;&lt;property id=&quot;20300&quot; value=&quot;Slide 20 - &amp;quot;An Example Rank Function&amp;quot;&quot;/&gt;&lt;property id=&quot;20307&quot; value=&quot;288&quot;/&gt;&lt;/object&gt;&lt;object type=&quot;3&quot; unique_id=&quot;10029&quot;&gt;&lt;property id=&quot;20148&quot; value=&quot;5&quot;/&gt;&lt;property id=&quot;20300&quot; value=&quot;Slide 21 - &amp;quot;An Example Rank Function&amp;quot;&quot;/&gt;&lt;property id=&quot;20307&quot; value=&quot;289&quot;/&gt;&lt;/object&gt;&lt;object type=&quot;3&quot; unique_id=&quot;10030&quot;&gt;&lt;property id=&quot;20148&quot; value=&quot;5&quot;/&gt;&lt;property id=&quot;20300&quot; value=&quot;Slide 22 - &amp;quot;The More General Case Scheduling Acyclic Control Flow Graphs&amp;quot;&quot;/&gt;&lt;property id=&quot;20307&quot; value=&quot;290&quot;/&gt;&lt;/object&gt;&lt;object type=&quot;3&quot; unique_id=&quot;10031&quot;&gt;&lt;property id=&quot;20148&quot; value=&quot;5&quot;/&gt;&lt;property id=&quot;20300&quot; value=&quot;Slide 23 - &amp;quot;Significant Jump in &amp;#x0D;&amp;#x0A;Compilation Cost&amp;quot;&quot;/&gt;&lt;property id=&quot;20307&quot; value=&quot;291&quot;/&gt;&lt;/object&gt;&lt;object type=&quot;3&quot; unique_id=&quot;10032&quot;&gt;&lt;property id=&quot;20148&quot; value=&quot;5&quot;/&gt;&lt;property id=&quot;20300&quot; value=&quot;Slide 24&quot;/&gt;&lt;property id=&quot;20307&quot; value=&quot;379&quot;/&gt;&lt;/object&gt;&lt;object type=&quot;3&quot; unique_id=&quot;10033&quot;&gt;&lt;property id=&quot;20148&quot; value=&quot;5&quot;/&gt;&lt;property id=&quot;20300&quot; value=&quot;Slide 25 - &amp;quot;Containing Compilation Cost&amp;quot;&quot;/&gt;&lt;property id=&quot;20307&quot; value=&quot;292&quot;/&gt;&lt;/object&gt;&lt;object type=&quot;3&quot; unique_id=&quot;10034&quot;&gt;&lt;property id=&quot;20148&quot; value=&quot;5&quot;/&gt;&lt;property id=&quot;20300&quot; value=&quot;Slide 26&quot;/&gt;&lt;property id=&quot;20307&quot; value=&quot;293&quot;/&gt;&lt;/object&gt;&lt;object type=&quot;3&quot; unique_id=&quot;10035&quot;&gt;&lt;property id=&quot;20148&quot; value=&quot;5&quot;/&gt;&lt;property id=&quot;20300&quot; value=&quot;Slide 27 - &amp;quot;&amp;#x0D;&amp;#x0A;Traces&amp;#x0D;&amp;#x0A;&amp;quot;&quot;/&gt;&lt;property id=&quot;20307&quot; value=&quot;294&quot;/&gt;&lt;/object&gt;&lt;object type=&quot;3&quot; unique_id=&quot;10036&quot;&gt;&lt;property id=&quot;20148&quot; value=&quot;5&quot;/&gt;&lt;property id=&quot;20300&quot; value=&quot;Slide 28 - &amp;quot;Traces (Contd.)&amp;quot;&quot;/&gt;&lt;property id=&quot;20307&quot; value=&quot;295&quot;/&gt;&lt;/object&gt;&lt;object type=&quot;3&quot; unique_id=&quot;10037&quot;&gt;&lt;property id=&quot;20148&quot; value=&quot;5&quot;/&gt;&lt;property id=&quot;20300&quot; value=&quot;Slide 29 - &amp;quot;Trace Scheduling&amp;quot;&quot;/&gt;&lt;property id=&quot;20307&quot; value=&quot;296&quot;/&gt;&lt;/object&gt;&lt;object type=&quot;3&quot; unique_id=&quot;10038&quot;&gt;&lt;property id=&quot;20148&quot; value=&quot;5&quot;/&gt;&lt;property id=&quot;20300&quot; value=&quot;Slide 30 - &amp;quot;Trace Scheduling (Contd.)&amp;quot;&quot;/&gt;&lt;property id=&quot;20307&quot; value=&quot;380&quot;/&gt;&lt;/object&gt;&lt;object type=&quot;3&quot; unique_id=&quot;10039&quot;&gt;&lt;property id=&quot;20148&quot; value=&quot;5&quot;/&gt;&lt;property id=&quot;20300&quot; value=&quot;Slide 31 - &amp;quot;Trace Scheduling (Contd.)&amp;quot;&quot;/&gt;&lt;property id=&quot;20307&quot; value=&quot;381&quot;/&gt;&lt;/object&gt;&lt;object type=&quot;3&quot; unique_id=&quot;10040&quot;&gt;&lt;property id=&quot;20148&quot; value=&quot;5&quot;/&gt;&lt;property id=&quot;20300&quot; value=&quot;Slide 32 - &amp;quot;Significant Comments&amp;quot;&quot;/&gt;&lt;property id=&quot;20307&quot; value=&quot;298&quot;/&gt;&lt;/object&gt;&lt;object type=&quot;3&quot; unique_id=&quot;10041&quot;&gt;&lt;property id=&quot;20148&quot; value=&quot;5&quot;/&gt;&lt;property id=&quot;20300&quot; value=&quot;Slide 33 - &amp;quot;Significant Comments&amp;quot;&quot;/&gt;&lt;property id=&quot;20307&quot; value=&quot;382&quot;/&gt;&lt;/object&gt;&lt;object type=&quot;3&quot; unique_id=&quot;10042&quot;&gt;&lt;property id=&quot;20148&quot; value=&quot;5&quot;/&gt;&lt;property id=&quot;20300&quot; value=&quot;Slide 34 - &amp;quot;The Four Elementary but Significant Side-effects&amp;quot;&quot;/&gt;&lt;property id=&quot;20307&quot; value=&quot;299&quot;/&gt;&lt;/object&gt;&lt;object type=&quot;3&quot; unique_id=&quot;10043&quot;&gt;&lt;property id=&quot;20148&quot; value=&quot;5&quot;/&gt;&lt;property id=&quot;20300&quot; value=&quot;Slide 35 - &amp;quot;The First Case&amp;quot;&quot;/&gt;&lt;property id=&quot;20307&quot; value=&quot;300&quot;/&gt;&lt;/object&gt;&lt;object type=&quot;3&quot; unique_id=&quot;10044&quot;&gt;&lt;property id=&quot;20148&quot; value=&quot;5&quot;/&gt;&lt;property id=&quot;20300&quot; value=&quot;Slide 36 - &amp;quot;The First Case (Contd.)&amp;quot;&quot;/&gt;&lt;property id=&quot;20307&quot; value=&quot;301&quot;/&gt;&lt;/object&gt;&lt;object type=&quot;3&quot; unique_id=&quot;10045&quot;&gt;&lt;property id=&quot;20148&quot; value=&quot;5&quot;/&gt;&lt;property id=&quot;20300&quot; value=&quot;Slide 37 - &amp;quot;The Second Case&amp;quot;&quot;/&gt;&lt;property id=&quot;20307&quot; value=&quot;302&quot;/&gt;&lt;/object&gt;&lt;object type=&quot;3&quot; unique_id=&quot;10046&quot;&gt;&lt;property id=&quot;20148&quot; value=&quot;5&quot;/&gt;&lt;property id=&quot;20300&quot; value=&quot;Slide 38 - &amp;quot;The Third Case&amp;quot;&quot;/&gt;&lt;property id=&quot;20307&quot; value=&quot;303&quot;/&gt;&lt;/object&gt;&lt;object type=&quot;3&quot; unique_id=&quot;10047&quot;&gt;&lt;property id=&quot;20148&quot; value=&quot;5&quot;/&gt;&lt;property id=&quot;20300&quot; value=&quot;Slide 39 - &amp;quot;The Third Case (Contd.)&amp;quot;&quot;/&gt;&lt;property id=&quot;20307&quot; value=&quot;304&quot;/&gt;&lt;/object&gt;&lt;object type=&quot;3&quot; unique_id=&quot;10048&quot;&gt;&lt;property id=&quot;20148&quot; value=&quot;5&quot;/&gt;&lt;property id=&quot;20300&quot; value=&quot;Slide 40 - &amp;quot;The Fourth Case&amp;quot;&quot;/&gt;&lt;property id=&quot;20307&quot; value=&quot;305&quot;/&gt;&lt;/object&gt;&lt;object type=&quot;3&quot; unique_id=&quot;10049&quot;&gt;&lt;property id=&quot;20148&quot; value=&quot;5&quot;/&gt;&lt;property id=&quot;20300&quot; value=&quot;Slide 41 - &amp;quot;At a Conceptual Level: &amp;#x0D;&amp;#x0A;Two Situations&amp;quot;&quot;/&gt;&lt;property id=&quot;20307&quot; value=&quot;306&quot;/&gt;&lt;/object&gt;&lt;object type=&quot;3&quot; unique_id=&quot;10050&quot;&gt;&lt;property id=&quot;20148&quot; value=&quot;5&quot;/&gt;&lt;property id=&quot;20300&quot; value=&quot;Slide 42 - &amp;quot;At a Conceptual Level: Two Situations (Contd.)&amp;quot;&quot;/&gt;&lt;property id=&quot;20307&quot; value=&quot;307&quot;/&gt;&lt;/object&gt;&lt;object type=&quot;3&quot; unique_id=&quot;10051&quot;&gt;&lt;property id=&quot;20148&quot; value=&quot;5&quot;/&gt;&lt;property id=&quot;20300&quot; value=&quot;Slide 43 - &amp;quot;Comparison to &amp;#x0D;&amp;#x0A;Basic Block Scheduling&amp;quot;&quot;/&gt;&lt;property id=&quot;20307&quot; value=&quot;308&quot;/&gt;&lt;/object&gt;&lt;object type=&quot;3&quot; unique_id=&quot;10052&quot;&gt;&lt;property id=&quot;20148&quot; value=&quot;5&quot;/&gt;&lt;property id=&quot;20300&quot; value=&quot;Slide 44 - &amp;quot;Fisher’s Trace Scheduling Algorithm&amp;quot;&quot;/&gt;&lt;property id=&quot;20307&quot; value=&quot;309&quot;/&gt;&lt;/object&gt;&lt;object type=&quot;3&quot; unique_id=&quot;10053&quot;&gt;&lt;property id=&quot;20148&quot; value=&quot;5&quot;/&gt;&lt;property id=&quot;20300&quot; value=&quot;Slide 45 - &amp;quot;Fisher’s Trace Scheduling Algorithm (Contd.)&amp;quot;&quot;/&gt;&lt;property id=&quot;20307&quot; value=&quot;310&quot;/&gt;&lt;/object&gt;&lt;object type=&quot;3&quot; unique_id=&quot;10054&quot;&gt;&lt;property id=&quot;20148&quot; value=&quot;5&quot;/&gt;&lt;property id=&quot;20300&quot; value=&quot;Slide 46 - &amp;quot;A Detailed Example will be Discussed Now&amp;quot;&quot;/&gt;&lt;property id=&quot;20307&quot; value=&quot;311&quot;/&gt;&lt;/object&gt;&lt;object type=&quot;3&quot; unique_id=&quot;10055&quot;&gt;&lt;property id=&quot;20148&quot; value=&quot;5&quot;/&gt;&lt;property id=&quot;20300&quot; value=&quot;Slide 47 - &amp;quot;Example&amp;quot;&quot;/&gt;&lt;property id=&quot;20307&quot; value=&quot;312&quot;/&gt;&lt;/object&gt;&lt;object type=&quot;3&quot; unique_id=&quot;10056&quot;&gt;&lt;property id=&quot;20148&quot; value=&quot;5&quot;/&gt;&lt;property id=&quot;20300&quot; value=&quot;Slide 48 - &amp;quot;Example (Contd.)&amp;quot;&quot;/&gt;&lt;property id=&quot;20307&quot; value=&quot;313&quot;/&gt;&lt;/object&gt;&lt;object type=&quot;3&quot; unique_id=&quot;10057&quot;&gt;&lt;property id=&quot;20148&quot; value=&quot;5&quot;/&gt;&lt;property id=&quot;20300&quot; value=&quot;Slide 49 - &amp;quot;Limitations of This Approach&amp;quot;&quot;/&gt;&lt;property id=&quot;20307&quot; value=&quot;314&quot;/&gt;&lt;/object&gt;&lt;object type=&quot;3&quot; unique_id=&quot;10058&quot;&gt;&lt;property id=&quot;20148&quot; value=&quot;5&quot;/&gt;&lt;property id=&quot;20300&quot; value=&quot;Slide 50 - &amp;quot;A More Aggressive Solution&amp;quot;&quot;/&gt;&lt;property id=&quot;20307&quot; value=&quot;315&quot;/&gt;&lt;/object&gt;&lt;object type=&quot;3&quot; unique_id=&quot;10060&quot;&gt;&lt;property id=&quot;20148&quot; value=&quot;5&quot;/&gt;&lt;property id=&quot;20300&quot; value=&quot;Slide 51 - &amp;quot;Super Block&amp;quot;&quot;/&gt;&lt;property id=&quot;20307&quot; value=&quot;317&quot;/&gt;&lt;/object&gt;&lt;object type=&quot;3&quot; unique_id=&quot;10061&quot;&gt;&lt;property id=&quot;20148&quot; value=&quot;5&quot;/&gt;&lt;property id=&quot;20300&quot; value=&quot;Slide 52 - &amp;quot;The Problem with Side Entrance&amp;quot;&quot;/&gt;&lt;property id=&quot;20307&quot; value=&quot;318&quot;/&gt;&lt;/object&gt;&lt;object type=&quot;3&quot; unique_id=&quot;10062&quot;&gt;&lt;property id=&quot;20148&quot; value=&quot;5&quot;/&gt;&lt;property id=&quot;20300&quot; value=&quot;Slide 53 - &amp;quot;Exceptions in &amp;#x0D;&amp;#x0A;Speculative Execution&amp;quot;&quot;/&gt;&lt;property id=&quot;20307&quot; value=&quot;319&quot;/&gt;&lt;/object&gt;&lt;object type=&quot;3&quot; unique_id=&quot;10063&quot;&gt;&lt;property id=&quot;20148&quot; value=&quot;5&quot;/&gt;&lt;property id=&quot;20300&quot; value=&quot;Slide 54 - &amp;quot;Sentinels&amp;quot;&quot;/&gt;&lt;property id=&quot;20307&quot; value=&quot;320&quot;/&gt;&lt;/object&gt;&lt;object type=&quot;3&quot; unique_id=&quot;10064&quot;&gt;&lt;property id=&quot;20148&quot; value=&quot;5&quot;/&gt;&lt;property id=&quot;20300&quot; value=&quot;Slide 55 - &amp;quot;Sentinels - An Example&amp;quot;&quot;/&gt;&lt;property id=&quot;20307&quot; value=&quot;321&quot;/&gt;&lt;/object&gt;&lt;object type=&quot;3&quot; unique_id=&quot;10065&quot;&gt;&lt;property id=&quot;20148&quot; value=&quot;5&quot;/&gt;&lt;property id=&quot;20300&quot; value=&quot;Slide 56 - &amp;quot;Super block formation and&amp;#x0D;&amp;#x0A;tail duplication&amp;quot;&quot;/&gt;&lt;property id=&quot;20307&quot; value=&quot;322&quot;/&gt;&lt;/object&gt;&lt;object type=&quot;3&quot; unique_id=&quot;10066&quot;&gt;&lt;property id=&quot;20148&quot; value=&quot;5&quot;/&gt;&lt;property id=&quot;20300&quot; value=&quot;Slide 69 - &amp;quot;Hyper block&amp;quot;&quot;/&gt;&lt;property id=&quot;20307&quot; value=&quot;323&quot;/&gt;&lt;/object&gt;&lt;object type=&quot;3&quot; unique_id=&quot;10067&quot;&gt;&lt;property id=&quot;20148&quot; value=&quot;5&quot;/&gt;&lt;property id=&quot;20300&quot; value=&quot;Slide 70 - &amp;quot;Hyper block formation procedure&amp;quot;&quot;/&gt;&lt;property id=&quot;20307&quot; value=&quot;324&quot;/&gt;&lt;/object&gt;&lt;object type=&quot;3&quot; unique_id=&quot;10068&quot;&gt;&lt;property id=&quot;20148&quot; value=&quot;5&quot;/&gt;&lt;property id=&quot;20300&quot; value=&quot;Slide 71 - &amp;quot;A Selection Heuristic&amp;quot;&quot;/&gt;&lt;property id=&quot;20307&quot; value=&quot;325&quot;/&gt;&lt;/object&gt;&lt;object type=&quot;3&quot; unique_id=&quot;10069&quot;&gt;&lt;property id=&quot;20148&quot; value=&quot;5&quot;/&gt;&lt;property id=&quot;20300&quot; value=&quot;Slide 72 - &amp;quot;An Example&amp;quot;&quot;/&gt;&lt;property id=&quot;20307&quot; value=&quot;326&quot;/&gt;&lt;/object&gt;&lt;object type=&quot;3&quot; unique_id=&quot;10070&quot;&gt;&lt;property id=&quot;20148&quot; value=&quot;5&quot;/&gt;&lt;property id=&quot;20300&quot; value=&quot;Slide 73 - &amp;quot;Tail Duplication&amp;quot;&quot;/&gt;&lt;property id=&quot;20307&quot; value=&quot;327&quot;/&gt;&lt;/object&gt;&lt;object type=&quot;3&quot; unique_id=&quot;10071&quot;&gt;&lt;property id=&quot;20148&quot; value=&quot;5&quot;/&gt;&lt;property id=&quot;20300&quot; value=&quot;Slide 74 - &amp;quot;Loop Peeling&amp;quot;&quot;/&gt;&lt;property id=&quot;20307&quot; value=&quot;328&quot;/&gt;&lt;/object&gt;&lt;object type=&quot;3&quot; unique_id=&quot;10072&quot;&gt;&lt;property id=&quot;20148&quot; value=&quot;5&quot;/&gt;&lt;property id=&quot;20300&quot; value=&quot;Slide 75 - &amp;quot;Node Splitting&amp;quot;&quot;/&gt;&lt;property id=&quot;20307&quot; value=&quot;329&quot;/&gt;&lt;/object&gt;&lt;object type=&quot;3&quot; unique_id=&quot;10073&quot;&gt;&lt;property id=&quot;20148&quot; value=&quot;5&quot;/&gt;&lt;property id=&quot;20300&quot; value=&quot;Slide 76 - &amp;quot;Node Splitting&amp;quot;&quot;/&gt;&lt;property id=&quot;20307&quot; value=&quot;436&quot;/&gt;&lt;/object&gt;&lt;object type=&quot;3&quot; unique_id=&quot;10074&quot;&gt;&lt;property id=&quot;20148&quot; value=&quot;5&quot;/&gt;&lt;property id=&quot;20300&quot; value=&quot;Slide 77 - &amp;quot;Managing Node Splitting&amp;quot;&quot;/&gt;&lt;property id=&quot;20307&quot; value=&quot;330&quot;/&gt;&lt;/object&gt;&lt;object type=&quot;3&quot; unique_id=&quot;10075&quot;&gt;&lt;property id=&quot;20148&quot; value=&quot;5&quot;/&gt;&lt;property id=&quot;20300&quot; value=&quot;Slide 78 - &amp;quot;Assembly Code&amp;quot;&quot;/&gt;&lt;property id=&quot;20307&quot; value=&quot;331&quot;/&gt;&lt;/object&gt;&lt;object type=&quot;3&quot; unique_id=&quot;10076&quot;&gt;&lt;property id=&quot;20148&quot; value=&quot;5&quot;/&gt;&lt;property id=&quot;20300&quot; value=&quot;Slide 79 - &amp;quot;If conversion&amp;quot;&quot;/&gt;&lt;property id=&quot;20307&quot; value=&quot;332&quot;/&gt;&lt;/object&gt;&lt;object type=&quot;3&quot; unique_id=&quot;10077&quot;&gt;&lt;property id=&quot;20148&quot; value=&quot;5&quot;/&gt;&lt;property id=&quot;20300&quot; value=&quot;Slide 80 - &amp;quot;Region Size Control&amp;quot;&quot;/&gt;&lt;property id=&quot;20307&quot; value=&quot;333&quot;/&gt;&lt;/object&gt;&lt;object type=&quot;3&quot; unique_id=&quot;10078&quot;&gt;&lt;property id=&quot;20148&quot; value=&quot;5&quot;/&gt;&lt;property id=&quot;20300&quot; value=&quot;Slide 81 - &amp;quot;Additional references&amp;quot;&quot;/&gt;&lt;property id=&quot;20307&quot; value=&quot;334&quot;/&gt;&lt;/object&gt;&lt;object type=&quot;3&quot; unique_id=&quot;10079&quot;&gt;&lt;property id=&quot;20148&quot; value=&quot;5&quot;/&gt;&lt;property id=&quot;20300&quot; value=&quot;Slide 82 - &amp;quot;Predication in HPL-PD&amp;quot;&quot;/&gt;&lt;property id=&quot;20307&quot; value=&quot;335&quot;/&gt;&lt;/object&gt;&lt;object type=&quot;3&quot; unique_id=&quot;10080&quot;&gt;&lt;property id=&quot;20148&quot; value=&quot;5&quot;/&gt;&lt;property id=&quot;20300&quot; value=&quot;Slide 83 - &amp;quot;Uses of Predication&amp;quot;&quot;/&gt;&lt;property id=&quot;20307&quot; value=&quot;336&quot;/&gt;&lt;/object&gt;&lt;object type=&quot;3&quot; unique_id=&quot;10081&quot;&gt;&lt;property id=&quot;20148&quot; value=&quot;5&quot;/&gt;&lt;property id=&quot;20300&quot; value=&quot;Slide 84 - &amp;quot;From Trimaran&amp;quot;&quot;/&gt;&lt;property id=&quot;20307&quot; value=&quot;337&quot;/&gt;&lt;/object&gt;&lt;object type=&quot;3&quot; unique_id=&quot;10082&quot;&gt;&lt;property id=&quot;20148&quot; value=&quot;5&quot;/&gt;&lt;property id=&quot;20300&quot; value=&quot;Slide 85 - &amp;quot;If-conversion&amp;quot;&quot;/&gt;&lt;property id=&quot;20307&quot; value=&quot;383&quot;/&gt;&lt;/object&gt;&lt;object type=&quot;3&quot; unique_id=&quot;10083&quot;&gt;&lt;property id=&quot;20148&quot; value=&quot;5&quot;/&gt;&lt;property id=&quot;20300&quot; value=&quot;Slide 86 - &amp;quot;If-conversion&amp;quot;&quot;/&gt;&lt;property id=&quot;20307&quot; value=&quot;384&quot;/&gt;&lt;/object&gt;&lt;object type=&quot;3&quot; unique_id=&quot;10084&quot;&gt;&lt;property id=&quot;20148&quot; value=&quot;5&quot;/&gt;&lt;property id=&quot;20300&quot; value=&quot;Slide 87 - &amp;quot;Association with Flow-edges&amp;quot;&quot;/&gt;&lt;property id=&quot;20307&quot; value=&quot;385&quot;/&gt;&lt;/object&gt;&lt;object type=&quot;3&quot; unique_id=&quot;10085&quot;&gt;&lt;property id=&quot;20148&quot; value=&quot;5&quot;/&gt;&lt;property id=&quot;20300&quot; value=&quot;Slide 88 - &amp;quot;Association with Flow-edges&amp;quot;&quot;/&gt;&lt;property id=&quot;20307&quot; value=&quot;386&quot;/&gt;&lt;/object&gt;&lt;object type=&quot;3&quot; unique_id=&quot;10086&quot;&gt;&lt;property id=&quot;20148&quot; value=&quot;5&quot;/&gt;&lt;property id=&quot;20300&quot; value=&quot;Slide 89 - &amp;quot;Example&amp;quot;&quot;/&gt;&lt;property id=&quot;20307&quot; value=&quot;387&quot;/&gt;&lt;/object&gt;&lt;object type=&quot;3&quot; unique_id=&quot;10087&quot;&gt;&lt;property id=&quot;20148&quot; value=&quot;5&quot;/&gt;&lt;property id=&quot;20300&quot; value=&quot;Slide 90 - &amp;quot;Second Try&amp;quot;&quot;/&gt;&lt;property id=&quot;20307&quot; value=&quot;388&quot;/&gt;&lt;/object&gt;&lt;object type=&quot;3&quot; unique_id=&quot;10088&quot;&gt;&lt;property id=&quot;20148&quot; value=&quot;5&quot;/&gt;&lt;property id=&quot;20300&quot; value=&quot;Slide 91 - &amp;quot;Association with Basic Blocks&amp;quot;&quot;/&gt;&lt;property id=&quot;20307&quot; value=&quot;389&quot;/&gt;&lt;/object&gt;&lt;object type=&quot;3&quot; unique_id=&quot;10089&quot;&gt;&lt;property id=&quot;20148&quot; value=&quot;5&quot;/&gt;&lt;property id=&quot;20300&quot; value=&quot;Slide 92 - &amp;quot;The RK Algorithm&amp;quot;&quot;/&gt;&lt;property id=&quot;20307&quot; value=&quot;390&quot;/&gt;&lt;/object&gt;&lt;object type=&quot;3&quot; unique_id=&quot;10090&quot;&gt;&lt;property id=&quot;20148&quot; value=&quot;5&quot;/&gt;&lt;property id=&quot;20300&quot; value=&quot;Slide 93 - &amp;quot;The RK Algorithm&amp;quot;&quot;/&gt;&lt;property id=&quot;20307&quot; value=&quot;391&quot;/&gt;&lt;/object&gt;&lt;object type=&quot;3&quot; unique_id=&quot;10091&quot;&gt;&lt;property id=&quot;20148&quot; value=&quot;5&quot;/&gt;&lt;property id=&quot;20300&quot; value=&quot;Slide 94 - &amp;quot;Example&amp;quot;&quot;/&gt;&lt;property id=&quot;20307&quot; value=&quot;392&quot;/&gt;&lt;/object&gt;&lt;object type=&quot;3&quot; unique_id=&quot;10092&quot;&gt;&lt;property id=&quot;20148&quot; value=&quot;5&quot;/&gt;&lt;property id=&quot;20300&quot; value=&quot;Slide 95 - &amp;quot;Another Example&amp;quot;&quot;/&gt;&lt;property id=&quot;20307&quot; value=&quot;464&quot;/&gt;&lt;/object&gt;&lt;object type=&quot;3&quot; unique_id=&quot;10093&quot;&gt;&lt;property id=&quot;20148&quot; value=&quot;5&quot;/&gt;&lt;property id=&quot;20300&quot; value=&quot;Slide 96 - &amp;quot;Relative Performance&amp;quot;&quot;/&gt;&lt;property id=&quot;20307&quot; value=&quot;394&quot;/&gt;&lt;/object&gt;&lt;object type=&quot;3&quot; unique_id=&quot;10129&quot;&gt;&lt;property id=&quot;20148&quot; value=&quot;5&quot;/&gt;&lt;property id=&quot;20300&quot; value=&quot;Slide 97 - &amp;quot;Scheduling Control Flow Graphs with Loops (Cycles)&amp;quot;&quot;/&gt;&lt;property id=&quot;20307&quot; value=&quot;345&quot;/&gt;&lt;/object&gt;&lt;object type=&quot;3&quot; unique_id=&quot;10130&quot;&gt;&lt;property id=&quot;20148&quot; value=&quot;5&quot;/&gt;&lt;property id=&quot;20300&quot; value=&quot;Slide 101 - &amp;quot;Main Idea&amp;quot;&quot;/&gt;&lt;property id=&quot;20307&quot; value=&quot;346&quot;/&gt;&lt;/object&gt;&lt;object type=&quot;3&quot; unique_id=&quot;10131&quot;&gt;&lt;property id=&quot;20148&quot; value=&quot;5&quot;/&gt;&lt;property id=&quot;20300&quot; value=&quot;Slide 102 - &amp;quot;Main Idea (Contd.)&amp;quot;&quot;/&gt;&lt;property id=&quot;20307&quot; value=&quot;347&quot;/&gt;&lt;/object&gt;&lt;object type=&quot;3&quot; unique_id=&quot;10132&quot;&gt;&lt;property id=&quot;20148&quot; value=&quot;5&quot;/&gt;&lt;property id=&quot;20300&quot; value=&quot;Slide 103 - &amp;quot;Illustration&amp;quot;&quot;/&gt;&lt;property id=&quot;20307&quot; value=&quot;348&quot;/&gt;&lt;/object&gt;&lt;object type=&quot;3&quot; unique_id=&quot;10133&quot;&gt;&lt;property id=&quot;20148&quot; value=&quot;5&quot;/&gt;&lt;property id=&quot;20300&quot; value=&quot;Slide 104 - &amp;quot;Example With Unbounded Resources&amp;quot;&quot;/&gt;&lt;property id=&quot;20307&quot; value=&quot;349&quot;/&gt;&lt;/object&gt;&lt;object type=&quot;3&quot; unique_id=&quot;10134&quot;&gt;&lt;property id=&quot;20148&quot; value=&quot;5&quot;/&gt;&lt;property id=&quot;20300&quot; value=&quot;Slide 124 - &amp;quot;Constraints on The Compiler in Determining Schedule&amp;quot;&quot;/&gt;&lt;property id=&quot;20307&quot; value=&quot;350&quot;/&gt;&lt;/object&gt;&lt;object type=&quot;3&quot; unique_id=&quot;10135&quot;&gt;&lt;property id=&quot;20148&quot; value=&quot;5&quot;/&gt;&lt;property id=&quot;20300&quot; value=&quot;Slide 125 - &amp;quot;Illustration&amp;quot;&quot;/&gt;&lt;property id=&quot;20307&quot; value=&quot;351&quot;/&gt;&lt;/object&gt;&lt;object type=&quot;3&quot; unique_id=&quot;10136&quot;&gt;&lt;property id=&quot;20148&quot; value=&quot;5&quot;/&gt;&lt;property id=&quot;20300&quot; value=&quot;Slide 126 - &amp;quot;Modulo Scheduling&amp;quot;&quot;/&gt;&lt;property id=&quot;20307&quot; value=&quot;352&quot;/&gt;&lt;/object&gt;&lt;object type=&quot;3&quot; unique_id=&quot;10137&quot;&gt;&lt;property id=&quot;20148&quot; value=&quot;5&quot;/&gt;&lt;property id=&quot;20300&quot; value=&quot;Slide 127 - &amp;quot;Minimal Initiation Interval (MII)&amp;quot;&quot;/&gt;&lt;property id=&quot;20307&quot; value=&quot;353&quot;/&gt;&lt;/object&gt;&lt;object type=&quot;3&quot; unique_id=&quot;10138&quot;&gt;&lt;property id=&quot;20148&quot; value=&quot;5&quot;/&gt;&lt;property id=&quot;20300&quot; value=&quot;Slide 128 - &amp;quot;Minimal Initiation Interval (MII)&amp;quot;&quot;/&gt;&lt;property id=&quot;20307&quot; value=&quot;354&quot;/&gt;&lt;/object&gt;&lt;object type=&quot;3&quot; unique_id=&quot;10139&quot;&gt;&lt;property id=&quot;20148&quot; value=&quot;5&quot;/&gt;&lt;property id=&quot;20300&quot; value=&quot;Slide 129 - &amp;quot;Iterative Modulo Scheduling&amp;quot;&quot;/&gt;&lt;property id=&quot;20307&quot; value=&quot;355&quot;/&gt;&lt;/object&gt;&lt;object type=&quot;3&quot; unique_id=&quot;10140&quot;&gt;&lt;property id=&quot;20148&quot; value=&quot;5&quot;/&gt;&lt;property id=&quot;20300&quot; value=&quot;Slide 130 - &amp;quot;Why “Iterative”?&amp;quot;&quot;/&gt;&lt;property id=&quot;20307&quot; value=&quot;425&quot;/&gt;&lt;/object&gt;&lt;object type=&quot;3&quot; unique_id=&quot;10141&quot;&gt;&lt;property id=&quot;20148&quot; value=&quot;5&quot;/&gt;&lt;property id=&quot;20300&quot; value=&quot;Slide 131 - &amp;quot;MII Infeasible - resource&amp;quot;&quot;/&gt;&lt;property id=&quot;20307&quot; value=&quot;426&quot;/&gt;&lt;/object&gt;&lt;object type=&quot;3&quot; unique_id=&quot;10142&quot;&gt;&lt;property id=&quot;20148&quot; value=&quot;5&quot;/&gt;&lt;property id=&quot;20300&quot; value=&quot;Slide 132 - &amp;quot;MII Infeasible - dependence&amp;quot;&quot;/&gt;&lt;property id=&quot;20307&quot; value=&quot;427&quot;/&gt;&lt;/object&gt;&lt;object type=&quot;3&quot; unique_id=&quot;10143&quot;&gt;&lt;property id=&quot;20148&quot; value=&quot;5&quot;/&gt;&lt;property id=&quot;20300&quot; value=&quot;Slide 133 - &amp;quot;Preprocessing Steps&amp;quot;&quot;/&gt;&lt;property id=&quot;20307&quot; value=&quot;356&quot;/&gt;&lt;/object&gt;&lt;object type=&quot;3&quot; unique_id=&quot;10144&quot;&gt;&lt;property id=&quot;20148&quot; value=&quot;5&quot;/&gt;&lt;property id=&quot;20300&quot; value=&quot;Slide 134 - &amp;quot;Main Driver &amp;quot;&quot;/&gt;&lt;property id=&quot;20307&quot; value=&quot;357&quot;/&gt;&lt;/object&gt;&lt;object type=&quot;3&quot; unique_id=&quot;10145&quot;&gt;&lt;property id=&quot;20148&quot; value=&quot;5&quot;/&gt;&lt;property id=&quot;20300&quot; value=&quot;Slide 135 - &amp;quot;Iterative Schedule Routine&amp;quot;&quot;/&gt;&lt;property id=&quot;20307&quot; value=&quot;358&quot;/&gt;&lt;/object&gt;&lt;object type=&quot;3&quot; unique_id=&quot;10146&quot;&gt;&lt;property id=&quot;20148&quot; value=&quot;5&quot;/&gt;&lt;property id=&quot;20300&quot; value=&quot;Slide 136 - &amp;quot;Discussion&amp;quot;&quot;/&gt;&lt;property id=&quot;20307&quot; value=&quot;359&quot;/&gt;&lt;/object&gt;&lt;object type=&quot;3&quot; unique_id=&quot;10147&quot;&gt;&lt;property id=&quot;20148&quot; value=&quot;5&quot;/&gt;&lt;property id=&quot;20300&quot; value=&quot;Slide 137 - &amp;quot;Find Slot Routine&amp;quot;&quot;/&gt;&lt;property id=&quot;20307&quot; value=&quot;360&quot;/&gt;&lt;/object&gt;&lt;object type=&quot;3&quot; unique_id=&quot;10148&quot;&gt;&lt;property id=&quot;20148&quot; value=&quot;5&quot;/&gt;&lt;property id=&quot;20300&quot; value=&quot;Slide 138 - &amp;quot;Discussion of find_slot &amp;quot;&quot;/&gt;&lt;property id=&quot;20307&quot; value=&quot;361&quot;/&gt;&lt;/object&gt;&lt;object type=&quot;3&quot; unique_id=&quot;10149&quot;&gt;&lt;property id=&quot;20148&quot; value=&quot;5&quot;/&gt;&lt;property id=&quot;20300&quot; value=&quot;Slide 139 - &amp;quot;Keeping track of resources&amp;quot;&quot;/&gt;&lt;property id=&quot;20307&quot; value=&quot;362&quot;/&gt;&lt;/object&gt;&lt;object type=&quot;3&quot; unique_id=&quot;10150&quot;&gt;&lt;property id=&quot;20148&quot; value=&quot;5&quot;/&gt;&lt;property id=&quot;20300&quot; value=&quot;Slide 140 - &amp;quot;Computing Priorities&amp;quot;&quot;/&gt;&lt;property id=&quot;20307&quot; value=&quot;363&quot;/&gt;&lt;/object&gt;&lt;object type=&quot;3&quot; unique_id=&quot;10151&quot;&gt;&lt;property id=&quot;20148&quot; value=&quot;5&quot;/&gt;&lt;property id=&quot;20300&quot; value=&quot;Slide 141 - &amp;quot;Loop Prolog and Epilog&amp;quot;&quot;/&gt;&lt;property id=&quot;20307&quot; value=&quot;364&quot;/&gt;&lt;/object&gt;&lt;object type=&quot;3&quot; unique_id=&quot;10152&quot;&gt;&lt;property id=&quot;20148&quot; value=&quot;5&quot;/&gt;&lt;property id=&quot;20300&quot; value=&quot;Slide 142 - &amp;quot;Prologue &amp;#x0D;&amp;#x0A;of Software Pipelining&amp;quot;&quot;/&gt;&lt;property id=&quot;20307&quot; value=&quot;365&quot;/&gt;&lt;/object&gt;&lt;object type=&quot;3&quot; unique_id=&quot;10153&quot;&gt;&lt;property id=&quot;20148&quot; value=&quot;5&quot;/&gt;&lt;property id=&quot;20300&quot; value=&quot;Slide 143 - &amp;quot;Removing Prolog/Epilog&amp;#x0D;&amp;#x0A; with Predication&amp;quot;&quot;/&gt;&lt;property id=&quot;20307&quot; value=&quot;366&quot;/&gt;&lt;/object&gt;&lt;object type=&quot;3&quot; unique_id=&quot;10154&quot;&gt;&lt;property id=&quot;20148&quot; value=&quot;5&quot;/&gt;&lt;property id=&quot;20300&quot; value=&quot;Slide 144 - &amp;quot;Modulo Scheduling with Predication &amp;quot;&quot;/&gt;&lt;property id=&quot;20307&quot; value=&quot;423&quot;/&gt;&lt;/object&gt;&lt;object type=&quot;3&quot; unique_id=&quot;10155&quot;&gt;&lt;property id=&quot;20148&quot; value=&quot;5&quot;/&gt;&lt;property id=&quot;20300&quot; value=&quot;Slide 145 - &amp;quot;Modulo Scheduling with Predication &amp;quot;&quot;/&gt;&lt;property id=&quot;20307&quot; value=&quot;424&quot;/&gt;&lt;/object&gt;&lt;object type=&quot;3&quot; unique_id=&quot;10156&quot;&gt;&lt;property id=&quot;20148&quot; value=&quot;5&quot;/&gt;&lt;property id=&quot;20300&quot; value=&quot;Slide 146 - &amp;quot;Kernel-Only code&amp;quot;&quot;/&gt;&lt;property id=&quot;20307&quot; value=&quot;367&quot;/&gt;&lt;/object&gt;&lt;object type=&quot;3&quot; unique_id=&quot;10157&quot;&gt;&lt;property id=&quot;20148&quot; value=&quot;5&quot;/&gt;&lt;property id=&quot;20300&quot; value=&quot;Slide 147 - &amp;quot;Prologue/Epilogue Generation&amp;quot;&quot;/&gt;&lt;property id=&quot;20307&quot; value=&quot;369&quot;/&gt;&lt;/object&gt;&lt;object type=&quot;3&quot; unique_id=&quot;10158&quot;&gt;&lt;property id=&quot;20148&quot; value=&quot;5&quot;/&gt;&lt;property id=&quot;20300&quot; value=&quot;Slide 148 - &amp;quot;Modulo Scheduling with Predication&amp;quot;&quot;/&gt;&lt;property id=&quot;20307&quot; value=&quot;370&quot;/&gt;&lt;/object&gt;&lt;object type=&quot;3&quot; unique_id=&quot;10159&quot;&gt;&lt;property id=&quot;20148&quot; value=&quot;5&quot;/&gt;&lt;property id=&quot;20300&quot; value=&quot;Slide 149 - &amp;quot;Algorithms for &amp;#x0D;&amp;#x0A;Software Pipelining&amp;quot;&quot;/&gt;&lt;property id=&quot;20307&quot; value=&quot;371&quot;/&gt;&lt;/object&gt;&lt;object type=&quot;3&quot; unique_id=&quot;10160&quot;&gt;&lt;property id=&quot;20148&quot; value=&quot;5&quot;/&gt;&lt;property id=&quot;20300&quot; value=&quot;Slide 150 - &amp;quot;Cont&amp;quot;&quot;/&gt;&lt;property id=&quot;20307&quot; value=&quot;372&quot;/&gt;&lt;/object&gt;&lt;object type=&quot;3&quot; unique_id=&quot;10161&quot;&gt;&lt;property id=&quot;20148&quot; value=&quot;5&quot;/&gt;&lt;property id=&quot;20300&quot; value=&quot;Slide 151 - &amp;quot;Additional Reading:&amp;quot;&quot;/&gt;&lt;property id=&quot;20307&quot; value=&quot;373&quot;/&gt;&lt;/object&gt;&lt;object type=&quot;3&quot; unique_id=&quot;10162&quot;&gt;&lt;property id=&quot;20148&quot; value=&quot;5&quot;/&gt;&lt;property id=&quot;20300&quot; value=&quot;Slide 152 - &amp;quot;Additional Reading:&amp;quot;&quot;/&gt;&lt;property id=&quot;20307&quot; value=&quot;374&quot;/&gt;&lt;/object&gt;&lt;object type=&quot;3&quot; unique_id=&quot;10163&quot;&gt;&lt;property id=&quot;20148&quot; value=&quot;5&quot;/&gt;&lt;property id=&quot;20300&quot; value=&quot;Slide 153 - &amp;quot;Additional Reading:&amp;quot;&quot;/&gt;&lt;property id=&quot;20307&quot; value=&quot;375&quot;/&gt;&lt;/object&gt;&lt;object type=&quot;3&quot; unique_id=&quot;10164&quot;&gt;&lt;property id=&quot;20148&quot; value=&quot;5&quot;/&gt;&lt;property id=&quot;20300&quot; value=&quot;Slide 154 - &amp;quot;Additional Reading:&amp;quot;&quot;/&gt;&lt;property id=&quot;20307&quot; value=&quot;376&quot;/&gt;&lt;/object&gt;&lt;object type=&quot;3&quot; unique_id=&quot;10165&quot;&gt;&lt;property id=&quot;20148&quot; value=&quot;5&quot;/&gt;&lt;property id=&quot;20300&quot; value=&quot;Slide 155 - &amp;quot;Additional Reading:&amp;quot;&quot;/&gt;&lt;property id=&quot;20307&quot; value=&quot;377&quot;/&gt;&lt;/object&gt;&lt;object type=&quot;3&quot; unique_id=&quot;17382&quot;&gt;&lt;property id=&quot;20148&quot; value=&quot;5&quot;/&gt;&lt;property id=&quot;20300&quot; value=&quot;Slide 105 - &amp;quot;An Itanium-based Example&amp;quot;&quot;/&gt;&lt;property id=&quot;20307&quot; value=&quot;483&quot;/&gt;&lt;/object&gt;&lt;object type=&quot;3&quot; unique_id=&quot;17400&quot;&gt;&lt;property id=&quot;20148&quot; value=&quot;5&quot;/&gt;&lt;property id=&quot;20300&quot; value=&quot;Slide 123 - &amp;quot;How to do software pipelining&amp;quot;&quot;/&gt;&lt;property id=&quot;20307&quot; value=&quot;482&quot;/&gt;&lt;/object&gt;&lt;object type=&quot;3&quot; unique_id=&quot;22772&quot;&gt;&lt;property id=&quot;20148&quot; value=&quot;5&quot;/&gt;&lt;property id=&quot;20300&quot; value=&quot;Slide 57 - &amp;quot;Predicated Execution&amp;quot;&quot;/&gt;&lt;property id=&quot;20307&quot; value=&quot;510&quot;/&gt;&lt;/object&gt;&lt;object type=&quot;3&quot; unique_id=&quot;22773&quot;&gt;&lt;property id=&quot;20148&quot; value=&quot;5&quot;/&gt;&lt;property id=&quot;20300&quot; value=&quot;Slide 58 - &amp;quot;Predicated Execution&amp;quot;&quot;/&gt;&lt;property id=&quot;20307&quot; value=&quot;511&quot;/&gt;&lt;/object&gt;&lt;object type=&quot;3&quot; unique_id=&quot;22774&quot;&gt;&lt;property id=&quot;20148&quot; value=&quot;5&quot;/&gt;&lt;property id=&quot;20300&quot; value=&quot;Slide 59 - &amp;quot;Predicated Execution&amp;quot;&quot;/&gt;&lt;property id=&quot;20307&quot; value=&quot;501&quot;/&gt;&lt;/object&gt;&lt;object type=&quot;3&quot; unique_id=&quot;22775&quot;&gt;&lt;property id=&quot;20148&quot; value=&quot;5&quot;/&gt;&lt;property id=&quot;20300&quot; value=&quot;Slide 60 - &amp;quot;Uses of Predication&amp;quot;&quot;/&gt;&lt;property id=&quot;20307&quot; value=&quot;502&quot;/&gt;&lt;/object&gt;&lt;object type=&quot;3&quot; unique_id=&quot;22776&quot;&gt;&lt;property id=&quot;20148&quot; value=&quot;5&quot;/&gt;&lt;property id=&quot;20300&quot; value=&quot;Slide 61 - &amp;quot;If-conversion&amp;quot;&quot;/&gt;&lt;property id=&quot;20307&quot; value=&quot;503&quot;/&gt;&lt;/object&gt;&lt;object type=&quot;3&quot; unique_id=&quot;22777&quot;&gt;&lt;property id=&quot;20148&quot; value=&quot;5&quot;/&gt;&lt;property id=&quot;20300&quot; value=&quot;Slide 62 - &amp;quot;Compare-to-predicate instructions&amp;quot;&quot;/&gt;&lt;property id=&quot;20307&quot; value=&quot;504&quot;/&gt;&lt;/object&gt;&lt;object type=&quot;3&quot; unique_id=&quot;22778&quot;&gt;&lt;property id=&quot;20148&quot; value=&quot;5&quot;/&gt;&lt;property id=&quot;20300&quot; value=&quot;Slide 63 - &amp;quot;If-conversion, revisited&amp;quot;&quot;/&gt;&lt;property id=&quot;20307&quot; value=&quot;505&quot;/&gt;&lt;/object&gt;&lt;object type=&quot;3&quot; unique_id=&quot;22779&quot;&gt;&lt;property id=&quot;20148&quot; value=&quot;5&quot;/&gt;&lt;property id=&quot;20300&quot; value=&quot;Slide 64 - &amp;quot;Compact Code with Wired-&amp;#x0D;&amp;#x0A;OR/AND predicate operation&amp;quot;&quot;/&gt;&lt;property id=&quot;20307&quot; value=&quot;506&quot;/&gt;&lt;/object&gt;&lt;object type=&quot;3&quot; unique_id=&quot;22780&quot;&gt;&lt;property id=&quot;20148&quot; value=&quot;5&quot;/&gt;&lt;property id=&quot;20300&quot; value=&quot;Slide 65 - &amp;quot;Wired-OR/AND&amp;#x0D;&amp;#x0A;Compare-to-Predicate operations&amp;quot;&quot;/&gt;&lt;property id=&quot;20307&quot; value=&quot;507&quot;/&gt;&lt;/object&gt;&lt;object type=&quot;3&quot; unique_id=&quot;22781&quot;&gt;&lt;property id=&quot;20148&quot; value=&quot;5&quot;/&gt;&lt;property id=&quot;20300&quot; value=&quot;Slide 66 - &amp;quot;Predicted with unconditional operation&amp;quot;&quot;/&gt;&lt;property id=&quot;20307&quot; value=&quot;508&quot;/&gt;&lt;/object&gt;&lt;object type=&quot;3&quot; unique_id=&quot;22782&quot;&gt;&lt;property id=&quot;20148&quot; value=&quot;5&quot;/&gt;&lt;property id=&quot;20300&quot; value=&quot;Slide 67 - &amp;quot;Predicated with Wired-OR&amp;quot;&quot;/&gt;&lt;property id=&quot;20307&quot; value=&quot;509&quot;/&gt;&lt;/object&gt;&lt;object type=&quot;3&quot; unique_id=&quot;22783&quot;&gt;&lt;property id=&quot;20148&quot; value=&quot;5&quot;/&gt;&lt;property id=&quot;20300&quot; value=&quot;Slide 68 - &amp;quot;The Hyperblock&amp;quot;&quot;/&gt;&lt;property id=&quot;20307&quot; value=&quot;512&quot;/&gt;&lt;/object&gt;&lt;object type=&quot;3&quot; unique_id=&quot;22784&quot;&gt;&lt;property id=&quot;20148&quot; value=&quot;5&quot;/&gt;&lt;property id=&quot;20300&quot; value=&quot;Slide 98 - &amp;quot;Software Pipelining&amp;quot;&quot;/&gt;&lt;property id=&quot;20307&quot; value=&quot;513&quot;/&gt;&lt;/object&gt;&lt;object type=&quot;3&quot; unique_id=&quot;22785&quot;&gt;&lt;property id=&quot;20148&quot; value=&quot;5&quot;/&gt;&lt;property id=&quot;20300&quot; value=&quot;Slide 99 - &amp;quot;Register Files&amp;quot;&quot;/&gt;&lt;property id=&quot;20307&quot; value=&quot;514&quot;/&gt;&lt;/object&gt;&lt;object type=&quot;3&quot; unique_id=&quot;22786&quot;&gt;&lt;property id=&quot;20148&quot; value=&quot;5&quot;/&gt;&lt;property id=&quot;20300&quot; value=&quot;Slide 100 - &amp;quot;Modulo Scheduling and Rotating Registers&amp;quot;&quot;/&gt;&lt;property id=&quot;20307&quot; value=&quot;515&quot;/&gt;&lt;/object&gt;&lt;object type=&quot;3&quot; unique_id=&quot;22787&quot;&gt;&lt;property id=&quot;20148&quot; value=&quot;5&quot;/&gt;&lt;property id=&quot;20300&quot; value=&quot;Slide 106 - &amp;quot;Software Pipelining in IA64&amp;quot;&quot;/&gt;&lt;property id=&quot;20307&quot; value=&quot;484&quot;/&gt;&lt;/object&gt;&lt;object type=&quot;3&quot; unique_id=&quot;22788&quot;&gt;&lt;property id=&quot;20148&quot; value=&quot;5&quot;/&gt;&lt;property id=&quot;20300&quot; value=&quot;Slide 107 - &amp;quot;IA64 Registers&amp;quot;&quot;/&gt;&lt;property id=&quot;20307&quot; value=&quot;485&quot;/&gt;&lt;/object&gt;&lt;object type=&quot;3&quot; unique_id=&quot;22789&quot;&gt;&lt;property id=&quot;20148&quot; value=&quot;5&quot;/&gt;&lt;property id=&quot;20300&quot; value=&quot;Slide 108 - &amp;quot;The Loop&amp;quot;&quot;/&gt;&lt;property id=&quot;20307&quot; value=&quot;486&quot;/&gt;&lt;/object&gt;&lt;object type=&quot;3&quot; unique_id=&quot;22790&quot;&gt;&lt;property id=&quot;20148&quot; value=&quot;5&quot;/&gt;&lt;property id=&quot;20300&quot; value=&quot;Slide 109 - &amp;quot;Setting up the counters&amp;quot;&quot;/&gt;&lt;property id=&quot;20307&quot; value=&quot;487&quot;/&gt;&lt;/object&gt;&lt;object type=&quot;3&quot; unique_id=&quot;22791&quot;&gt;&lt;property id=&quot;20148&quot; value=&quot;5&quot;/&gt;&lt;property id=&quot;20300&quot; value=&quot;Slide 110 - &amp;quot;Initialize Rotating Registers&amp;quot;&quot;/&gt;&lt;property id=&quot;20307&quot; value=&quot;488&quot;/&gt;&lt;/object&gt;&lt;object type=&quot;3&quot; unique_id=&quot;22792&quot;&gt;&lt;property id=&quot;20148&quot; value=&quot;5&quot;/&gt;&lt;property id=&quot;20300&quot; value=&quot;Slide 111 - &amp;quot;Setting up loop counter&amp;quot;&quot;/&gt;&lt;property id=&quot;20307&quot; value=&quot;489&quot;/&gt;&lt;/object&gt;&lt;object type=&quot;3&quot; unique_id=&quot;22793&quot;&gt;&lt;property id=&quot;20148&quot; value=&quot;5&quot;/&gt;&lt;property id=&quot;20300&quot; value=&quot;Slide 112 - &amp;quot;Setting up the epilog counter&amp;quot;&quot;/&gt;&lt;property id=&quot;20307&quot; value=&quot;490&quot;/&gt;&lt;/object&gt;&lt;object type=&quot;3&quot; unique_id=&quot;22794&quot;&gt;&lt;property id=&quot;20148&quot; value=&quot;5&quot;/&gt;&lt;property id=&quot;20300&quot; value=&quot;Slide 113 - &amp;quot;The Prolog&amp;quot;&quot;/&gt;&lt;property id=&quot;20307&quot; value=&quot;491&quot;/&gt;&lt;/object&gt;&lt;object type=&quot;3&quot; unique_id=&quot;22795&quot;&gt;&lt;property id=&quot;20148&quot; value=&quot;5&quot;/&gt;&lt;property id=&quot;20300&quot; value=&quot;Slide 114 - &amp;quot;The 1st iteration&amp;quot;&quot;/&gt;&lt;property id=&quot;20307&quot; value=&quot;492&quot;/&gt;&lt;/object&gt;&lt;object type=&quot;3&quot; unique_id=&quot;22796&quot;&gt;&lt;property id=&quot;20148&quot; value=&quot;5&quot;/&gt;&lt;property id=&quot;20300&quot; value=&quot;Slide 115 - &amp;quot;The Prolog&amp;quot;&quot;/&gt;&lt;property id=&quot;20307&quot; value=&quot;493&quot;/&gt;&lt;/object&gt;&lt;object type=&quot;3&quot; unique_id=&quot;22797&quot;&gt;&lt;property id=&quot;20148&quot; value=&quot;5&quot;/&gt;&lt;property id=&quot;20300&quot; value=&quot;Slide 116 - &amp;quot;The Prolog&amp;quot;&quot;/&gt;&lt;property id=&quot;20307&quot; value=&quot;494&quot;/&gt;&lt;/object&gt;&lt;object type=&quot;3&quot; unique_id=&quot;22798&quot;&gt;&lt;property id=&quot;20148&quot; value=&quot;5&quot;/&gt;&lt;property id=&quot;20300&quot; value=&quot;Slide 117 - &amp;quot;The Prolog&amp;quot;&quot;/&gt;&lt;property id=&quot;20307&quot; value=&quot;495&quot;/&gt;&lt;/object&gt;&lt;object type=&quot;3&quot; unique_id=&quot;22799&quot;&gt;&lt;property id=&quot;20148&quot; value=&quot;5&quot;/&gt;&lt;property id=&quot;20300&quot; value=&quot;Slide 118 - &amp;quot;The Kernel&amp;quot;&quot;/&gt;&lt;property id=&quot;20307&quot; value=&quot;496&quot;/&gt;&lt;/object&gt;&lt;object type=&quot;3&quot; unique_id=&quot;22800&quot;&gt;&lt;property id=&quot;20148&quot; value=&quot;5&quot;/&gt;&lt;property id=&quot;20300&quot; value=&quot;Slide 119 - &amp;quot;The Kernel&amp;quot;&quot;/&gt;&lt;property id=&quot;20307&quot; value=&quot;497&quot;/&gt;&lt;/object&gt;&lt;object type=&quot;3&quot; unique_id=&quot;22801&quot;&gt;&lt;property id=&quot;20148&quot; value=&quot;5&quot;/&gt;&lt;property id=&quot;20300&quot; value=&quot;Slide 120 - &amp;quot;The Counted Loop Branch&amp;quot;&quot;/&gt;&lt;property id=&quot;20307&quot; value=&quot;498&quot;/&gt;&lt;/object&gt;&lt;object type=&quot;3&quot; unique_id=&quot;22802&quot;&gt;&lt;property id=&quot;20148&quot; value=&quot;5&quot;/&gt;&lt;property id=&quot;20300&quot; value=&quot;Slide 121 - &amp;quot;Looping the Kernel&amp;quot;&quot;/&gt;&lt;property id=&quot;20307&quot; value=&quot;499&quot;/&gt;&lt;/object&gt;&lt;object type=&quot;3&quot; unique_id=&quot;22803&quot;&gt;&lt;property id=&quot;20148&quot; value=&quot;5&quot;/&gt;&lt;property id=&quot;20300&quot; value=&quot;Slide 122 - &amp;quot;The Epilog&amp;quot;&quot;/&gt;&lt;property id=&quot;20307&quot; value=&quot;500&quot;/&gt;&lt;/object&gt;&lt;/object&gt;&lt;/object&gt;&lt;/database&gt;"/>
  <p:tag name="SECTOMILLISECCONVERTED" val="1"/>
</p:tagLst>
</file>

<file path=ppt/theme/theme1.xml><?xml version="1.0" encoding="utf-8"?>
<a:theme xmlns:a="http://schemas.openxmlformats.org/drawingml/2006/main" name="1_CS5214 - 2008">
  <a:themeElements>
    <a:clrScheme name="1_CS5214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S5214 - 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S5214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S5214 - 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S5214 - 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S5214 - 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S5214 - 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S5214 - 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S5214 - 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S5214 - 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S5214 - 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S5214 - 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S5214 - 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S5214 - 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CS5214 - 2008</Template>
  <TotalTime>11879</TotalTime>
  <Words>7020</Words>
  <Application>Microsoft Office PowerPoint</Application>
  <PresentationFormat>On-screen Show (4:3)</PresentationFormat>
  <Paragraphs>1911</Paragraphs>
  <Slides>155</Slides>
  <Notes>155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155</vt:i4>
      </vt:variant>
    </vt:vector>
  </HeadingPairs>
  <TitlesOfParts>
    <vt:vector size="167" baseType="lpstr">
      <vt:lpstr>Arial</vt:lpstr>
      <vt:lpstr>Arial Unicode MS</vt:lpstr>
      <vt:lpstr>Times New Roman</vt:lpstr>
      <vt:lpstr>Symbol</vt:lpstr>
      <vt:lpstr>Lucida Sans Unicode</vt:lpstr>
      <vt:lpstr>Wingdings</vt:lpstr>
      <vt:lpstr>Courier New</vt:lpstr>
      <vt:lpstr>Lucida Console</vt:lpstr>
      <vt:lpstr>1_CS5214 - 2008</vt:lpstr>
      <vt:lpstr>Microsoft Word Document</vt:lpstr>
      <vt:lpstr>MathType 5.0 Equation</vt:lpstr>
      <vt:lpstr>Microsoft Equation 3.0</vt:lpstr>
      <vt:lpstr>Instruction Scheduling</vt:lpstr>
      <vt:lpstr>Instruction Scheduling:  The Optimization Goal</vt:lpstr>
      <vt:lpstr>Instruction Scheduling Algorithms</vt:lpstr>
      <vt:lpstr>Impact of Control Flow</vt:lpstr>
      <vt:lpstr>Impact of Control Flow (Contd.)</vt:lpstr>
      <vt:lpstr>Acyclic Instruction Scheduling</vt:lpstr>
      <vt:lpstr>Instruction Scheduling</vt:lpstr>
      <vt:lpstr>Instruction Scheduling (Contd.)</vt:lpstr>
      <vt:lpstr>The General Instruction  Scheduling Problem</vt:lpstr>
      <vt:lpstr>The General Instruction  Scheduling Problem (Contd.)</vt:lpstr>
      <vt:lpstr>Drawing on Deterministic Scheduling </vt:lpstr>
      <vt:lpstr>Drawing on Deterministic Scheduling (Contd.)</vt:lpstr>
      <vt:lpstr>The Value of Greedy List Scheduling</vt:lpstr>
      <vt:lpstr>Greedy List Scheduling </vt:lpstr>
      <vt:lpstr>Some Intuition</vt:lpstr>
      <vt:lpstr>How Good is Greedy?</vt:lpstr>
      <vt:lpstr>PowerPoint Presentation</vt:lpstr>
      <vt:lpstr>A Critical Choice: The  Rank Function for Prioritizing Nodes</vt:lpstr>
      <vt:lpstr>An Example Rank Function</vt:lpstr>
      <vt:lpstr>An Example Rank Function</vt:lpstr>
      <vt:lpstr>An Example Rank Function</vt:lpstr>
      <vt:lpstr>The More General Case Scheduling Acyclic Control Flow Graphs</vt:lpstr>
      <vt:lpstr>Significant Jump in  Compilation Cost</vt:lpstr>
      <vt:lpstr>PowerPoint Presentation</vt:lpstr>
      <vt:lpstr>Containing Compilation Cost</vt:lpstr>
      <vt:lpstr>PowerPoint Presentation</vt:lpstr>
      <vt:lpstr> Traces </vt:lpstr>
      <vt:lpstr>Traces (Contd.)</vt:lpstr>
      <vt:lpstr>Trace Scheduling</vt:lpstr>
      <vt:lpstr>Trace Scheduling (Contd.)</vt:lpstr>
      <vt:lpstr>Trace Scheduling (Contd.)</vt:lpstr>
      <vt:lpstr>Significant Comments</vt:lpstr>
      <vt:lpstr>Significant Comments</vt:lpstr>
      <vt:lpstr>The Four Elementary but Significant Side-effects</vt:lpstr>
      <vt:lpstr>The First Case</vt:lpstr>
      <vt:lpstr>The First Case (Contd.)</vt:lpstr>
      <vt:lpstr>The Second Case</vt:lpstr>
      <vt:lpstr>The Third Case</vt:lpstr>
      <vt:lpstr>The Third Case (Contd.)</vt:lpstr>
      <vt:lpstr>The Fourth Case</vt:lpstr>
      <vt:lpstr>At a Conceptual Level:  Two Situations</vt:lpstr>
      <vt:lpstr>At a Conceptual Level: Two Situations (Contd.)</vt:lpstr>
      <vt:lpstr>Comparison to  Basic Block Scheduling</vt:lpstr>
      <vt:lpstr>Fisher’s Trace Scheduling Algorithm</vt:lpstr>
      <vt:lpstr>Fisher’s Trace Scheduling Algorithm (Contd.)</vt:lpstr>
      <vt:lpstr>A Detailed Example will be Discussed Now</vt:lpstr>
      <vt:lpstr>Example</vt:lpstr>
      <vt:lpstr>Example (Contd.)</vt:lpstr>
      <vt:lpstr>Limitations of This Approach</vt:lpstr>
      <vt:lpstr>A More Aggressive Solution</vt:lpstr>
      <vt:lpstr>Super Block</vt:lpstr>
      <vt:lpstr>The Problem with Side Entrance</vt:lpstr>
      <vt:lpstr>Exceptions in  Speculative Execution</vt:lpstr>
      <vt:lpstr>Sentinels</vt:lpstr>
      <vt:lpstr>Sentinels - An Example</vt:lpstr>
      <vt:lpstr>Super block formation and tail duplication</vt:lpstr>
      <vt:lpstr>Predicated Execution</vt:lpstr>
      <vt:lpstr>Predicated Execution</vt:lpstr>
      <vt:lpstr>Predicated Execution</vt:lpstr>
      <vt:lpstr>Uses of Predication</vt:lpstr>
      <vt:lpstr>If-conversion</vt:lpstr>
      <vt:lpstr>Compare-to-predicate instructions</vt:lpstr>
      <vt:lpstr>If-conversion, revisited</vt:lpstr>
      <vt:lpstr>Compact Code with Wired- OR/AND predicate operation</vt:lpstr>
      <vt:lpstr>Wired-OR/AND Compare-to-Predicate operations</vt:lpstr>
      <vt:lpstr>Predicted with unconditional operation</vt:lpstr>
      <vt:lpstr>Predicated with Wired-OR</vt:lpstr>
      <vt:lpstr>The Hyperblock</vt:lpstr>
      <vt:lpstr>Hyper block</vt:lpstr>
      <vt:lpstr>Hyper block formation procedure</vt:lpstr>
      <vt:lpstr>A Selection Heuristic</vt:lpstr>
      <vt:lpstr>An Example</vt:lpstr>
      <vt:lpstr>Tail Duplication</vt:lpstr>
      <vt:lpstr>Loop Peeling</vt:lpstr>
      <vt:lpstr>Node Splitting</vt:lpstr>
      <vt:lpstr>Node Splitting</vt:lpstr>
      <vt:lpstr>Managing Node Splitting</vt:lpstr>
      <vt:lpstr>Assembly Code</vt:lpstr>
      <vt:lpstr>If conversion</vt:lpstr>
      <vt:lpstr>Region Size Control</vt:lpstr>
      <vt:lpstr>Additional references</vt:lpstr>
      <vt:lpstr>Predication in HPL-PD</vt:lpstr>
      <vt:lpstr>Uses of Predication</vt:lpstr>
      <vt:lpstr>From Trimaran</vt:lpstr>
      <vt:lpstr>If-conversion</vt:lpstr>
      <vt:lpstr>If-conversion</vt:lpstr>
      <vt:lpstr>Association with Flow-edges</vt:lpstr>
      <vt:lpstr>Association with Flow-edges</vt:lpstr>
      <vt:lpstr>Example</vt:lpstr>
      <vt:lpstr>Second Try</vt:lpstr>
      <vt:lpstr>Association with Basic Blocks</vt:lpstr>
      <vt:lpstr>The RK Algorithm</vt:lpstr>
      <vt:lpstr>The RK Algorithm</vt:lpstr>
      <vt:lpstr>Example</vt:lpstr>
      <vt:lpstr>Another Example</vt:lpstr>
      <vt:lpstr>Relative Performance</vt:lpstr>
      <vt:lpstr>Scheduling Control Flow Graphs with Loops (Cycles)</vt:lpstr>
      <vt:lpstr>Software Pipelining</vt:lpstr>
      <vt:lpstr>Register Files</vt:lpstr>
      <vt:lpstr>Modulo Scheduling and Rotating Registers</vt:lpstr>
      <vt:lpstr>Main Idea</vt:lpstr>
      <vt:lpstr>Main Idea (Contd.)</vt:lpstr>
      <vt:lpstr>Illustration</vt:lpstr>
      <vt:lpstr>Example With Unbounded Resources</vt:lpstr>
      <vt:lpstr>An Itanium-based Example</vt:lpstr>
      <vt:lpstr>Software Pipelining in IA64</vt:lpstr>
      <vt:lpstr>IA64 Registers</vt:lpstr>
      <vt:lpstr>The Loop</vt:lpstr>
      <vt:lpstr>Setting up the counters</vt:lpstr>
      <vt:lpstr>Initialize Rotating Registers</vt:lpstr>
      <vt:lpstr>Setting up loop counter</vt:lpstr>
      <vt:lpstr>Setting up the epilog counter</vt:lpstr>
      <vt:lpstr>The Prolog</vt:lpstr>
      <vt:lpstr>The 1st iteration</vt:lpstr>
      <vt:lpstr>The Prolog</vt:lpstr>
      <vt:lpstr>The Prolog</vt:lpstr>
      <vt:lpstr>The Prolog</vt:lpstr>
      <vt:lpstr>The Kernel</vt:lpstr>
      <vt:lpstr>The Kernel</vt:lpstr>
      <vt:lpstr>The Counted Loop Branch</vt:lpstr>
      <vt:lpstr>Looping the Kernel</vt:lpstr>
      <vt:lpstr>The Epilog</vt:lpstr>
      <vt:lpstr>How to do software pipelining</vt:lpstr>
      <vt:lpstr>Constraints on The Compiler in Determining Schedule</vt:lpstr>
      <vt:lpstr>Illustration</vt:lpstr>
      <vt:lpstr>Modulo Scheduling</vt:lpstr>
      <vt:lpstr>Minimal Initiation Interval (MII)</vt:lpstr>
      <vt:lpstr>Minimal Initiation Interval (MII)</vt:lpstr>
      <vt:lpstr>Iterative Modulo Scheduling</vt:lpstr>
      <vt:lpstr>Why “Iterative”?</vt:lpstr>
      <vt:lpstr>MII Infeasible - resource</vt:lpstr>
      <vt:lpstr>MII Infeasible - dependence</vt:lpstr>
      <vt:lpstr>Preprocessing Steps</vt:lpstr>
      <vt:lpstr>Main Driver </vt:lpstr>
      <vt:lpstr>Iterative Schedule Routine</vt:lpstr>
      <vt:lpstr>Discussion</vt:lpstr>
      <vt:lpstr>Find Slot Routine</vt:lpstr>
      <vt:lpstr>Discussion of find_slot </vt:lpstr>
      <vt:lpstr>Keeping track of resources</vt:lpstr>
      <vt:lpstr>Computing Priorities</vt:lpstr>
      <vt:lpstr>Loop Prolog and Epilog</vt:lpstr>
      <vt:lpstr>Prologue  of Software Pipelining</vt:lpstr>
      <vt:lpstr>Removing Prolog/Epilog  with Predication</vt:lpstr>
      <vt:lpstr>Modulo Scheduling with Predication </vt:lpstr>
      <vt:lpstr>Modulo Scheduling with Predication </vt:lpstr>
      <vt:lpstr>Kernel-Only code</vt:lpstr>
      <vt:lpstr>Prologue/Epilogue Generation</vt:lpstr>
      <vt:lpstr>Modulo Scheduling with Predication</vt:lpstr>
      <vt:lpstr>Algorithms for  Software Pipelining</vt:lpstr>
      <vt:lpstr>Cont</vt:lpstr>
      <vt:lpstr>Additional Reading:</vt:lpstr>
      <vt:lpstr>Additional Reading:</vt:lpstr>
      <vt:lpstr>Additional Reading:</vt:lpstr>
      <vt:lpstr>Additional Reading:</vt:lpstr>
      <vt:lpstr>Additional Reading:</vt:lpstr>
    </vt:vector>
  </TitlesOfParts>
  <Company>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Scheduling</dc:title>
  <dc:creator>dcswwf</dc:creator>
  <cp:lastModifiedBy>wongwf</cp:lastModifiedBy>
  <cp:revision>45</cp:revision>
  <dcterms:created xsi:type="dcterms:W3CDTF">2002-02-06T02:57:58Z</dcterms:created>
  <dcterms:modified xsi:type="dcterms:W3CDTF">2016-03-17T09:10:57Z</dcterms:modified>
</cp:coreProperties>
</file>