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33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28" r:id="rId46"/>
    <p:sldId id="330" r:id="rId47"/>
    <p:sldId id="329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</p:sldIdLst>
  <p:sldSz cx="9144000" cy="6858000" type="screen4x3"/>
  <p:notesSz cx="6858000" cy="9144000"/>
  <p:custDataLst>
    <p:tags r:id="rId10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66"/>
    <a:srgbClr val="003300"/>
    <a:srgbClr val="800000"/>
    <a:srgbClr val="660066"/>
    <a:srgbClr val="FF0000"/>
    <a:srgbClr val="BBE0E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135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90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3FDCC2-F903-4A36-A810-9A0E363BE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1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D58120-8873-49CE-904C-896E286D07E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065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D4668B-5917-4D80-A1D8-351A5CD44CD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62955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652954-B71C-4549-BFD9-EF0E3750CF0B}" type="slidenum">
              <a:rPr lang="en-US" altLang="en-US"/>
              <a:pPr eaLnBrk="1" hangingPunct="1"/>
              <a:t>100</a:t>
            </a:fld>
            <a:endParaRPr lang="en-US" altLang="en-US"/>
          </a:p>
        </p:txBody>
      </p:sp>
      <p:sp>
        <p:nvSpPr>
          <p:cNvPr id="239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06193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DF6731-DF3B-40A6-A539-AA3DC8A69DB5}" type="slidenum">
              <a:rPr lang="en-US" altLang="en-US"/>
              <a:pPr eaLnBrk="1" hangingPunct="1"/>
              <a:t>101</a:t>
            </a:fld>
            <a:endParaRPr lang="en-US" altLang="en-US"/>
          </a:p>
        </p:txBody>
      </p:sp>
      <p:sp>
        <p:nvSpPr>
          <p:cNvPr id="240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50104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ABD692-14E9-46EF-AF51-94D63FE7ACBE}" type="slidenum">
              <a:rPr lang="en-US" altLang="en-US"/>
              <a:pPr eaLnBrk="1" hangingPunct="1"/>
              <a:t>102</a:t>
            </a:fld>
            <a:endParaRPr lang="en-US" altLang="en-US"/>
          </a:p>
        </p:txBody>
      </p:sp>
      <p:sp>
        <p:nvSpPr>
          <p:cNvPr id="241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1447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EC3E9B-677C-4DA9-9D62-AA1E079D0924}" type="slidenum">
              <a:rPr lang="en-US" altLang="en-US"/>
              <a:pPr eaLnBrk="1" hangingPunct="1"/>
              <a:t>103</a:t>
            </a:fld>
            <a:endParaRPr lang="en-US" altLang="en-US"/>
          </a:p>
        </p:txBody>
      </p:sp>
      <p:sp>
        <p:nvSpPr>
          <p:cNvPr id="242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530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1D7E4E-3066-495E-9317-7106B293A54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15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8C8365-593F-4CC0-94B2-BB919A5B480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25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88CF43-15A6-4CA6-BBD7-F3127E3EC03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216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135EA3-8F99-4244-958B-989431B0A11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153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BE2FA-4941-46EB-8CA3-414222EB8C4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354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956F9C-F744-4E76-8AE3-9A5130146CD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905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335F10-273D-4993-A3FC-47A1CEEB9A0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300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0FDE2E-122A-4C67-A161-8F66068ADCE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1316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C6D8-1556-49F4-8DCC-E39123F93C1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93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1AC8B9-57B4-423E-B457-344203750CB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059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93B8D1-18A8-4A67-8E78-EA64C9FC926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5445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C32F68-9197-4EC1-91AF-7B68CFA0C594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4287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E86633-8ED8-435A-8C31-7867F5B4905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51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4337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E901AC-EAE0-4B55-AC54-AE72A42613E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476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54F093-AB4D-4A16-B577-A7E066868AED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969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F0FF35-7D17-4CD0-8087-E4036F47B81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0789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D18614-8D73-47F2-B38C-BA4D6B5882A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55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667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5BF0C9-3B2B-4798-8DF7-64F651B2FB88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053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21487B-B8CF-4288-AD50-36E8F6E0730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8139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53A2A0-2A90-4969-ADF9-31A6C716F26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79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C3ADA0-440A-479E-A5C7-0ED6495BB00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550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E23431-A79C-4A0D-9D9A-B553E6D80C0C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59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3744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C3B07A-A00F-438C-A170-B3B8C3965D8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2330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8B6AA9-54E1-47F2-BA17-37B991BA3F6B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4968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5ACC9-220F-462D-9ABD-76120ED76D1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3950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124F88-8FF3-466A-9446-0788B94E4295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63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456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3F68B-7CC3-4150-9C96-EFB78E6CBF37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0210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B6BFB0-874E-4AF8-86F5-F23AB2C028D1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65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0181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B1A736-7A32-48E0-90F0-891A8F2384A5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166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694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876CDA-A8EE-47F4-BA21-183F2E98C11C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167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6003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8221B7-F775-40BF-8D29-DE58A09F1301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097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33FD1B-1B16-4E3A-A128-8D9B23471F0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2023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D33E4A-32C7-4328-933F-0421FFACEF4C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169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9602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FB1731-48EF-4F3D-B65B-39E55436B779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171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502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A1ABE2-9B77-479C-AB94-0625667372EE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72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053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7AD15B-82C2-4508-ADA3-2D45A28652AB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4354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793521-D458-41E3-A137-F16BBF96FD30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174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9214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ED567E-A196-42AB-BB58-43B2416DE297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175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6118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B6C308-43DB-40CD-BB1F-04F3FA146C58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176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73347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B4F659-7A37-424F-B98A-5945FC7E08F7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4947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B7B7C4-B50D-4A8A-B01D-A8B3020371F7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78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2942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7CF553-7C0D-49D5-9865-0F588E9E6CBC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79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887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8D3C09-F7A0-4096-848D-60CEC614328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6187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FC2161-30B4-40D6-8589-A059B46CC9AE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80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81030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3FA21E-8D6E-4BA7-BC5A-2C8134325066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98196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D64651-C58C-4562-8EB6-F811D628F4C3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82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5399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A94B95-85B1-4DC6-AAF8-4B27C9037AFA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183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7451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C79586-041D-40C9-AD92-FD2DE31FD249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184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87019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9D1D72-13E5-4368-914E-021FA22A2607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185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68646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ED503D-E05B-4E08-9B47-692479BF1570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186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2862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41D83F-7CDE-4C20-A4B3-F0D1CA35650E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187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2821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865353-5079-425D-A9F8-1E1FA0DEAC73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188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63633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975178-D600-4490-8E06-D5EC8B34B739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189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44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72BC6F-EEBF-4A12-9677-8A8CF969956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83099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DD7D8B-95F3-4749-AE6F-06BA62700766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190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33826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B087ED-9D22-494C-8B5A-EB1B05CCC917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191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198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76043A-48BB-4BEE-BB19-1233DE5A9534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92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20978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082EE-FC8A-4985-BAAA-1EE5369B9195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193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80396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970C05-1B1C-46D9-8D00-6F3D956B1424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194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57319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C387FC-30AF-4E47-A199-41CD1C47B3F0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203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2913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1399F-C1E0-41FB-857B-3DBFEFC0B274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204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25756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F74042-DA30-4106-A159-929AE7A59F14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sp>
        <p:nvSpPr>
          <p:cNvPr id="205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397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8F1101-8D84-45D5-912F-194111BD926E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206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80600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AD7D66-D1DC-40B6-8181-BBC820236C3C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207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199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B0A9F-6E76-4432-8ABB-E8E5EAA50AA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00545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B4F9C7-A335-4BE6-8A17-615FDC567328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  <p:sp>
        <p:nvSpPr>
          <p:cNvPr id="208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62344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CA2771-A03F-466D-9CE7-57D8CEC0C0E5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209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9534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8959F8-95E8-4952-BC2A-BCE501ADE56B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  <p:sp>
        <p:nvSpPr>
          <p:cNvPr id="210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86742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19F3C6-BFF6-4FBB-875E-867044E90F4C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  <p:sp>
        <p:nvSpPr>
          <p:cNvPr id="211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62991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C985AA-FE57-41CC-A62C-DE0229945031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  <p:sp>
        <p:nvSpPr>
          <p:cNvPr id="212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94553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5C0674-45B9-4202-8FFB-02865E4B9AFE}" type="slidenum">
              <a:rPr lang="en-US" altLang="en-US"/>
              <a:pPr eaLnBrk="1" hangingPunct="1"/>
              <a:t>75</a:t>
            </a:fld>
            <a:endParaRPr lang="en-US" altLang="en-US"/>
          </a:p>
        </p:txBody>
      </p:sp>
      <p:sp>
        <p:nvSpPr>
          <p:cNvPr id="214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5797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90B11F-3B57-41E2-89DB-598B23F8F10B}" type="slidenum">
              <a:rPr lang="en-US" altLang="en-US"/>
              <a:pPr eaLnBrk="1" hangingPunct="1"/>
              <a:t>76</a:t>
            </a:fld>
            <a:endParaRPr lang="en-US" altLang="en-US"/>
          </a:p>
        </p:txBody>
      </p:sp>
      <p:sp>
        <p:nvSpPr>
          <p:cNvPr id="215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02820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056CCF-1025-4D6B-B9E4-C0688C20B65F}" type="slidenum">
              <a:rPr lang="en-US" altLang="en-US"/>
              <a:pPr eaLnBrk="1" hangingPunct="1"/>
              <a:t>77</a:t>
            </a:fld>
            <a:endParaRPr lang="en-US" altLang="en-US"/>
          </a:p>
        </p:txBody>
      </p:sp>
      <p:sp>
        <p:nvSpPr>
          <p:cNvPr id="216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42556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E741BC-DC33-4836-8DF8-219CED116F28}" type="slidenum">
              <a:rPr lang="en-US" altLang="en-US"/>
              <a:pPr eaLnBrk="1" hangingPunct="1"/>
              <a:t>78</a:t>
            </a:fld>
            <a:endParaRPr lang="en-US" altLang="en-US"/>
          </a:p>
        </p:txBody>
      </p:sp>
      <p:sp>
        <p:nvSpPr>
          <p:cNvPr id="217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3749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9CC97D-1206-469C-9916-7A50A121D187}" type="slidenum">
              <a:rPr lang="en-US" altLang="en-US"/>
              <a:pPr eaLnBrk="1" hangingPunct="1"/>
              <a:t>79</a:t>
            </a:fld>
            <a:endParaRPr lang="en-US" altLang="en-US"/>
          </a:p>
        </p:txBody>
      </p:sp>
      <p:sp>
        <p:nvSpPr>
          <p:cNvPr id="218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30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AB47D1-A942-4C55-B520-6538A5C6389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119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AE34A-A50D-4419-BECB-6A7FEAE4FAFD}" type="slidenum">
              <a:rPr lang="en-US" altLang="en-US"/>
              <a:pPr eaLnBrk="1" hangingPunct="1"/>
              <a:t>80</a:t>
            </a:fld>
            <a:endParaRPr lang="en-US" altLang="en-US"/>
          </a:p>
        </p:txBody>
      </p:sp>
      <p:sp>
        <p:nvSpPr>
          <p:cNvPr id="219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77227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F41C17-BF1A-4141-BC95-1965D9B7E67E}" type="slidenum">
              <a:rPr lang="en-US" altLang="en-US"/>
              <a:pPr eaLnBrk="1" hangingPunct="1"/>
              <a:t>81</a:t>
            </a:fld>
            <a:endParaRPr lang="en-US" altLang="en-US"/>
          </a:p>
        </p:txBody>
      </p:sp>
      <p:sp>
        <p:nvSpPr>
          <p:cNvPr id="220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69666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C6EEE9-AC22-45AC-93E9-19931CCDC9A8}" type="slidenum">
              <a:rPr lang="en-US" altLang="en-US"/>
              <a:pPr eaLnBrk="1" hangingPunct="1"/>
              <a:t>82</a:t>
            </a:fld>
            <a:endParaRPr lang="en-US" altLang="en-US"/>
          </a:p>
        </p:txBody>
      </p:sp>
      <p:sp>
        <p:nvSpPr>
          <p:cNvPr id="221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827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C6F162-B146-4BD8-827D-62C60EA8EB56}" type="slidenum">
              <a:rPr lang="en-US" altLang="en-US"/>
              <a:pPr eaLnBrk="1" hangingPunct="1"/>
              <a:t>83</a:t>
            </a:fld>
            <a:endParaRPr lang="en-US" altLang="en-US"/>
          </a:p>
        </p:txBody>
      </p:sp>
      <p:sp>
        <p:nvSpPr>
          <p:cNvPr id="222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4828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07198-5B27-40B2-B3DB-FFDADC3BACCB}" type="slidenum">
              <a:rPr lang="en-US" altLang="en-US"/>
              <a:pPr eaLnBrk="1" hangingPunct="1"/>
              <a:t>84</a:t>
            </a:fld>
            <a:endParaRPr lang="en-US" altLang="en-US"/>
          </a:p>
        </p:txBody>
      </p:sp>
      <p:sp>
        <p:nvSpPr>
          <p:cNvPr id="223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80717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3336EA-D40B-46A0-9E05-991CE56A89B9}" type="slidenum">
              <a:rPr lang="en-US" altLang="en-US"/>
              <a:pPr eaLnBrk="1" hangingPunct="1"/>
              <a:t>85</a:t>
            </a:fld>
            <a:endParaRPr lang="en-US" altLang="en-US"/>
          </a:p>
        </p:txBody>
      </p:sp>
      <p:sp>
        <p:nvSpPr>
          <p:cNvPr id="224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10723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C3C99B-401F-484C-80E9-8330D920DAC7}" type="slidenum">
              <a:rPr lang="en-US" altLang="en-US"/>
              <a:pPr eaLnBrk="1" hangingPunct="1"/>
              <a:t>86</a:t>
            </a:fld>
            <a:endParaRPr lang="en-US" altLang="en-US"/>
          </a:p>
        </p:txBody>
      </p:sp>
      <p:sp>
        <p:nvSpPr>
          <p:cNvPr id="225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61521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D66A9E-123F-4CC4-94C8-FF385AEE63A6}" type="slidenum">
              <a:rPr lang="en-US" altLang="en-US"/>
              <a:pPr eaLnBrk="1" hangingPunct="1"/>
              <a:t>87</a:t>
            </a:fld>
            <a:endParaRPr lang="en-US" altLang="en-US"/>
          </a:p>
        </p:txBody>
      </p:sp>
      <p:sp>
        <p:nvSpPr>
          <p:cNvPr id="226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09398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96914-1934-41C7-ACFF-C40438BB10E7}" type="slidenum">
              <a:rPr lang="en-US" altLang="en-US"/>
              <a:pPr eaLnBrk="1" hangingPunct="1"/>
              <a:t>88</a:t>
            </a:fld>
            <a:endParaRPr lang="en-US" altLang="en-US"/>
          </a:p>
        </p:txBody>
      </p:sp>
      <p:sp>
        <p:nvSpPr>
          <p:cNvPr id="227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73413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156FCE-3F2E-4708-B318-8257B9B2D978}" type="slidenum">
              <a:rPr lang="en-US" altLang="en-US"/>
              <a:pPr eaLnBrk="1" hangingPunct="1"/>
              <a:t>89</a:t>
            </a:fld>
            <a:endParaRPr lang="en-US" altLang="en-US"/>
          </a:p>
        </p:txBody>
      </p:sp>
      <p:sp>
        <p:nvSpPr>
          <p:cNvPr id="228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256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CA673A-5A9A-46B8-91BA-3D193C3EE7B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35778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4480F0-FEE8-4D4B-9E57-2A4934DB2F28}" type="slidenum">
              <a:rPr lang="en-US" altLang="en-US"/>
              <a:pPr eaLnBrk="1" hangingPunct="1"/>
              <a:t>90</a:t>
            </a:fld>
            <a:endParaRPr lang="en-US" altLang="en-US"/>
          </a:p>
        </p:txBody>
      </p:sp>
      <p:sp>
        <p:nvSpPr>
          <p:cNvPr id="229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29646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DD0A43-0FAE-4649-9971-8857089B1663}" type="slidenum">
              <a:rPr lang="en-US" altLang="en-US"/>
              <a:pPr eaLnBrk="1" hangingPunct="1"/>
              <a:t>91</a:t>
            </a:fld>
            <a:endParaRPr lang="en-US" altLang="en-US"/>
          </a:p>
        </p:txBody>
      </p:sp>
      <p:sp>
        <p:nvSpPr>
          <p:cNvPr id="230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861920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F472EB-E7AD-49F2-B577-BAFB0A02580B}" type="slidenum">
              <a:rPr lang="en-US" altLang="en-US"/>
              <a:pPr eaLnBrk="1" hangingPunct="1"/>
              <a:t>92</a:t>
            </a:fld>
            <a:endParaRPr lang="en-US" altLang="en-US"/>
          </a:p>
        </p:txBody>
      </p:sp>
      <p:sp>
        <p:nvSpPr>
          <p:cNvPr id="231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858467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DA2F3B-C992-4CDB-9DFA-7AA76084D60E}" type="slidenum">
              <a:rPr lang="en-US" altLang="en-US"/>
              <a:pPr eaLnBrk="1" hangingPunct="1"/>
              <a:t>93</a:t>
            </a:fld>
            <a:endParaRPr lang="en-US" altLang="en-US"/>
          </a:p>
        </p:txBody>
      </p:sp>
      <p:sp>
        <p:nvSpPr>
          <p:cNvPr id="232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47532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0E6B8E-99C3-4651-A661-F80E7913EB28}" type="slidenum">
              <a:rPr lang="en-US" altLang="en-US"/>
              <a:pPr eaLnBrk="1" hangingPunct="1"/>
              <a:t>94</a:t>
            </a:fld>
            <a:endParaRPr lang="en-US" altLang="en-US"/>
          </a:p>
        </p:txBody>
      </p:sp>
      <p:sp>
        <p:nvSpPr>
          <p:cNvPr id="233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6623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4315D7-E153-4938-82F6-064E466AD10C}" type="slidenum">
              <a:rPr lang="en-US" altLang="en-US"/>
              <a:pPr eaLnBrk="1" hangingPunct="1"/>
              <a:t>95</a:t>
            </a:fld>
            <a:endParaRPr lang="en-US" altLang="en-US"/>
          </a:p>
        </p:txBody>
      </p:sp>
      <p:sp>
        <p:nvSpPr>
          <p:cNvPr id="234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10943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3FE634-BA70-47CC-B6BA-E42EED9E5D12}" type="slidenum">
              <a:rPr lang="en-US" altLang="en-US"/>
              <a:pPr eaLnBrk="1" hangingPunct="1"/>
              <a:t>96</a:t>
            </a:fld>
            <a:endParaRPr lang="en-US" altLang="en-US"/>
          </a:p>
        </p:txBody>
      </p:sp>
      <p:sp>
        <p:nvSpPr>
          <p:cNvPr id="235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42097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49DE3E-EDBA-4E01-9AE9-8CD25F223C9A}" type="slidenum">
              <a:rPr lang="en-US" altLang="en-US"/>
              <a:pPr eaLnBrk="1" hangingPunct="1"/>
              <a:t>97</a:t>
            </a:fld>
            <a:endParaRPr lang="en-US" altLang="en-US"/>
          </a:p>
        </p:txBody>
      </p:sp>
      <p:sp>
        <p:nvSpPr>
          <p:cNvPr id="236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64197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3854FB-7FB1-43C9-8BBF-C506092BCFE8}" type="slidenum">
              <a:rPr lang="en-US" altLang="en-US"/>
              <a:pPr eaLnBrk="1" hangingPunct="1"/>
              <a:t>98</a:t>
            </a:fld>
            <a:endParaRPr lang="en-US" altLang="en-US"/>
          </a:p>
        </p:txBody>
      </p:sp>
      <p:sp>
        <p:nvSpPr>
          <p:cNvPr id="237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43955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74FD09-682A-4237-8EA2-02C7A2EFF750}" type="slidenum">
              <a:rPr lang="en-US" altLang="en-US"/>
              <a:pPr eaLnBrk="1" hangingPunct="1"/>
              <a:t>99</a:t>
            </a:fld>
            <a:endParaRPr lang="en-US" altLang="en-US"/>
          </a:p>
        </p:txBody>
      </p:sp>
      <p:sp>
        <p:nvSpPr>
          <p:cNvPr id="238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656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3352800"/>
            <a:ext cx="8229600" cy="1143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44500" y="3219450"/>
            <a:ext cx="381000" cy="3810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 Unicode MS" pitchFamily="34" charset="-128"/>
              <a:buNone/>
              <a:defRPr>
                <a:solidFill>
                  <a:srgbClr val="00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36D33-FAEE-4E92-B3ED-6D09EABF3D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C386E-A52A-468A-B85E-46F3BBC6E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8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D2154-66D3-4E82-878D-C8CF6DB77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15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F1DAA-A141-4D13-8A44-45044104D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25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99409-AD17-4AD8-A09B-7728C24CB9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92C1A-ED35-44CC-B68E-C75EDF511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43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B500B-33B1-4183-90A1-A7727481E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8F42C-4BAB-4170-953E-55ABFA093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9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76225-1285-40AC-A8E9-1FB61C236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D05B1-6559-4EE4-BBD4-649722B2D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9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A63C3-1EDA-420E-BAEC-068290259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3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A99B-B4E0-4F5A-A397-FA404D105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348B6-38D7-4CD7-B5A6-FFCB5B3B6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660066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WWF (2016)</a:t>
            </a:r>
            <a:endParaRPr lang="en-US" altLang="en-US"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6600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Register Allocation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0066"/>
                </a:solidFill>
              </a:defRPr>
            </a:lvl1pPr>
          </a:lstStyle>
          <a:p>
            <a:fld id="{A9D776E6-833F-4860-B8A2-B3041DE33B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371600"/>
            <a:ext cx="8229600" cy="76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810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Arial Unicode MS" panose="020B0604020202020204" pitchFamily="34" charset="-128"/>
        <a:buChar char="➤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66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/>
          <a:p>
            <a:pPr algn="r" eaLnBrk="1" hangingPunct="1"/>
            <a:r>
              <a:rPr lang="en-US" altLang="en-US" sz="5400" smtClean="0"/>
              <a:t>Register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5D2D2-D0A6-44B4-87BD-88837062C10A}" type="slidenum">
              <a:rPr lang="en-US" altLang="en-US">
                <a:solidFill>
                  <a:srgbClr val="660066"/>
                </a:solidFill>
              </a:rPr>
              <a:pPr eaLnBrk="1" hangingPunct="1"/>
              <a:t>10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4581" name="Freeform 2"/>
          <p:cNvSpPr>
            <a:spLocks/>
          </p:cNvSpPr>
          <p:nvPr/>
        </p:nvSpPr>
        <p:spPr bwMode="auto">
          <a:xfrm>
            <a:off x="1828800" y="2743200"/>
            <a:ext cx="1371600" cy="1752600"/>
          </a:xfrm>
          <a:custGeom>
            <a:avLst/>
            <a:gdLst>
              <a:gd name="T0" fmla="*/ 1371600 w 864"/>
              <a:gd name="T1" fmla="*/ 0 h 1104"/>
              <a:gd name="T2" fmla="*/ 0 w 864"/>
              <a:gd name="T3" fmla="*/ 1447800 h 1104"/>
              <a:gd name="T4" fmla="*/ 0 w 864"/>
              <a:gd name="T5" fmla="*/ 1752600 h 1104"/>
              <a:gd name="T6" fmla="*/ 838200 w 864"/>
              <a:gd name="T7" fmla="*/ 1752600 h 1104"/>
              <a:gd name="T8" fmla="*/ 838200 w 864"/>
              <a:gd name="T9" fmla="*/ 1371600 h 1104"/>
              <a:gd name="T10" fmla="*/ 1371600 w 864"/>
              <a:gd name="T11" fmla="*/ 381000 h 1104"/>
              <a:gd name="T12" fmla="*/ 1371600 w 864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104">
                <a:moveTo>
                  <a:pt x="864" y="0"/>
                </a:moveTo>
                <a:lnTo>
                  <a:pt x="0" y="912"/>
                </a:lnTo>
                <a:lnTo>
                  <a:pt x="0" y="1104"/>
                </a:lnTo>
                <a:lnTo>
                  <a:pt x="528" y="1104"/>
                </a:lnTo>
                <a:lnTo>
                  <a:pt x="528" y="864"/>
                </a:lnTo>
                <a:lnTo>
                  <a:pt x="864" y="240"/>
                </a:lnTo>
                <a:lnTo>
                  <a:pt x="864" y="0"/>
                </a:lnTo>
                <a:close/>
              </a:path>
            </a:pathLst>
          </a:custGeom>
          <a:solidFill>
            <a:srgbClr val="99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Freeform 3"/>
          <p:cNvSpPr>
            <a:spLocks/>
          </p:cNvSpPr>
          <p:nvPr/>
        </p:nvSpPr>
        <p:spPr bwMode="auto">
          <a:xfrm>
            <a:off x="3200400" y="2743200"/>
            <a:ext cx="2057400" cy="1752600"/>
          </a:xfrm>
          <a:custGeom>
            <a:avLst/>
            <a:gdLst>
              <a:gd name="T0" fmla="*/ 0 w 1296"/>
              <a:gd name="T1" fmla="*/ 0 h 1056"/>
              <a:gd name="T2" fmla="*/ 0 w 1296"/>
              <a:gd name="T3" fmla="*/ 398318 h 1056"/>
              <a:gd name="T4" fmla="*/ 838200 w 1296"/>
              <a:gd name="T5" fmla="*/ 398318 h 1056"/>
              <a:gd name="T6" fmla="*/ 1295400 w 1296"/>
              <a:gd name="T7" fmla="*/ 1752600 h 1056"/>
              <a:gd name="T8" fmla="*/ 2057400 w 1296"/>
              <a:gd name="T9" fmla="*/ 1752600 h 1056"/>
              <a:gd name="T10" fmla="*/ 2057400 w 1296"/>
              <a:gd name="T11" fmla="*/ 1433945 h 1056"/>
              <a:gd name="T12" fmla="*/ 1295400 w 1296"/>
              <a:gd name="T13" fmla="*/ 1433945 h 1056"/>
              <a:gd name="T14" fmla="*/ 762000 w 1296"/>
              <a:gd name="T15" fmla="*/ 0 h 1056"/>
              <a:gd name="T16" fmla="*/ 0 w 1296"/>
              <a:gd name="T17" fmla="*/ 0 h 1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96" h="1056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816" y="1056"/>
                </a:lnTo>
                <a:lnTo>
                  <a:pt x="1296" y="1056"/>
                </a:lnTo>
                <a:lnTo>
                  <a:pt x="1296" y="864"/>
                </a:lnTo>
                <a:lnTo>
                  <a:pt x="816" y="864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4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5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6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4592" name="Text Box 13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4593" name="Line 14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5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5" name="AutoShape 16"/>
          <p:cNvCxnSpPr>
            <a:cxnSpLocks noChangeShapeType="1"/>
            <a:stCxn id="24587" idx="2"/>
            <a:endCxn id="24588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6" name="AutoShape 17"/>
          <p:cNvCxnSpPr>
            <a:cxnSpLocks noChangeShapeType="1"/>
            <a:stCxn id="24588" idx="2"/>
            <a:endCxn id="24590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7" name="AutoShape 18"/>
          <p:cNvCxnSpPr>
            <a:cxnSpLocks noChangeShapeType="1"/>
            <a:stCxn id="24589" idx="2"/>
            <a:endCxn id="24590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19"/>
          <p:cNvCxnSpPr>
            <a:cxnSpLocks noChangeShapeType="1"/>
            <a:stCxn id="24589" idx="2"/>
            <a:endCxn id="24592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9" name="AutoShape 20"/>
          <p:cNvCxnSpPr>
            <a:cxnSpLocks noChangeShapeType="1"/>
            <a:stCxn id="24590" idx="2"/>
            <a:endCxn id="24591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0" name="Line 21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2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4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AE2233-22DE-4257-8EA8-6DFB9C5BCB38}" type="slidenum">
              <a:rPr lang="en-US" altLang="en-US">
                <a:solidFill>
                  <a:srgbClr val="660066"/>
                </a:solidFill>
              </a:rPr>
              <a:pPr eaLnBrk="1" hangingPunct="1"/>
              <a:t>100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tricks</a:t>
            </a:r>
          </a:p>
        </p:txBody>
      </p:sp>
      <p:pic>
        <p:nvPicPr>
          <p:cNvPr id="1249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581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5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Can be achieved by:</a:t>
            </a:r>
          </a:p>
        </p:txBody>
      </p:sp>
      <p:pic>
        <p:nvPicPr>
          <p:cNvPr id="1249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1857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7" name="Line 6"/>
          <p:cNvSpPr>
            <a:spLocks noChangeShapeType="1"/>
          </p:cNvSpPr>
          <p:nvPr/>
        </p:nvSpPr>
        <p:spPr bwMode="auto">
          <a:xfrm>
            <a:off x="5791200" y="304800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8" name="Text Box 7"/>
          <p:cNvSpPr txBox="1">
            <a:spLocks noChangeArrowheads="1"/>
          </p:cNvSpPr>
          <p:nvPr/>
        </p:nvSpPr>
        <p:spPr bwMode="auto">
          <a:xfrm>
            <a:off x="6445250" y="285591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 action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4A9217-93E2-4E87-9431-F65AEA511996}" type="slidenum">
              <a:rPr lang="en-US" altLang="en-US">
                <a:solidFill>
                  <a:srgbClr val="660066"/>
                </a:solidFill>
              </a:rPr>
              <a:pPr eaLnBrk="1" hangingPunct="1"/>
              <a:t>101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tricks</a:t>
            </a:r>
          </a:p>
        </p:txBody>
      </p:sp>
      <p:pic>
        <p:nvPicPr>
          <p:cNvPr id="1259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581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9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Can be achieved by:</a:t>
            </a:r>
          </a:p>
        </p:txBody>
      </p:sp>
      <p:pic>
        <p:nvPicPr>
          <p:cNvPr id="1259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1857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61" name="Freeform 6"/>
          <p:cNvSpPr>
            <a:spLocks/>
          </p:cNvSpPr>
          <p:nvPr/>
        </p:nvSpPr>
        <p:spPr bwMode="auto">
          <a:xfrm>
            <a:off x="5334000" y="2438400"/>
            <a:ext cx="1752600" cy="2057400"/>
          </a:xfrm>
          <a:custGeom>
            <a:avLst/>
            <a:gdLst>
              <a:gd name="T0" fmla="*/ 0 w 1104"/>
              <a:gd name="T1" fmla="*/ 2057400 h 1296"/>
              <a:gd name="T2" fmla="*/ 1676400 w 1104"/>
              <a:gd name="T3" fmla="*/ 914400 h 1296"/>
              <a:gd name="T4" fmla="*/ 457200 w 1104"/>
              <a:gd name="T5" fmla="*/ 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296">
                <a:moveTo>
                  <a:pt x="0" y="1296"/>
                </a:moveTo>
                <a:cubicBezTo>
                  <a:pt x="504" y="1044"/>
                  <a:pt x="1008" y="792"/>
                  <a:pt x="1056" y="576"/>
                </a:cubicBezTo>
                <a:cubicBezTo>
                  <a:pt x="1104" y="360"/>
                  <a:pt x="696" y="180"/>
                  <a:pt x="288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2" name="Freeform 7"/>
          <p:cNvSpPr>
            <a:spLocks/>
          </p:cNvSpPr>
          <p:nvPr/>
        </p:nvSpPr>
        <p:spPr bwMode="auto">
          <a:xfrm>
            <a:off x="5334000" y="2743200"/>
            <a:ext cx="1143000" cy="1752600"/>
          </a:xfrm>
          <a:custGeom>
            <a:avLst/>
            <a:gdLst>
              <a:gd name="T0" fmla="*/ 0 w 720"/>
              <a:gd name="T1" fmla="*/ 1752600 h 1104"/>
              <a:gd name="T2" fmla="*/ 1066800 w 720"/>
              <a:gd name="T3" fmla="*/ 762000 h 1104"/>
              <a:gd name="T4" fmla="*/ 457200 w 72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104">
                <a:moveTo>
                  <a:pt x="0" y="1104"/>
                </a:moveTo>
                <a:cubicBezTo>
                  <a:pt x="312" y="884"/>
                  <a:pt x="624" y="664"/>
                  <a:pt x="672" y="480"/>
                </a:cubicBezTo>
                <a:cubicBezTo>
                  <a:pt x="720" y="296"/>
                  <a:pt x="504" y="148"/>
                  <a:pt x="288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4903788" y="2162175"/>
            <a:ext cx="2524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4897438" y="2524125"/>
            <a:ext cx="2524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D6BD74-C81E-4885-968C-1E3AC8E73607}" type="slidenum">
              <a:rPr lang="en-US" altLang="en-US">
                <a:solidFill>
                  <a:srgbClr val="660066"/>
                </a:solidFill>
              </a:rPr>
              <a:pPr eaLnBrk="1" hangingPunct="1"/>
              <a:t>102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tricks</a:t>
            </a:r>
          </a:p>
        </p:txBody>
      </p:sp>
      <p:pic>
        <p:nvPicPr>
          <p:cNvPr id="1269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581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983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Can be achieved by:</a:t>
            </a:r>
          </a:p>
        </p:txBody>
      </p:sp>
      <p:pic>
        <p:nvPicPr>
          <p:cNvPr id="12698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1857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985" name="Freeform 6"/>
          <p:cNvSpPr>
            <a:spLocks/>
          </p:cNvSpPr>
          <p:nvPr/>
        </p:nvSpPr>
        <p:spPr bwMode="auto">
          <a:xfrm>
            <a:off x="5334000" y="2057400"/>
            <a:ext cx="1752600" cy="2743200"/>
          </a:xfrm>
          <a:custGeom>
            <a:avLst/>
            <a:gdLst>
              <a:gd name="T0" fmla="*/ 0 w 1104"/>
              <a:gd name="T1" fmla="*/ 2743200 h 1296"/>
              <a:gd name="T2" fmla="*/ 1676400 w 1104"/>
              <a:gd name="T3" fmla="*/ 1219200 h 1296"/>
              <a:gd name="T4" fmla="*/ 457200 w 1104"/>
              <a:gd name="T5" fmla="*/ 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296">
                <a:moveTo>
                  <a:pt x="0" y="1296"/>
                </a:moveTo>
                <a:cubicBezTo>
                  <a:pt x="504" y="1044"/>
                  <a:pt x="1008" y="792"/>
                  <a:pt x="1056" y="576"/>
                </a:cubicBezTo>
                <a:cubicBezTo>
                  <a:pt x="1104" y="360"/>
                  <a:pt x="696" y="180"/>
                  <a:pt x="288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Freeform 7"/>
          <p:cNvSpPr>
            <a:spLocks/>
          </p:cNvSpPr>
          <p:nvPr/>
        </p:nvSpPr>
        <p:spPr bwMode="auto">
          <a:xfrm>
            <a:off x="5334000" y="2743200"/>
            <a:ext cx="1143000" cy="2057400"/>
          </a:xfrm>
          <a:custGeom>
            <a:avLst/>
            <a:gdLst>
              <a:gd name="T0" fmla="*/ 0 w 720"/>
              <a:gd name="T1" fmla="*/ 2057400 h 1104"/>
              <a:gd name="T2" fmla="*/ 1066800 w 720"/>
              <a:gd name="T3" fmla="*/ 894522 h 1104"/>
              <a:gd name="T4" fmla="*/ 457200 w 72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104">
                <a:moveTo>
                  <a:pt x="0" y="1104"/>
                </a:moveTo>
                <a:cubicBezTo>
                  <a:pt x="312" y="884"/>
                  <a:pt x="624" y="664"/>
                  <a:pt x="672" y="480"/>
                </a:cubicBezTo>
                <a:cubicBezTo>
                  <a:pt x="720" y="296"/>
                  <a:pt x="504" y="148"/>
                  <a:pt x="288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Text Box 8"/>
          <p:cNvSpPr txBox="1">
            <a:spLocks noChangeArrowheads="1"/>
          </p:cNvSpPr>
          <p:nvPr/>
        </p:nvSpPr>
        <p:spPr bwMode="auto">
          <a:xfrm>
            <a:off x="4903788" y="2162175"/>
            <a:ext cx="2524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6988" name="Text Box 9"/>
          <p:cNvSpPr txBox="1">
            <a:spLocks noChangeArrowheads="1"/>
          </p:cNvSpPr>
          <p:nvPr/>
        </p:nvSpPr>
        <p:spPr bwMode="auto">
          <a:xfrm>
            <a:off x="4897438" y="2524125"/>
            <a:ext cx="2524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26A0F7-0241-4980-AC2F-7A6A8249762F}" type="slidenum">
              <a:rPr lang="en-US" altLang="en-US">
                <a:solidFill>
                  <a:srgbClr val="660066"/>
                </a:solidFill>
              </a:rPr>
              <a:pPr eaLnBrk="1" hangingPunct="1"/>
              <a:t>11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5605" name="Freeform 2"/>
          <p:cNvSpPr>
            <a:spLocks/>
          </p:cNvSpPr>
          <p:nvPr/>
        </p:nvSpPr>
        <p:spPr bwMode="auto">
          <a:xfrm>
            <a:off x="1828800" y="2743200"/>
            <a:ext cx="1371600" cy="1752600"/>
          </a:xfrm>
          <a:custGeom>
            <a:avLst/>
            <a:gdLst>
              <a:gd name="T0" fmla="*/ 1371600 w 864"/>
              <a:gd name="T1" fmla="*/ 0 h 1104"/>
              <a:gd name="T2" fmla="*/ 0 w 864"/>
              <a:gd name="T3" fmla="*/ 1447800 h 1104"/>
              <a:gd name="T4" fmla="*/ 0 w 864"/>
              <a:gd name="T5" fmla="*/ 1752600 h 1104"/>
              <a:gd name="T6" fmla="*/ 838200 w 864"/>
              <a:gd name="T7" fmla="*/ 1752600 h 1104"/>
              <a:gd name="T8" fmla="*/ 838200 w 864"/>
              <a:gd name="T9" fmla="*/ 1371600 h 1104"/>
              <a:gd name="T10" fmla="*/ 1371600 w 864"/>
              <a:gd name="T11" fmla="*/ 381000 h 1104"/>
              <a:gd name="T12" fmla="*/ 1371600 w 864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104">
                <a:moveTo>
                  <a:pt x="864" y="0"/>
                </a:moveTo>
                <a:lnTo>
                  <a:pt x="0" y="912"/>
                </a:lnTo>
                <a:lnTo>
                  <a:pt x="0" y="1104"/>
                </a:lnTo>
                <a:lnTo>
                  <a:pt x="528" y="1104"/>
                </a:lnTo>
                <a:lnTo>
                  <a:pt x="528" y="864"/>
                </a:lnTo>
                <a:lnTo>
                  <a:pt x="864" y="240"/>
                </a:lnTo>
                <a:lnTo>
                  <a:pt x="864" y="0"/>
                </a:lnTo>
                <a:close/>
              </a:path>
            </a:pathLst>
          </a:custGeom>
          <a:solidFill>
            <a:srgbClr val="99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3"/>
          <p:cNvSpPr>
            <a:spLocks/>
          </p:cNvSpPr>
          <p:nvPr/>
        </p:nvSpPr>
        <p:spPr bwMode="auto">
          <a:xfrm>
            <a:off x="4572000" y="2743200"/>
            <a:ext cx="1981200" cy="1828800"/>
          </a:xfrm>
          <a:custGeom>
            <a:avLst/>
            <a:gdLst>
              <a:gd name="T0" fmla="*/ 1981200 w 1248"/>
              <a:gd name="T1" fmla="*/ 0 h 1104"/>
              <a:gd name="T2" fmla="*/ 1981200 w 1248"/>
              <a:gd name="T3" fmla="*/ 318052 h 1104"/>
              <a:gd name="T4" fmla="*/ 1143000 w 1248"/>
              <a:gd name="T5" fmla="*/ 318052 h 1104"/>
              <a:gd name="T6" fmla="*/ 762000 w 1248"/>
              <a:gd name="T7" fmla="*/ 1828800 h 1104"/>
              <a:gd name="T8" fmla="*/ 0 w 1248"/>
              <a:gd name="T9" fmla="*/ 1828800 h 1104"/>
              <a:gd name="T10" fmla="*/ 0 w 1248"/>
              <a:gd name="T11" fmla="*/ 1510748 h 1104"/>
              <a:gd name="T12" fmla="*/ 685800 w 1248"/>
              <a:gd name="T13" fmla="*/ 1510748 h 1104"/>
              <a:gd name="T14" fmla="*/ 1143000 w 1248"/>
              <a:gd name="T15" fmla="*/ 0 h 1104"/>
              <a:gd name="T16" fmla="*/ 1981200 w 1248"/>
              <a:gd name="T17" fmla="*/ 0 h 1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8" h="1104">
                <a:moveTo>
                  <a:pt x="1248" y="0"/>
                </a:moveTo>
                <a:lnTo>
                  <a:pt x="1248" y="192"/>
                </a:lnTo>
                <a:lnTo>
                  <a:pt x="720" y="192"/>
                </a:lnTo>
                <a:lnTo>
                  <a:pt x="480" y="1104"/>
                </a:lnTo>
                <a:lnTo>
                  <a:pt x="0" y="1104"/>
                </a:lnTo>
                <a:lnTo>
                  <a:pt x="0" y="912"/>
                </a:lnTo>
                <a:lnTo>
                  <a:pt x="432" y="912"/>
                </a:lnTo>
                <a:lnTo>
                  <a:pt x="720" y="0"/>
                </a:lnTo>
                <a:lnTo>
                  <a:pt x="1248" y="0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Freeform 4"/>
          <p:cNvSpPr>
            <a:spLocks/>
          </p:cNvSpPr>
          <p:nvPr/>
        </p:nvSpPr>
        <p:spPr bwMode="auto">
          <a:xfrm>
            <a:off x="3200400" y="2743200"/>
            <a:ext cx="2057400" cy="1752600"/>
          </a:xfrm>
          <a:custGeom>
            <a:avLst/>
            <a:gdLst>
              <a:gd name="T0" fmla="*/ 0 w 1296"/>
              <a:gd name="T1" fmla="*/ 0 h 1056"/>
              <a:gd name="T2" fmla="*/ 0 w 1296"/>
              <a:gd name="T3" fmla="*/ 398318 h 1056"/>
              <a:gd name="T4" fmla="*/ 838200 w 1296"/>
              <a:gd name="T5" fmla="*/ 398318 h 1056"/>
              <a:gd name="T6" fmla="*/ 1295400 w 1296"/>
              <a:gd name="T7" fmla="*/ 1752600 h 1056"/>
              <a:gd name="T8" fmla="*/ 2057400 w 1296"/>
              <a:gd name="T9" fmla="*/ 1752600 h 1056"/>
              <a:gd name="T10" fmla="*/ 2057400 w 1296"/>
              <a:gd name="T11" fmla="*/ 1433945 h 1056"/>
              <a:gd name="T12" fmla="*/ 1295400 w 1296"/>
              <a:gd name="T13" fmla="*/ 1433945 h 1056"/>
              <a:gd name="T14" fmla="*/ 762000 w 1296"/>
              <a:gd name="T15" fmla="*/ 0 h 1056"/>
              <a:gd name="T16" fmla="*/ 0 w 1296"/>
              <a:gd name="T17" fmla="*/ 0 h 1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96" h="1056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816" y="1056"/>
                </a:lnTo>
                <a:lnTo>
                  <a:pt x="1296" y="1056"/>
                </a:lnTo>
                <a:lnTo>
                  <a:pt x="1296" y="864"/>
                </a:lnTo>
                <a:lnTo>
                  <a:pt x="816" y="864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Freeform 5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Freeform 6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Freeform 7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5614" name="Text Box 11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5615" name="Text Box 12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5616" name="Text Box 13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5618" name="Line 15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6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0" name="AutoShape 17"/>
          <p:cNvCxnSpPr>
            <a:cxnSpLocks noChangeShapeType="1"/>
            <a:stCxn id="25612" idx="2"/>
            <a:endCxn id="25613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1" name="AutoShape 18"/>
          <p:cNvCxnSpPr>
            <a:cxnSpLocks noChangeShapeType="1"/>
            <a:stCxn id="25613" idx="2"/>
            <a:endCxn id="25615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2" name="AutoShape 19"/>
          <p:cNvCxnSpPr>
            <a:cxnSpLocks noChangeShapeType="1"/>
            <a:stCxn id="25614" idx="2"/>
            <a:endCxn id="25615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20"/>
          <p:cNvCxnSpPr>
            <a:cxnSpLocks noChangeShapeType="1"/>
            <a:stCxn id="25614" idx="2"/>
            <a:endCxn id="25617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21"/>
          <p:cNvCxnSpPr>
            <a:cxnSpLocks noChangeShapeType="1"/>
            <a:stCxn id="25615" idx="2"/>
            <a:endCxn id="25616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5" name="Line 22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3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93BAC-BE07-4792-BE19-F1C423E0F629}" type="slidenum">
              <a:rPr lang="en-US" altLang="en-US">
                <a:solidFill>
                  <a:srgbClr val="660066"/>
                </a:solidFill>
              </a:rPr>
              <a:pPr eaLnBrk="1" hangingPunct="1"/>
              <a:t>12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6629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3505200 w 2976"/>
              <a:gd name="T1" fmla="*/ 1752600 h 1104"/>
              <a:gd name="T2" fmla="*/ 3886200 w 2976"/>
              <a:gd name="T3" fmla="*/ 304800 h 1104"/>
              <a:gd name="T4" fmla="*/ 4724400 w 2976"/>
              <a:gd name="T5" fmla="*/ 304800 h 1104"/>
              <a:gd name="T6" fmla="*/ 4724400 w 2976"/>
              <a:gd name="T7" fmla="*/ 0 h 1104"/>
              <a:gd name="T8" fmla="*/ 1371600 w 2976"/>
              <a:gd name="T9" fmla="*/ 0 h 1104"/>
              <a:gd name="T10" fmla="*/ 0 w 2976"/>
              <a:gd name="T11" fmla="*/ 1447800 h 1104"/>
              <a:gd name="T12" fmla="*/ 76200 w 2976"/>
              <a:gd name="T13" fmla="*/ 1752600 h 1104"/>
              <a:gd name="T14" fmla="*/ 838200 w 2976"/>
              <a:gd name="T15" fmla="*/ 1752600 h 1104"/>
              <a:gd name="T16" fmla="*/ 1371600 w 2976"/>
              <a:gd name="T17" fmla="*/ 381000 h 1104"/>
              <a:gd name="T18" fmla="*/ 2209800 w 2976"/>
              <a:gd name="T19" fmla="*/ 381000 h 1104"/>
              <a:gd name="T20" fmla="*/ 2667000 w 2976"/>
              <a:gd name="T21" fmla="*/ 1752600 h 1104"/>
              <a:gd name="T22" fmla="*/ 3505200 w 2976"/>
              <a:gd name="T23" fmla="*/ 1752600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6640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42" name="AutoShape 15"/>
          <p:cNvCxnSpPr>
            <a:cxnSpLocks noChangeShapeType="1"/>
            <a:stCxn id="26634" idx="2"/>
            <a:endCxn id="26635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16"/>
          <p:cNvCxnSpPr>
            <a:cxnSpLocks noChangeShapeType="1"/>
            <a:stCxn id="26635" idx="2"/>
            <a:endCxn id="26637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AutoShape 17"/>
          <p:cNvCxnSpPr>
            <a:cxnSpLocks noChangeShapeType="1"/>
            <a:stCxn id="26636" idx="2"/>
            <a:endCxn id="26637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5" name="AutoShape 18"/>
          <p:cNvCxnSpPr>
            <a:cxnSpLocks noChangeShapeType="1"/>
            <a:stCxn id="26636" idx="2"/>
            <a:endCxn id="2663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6" name="AutoShape 19"/>
          <p:cNvCxnSpPr>
            <a:cxnSpLocks noChangeShapeType="1"/>
            <a:stCxn id="26637" idx="2"/>
            <a:endCxn id="26638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7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67055-C3F1-4028-BD6B-AD991AA5ECC2}" type="slidenum">
              <a:rPr lang="en-US" altLang="en-US">
                <a:solidFill>
                  <a:srgbClr val="660066"/>
                </a:solidFill>
              </a:rPr>
              <a:pPr eaLnBrk="1" hangingPunct="1"/>
              <a:t>13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7653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3505200 w 2976"/>
              <a:gd name="T1" fmla="*/ 1752600 h 1104"/>
              <a:gd name="T2" fmla="*/ 3886200 w 2976"/>
              <a:gd name="T3" fmla="*/ 304800 h 1104"/>
              <a:gd name="T4" fmla="*/ 4724400 w 2976"/>
              <a:gd name="T5" fmla="*/ 304800 h 1104"/>
              <a:gd name="T6" fmla="*/ 4724400 w 2976"/>
              <a:gd name="T7" fmla="*/ 0 h 1104"/>
              <a:gd name="T8" fmla="*/ 1371600 w 2976"/>
              <a:gd name="T9" fmla="*/ 0 h 1104"/>
              <a:gd name="T10" fmla="*/ 0 w 2976"/>
              <a:gd name="T11" fmla="*/ 1447800 h 1104"/>
              <a:gd name="T12" fmla="*/ 76200 w 2976"/>
              <a:gd name="T13" fmla="*/ 1752600 h 1104"/>
              <a:gd name="T14" fmla="*/ 838200 w 2976"/>
              <a:gd name="T15" fmla="*/ 1752600 h 1104"/>
              <a:gd name="T16" fmla="*/ 1371600 w 2976"/>
              <a:gd name="T17" fmla="*/ 381000 h 1104"/>
              <a:gd name="T18" fmla="*/ 2209800 w 2976"/>
              <a:gd name="T19" fmla="*/ 381000 h 1104"/>
              <a:gd name="T20" fmla="*/ 2667000 w 2976"/>
              <a:gd name="T21" fmla="*/ 1752600 h 1104"/>
              <a:gd name="T22" fmla="*/ 3505200 w 2976"/>
              <a:gd name="T23" fmla="*/ 1752600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7659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7660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7661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7662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7663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7664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66" name="AutoShape 15"/>
          <p:cNvCxnSpPr>
            <a:cxnSpLocks noChangeShapeType="1"/>
            <a:stCxn id="27658" idx="2"/>
            <a:endCxn id="27659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16"/>
          <p:cNvCxnSpPr>
            <a:cxnSpLocks noChangeShapeType="1"/>
            <a:stCxn id="27659" idx="2"/>
            <a:endCxn id="27661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8" name="AutoShape 17"/>
          <p:cNvCxnSpPr>
            <a:cxnSpLocks noChangeShapeType="1"/>
            <a:stCxn id="27660" idx="2"/>
            <a:endCxn id="27661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9" name="AutoShape 18"/>
          <p:cNvCxnSpPr>
            <a:cxnSpLocks noChangeShapeType="1"/>
            <a:stCxn id="27660" idx="2"/>
            <a:endCxn id="27663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0" name="AutoShape 19"/>
          <p:cNvCxnSpPr>
            <a:cxnSpLocks noChangeShapeType="1"/>
            <a:stCxn id="27661" idx="2"/>
            <a:endCxn id="27662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1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2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27675" name="Text Box 24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27676" name="Text Box 25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01924C-1F5F-4000-9441-30A688C1A41B}" type="slidenum">
              <a:rPr lang="en-US" altLang="en-US">
                <a:solidFill>
                  <a:srgbClr val="660066"/>
                </a:solidFill>
              </a:rPr>
              <a:pPr eaLnBrk="1" hangingPunct="1"/>
              <a:t>14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Webs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Web is unit of register allocation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web allocated to a given register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definitions computed into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uses read from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web allocated to a memory location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definitions computed into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uses read from 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Issue: instructions compute only from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Reserve some registers to hold memory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45CD3-78BB-4584-9FD3-272D1FC661BB}" type="slidenum">
              <a:rPr lang="en-US" altLang="en-US">
                <a:solidFill>
                  <a:srgbClr val="660066"/>
                </a:solidFill>
              </a:rPr>
              <a:pPr eaLnBrk="1" hangingPunct="1"/>
              <a:t>15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Convex Sets and Live Ranges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4313"/>
            <a:ext cx="8382000" cy="4840287"/>
          </a:xfrm>
        </p:spPr>
        <p:txBody>
          <a:bodyPr/>
          <a:lstStyle/>
          <a:p>
            <a:pPr eaLnBrk="1" hangingPunct="1"/>
            <a:r>
              <a:rPr lang="en-US" altLang="en-US" smtClean="0"/>
              <a:t>Concept of convex set </a:t>
            </a:r>
          </a:p>
          <a:p>
            <a:pPr eaLnBrk="1" hangingPunct="1"/>
            <a:r>
              <a:rPr lang="en-US" altLang="en-US" smtClean="0"/>
              <a:t>A set </a:t>
            </a:r>
            <a:r>
              <a:rPr lang="en-US" altLang="en-US" i="1" smtClean="0">
                <a:solidFill>
                  <a:srgbClr val="0000CC"/>
                </a:solidFill>
              </a:rPr>
              <a:t>S</a:t>
            </a:r>
            <a:r>
              <a:rPr lang="en-US" altLang="en-US" smtClean="0"/>
              <a:t> is convex if</a:t>
            </a:r>
          </a:p>
          <a:p>
            <a:pPr lvl="1" eaLnBrk="1" hangingPunct="1"/>
            <a:r>
              <a:rPr lang="en-US" altLang="en-US" i="1" smtClean="0">
                <a:solidFill>
                  <a:srgbClr val="0000CC"/>
                </a:solidFill>
              </a:rPr>
              <a:t>A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0000CC"/>
                </a:solidFill>
              </a:rPr>
              <a:t>B</a:t>
            </a:r>
            <a:r>
              <a:rPr lang="en-US" altLang="en-US" smtClean="0"/>
              <a:t> in </a:t>
            </a:r>
            <a:r>
              <a:rPr lang="en-US" altLang="en-US" i="1" smtClean="0">
                <a:solidFill>
                  <a:srgbClr val="0000CC"/>
                </a:solidFill>
              </a:rPr>
              <a:t>S</a:t>
            </a:r>
            <a:r>
              <a:rPr lang="en-US" altLang="en-US" smtClean="0"/>
              <a:t> and </a:t>
            </a:r>
            <a:r>
              <a:rPr lang="en-US" altLang="en-US" i="1" smtClean="0">
                <a:solidFill>
                  <a:srgbClr val="0000CC"/>
                </a:solidFill>
              </a:rPr>
              <a:t>C</a:t>
            </a:r>
            <a:r>
              <a:rPr lang="en-US" altLang="en-US" smtClean="0"/>
              <a:t> is on a path from </a:t>
            </a:r>
            <a:r>
              <a:rPr lang="en-US" altLang="en-US" i="1" smtClean="0">
                <a:solidFill>
                  <a:srgbClr val="0000CC"/>
                </a:solidFill>
              </a:rPr>
              <a:t>A</a:t>
            </a:r>
            <a:r>
              <a:rPr lang="en-US" altLang="en-US" smtClean="0"/>
              <a:t> to </a:t>
            </a:r>
            <a:r>
              <a:rPr lang="en-US" altLang="en-US" i="1" smtClean="0">
                <a:solidFill>
                  <a:srgbClr val="0000CC"/>
                </a:solidFill>
              </a:rPr>
              <a:t>B</a:t>
            </a:r>
            <a:r>
              <a:rPr lang="en-US" altLang="en-US" smtClean="0"/>
              <a:t> implies </a:t>
            </a:r>
            <a:r>
              <a:rPr lang="en-US" altLang="en-US" i="1" smtClean="0">
                <a:solidFill>
                  <a:srgbClr val="0000CC"/>
                </a:solidFill>
              </a:rPr>
              <a:t>C</a:t>
            </a:r>
            <a:r>
              <a:rPr lang="en-US" altLang="en-US" smtClean="0"/>
              <a:t> is in </a:t>
            </a:r>
            <a:r>
              <a:rPr lang="en-US" altLang="en-US" i="1" smtClean="0">
                <a:solidFill>
                  <a:srgbClr val="0000CC"/>
                </a:solidFill>
              </a:rPr>
              <a:t>S</a:t>
            </a:r>
          </a:p>
          <a:p>
            <a:pPr eaLnBrk="1" hangingPunct="1"/>
            <a:r>
              <a:rPr lang="en-US" altLang="en-US" smtClean="0"/>
              <a:t>Concept of </a:t>
            </a:r>
            <a:r>
              <a:rPr lang="en-US" altLang="en-US" smtClean="0">
                <a:solidFill>
                  <a:srgbClr val="FF3300"/>
                </a:solidFill>
              </a:rPr>
              <a:t>live range</a:t>
            </a:r>
            <a:r>
              <a:rPr lang="en-US" altLang="en-US" smtClean="0"/>
              <a:t> of a web</a:t>
            </a:r>
          </a:p>
          <a:p>
            <a:pPr lvl="1" eaLnBrk="1" hangingPunct="1"/>
            <a:r>
              <a:rPr lang="en-US" altLang="en-US" smtClean="0">
                <a:solidFill>
                  <a:srgbClr val="009900"/>
                </a:solidFill>
              </a:rPr>
              <a:t>Minimal</a:t>
            </a:r>
            <a:r>
              <a:rPr lang="en-US" altLang="en-US" smtClean="0"/>
              <a:t> convex set of instructions that includes all defs and uses in web</a:t>
            </a:r>
          </a:p>
          <a:p>
            <a:pPr lvl="1" eaLnBrk="1" hangingPunct="1"/>
            <a:r>
              <a:rPr lang="en-US" altLang="en-US" smtClean="0"/>
              <a:t>Intuitively, region in which web’s value is live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0ED207-306F-402D-80AC-0C4DA6D2ADF6}" type="slidenum">
              <a:rPr lang="en-US" altLang="en-US">
                <a:solidFill>
                  <a:srgbClr val="660066"/>
                </a:solidFill>
              </a:rPr>
              <a:pPr eaLnBrk="1" hangingPunct="1"/>
              <a:t>16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Interference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webs </a:t>
            </a:r>
            <a:r>
              <a:rPr lang="en-US" altLang="en-US" smtClean="0">
                <a:solidFill>
                  <a:srgbClr val="FF3300"/>
                </a:solidFill>
              </a:rPr>
              <a:t>interfere</a:t>
            </a:r>
            <a:r>
              <a:rPr lang="en-US" altLang="en-US" smtClean="0"/>
              <a:t> if their live ranges overlap (have a nonemtpy intersection)</a:t>
            </a:r>
          </a:p>
          <a:p>
            <a:pPr eaLnBrk="1" hangingPunct="1"/>
            <a:r>
              <a:rPr lang="en-US" altLang="en-US" smtClean="0"/>
              <a:t>If two webs interfere, values must be stored in different registers or memory locations</a:t>
            </a:r>
          </a:p>
          <a:p>
            <a:pPr eaLnBrk="1" hangingPunct="1"/>
            <a:r>
              <a:rPr lang="en-US" altLang="en-US" smtClean="0"/>
              <a:t>If two webs do not interfere, can store values in same register or memory location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E8C62A-02EF-4254-9FD9-35CF134ABC4D}" type="slidenum">
              <a:rPr lang="en-US" altLang="en-US">
                <a:solidFill>
                  <a:srgbClr val="660066"/>
                </a:solidFill>
              </a:rPr>
              <a:pPr eaLnBrk="1" hangingPunct="1"/>
              <a:t>17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1749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3505200 w 2976"/>
              <a:gd name="T1" fmla="*/ 1752600 h 1104"/>
              <a:gd name="T2" fmla="*/ 3886200 w 2976"/>
              <a:gd name="T3" fmla="*/ 304800 h 1104"/>
              <a:gd name="T4" fmla="*/ 4724400 w 2976"/>
              <a:gd name="T5" fmla="*/ 304800 h 1104"/>
              <a:gd name="T6" fmla="*/ 4724400 w 2976"/>
              <a:gd name="T7" fmla="*/ 0 h 1104"/>
              <a:gd name="T8" fmla="*/ 1371600 w 2976"/>
              <a:gd name="T9" fmla="*/ 0 h 1104"/>
              <a:gd name="T10" fmla="*/ 0 w 2976"/>
              <a:gd name="T11" fmla="*/ 1447800 h 1104"/>
              <a:gd name="T12" fmla="*/ 76200 w 2976"/>
              <a:gd name="T13" fmla="*/ 1752600 h 1104"/>
              <a:gd name="T14" fmla="*/ 838200 w 2976"/>
              <a:gd name="T15" fmla="*/ 1752600 h 1104"/>
              <a:gd name="T16" fmla="*/ 1371600 w 2976"/>
              <a:gd name="T17" fmla="*/ 381000 h 1104"/>
              <a:gd name="T18" fmla="*/ 2209800 w 2976"/>
              <a:gd name="T19" fmla="*/ 381000 h 1104"/>
              <a:gd name="T20" fmla="*/ 2667000 w 2976"/>
              <a:gd name="T21" fmla="*/ 1752600 h 1104"/>
              <a:gd name="T22" fmla="*/ 3505200 w 2976"/>
              <a:gd name="T23" fmla="*/ 1752600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31757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2" name="AutoShape 15"/>
          <p:cNvCxnSpPr>
            <a:cxnSpLocks noChangeShapeType="1"/>
            <a:stCxn id="31754" idx="2"/>
            <a:endCxn id="31755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6"/>
          <p:cNvCxnSpPr>
            <a:cxnSpLocks noChangeShapeType="1"/>
            <a:stCxn id="31755" idx="2"/>
            <a:endCxn id="31757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17"/>
          <p:cNvCxnSpPr>
            <a:cxnSpLocks noChangeShapeType="1"/>
            <a:stCxn id="31756" idx="2"/>
            <a:endCxn id="31757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18"/>
          <p:cNvCxnSpPr>
            <a:cxnSpLocks noChangeShapeType="1"/>
            <a:stCxn id="31756" idx="2"/>
            <a:endCxn id="3175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19"/>
          <p:cNvCxnSpPr>
            <a:cxnSpLocks noChangeShapeType="1"/>
            <a:stCxn id="31757" idx="2"/>
            <a:endCxn id="31758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7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2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31770" name="Text Box 23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31771" name="Text Box 24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31772" name="Text Box 25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F4C6A-9559-47C5-9ED9-7BB9C86B0C1C}" type="slidenum">
              <a:rPr lang="en-US" altLang="en-US">
                <a:solidFill>
                  <a:srgbClr val="660066"/>
                </a:solidFill>
              </a:rPr>
              <a:pPr eaLnBrk="1" hangingPunct="1"/>
              <a:t>18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2773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Freeform 3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3505200 w 2976"/>
              <a:gd name="T1" fmla="*/ 1752600 h 1104"/>
              <a:gd name="T2" fmla="*/ 3886200 w 2976"/>
              <a:gd name="T3" fmla="*/ 304800 h 1104"/>
              <a:gd name="T4" fmla="*/ 4724400 w 2976"/>
              <a:gd name="T5" fmla="*/ 304800 h 1104"/>
              <a:gd name="T6" fmla="*/ 4724400 w 2976"/>
              <a:gd name="T7" fmla="*/ 0 h 1104"/>
              <a:gd name="T8" fmla="*/ 1371600 w 2976"/>
              <a:gd name="T9" fmla="*/ 0 h 1104"/>
              <a:gd name="T10" fmla="*/ 0 w 2976"/>
              <a:gd name="T11" fmla="*/ 1447800 h 1104"/>
              <a:gd name="T12" fmla="*/ 76200 w 2976"/>
              <a:gd name="T13" fmla="*/ 1752600 h 1104"/>
              <a:gd name="T14" fmla="*/ 838200 w 2976"/>
              <a:gd name="T15" fmla="*/ 1752600 h 1104"/>
              <a:gd name="T16" fmla="*/ 1371600 w 2976"/>
              <a:gd name="T17" fmla="*/ 381000 h 1104"/>
              <a:gd name="T18" fmla="*/ 2209800 w 2976"/>
              <a:gd name="T19" fmla="*/ 381000 h 1104"/>
              <a:gd name="T20" fmla="*/ 2667000 w 2976"/>
              <a:gd name="T21" fmla="*/ 1752600 h 1104"/>
              <a:gd name="T22" fmla="*/ 3505200 w 2976"/>
              <a:gd name="T23" fmla="*/ 1752600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5715000" y="2743200"/>
            <a:ext cx="8382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00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Freeform 5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Freeform 6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32780" name="Text Box 9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32781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32782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32783" name="Line 12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3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85" name="AutoShape 14"/>
          <p:cNvCxnSpPr>
            <a:cxnSpLocks noChangeShapeType="1"/>
            <a:stCxn id="32779" idx="2"/>
            <a:endCxn id="32780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5"/>
          <p:cNvCxnSpPr>
            <a:cxnSpLocks noChangeShapeType="1"/>
            <a:stCxn id="32780" idx="2"/>
            <a:endCxn id="32781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6"/>
          <p:cNvCxnSpPr>
            <a:cxnSpLocks noChangeShapeType="1"/>
            <a:stCxn id="32797" idx="2"/>
            <a:endCxn id="32781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17"/>
          <p:cNvCxnSpPr>
            <a:cxnSpLocks noChangeShapeType="1"/>
            <a:stCxn id="32797" idx="2"/>
            <a:endCxn id="3279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18"/>
          <p:cNvCxnSpPr>
            <a:cxnSpLocks noChangeShapeType="1"/>
            <a:stCxn id="32781" idx="2"/>
            <a:endCxn id="32782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0" name="Line 19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Text Box 21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32793" name="Text Box 22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32794" name="Text Box 23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32795" name="Text Box 24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32796" name="Rectangle 25"/>
          <p:cNvSpPr>
            <a:spLocks noChangeArrowheads="1"/>
          </p:cNvSpPr>
          <p:nvPr/>
        </p:nvSpPr>
        <p:spPr bwMode="auto">
          <a:xfrm>
            <a:off x="3200400" y="3124200"/>
            <a:ext cx="8382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7" name="Text Box 26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32798" name="Rectangle 27"/>
          <p:cNvSpPr>
            <a:spLocks noChangeArrowheads="1"/>
          </p:cNvSpPr>
          <p:nvPr/>
        </p:nvSpPr>
        <p:spPr bwMode="auto">
          <a:xfrm>
            <a:off x="1905000" y="4191000"/>
            <a:ext cx="762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9" name="Text Box 28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32800" name="Text Box 29"/>
          <p:cNvSpPr txBox="1">
            <a:spLocks noChangeArrowheads="1"/>
          </p:cNvSpPr>
          <p:nvPr/>
        </p:nvSpPr>
        <p:spPr bwMode="auto">
          <a:xfrm>
            <a:off x="304800" y="1447800"/>
            <a:ext cx="338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Webs s1 and s2 interfere</a:t>
            </a:r>
          </a:p>
          <a:p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Webs s2 and s3 interfere</a:t>
            </a:r>
          </a:p>
        </p:txBody>
      </p:sp>
      <p:sp>
        <p:nvSpPr>
          <p:cNvPr id="32801" name="Freeform 30"/>
          <p:cNvSpPr>
            <a:spLocks/>
          </p:cNvSpPr>
          <p:nvPr/>
        </p:nvSpPr>
        <p:spPr bwMode="auto">
          <a:xfrm>
            <a:off x="3048000" y="3124200"/>
            <a:ext cx="1104900" cy="508000"/>
          </a:xfrm>
          <a:custGeom>
            <a:avLst/>
            <a:gdLst>
              <a:gd name="T0" fmla="*/ 914400 w 696"/>
              <a:gd name="T1" fmla="*/ 76200 h 320"/>
              <a:gd name="T2" fmla="*/ 990600 w 696"/>
              <a:gd name="T3" fmla="*/ 381000 h 320"/>
              <a:gd name="T4" fmla="*/ 228600 w 696"/>
              <a:gd name="T5" fmla="*/ 457200 h 320"/>
              <a:gd name="T6" fmla="*/ 76200 w 696"/>
              <a:gd name="T7" fmla="*/ 76200 h 320"/>
              <a:gd name="T8" fmla="*/ 685800 w 696"/>
              <a:gd name="T9" fmla="*/ 0 h 320"/>
              <a:gd name="T10" fmla="*/ 914400 w 696"/>
              <a:gd name="T11" fmla="*/ 76200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320">
                <a:moveTo>
                  <a:pt x="576" y="48"/>
                </a:moveTo>
                <a:cubicBezTo>
                  <a:pt x="608" y="88"/>
                  <a:pt x="696" y="200"/>
                  <a:pt x="624" y="240"/>
                </a:cubicBezTo>
                <a:cubicBezTo>
                  <a:pt x="552" y="280"/>
                  <a:pt x="240" y="320"/>
                  <a:pt x="144" y="288"/>
                </a:cubicBezTo>
                <a:cubicBezTo>
                  <a:pt x="48" y="256"/>
                  <a:pt x="0" y="96"/>
                  <a:pt x="48" y="48"/>
                </a:cubicBezTo>
                <a:cubicBezTo>
                  <a:pt x="96" y="0"/>
                  <a:pt x="344" y="0"/>
                  <a:pt x="432" y="0"/>
                </a:cubicBezTo>
                <a:cubicBezTo>
                  <a:pt x="520" y="0"/>
                  <a:pt x="544" y="8"/>
                  <a:pt x="576" y="48"/>
                </a:cubicBez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Freeform 31"/>
          <p:cNvSpPr>
            <a:spLocks/>
          </p:cNvSpPr>
          <p:nvPr/>
        </p:nvSpPr>
        <p:spPr bwMode="auto">
          <a:xfrm>
            <a:off x="1816100" y="4076700"/>
            <a:ext cx="952500" cy="508000"/>
          </a:xfrm>
          <a:custGeom>
            <a:avLst/>
            <a:gdLst>
              <a:gd name="T0" fmla="*/ 393700 w 600"/>
              <a:gd name="T1" fmla="*/ 38100 h 320"/>
              <a:gd name="T2" fmla="*/ 88900 w 600"/>
              <a:gd name="T3" fmla="*/ 114300 h 320"/>
              <a:gd name="T4" fmla="*/ 12700 w 600"/>
              <a:gd name="T5" fmla="*/ 342900 h 320"/>
              <a:gd name="T6" fmla="*/ 88900 w 600"/>
              <a:gd name="T7" fmla="*/ 495300 h 320"/>
              <a:gd name="T8" fmla="*/ 546100 w 600"/>
              <a:gd name="T9" fmla="*/ 419100 h 320"/>
              <a:gd name="T10" fmla="*/ 774700 w 600"/>
              <a:gd name="T11" fmla="*/ 419100 h 320"/>
              <a:gd name="T12" fmla="*/ 927100 w 600"/>
              <a:gd name="T13" fmla="*/ 266700 h 320"/>
              <a:gd name="T14" fmla="*/ 850900 w 600"/>
              <a:gd name="T15" fmla="*/ 38100 h 320"/>
              <a:gd name="T16" fmla="*/ 317500 w 600"/>
              <a:gd name="T17" fmla="*/ 38100 h 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0" h="320">
                <a:moveTo>
                  <a:pt x="248" y="24"/>
                </a:moveTo>
                <a:cubicBezTo>
                  <a:pt x="172" y="32"/>
                  <a:pt x="96" y="40"/>
                  <a:pt x="56" y="72"/>
                </a:cubicBezTo>
                <a:cubicBezTo>
                  <a:pt x="16" y="104"/>
                  <a:pt x="8" y="176"/>
                  <a:pt x="8" y="216"/>
                </a:cubicBezTo>
                <a:cubicBezTo>
                  <a:pt x="8" y="256"/>
                  <a:pt x="0" y="304"/>
                  <a:pt x="56" y="312"/>
                </a:cubicBezTo>
                <a:cubicBezTo>
                  <a:pt x="112" y="320"/>
                  <a:pt x="272" y="272"/>
                  <a:pt x="344" y="264"/>
                </a:cubicBezTo>
                <a:cubicBezTo>
                  <a:pt x="416" y="256"/>
                  <a:pt x="448" y="280"/>
                  <a:pt x="488" y="264"/>
                </a:cubicBezTo>
                <a:cubicBezTo>
                  <a:pt x="528" y="248"/>
                  <a:pt x="576" y="208"/>
                  <a:pt x="584" y="168"/>
                </a:cubicBezTo>
                <a:cubicBezTo>
                  <a:pt x="592" y="128"/>
                  <a:pt x="600" y="48"/>
                  <a:pt x="536" y="24"/>
                </a:cubicBezTo>
                <a:cubicBezTo>
                  <a:pt x="472" y="0"/>
                  <a:pt x="336" y="12"/>
                  <a:pt x="200" y="2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Freeform 32"/>
          <p:cNvSpPr>
            <a:spLocks/>
          </p:cNvSpPr>
          <p:nvPr/>
        </p:nvSpPr>
        <p:spPr bwMode="auto">
          <a:xfrm>
            <a:off x="5638800" y="2692400"/>
            <a:ext cx="1003300" cy="838200"/>
          </a:xfrm>
          <a:custGeom>
            <a:avLst/>
            <a:gdLst>
              <a:gd name="T0" fmla="*/ 990600 w 632"/>
              <a:gd name="T1" fmla="*/ 203200 h 528"/>
              <a:gd name="T2" fmla="*/ 914400 w 632"/>
              <a:gd name="T3" fmla="*/ 203200 h 528"/>
              <a:gd name="T4" fmla="*/ 762000 w 632"/>
              <a:gd name="T5" fmla="*/ 50800 h 528"/>
              <a:gd name="T6" fmla="*/ 457200 w 632"/>
              <a:gd name="T7" fmla="*/ 50800 h 528"/>
              <a:gd name="T8" fmla="*/ 76200 w 632"/>
              <a:gd name="T9" fmla="*/ 50800 h 528"/>
              <a:gd name="T10" fmla="*/ 0 w 632"/>
              <a:gd name="T11" fmla="*/ 355600 h 528"/>
              <a:gd name="T12" fmla="*/ 76200 w 632"/>
              <a:gd name="T13" fmla="*/ 660400 h 528"/>
              <a:gd name="T14" fmla="*/ 304800 w 632"/>
              <a:gd name="T15" fmla="*/ 812800 h 528"/>
              <a:gd name="T16" fmla="*/ 685800 w 632"/>
              <a:gd name="T17" fmla="*/ 812800 h 528"/>
              <a:gd name="T18" fmla="*/ 914400 w 632"/>
              <a:gd name="T19" fmla="*/ 660400 h 528"/>
              <a:gd name="T20" fmla="*/ 990600 w 632"/>
              <a:gd name="T21" fmla="*/ 279400 h 528"/>
              <a:gd name="T22" fmla="*/ 990600 w 632"/>
              <a:gd name="T23" fmla="*/ 203200 h 5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32" h="528">
                <a:moveTo>
                  <a:pt x="624" y="128"/>
                </a:moveTo>
                <a:cubicBezTo>
                  <a:pt x="616" y="120"/>
                  <a:pt x="600" y="144"/>
                  <a:pt x="576" y="128"/>
                </a:cubicBezTo>
                <a:cubicBezTo>
                  <a:pt x="552" y="112"/>
                  <a:pt x="528" y="48"/>
                  <a:pt x="480" y="32"/>
                </a:cubicBezTo>
                <a:cubicBezTo>
                  <a:pt x="432" y="16"/>
                  <a:pt x="360" y="32"/>
                  <a:pt x="288" y="32"/>
                </a:cubicBezTo>
                <a:cubicBezTo>
                  <a:pt x="216" y="32"/>
                  <a:pt x="96" y="0"/>
                  <a:pt x="48" y="32"/>
                </a:cubicBezTo>
                <a:cubicBezTo>
                  <a:pt x="0" y="64"/>
                  <a:pt x="0" y="160"/>
                  <a:pt x="0" y="224"/>
                </a:cubicBezTo>
                <a:cubicBezTo>
                  <a:pt x="0" y="288"/>
                  <a:pt x="16" y="368"/>
                  <a:pt x="48" y="416"/>
                </a:cubicBezTo>
                <a:cubicBezTo>
                  <a:pt x="80" y="464"/>
                  <a:pt x="128" y="496"/>
                  <a:pt x="192" y="512"/>
                </a:cubicBezTo>
                <a:cubicBezTo>
                  <a:pt x="256" y="528"/>
                  <a:pt x="368" y="528"/>
                  <a:pt x="432" y="512"/>
                </a:cubicBezTo>
                <a:cubicBezTo>
                  <a:pt x="496" y="496"/>
                  <a:pt x="544" y="472"/>
                  <a:pt x="576" y="416"/>
                </a:cubicBezTo>
                <a:cubicBezTo>
                  <a:pt x="608" y="360"/>
                  <a:pt x="616" y="224"/>
                  <a:pt x="624" y="176"/>
                </a:cubicBezTo>
                <a:cubicBezTo>
                  <a:pt x="632" y="128"/>
                  <a:pt x="632" y="136"/>
                  <a:pt x="624" y="128"/>
                </a:cubicBez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B11CE1-304A-42F2-ACAB-E17C2804C88F}" type="slidenum">
              <a:rPr lang="en-US" altLang="en-US">
                <a:solidFill>
                  <a:srgbClr val="660066"/>
                </a:solidFill>
              </a:rPr>
              <a:pPr eaLnBrk="1" hangingPunct="1"/>
              <a:t>19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756400" cy="550863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Live Ranges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Using data flow analysis, we compute for each basic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block:</a:t>
            </a:r>
          </a:p>
          <a:p>
            <a:pPr eaLnBrk="1" hangingPunct="1">
              <a:lnSpc>
                <a:spcPct val="3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forward direction, the </a:t>
            </a:r>
            <a:r>
              <a:rPr lang="en-US" altLang="en-US" sz="2400" i="1" smtClean="0">
                <a:solidFill>
                  <a:srgbClr val="FF0000"/>
                </a:solidFill>
              </a:rPr>
              <a:t>reaching</a:t>
            </a:r>
            <a:r>
              <a:rPr lang="en-US" altLang="en-US" sz="2400" smtClean="0"/>
              <a:t> attribute.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A variable is reaching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if a definition or use of the variable reaches the basic block along the edges of the CFG.</a:t>
            </a:r>
          </a:p>
          <a:p>
            <a:pPr eaLnBrk="1" hangingPunct="1">
              <a:lnSpc>
                <a:spcPct val="2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backward direction, the </a:t>
            </a:r>
            <a:r>
              <a:rPr lang="en-US" altLang="en-US" sz="2400" i="1" smtClean="0">
                <a:solidFill>
                  <a:srgbClr val="FF0000"/>
                </a:solidFill>
              </a:rPr>
              <a:t>liveness</a:t>
            </a:r>
            <a:r>
              <a:rPr lang="en-US" altLang="en-US" sz="2400" smtClean="0"/>
              <a:t> attribute.</a:t>
            </a:r>
          </a:p>
          <a:p>
            <a:pPr eaLnBrk="1" hangingPunct="1">
              <a:lnSpc>
                <a:spcPct val="2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A variable is live at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if there is a direct reference to the variable at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or at some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j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that succeeds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in the CFG, provided the variable in question is 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redefined</a:t>
            </a:r>
            <a:r>
              <a:rPr lang="en-US" altLang="en-US" sz="2400" smtClean="0"/>
              <a:t> in the interval between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j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AD3D93-98ED-4723-A14C-9FEBE544CE54}" type="slidenum">
              <a:rPr lang="en-US" altLang="en-US">
                <a:solidFill>
                  <a:srgbClr val="660066"/>
                </a:solidFill>
              </a:rPr>
              <a:pPr eaLnBrk="1" hangingPunct="1"/>
              <a:t>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445375" cy="487363"/>
          </a:xfrm>
        </p:spPr>
        <p:txBody>
          <a:bodyPr/>
          <a:lstStyle/>
          <a:p>
            <a:pPr eaLnBrk="1" hangingPunct="1"/>
            <a:r>
              <a:rPr lang="en-US" altLang="en-US" smtClean="0"/>
              <a:t>Why Register Allocation?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Storing and accessing variables from registers is much faster than accessing data from memory.</a:t>
            </a:r>
          </a:p>
          <a:p>
            <a:pPr eaLnBrk="1" hangingPunct="1">
              <a:lnSpc>
                <a:spcPct val="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The way operations are performed in load/store (RISC) processors.</a:t>
            </a:r>
          </a:p>
          <a:p>
            <a:pPr eaLnBrk="1" hangingPunct="1">
              <a:lnSpc>
                <a:spcPct val="1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Therefore, in the interests of performance—if not by necessity—variables ought to be stored in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performance reasons, it is useful to store variables as long as possible, once they are loaded into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Registers are bounded in number (say 32.)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Therefore, “register-sharing” is needed over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B03A7E-BF1C-43DF-ABAB-05EB2F098782}" type="slidenum">
              <a:rPr lang="en-US" altLang="en-US">
                <a:solidFill>
                  <a:srgbClr val="660066"/>
                </a:solidFill>
              </a:rPr>
              <a:pPr eaLnBrk="1" hangingPunct="1"/>
              <a:t>20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Computing Live Ranges (Contd.)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2362200"/>
            <a:ext cx="7675562" cy="30051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 Unicode MS" panose="020B0604020202020204" pitchFamily="34" charset="-128"/>
              <a:buNone/>
            </a:pPr>
            <a:r>
              <a:rPr lang="en-US" altLang="en-US" smtClean="0"/>
              <a:t>The live range of a variable is the intersection of basic-blocks in CFG nodes in which the variable is live, and the set which it can reach.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D75EAF-3392-4A24-82FF-B62333E74CC3}" type="slidenum">
              <a:rPr lang="en-US" altLang="en-US">
                <a:solidFill>
                  <a:srgbClr val="660066"/>
                </a:solidFill>
              </a:rPr>
              <a:pPr eaLnBrk="1" hangingPunct="1"/>
              <a:t>21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Register Allocation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Perform register allocation one basic block (or super-block or hyper-block) at a time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Must note virtual registers that are </a:t>
            </a:r>
            <a:r>
              <a:rPr lang="en-US" altLang="en-US" sz="2800" smtClean="0">
                <a:solidFill>
                  <a:srgbClr val="003300"/>
                </a:solidFill>
              </a:rPr>
              <a:t>live on entry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003300"/>
                </a:solidFill>
              </a:rPr>
              <a:t>live on exit</a:t>
            </a:r>
            <a:r>
              <a:rPr lang="en-US" altLang="en-US" sz="2800" smtClean="0"/>
              <a:t> of a basic block - later perform reconciliation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During allocation, spill out all live outs and bring all live ins from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Advantage: very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DC888A-0B48-4A3A-BA6F-25B728A1D0DC}" type="slidenum">
              <a:rPr lang="en-US" altLang="en-US">
                <a:solidFill>
                  <a:srgbClr val="660066"/>
                </a:solidFill>
              </a:rPr>
              <a:pPr eaLnBrk="1" hangingPunct="1"/>
              <a:t>22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Local Register Allocation - </a:t>
            </a:r>
            <a:br>
              <a:rPr lang="en-US" altLang="en-US" sz="4000" smtClean="0"/>
            </a:br>
            <a:r>
              <a:rPr lang="en-US" altLang="en-US" sz="4000" smtClean="0"/>
              <a:t>Reconciliation Codes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962275"/>
          </a:xfrm>
        </p:spPr>
        <p:txBody>
          <a:bodyPr/>
          <a:lstStyle/>
          <a:p>
            <a:pPr eaLnBrk="1" hangingPunct="1"/>
            <a:r>
              <a:rPr lang="en-US" altLang="en-US" smtClean="0"/>
              <a:t>After completing allocation for all blocks, we need to reconcile differences in allocation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there are spare registers between two basic blocks, replace the spill out and spill in code with register moves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D5812-AC09-4CFF-B82A-DDCB2DB25B9C}" type="slidenum">
              <a:rPr lang="en-US" altLang="en-US">
                <a:solidFill>
                  <a:srgbClr val="660066"/>
                </a:solidFill>
              </a:rPr>
              <a:pPr eaLnBrk="1" hangingPunct="1"/>
              <a:t>23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Scan Register Allocation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simple local allocation algorithm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Assume code is already scheduled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Build a linear ordering of live ranges (also called </a:t>
            </a:r>
            <a:r>
              <a:rPr lang="en-US" altLang="en-US" sz="2800" smtClean="0">
                <a:solidFill>
                  <a:srgbClr val="003300"/>
                </a:solidFill>
              </a:rPr>
              <a:t>live intervals</a:t>
            </a:r>
            <a:r>
              <a:rPr lang="en-US" altLang="en-US" sz="2800" smtClean="0">
                <a:solidFill>
                  <a:srgbClr val="FF00FF"/>
                </a:solidFill>
              </a:rPr>
              <a:t> </a:t>
            </a:r>
            <a:r>
              <a:rPr lang="en-US" altLang="en-US" sz="2800" smtClean="0"/>
              <a:t>or</a:t>
            </a:r>
            <a:r>
              <a:rPr lang="en-US" altLang="en-US" sz="2800" smtClean="0">
                <a:solidFill>
                  <a:srgbClr val="003300"/>
                </a:solidFill>
              </a:rPr>
              <a:t> lifetimes</a:t>
            </a:r>
            <a:r>
              <a:rPr lang="en-US" altLang="en-US" sz="2800" smtClean="0"/>
              <a:t>)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Scan the live range and assign registers until you run out of them - then spill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B370D1-B0FE-423A-AFD4-B5F9D0CAC3AC}" type="slidenum">
              <a:rPr lang="en-US" altLang="en-US">
                <a:solidFill>
                  <a:srgbClr val="660066"/>
                </a:solidFill>
              </a:rPr>
              <a:pPr eaLnBrk="1" hangingPunct="1"/>
              <a:t>24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Scan RA</a:t>
            </a:r>
          </a:p>
        </p:txBody>
      </p:sp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155825"/>
            <a:ext cx="551497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7086600" y="1600200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3300"/>
                </a:solidFill>
              </a:rPr>
              <a:t>live ranges</a:t>
            </a:r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 flipH="1">
            <a:off x="5181600" y="2057400"/>
            <a:ext cx="2133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 flipH="1">
            <a:off x="6019800" y="20574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 flipH="1">
            <a:off x="6553200" y="2057400"/>
            <a:ext cx="7620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7315200" y="2057400"/>
            <a:ext cx="1524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>
            <a:off x="7086600" y="2057400"/>
            <a:ext cx="228600" cy="2057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886200" y="5181600"/>
            <a:ext cx="3124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11"/>
          <p:cNvSpPr txBox="1">
            <a:spLocks noChangeArrowheads="1"/>
          </p:cNvSpPr>
          <p:nvPr/>
        </p:nvSpPr>
        <p:spPr bwMode="auto">
          <a:xfrm>
            <a:off x="7086600" y="49530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00CC"/>
                </a:solidFill>
              </a:rPr>
              <a:t>scan order</a:t>
            </a:r>
          </a:p>
        </p:txBody>
      </p:sp>
      <p:sp>
        <p:nvSpPr>
          <p:cNvPr id="38927" name="Text Box 12"/>
          <p:cNvSpPr txBox="1">
            <a:spLocks noChangeArrowheads="1"/>
          </p:cNvSpPr>
          <p:nvPr/>
        </p:nvSpPr>
        <p:spPr bwMode="auto">
          <a:xfrm>
            <a:off x="1600200" y="2209800"/>
            <a:ext cx="1508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66"/>
                </a:solidFill>
              </a:rPr>
              <a:t>sorted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according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to the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start time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of the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first def</a:t>
            </a:r>
          </a:p>
        </p:txBody>
      </p:sp>
      <p:sp>
        <p:nvSpPr>
          <p:cNvPr id="38928" name="Freeform 13"/>
          <p:cNvSpPr>
            <a:spLocks/>
          </p:cNvSpPr>
          <p:nvPr/>
        </p:nvSpPr>
        <p:spPr bwMode="auto">
          <a:xfrm>
            <a:off x="5054600" y="2590800"/>
            <a:ext cx="355600" cy="1143000"/>
          </a:xfrm>
          <a:custGeom>
            <a:avLst/>
            <a:gdLst>
              <a:gd name="T0" fmla="*/ 50800 w 224"/>
              <a:gd name="T1" fmla="*/ 0 h 720"/>
              <a:gd name="T2" fmla="*/ 50800 w 224"/>
              <a:gd name="T3" fmla="*/ 838200 h 720"/>
              <a:gd name="T4" fmla="*/ 355600 w 224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720">
                <a:moveTo>
                  <a:pt x="32" y="0"/>
                </a:moveTo>
                <a:cubicBezTo>
                  <a:pt x="16" y="204"/>
                  <a:pt x="0" y="408"/>
                  <a:pt x="32" y="528"/>
                </a:cubicBezTo>
                <a:cubicBezTo>
                  <a:pt x="64" y="648"/>
                  <a:pt x="192" y="688"/>
                  <a:pt x="224" y="720"/>
                </a:cubicBezTo>
              </a:path>
            </a:pathLst>
          </a:custGeom>
          <a:noFill/>
          <a:ln w="38100" cmpd="sng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4"/>
          <p:cNvSpPr txBox="1">
            <a:spLocks noChangeArrowheads="1"/>
          </p:cNvSpPr>
          <p:nvPr/>
        </p:nvSpPr>
        <p:spPr bwMode="auto">
          <a:xfrm>
            <a:off x="2286000" y="5562600"/>
            <a:ext cx="45402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may use same physical register!</a:t>
            </a:r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 flipV="1">
            <a:off x="3276600" y="3505200"/>
            <a:ext cx="1752600" cy="2057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023EF1-3A5C-4D45-8D27-7BB846A9AB52}" type="slidenum">
              <a:rPr lang="en-US" altLang="en-US">
                <a:solidFill>
                  <a:srgbClr val="660066"/>
                </a:solidFill>
              </a:rPr>
              <a:pPr eaLnBrk="1" hangingPunct="1"/>
              <a:t>25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Linear Scan Algo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5486400" cy="516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6324600" y="3886200"/>
            <a:ext cx="2362200" cy="1314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66"/>
                </a:solidFill>
              </a:rPr>
              <a:t>Source:</a:t>
            </a:r>
          </a:p>
          <a:p>
            <a:r>
              <a:rPr lang="en-US" altLang="en-US" sz="1600">
                <a:solidFill>
                  <a:srgbClr val="6600CC"/>
                </a:solidFill>
              </a:rPr>
              <a:t>M. Poletto &amp; V. Sarkar.,</a:t>
            </a:r>
          </a:p>
          <a:p>
            <a:r>
              <a:rPr lang="en-US" altLang="en-US" sz="1600">
                <a:solidFill>
                  <a:srgbClr val="6600CC"/>
                </a:solidFill>
              </a:rPr>
              <a:t>“Linear Scan Register Allocation”, ACM TOPLAS, Sep 1999.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1447800" y="57912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66"/>
                </a:solidFill>
              </a:rPr>
              <a:t>actual spill</a:t>
            </a:r>
          </a:p>
        </p:txBody>
      </p:sp>
      <p:sp>
        <p:nvSpPr>
          <p:cNvPr id="39945" name="Line 6"/>
          <p:cNvSpPr>
            <a:spLocks noChangeShapeType="1"/>
          </p:cNvSpPr>
          <p:nvPr/>
        </p:nvSpPr>
        <p:spPr bwMode="auto">
          <a:xfrm flipV="1">
            <a:off x="2667000" y="5638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7"/>
          <p:cNvSpPr>
            <a:spLocks noChangeShapeType="1"/>
          </p:cNvSpPr>
          <p:nvPr/>
        </p:nvSpPr>
        <p:spPr bwMode="auto">
          <a:xfrm>
            <a:off x="2667000" y="5943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165E2B-51DB-4793-882F-1525CB3570E6}" type="slidenum">
              <a:rPr lang="en-US" altLang="en-US">
                <a:solidFill>
                  <a:srgbClr val="660066"/>
                </a:solidFill>
              </a:rPr>
              <a:pPr eaLnBrk="1" hangingPunct="1"/>
              <a:t>26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677863"/>
            <a:ext cx="7446963" cy="4857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Global Register Allocation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Local register allocation does not store data in registers across basic blocks.</a:t>
            </a:r>
          </a:p>
          <a:p>
            <a:pPr eaLnBrk="1" hangingPunct="1">
              <a:lnSpc>
                <a:spcPct val="2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Local allocation has poor register utilization </a:t>
            </a:r>
            <a:r>
              <a:rPr lang="en-US" altLang="en-US" sz="2400" smtClean="0">
                <a:sym typeface="Symbol" panose="05050102010706020507" pitchFamily="18" charset="2"/>
              </a:rPr>
              <a:t> global register allocation is essential.</a:t>
            </a:r>
          </a:p>
          <a:p>
            <a:pPr eaLnBrk="1" hangingPunct="1">
              <a:lnSpc>
                <a:spcPct val="30000"/>
              </a:lnSpc>
              <a:buFont typeface="Arial Unicode MS" panose="020B0604020202020204" pitchFamily="34" charset="-128"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Simple global register allocation: allocate most “active” values in each inner loop.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Full global register allocation: identify live ranges in control flow graph, allocate live ranges, and split ranges as needed.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</a:t>
            </a:r>
            <a:r>
              <a:rPr lang="en-US" altLang="en-US" sz="2400" b="1" smtClean="0"/>
              <a:t>Goal:</a:t>
            </a:r>
            <a:r>
              <a:rPr lang="en-US" altLang="en-US" sz="2400" smtClean="0"/>
              <a:t> select allocation so as to minimize number of load/store instructions performed by optimized program.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DD8599-F217-4589-9A6A-53F6BC0071D5}" type="slidenum">
              <a:rPr lang="en-US" altLang="en-US">
                <a:solidFill>
                  <a:srgbClr val="660066"/>
                </a:solidFill>
              </a:rPr>
              <a:pPr eaLnBrk="1" hangingPunct="1"/>
              <a:t>27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Given a directed graph, </a:t>
            </a:r>
            <a:r>
              <a:rPr lang="en-US" altLang="en-US" sz="2800" i="1" smtClean="0">
                <a:solidFill>
                  <a:srgbClr val="003300"/>
                </a:solidFill>
              </a:rPr>
              <a:t>G</a:t>
            </a:r>
            <a:r>
              <a:rPr lang="en-US" altLang="en-US" sz="2800" smtClean="0"/>
              <a:t> = </a:t>
            </a:r>
            <a:r>
              <a:rPr lang="en-US" altLang="en-US" sz="2800" smtClean="0">
                <a:sym typeface="Symbol" panose="05050102010706020507" pitchFamily="18" charset="2"/>
              </a:rPr>
              <a:t>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solidFill>
                  <a:srgbClr val="003300"/>
                </a:solidFill>
              </a:rPr>
              <a:t>E</a:t>
            </a:r>
            <a:r>
              <a:rPr lang="en-US" altLang="en-US" sz="2800" smtClean="0">
                <a:sym typeface="Symbol" panose="05050102010706020507" pitchFamily="18" charset="2"/>
              </a:rPr>
              <a:t></a:t>
            </a:r>
            <a:r>
              <a:rPr lang="en-US" altLang="en-US" sz="2800" smtClean="0"/>
              <a:t>, we can define a topological ordering of the nodes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Let </a:t>
            </a:r>
            <a:r>
              <a:rPr lang="en-US" altLang="en-US" sz="2800" i="1" smtClean="0">
                <a:solidFill>
                  <a:srgbClr val="003300"/>
                </a:solidFill>
              </a:rPr>
              <a:t>T</a:t>
            </a:r>
            <a:r>
              <a:rPr lang="en-US" altLang="en-US" sz="2800" smtClean="0"/>
              <a:t> = {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baseline="-25000" smtClean="0">
                <a:solidFill>
                  <a:srgbClr val="003300"/>
                </a:solidFill>
              </a:rPr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baseline="-25000" smtClean="0">
                <a:solidFill>
                  <a:srgbClr val="003300"/>
                </a:solidFill>
              </a:rPr>
              <a:t>2</a:t>
            </a:r>
            <a:r>
              <a:rPr lang="en-US" altLang="en-US" sz="2800" smtClean="0"/>
              <a:t>, ...,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i="1" baseline="-25000" smtClean="0">
                <a:solidFill>
                  <a:srgbClr val="003300"/>
                </a:solidFill>
              </a:rPr>
              <a:t>n</a:t>
            </a:r>
            <a:r>
              <a:rPr lang="en-US" altLang="en-US" sz="2800" smtClean="0"/>
              <a:t>} be an enumeration of the nodes of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solidFill>
                  <a:srgbClr val="003300"/>
                </a:solidFill>
              </a:rPr>
              <a:t>T</a:t>
            </a:r>
            <a:r>
              <a:rPr lang="en-US" altLang="en-US" sz="2800" smtClean="0"/>
              <a:t> is a </a:t>
            </a:r>
            <a:r>
              <a:rPr lang="en-US" altLang="en-US" sz="2800" smtClean="0">
                <a:solidFill>
                  <a:srgbClr val="FF3300"/>
                </a:solidFill>
              </a:rPr>
              <a:t>topological ordering</a:t>
            </a:r>
            <a:r>
              <a:rPr lang="en-US" altLang="en-US" sz="2800" smtClean="0"/>
              <a:t> if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i="1" baseline="-25000" smtClean="0">
                <a:solidFill>
                  <a:srgbClr val="003300"/>
                </a:solidFill>
              </a:rPr>
              <a:t>i</a:t>
            </a:r>
            <a:r>
              <a:rPr lang="en-US" altLang="en-US" sz="2800" smtClean="0">
                <a:solidFill>
                  <a:srgbClr val="003300"/>
                </a:solidFill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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i="1" baseline="-25000" smtClean="0">
                <a:solidFill>
                  <a:srgbClr val="003300"/>
                </a:solidFill>
              </a:rPr>
              <a:t>j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</a:t>
            </a:r>
            <a:r>
              <a:rPr lang="en-US" altLang="en-US" sz="2800" i="1" smtClean="0">
                <a:solidFill>
                  <a:srgbClr val="003300"/>
                </a:solidFill>
              </a:rPr>
              <a:t>E</a:t>
            </a:r>
            <a:r>
              <a:rPr lang="en-US" altLang="en-US" sz="2800" smtClean="0"/>
              <a:t>, then </a:t>
            </a:r>
            <a:r>
              <a:rPr lang="en-US" altLang="en-US" sz="2800" i="1" smtClean="0">
                <a:solidFill>
                  <a:srgbClr val="003300"/>
                </a:solidFill>
              </a:rPr>
              <a:t>i</a:t>
            </a:r>
            <a:r>
              <a:rPr lang="en-US" altLang="en-US" sz="2800" smtClean="0"/>
              <a:t> &lt; </a:t>
            </a:r>
            <a:r>
              <a:rPr lang="en-US" altLang="en-US" sz="2800" i="1" smtClean="0">
                <a:solidFill>
                  <a:srgbClr val="003300"/>
                </a:solidFill>
              </a:rPr>
              <a:t>j</a:t>
            </a:r>
            <a:r>
              <a:rPr lang="en-US" altLang="en-US" sz="2800" smtClean="0">
                <a:solidFill>
                  <a:srgbClr val="003300"/>
                </a:solidFill>
              </a:rPr>
              <a:t> </a:t>
            </a:r>
            <a:r>
              <a:rPr lang="en-US" altLang="en-US" sz="2800" smtClean="0"/>
              <a:t>(i.e.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i="1" baseline="-25000" smtClean="0">
                <a:solidFill>
                  <a:srgbClr val="003300"/>
                </a:solidFill>
              </a:rPr>
              <a:t>i</a:t>
            </a:r>
            <a:r>
              <a:rPr lang="en-US" altLang="en-US" sz="2800" smtClean="0"/>
              <a:t> comes before </a:t>
            </a:r>
            <a:r>
              <a:rPr lang="en-US" altLang="en-US" sz="2800" i="1" smtClean="0">
                <a:solidFill>
                  <a:srgbClr val="003300"/>
                </a:solidFill>
              </a:rPr>
              <a:t>v</a:t>
            </a:r>
            <a:r>
              <a:rPr lang="en-US" altLang="en-US" sz="2800" i="1" baseline="-25000" smtClean="0">
                <a:solidFill>
                  <a:srgbClr val="003300"/>
                </a:solidFill>
              </a:rPr>
              <a:t>j</a:t>
            </a:r>
            <a:r>
              <a:rPr lang="en-US" altLang="en-US" sz="2800" smtClean="0">
                <a:solidFill>
                  <a:srgbClr val="003300"/>
                </a:solidFill>
              </a:rPr>
              <a:t> </a:t>
            </a:r>
            <a:r>
              <a:rPr lang="en-US" altLang="en-US" sz="2800" smtClean="0"/>
              <a:t>in </a:t>
            </a:r>
            <a:r>
              <a:rPr lang="en-US" altLang="en-US" sz="2800" i="1" smtClean="0">
                <a:solidFill>
                  <a:srgbClr val="003300"/>
                </a:solidFill>
              </a:rPr>
              <a:t>T</a:t>
            </a:r>
            <a:r>
              <a:rPr lang="en-US" altLang="en-US" sz="2800" smtClean="0"/>
              <a:t>)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 topological order linearizes a partial order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F9D153-EF17-4978-A345-4C2F332E6B95}" type="slidenum">
              <a:rPr lang="en-US" altLang="en-US">
                <a:solidFill>
                  <a:srgbClr val="660066"/>
                </a:solidFill>
              </a:rPr>
              <a:pPr eaLnBrk="1" hangingPunct="1"/>
              <a:t>28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Linear Scan RA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4213"/>
            <a:ext cx="8229600" cy="3452812"/>
          </a:xfrm>
        </p:spPr>
        <p:txBody>
          <a:bodyPr/>
          <a:lstStyle/>
          <a:p>
            <a:pPr eaLnBrk="1" hangingPunct="1"/>
            <a:r>
              <a:rPr lang="en-US" altLang="en-US" smtClean="0"/>
              <a:t>Ignoring back-edges, perform a </a:t>
            </a:r>
            <a:r>
              <a:rPr lang="en-US" altLang="en-US" smtClean="0">
                <a:solidFill>
                  <a:srgbClr val="A50021"/>
                </a:solidFill>
              </a:rPr>
              <a:t>topological sort</a:t>
            </a:r>
            <a:r>
              <a:rPr lang="en-US" altLang="en-US" smtClean="0"/>
              <a:t> of the basic blocks using the CFG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Compute the live range over the entire topological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F7754F-6CCB-463D-B8B4-B7BD6138FFF6}" type="slidenum">
              <a:rPr lang="en-US" altLang="en-US">
                <a:solidFill>
                  <a:srgbClr val="660066"/>
                </a:solidFill>
              </a:rPr>
              <a:pPr eaLnBrk="1" hangingPunct="1"/>
              <a:t>29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Live Ranges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2438400" y="2057400"/>
            <a:ext cx="1295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600200" y="3810000"/>
            <a:ext cx="1295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276600" y="3810000"/>
            <a:ext cx="1295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2438400" y="5486400"/>
            <a:ext cx="1295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2" name="Line 7"/>
          <p:cNvSpPr>
            <a:spLocks noChangeShapeType="1"/>
          </p:cNvSpPr>
          <p:nvPr/>
        </p:nvSpPr>
        <p:spPr bwMode="auto">
          <a:xfrm>
            <a:off x="22098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8"/>
          <p:cNvSpPr>
            <a:spLocks noChangeShapeType="1"/>
          </p:cNvSpPr>
          <p:nvPr/>
        </p:nvSpPr>
        <p:spPr bwMode="auto">
          <a:xfrm flipH="1">
            <a:off x="3200400" y="4800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9"/>
          <p:cNvSpPr>
            <a:spLocks noChangeShapeType="1"/>
          </p:cNvSpPr>
          <p:nvPr/>
        </p:nvSpPr>
        <p:spPr bwMode="auto">
          <a:xfrm flipH="1">
            <a:off x="2209800" y="3048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32004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1"/>
          <p:cNvSpPr txBox="1">
            <a:spLocks noChangeArrowheads="1"/>
          </p:cNvSpPr>
          <p:nvPr/>
        </p:nvSpPr>
        <p:spPr bwMode="auto">
          <a:xfrm>
            <a:off x="2667000" y="2133600"/>
            <a:ext cx="103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4047" name="Text Box 12"/>
          <p:cNvSpPr txBox="1">
            <a:spLocks noChangeArrowheads="1"/>
          </p:cNvSpPr>
          <p:nvPr/>
        </p:nvSpPr>
        <p:spPr bwMode="auto">
          <a:xfrm>
            <a:off x="1752600" y="3810000"/>
            <a:ext cx="103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4048" name="Text Box 13"/>
          <p:cNvSpPr txBox="1">
            <a:spLocks noChangeArrowheads="1"/>
          </p:cNvSpPr>
          <p:nvPr/>
        </p:nvSpPr>
        <p:spPr bwMode="auto">
          <a:xfrm>
            <a:off x="2590800" y="5562600"/>
            <a:ext cx="1036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 B</a:t>
            </a:r>
            <a:endParaRPr lang="en-US" altLang="en-US" sz="2400">
              <a:solidFill>
                <a:srgbClr val="6600CC"/>
              </a:solidFill>
              <a:latin typeface="Lucida Console" panose="020B0609040504020204" pitchFamily="49" charset="0"/>
            </a:endParaRPr>
          </a:p>
          <a:p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4049" name="Text Box 14"/>
          <p:cNvSpPr txBox="1">
            <a:spLocks noChangeArrowheads="1"/>
          </p:cNvSpPr>
          <p:nvPr/>
        </p:nvSpPr>
        <p:spPr bwMode="auto">
          <a:xfrm>
            <a:off x="3429000" y="3810000"/>
            <a:ext cx="103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B </a:t>
            </a: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4050" name="Text Box 15"/>
          <p:cNvSpPr txBox="1">
            <a:spLocks noChangeArrowheads="1"/>
          </p:cNvSpPr>
          <p:nvPr/>
        </p:nvSpPr>
        <p:spPr bwMode="auto">
          <a:xfrm>
            <a:off x="3794125" y="17160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B1</a:t>
            </a:r>
          </a:p>
        </p:txBody>
      </p:sp>
      <p:sp>
        <p:nvSpPr>
          <p:cNvPr id="44051" name="Text Box 16"/>
          <p:cNvSpPr txBox="1">
            <a:spLocks noChangeArrowheads="1"/>
          </p:cNvSpPr>
          <p:nvPr/>
        </p:nvSpPr>
        <p:spPr bwMode="auto">
          <a:xfrm>
            <a:off x="1524000" y="3352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B2</a:t>
            </a:r>
          </a:p>
        </p:txBody>
      </p:sp>
      <p:sp>
        <p:nvSpPr>
          <p:cNvPr id="44052" name="Text Box 17"/>
          <p:cNvSpPr txBox="1">
            <a:spLocks noChangeArrowheads="1"/>
          </p:cNvSpPr>
          <p:nvPr/>
        </p:nvSpPr>
        <p:spPr bwMode="auto">
          <a:xfrm>
            <a:off x="4191000" y="3352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B3</a:t>
            </a:r>
          </a:p>
        </p:txBody>
      </p:sp>
      <p:sp>
        <p:nvSpPr>
          <p:cNvPr id="44053" name="Text Box 18"/>
          <p:cNvSpPr txBox="1">
            <a:spLocks noChangeArrowheads="1"/>
          </p:cNvSpPr>
          <p:nvPr/>
        </p:nvSpPr>
        <p:spPr bwMode="auto">
          <a:xfrm>
            <a:off x="3733800" y="54864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B4</a:t>
            </a:r>
          </a:p>
        </p:txBody>
      </p:sp>
      <p:sp>
        <p:nvSpPr>
          <p:cNvPr id="44054" name="Line 19"/>
          <p:cNvSpPr>
            <a:spLocks noChangeShapeType="1"/>
          </p:cNvSpPr>
          <p:nvPr/>
        </p:nvSpPr>
        <p:spPr bwMode="auto">
          <a:xfrm>
            <a:off x="50292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0"/>
          <p:cNvSpPr>
            <a:spLocks noChangeShapeType="1"/>
          </p:cNvSpPr>
          <p:nvPr/>
        </p:nvSpPr>
        <p:spPr bwMode="auto">
          <a:xfrm>
            <a:off x="59436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1"/>
          <p:cNvSpPr>
            <a:spLocks noChangeShapeType="1"/>
          </p:cNvSpPr>
          <p:nvPr/>
        </p:nvSpPr>
        <p:spPr bwMode="auto">
          <a:xfrm>
            <a:off x="68580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2"/>
          <p:cNvSpPr>
            <a:spLocks noChangeShapeType="1"/>
          </p:cNvSpPr>
          <p:nvPr/>
        </p:nvSpPr>
        <p:spPr bwMode="auto">
          <a:xfrm>
            <a:off x="77724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3"/>
          <p:cNvSpPr>
            <a:spLocks noChangeShapeType="1"/>
          </p:cNvSpPr>
          <p:nvPr/>
        </p:nvSpPr>
        <p:spPr bwMode="auto">
          <a:xfrm>
            <a:off x="8610600" y="1981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Text Box 24"/>
          <p:cNvSpPr txBox="1">
            <a:spLocks noChangeArrowheads="1"/>
          </p:cNvSpPr>
          <p:nvPr/>
        </p:nvSpPr>
        <p:spPr bwMode="auto">
          <a:xfrm>
            <a:off x="5181600" y="1828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B1</a:t>
            </a:r>
          </a:p>
        </p:txBody>
      </p:sp>
      <p:sp>
        <p:nvSpPr>
          <p:cNvPr id="44060" name="Text Box 25"/>
          <p:cNvSpPr txBox="1">
            <a:spLocks noChangeArrowheads="1"/>
          </p:cNvSpPr>
          <p:nvPr/>
        </p:nvSpPr>
        <p:spPr bwMode="auto">
          <a:xfrm>
            <a:off x="6096000" y="1828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B2</a:t>
            </a:r>
          </a:p>
        </p:txBody>
      </p:sp>
      <p:sp>
        <p:nvSpPr>
          <p:cNvPr id="44061" name="Text Box 26"/>
          <p:cNvSpPr txBox="1">
            <a:spLocks noChangeArrowheads="1"/>
          </p:cNvSpPr>
          <p:nvPr/>
        </p:nvSpPr>
        <p:spPr bwMode="auto">
          <a:xfrm>
            <a:off x="7010400" y="1828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B3</a:t>
            </a:r>
          </a:p>
        </p:txBody>
      </p:sp>
      <p:sp>
        <p:nvSpPr>
          <p:cNvPr id="44062" name="Text Box 27"/>
          <p:cNvSpPr txBox="1">
            <a:spLocks noChangeArrowheads="1"/>
          </p:cNvSpPr>
          <p:nvPr/>
        </p:nvSpPr>
        <p:spPr bwMode="auto">
          <a:xfrm>
            <a:off x="7924800" y="1828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B4</a:t>
            </a:r>
          </a:p>
        </p:txBody>
      </p:sp>
      <p:sp>
        <p:nvSpPr>
          <p:cNvPr id="44063" name="Text Box 28"/>
          <p:cNvSpPr txBox="1">
            <a:spLocks noChangeArrowheads="1"/>
          </p:cNvSpPr>
          <p:nvPr/>
        </p:nvSpPr>
        <p:spPr bwMode="auto">
          <a:xfrm>
            <a:off x="7772400" y="2971800"/>
            <a:ext cx="60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spcBef>
                <a:spcPct val="50000"/>
              </a:spcBef>
            </a:pPr>
            <a:endParaRPr lang="en-US" altLang="en-US" sz="2400">
              <a:solidFill>
                <a:srgbClr val="6600CC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00CC"/>
                </a:solidFill>
                <a:latin typeface="Lucida Console" panose="020B0609040504020204" pitchFamily="49" charset="0"/>
              </a:rPr>
              <a:t>B</a:t>
            </a:r>
          </a:p>
        </p:txBody>
      </p:sp>
      <p:sp>
        <p:nvSpPr>
          <p:cNvPr id="44064" name="Line 29"/>
          <p:cNvSpPr>
            <a:spLocks noChangeShapeType="1"/>
          </p:cNvSpPr>
          <p:nvPr/>
        </p:nvSpPr>
        <p:spPr bwMode="auto">
          <a:xfrm>
            <a:off x="5181600" y="3352800"/>
            <a:ext cx="31242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0"/>
          <p:cNvSpPr>
            <a:spLocks noChangeShapeType="1"/>
          </p:cNvSpPr>
          <p:nvPr/>
        </p:nvSpPr>
        <p:spPr bwMode="auto">
          <a:xfrm>
            <a:off x="7315200" y="4495800"/>
            <a:ext cx="10668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Text Box 31"/>
          <p:cNvSpPr txBox="1">
            <a:spLocks noChangeArrowheads="1"/>
          </p:cNvSpPr>
          <p:nvPr/>
        </p:nvSpPr>
        <p:spPr bwMode="auto">
          <a:xfrm>
            <a:off x="5334000" y="5181600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Global Live Ranges</a:t>
            </a:r>
          </a:p>
        </p:txBody>
      </p:sp>
      <p:sp>
        <p:nvSpPr>
          <p:cNvPr id="44067" name="Line 32"/>
          <p:cNvSpPr>
            <a:spLocks noChangeShapeType="1"/>
          </p:cNvSpPr>
          <p:nvPr/>
        </p:nvSpPr>
        <p:spPr bwMode="auto">
          <a:xfrm>
            <a:off x="533400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Text Box 33"/>
          <p:cNvSpPr txBox="1">
            <a:spLocks noChangeArrowheads="1"/>
          </p:cNvSpPr>
          <p:nvPr/>
        </p:nvSpPr>
        <p:spPr bwMode="auto">
          <a:xfrm>
            <a:off x="5943600" y="1447800"/>
            <a:ext cx="1797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6666"/>
                </a:solidFill>
              </a:rPr>
              <a:t>Topological 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EED873-C57E-401C-B039-1F4D487582B2}" type="slidenum">
              <a:rPr lang="en-US" altLang="en-US">
                <a:solidFill>
                  <a:srgbClr val="660066"/>
                </a:solidFill>
              </a:rPr>
              <a:pPr eaLnBrk="1" hangingPunct="1"/>
              <a:t>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56400" cy="5508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Goal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Primarily</a:t>
            </a:r>
            <a:r>
              <a:rPr lang="en-US" altLang="en-US" sz="2400" smtClean="0"/>
              <a:t> to assign registers to variables.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However, the allocator runs out of registers quite often.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Decide which variables  to “flush” out of registers to free them up, so that other variables can be bought in. This important indirect consequence of allocation is referred to as </a:t>
            </a:r>
            <a:r>
              <a:rPr lang="en-US" altLang="en-US" sz="2400" i="1" smtClean="0"/>
              <a:t>spilling.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C144DF-3662-4FA6-AFDA-79B24B9C012A}" type="slidenum">
              <a:rPr lang="en-US" altLang="en-US">
                <a:solidFill>
                  <a:srgbClr val="660066"/>
                </a:solidFill>
              </a:rPr>
              <a:pPr eaLnBrk="1" hangingPunct="1"/>
              <a:t>30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886700" cy="558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Simple Example of </a:t>
            </a:r>
            <a:br>
              <a:rPr lang="en-US" altLang="en-US" sz="4000" smtClean="0"/>
            </a:br>
            <a:r>
              <a:rPr lang="en-US" altLang="en-US" sz="4000" smtClean="0"/>
              <a:t>Global Register Allocation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267200"/>
            <a:ext cx="6980238" cy="2057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Live range of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 = {</a:t>
            </a:r>
            <a:r>
              <a:rPr lang="en-US" altLang="en-US" sz="2400" i="1" smtClean="0"/>
              <a:t>B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B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}</a:t>
            </a:r>
          </a:p>
          <a:p>
            <a:pPr marL="0" indent="0"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Live range of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 = {</a:t>
            </a:r>
            <a:r>
              <a:rPr lang="en-US" altLang="en-US" sz="2400" i="1" smtClean="0"/>
              <a:t>B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B</a:t>
            </a:r>
            <a:r>
              <a:rPr lang="en-US" altLang="en-US" sz="2400" baseline="-25000" smtClean="0"/>
              <a:t>4</a:t>
            </a:r>
            <a:r>
              <a:rPr lang="en-US" altLang="en-US" sz="2400" smtClean="0"/>
              <a:t>}</a:t>
            </a:r>
          </a:p>
          <a:p>
            <a:pPr marL="0" indent="0"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No interference!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 can be assigned to the same register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4038600" y="16002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a =...</a:t>
            </a:r>
            <a:endParaRPr lang="en-US" altLang="en-US" sz="1600"/>
          </a:p>
        </p:txBody>
      </p:sp>
      <p:sp>
        <p:nvSpPr>
          <p:cNvPr id="45064" name="Rectangle 5"/>
          <p:cNvSpPr>
            <a:spLocks noChangeArrowheads="1"/>
          </p:cNvSpPr>
          <p:nvPr/>
        </p:nvSpPr>
        <p:spPr bwMode="auto">
          <a:xfrm>
            <a:off x="3581400" y="24384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b = ...</a:t>
            </a:r>
            <a:endParaRPr lang="en-US" altLang="en-US" sz="1600"/>
          </a:p>
        </p:txBody>
      </p:sp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4572000" y="24384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..= a</a:t>
            </a:r>
            <a:endParaRPr lang="en-US" altLang="en-US" sz="1600"/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4038600" y="32766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.. = b</a:t>
            </a:r>
            <a:endParaRPr lang="en-US" altLang="en-US" sz="1600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 flipH="1">
            <a:off x="38862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>
            <a:off x="44958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3886200" y="2819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 flipH="1">
            <a:off x="4648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3962400" y="1981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T</a:t>
            </a:r>
            <a:endParaRPr lang="en-US" altLang="en-US" sz="2400"/>
          </a:p>
        </p:txBody>
      </p:sp>
      <p:sp>
        <p:nvSpPr>
          <p:cNvPr id="45072" name="Text Box 13"/>
          <p:cNvSpPr txBox="1">
            <a:spLocks noChangeArrowheads="1"/>
          </p:cNvSpPr>
          <p:nvPr/>
        </p:nvSpPr>
        <p:spPr bwMode="auto">
          <a:xfrm>
            <a:off x="4800600" y="1981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F</a:t>
            </a:r>
            <a:endParaRPr lang="en-US" altLang="en-US" sz="2400"/>
          </a:p>
        </p:txBody>
      </p:sp>
      <p:sp>
        <p:nvSpPr>
          <p:cNvPr id="45073" name="Text Box 14"/>
          <p:cNvSpPr txBox="1">
            <a:spLocks noChangeArrowheads="1"/>
          </p:cNvSpPr>
          <p:nvPr/>
        </p:nvSpPr>
        <p:spPr bwMode="auto">
          <a:xfrm>
            <a:off x="4876800" y="1600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B1</a:t>
            </a:r>
          </a:p>
        </p:txBody>
      </p:sp>
      <p:sp>
        <p:nvSpPr>
          <p:cNvPr id="45074" name="Rectangle 15"/>
          <p:cNvSpPr>
            <a:spLocks noChangeArrowheads="1"/>
          </p:cNvSpPr>
          <p:nvPr/>
        </p:nvSpPr>
        <p:spPr bwMode="auto">
          <a:xfrm>
            <a:off x="5410200" y="24384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/>
              <a:t>B3</a:t>
            </a:r>
          </a:p>
        </p:txBody>
      </p:sp>
      <p:sp>
        <p:nvSpPr>
          <p:cNvPr id="45075" name="Rectangle 16"/>
          <p:cNvSpPr>
            <a:spLocks noChangeArrowheads="1"/>
          </p:cNvSpPr>
          <p:nvPr/>
        </p:nvSpPr>
        <p:spPr bwMode="auto">
          <a:xfrm>
            <a:off x="4953000" y="32766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/>
              <a:t>B4</a:t>
            </a:r>
          </a:p>
        </p:txBody>
      </p:sp>
      <p:sp>
        <p:nvSpPr>
          <p:cNvPr id="45076" name="Rectangle 17"/>
          <p:cNvSpPr>
            <a:spLocks noChangeArrowheads="1"/>
          </p:cNvSpPr>
          <p:nvPr/>
        </p:nvSpPr>
        <p:spPr bwMode="auto">
          <a:xfrm>
            <a:off x="3200400" y="24384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/>
              <a:t>B2</a:t>
            </a:r>
          </a:p>
        </p:txBody>
      </p:sp>
      <p:sp>
        <p:nvSpPr>
          <p:cNvPr id="45077" name="Text Box 18"/>
          <p:cNvSpPr txBox="1">
            <a:spLocks noChangeArrowheads="1"/>
          </p:cNvSpPr>
          <p:nvPr/>
        </p:nvSpPr>
        <p:spPr bwMode="auto">
          <a:xfrm>
            <a:off x="2057400" y="15240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Control Flow Graph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247FBA-8492-4A34-B931-3FFC3A06644D}" type="slidenum">
              <a:rPr lang="en-US" altLang="en-US">
                <a:solidFill>
                  <a:srgbClr val="660066"/>
                </a:solidFill>
              </a:rPr>
              <a:pPr eaLnBrk="1" hangingPunct="1"/>
              <a:t>31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Chance Bin-packing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O. Traub, G. Holloway, and M.D. Smith, “Quality and Speed in Linear-Scan Register Allocation”, SIGPLAN ‘98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Considers “holes” in live ranges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Considers register allocation as a bin-packing problem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Performs register allocation and spill code generation at the same time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26000D-3053-4F45-9274-BA15C098E2C8}" type="slidenum">
              <a:rPr lang="en-US" altLang="en-US">
                <a:solidFill>
                  <a:srgbClr val="660066"/>
                </a:solidFill>
              </a:rPr>
              <a:pPr eaLnBrk="1" hangingPunct="1"/>
              <a:t>32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Holes in Live Ranges</a:t>
            </a:r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934325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95E964-4537-4191-9EC6-F1A170F639DB}" type="slidenum">
              <a:rPr lang="en-US" altLang="en-US">
                <a:solidFill>
                  <a:srgbClr val="660066"/>
                </a:solidFill>
              </a:rPr>
              <a:pPr eaLnBrk="1" hangingPunct="1"/>
              <a:t>33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Bin-packing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binpacking problem: determine how to put the most objects in the least number of fixed space bins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More formally, find a </a:t>
            </a:r>
            <a:r>
              <a:rPr lang="en-US" altLang="en-US" sz="2400" smtClean="0">
                <a:solidFill>
                  <a:srgbClr val="663300"/>
                </a:solidFill>
              </a:rPr>
              <a:t>partition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solidFill>
                  <a:srgbClr val="663300"/>
                </a:solidFill>
              </a:rPr>
              <a:t>assignment</a:t>
            </a:r>
            <a:r>
              <a:rPr lang="en-US" altLang="en-US" sz="2400" smtClean="0">
                <a:solidFill>
                  <a:srgbClr val="006666"/>
                </a:solidFill>
              </a:rPr>
              <a:t> </a:t>
            </a:r>
            <a:r>
              <a:rPr lang="en-US" altLang="en-US" sz="2400" smtClean="0"/>
              <a:t>of a set of objects such that </a:t>
            </a:r>
            <a:r>
              <a:rPr lang="en-US" altLang="en-US" sz="2400" smtClean="0">
                <a:solidFill>
                  <a:srgbClr val="663300"/>
                </a:solidFill>
              </a:rPr>
              <a:t>constraint</a:t>
            </a:r>
            <a:r>
              <a:rPr lang="en-US" altLang="en-US" sz="2400" smtClean="0"/>
              <a:t> is satisfied or an </a:t>
            </a:r>
            <a:r>
              <a:rPr lang="en-US" altLang="en-US" sz="2400" smtClean="0">
                <a:solidFill>
                  <a:srgbClr val="663300"/>
                </a:solidFill>
              </a:rPr>
              <a:t>objective function</a:t>
            </a:r>
            <a:r>
              <a:rPr lang="en-US" altLang="en-US" sz="2400" smtClean="0"/>
              <a:t> is minimized (or maximized)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register allocation, the constraint is that overlapping live ranges cannot be assigned to the same bin (register)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Another way of looking at linear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D75B79-0325-4B34-B5C3-D2D1968582A5}" type="slidenum">
              <a:rPr lang="en-US" altLang="en-US">
                <a:solidFill>
                  <a:srgbClr val="660066"/>
                </a:solidFill>
              </a:rPr>
              <a:pPr eaLnBrk="1" hangingPunct="1"/>
              <a:t>34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holes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0088"/>
            <a:ext cx="8229600" cy="3498850"/>
          </a:xfrm>
        </p:spPr>
        <p:txBody>
          <a:bodyPr/>
          <a:lstStyle/>
          <a:p>
            <a:pPr eaLnBrk="1" hangingPunct="1"/>
            <a:r>
              <a:rPr lang="en-US" altLang="en-US" smtClean="0"/>
              <a:t>We can allocate two non-overlapping live ranges to the same physical register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assign two live ranges to the same physical register if one fits entirely into the hole of another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4A337-406B-4CF3-A1BF-CC46CC02CDF5}" type="slidenum">
              <a:rPr lang="en-US" altLang="en-US">
                <a:solidFill>
                  <a:srgbClr val="660066"/>
                </a:solidFill>
              </a:rPr>
              <a:pPr eaLnBrk="1" hangingPunct="1"/>
              <a:t>35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Chance Linear Scan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Suppose we encounter variable </a:t>
            </a:r>
            <a:r>
              <a:rPr lang="en-US" altLang="en-US" sz="2800" i="1" smtClean="0">
                <a:solidFill>
                  <a:srgbClr val="663300"/>
                </a:solidFill>
              </a:rPr>
              <a:t>t</a:t>
            </a:r>
            <a:r>
              <a:rPr lang="en-US" altLang="en-US" sz="2800" smtClean="0"/>
              <a:t>, and we assigned a register to it by spilling out variable </a:t>
            </a:r>
            <a:r>
              <a:rPr lang="en-US" altLang="en-US" sz="2800" i="1" smtClean="0">
                <a:solidFill>
                  <a:srgbClr val="663300"/>
                </a:solidFill>
              </a:rPr>
              <a:t>u</a:t>
            </a:r>
            <a:r>
              <a:rPr lang="en-US" altLang="en-US" sz="2800" smtClean="0"/>
              <a:t> currently occupying that register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When </a:t>
            </a:r>
            <a:r>
              <a:rPr lang="en-US" altLang="en-US" sz="2800" i="1" smtClean="0">
                <a:solidFill>
                  <a:srgbClr val="663300"/>
                </a:solidFill>
              </a:rPr>
              <a:t>u</a:t>
            </a:r>
            <a:r>
              <a:rPr lang="en-US" altLang="en-US" sz="2800" smtClean="0"/>
              <a:t> is needed again, it may be loaded into a different register (it gets a “second chance”)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It will stay till its lifetime ends or it is evicted again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F8B9BF-DDD4-4DB3-A566-F07BC9F1DDE9}" type="slidenum">
              <a:rPr lang="en-US" altLang="en-US">
                <a:solidFill>
                  <a:srgbClr val="660066"/>
                </a:solidFill>
              </a:rPr>
              <a:pPr eaLnBrk="1" hangingPunct="1"/>
              <a:t>36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Problem</a:t>
            </a: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7343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1962150" y="2962275"/>
            <a:ext cx="228600" cy="2286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Rectangle 5"/>
          <p:cNvSpPr>
            <a:spLocks noChangeArrowheads="1"/>
          </p:cNvSpPr>
          <p:nvPr/>
        </p:nvSpPr>
        <p:spPr bwMode="auto">
          <a:xfrm>
            <a:off x="5638800" y="2933700"/>
            <a:ext cx="228600" cy="2286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3371850" y="3467100"/>
            <a:ext cx="228600" cy="228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0" name="Rectangle 7"/>
          <p:cNvSpPr>
            <a:spLocks noChangeArrowheads="1"/>
          </p:cNvSpPr>
          <p:nvPr/>
        </p:nvSpPr>
        <p:spPr bwMode="auto">
          <a:xfrm>
            <a:off x="6943725" y="3429000"/>
            <a:ext cx="228600" cy="228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1" name="Freeform 8"/>
          <p:cNvSpPr>
            <a:spLocks/>
          </p:cNvSpPr>
          <p:nvPr/>
        </p:nvSpPr>
        <p:spPr bwMode="auto">
          <a:xfrm>
            <a:off x="2190750" y="2279650"/>
            <a:ext cx="3448050" cy="701675"/>
          </a:xfrm>
          <a:custGeom>
            <a:avLst/>
            <a:gdLst>
              <a:gd name="T0" fmla="*/ 0 w 2172"/>
              <a:gd name="T1" fmla="*/ 701675 h 442"/>
              <a:gd name="T2" fmla="*/ 2181225 w 2172"/>
              <a:gd name="T3" fmla="*/ 6350 h 442"/>
              <a:gd name="T4" fmla="*/ 3448050 w 2172"/>
              <a:gd name="T5" fmla="*/ 663575 h 4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2" h="442">
                <a:moveTo>
                  <a:pt x="0" y="442"/>
                </a:moveTo>
                <a:cubicBezTo>
                  <a:pt x="506" y="225"/>
                  <a:pt x="1012" y="8"/>
                  <a:pt x="1374" y="4"/>
                </a:cubicBezTo>
                <a:cubicBezTo>
                  <a:pt x="1736" y="0"/>
                  <a:pt x="2039" y="349"/>
                  <a:pt x="2172" y="41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Freeform 9"/>
          <p:cNvSpPr>
            <a:spLocks/>
          </p:cNvSpPr>
          <p:nvPr/>
        </p:nvSpPr>
        <p:spPr bwMode="auto">
          <a:xfrm>
            <a:off x="3571875" y="3657600"/>
            <a:ext cx="3371850" cy="854075"/>
          </a:xfrm>
          <a:custGeom>
            <a:avLst/>
            <a:gdLst>
              <a:gd name="T0" fmla="*/ 0 w 2124"/>
              <a:gd name="T1" fmla="*/ 38100 h 538"/>
              <a:gd name="T2" fmla="*/ 1676400 w 2124"/>
              <a:gd name="T3" fmla="*/ 847725 h 538"/>
              <a:gd name="T4" fmla="*/ 3371850 w 2124"/>
              <a:gd name="T5" fmla="*/ 0 h 5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4" h="538">
                <a:moveTo>
                  <a:pt x="0" y="24"/>
                </a:moveTo>
                <a:cubicBezTo>
                  <a:pt x="351" y="281"/>
                  <a:pt x="702" y="538"/>
                  <a:pt x="1056" y="534"/>
                </a:cubicBezTo>
                <a:cubicBezTo>
                  <a:pt x="1410" y="530"/>
                  <a:pt x="1946" y="89"/>
                  <a:pt x="2124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Rectangle 10"/>
          <p:cNvSpPr>
            <a:spLocks noChangeArrowheads="1"/>
          </p:cNvSpPr>
          <p:nvPr/>
        </p:nvSpPr>
        <p:spPr bwMode="auto">
          <a:xfrm>
            <a:off x="4953000" y="3905250"/>
            <a:ext cx="790575" cy="2190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4" name="Text Box 11"/>
          <p:cNvSpPr txBox="1">
            <a:spLocks noChangeArrowheads="1"/>
          </p:cNvSpPr>
          <p:nvPr/>
        </p:nvSpPr>
        <p:spPr bwMode="auto">
          <a:xfrm>
            <a:off x="2174875" y="5888038"/>
            <a:ext cx="22542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663300"/>
                </a:solidFill>
              </a:rPr>
              <a:t>resolution code</a:t>
            </a:r>
          </a:p>
        </p:txBody>
      </p:sp>
      <p:sp>
        <p:nvSpPr>
          <p:cNvPr id="51215" name="Line 12"/>
          <p:cNvSpPr>
            <a:spLocks noChangeShapeType="1"/>
          </p:cNvSpPr>
          <p:nvPr/>
        </p:nvSpPr>
        <p:spPr bwMode="auto">
          <a:xfrm flipV="1">
            <a:off x="3838575" y="4124325"/>
            <a:ext cx="1133475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057400"/>
            <a:ext cx="7772400" cy="1143000"/>
          </a:xfrm>
        </p:spPr>
        <p:txBody>
          <a:bodyPr/>
          <a:lstStyle/>
          <a:p>
            <a:pPr algn="r" eaLnBrk="1" hangingPunct="1"/>
            <a:r>
              <a:rPr lang="en-US" altLang="en-US" sz="4800" smtClean="0"/>
              <a:t>Register Allocation</a:t>
            </a:r>
            <a:br>
              <a:rPr lang="en-US" altLang="en-US" sz="4800" smtClean="0"/>
            </a:br>
            <a:r>
              <a:rPr lang="en-US" altLang="en-US" sz="4800" smtClean="0"/>
              <a:t>via Graph Coloring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08222B-F778-4AE7-9D0B-53D65C9F7BD0}" type="slidenum">
              <a:rPr lang="en-US" altLang="en-US">
                <a:solidFill>
                  <a:srgbClr val="660066"/>
                </a:solidFill>
              </a:rPr>
              <a:pPr eaLnBrk="1" hangingPunct="1"/>
              <a:t>38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Interference Graph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4991100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b="1" smtClean="0"/>
              <a:t>Definition:</a:t>
            </a:r>
            <a:r>
              <a:rPr lang="en-US" altLang="en-US" sz="2400" smtClean="0"/>
              <a:t> An </a:t>
            </a:r>
            <a:r>
              <a:rPr lang="en-US" altLang="en-US" sz="2400" i="1" smtClean="0"/>
              <a:t>interference graph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G</a:t>
            </a:r>
            <a:r>
              <a:rPr lang="en-US" altLang="en-US" sz="2400" smtClean="0"/>
              <a:t> is an undirected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graph with the following properties: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(a) each node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denotes exactly one distinct live range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, and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(b) an edge exists between nodes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y</a:t>
            </a:r>
            <a:r>
              <a:rPr lang="en-US" altLang="en-US" sz="2400" smtClean="0"/>
              <a:t> iff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en-US" sz="2400" smtClean="0">
                <a:sym typeface="Symbol" panose="05050102010706020507" pitchFamily="18" charset="2"/>
              </a:rPr>
              <a:t> </a:t>
            </a:r>
            <a:r>
              <a:rPr lang="en-US" altLang="en-US" sz="2400" b="1" smtClean="0">
                <a:sym typeface="Symbol" panose="05050102010706020507" pitchFamily="18" charset="2"/>
              </a:rPr>
              <a:t></a:t>
            </a:r>
            <a:r>
              <a:rPr lang="en-US" altLang="en-US" sz="2400" smtClean="0">
                <a:sym typeface="Symbol" panose="05050102010706020507" pitchFamily="18" charset="2"/>
              </a:rPr>
              <a:t>, where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 and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smtClean="0">
                <a:sym typeface="Symbol" panose="05050102010706020507" pitchFamily="18" charset="2"/>
              </a:rPr>
              <a:t> are the live ranges corresponding to nodes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 and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smtClean="0">
                <a:sym typeface="Symbol" panose="05050102010706020507" pitchFamily="18" charset="2"/>
              </a:rPr>
              <a:t>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7CA8A4-6264-46F2-84DF-D6B8009DA18E}" type="slidenum">
              <a:rPr lang="en-US" altLang="en-US">
                <a:solidFill>
                  <a:srgbClr val="660066"/>
                </a:solidFill>
              </a:rPr>
              <a:pPr eaLnBrk="1" hangingPunct="1"/>
              <a:t>39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Interference Graph Example</a:t>
            </a:r>
          </a:p>
        </p:txBody>
      </p:sp>
      <p:sp>
        <p:nvSpPr>
          <p:cNvPr id="54278" name="Text Box 3"/>
          <p:cNvSpPr txBox="1">
            <a:spLocks noChangeArrowheads="1"/>
          </p:cNvSpPr>
          <p:nvPr/>
        </p:nvSpPr>
        <p:spPr bwMode="auto">
          <a:xfrm>
            <a:off x="2133600" y="1447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Live Ranges</a:t>
            </a:r>
          </a:p>
        </p:txBody>
      </p:sp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2667000" y="2438400"/>
            <a:ext cx="1905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a :=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b :=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c :=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en-US" sz="240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	:= 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	:= 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        d :=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           := 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/>
              <a:t>           := d 			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 flipH="1">
            <a:off x="22098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6"/>
          <p:cNvSpPr>
            <a:spLocks noChangeShapeType="1"/>
          </p:cNvSpPr>
          <p:nvPr/>
        </p:nvSpPr>
        <p:spPr bwMode="auto">
          <a:xfrm>
            <a:off x="2209800" y="2667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7"/>
          <p:cNvSpPr>
            <a:spLocks noChangeShapeType="1"/>
          </p:cNvSpPr>
          <p:nvPr/>
        </p:nvSpPr>
        <p:spPr bwMode="auto">
          <a:xfrm>
            <a:off x="2209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8"/>
          <p:cNvSpPr>
            <a:spLocks noChangeShapeType="1"/>
          </p:cNvSpPr>
          <p:nvPr/>
        </p:nvSpPr>
        <p:spPr bwMode="auto">
          <a:xfrm flipH="1">
            <a:off x="19812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9"/>
          <p:cNvSpPr>
            <a:spLocks noChangeShapeType="1"/>
          </p:cNvSpPr>
          <p:nvPr/>
        </p:nvSpPr>
        <p:spPr bwMode="auto">
          <a:xfrm>
            <a:off x="1981200" y="3124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0"/>
          <p:cNvSpPr>
            <a:spLocks noChangeShapeType="1"/>
          </p:cNvSpPr>
          <p:nvPr/>
        </p:nvSpPr>
        <p:spPr bwMode="auto">
          <a:xfrm>
            <a:off x="19812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1"/>
          <p:cNvSpPr>
            <a:spLocks noChangeShapeType="1"/>
          </p:cNvSpPr>
          <p:nvPr/>
        </p:nvSpPr>
        <p:spPr bwMode="auto">
          <a:xfrm flipH="1">
            <a:off x="17526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2"/>
          <p:cNvSpPr>
            <a:spLocks noChangeShapeType="1"/>
          </p:cNvSpPr>
          <p:nvPr/>
        </p:nvSpPr>
        <p:spPr bwMode="auto">
          <a:xfrm>
            <a:off x="1752600" y="3581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3"/>
          <p:cNvSpPr>
            <a:spLocks noChangeShapeType="1"/>
          </p:cNvSpPr>
          <p:nvPr/>
        </p:nvSpPr>
        <p:spPr bwMode="auto">
          <a:xfrm>
            <a:off x="17526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4"/>
          <p:cNvSpPr>
            <a:spLocks noChangeShapeType="1"/>
          </p:cNvSpPr>
          <p:nvPr/>
        </p:nvSpPr>
        <p:spPr bwMode="auto">
          <a:xfrm flipH="1">
            <a:off x="19812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5"/>
          <p:cNvSpPr>
            <a:spLocks noChangeShapeType="1"/>
          </p:cNvSpPr>
          <p:nvPr/>
        </p:nvSpPr>
        <p:spPr bwMode="auto">
          <a:xfrm>
            <a:off x="1981200" y="548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6"/>
          <p:cNvSpPr>
            <a:spLocks noChangeShapeType="1"/>
          </p:cNvSpPr>
          <p:nvPr/>
        </p:nvSpPr>
        <p:spPr bwMode="auto">
          <a:xfrm>
            <a:off x="1981200" y="6477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17"/>
          <p:cNvSpPr txBox="1">
            <a:spLocks noChangeArrowheads="1"/>
          </p:cNvSpPr>
          <p:nvPr/>
        </p:nvSpPr>
        <p:spPr bwMode="auto">
          <a:xfrm>
            <a:off x="5029200" y="1905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Interference Graph</a:t>
            </a:r>
          </a:p>
        </p:txBody>
      </p:sp>
      <p:sp>
        <p:nvSpPr>
          <p:cNvPr id="54293" name="Text Box 18"/>
          <p:cNvSpPr txBox="1">
            <a:spLocks noChangeArrowheads="1"/>
          </p:cNvSpPr>
          <p:nvPr/>
        </p:nvSpPr>
        <p:spPr bwMode="auto">
          <a:xfrm>
            <a:off x="68580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</a:t>
            </a:r>
          </a:p>
        </p:txBody>
      </p:sp>
      <p:sp>
        <p:nvSpPr>
          <p:cNvPr id="54294" name="Line 19"/>
          <p:cNvSpPr>
            <a:spLocks noChangeShapeType="1"/>
          </p:cNvSpPr>
          <p:nvPr/>
        </p:nvSpPr>
        <p:spPr bwMode="auto">
          <a:xfrm flipH="1">
            <a:off x="6248400" y="2895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Text Box 20"/>
          <p:cNvSpPr txBox="1">
            <a:spLocks noChangeArrowheads="1"/>
          </p:cNvSpPr>
          <p:nvPr/>
        </p:nvSpPr>
        <p:spPr bwMode="auto">
          <a:xfrm>
            <a:off x="6019800" y="3581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b</a:t>
            </a:r>
          </a:p>
        </p:txBody>
      </p:sp>
      <p:sp>
        <p:nvSpPr>
          <p:cNvPr id="54296" name="Line 21"/>
          <p:cNvSpPr>
            <a:spLocks noChangeShapeType="1"/>
          </p:cNvSpPr>
          <p:nvPr/>
        </p:nvSpPr>
        <p:spPr bwMode="auto">
          <a:xfrm>
            <a:off x="632460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2"/>
          <p:cNvSpPr>
            <a:spLocks noChangeShapeType="1"/>
          </p:cNvSpPr>
          <p:nvPr/>
        </p:nvSpPr>
        <p:spPr bwMode="auto">
          <a:xfrm>
            <a:off x="7010400" y="2895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3"/>
          <p:cNvSpPr txBox="1">
            <a:spLocks noChangeArrowheads="1"/>
          </p:cNvSpPr>
          <p:nvPr/>
        </p:nvSpPr>
        <p:spPr bwMode="auto">
          <a:xfrm>
            <a:off x="76962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  <p:sp>
        <p:nvSpPr>
          <p:cNvPr id="54299" name="Line 24"/>
          <p:cNvSpPr>
            <a:spLocks noChangeShapeType="1"/>
          </p:cNvSpPr>
          <p:nvPr/>
        </p:nvSpPr>
        <p:spPr bwMode="auto">
          <a:xfrm flipH="1">
            <a:off x="7086600" y="3886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25"/>
          <p:cNvSpPr>
            <a:spLocks noChangeShapeType="1"/>
          </p:cNvSpPr>
          <p:nvPr/>
        </p:nvSpPr>
        <p:spPr bwMode="auto">
          <a:xfrm flipV="1">
            <a:off x="7315200" y="4343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26"/>
          <p:cNvSpPr>
            <a:spLocks noChangeShapeType="1"/>
          </p:cNvSpPr>
          <p:nvPr/>
        </p:nvSpPr>
        <p:spPr bwMode="auto">
          <a:xfrm flipV="1">
            <a:off x="55626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27"/>
          <p:cNvSpPr txBox="1">
            <a:spLocks noChangeArrowheads="1"/>
          </p:cNvSpPr>
          <p:nvPr/>
        </p:nvSpPr>
        <p:spPr bwMode="auto">
          <a:xfrm>
            <a:off x="6248400" y="5562600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/>
              <a:t>Live ranges overlap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/>
              <a:t>and hence interfere</a:t>
            </a:r>
          </a:p>
        </p:txBody>
      </p:sp>
      <p:sp>
        <p:nvSpPr>
          <p:cNvPr id="54303" name="Text Box 28"/>
          <p:cNvSpPr txBox="1">
            <a:spLocks noChangeArrowheads="1"/>
          </p:cNvSpPr>
          <p:nvPr/>
        </p:nvSpPr>
        <p:spPr bwMode="auto">
          <a:xfrm>
            <a:off x="4953000" y="4495800"/>
            <a:ext cx="205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/>
              <a:t>Node model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/>
              <a:t>live ranges</a:t>
            </a:r>
          </a:p>
        </p:txBody>
      </p:sp>
      <p:sp>
        <p:nvSpPr>
          <p:cNvPr id="54304" name="Line 29"/>
          <p:cNvSpPr>
            <a:spLocks noChangeShapeType="1"/>
          </p:cNvSpPr>
          <p:nvPr/>
        </p:nvSpPr>
        <p:spPr bwMode="auto">
          <a:xfrm flipH="1">
            <a:off x="23622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30"/>
          <p:cNvSpPr txBox="1">
            <a:spLocks noChangeArrowheads="1"/>
          </p:cNvSpPr>
          <p:nvPr/>
        </p:nvSpPr>
        <p:spPr bwMode="auto">
          <a:xfrm>
            <a:off x="6753225" y="4495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CDCD54-E62F-430F-8622-F685D5C833AF}" type="slidenum">
              <a:rPr lang="en-US" altLang="en-US">
                <a:solidFill>
                  <a:srgbClr val="660066"/>
                </a:solidFill>
              </a:rPr>
              <a:pPr eaLnBrk="1" hangingPunct="1"/>
              <a:t>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305800" cy="4857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Register Allocation and Assignment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b="1" smtClean="0"/>
              <a:t>Allocation:</a:t>
            </a:r>
            <a:r>
              <a:rPr lang="en-US" altLang="en-US" sz="2400" smtClean="0"/>
              <a:t> identifying program values (virtual 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registers, live ranges) and program points at which 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values should be stored in a physical register.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Program values that are not allocated to registers are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said to be </a:t>
            </a:r>
            <a:r>
              <a:rPr lang="en-US" altLang="en-US" sz="2400" i="1" smtClean="0"/>
              <a:t>spilled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b="1" smtClean="0"/>
              <a:t>Assignment:</a:t>
            </a:r>
            <a:r>
              <a:rPr lang="en-US" altLang="en-US" sz="2400" smtClean="0"/>
              <a:t> identifying which physical register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should hold an allocated value at each program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28D3ED-2B72-43F0-9A44-C50F9BF0F2F1}" type="slidenum">
              <a:rPr lang="en-US" altLang="en-US">
                <a:solidFill>
                  <a:srgbClr val="660066"/>
                </a:solidFill>
              </a:rPr>
              <a:pPr eaLnBrk="1" hangingPunct="1"/>
              <a:t>40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677863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Classical Approach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“Register Allocation and Spilling via Graph Coloring”,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G. Chatin, </a:t>
            </a:r>
            <a:r>
              <a:rPr lang="en-US" altLang="en-US" sz="2400" i="1" smtClean="0"/>
              <a:t>Proceedings SIGPLAN-82 Symposium on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i="1" smtClean="0"/>
              <a:t>Compiler Construction</a:t>
            </a:r>
            <a:r>
              <a:rPr lang="en-US" altLang="en-US" sz="2400" smtClean="0"/>
              <a:t>, 98-105, 1982.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“Register Allocation via Coloring”, G. Chaitin, M.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Auslander, A. Chandra, J. Cocke, M. Hopkins and P.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Markstein, </a:t>
            </a:r>
            <a:r>
              <a:rPr lang="en-US" altLang="en-US" sz="2400" i="1" smtClean="0"/>
              <a:t>Computer Languages</a:t>
            </a:r>
            <a:r>
              <a:rPr lang="en-US" altLang="en-US" sz="2400" smtClean="0"/>
              <a:t>, vol. 6, 47-57, 1981.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						     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349EAD-760F-4D71-8912-6F1557B7AC74}" type="slidenum">
              <a:rPr lang="en-US" altLang="en-US">
                <a:solidFill>
                  <a:srgbClr val="660066"/>
                </a:solidFill>
              </a:rPr>
              <a:pPr eaLnBrk="1" hangingPunct="1"/>
              <a:t>41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677863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Classical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467600" cy="49911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These works introduced the key notion of an </a:t>
            </a:r>
            <a:r>
              <a:rPr lang="en-US" altLang="en-US" sz="2800" i="1" smtClean="0"/>
              <a:t>interference graph</a:t>
            </a:r>
            <a:r>
              <a:rPr lang="en-US" altLang="en-US" sz="2800" smtClean="0"/>
              <a:t> for encoding conflicts between the live ranges.</a:t>
            </a:r>
          </a:p>
          <a:p>
            <a:pPr eaLnBrk="1" hangingPunct="1">
              <a:lnSpc>
                <a:spcPct val="50000"/>
              </a:lnSpc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This notion was defined for the </a:t>
            </a:r>
            <a:r>
              <a:rPr lang="en-US" altLang="en-US" sz="2800" i="1" smtClean="0"/>
              <a:t>global</a:t>
            </a:r>
            <a:r>
              <a:rPr lang="en-US" altLang="en-US" sz="2800" smtClean="0"/>
              <a:t> control flow graph.</a:t>
            </a:r>
          </a:p>
          <a:p>
            <a:pPr eaLnBrk="1" hangingPunct="1">
              <a:lnSpc>
                <a:spcPct val="50000"/>
              </a:lnSpc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It also introduced the notion of </a:t>
            </a:r>
            <a:r>
              <a:rPr lang="en-US" altLang="en-US" sz="2800" i="1" smtClean="0"/>
              <a:t>graph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coloring</a:t>
            </a:r>
            <a:r>
              <a:rPr lang="en-US" altLang="en-US" sz="2800" smtClean="0"/>
              <a:t> to model the idea of register allocation.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76F9A-9D0F-4794-872E-B1A78225AF50}" type="slidenum">
              <a:rPr lang="en-US" altLang="en-US">
                <a:solidFill>
                  <a:srgbClr val="660066"/>
                </a:solidFill>
              </a:rPr>
              <a:pPr eaLnBrk="1" hangingPunct="1"/>
              <a:t>42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81875" cy="550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Execution Time and Spill-cost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669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b="1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b="1" smtClean="0"/>
              <a:t>Spilling:</a:t>
            </a:r>
            <a:r>
              <a:rPr lang="en-US" altLang="en-US" sz="2400" smtClean="0"/>
              <a:t> Moving a variable that is currently register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resident to memory when no more registers are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available, and a new live-range needs to be allocated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one spill.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b="1" smtClean="0"/>
              <a:t>Minimizing Execution Cost:</a:t>
            </a:r>
            <a:r>
              <a:rPr lang="en-US" altLang="en-US" sz="2400" smtClean="0"/>
              <a:t> Given an optimistic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assigment— i.e., one where all the variables are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register-resident, </a:t>
            </a:r>
            <a:r>
              <a:rPr lang="en-US" altLang="en-US" sz="2400" i="1" smtClean="0"/>
              <a:t>minimizing</a:t>
            </a:r>
            <a:r>
              <a:rPr lang="en-US" altLang="en-US" sz="2400" smtClean="0"/>
              <a:t> spilling.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4FA01B-0A2A-4CFF-B2C4-52BD4A39EDFF}" type="slidenum">
              <a:rPr lang="en-US" altLang="en-US">
                <a:solidFill>
                  <a:srgbClr val="660066"/>
                </a:solidFill>
              </a:rPr>
              <a:pPr eaLnBrk="1" hangingPunct="1"/>
              <a:t>43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 Coloring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Given an undirected graph G and a set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distinct </a:t>
            </a:r>
            <a:r>
              <a:rPr lang="en-US" altLang="en-US" sz="2400" i="1" smtClean="0"/>
              <a:t>colors</a:t>
            </a:r>
            <a:r>
              <a:rPr lang="en-US" altLang="en-US" sz="2400" smtClean="0"/>
              <a:t>, compute a </a:t>
            </a:r>
            <a:r>
              <a:rPr lang="en-US" altLang="en-US" sz="2400" i="1" smtClean="0"/>
              <a:t>coloring</a:t>
            </a:r>
            <a:r>
              <a:rPr lang="en-US" altLang="en-US" sz="2400" smtClean="0"/>
              <a:t> of the nodes of the graph i.e., assign a color to each node such that </a:t>
            </a:r>
            <a:r>
              <a:rPr lang="en-US" altLang="en-US" sz="2400" i="1" smtClean="0"/>
              <a:t>no two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adjacent</a:t>
            </a:r>
            <a:r>
              <a:rPr lang="en-US" altLang="en-US" sz="2400" smtClean="0"/>
              <a:t> nodes get the same color.</a:t>
            </a:r>
          </a:p>
          <a:p>
            <a:pPr eaLnBrk="1" hangingPunct="1">
              <a:lnSpc>
                <a:spcPct val="4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Recall that two nodes are adjacent iff they have an edge between them.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given graph might 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 be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-colorable.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general, it is a computationally hard problem to color a given graph using a given number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of colors.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register allocation problem uses good heuristics for coloring.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3978A3-C09E-4DDB-859C-79DE1CDABFF3}" type="slidenum">
              <a:rPr lang="en-US" altLang="en-US">
                <a:solidFill>
                  <a:srgbClr val="660066"/>
                </a:solidFill>
              </a:rPr>
              <a:pPr eaLnBrk="1" hangingPunct="1"/>
              <a:t>44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05675" cy="550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Register Allocation as Coloring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Given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registers, interpret each register as a color.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graph </a:t>
            </a:r>
            <a:r>
              <a:rPr lang="en-US" altLang="en-US" sz="2400" i="1" smtClean="0"/>
              <a:t>G</a:t>
            </a:r>
            <a:r>
              <a:rPr lang="en-US" altLang="en-US" sz="2400" smtClean="0"/>
              <a:t> is the interference graph of the given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nodes of the interference graph are the executable live ranges on the target platform.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coloring of the interference graph is an assignment of registers (colors) to live ranges (nodes).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Running out of colors implies not enough registers and hence a need to spill in the above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7957D9-F735-4E1C-A74D-E622E006B122}" type="slidenum">
              <a:rPr lang="en-US" altLang="en-US">
                <a:solidFill>
                  <a:srgbClr val="660066"/>
                </a:solidFill>
              </a:rPr>
              <a:pPr eaLnBrk="1" hangingPunct="1"/>
              <a:t>45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Chaitin Algorithm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While there exist vertices with &lt;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k</a:t>
            </a:r>
            <a:r>
              <a:rPr lang="en-US" altLang="en-US" sz="2000" smtClean="0"/>
              <a:t> neighbors in the interference graph,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Pick any vertex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such that the degree of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&lt;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k</a:t>
            </a:r>
            <a:r>
              <a:rPr lang="en-US" altLang="en-US" sz="1800" smtClean="0"/>
              <a:t> and put it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Remove that vertex and all edges incident to it from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endParaRPr lang="en-US" altLang="en-US" sz="18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This will lower the degree of </a:t>
            </a:r>
            <a:r>
              <a:rPr lang="en-US" altLang="en-US" sz="1600" i="1" smtClean="0">
                <a:latin typeface="Times New Roman" panose="02020603050405020304" pitchFamily="18" charset="0"/>
              </a:rPr>
              <a:t>n</a:t>
            </a:r>
            <a:r>
              <a:rPr lang="en-US" altLang="en-US" sz="1600" smtClean="0"/>
              <a:t>’s neighbors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If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/>
              <a:t> is non-empty (all vertices have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k</a:t>
            </a:r>
            <a:r>
              <a:rPr lang="en-US" altLang="en-US" sz="2000" smtClean="0"/>
              <a:t> or more neighbors) then: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Pick a vertex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(using some heuristic) and spill the live range associated with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Remove vertex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from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1800" smtClean="0"/>
              <a:t> , along with all edges incident to it and put it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If this causes some vertex in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1800" smtClean="0"/>
              <a:t> to have fewer than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k</a:t>
            </a:r>
            <a:r>
              <a:rPr lang="en-US" altLang="en-US" sz="1800" smtClean="0"/>
              <a:t> neighbors, then go to step 1; otherwise, repeat step 2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Successively pop vertices off the stack and color them in the lowest color not used by some neighbor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CC2413-81CA-4749-B31A-CB0ED3D38CCD}" type="slidenum">
              <a:rPr lang="en-US" altLang="en-US">
                <a:solidFill>
                  <a:srgbClr val="660066"/>
                </a:solidFill>
              </a:rPr>
              <a:pPr eaLnBrk="1" hangingPunct="1"/>
              <a:t>46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Optimistic Coloring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Instead of stopping at the end when all vertices have at least </a:t>
            </a:r>
            <a:r>
              <a:rPr lang="en-US" altLang="en-US" i="1" smtClean="0">
                <a:latin typeface="Times New Roman" panose="02020603050405020304" pitchFamily="18" charset="0"/>
              </a:rPr>
              <a:t>k</a:t>
            </a:r>
            <a:r>
              <a:rPr lang="en-US" altLang="en-US" smtClean="0"/>
              <a:t> neighbors, put each on the stack according to some priority</a:t>
            </a:r>
          </a:p>
          <a:p>
            <a:pPr lvl="1" eaLnBrk="1" hangingPunct="1"/>
            <a:r>
              <a:rPr lang="en-US" altLang="en-US" smtClean="0"/>
              <a:t>When you pop them off they may still color!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FD41D-9048-434D-8971-9F345C759A14}" type="slidenum">
              <a:rPr lang="en-US" altLang="en-US">
                <a:solidFill>
                  <a:srgbClr val="660066"/>
                </a:solidFill>
              </a:rPr>
              <a:pPr eaLnBrk="1" hangingPunct="1"/>
              <a:t>47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Chaitin-Briggs Algorithm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While there exist vertices with &lt;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k</a:t>
            </a:r>
            <a:r>
              <a:rPr lang="en-US" altLang="en-US" sz="2000" smtClean="0"/>
              <a:t> neighbors in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Pick any vertex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such that the degree of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&lt;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k</a:t>
            </a:r>
            <a:r>
              <a:rPr lang="en-US" altLang="en-US" sz="1800" smtClean="0"/>
              <a:t> and put it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Remove that vertex and all edges incident to it from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endParaRPr lang="en-US" altLang="en-US" sz="18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This will lower the degree of </a:t>
            </a:r>
            <a:r>
              <a:rPr lang="en-US" altLang="en-US" sz="1600" i="1" smtClean="0">
                <a:latin typeface="Times New Roman" panose="02020603050405020304" pitchFamily="18" charset="0"/>
              </a:rPr>
              <a:t>n</a:t>
            </a:r>
            <a:r>
              <a:rPr lang="en-US" altLang="en-US" sz="1600" smtClean="0"/>
              <a:t>’s neighbors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If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/>
              <a:t> is non-empty (all vertices have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k</a:t>
            </a:r>
            <a:r>
              <a:rPr lang="en-US" altLang="en-US" sz="2000" smtClean="0"/>
              <a:t> or more neighbors) then: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Pick a vertex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(using some heuristic condition), </a:t>
            </a:r>
            <a:r>
              <a:rPr lang="en-US" altLang="en-US" sz="1800" u="sng" smtClean="0">
                <a:solidFill>
                  <a:srgbClr val="FF0000"/>
                </a:solidFill>
              </a:rPr>
              <a:t>push </a:t>
            </a:r>
            <a:r>
              <a:rPr lang="en-US" altLang="en-US" sz="1800" i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u="sng" smtClean="0">
                <a:solidFill>
                  <a:srgbClr val="FF0000"/>
                </a:solidFill>
              </a:rPr>
              <a:t> on the stack</a:t>
            </a:r>
            <a:r>
              <a:rPr lang="en-US" altLang="en-US" sz="1800" smtClean="0"/>
              <a:t> and remove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n</a:t>
            </a:r>
            <a:r>
              <a:rPr lang="en-US" altLang="en-US" sz="1800" smtClean="0"/>
              <a:t> from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1800" smtClean="0"/>
              <a:t> , along with all edges incident to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If this causes some vertex in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G</a:t>
            </a:r>
            <a:r>
              <a:rPr lang="en-US" altLang="en-US" sz="1800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z="1800" smtClean="0"/>
              <a:t> to have fewer than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k</a:t>
            </a:r>
            <a:r>
              <a:rPr lang="en-US" altLang="en-US" sz="1800" smtClean="0"/>
              <a:t> neighbors, then go to step 1; otherwise, repeat step 2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Successively pop vertices off the stack and color them in the lowest color not used by some neighbor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u="sng" smtClean="0">
                <a:solidFill>
                  <a:srgbClr val="FF0000"/>
                </a:solidFill>
              </a:rPr>
              <a:t>If some vertex cannot be colored, then pick an uncolored vertex to spill, spill it, and restart 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19625A-D745-4244-B59C-0D8CC8746EEE}" type="slidenum">
              <a:rPr lang="en-US" altLang="en-US">
                <a:solidFill>
                  <a:srgbClr val="660066"/>
                </a:solidFill>
              </a:rPr>
              <a:pPr eaLnBrk="1" hangingPunct="1"/>
              <a:t>48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01075" cy="550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Chow and Hennessy’s Algorithm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620000" cy="2552700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“The Priority Based Coloring Approach to Register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Allocation”, F. Chow and J. Hennessy, </a:t>
            </a:r>
            <a:r>
              <a:rPr lang="en-US" altLang="en-US" sz="2400" i="1" smtClean="0"/>
              <a:t>ACM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i="1" smtClean="0"/>
              <a:t>Transactions on Programming Languages and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i="1" smtClean="0"/>
              <a:t>Systems</a:t>
            </a:r>
            <a:r>
              <a:rPr lang="en-US" altLang="en-US" sz="2400" smtClean="0"/>
              <a:t>, vol. 12, 501-536, 1990.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53AB56-3C54-4ADD-A2FF-B5474C8FCD1D}" type="slidenum">
              <a:rPr lang="en-US" altLang="en-US">
                <a:solidFill>
                  <a:srgbClr val="660066"/>
                </a:solidFill>
              </a:rPr>
              <a:pPr eaLnBrk="1" hangingPunct="1"/>
              <a:t>49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762875" cy="550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Important Modeling Difference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first difference from the classical approach is that now, we assume that the “home location” of a live range is in memory.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Conceptually, values are always in memory unless promoted to a register; this is also referred to as the </a:t>
            </a:r>
            <a:r>
              <a:rPr lang="en-US" altLang="en-US" sz="2400" i="1" smtClean="0"/>
              <a:t>pessimistic</a:t>
            </a:r>
            <a:r>
              <a:rPr lang="en-US" altLang="en-US" sz="2400" smtClean="0"/>
              <a:t> approach.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 the classical approach, the dual of this model is used where values are </a:t>
            </a:r>
            <a:r>
              <a:rPr lang="en-US" altLang="en-US" sz="2400" i="1" smtClean="0"/>
              <a:t>always in registers</a:t>
            </a:r>
            <a:r>
              <a:rPr lang="en-US" altLang="en-US" sz="2400" smtClean="0"/>
              <a:t> except when spilled; recall that this is referred to as the optimistic approach.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800" smtClean="0"/>
              <a:t>								</a:t>
            </a:r>
            <a:endParaRPr lang="en-US" alt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29A031-4AAA-4237-AB46-284B10478D81}" type="slidenum">
              <a:rPr lang="en-US" altLang="en-US">
                <a:solidFill>
                  <a:srgbClr val="660066"/>
                </a:solidFill>
              </a:rPr>
              <a:pPr eaLnBrk="1" hangingPunct="1"/>
              <a:t>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Webs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Starting Point: def-use chains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Connects definition to all reachable 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Conditions for putting defs and uses into same web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Def and all reachable uses must be in same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defs that reach same use must be in same web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 a union-find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Data structure for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Union: combine two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Find: given an element, find which partition it is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3B670-CD89-45A0-807B-FDF7AB931AE7}" type="slidenum">
              <a:rPr lang="en-US" altLang="en-US">
                <a:solidFill>
                  <a:srgbClr val="660066"/>
                </a:solidFill>
              </a:rPr>
              <a:pPr eaLnBrk="1" hangingPunct="1"/>
              <a:t>50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939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Important Modeling Difference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second major difference is the </a:t>
            </a:r>
            <a:r>
              <a:rPr lang="en-US" altLang="en-US" sz="2400" i="1" smtClean="0"/>
              <a:t>granularity</a:t>
            </a:r>
            <a:r>
              <a:rPr lang="en-US" altLang="en-US" sz="2400" smtClean="0"/>
              <a:t> at which code is modeled.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 the classical approach, individual instructions are modeled whereas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Now, basic blocks are the primitive units modeled as nodes in live ranges and the interference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final major difference is the place of the register allocation in the overall compilation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 the present approach, the interference graph is considered </a:t>
            </a:r>
            <a:r>
              <a:rPr lang="en-US" altLang="en-US" sz="2000" i="1" smtClean="0"/>
              <a:t>earlier</a:t>
            </a:r>
            <a:r>
              <a:rPr lang="en-US" altLang="en-US" sz="2000" smtClean="0"/>
              <a:t> in the compilation process using intermediate level statements; compiler generated temporaries are known.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 contrast, in the previous work the allocation is done at the level of the machine code.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456B59-8D0B-405D-9180-A4AF5DC76B53}" type="slidenum">
              <a:rPr lang="en-US" altLang="en-US">
                <a:solidFill>
                  <a:srgbClr val="660066"/>
                </a:solidFill>
              </a:rPr>
              <a:pPr eaLnBrk="1" hangingPunct="1"/>
              <a:t>51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543800" cy="863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The Main Information to be </a:t>
            </a:r>
            <a:br>
              <a:rPr lang="en-US" altLang="en-US" sz="4000" smtClean="0"/>
            </a:br>
            <a:r>
              <a:rPr lang="en-US" altLang="en-US" sz="4000" smtClean="0"/>
              <a:t>Used by the Register Allocator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20000" cy="49911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For each live range, we have a bit vector </a:t>
            </a:r>
            <a:r>
              <a:rPr lang="en-US" altLang="en-US" sz="2800" i="1" smtClean="0"/>
              <a:t>LIVE</a:t>
            </a:r>
            <a:r>
              <a:rPr lang="en-US" altLang="en-US" sz="2800" smtClean="0"/>
              <a:t> of the basic blocks in it.</a:t>
            </a:r>
          </a:p>
          <a:p>
            <a:pPr eaLnBrk="1" hangingPunct="1"/>
            <a:r>
              <a:rPr lang="en-US" altLang="en-US" sz="2800" smtClean="0"/>
              <a:t>Also we have </a:t>
            </a:r>
            <a:r>
              <a:rPr lang="en-US" altLang="en-US" sz="2800" i="1" smtClean="0"/>
              <a:t>INTERFERE</a:t>
            </a:r>
            <a:r>
              <a:rPr lang="en-US" altLang="en-US" sz="2800" smtClean="0"/>
              <a:t> which gives for the live range, the set of all other live ranges that interfere with it.</a:t>
            </a:r>
          </a:p>
          <a:p>
            <a:pPr eaLnBrk="1" hangingPunct="1"/>
            <a:r>
              <a:rPr lang="en-US" altLang="en-US" sz="2800" smtClean="0"/>
              <a:t>Recall that two live ranges interfere if they intersect in at least one (basic-block).</a:t>
            </a:r>
          </a:p>
          <a:p>
            <a:pPr eaLnBrk="1" hangingPunct="1"/>
            <a:r>
              <a:rPr lang="en-US" altLang="en-US" sz="2800" smtClean="0"/>
              <a:t>If </a:t>
            </a:r>
            <a:r>
              <a:rPr lang="en-US" altLang="en-US" sz="2800" smtClean="0">
                <a:sym typeface="Symbol" panose="05050102010706020507" pitchFamily="18" charset="2"/>
              </a:rPr>
              <a:t></a:t>
            </a:r>
            <a:r>
              <a:rPr lang="en-US" altLang="en-US" sz="2800" i="1" smtClean="0"/>
              <a:t>INTERFERE</a:t>
            </a:r>
            <a:r>
              <a:rPr lang="en-US" altLang="en-US" sz="2800" smtClean="0">
                <a:sym typeface="Symbol" panose="05050102010706020507" pitchFamily="18" charset="2"/>
              </a:rPr>
              <a:t> is smaller than the number of available of registers for a node 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smtClean="0">
                <a:sym typeface="Symbol" panose="05050102010706020507" pitchFamily="18" charset="2"/>
              </a:rPr>
              <a:t>, then </a:t>
            </a:r>
            <a:r>
              <a:rPr lang="en-US" altLang="en-US" sz="28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smtClean="0">
                <a:sym typeface="Symbol" panose="05050102010706020507" pitchFamily="18" charset="2"/>
              </a:rPr>
              <a:t> is </a:t>
            </a:r>
            <a:r>
              <a:rPr lang="en-US" altLang="en-US" sz="2800" i="1" smtClean="0">
                <a:sym typeface="Symbol" panose="05050102010706020507" pitchFamily="18" charset="2"/>
              </a:rPr>
              <a:t>unconstrained</a:t>
            </a:r>
            <a:r>
              <a:rPr lang="en-US" altLang="en-US" sz="2800" smtClean="0">
                <a:sym typeface="Symbol" panose="05050102010706020507" pitchFamily="18" charset="2"/>
              </a:rPr>
              <a:t>; it is constrained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3C94DD-4DF9-456F-9487-3460EEAAB252}" type="slidenum">
              <a:rPr lang="en-US" altLang="en-US">
                <a:solidFill>
                  <a:srgbClr val="660066"/>
                </a:solidFill>
              </a:rPr>
              <a:pPr eaLnBrk="1" hangingPunct="1"/>
              <a:t>52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542925"/>
            <a:ext cx="7462837" cy="712788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Main Information to be </a:t>
            </a:r>
            <a:br>
              <a:rPr lang="en-US" altLang="en-US" sz="3600" smtClean="0"/>
            </a:br>
            <a:r>
              <a:rPr lang="en-US" altLang="en-US" sz="3600" smtClean="0"/>
              <a:t>Used by the Register Allocator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6900"/>
            <a:ext cx="73914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unconstrained node can be safely assigned a register since conflicting live ranges do not use up the available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associate a (possibly empty) set FORBIDDEN with each live range that represents the set of colors that have already been assigned to the members of its INTERFERENCE set.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The above representation is essentially a detailed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interference graph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34C04-B3A7-4705-9134-7CE3F9D374A3}" type="slidenum">
              <a:rPr lang="en-US" altLang="en-US">
                <a:solidFill>
                  <a:srgbClr val="660066"/>
                </a:solidFill>
              </a:rPr>
              <a:pPr eaLnBrk="1" hangingPunct="1"/>
              <a:t>53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Prioritizing Live Ranges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20000" cy="4991100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In the memory bound approach, given live ranges with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a choice of assigning registers, we do the following:</a:t>
            </a:r>
          </a:p>
          <a:p>
            <a:pPr eaLnBrk="1" hangingPunct="1">
              <a:lnSpc>
                <a:spcPct val="6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Choose a live range that is “likely” to yield greater savings in execution time.</a:t>
            </a:r>
          </a:p>
          <a:p>
            <a:pPr eaLnBrk="1" hangingPunct="1">
              <a:lnSpc>
                <a:spcPct val="60000"/>
              </a:lnSpc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This means that we need to estimate the savings of each basic block in a live range.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3DDB4C-7704-4583-9496-8C706E5DE926}" type="slidenum">
              <a:rPr lang="en-US" altLang="en-US">
                <a:solidFill>
                  <a:srgbClr val="660066"/>
                </a:solidFill>
              </a:rPr>
              <a:pPr eaLnBrk="1" hangingPunct="1"/>
              <a:t>54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611188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Estimate the Savings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Given a live range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for variable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, the estimated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savings in a basic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is determined as follows: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1. First compute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CyclesSaved </a:t>
            </a:r>
            <a:r>
              <a:rPr lang="en-US" altLang="en-US" sz="2400" smtClean="0"/>
              <a:t>which is the number of loads and stored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in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/>
              <a:t>scaled by the number of cycles taken for each load/store.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2. Compensate the single load and/or store that might be needed to bring the variable in and/or store the variable at the end and denote it by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Setup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3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	Note that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Setup</a:t>
            </a:r>
            <a:r>
              <a:rPr lang="en-US" altLang="en-US" sz="2400" smtClean="0"/>
              <a:t> is derived from a single load or store or a load plus a store.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							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311E50-FE17-4487-BE71-08CF53245A7C}" type="slidenum">
              <a:rPr lang="en-US" altLang="en-US">
                <a:solidFill>
                  <a:srgbClr val="660066"/>
                </a:solidFill>
              </a:rPr>
              <a:pPr eaLnBrk="1" hangingPunct="1"/>
              <a:t>55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05675" cy="550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Estimate the Savings (Contd.)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3. Savings(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,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) = </a:t>
            </a:r>
            <a:r>
              <a:rPr lang="en-US" altLang="en-US" sz="2400" smtClean="0">
                <a:latin typeface="Times New Roman" panose="02020603050405020304" pitchFamily="18" charset="0"/>
              </a:rPr>
              <a:t>{</a:t>
            </a:r>
            <a:r>
              <a:rPr lang="en-US" altLang="en-US" sz="2400" i="1" smtClean="0">
                <a:latin typeface="Times New Roman" panose="02020603050405020304" pitchFamily="18" charset="0"/>
              </a:rPr>
              <a:t>CyclesSaved</a:t>
            </a:r>
            <a:r>
              <a:rPr lang="en-US" altLang="en-US" sz="2400" smtClean="0"/>
              <a:t>-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Setup</a:t>
            </a:r>
            <a:r>
              <a:rPr lang="en-US" altLang="en-US" sz="2400" smtClean="0">
                <a:latin typeface="Times New Roman" panose="02020603050405020304" pitchFamily="18" charset="0"/>
              </a:rPr>
              <a:t>}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These indicate the actual savings in cycles after accounting for the possible loads/stores needed to move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at the beginning/end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i.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4.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TotalSavings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/>
              <a:t> = </a:t>
            </a:r>
            <a:r>
              <a:rPr lang="en-US" altLang="en-US" sz="2400" smtClean="0">
                <a:sym typeface="Symbol" panose="05050102010706020507" pitchFamily="18" charset="2"/>
              </a:rPr>
              <a:t>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</a:t>
            </a:r>
            <a:r>
              <a:rPr lang="en-US" altLang="en-US" b="1" baseline="-25000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Savings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X,i</a:t>
            </a:r>
            <a:r>
              <a:rPr lang="en-US" altLang="en-US" sz="2400" smtClean="0">
                <a:sym typeface="Symbol" panose="05050102010706020507" pitchFamily="18" charset="2"/>
              </a:rPr>
              <a:t>) x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400" smtClean="0">
                <a:sym typeface="Symbol" panose="05050102010706020507" pitchFamily="18" charset="2"/>
              </a:rPr>
              <a:t>(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smtClean="0"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(a) </a:t>
            </a:r>
            <a:r>
              <a:rPr lang="en-US" altLang="en-US" sz="2400" b="1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 is the set of all basic blocks in the live range of 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   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(b) </a:t>
            </a:r>
            <a:r>
              <a:rPr lang="en-US" altLang="en-US" sz="2400" i="1" smtClean="0">
                <a:sym typeface="Symbol" panose="05050102010706020507" pitchFamily="18" charset="2"/>
              </a:rPr>
              <a:t>W</a:t>
            </a:r>
            <a:r>
              <a:rPr lang="en-US" altLang="en-US" sz="2400" smtClean="0">
                <a:sym typeface="Symbol" panose="05050102010706020507" pitchFamily="18" charset="2"/>
              </a:rPr>
              <a:t>(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smtClean="0">
                <a:sym typeface="Symbol" panose="05050102010706020507" pitchFamily="18" charset="2"/>
              </a:rPr>
              <a:t>) is the </a:t>
            </a:r>
            <a:r>
              <a:rPr lang="en-US" altLang="en-US" sz="2400" i="1" smtClean="0">
                <a:sym typeface="Symbol" panose="05050102010706020507" pitchFamily="18" charset="2"/>
              </a:rPr>
              <a:t>execution frequency</a:t>
            </a:r>
            <a:r>
              <a:rPr lang="en-US" altLang="en-US" sz="2400" smtClean="0">
                <a:sym typeface="Symbol" panose="05050102010706020507" pitchFamily="18" charset="2"/>
              </a:rPr>
              <a:t> of variable </a:t>
            </a:r>
            <a:r>
              <a:rPr lang="en-US" altLang="en-US" sz="2400" i="1" smtClean="0">
                <a:sym typeface="Symbol" panose="05050102010706020507" pitchFamily="18" charset="2"/>
              </a:rPr>
              <a:t>x </a:t>
            </a:r>
            <a:r>
              <a:rPr lang="en-US" altLang="en-US" sz="2400" smtClean="0">
                <a:sym typeface="Symbol" panose="05050102010706020507" pitchFamily="18" charset="2"/>
              </a:rPr>
              <a:t>in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    block </a:t>
            </a:r>
            <a:r>
              <a:rPr lang="en-US" altLang="en-US" sz="2400" i="1" smtClean="0">
                <a:sym typeface="Symbol" panose="05050102010706020507" pitchFamily="18" charset="2"/>
              </a:rPr>
              <a:t>i</a:t>
            </a:r>
            <a:r>
              <a:rPr lang="en-US" altLang="en-US" sz="24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						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911538-4D73-402F-900F-1D3F7276EA35}" type="slidenum">
              <a:rPr lang="en-US" altLang="en-US">
                <a:solidFill>
                  <a:srgbClr val="660066"/>
                </a:solidFill>
              </a:rPr>
              <a:pPr eaLnBrk="1" hangingPunct="1"/>
              <a:t>56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1188"/>
            <a:ext cx="8218488" cy="4857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Estimate the Savings (Contd.)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200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5. Note however that live regions might span a few 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blocks but yield a large savings due to frequent use of the variable while others might yield the same cumulative gain over a larger number of basic blocks.  We prioritize the former case and define: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		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	</a:t>
            </a:r>
            <a:r>
              <a:rPr lang="en-US" altLang="en-US" sz="2400" smtClean="0">
                <a:latin typeface="Times New Roman" panose="02020603050405020304" pitchFamily="18" charset="0"/>
              </a:rPr>
              <a:t>{</a:t>
            </a:r>
            <a:r>
              <a:rPr lang="en-US" altLang="en-US" sz="2400" i="1" smtClean="0">
                <a:latin typeface="Times New Roman" panose="02020603050405020304" pitchFamily="18" charset="0"/>
              </a:rPr>
              <a:t>Priority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= TotalSavings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smtClean="0">
                <a:latin typeface="Times New Roman" panose="02020603050405020304" pitchFamily="18" charset="0"/>
              </a:rPr>
              <a:t>/Span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smtClean="0">
                <a:latin typeface="Times New Roman" panose="02020603050405020304" pitchFamily="18" charset="0"/>
              </a:rPr>
              <a:t>}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where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Span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/>
              <a:t> is the number of basic blocks in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B30D2-85A2-4647-B8C0-FE50D8252032}" type="slidenum">
              <a:rPr lang="en-US" altLang="en-US">
                <a:solidFill>
                  <a:srgbClr val="660066"/>
                </a:solidFill>
              </a:rPr>
              <a:pPr eaLnBrk="1" hangingPunct="1"/>
              <a:t>57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Algorithm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38" y="1676400"/>
            <a:ext cx="7659687" cy="4267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For all constrained live ranges, execute the following steps:</a:t>
            </a:r>
          </a:p>
          <a:p>
            <a:pPr marL="609600" indent="-609600" eaLnBrk="1" hangingPunct="1">
              <a:lnSpc>
                <a:spcPct val="3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1.  Compute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Priority</a:t>
            </a:r>
            <a:r>
              <a:rPr lang="en-US" altLang="en-US" sz="2400" smtClean="0"/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) if it has not already been computed.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•"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2. For the live range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with the highest priority:</a:t>
            </a:r>
          </a:p>
          <a:p>
            <a:pPr marL="609600" indent="-60960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(a) If its priority is negative or if no basic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/>
              <a:t>in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can be assigned a register—because every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1AB999-D049-4B22-A8E9-E30FE07A895B}" type="slidenum">
              <a:rPr lang="en-US" altLang="en-US">
                <a:solidFill>
                  <a:srgbClr val="660066"/>
                </a:solidFill>
              </a:rPr>
              <a:pPr eaLnBrk="1" hangingPunct="1"/>
              <a:t>58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Algorithm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696200" cy="5486400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 color has been assigned to a basic block that      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 interferes with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— then delete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from the list and  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 modify the interference graph.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(b) Else, assign it a color that is not in its forbidden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  set.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	 (c) Update the forbidden sets of the members of 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  </a:t>
            </a:r>
            <a:r>
              <a:rPr lang="en-US" altLang="en-US" sz="2400" i="1" smtClean="0"/>
              <a:t>INTERFERE</a:t>
            </a:r>
            <a:r>
              <a:rPr lang="en-US" altLang="en-US" sz="2400" smtClean="0"/>
              <a:t> for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X’.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80F6B1-5512-491E-9FF6-656727F96050}" type="slidenum">
              <a:rPr lang="en-US" altLang="en-US">
                <a:solidFill>
                  <a:srgbClr val="660066"/>
                </a:solidFill>
              </a:rPr>
              <a:pPr eaLnBrk="1" hangingPunct="1"/>
              <a:t>59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Algorithm (Contd.)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3. For each live range X’ that is in INTERFERE for X’ do: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(a) If the FORBIDDEN of X’ is the set of all colors  	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     i.e., if no colors are available, SPLIT (X’).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     Procedure SPLIT breaks a live range into smaller 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live ranges with the intent of reducing the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     interference of X’ it will be described next.</a:t>
            </a:r>
          </a:p>
          <a:p>
            <a:pPr eaLnBrk="1" hangingPunct="1">
              <a:lnSpc>
                <a:spcPct val="40000"/>
              </a:lnSpc>
              <a:buFont typeface="Arial Unicode MS" panose="020B0604020202020204" pitchFamily="34" charset="-128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4. Repeat the above steps till all constrained live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ranges are colored or till there is no color left to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   color any basic block.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B9B997-8CDA-42D4-AC11-8307931236C1}" type="slidenum">
              <a:rPr lang="en-US" altLang="en-US">
                <a:solidFill>
                  <a:srgbClr val="660066"/>
                </a:solidFill>
              </a:rPr>
              <a:pPr eaLnBrk="1" hangingPunct="1"/>
              <a:t>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4" name="AutoShape 11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AutoShape 12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AutoShape 13"/>
          <p:cNvCxnSpPr>
            <a:cxnSpLocks noChangeShapeType="1"/>
            <a:stCxn id="20488" idx="2"/>
            <a:endCxn id="20489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7" name="AutoShape 14"/>
          <p:cNvCxnSpPr>
            <a:cxnSpLocks noChangeShapeType="1"/>
            <a:stCxn id="20488" idx="2"/>
            <a:endCxn id="20491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8" name="AutoShape 15"/>
          <p:cNvCxnSpPr>
            <a:cxnSpLocks noChangeShapeType="1"/>
            <a:stCxn id="20489" idx="2"/>
            <a:endCxn id="20490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Line 16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EFD7DD-1338-42C2-AA31-822D3FEC03B2}" type="slidenum">
              <a:rPr lang="en-US" altLang="en-US">
                <a:solidFill>
                  <a:srgbClr val="660066"/>
                </a:solidFill>
              </a:rPr>
              <a:pPr eaLnBrk="1" hangingPunct="1"/>
              <a:t>60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500063"/>
            <a:ext cx="7446962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Idea Behind Splitting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Splitting ensures that we break a live range up into increasingly smaller live ranges.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limit is of course when we are down to the size of a single basic block.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intuition is that we start out with coarse-grained interference graphs with few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makes the interference node degree possibly high.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increase the problem size via splitting on a need-to basis.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strategy lowers the interference.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470D01-2E60-45FC-96F7-F0A2CFB984F2}" type="slidenum">
              <a:rPr lang="en-US" altLang="en-US">
                <a:solidFill>
                  <a:srgbClr val="660066"/>
                </a:solidFill>
              </a:rPr>
              <a:pPr eaLnBrk="1" hangingPunct="1"/>
              <a:t>61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611188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Splitting Strategy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A sketch of an algorithm for splitting: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1. Choose a </a:t>
            </a:r>
            <a:r>
              <a:rPr lang="en-US" altLang="en-US" sz="2400" i="1" smtClean="0"/>
              <a:t>split</a:t>
            </a:r>
            <a:r>
              <a:rPr lang="en-US" altLang="en-US" sz="2400" smtClean="0"/>
              <a:t> point.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Note that we are guaranteed that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has at least one basic block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 which can be assigned a color i.e., its forbidden set does not include all the colors. The earliest such in the order of control flow can be the split point.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2. Separate the live range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smtClean="0"/>
              <a:t> into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around the split point.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3. Update the sets I</a:t>
            </a:r>
            <a:r>
              <a:rPr lang="en-US" altLang="en-US" sz="2400" i="1" smtClean="0"/>
              <a:t>NTERFERE</a:t>
            </a:r>
            <a:r>
              <a:rPr lang="en-US" altLang="en-US" sz="2400" smtClean="0"/>
              <a:t> for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and those for the live ranges that interfered with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X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								</a:t>
            </a:r>
            <a:endParaRPr lang="en-US" altLang="en-US" sz="2400" i="1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060D59-85DC-44D5-8B90-1394DD0188A1}" type="slidenum">
              <a:rPr lang="en-US" altLang="en-US">
                <a:solidFill>
                  <a:srgbClr val="660066"/>
                </a:solidFill>
              </a:rPr>
              <a:pPr eaLnBrk="1" hangingPunct="1"/>
              <a:t>62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677863"/>
            <a:ext cx="7445375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Splitting Strategy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05000"/>
            <a:ext cx="8148637" cy="2700338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4. Recompute priorities and reprioritize the list.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smtClean="0"/>
              <a:t>Other bookkeeping activities to realize a safe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smtClean="0"/>
              <a:t>implementation are also executed.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128FAE-EC47-47D3-989A-FD7FFC0A47C5}" type="slidenum">
              <a:rPr lang="en-US" altLang="en-US">
                <a:solidFill>
                  <a:srgbClr val="660066"/>
                </a:solidFill>
              </a:rPr>
              <a:pPr eaLnBrk="1" hangingPunct="1"/>
              <a:t>63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5588"/>
            <a:ext cx="7458075" cy="5508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Live Range Splitting Example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4191000"/>
            <a:ext cx="3048000" cy="15240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/>
              <a:t>Live Ranges: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i="1" smtClean="0"/>
              <a:t>a</a:t>
            </a:r>
            <a:r>
              <a:rPr lang="en-US" altLang="en-US" sz="1400" b="1" smtClean="0"/>
              <a:t>: BB1, BB2, BB3, BB4, BB5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i="1" smtClean="0"/>
              <a:t>b</a:t>
            </a:r>
            <a:r>
              <a:rPr lang="en-US" altLang="en-US" sz="1400" b="1" smtClean="0"/>
              <a:t>: BB1, BB2, BB3, BB4, BB5, BB6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i="1" smtClean="0"/>
              <a:t>c</a:t>
            </a:r>
            <a:r>
              <a:rPr lang="en-US" altLang="en-US" sz="1400" b="1" smtClean="0"/>
              <a:t>: BB2, BB3, BB4, BB5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/>
              <a:t>Assume the number of physical registers = 2</a:t>
            </a:r>
          </a:p>
        </p:txBody>
      </p:sp>
      <p:grpSp>
        <p:nvGrpSpPr>
          <p:cNvPr id="78855" name="Group 4"/>
          <p:cNvGrpSpPr>
            <a:grpSpLocks/>
          </p:cNvGrpSpPr>
          <p:nvPr/>
        </p:nvGrpSpPr>
        <p:grpSpPr bwMode="auto">
          <a:xfrm>
            <a:off x="2209800" y="1600200"/>
            <a:ext cx="3276600" cy="3733800"/>
            <a:chOff x="1440" y="768"/>
            <a:chExt cx="2016" cy="2976"/>
          </a:xfrm>
        </p:grpSpPr>
        <p:sp>
          <p:nvSpPr>
            <p:cNvPr id="78869" name="Rectangle 5"/>
            <p:cNvSpPr>
              <a:spLocks noChangeArrowheads="1"/>
            </p:cNvSpPr>
            <p:nvPr/>
          </p:nvSpPr>
          <p:spPr bwMode="auto">
            <a:xfrm>
              <a:off x="2064" y="768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a := </a:t>
              </a:r>
            </a:p>
            <a:p>
              <a:pPr algn="ctr"/>
              <a:r>
                <a:rPr lang="en-US" altLang="en-US" sz="1200" b="1"/>
                <a:t>b :=</a:t>
              </a:r>
            </a:p>
          </p:txBody>
        </p:sp>
        <p:sp>
          <p:nvSpPr>
            <p:cNvPr id="78870" name="Line 6"/>
            <p:cNvSpPr>
              <a:spLocks noChangeShapeType="1"/>
            </p:cNvSpPr>
            <p:nvPr/>
          </p:nvSpPr>
          <p:spPr bwMode="auto">
            <a:xfrm>
              <a:off x="2448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Rectangle 7"/>
            <p:cNvSpPr>
              <a:spLocks noChangeArrowheads="1"/>
            </p:cNvSpPr>
            <p:nvPr/>
          </p:nvSpPr>
          <p:spPr bwMode="auto">
            <a:xfrm>
              <a:off x="2064" y="134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/>
            </a:p>
            <a:p>
              <a:pPr algn="ctr"/>
              <a:r>
                <a:rPr lang="en-US" altLang="en-US" sz="1200" b="1"/>
                <a:t>c :=</a:t>
              </a:r>
            </a:p>
            <a:p>
              <a:pPr algn="ctr"/>
              <a:endParaRPr lang="en-US" altLang="en-US" sz="1200" b="1"/>
            </a:p>
          </p:txBody>
        </p:sp>
        <p:sp>
          <p:nvSpPr>
            <p:cNvPr id="78872" name="Rectangle 8"/>
            <p:cNvSpPr>
              <a:spLocks noChangeArrowheads="1"/>
            </p:cNvSpPr>
            <p:nvPr/>
          </p:nvSpPr>
          <p:spPr bwMode="auto">
            <a:xfrm>
              <a:off x="1440" y="206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/>
            </a:p>
            <a:p>
              <a:pPr algn="ctr"/>
              <a:endParaRPr lang="en-US" altLang="en-US" sz="1200" b="1"/>
            </a:p>
            <a:p>
              <a:pPr algn="ctr"/>
              <a:endParaRPr lang="en-US" altLang="en-US" sz="1200" b="1"/>
            </a:p>
          </p:txBody>
        </p:sp>
        <p:sp>
          <p:nvSpPr>
            <p:cNvPr id="78873" name="Rectangle 9"/>
            <p:cNvSpPr>
              <a:spLocks noChangeArrowheads="1"/>
            </p:cNvSpPr>
            <p:nvPr/>
          </p:nvSpPr>
          <p:spPr bwMode="auto">
            <a:xfrm>
              <a:off x="2640" y="206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/>
            </a:p>
            <a:p>
              <a:pPr algn="ctr"/>
              <a:endParaRPr lang="en-US" altLang="en-US" sz="1200" b="1"/>
            </a:p>
          </p:txBody>
        </p:sp>
        <p:sp>
          <p:nvSpPr>
            <p:cNvPr id="78874" name="Line 10"/>
            <p:cNvSpPr>
              <a:spLocks noChangeShapeType="1"/>
            </p:cNvSpPr>
            <p:nvPr/>
          </p:nvSpPr>
          <p:spPr bwMode="auto">
            <a:xfrm flipH="1">
              <a:off x="1920" y="17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5" name="Line 11"/>
            <p:cNvSpPr>
              <a:spLocks noChangeShapeType="1"/>
            </p:cNvSpPr>
            <p:nvPr/>
          </p:nvSpPr>
          <p:spPr bwMode="auto">
            <a:xfrm>
              <a:off x="2544" y="17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Rectangle 12"/>
            <p:cNvSpPr>
              <a:spLocks noChangeArrowheads="1"/>
            </p:cNvSpPr>
            <p:nvPr/>
          </p:nvSpPr>
          <p:spPr bwMode="auto">
            <a:xfrm>
              <a:off x="2064" y="278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 := a </a:t>
              </a:r>
            </a:p>
            <a:p>
              <a:pPr algn="ctr"/>
              <a:r>
                <a:rPr lang="en-US" altLang="en-US" sz="1200" b="1"/>
                <a:t>:= b</a:t>
              </a:r>
            </a:p>
          </p:txBody>
        </p:sp>
        <p:sp>
          <p:nvSpPr>
            <p:cNvPr id="78877" name="Line 13"/>
            <p:cNvSpPr>
              <a:spLocks noChangeShapeType="1"/>
            </p:cNvSpPr>
            <p:nvPr/>
          </p:nvSpPr>
          <p:spPr bwMode="auto">
            <a:xfrm>
              <a:off x="2448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Rectangle 14"/>
            <p:cNvSpPr>
              <a:spLocks noChangeArrowheads="1"/>
            </p:cNvSpPr>
            <p:nvPr/>
          </p:nvSpPr>
          <p:spPr bwMode="auto">
            <a:xfrm>
              <a:off x="2064" y="336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/>
            </a:p>
            <a:p>
              <a:pPr algn="ctr"/>
              <a:r>
                <a:rPr lang="en-US" altLang="en-US" sz="1200" b="1"/>
                <a:t> := b</a:t>
              </a:r>
            </a:p>
            <a:p>
              <a:pPr algn="ctr"/>
              <a:endParaRPr lang="en-US" altLang="en-US" sz="1200" b="1"/>
            </a:p>
          </p:txBody>
        </p:sp>
        <p:sp>
          <p:nvSpPr>
            <p:cNvPr id="78879" name="Line 15"/>
            <p:cNvSpPr>
              <a:spLocks noChangeShapeType="1"/>
            </p:cNvSpPr>
            <p:nvPr/>
          </p:nvSpPr>
          <p:spPr bwMode="auto">
            <a:xfrm flipH="1">
              <a:off x="2544" y="244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Line 16"/>
            <p:cNvSpPr>
              <a:spLocks noChangeShapeType="1"/>
            </p:cNvSpPr>
            <p:nvPr/>
          </p:nvSpPr>
          <p:spPr bwMode="auto">
            <a:xfrm>
              <a:off x="1920" y="244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56" name="Text Box 17"/>
          <p:cNvSpPr txBox="1">
            <a:spLocks noChangeArrowheads="1"/>
          </p:cNvSpPr>
          <p:nvPr/>
        </p:nvSpPr>
        <p:spPr bwMode="auto">
          <a:xfrm>
            <a:off x="4572000" y="1676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BB1</a:t>
            </a:r>
          </a:p>
        </p:txBody>
      </p:sp>
      <p:sp>
        <p:nvSpPr>
          <p:cNvPr id="78857" name="Text Box 18"/>
          <p:cNvSpPr txBox="1">
            <a:spLocks noChangeArrowheads="1"/>
          </p:cNvSpPr>
          <p:nvPr/>
        </p:nvSpPr>
        <p:spPr bwMode="auto">
          <a:xfrm>
            <a:off x="4572000" y="2362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BB2</a:t>
            </a:r>
            <a:endParaRPr lang="en-US" altLang="en-US" sz="1600" b="1"/>
          </a:p>
        </p:txBody>
      </p:sp>
      <p:sp>
        <p:nvSpPr>
          <p:cNvPr id="78858" name="Text Box 19"/>
          <p:cNvSpPr txBox="1">
            <a:spLocks noChangeArrowheads="1"/>
          </p:cNvSpPr>
          <p:nvPr/>
        </p:nvSpPr>
        <p:spPr bwMode="auto">
          <a:xfrm>
            <a:off x="5486400" y="3276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BB4</a:t>
            </a:r>
            <a:endParaRPr lang="en-US" altLang="en-US" sz="1600" b="1"/>
          </a:p>
        </p:txBody>
      </p:sp>
      <p:sp>
        <p:nvSpPr>
          <p:cNvPr id="78859" name="Text Box 20"/>
          <p:cNvSpPr txBox="1">
            <a:spLocks noChangeArrowheads="1"/>
          </p:cNvSpPr>
          <p:nvPr/>
        </p:nvSpPr>
        <p:spPr bwMode="auto">
          <a:xfrm>
            <a:off x="4572000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BB5</a:t>
            </a:r>
          </a:p>
        </p:txBody>
      </p:sp>
      <p:sp>
        <p:nvSpPr>
          <p:cNvPr id="78860" name="Text Box 21"/>
          <p:cNvSpPr txBox="1">
            <a:spLocks noChangeArrowheads="1"/>
          </p:cNvSpPr>
          <p:nvPr/>
        </p:nvSpPr>
        <p:spPr bwMode="auto">
          <a:xfrm>
            <a:off x="4572000" y="4876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BB6</a:t>
            </a:r>
          </a:p>
        </p:txBody>
      </p:sp>
      <p:sp>
        <p:nvSpPr>
          <p:cNvPr id="78861" name="Text Box 22"/>
          <p:cNvSpPr txBox="1">
            <a:spLocks noChangeArrowheads="1"/>
          </p:cNvSpPr>
          <p:nvPr/>
        </p:nvSpPr>
        <p:spPr bwMode="auto">
          <a:xfrm>
            <a:off x="1600200" y="3276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 BB3</a:t>
            </a:r>
          </a:p>
        </p:txBody>
      </p:sp>
      <p:sp>
        <p:nvSpPr>
          <p:cNvPr id="78862" name="Oval 23"/>
          <p:cNvSpPr>
            <a:spLocks noChangeArrowheads="1"/>
          </p:cNvSpPr>
          <p:nvPr/>
        </p:nvSpPr>
        <p:spPr bwMode="auto">
          <a:xfrm>
            <a:off x="7010400" y="19050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a</a:t>
            </a:r>
            <a:endParaRPr lang="en-US" altLang="en-US" sz="2400"/>
          </a:p>
        </p:txBody>
      </p:sp>
      <p:sp>
        <p:nvSpPr>
          <p:cNvPr id="78863" name="Line 24"/>
          <p:cNvSpPr>
            <a:spLocks noChangeShapeType="1"/>
          </p:cNvSpPr>
          <p:nvPr/>
        </p:nvSpPr>
        <p:spPr bwMode="auto">
          <a:xfrm flipH="1">
            <a:off x="6629400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Line 25"/>
          <p:cNvSpPr>
            <a:spLocks noChangeShapeType="1"/>
          </p:cNvSpPr>
          <p:nvPr/>
        </p:nvSpPr>
        <p:spPr bwMode="auto">
          <a:xfrm>
            <a:off x="7239000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Oval 26"/>
          <p:cNvSpPr>
            <a:spLocks noChangeArrowheads="1"/>
          </p:cNvSpPr>
          <p:nvPr/>
        </p:nvSpPr>
        <p:spPr bwMode="auto">
          <a:xfrm>
            <a:off x="6477000" y="26670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b</a:t>
            </a:r>
            <a:endParaRPr lang="en-US" altLang="en-US" sz="2400"/>
          </a:p>
        </p:txBody>
      </p:sp>
      <p:sp>
        <p:nvSpPr>
          <p:cNvPr id="78866" name="Oval 27"/>
          <p:cNvSpPr>
            <a:spLocks noChangeArrowheads="1"/>
          </p:cNvSpPr>
          <p:nvPr/>
        </p:nvSpPr>
        <p:spPr bwMode="auto">
          <a:xfrm>
            <a:off x="7543800" y="26670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c</a:t>
            </a:r>
            <a:endParaRPr lang="en-US" altLang="en-US" sz="2400"/>
          </a:p>
        </p:txBody>
      </p:sp>
      <p:sp>
        <p:nvSpPr>
          <p:cNvPr id="78867" name="Line 28"/>
          <p:cNvSpPr>
            <a:spLocks noChangeShapeType="1"/>
          </p:cNvSpPr>
          <p:nvPr/>
        </p:nvSpPr>
        <p:spPr bwMode="auto">
          <a:xfrm>
            <a:off x="67818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Text Box 29"/>
          <p:cNvSpPr txBox="1">
            <a:spLocks noChangeArrowheads="1"/>
          </p:cNvSpPr>
          <p:nvPr/>
        </p:nvSpPr>
        <p:spPr bwMode="auto">
          <a:xfrm>
            <a:off x="6324600" y="3048000"/>
            <a:ext cx="2438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b="1"/>
              <a:t>interference graph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028D6E-F873-468B-877F-65757C12B289}" type="slidenum">
              <a:rPr lang="en-US" altLang="en-US">
                <a:solidFill>
                  <a:srgbClr val="660066"/>
                </a:solidFill>
              </a:rPr>
              <a:pPr eaLnBrk="1" hangingPunct="1"/>
              <a:t>64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543800" cy="790575"/>
          </a:xfrm>
        </p:spPr>
        <p:txBody>
          <a:bodyPr/>
          <a:lstStyle/>
          <a:p>
            <a:pPr eaLnBrk="1" hangingPunct="1"/>
            <a:r>
              <a:rPr lang="en-US" altLang="en-US" smtClean="0"/>
              <a:t>Live Range Splitting Example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0" y="4038600"/>
            <a:ext cx="2914650" cy="1905000"/>
          </a:xfrm>
          <a:solidFill>
            <a:schemeClr val="accent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smtClean="0"/>
              <a:t>New live ranges: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a</a:t>
            </a:r>
            <a:r>
              <a:rPr lang="en-US" altLang="en-US" sz="1200" b="1" smtClean="0"/>
              <a:t>: BB1, BB2, BB3, BB4, BB5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b</a:t>
            </a:r>
            <a:r>
              <a:rPr lang="en-US" altLang="en-US" sz="1200" b="1" smtClean="0"/>
              <a:t>: BB1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c</a:t>
            </a:r>
            <a:r>
              <a:rPr lang="en-US" altLang="en-US" sz="1200" b="1" smtClean="0"/>
              <a:t>: BB2, BB3, BB4, BB5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b</a:t>
            </a:r>
            <a:r>
              <a:rPr lang="en-US" altLang="en-US" sz="1200" b="1" smtClean="0"/>
              <a:t>2: BB6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b</a:t>
            </a:r>
            <a:r>
              <a:rPr lang="en-US" altLang="en-US" sz="1200" b="1" smtClean="0"/>
              <a:t> and </a:t>
            </a:r>
            <a:r>
              <a:rPr lang="en-US" altLang="en-US" sz="1200" b="1" i="1" smtClean="0"/>
              <a:t>b</a:t>
            </a:r>
            <a:r>
              <a:rPr lang="en-US" altLang="en-US" sz="1200" b="1" smtClean="0"/>
              <a:t>2 are logically the same program variable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i="1" smtClean="0"/>
              <a:t>b</a:t>
            </a:r>
            <a:r>
              <a:rPr lang="en-US" altLang="en-US" sz="1200" b="1" smtClean="0"/>
              <a:t>2 is a renamed equivalent of </a:t>
            </a:r>
            <a:r>
              <a:rPr lang="en-US" altLang="en-US" sz="1200" b="1" i="1" smtClean="0"/>
              <a:t>b</a:t>
            </a:r>
            <a:r>
              <a:rPr lang="en-US" altLang="en-US" sz="1200" b="1" smtClean="0"/>
              <a:t>.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200" b="1" smtClean="0"/>
              <a:t>All nodes are now </a:t>
            </a:r>
            <a:r>
              <a:rPr lang="en-US" altLang="en-US" sz="1200" b="1" i="1" smtClean="0"/>
              <a:t>unconstrained.</a:t>
            </a:r>
          </a:p>
        </p:txBody>
      </p:sp>
      <p:grpSp>
        <p:nvGrpSpPr>
          <p:cNvPr id="79879" name="Group 4"/>
          <p:cNvGrpSpPr>
            <a:grpSpLocks/>
          </p:cNvGrpSpPr>
          <p:nvPr/>
        </p:nvGrpSpPr>
        <p:grpSpPr bwMode="auto">
          <a:xfrm>
            <a:off x="6324600" y="1676400"/>
            <a:ext cx="2819400" cy="2112963"/>
            <a:chOff x="3984" y="1296"/>
            <a:chExt cx="1776" cy="1331"/>
          </a:xfrm>
        </p:grpSpPr>
        <p:sp>
          <p:nvSpPr>
            <p:cNvPr id="79904" name="Oval 5"/>
            <p:cNvSpPr>
              <a:spLocks noChangeArrowheads="1"/>
            </p:cNvSpPr>
            <p:nvPr/>
          </p:nvSpPr>
          <p:spPr bwMode="auto">
            <a:xfrm>
              <a:off x="4560" y="1296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/>
                <a:t>a</a:t>
              </a:r>
              <a:endParaRPr lang="en-US" altLang="en-US" sz="2400"/>
            </a:p>
          </p:txBody>
        </p:sp>
        <p:sp>
          <p:nvSpPr>
            <p:cNvPr id="79905" name="Line 6"/>
            <p:cNvSpPr>
              <a:spLocks noChangeShapeType="1"/>
            </p:cNvSpPr>
            <p:nvPr/>
          </p:nvSpPr>
          <p:spPr bwMode="auto">
            <a:xfrm flipH="1">
              <a:off x="4320" y="14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Line 7"/>
            <p:cNvSpPr>
              <a:spLocks noChangeShapeType="1"/>
            </p:cNvSpPr>
            <p:nvPr/>
          </p:nvSpPr>
          <p:spPr bwMode="auto">
            <a:xfrm>
              <a:off x="4704" y="14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Oval 8"/>
            <p:cNvSpPr>
              <a:spLocks noChangeArrowheads="1"/>
            </p:cNvSpPr>
            <p:nvPr/>
          </p:nvSpPr>
          <p:spPr bwMode="auto">
            <a:xfrm>
              <a:off x="4224" y="1776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/>
                <a:t>b</a:t>
              </a:r>
              <a:endParaRPr lang="en-US" altLang="en-US" sz="2400"/>
            </a:p>
          </p:txBody>
        </p:sp>
        <p:sp>
          <p:nvSpPr>
            <p:cNvPr id="79908" name="Oval 9"/>
            <p:cNvSpPr>
              <a:spLocks noChangeArrowheads="1"/>
            </p:cNvSpPr>
            <p:nvPr/>
          </p:nvSpPr>
          <p:spPr bwMode="auto">
            <a:xfrm>
              <a:off x="4896" y="1776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/>
                <a:t>c</a:t>
              </a:r>
              <a:endParaRPr lang="en-US" altLang="en-US" sz="2400"/>
            </a:p>
          </p:txBody>
        </p:sp>
        <p:sp>
          <p:nvSpPr>
            <p:cNvPr id="79909" name="Line 10"/>
            <p:cNvSpPr>
              <a:spLocks noChangeShapeType="1"/>
            </p:cNvSpPr>
            <p:nvPr/>
          </p:nvSpPr>
          <p:spPr bwMode="auto">
            <a:xfrm>
              <a:off x="4416" y="18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Text Box 11"/>
            <p:cNvSpPr txBox="1">
              <a:spLocks noChangeArrowheads="1"/>
            </p:cNvSpPr>
            <p:nvPr/>
          </p:nvSpPr>
          <p:spPr bwMode="auto">
            <a:xfrm>
              <a:off x="4224" y="2448"/>
              <a:ext cx="15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1400" b="1"/>
                <a:t>interference graph</a:t>
              </a:r>
            </a:p>
          </p:txBody>
        </p:sp>
        <p:sp>
          <p:nvSpPr>
            <p:cNvPr id="79911" name="Oval 12"/>
            <p:cNvSpPr>
              <a:spLocks noChangeArrowheads="1"/>
            </p:cNvSpPr>
            <p:nvPr/>
          </p:nvSpPr>
          <p:spPr bwMode="auto">
            <a:xfrm>
              <a:off x="4656" y="2256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/>
                <a:t>b2</a:t>
              </a:r>
              <a:endParaRPr lang="en-US" altLang="en-US" sz="2400"/>
            </a:p>
          </p:txBody>
        </p:sp>
        <p:sp>
          <p:nvSpPr>
            <p:cNvPr id="79912" name="Text Box 13"/>
            <p:cNvSpPr txBox="1">
              <a:spLocks noChangeArrowheads="1"/>
            </p:cNvSpPr>
            <p:nvPr/>
          </p:nvSpPr>
          <p:spPr bwMode="auto">
            <a:xfrm>
              <a:off x="3984" y="2112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/>
                <a:t>split b</a:t>
              </a:r>
            </a:p>
          </p:txBody>
        </p:sp>
        <p:sp>
          <p:nvSpPr>
            <p:cNvPr id="79913" name="Line 14"/>
            <p:cNvSpPr>
              <a:spLocks noChangeShapeType="1"/>
            </p:cNvSpPr>
            <p:nvPr/>
          </p:nvSpPr>
          <p:spPr bwMode="auto">
            <a:xfrm>
              <a:off x="4416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80" name="Group 15"/>
          <p:cNvGrpSpPr>
            <a:grpSpLocks/>
          </p:cNvGrpSpPr>
          <p:nvPr/>
        </p:nvGrpSpPr>
        <p:grpSpPr bwMode="auto">
          <a:xfrm>
            <a:off x="1981200" y="1828800"/>
            <a:ext cx="2819400" cy="3886200"/>
            <a:chOff x="1440" y="768"/>
            <a:chExt cx="2016" cy="2976"/>
          </a:xfrm>
        </p:grpSpPr>
        <p:sp>
          <p:nvSpPr>
            <p:cNvPr id="79892" name="Rectangle 16"/>
            <p:cNvSpPr>
              <a:spLocks noChangeArrowheads="1"/>
            </p:cNvSpPr>
            <p:nvPr/>
          </p:nvSpPr>
          <p:spPr bwMode="auto">
            <a:xfrm>
              <a:off x="2064" y="768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a :=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sz="1200" b="1"/>
                <a:t>b :=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sz="1200" b="1"/>
                <a:t>…</a:t>
              </a:r>
              <a:r>
                <a:rPr lang="en-US" altLang="en-US" sz="1400" b="1"/>
                <a:t>  </a:t>
              </a:r>
            </a:p>
          </p:txBody>
        </p:sp>
        <p:sp>
          <p:nvSpPr>
            <p:cNvPr id="79893" name="Line 17"/>
            <p:cNvSpPr>
              <a:spLocks noChangeShapeType="1"/>
            </p:cNvSpPr>
            <p:nvPr/>
          </p:nvSpPr>
          <p:spPr bwMode="auto">
            <a:xfrm>
              <a:off x="2448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Rectangle 18"/>
            <p:cNvSpPr>
              <a:spLocks noChangeArrowheads="1"/>
            </p:cNvSpPr>
            <p:nvPr/>
          </p:nvSpPr>
          <p:spPr bwMode="auto">
            <a:xfrm>
              <a:off x="2064" y="134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400" b="1"/>
            </a:p>
            <a:p>
              <a:pPr algn="ctr"/>
              <a:r>
                <a:rPr lang="en-US" altLang="en-US" sz="1200" b="1"/>
                <a:t>c :=</a:t>
              </a:r>
              <a:endParaRPr lang="en-US" altLang="en-US" sz="1400" b="1"/>
            </a:p>
            <a:p>
              <a:pPr algn="ctr"/>
              <a:endParaRPr lang="en-US" altLang="en-US" sz="1400" b="1"/>
            </a:p>
          </p:txBody>
        </p:sp>
        <p:sp>
          <p:nvSpPr>
            <p:cNvPr id="79895" name="Rectangle 19"/>
            <p:cNvSpPr>
              <a:spLocks noChangeArrowheads="1"/>
            </p:cNvSpPr>
            <p:nvPr/>
          </p:nvSpPr>
          <p:spPr bwMode="auto">
            <a:xfrm>
              <a:off x="1440" y="206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400" b="1"/>
            </a:p>
            <a:p>
              <a:pPr algn="ctr"/>
              <a:endParaRPr lang="en-US" altLang="en-US" sz="1400" b="1"/>
            </a:p>
            <a:p>
              <a:pPr algn="ctr"/>
              <a:endParaRPr lang="en-US" altLang="en-US" sz="1400" b="1"/>
            </a:p>
          </p:txBody>
        </p:sp>
        <p:sp>
          <p:nvSpPr>
            <p:cNvPr id="79896" name="Rectangle 20"/>
            <p:cNvSpPr>
              <a:spLocks noChangeArrowheads="1"/>
            </p:cNvSpPr>
            <p:nvPr/>
          </p:nvSpPr>
          <p:spPr bwMode="auto">
            <a:xfrm>
              <a:off x="2640" y="206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400" b="1"/>
            </a:p>
            <a:p>
              <a:pPr algn="ctr"/>
              <a:endParaRPr lang="en-US" altLang="en-US" sz="1400" b="1"/>
            </a:p>
          </p:txBody>
        </p:sp>
        <p:sp>
          <p:nvSpPr>
            <p:cNvPr id="79897" name="Line 21"/>
            <p:cNvSpPr>
              <a:spLocks noChangeShapeType="1"/>
            </p:cNvSpPr>
            <p:nvPr/>
          </p:nvSpPr>
          <p:spPr bwMode="auto">
            <a:xfrm flipH="1">
              <a:off x="1920" y="17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22"/>
            <p:cNvSpPr>
              <a:spLocks noChangeShapeType="1"/>
            </p:cNvSpPr>
            <p:nvPr/>
          </p:nvSpPr>
          <p:spPr bwMode="auto">
            <a:xfrm>
              <a:off x="2544" y="17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9" name="Rectangle 23"/>
            <p:cNvSpPr>
              <a:spLocks noChangeArrowheads="1"/>
            </p:cNvSpPr>
            <p:nvPr/>
          </p:nvSpPr>
          <p:spPr bwMode="auto">
            <a:xfrm>
              <a:off x="2064" y="278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/>
                <a:t> </a:t>
              </a:r>
              <a:r>
                <a:rPr lang="en-US" altLang="en-US" sz="1200" b="1"/>
                <a:t>:= a</a:t>
              </a:r>
            </a:p>
            <a:p>
              <a:pPr algn="ctr"/>
              <a:r>
                <a:rPr lang="en-US" altLang="en-US" sz="1200" b="1"/>
                <a:t>:= b</a:t>
              </a:r>
            </a:p>
          </p:txBody>
        </p:sp>
        <p:sp>
          <p:nvSpPr>
            <p:cNvPr id="79900" name="Line 24"/>
            <p:cNvSpPr>
              <a:spLocks noChangeShapeType="1"/>
            </p:cNvSpPr>
            <p:nvPr/>
          </p:nvSpPr>
          <p:spPr bwMode="auto">
            <a:xfrm>
              <a:off x="2448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1" name="Rectangle 25"/>
            <p:cNvSpPr>
              <a:spLocks noChangeArrowheads="1"/>
            </p:cNvSpPr>
            <p:nvPr/>
          </p:nvSpPr>
          <p:spPr bwMode="auto">
            <a:xfrm>
              <a:off x="2064" y="336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400" b="1"/>
            </a:p>
            <a:p>
              <a:pPr algn="ctr"/>
              <a:r>
                <a:rPr lang="en-US" altLang="en-US" sz="1200" b="1"/>
                <a:t>…           </a:t>
              </a:r>
            </a:p>
            <a:p>
              <a:pPr algn="ctr"/>
              <a:r>
                <a:rPr lang="en-US" altLang="en-US" sz="1200" b="1"/>
                <a:t> := b</a:t>
              </a:r>
            </a:p>
            <a:p>
              <a:pPr algn="ctr"/>
              <a:endParaRPr lang="en-US" altLang="en-US" sz="1200" b="1"/>
            </a:p>
          </p:txBody>
        </p:sp>
        <p:sp>
          <p:nvSpPr>
            <p:cNvPr id="79902" name="Line 26"/>
            <p:cNvSpPr>
              <a:spLocks noChangeShapeType="1"/>
            </p:cNvSpPr>
            <p:nvPr/>
          </p:nvSpPr>
          <p:spPr bwMode="auto">
            <a:xfrm flipH="1">
              <a:off x="2544" y="244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3" name="Line 27"/>
            <p:cNvSpPr>
              <a:spLocks noChangeShapeType="1"/>
            </p:cNvSpPr>
            <p:nvPr/>
          </p:nvSpPr>
          <p:spPr bwMode="auto">
            <a:xfrm>
              <a:off x="1920" y="244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" name="Text Box 28"/>
          <p:cNvSpPr txBox="1">
            <a:spLocks noChangeArrowheads="1"/>
          </p:cNvSpPr>
          <p:nvPr/>
        </p:nvSpPr>
        <p:spPr bwMode="auto">
          <a:xfrm>
            <a:off x="4038600" y="1981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BB1</a:t>
            </a:r>
          </a:p>
        </p:txBody>
      </p:sp>
      <p:sp>
        <p:nvSpPr>
          <p:cNvPr id="79882" name="Text Box 29"/>
          <p:cNvSpPr txBox="1">
            <a:spLocks noChangeArrowheads="1"/>
          </p:cNvSpPr>
          <p:nvPr/>
        </p:nvSpPr>
        <p:spPr bwMode="auto">
          <a:xfrm>
            <a:off x="4038600" y="266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BB2</a:t>
            </a:r>
            <a:endParaRPr lang="en-US" altLang="en-US" sz="1600" b="1"/>
          </a:p>
        </p:txBody>
      </p:sp>
      <p:sp>
        <p:nvSpPr>
          <p:cNvPr id="79883" name="Text Box 30"/>
          <p:cNvSpPr txBox="1">
            <a:spLocks noChangeArrowheads="1"/>
          </p:cNvSpPr>
          <p:nvPr/>
        </p:nvSpPr>
        <p:spPr bwMode="auto">
          <a:xfrm>
            <a:off x="48006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BB4</a:t>
            </a:r>
            <a:endParaRPr lang="en-US" altLang="en-US" sz="1600" b="1"/>
          </a:p>
        </p:txBody>
      </p:sp>
      <p:sp>
        <p:nvSpPr>
          <p:cNvPr id="79884" name="Text Box 31"/>
          <p:cNvSpPr txBox="1">
            <a:spLocks noChangeArrowheads="1"/>
          </p:cNvSpPr>
          <p:nvPr/>
        </p:nvSpPr>
        <p:spPr bwMode="auto">
          <a:xfrm>
            <a:off x="4038600" y="4572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BB5</a:t>
            </a:r>
          </a:p>
        </p:txBody>
      </p:sp>
      <p:sp>
        <p:nvSpPr>
          <p:cNvPr id="79885" name="Text Box 32"/>
          <p:cNvSpPr txBox="1">
            <a:spLocks noChangeArrowheads="1"/>
          </p:cNvSpPr>
          <p:nvPr/>
        </p:nvSpPr>
        <p:spPr bwMode="auto">
          <a:xfrm>
            <a:off x="4038600" y="5257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BB6</a:t>
            </a:r>
          </a:p>
        </p:txBody>
      </p:sp>
      <p:sp>
        <p:nvSpPr>
          <p:cNvPr id="79886" name="Text Box 33"/>
          <p:cNvSpPr txBox="1">
            <a:spLocks noChangeArrowheads="1"/>
          </p:cNvSpPr>
          <p:nvPr/>
        </p:nvSpPr>
        <p:spPr bwMode="auto">
          <a:xfrm>
            <a:off x="14478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BB3</a:t>
            </a:r>
          </a:p>
        </p:txBody>
      </p:sp>
      <p:sp>
        <p:nvSpPr>
          <p:cNvPr id="79887" name="Freeform 34"/>
          <p:cNvSpPr>
            <a:spLocks/>
          </p:cNvSpPr>
          <p:nvPr/>
        </p:nvSpPr>
        <p:spPr bwMode="auto">
          <a:xfrm>
            <a:off x="3657600" y="2133600"/>
            <a:ext cx="1981200" cy="3581400"/>
          </a:xfrm>
          <a:custGeom>
            <a:avLst/>
            <a:gdLst>
              <a:gd name="T0" fmla="*/ 60960 w 1040"/>
              <a:gd name="T1" fmla="*/ 0 h 2352"/>
              <a:gd name="T2" fmla="*/ 1524000 w 1040"/>
              <a:gd name="T3" fmla="*/ 584718 h 2352"/>
              <a:gd name="T4" fmla="*/ 1889760 w 1040"/>
              <a:gd name="T5" fmla="*/ 1681065 h 2352"/>
              <a:gd name="T6" fmla="*/ 975360 w 1040"/>
              <a:gd name="T7" fmla="*/ 3289041 h 2352"/>
              <a:gd name="T8" fmla="*/ 152400 w 1040"/>
              <a:gd name="T9" fmla="*/ 3435220 h 2352"/>
              <a:gd name="T10" fmla="*/ 60960 w 1040"/>
              <a:gd name="T11" fmla="*/ 3435220 h 2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40" h="2352">
                <a:moveTo>
                  <a:pt x="32" y="0"/>
                </a:moveTo>
                <a:cubicBezTo>
                  <a:pt x="336" y="100"/>
                  <a:pt x="640" y="200"/>
                  <a:pt x="800" y="384"/>
                </a:cubicBezTo>
                <a:cubicBezTo>
                  <a:pt x="960" y="568"/>
                  <a:pt x="1040" y="808"/>
                  <a:pt x="992" y="1104"/>
                </a:cubicBezTo>
                <a:cubicBezTo>
                  <a:pt x="944" y="1400"/>
                  <a:pt x="664" y="1968"/>
                  <a:pt x="512" y="2160"/>
                </a:cubicBezTo>
                <a:cubicBezTo>
                  <a:pt x="360" y="2352"/>
                  <a:pt x="160" y="2240"/>
                  <a:pt x="80" y="2256"/>
                </a:cubicBezTo>
                <a:cubicBezTo>
                  <a:pt x="0" y="2272"/>
                  <a:pt x="16" y="2264"/>
                  <a:pt x="32" y="225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35"/>
          <p:cNvSpPr>
            <a:spLocks noChangeShapeType="1"/>
          </p:cNvSpPr>
          <p:nvPr/>
        </p:nvSpPr>
        <p:spPr bwMode="auto">
          <a:xfrm flipH="1">
            <a:off x="5257800" y="2209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Text Box 36"/>
          <p:cNvSpPr txBox="1">
            <a:spLocks noChangeArrowheads="1"/>
          </p:cNvSpPr>
          <p:nvPr/>
        </p:nvSpPr>
        <p:spPr bwMode="auto">
          <a:xfrm>
            <a:off x="4876800" y="18288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spill introduced</a:t>
            </a:r>
          </a:p>
        </p:txBody>
      </p:sp>
      <p:sp>
        <p:nvSpPr>
          <p:cNvPr id="79890" name="Text Box 37"/>
          <p:cNvSpPr txBox="1">
            <a:spLocks noChangeArrowheads="1"/>
          </p:cNvSpPr>
          <p:nvPr/>
        </p:nvSpPr>
        <p:spPr bwMode="auto">
          <a:xfrm>
            <a:off x="2667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T</a:t>
            </a:r>
            <a:endParaRPr lang="en-US" altLang="en-US" sz="1400"/>
          </a:p>
        </p:txBody>
      </p:sp>
      <p:sp>
        <p:nvSpPr>
          <p:cNvPr id="79891" name="Text Box 38"/>
          <p:cNvSpPr txBox="1"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F</a:t>
            </a:r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 register allocation for SSA form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C9BDE3-7337-40FA-A569-7649F6A45A7C}" type="slidenum">
              <a:rPr lang="en-US" altLang="en-US">
                <a:solidFill>
                  <a:srgbClr val="660066"/>
                </a:solidFill>
              </a:rPr>
              <a:pPr eaLnBrk="1" hangingPunct="1"/>
              <a:t>66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good news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allocation in general is NP-complete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register allocation problem for a uniform register set is solvable in </a:t>
            </a:r>
            <a:r>
              <a:rPr lang="en-US" altLang="en-US" b="1" smtClean="0">
                <a:solidFill>
                  <a:srgbClr val="FF0000"/>
                </a:solidFill>
              </a:rPr>
              <a:t>polynomial</a:t>
            </a:r>
            <a:r>
              <a:rPr lang="en-US" altLang="en-US" smtClean="0"/>
              <a:t> time for SSA-form programs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C83184-6A84-4CA8-BCF8-A227910BCF13}" type="slidenum">
              <a:rPr lang="en-US" altLang="en-US">
                <a:solidFill>
                  <a:srgbClr val="660066"/>
                </a:solidFill>
              </a:rPr>
              <a:pPr eaLnBrk="1" hangingPunct="1"/>
              <a:t>67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S. Hack and G. Goos, “Optimal register allocation for SSA-form programs in polynomial time”. Information Processing Letters, 2006.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EBA2F6-6613-4932-9D04-DFC49B917B74}" type="slidenum">
              <a:rPr lang="en-US" altLang="en-US">
                <a:solidFill>
                  <a:srgbClr val="660066"/>
                </a:solidFill>
              </a:rPr>
              <a:pPr eaLnBrk="1" hangingPunct="1"/>
              <a:t>68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SSA-form (recap)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CFG is in SSA-form if any use of a variable is reachable by exactly one definition of that variable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CFG in SSA-form requires the introduction of the </a:t>
            </a:r>
            <a:r>
              <a:rPr lang="en-US" altLang="en-US" i="1" smtClean="0">
                <a:sym typeface="Symbol" panose="05050102010706020507" pitchFamily="18" charset="2"/>
              </a:rPr>
              <a:t></a:t>
            </a:r>
            <a:r>
              <a:rPr lang="en-US" altLang="en-US" smtClean="0">
                <a:sym typeface="Symbol" panose="05050102010706020507" pitchFamily="18" charset="2"/>
              </a:rPr>
              <a:t> function to merge control flows.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A8D100-D653-440D-B51B-EE1E80EEE9EE}" type="slidenum">
              <a:rPr lang="en-US" altLang="en-US">
                <a:solidFill>
                  <a:srgbClr val="660066"/>
                </a:solidFill>
              </a:rPr>
              <a:pPr eaLnBrk="1" hangingPunct="1"/>
              <a:t>69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preliminaries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We abstract an instruction by the following form: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/>
              <a:t>			</a:t>
            </a:r>
            <a:r>
              <a:rPr lang="en-US" altLang="en-US" sz="2400" smtClean="0">
                <a:solidFill>
                  <a:srgbClr val="800000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sz="2400" smtClean="0">
                <a:solidFill>
                  <a:srgbClr val="800000"/>
                </a:solidFill>
              </a:rPr>
              <a:t>: (</a:t>
            </a:r>
            <a:r>
              <a:rPr lang="en-US" altLang="en-US" sz="2400" i="1" smtClean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en-US" sz="2400" i="1" smtClean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smtClean="0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smtClean="0">
                <a:solidFill>
                  <a:srgbClr val="800000"/>
                </a:solidFill>
              </a:rPr>
              <a:t>) </a:t>
            </a:r>
            <a:r>
              <a:rPr lang="en-US" altLang="en-US" sz="2400" smtClean="0">
                <a:solidFill>
                  <a:srgbClr val="80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400" smtClean="0">
                <a:solidFill>
                  <a:srgbClr val="800000"/>
                </a:solidFill>
              </a:rPr>
              <a:t> </a:t>
            </a:r>
            <a:r>
              <a:rPr lang="en-US" altLang="en-US" sz="2400" smtClean="0">
                <a:solidFill>
                  <a:srgbClr val="800000"/>
                </a:solidFill>
                <a:sym typeface="Symbol" panose="05050102010706020507" pitchFamily="18" charset="2"/>
              </a:rPr>
              <a:t></a:t>
            </a:r>
            <a:r>
              <a:rPr lang="en-US" altLang="en-US" sz="2400" smtClean="0">
                <a:solidFill>
                  <a:srgbClr val="800000"/>
                </a:solidFill>
              </a:rPr>
              <a:t>(</a:t>
            </a:r>
            <a:r>
              <a:rPr lang="en-US" altLang="en-US" sz="2400" i="1" smtClean="0">
                <a:solidFill>
                  <a:srgbClr val="8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2400" baseline="-250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en-US" sz="2400" i="1" smtClean="0">
                <a:solidFill>
                  <a:srgbClr val="8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2400" i="1" baseline="-25000" smtClean="0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solidFill>
                  <a:srgbClr val="800000"/>
                </a:solidFill>
              </a:rPr>
              <a:t>)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400" smtClean="0"/>
              <a:t> is the (unique) label of the instruction</a:t>
            </a:r>
          </a:p>
          <a:p>
            <a:pPr eaLnBrk="1" hangingPunct="1"/>
            <a:r>
              <a:rPr lang="en-US" altLang="en-US" sz="2400" smtClean="0">
                <a:sym typeface="Symbol" panose="05050102010706020507" pitchFamily="18" charset="2"/>
              </a:rPr>
              <a:t></a:t>
            </a:r>
            <a:r>
              <a:rPr lang="en-US" altLang="en-US" sz="2400" smtClean="0"/>
              <a:t> is the opcode (</a:t>
            </a:r>
            <a:r>
              <a:rPr lang="en-US" altLang="en-US" sz="2400" smtClean="0">
                <a:solidFill>
                  <a:srgbClr val="800000"/>
                </a:solidFill>
              </a:rPr>
              <a:t>Op</a:t>
            </a:r>
            <a:r>
              <a:rPr lang="en-US" altLang="en-US" sz="2400" baseline="-25000" smtClean="0">
                <a:solidFill>
                  <a:srgbClr val="800000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i="1" smtClean="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m</a:t>
            </a:r>
            <a:r>
              <a:rPr lang="en-US" altLang="en-US" sz="2400" smtClean="0"/>
              <a:t> are the variables defined by the instruction (</a:t>
            </a:r>
            <a:r>
              <a:rPr lang="en-US" altLang="en-US" sz="2400" smtClean="0">
                <a:solidFill>
                  <a:srgbClr val="800000"/>
                </a:solidFill>
              </a:rPr>
              <a:t>Res</a:t>
            </a:r>
            <a:r>
              <a:rPr lang="en-US" altLang="en-US" sz="2400" baseline="-25000" smtClean="0">
                <a:solidFill>
                  <a:srgbClr val="800000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i="1" smtClean="0">
                <a:latin typeface="Times New Roman" panose="02020603050405020304" pitchFamily="18" charset="0"/>
              </a:rPr>
              <a:t>u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u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/>
              <a:t> are the variables used by the instruction (</a:t>
            </a:r>
            <a:r>
              <a:rPr lang="en-US" altLang="en-US" sz="2400" smtClean="0">
                <a:solidFill>
                  <a:srgbClr val="800000"/>
                </a:solidFill>
              </a:rPr>
              <a:t>Arg</a:t>
            </a:r>
            <a:r>
              <a:rPr lang="en-US" altLang="en-US" sz="2400" baseline="-25000" smtClean="0">
                <a:solidFill>
                  <a:srgbClr val="800000"/>
                </a:solidFill>
                <a:latin typeface="Script MT Bold" panose="03040602040607080904" pitchFamily="66" charset="0"/>
              </a:rPr>
              <a:t>l </a:t>
            </a:r>
            <a:r>
              <a:rPr lang="en-US" altLang="en-US" sz="2400" smtClean="0"/>
              <a:t>- let Arg</a:t>
            </a:r>
            <a:r>
              <a:rPr lang="en-US" altLang="en-US" sz="2400" baseline="-25000" smtClean="0">
                <a:latin typeface="Script MT Bold" panose="03040602040607080904" pitchFamily="66" charset="0"/>
              </a:rPr>
              <a:t>l</a:t>
            </a:r>
            <a:r>
              <a:rPr lang="en-US" altLang="en-US" sz="2400" smtClean="0"/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/>
              <a:t>) be the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i-</a:t>
            </a:r>
            <a:r>
              <a:rPr lang="en-US" altLang="en-US" sz="2400" smtClean="0"/>
              <a:t>th argument of the instruction)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E01B17-6090-4102-848B-EA187AE601AF}" type="slidenum">
              <a:rPr lang="en-US" altLang="en-US">
                <a:solidFill>
                  <a:srgbClr val="660066"/>
                </a:solidFill>
              </a:rPr>
              <a:pPr eaLnBrk="1" hangingPunct="1"/>
              <a:t>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1509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1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9" name="AutoShape 12"/>
          <p:cNvCxnSpPr>
            <a:cxnSpLocks noChangeShapeType="1"/>
            <a:stCxn id="21511" idx="2"/>
            <a:endCxn id="21512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3"/>
          <p:cNvCxnSpPr>
            <a:cxnSpLocks noChangeShapeType="1"/>
            <a:stCxn id="21512" idx="2"/>
            <a:endCxn id="21514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4"/>
          <p:cNvCxnSpPr>
            <a:cxnSpLocks noChangeShapeType="1"/>
            <a:stCxn id="21513" idx="2"/>
            <a:endCxn id="21514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15"/>
          <p:cNvCxnSpPr>
            <a:cxnSpLocks noChangeShapeType="1"/>
            <a:stCxn id="21513" idx="2"/>
            <a:endCxn id="21516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16"/>
          <p:cNvCxnSpPr>
            <a:cxnSpLocks noChangeShapeType="1"/>
            <a:stCxn id="21514" idx="2"/>
            <a:endCxn id="21515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Line 17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18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421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42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189C9-C682-4A2B-B114-3765A2E720A7}" type="slidenum">
              <a:rPr lang="en-US" altLang="en-US">
                <a:solidFill>
                  <a:srgbClr val="660066"/>
                </a:solidFill>
              </a:rPr>
              <a:pPr eaLnBrk="1" hangingPunct="1"/>
              <a:t>70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Labels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Each label has an ordered set of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k</a:t>
            </a:r>
            <a:r>
              <a:rPr lang="en-US" altLang="en-US" sz="2800" smtClean="0"/>
              <a:t> predecessor labels denoted by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We write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’ </a:t>
            </a:r>
            <a:r>
              <a:rPr lang="en-US" altLang="en-US" sz="2800" smtClean="0">
                <a:sym typeface="Symbol" panose="05050102010706020507" pitchFamily="18" charset="2"/>
              </a:rPr>
              <a:t></a:t>
            </a:r>
            <a:r>
              <a:rPr lang="en-US" altLang="en-US" sz="2800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800" smtClean="0"/>
              <a:t>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if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’ =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If we don’t care about position and just want to say that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’ is a predecessor of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then we write </a:t>
            </a:r>
            <a:br>
              <a:rPr lang="en-US" altLang="en-US" sz="2800" smtClean="0"/>
            </a:b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’ </a:t>
            </a:r>
            <a:r>
              <a:rPr lang="en-US" altLang="en-US" sz="2800" smtClean="0">
                <a:sym typeface="Symbol" panose="05050102010706020507" pitchFamily="18" charset="2"/>
              </a:rPr>
              <a:t></a:t>
            </a:r>
            <a:r>
              <a:rPr lang="en-US" altLang="en-US" sz="2800" smtClean="0"/>
              <a:t> </a:t>
            </a:r>
            <a:r>
              <a:rPr lang="en-US" altLang="en-US" sz="24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</a:t>
            </a:r>
          </a:p>
        </p:txBody>
      </p:sp>
      <p:graphicFrame>
        <p:nvGraphicFramePr>
          <p:cNvPr id="9421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33800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Equation" r:id="rId4" imgW="571252" imgH="241195" progId="Equation.DSMT4">
                  <p:embed/>
                </p:oleObj>
              </mc:Choice>
              <mc:Fallback>
                <p:oleObj name="Equation" r:id="rId4" imgW="57125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121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191000" y="3048000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Equation" r:id="rId6" imgW="177646" imgH="241091" progId="Equation.DSMT4">
                  <p:embed/>
                </p:oleObj>
              </mc:Choice>
              <mc:Fallback>
                <p:oleObj name="Equation" r:id="rId6" imgW="177646" imgH="2410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379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EA7E80-237B-4391-9588-61D3368E5B59}" type="slidenum">
              <a:rPr lang="en-US" altLang="en-US">
                <a:solidFill>
                  <a:srgbClr val="660066"/>
                </a:solidFill>
              </a:rPr>
              <a:pPr eaLnBrk="1" hangingPunct="1"/>
              <a:t>71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good friend the dominator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dominates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cript MT Bold" panose="03040602040607080904" pitchFamily="66" charset="0"/>
              </a:rPr>
              <a:t>l’ </a:t>
            </a:r>
            <a:r>
              <a:rPr lang="en-US" altLang="en-US" sz="2800" smtClean="0"/>
              <a:t>if every path from START to </a:t>
            </a:r>
            <a:r>
              <a:rPr lang="en-US" altLang="en-US" sz="2800" smtClean="0">
                <a:latin typeface="Script MT Bold" panose="03040602040607080904" pitchFamily="66" charset="0"/>
              </a:rPr>
              <a:t>l’ </a:t>
            </a:r>
            <a:r>
              <a:rPr lang="en-US" altLang="en-US" sz="2800" smtClean="0"/>
              <a:t>contains </a:t>
            </a:r>
            <a:r>
              <a:rPr lang="en-US" altLang="en-US" sz="2800" smtClean="0">
                <a:latin typeface="Script MT Bold" panose="03040602040607080904" pitchFamily="66" charset="0"/>
              </a:rPr>
              <a:t>l</a:t>
            </a:r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We write </a:t>
            </a:r>
            <a:r>
              <a:rPr lang="en-US" altLang="en-US" sz="2800" smtClean="0">
                <a:latin typeface="Script MT Bold" panose="03040602040607080904" pitchFamily="66" charset="0"/>
              </a:rPr>
              <a:t>l </a:t>
            </a:r>
            <a:r>
              <a:rPr lang="en-US" altLang="en-US" sz="2800" smtClean="0">
                <a:latin typeface="Script MT Bold" panose="03040602040607080904" pitchFamily="66" charset="0"/>
                <a:sym typeface="Euclid Math Two" pitchFamily="18" charset="2"/>
              </a:rPr>
              <a:t></a:t>
            </a:r>
            <a:r>
              <a:rPr lang="en-US" altLang="en-US" sz="2800" smtClean="0">
                <a:latin typeface="Script MT Bold" panose="03040602040607080904" pitchFamily="66" charset="0"/>
              </a:rPr>
              <a:t> l’</a:t>
            </a:r>
          </a:p>
          <a:p>
            <a:pPr eaLnBrk="1" hangingPunct="1"/>
            <a:endParaRPr lang="en-US" altLang="en-US" sz="2800" smtClean="0">
              <a:latin typeface="Script MT Bold" panose="03040602040607080904" pitchFamily="66" charset="0"/>
            </a:endParaRPr>
          </a:p>
          <a:p>
            <a:pPr eaLnBrk="1" hangingPunct="1"/>
            <a:r>
              <a:rPr lang="en-US" altLang="en-US" sz="2800" smtClean="0"/>
              <a:t>Note that </a:t>
            </a:r>
            <a:r>
              <a:rPr lang="en-US" altLang="en-US" sz="2800" smtClean="0">
                <a:latin typeface="Script MT Bold" panose="03040602040607080904" pitchFamily="66" charset="0"/>
              </a:rPr>
              <a:t>l </a:t>
            </a:r>
            <a:r>
              <a:rPr lang="en-US" altLang="en-US" sz="2800" smtClean="0">
                <a:latin typeface="Script MT Bold" panose="03040602040607080904" pitchFamily="66" charset="0"/>
                <a:sym typeface="Euclid Math Two" pitchFamily="18" charset="2"/>
              </a:rPr>
              <a:t></a:t>
            </a:r>
            <a:r>
              <a:rPr lang="en-US" altLang="en-US" sz="2800" smtClean="0">
                <a:latin typeface="Script MT Bold" panose="03040602040607080904" pitchFamily="66" charset="0"/>
              </a:rPr>
              <a:t> 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625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62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849DF3-DE85-423D-969D-F1CA9C661DCF}" type="slidenum">
              <a:rPr lang="en-US" altLang="en-US">
                <a:solidFill>
                  <a:srgbClr val="660066"/>
                </a:solidFill>
              </a:rPr>
              <a:pPr eaLnBrk="1" hangingPunct="1"/>
              <a:t>72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sym typeface="Symbol" panose="05050102010706020507" pitchFamily="18" charset="2"/>
              </a:rPr>
              <a:t>  </a:t>
            </a:r>
            <a:r>
              <a:rPr lang="en-US" altLang="en-US" smtClean="0">
                <a:sym typeface="Symbol" panose="05050102010706020507" pitchFamily="18" charset="2"/>
              </a:rPr>
              <a:t>and</a:t>
            </a:r>
            <a:r>
              <a:rPr lang="en-US" altLang="en-US" i="1" smtClean="0">
                <a:sym typeface="Symbol" panose="05050102010706020507" pitchFamily="18" charset="2"/>
              </a:rPr>
              <a:t> ’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at the start of a basic block, we have a series of </a:t>
            </a:r>
            <a:r>
              <a:rPr lang="en-US" altLang="en-US" sz="2400" i="1" smtClean="0">
                <a:sym typeface="Symbol" panose="05050102010706020507" pitchFamily="18" charset="2"/>
              </a:rPr>
              <a:t>, </a:t>
            </a:r>
            <a:r>
              <a:rPr lang="en-US" altLang="en-US" sz="2400" smtClean="0">
                <a:sym typeface="Symbol" panose="05050102010706020507" pitchFamily="18" charset="2"/>
              </a:rPr>
              <a:t>i.e.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 = </a:t>
            </a:r>
            <a:r>
              <a:rPr lang="en-US" altLang="en-US" sz="2400" i="1" smtClean="0">
                <a:sym typeface="Symbol" panose="05050102010706020507" pitchFamily="18" charset="2"/>
              </a:rPr>
              <a:t>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	…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smtClean="0">
                <a:sym typeface="Symbol" panose="05050102010706020507" pitchFamily="18" charset="2"/>
              </a:rPr>
              <a:t> = </a:t>
            </a:r>
            <a:r>
              <a:rPr lang="en-US" altLang="en-US" sz="2400" i="1" smtClean="0">
                <a:sym typeface="Symbol" panose="05050102010706020507" pitchFamily="18" charset="2"/>
              </a:rPr>
              <a:t>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mn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then we use a more concise </a:t>
            </a:r>
            <a:r>
              <a:rPr lang="en-US" altLang="en-US" sz="2400" i="1" smtClean="0">
                <a:solidFill>
                  <a:schemeClr val="accent2"/>
                </a:solidFill>
                <a:sym typeface="Symbol" panose="05050102010706020507" pitchFamily="18" charset="2"/>
              </a:rPr>
              <a:t>’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-notation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     </a:t>
            </a:r>
            <a:r>
              <a:rPr lang="en-US" altLang="en-US" sz="2000" smtClean="0">
                <a:latin typeface="Script MT Bold" panose="03040602040607080904" pitchFamily="66" charset="0"/>
              </a:rPr>
              <a:t>l</a:t>
            </a:r>
            <a:r>
              <a:rPr lang="en-US" altLang="en-US" sz="2400" smtClean="0">
                <a:sym typeface="Symbol" panose="05050102010706020507" pitchFamily="18" charset="2"/>
              </a:rPr>
              <a:t> : (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en-US" sz="2400" i="1" smtClean="0">
                <a:sym typeface="Symbol" panose="05050102010706020507" pitchFamily="18" charset="2"/>
              </a:rPr>
              <a:t>’</a:t>
            </a:r>
            <a:r>
              <a:rPr lang="en-US" altLang="en-US" sz="2400" smtClean="0">
                <a:sym typeface="Symbol" panose="05050102010706020507" pitchFamily="18" charset="2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smtClean="0">
                <a:sym typeface="Symbol" panose="05050102010706020507" pitchFamily="18" charset="2"/>
              </a:rPr>
              <a:t> 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mn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that sets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smtClean="0">
                <a:sym typeface="Symbol" panose="05050102010706020507" pitchFamily="18" charset="2"/>
              </a:rPr>
              <a:t> = 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en-US" sz="2400" smtClean="0">
                <a:sym typeface="Symbol" panose="05050102010706020507" pitchFamily="18" charset="2"/>
              </a:rPr>
              <a:t> if </a:t>
            </a:r>
            <a:r>
              <a:rPr lang="en-US" altLang="en-US" sz="2000" smtClean="0">
                <a:latin typeface="Script MT Bold" panose="03040602040607080904" pitchFamily="66" charset="0"/>
              </a:rPr>
              <a:t>l</a:t>
            </a:r>
            <a:r>
              <a:rPr lang="en-US" altLang="en-US" sz="2400" smtClean="0">
                <a:sym typeface="Symbol" panose="05050102010706020507" pitchFamily="18" charset="2"/>
              </a:rPr>
              <a:t> was reached via</a:t>
            </a:r>
          </a:p>
        </p:txBody>
      </p:sp>
      <p:graphicFrame>
        <p:nvGraphicFramePr>
          <p:cNvPr id="96263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668963" y="5092700"/>
          <a:ext cx="434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4" imgW="203112" imgH="241195" progId="Equation.DSMT4">
                  <p:embed/>
                </p:oleObj>
              </mc:Choice>
              <mc:Fallback>
                <p:oleObj name="Equation" r:id="rId4" imgW="20311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5092700"/>
                        <a:ext cx="434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728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72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3694B5-7B99-455C-BEFF-8DB9BC829EBF}" type="slidenum">
              <a:rPr lang="en-US" altLang="en-US">
                <a:solidFill>
                  <a:srgbClr val="660066"/>
                </a:solidFill>
              </a:rPr>
              <a:pPr eaLnBrk="1" hangingPunct="1"/>
              <a:t>73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Arg’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It is convenient to define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i="1" smtClean="0">
                <a:sym typeface="Symbol" panose="05050102010706020507" pitchFamily="18" charset="2"/>
              </a:rPr>
              <a:t>	</a:t>
            </a:r>
            <a:r>
              <a:rPr lang="en-US" altLang="en-US" sz="2400" smtClean="0">
                <a:sym typeface="Symbol" panose="05050102010706020507" pitchFamily="18" charset="2"/>
              </a:rPr>
              <a:t>i.e., all operands of a </a:t>
            </a:r>
            <a:r>
              <a:rPr lang="en-US" altLang="en-US" sz="2400" i="1" smtClean="0">
                <a:sym typeface="Symbol" panose="05050102010706020507" pitchFamily="18" charset="2"/>
              </a:rPr>
              <a:t>’</a:t>
            </a:r>
            <a:r>
              <a:rPr lang="en-US" altLang="en-US" sz="2400" smtClean="0">
                <a:sym typeface="Symbol" panose="05050102010706020507" pitchFamily="18" charset="2"/>
              </a:rPr>
              <a:t>-function reached via</a:t>
            </a:r>
            <a:endParaRPr lang="en-US" altLang="en-US" sz="2800" smtClean="0"/>
          </a:p>
        </p:txBody>
      </p:sp>
      <p:pic>
        <p:nvPicPr>
          <p:cNvPr id="972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029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7288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6962775" y="3629025"/>
          <a:ext cx="44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3629025"/>
                        <a:ext cx="44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8EE65A-B960-4057-BA97-3E1BF43E079E}" type="slidenum">
              <a:rPr lang="en-US" altLang="en-US">
                <a:solidFill>
                  <a:srgbClr val="660066"/>
                </a:solidFill>
              </a:rPr>
              <a:pPr eaLnBrk="1" hangingPunct="1"/>
              <a:t>74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liveness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definition: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chemeClr val="accent2"/>
                </a:solidFill>
              </a:rPr>
              <a:t>A variable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mtClean="0">
                <a:solidFill>
                  <a:schemeClr val="accent2"/>
                </a:solidFill>
              </a:rPr>
              <a:t> is live at a label </a:t>
            </a:r>
            <a:r>
              <a:rPr lang="en-US" altLang="en-US" smtClean="0">
                <a:solidFill>
                  <a:schemeClr val="accent2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smtClean="0">
                <a:solidFill>
                  <a:schemeClr val="accent2"/>
                </a:solidFill>
              </a:rPr>
              <a:t>, if there is a path from </a:t>
            </a:r>
            <a:r>
              <a:rPr lang="en-US" altLang="en-US" smtClean="0">
                <a:solidFill>
                  <a:schemeClr val="accent2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smtClean="0">
                <a:solidFill>
                  <a:schemeClr val="accent2"/>
                </a:solidFill>
              </a:rPr>
              <a:t> to a use of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mtClean="0">
                <a:solidFill>
                  <a:schemeClr val="accent2"/>
                </a:solidFill>
              </a:rPr>
              <a:t> not containing a definition of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Does not work because of </a:t>
            </a:r>
            <a:r>
              <a:rPr lang="en-US" altLang="en-US" sz="2800" i="1" smtClean="0">
                <a:sym typeface="Symbol" panose="05050102010706020507" pitchFamily="18" charset="2"/>
              </a:rPr>
              <a:t>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A898C6-A476-404D-B974-CDB7C534746B}" type="slidenum">
              <a:rPr lang="en-US" altLang="en-US">
                <a:solidFill>
                  <a:srgbClr val="660066"/>
                </a:solidFill>
              </a:rPr>
              <a:pPr eaLnBrk="1" hangingPunct="1"/>
              <a:t>75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problem with standard liveness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286000"/>
            <a:ext cx="5486400" cy="3840163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is not live in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3</a:t>
            </a:r>
            <a:r>
              <a:rPr lang="en-US" altLang="en-US" smtClean="0"/>
              <a:t>, although there is a path from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3</a:t>
            </a:r>
            <a:r>
              <a:rPr lang="en-US" altLang="en-US" smtClean="0"/>
              <a:t> to the use of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in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4</a:t>
            </a:r>
          </a:p>
        </p:txBody>
      </p:sp>
      <p:pic>
        <p:nvPicPr>
          <p:cNvPr id="993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21773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B79B8F-F6D2-45FF-8E36-EACF1EA946B6}" type="slidenum">
              <a:rPr lang="en-US" altLang="en-US">
                <a:solidFill>
                  <a:srgbClr val="660066"/>
                </a:solidFill>
              </a:rPr>
              <a:pPr eaLnBrk="1" hangingPunct="1"/>
              <a:t>76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in SSA</a:t>
            </a:r>
          </a:p>
        </p:txBody>
      </p:sp>
      <p:sp>
        <p:nvSpPr>
          <p:cNvPr id="100358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0000" cy="118745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800000"/>
                </a:solidFill>
              </a:rPr>
              <a:t>In addition to label and variable, we now also need to consider the predecessor by which the label was reached (as represented by the integer)</a:t>
            </a:r>
          </a:p>
        </p:txBody>
      </p:sp>
      <p:sp>
        <p:nvSpPr>
          <p:cNvPr id="100359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750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usage(</a:t>
            </a:r>
            <a:r>
              <a:rPr lang="en-US" altLang="en-US" sz="3200" i="1">
                <a:latin typeface="Times New Roman" panose="02020603050405020304" pitchFamily="18" charset="0"/>
              </a:rPr>
              <a:t>i</a:t>
            </a:r>
            <a:r>
              <a:rPr lang="en-US" altLang="en-US" sz="3200"/>
              <a:t>, </a:t>
            </a:r>
            <a:r>
              <a:rPr lang="en-US" altLang="en-US" sz="3200">
                <a:latin typeface="Script MT Bold" panose="03040602040607080904" pitchFamily="66" charset="0"/>
              </a:rPr>
              <a:t>l</a:t>
            </a:r>
            <a:r>
              <a:rPr lang="en-US" altLang="en-US" sz="3200"/>
              <a:t>, </a:t>
            </a:r>
            <a:r>
              <a:rPr lang="en-US" altLang="en-US" sz="3200" i="1">
                <a:latin typeface="Times New Roman" panose="02020603050405020304" pitchFamily="18" charset="0"/>
              </a:rPr>
              <a:t>v</a:t>
            </a:r>
            <a:r>
              <a:rPr lang="en-US" altLang="en-US" sz="3200"/>
              <a:t>) = TRUE if Op</a:t>
            </a:r>
            <a:r>
              <a:rPr lang="en-US" altLang="en-US" sz="3200" baseline="-25000">
                <a:latin typeface="Script MT Bold" panose="03040602040607080904" pitchFamily="66" charset="0"/>
              </a:rPr>
              <a:t>l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 </a:t>
            </a:r>
            <a:r>
              <a:rPr lang="en-US" altLang="en-US" sz="3200" i="1">
                <a:sym typeface="Symbol" panose="05050102010706020507" pitchFamily="18" charset="2"/>
              </a:rPr>
              <a:t>’</a:t>
            </a:r>
            <a:r>
              <a:rPr lang="en-US" altLang="en-US" sz="3200"/>
              <a:t>  and </a:t>
            </a:r>
            <a:r>
              <a:rPr lang="en-US" altLang="en-US" sz="3200" i="1">
                <a:latin typeface="Times New Roman" panose="02020603050405020304" pitchFamily="18" charset="0"/>
              </a:rPr>
              <a:t>v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</a:t>
            </a:r>
            <a:r>
              <a:rPr lang="en-US" altLang="en-US" sz="3200"/>
              <a:t> Arg</a:t>
            </a:r>
            <a:r>
              <a:rPr lang="en-US" altLang="en-US" sz="3200" baseline="-25000">
                <a:latin typeface="Script MT Bold" panose="03040602040607080904" pitchFamily="66" charset="0"/>
              </a:rPr>
              <a:t>l</a:t>
            </a:r>
          </a:p>
          <a:p>
            <a:pPr eaLnBrk="1" hangingPunct="1"/>
            <a:r>
              <a:rPr lang="en-US" altLang="en-US" sz="3200" baseline="-25000">
                <a:latin typeface="Script MT Bold" panose="03040602040607080904" pitchFamily="66" charset="0"/>
              </a:rPr>
              <a:t>			           </a:t>
            </a:r>
            <a:r>
              <a:rPr lang="en-US" altLang="en-US" sz="3200"/>
              <a:t>or</a:t>
            </a:r>
            <a:r>
              <a:rPr lang="en-US" altLang="en-US" sz="3200" baseline="-25000">
                <a:latin typeface="Script MT Bold" panose="03040602040607080904" pitchFamily="66" charset="0"/>
              </a:rPr>
              <a:t>  </a:t>
            </a:r>
            <a:r>
              <a:rPr lang="en-US" altLang="en-US" sz="3200"/>
              <a:t>if Op</a:t>
            </a:r>
            <a:r>
              <a:rPr lang="en-US" altLang="en-US" sz="3200" baseline="-25000">
                <a:latin typeface="Script MT Bold" panose="03040602040607080904" pitchFamily="66" charset="0"/>
              </a:rPr>
              <a:t>l</a:t>
            </a:r>
            <a:r>
              <a:rPr lang="en-US" altLang="en-US" sz="3200"/>
              <a:t> </a:t>
            </a:r>
            <a:r>
              <a:rPr lang="en-US" altLang="en-US" sz="32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3200">
                <a:sym typeface="Symbol" panose="05050102010706020507" pitchFamily="18" charset="2"/>
              </a:rPr>
              <a:t> </a:t>
            </a:r>
            <a:r>
              <a:rPr lang="en-US" altLang="en-US" sz="3200" i="1">
                <a:sym typeface="Symbol" panose="05050102010706020507" pitchFamily="18" charset="2"/>
              </a:rPr>
              <a:t>’</a:t>
            </a:r>
            <a:r>
              <a:rPr lang="en-US" altLang="en-US" sz="3200"/>
              <a:t>  and </a:t>
            </a:r>
            <a:r>
              <a:rPr lang="en-US" altLang="en-US" sz="3200" i="1">
                <a:latin typeface="Times New Roman" panose="02020603050405020304" pitchFamily="18" charset="0"/>
              </a:rPr>
              <a:t>v</a:t>
            </a:r>
            <a:r>
              <a:rPr lang="en-US" altLang="en-US" sz="3200"/>
              <a:t> </a:t>
            </a:r>
            <a:r>
              <a:rPr lang="en-US" altLang="en-US" sz="3200">
                <a:sym typeface="Symbol" panose="05050102010706020507" pitchFamily="18" charset="2"/>
              </a:rPr>
              <a:t></a:t>
            </a:r>
            <a:r>
              <a:rPr lang="en-US" altLang="en-US" sz="3200"/>
              <a:t> Arg’</a:t>
            </a:r>
            <a:r>
              <a:rPr lang="en-US" altLang="en-US" sz="3200" baseline="-25000">
                <a:latin typeface="Script MT Bold" panose="03040602040607080904" pitchFamily="66" charset="0"/>
              </a:rPr>
              <a:t>l</a:t>
            </a:r>
            <a:r>
              <a:rPr lang="en-US" altLang="en-US" sz="3200">
                <a:latin typeface="Times New Roman" panose="02020603050405020304" pitchFamily="18" charset="0"/>
              </a:rPr>
              <a:t>(</a:t>
            </a:r>
            <a:r>
              <a:rPr lang="en-US" altLang="en-US" sz="3200" i="1">
                <a:latin typeface="Times New Roman" panose="02020603050405020304" pitchFamily="18" charset="0"/>
              </a:rPr>
              <a:t>i</a:t>
            </a:r>
            <a:r>
              <a:rPr lang="en-US" altLang="en-US" sz="32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461054-F1CB-4C08-9144-95835827B6CB}" type="slidenum">
              <a:rPr lang="en-US" altLang="en-US">
                <a:solidFill>
                  <a:srgbClr val="660066"/>
                </a:solidFill>
              </a:rPr>
              <a:pPr eaLnBrk="1" hangingPunct="1"/>
              <a:t>77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Usepath</a:t>
            </a:r>
          </a:p>
        </p:txBody>
      </p:sp>
      <p:sp>
        <p:nvSpPr>
          <p:cNvPr id="101382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94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Usepath is a Boolean function defined as follows:</a:t>
            </a:r>
          </a:p>
        </p:txBody>
      </p:sp>
      <p:pic>
        <p:nvPicPr>
          <p:cNvPr id="1013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5638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4" name="Text Box 5"/>
          <p:cNvSpPr txBox="1">
            <a:spLocks noChangeArrowheads="1"/>
          </p:cNvSpPr>
          <p:nvPr/>
        </p:nvSpPr>
        <p:spPr bwMode="auto">
          <a:xfrm>
            <a:off x="176213" y="3584575"/>
            <a:ext cx="320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usepath(</a:t>
            </a:r>
            <a:r>
              <a:rPr lang="en-US" altLang="en-US" sz="2000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:</a:t>
            </a:r>
            <a:r>
              <a:rPr lang="en-US" altLang="en-US" sz="2000">
                <a:latin typeface="Script MT Bold" panose="03040602040607080904" pitchFamily="66" charset="0"/>
              </a:rPr>
              <a:t>l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Times New Roman" panose="02020603050405020304" pitchFamily="18" charset="0"/>
              </a:rPr>
              <a:t> …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Script MT Bold" panose="03040602040607080904" pitchFamily="66" charset="0"/>
              </a:rPr>
              <a:t>l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) =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378DCC-14CB-43FA-B5AF-D660CD331DEE}" type="slidenum">
              <a:rPr lang="en-US" altLang="en-US">
                <a:solidFill>
                  <a:srgbClr val="660066"/>
                </a:solidFill>
              </a:rPr>
              <a:pPr eaLnBrk="1" hangingPunct="1"/>
              <a:t>78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problem with standard liveness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819400"/>
            <a:ext cx="5486400" cy="33067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1</a:t>
            </a:r>
            <a:r>
              <a:rPr lang="en-US" altLang="en-US" smtClean="0"/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2 </a:t>
            </a:r>
            <a:r>
              <a:rPr lang="en-US" altLang="en-US" smtClean="0"/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4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/>
              <a:t>is a usepath of</a:t>
            </a:r>
            <a:r>
              <a:rPr lang="en-US" altLang="en-US" i="1" smtClean="0">
                <a:latin typeface="Times New Roman" panose="02020603050405020304" pitchFamily="18" charset="0"/>
              </a:rPr>
              <a:t> a</a:t>
            </a:r>
          </a:p>
          <a:p>
            <a:pPr eaLnBrk="1" hangingPunct="1"/>
            <a:endParaRPr lang="en-US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1</a:t>
            </a:r>
            <a:r>
              <a:rPr lang="en-US" altLang="en-US" smtClean="0"/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3 </a:t>
            </a:r>
            <a:r>
              <a:rPr lang="en-US" altLang="en-US" smtClean="0"/>
              <a:t>,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4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/>
              <a:t>is a usepath of</a:t>
            </a:r>
            <a:r>
              <a:rPr lang="en-US" altLang="en-US" i="1" smtClean="0">
                <a:latin typeface="Times New Roman" panose="02020603050405020304" pitchFamily="18" charset="0"/>
              </a:rPr>
              <a:t> b</a:t>
            </a:r>
            <a:endParaRPr lang="en-US" altLang="en-US" baseline="-25000" smtClean="0"/>
          </a:p>
          <a:p>
            <a:pPr eaLnBrk="1" hangingPunct="1"/>
            <a:endParaRPr lang="en-US" altLang="en-US" baseline="-25000" smtClean="0"/>
          </a:p>
        </p:txBody>
      </p:sp>
      <p:pic>
        <p:nvPicPr>
          <p:cNvPr id="1024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217738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A242BF-48F9-46E8-ADDC-8812304EAEF8}" type="slidenum">
              <a:rPr lang="en-US" altLang="en-US">
                <a:solidFill>
                  <a:srgbClr val="660066"/>
                </a:solidFill>
              </a:rPr>
              <a:pPr eaLnBrk="1" hangingPunct="1"/>
              <a:t>79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Liveness in SSA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denotes the label in which variable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defined, i.e.,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=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v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smtClean="0"/>
              <a:t>Res</a:t>
            </a:r>
            <a:r>
              <a:rPr lang="en-US" altLang="en-US" baseline="-25000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variable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FF0000"/>
                </a:solidFill>
              </a:rPr>
              <a:t>live at a label </a:t>
            </a:r>
            <a:r>
              <a:rPr lang="en-US" altLang="en-US" smtClean="0">
                <a:solidFill>
                  <a:srgbClr val="FF0000"/>
                </a:solidFill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/>
              <a:t> if and only if there exists a label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with </a:t>
            </a:r>
            <a:br>
              <a:rPr lang="en-US" altLang="en-US" smtClean="0"/>
            </a:br>
            <a:r>
              <a:rPr lang="en-US" altLang="en-US" smtClean="0"/>
              <a:t>usepath(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1 </a:t>
            </a:r>
            <a:r>
              <a:rPr lang="en-US" altLang="en-US" smtClean="0">
                <a:sym typeface="Symbol" panose="05050102010706020507" pitchFamily="18" charset="2"/>
              </a:rPr>
              <a:t>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2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baseline="-25000" smtClean="0"/>
              <a:t> </a:t>
            </a:r>
            <a:r>
              <a:rPr lang="en-US" altLang="en-US" smtClean="0"/>
              <a:t>…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n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) and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 </a:t>
            </a:r>
            <a:r>
              <a:rPr lang="en-US" altLang="en-US" smtClean="0"/>
              <a:t>{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8FFB43-A9DD-4597-9D74-7C720424B45E}" type="slidenum">
              <a:rPr lang="en-US" altLang="en-US">
                <a:solidFill>
                  <a:srgbClr val="660066"/>
                </a:solidFill>
              </a:rPr>
              <a:pPr eaLnBrk="1" hangingPunct="1"/>
              <a:t>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2533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Freeform 3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2539" name="Text Box 8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2541" name="Text Box 10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2542" name="Line 11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44" name="AutoShape 13"/>
          <p:cNvCxnSpPr>
            <a:cxnSpLocks noChangeShapeType="1"/>
            <a:stCxn id="22536" idx="2"/>
            <a:endCxn id="22537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5" name="AutoShape 14"/>
          <p:cNvCxnSpPr>
            <a:cxnSpLocks noChangeShapeType="1"/>
            <a:stCxn id="22537" idx="2"/>
            <a:endCxn id="22539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6" name="AutoShape 15"/>
          <p:cNvCxnSpPr>
            <a:cxnSpLocks noChangeShapeType="1"/>
            <a:stCxn id="22538" idx="2"/>
            <a:endCxn id="22539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7" name="AutoShape 16"/>
          <p:cNvCxnSpPr>
            <a:cxnSpLocks noChangeShapeType="1"/>
            <a:stCxn id="22538" idx="2"/>
            <a:endCxn id="22541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8" name="AutoShape 17"/>
          <p:cNvCxnSpPr>
            <a:cxnSpLocks noChangeShapeType="1"/>
            <a:stCxn id="22539" idx="2"/>
            <a:endCxn id="22540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Line 18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19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D1EC97-815B-40D9-8E88-820B734BCA99}" type="slidenum">
              <a:rPr lang="en-US" altLang="en-US">
                <a:solidFill>
                  <a:srgbClr val="660066"/>
                </a:solidFill>
              </a:rPr>
              <a:pPr eaLnBrk="1" hangingPunct="1"/>
              <a:t>80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Strict Program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A program is called </a:t>
            </a:r>
            <a:r>
              <a:rPr lang="en-US" altLang="en-US" smtClean="0">
                <a:solidFill>
                  <a:srgbClr val="800000"/>
                </a:solidFill>
              </a:rPr>
              <a:t>strict</a:t>
            </a:r>
            <a:r>
              <a:rPr lang="en-US" altLang="en-US" smtClean="0"/>
              <a:t> if and only if for each value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, each path from START to some label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 with </a:t>
            </a:r>
            <a:br>
              <a:rPr lang="en-US" altLang="en-US" smtClean="0"/>
            </a:br>
            <a:r>
              <a:rPr lang="en-US" altLang="en-US" smtClean="0"/>
              <a:t>usepath(START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…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) contains the definition of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15E13A-3DDC-4E74-AB38-4E4BD28EA58B}" type="slidenum">
              <a:rPr lang="en-US" altLang="en-US">
                <a:solidFill>
                  <a:srgbClr val="660066"/>
                </a:solidFill>
              </a:rPr>
              <a:pPr eaLnBrk="1" hangingPunct="1"/>
              <a:t>81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lemma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	In a strict program, each label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 at which a value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live is dominated by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64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65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996C50-3425-442D-9087-82E6C50500E5}" type="slidenum">
              <a:rPr lang="en-US" altLang="en-US">
                <a:solidFill>
                  <a:srgbClr val="660066"/>
                </a:solidFill>
              </a:rPr>
              <a:pPr eaLnBrk="1" hangingPunct="1"/>
              <a:t>82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more facts about SSA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800000"/>
                </a:solidFill>
              </a:rPr>
              <a:t>Corollary:</a:t>
            </a:r>
            <a:r>
              <a:rPr lang="en-US" altLang="en-US" sz="2800" smtClean="0"/>
              <a:t> Each value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v</a:t>
            </a:r>
            <a:r>
              <a:rPr lang="en-US" altLang="en-US" sz="2800" smtClean="0"/>
              <a:t>, used in a non-</a:t>
            </a:r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’-operation at a label </a:t>
            </a:r>
            <a:r>
              <a:rPr lang="en-US" altLang="en-US" sz="28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is dominated by its definition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800000"/>
                </a:solidFill>
              </a:rPr>
              <a:t>Corollary:</a:t>
            </a:r>
            <a:r>
              <a:rPr lang="en-US" altLang="en-US" sz="2800" smtClean="0"/>
              <a:t> If a value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v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Arg’</a:t>
            </a:r>
            <a:r>
              <a:rPr lang="en-US" altLang="en-US" sz="2800" baseline="-250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i</a:t>
            </a:r>
            <a:r>
              <a:rPr lang="en-US" altLang="en-US" sz="2800" smtClean="0"/>
              <a:t>) for a </a:t>
            </a:r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’-operation at a label </a:t>
            </a:r>
            <a:r>
              <a:rPr lang="en-US" altLang="en-US" sz="28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and some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i</a:t>
            </a:r>
            <a:r>
              <a:rPr lang="en-US" altLang="en-US" sz="2800" smtClean="0"/>
              <a:t>, then the definition of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v</a:t>
            </a:r>
            <a:r>
              <a:rPr lang="en-US" altLang="en-US" sz="2800" smtClean="0"/>
              <a:t> dominates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800000"/>
                </a:solidFill>
              </a:rPr>
              <a:t>Corollary:</a:t>
            </a:r>
            <a:r>
              <a:rPr lang="en-US" altLang="en-US" sz="2800" smtClean="0"/>
              <a:t> Let </a:t>
            </a:r>
            <a:r>
              <a:rPr lang="en-US" altLang="en-US" sz="28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be a label with Op</a:t>
            </a:r>
            <a:r>
              <a:rPr lang="en-US" altLang="en-US" sz="2800" b="1" baseline="-250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 </a:t>
            </a:r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’. Each pair of values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v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w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smtClean="0"/>
              <a:t> Arg</a:t>
            </a:r>
            <a:r>
              <a:rPr lang="en-US" altLang="en-US" sz="2800" baseline="-25000" smtClean="0">
                <a:latin typeface="Script MT Bold" panose="03040602040607080904" pitchFamily="66" charset="0"/>
              </a:rPr>
              <a:t>l</a:t>
            </a:r>
            <a:r>
              <a:rPr lang="en-US" altLang="en-US" sz="2800" smtClean="0"/>
              <a:t> interfere.</a:t>
            </a:r>
          </a:p>
        </p:txBody>
      </p:sp>
      <p:graphicFrame>
        <p:nvGraphicFramePr>
          <p:cNvPr id="106503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84725" y="4070350"/>
          <a:ext cx="3984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4" imgW="177646" imgH="241091" progId="Equation.DSMT4">
                  <p:embed/>
                </p:oleObj>
              </mc:Choice>
              <mc:Fallback>
                <p:oleObj name="Equation" r:id="rId4" imgW="177646" imgH="2410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070350"/>
                        <a:ext cx="3984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19BF06-2827-4C29-BCAB-B556BCBED8EA}" type="slidenum">
              <a:rPr lang="en-US" altLang="en-US">
                <a:solidFill>
                  <a:srgbClr val="660066"/>
                </a:solidFill>
              </a:rPr>
              <a:pPr eaLnBrk="1" hangingPunct="1"/>
              <a:t>83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other words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’-operations do not cause interferences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As far as liveness is concerned, </a:t>
            </a:r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’-operations can be treated as if they have no arguments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i="1" smtClean="0">
                <a:latin typeface="Symbol" panose="05050102010706020507" pitchFamily="18" charset="2"/>
              </a:rPr>
              <a:t>f</a:t>
            </a:r>
            <a:r>
              <a:rPr lang="en-US" altLang="en-US" sz="2800" smtClean="0"/>
              <a:t>’-operations extend the lifetimes of their arguments to the end of the respective predecessor label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CDE525-9237-4685-A857-9839E0BCB8D7}" type="slidenum">
              <a:rPr lang="en-US" altLang="en-US">
                <a:solidFill>
                  <a:srgbClr val="660066"/>
                </a:solidFill>
              </a:rPr>
              <a:pPr eaLnBrk="1" hangingPunct="1"/>
              <a:t>84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to some graph theory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the above definitions of liveness (and interference) in SSA-form, we can construct the interference graph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It turns out the interference graph has some special properties making coloring it simpler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A6AC4-0A31-493A-B9A7-30A036FFB057}" type="slidenum">
              <a:rPr lang="en-US" altLang="en-US">
                <a:solidFill>
                  <a:srgbClr val="660066"/>
                </a:solidFill>
              </a:rPr>
              <a:pPr eaLnBrk="1" hangingPunct="1"/>
              <a:t>85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Induced subgraph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graph is </a:t>
            </a:r>
            <a:r>
              <a:rPr lang="en-US" altLang="en-US" smtClean="0">
                <a:solidFill>
                  <a:srgbClr val="800000"/>
                </a:solidFill>
              </a:rPr>
              <a:t>complete</a:t>
            </a:r>
            <a:r>
              <a:rPr lang="en-US" altLang="en-US" smtClean="0"/>
              <a:t> if for every pair of nodes, there is an edge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’ is an </a:t>
            </a:r>
            <a:r>
              <a:rPr lang="en-US" altLang="en-US" smtClean="0">
                <a:solidFill>
                  <a:srgbClr val="800000"/>
                </a:solidFill>
              </a:rPr>
              <a:t>induced subgraph</a:t>
            </a:r>
            <a:r>
              <a:rPr lang="en-US" altLang="en-US" smtClean="0"/>
              <a:t> of </a:t>
            </a:r>
            <a:r>
              <a:rPr lang="en-US" altLang="en-US" i="1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G’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and for all nodes, </a:t>
            </a:r>
            <a:r>
              <a:rPr lang="en-US" altLang="en-US" i="1" smtClean="0">
                <a:latin typeface="Times New Roman" panose="02020603050405020304" pitchFamily="18" charset="0"/>
              </a:rPr>
              <a:t>v, w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G’ </a:t>
            </a:r>
            <a:r>
              <a:rPr lang="en-US" altLang="en-US" smtClean="0"/>
              <a:t>such that </a:t>
            </a:r>
            <a:br>
              <a:rPr lang="en-US" altLang="en-US" smtClean="0"/>
            </a:br>
            <a:r>
              <a:rPr lang="en-US" altLang="en-US" smtClean="0"/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v, w</a:t>
            </a:r>
            <a:r>
              <a:rPr lang="en-US" altLang="en-US" smtClean="0"/>
              <a:t>)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E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implies (</a:t>
            </a:r>
            <a:r>
              <a:rPr lang="en-US" altLang="en-US" i="1" smtClean="0">
                <a:latin typeface="Times New Roman" panose="02020603050405020304" pitchFamily="18" charset="0"/>
              </a:rPr>
              <a:t>v, w</a:t>
            </a:r>
            <a:r>
              <a:rPr lang="en-US" altLang="en-US" smtClean="0"/>
              <a:t>)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E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G’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Note: </a:t>
            </a:r>
            <a:r>
              <a:rPr lang="en-US" altLang="en-US" i="1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is undirected, i.e. if (</a:t>
            </a:r>
            <a:r>
              <a:rPr lang="en-US" altLang="en-US" i="1" smtClean="0">
                <a:latin typeface="Times New Roman" panose="02020603050405020304" pitchFamily="18" charset="0"/>
              </a:rPr>
              <a:t>v, w</a:t>
            </a:r>
            <a:r>
              <a:rPr lang="en-US" altLang="en-US" smtClean="0"/>
              <a:t>)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E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then (</a:t>
            </a:r>
            <a:r>
              <a:rPr lang="en-US" altLang="en-US" i="1" smtClean="0">
                <a:latin typeface="Times New Roman" panose="02020603050405020304" pitchFamily="18" charset="0"/>
              </a:rPr>
              <a:t>w, v</a:t>
            </a:r>
            <a:r>
              <a:rPr lang="en-US" altLang="en-US" smtClean="0"/>
              <a:t>)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E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E61AA3-8E33-4010-ACF9-E38C9DB82A38}" type="slidenum">
              <a:rPr lang="en-US" altLang="en-US">
                <a:solidFill>
                  <a:srgbClr val="660066"/>
                </a:solidFill>
              </a:rPr>
              <a:pPr eaLnBrk="1" hangingPunct="1"/>
              <a:t>86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Simplicial vertex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vertex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</a:t>
            </a:r>
            <a:r>
              <a:rPr lang="en-US" altLang="en-US" smtClean="0">
                <a:solidFill>
                  <a:srgbClr val="800000"/>
                </a:solidFill>
              </a:rPr>
              <a:t>simplicial</a:t>
            </a:r>
            <a:r>
              <a:rPr lang="en-US" altLang="en-US" smtClean="0"/>
              <a:t>, if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and its neighbours induce a complete subgraph in </a:t>
            </a:r>
            <a:r>
              <a:rPr lang="en-US" altLang="en-US" i="1" smtClean="0">
                <a:latin typeface="Times New Roman" panose="02020603050405020304" pitchFamily="18" charset="0"/>
              </a:rPr>
              <a:t>G. </a:t>
            </a:r>
            <a:r>
              <a:rPr lang="en-US" altLang="en-US" smtClean="0"/>
              <a:t>This subgraph is also called a </a:t>
            </a:r>
            <a:r>
              <a:rPr lang="en-US" altLang="en-US" smtClean="0">
                <a:solidFill>
                  <a:srgbClr val="800000"/>
                </a:solidFill>
              </a:rPr>
              <a:t>clique</a:t>
            </a:r>
            <a:r>
              <a:rPr lang="en-US" altLang="en-US" smtClean="0"/>
              <a:t>.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3886200" y="38862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>
            <a:off x="3810000" y="3886200"/>
            <a:ext cx="381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flipV="1">
            <a:off x="4191000" y="3886200"/>
            <a:ext cx="304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 flipV="1">
            <a:off x="3505200" y="38862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Line 8"/>
          <p:cNvSpPr>
            <a:spLocks noChangeShapeType="1"/>
          </p:cNvSpPr>
          <p:nvPr/>
        </p:nvSpPr>
        <p:spPr bwMode="auto">
          <a:xfrm flipV="1">
            <a:off x="44958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Oval 9"/>
          <p:cNvSpPr>
            <a:spLocks noChangeArrowheads="1"/>
          </p:cNvSpPr>
          <p:nvPr/>
        </p:nvSpPr>
        <p:spPr bwMode="auto">
          <a:xfrm>
            <a:off x="41148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05" name="Oval 10"/>
          <p:cNvSpPr>
            <a:spLocks noChangeArrowheads="1"/>
          </p:cNvSpPr>
          <p:nvPr/>
        </p:nvSpPr>
        <p:spPr bwMode="auto">
          <a:xfrm>
            <a:off x="3733800" y="381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06" name="Oval 11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07" name="Oval 12"/>
          <p:cNvSpPr>
            <a:spLocks noChangeArrowheads="1"/>
          </p:cNvSpPr>
          <p:nvPr/>
        </p:nvSpPr>
        <p:spPr bwMode="auto">
          <a:xfrm>
            <a:off x="3429000" y="480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08" name="Oval 13"/>
          <p:cNvSpPr>
            <a:spLocks noChangeArrowheads="1"/>
          </p:cNvSpPr>
          <p:nvPr/>
        </p:nvSpPr>
        <p:spPr bwMode="auto">
          <a:xfrm>
            <a:off x="4419600" y="4876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09" name="Oval 14"/>
          <p:cNvSpPr>
            <a:spLocks noChangeArrowheads="1"/>
          </p:cNvSpPr>
          <p:nvPr/>
        </p:nvSpPr>
        <p:spPr bwMode="auto">
          <a:xfrm>
            <a:off x="3581400" y="3581400"/>
            <a:ext cx="1219200" cy="990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10" name="Line 15"/>
          <p:cNvSpPr>
            <a:spLocks noChangeShapeType="1"/>
          </p:cNvSpPr>
          <p:nvPr/>
        </p:nvSpPr>
        <p:spPr bwMode="auto">
          <a:xfrm flipH="1">
            <a:off x="4343400" y="4191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1" name="Text Box 16"/>
          <p:cNvSpPr txBox="1">
            <a:spLocks noChangeArrowheads="1"/>
          </p:cNvSpPr>
          <p:nvPr/>
        </p:nvSpPr>
        <p:spPr bwMode="auto">
          <a:xfrm>
            <a:off x="5327650" y="3962400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Simplicial vertex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AC9F20-9125-438B-A65D-BDDA2BD1AE40}" type="slidenum">
              <a:rPr lang="en-US" altLang="en-US">
                <a:solidFill>
                  <a:srgbClr val="660066"/>
                </a:solidFill>
              </a:rPr>
              <a:pPr eaLnBrk="1" hangingPunct="1"/>
              <a:t>87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Perfect Elimination Order (PEO)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linearly ordered sequence of vertices,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baseline="-25000" smtClean="0">
                <a:latin typeface="Times New Roman" panose="02020603050405020304" pitchFamily="18" charset="0"/>
              </a:rPr>
              <a:t>1</a:t>
            </a:r>
            <a:r>
              <a:rPr lang="en-US" altLang="en-US" smtClean="0"/>
              <a:t>, …,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is a perfect elimination order, if each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mtClean="0"/>
              <a:t> is simplicial in the subgraph induced by {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en-US" smtClean="0"/>
              <a:t>, …,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} in </a:t>
            </a:r>
            <a:r>
              <a:rPr lang="en-US" altLang="en-US" i="1" smtClean="0">
                <a:latin typeface="Times New Roman" panose="02020603050405020304" pitchFamily="18" charset="0"/>
              </a:rPr>
              <a:t>G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class of graphs for which PEO exists is called </a:t>
            </a:r>
            <a:r>
              <a:rPr lang="en-US" altLang="en-US" smtClean="0">
                <a:solidFill>
                  <a:srgbClr val="800000"/>
                </a:solidFill>
              </a:rPr>
              <a:t>chordal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800000"/>
                </a:solidFill>
              </a:rPr>
              <a:t>triangulated</a:t>
            </a:r>
            <a:r>
              <a:rPr lang="en-US" altLang="en-US" smtClean="0"/>
              <a:t> graphs.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6C5D15-4DE8-4C8E-9687-D660F04A152D}" type="slidenum">
              <a:rPr lang="en-US" altLang="en-US">
                <a:solidFill>
                  <a:srgbClr val="660066"/>
                </a:solidFill>
              </a:rPr>
              <a:pPr eaLnBrk="1" hangingPunct="1"/>
              <a:t>88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Chordal graphs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 graph is </a:t>
            </a:r>
            <a:r>
              <a:rPr lang="en-US" altLang="en-US" smtClean="0">
                <a:solidFill>
                  <a:srgbClr val="800000"/>
                </a:solidFill>
              </a:rPr>
              <a:t>chordal</a:t>
            </a:r>
            <a:r>
              <a:rPr lang="en-US" altLang="en-US" smtClean="0"/>
              <a:t> if each of its cycles of four or more nodes has a </a:t>
            </a:r>
            <a:r>
              <a:rPr lang="en-US" altLang="en-US" smtClean="0">
                <a:solidFill>
                  <a:srgbClr val="0066FF"/>
                </a:solidFill>
              </a:rPr>
              <a:t>chord</a:t>
            </a:r>
            <a:r>
              <a:rPr lang="en-US" altLang="en-US" smtClean="0"/>
              <a:t>, which is an edge joining two nodes that are not adjacent in the cycle. </a:t>
            </a:r>
          </a:p>
        </p:txBody>
      </p:sp>
      <p:grpSp>
        <p:nvGrpSpPr>
          <p:cNvPr id="112647" name="Group 4"/>
          <p:cNvGrpSpPr>
            <a:grpSpLocks/>
          </p:cNvGrpSpPr>
          <p:nvPr/>
        </p:nvGrpSpPr>
        <p:grpSpPr bwMode="auto">
          <a:xfrm>
            <a:off x="6096000" y="2895600"/>
            <a:ext cx="1524000" cy="1600200"/>
            <a:chOff x="4032" y="1440"/>
            <a:chExt cx="960" cy="1008"/>
          </a:xfrm>
        </p:grpSpPr>
        <p:sp>
          <p:nvSpPr>
            <p:cNvPr id="112651" name="Line 5"/>
            <p:cNvSpPr>
              <a:spLocks noChangeShapeType="1"/>
            </p:cNvSpPr>
            <p:nvPr/>
          </p:nvSpPr>
          <p:spPr bwMode="auto">
            <a:xfrm flipV="1">
              <a:off x="4080" y="14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2" name="Line 6"/>
            <p:cNvSpPr>
              <a:spLocks noChangeShapeType="1"/>
            </p:cNvSpPr>
            <p:nvPr/>
          </p:nvSpPr>
          <p:spPr bwMode="auto">
            <a:xfrm>
              <a:off x="4368" y="148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Line 7"/>
            <p:cNvSpPr>
              <a:spLocks noChangeShapeType="1"/>
            </p:cNvSpPr>
            <p:nvPr/>
          </p:nvSpPr>
          <p:spPr bwMode="auto">
            <a:xfrm>
              <a:off x="4944" y="16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4" name="Line 8"/>
            <p:cNvSpPr>
              <a:spLocks noChangeShapeType="1"/>
            </p:cNvSpPr>
            <p:nvPr/>
          </p:nvSpPr>
          <p:spPr bwMode="auto">
            <a:xfrm flipV="1">
              <a:off x="4464" y="230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5" name="Line 9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6" name="Line 10"/>
            <p:cNvSpPr>
              <a:spLocks noChangeShapeType="1"/>
            </p:cNvSpPr>
            <p:nvPr/>
          </p:nvSpPr>
          <p:spPr bwMode="auto">
            <a:xfrm flipH="1" flipV="1">
              <a:off x="4368" y="1488"/>
              <a:ext cx="96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7" name="Line 11"/>
            <p:cNvSpPr>
              <a:spLocks noChangeShapeType="1"/>
            </p:cNvSpPr>
            <p:nvPr/>
          </p:nvSpPr>
          <p:spPr bwMode="auto">
            <a:xfrm flipH="1" flipV="1">
              <a:off x="4368" y="1488"/>
              <a:ext cx="576" cy="8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8" name="Oval 12"/>
            <p:cNvSpPr>
              <a:spLocks noChangeArrowheads="1"/>
            </p:cNvSpPr>
            <p:nvPr/>
          </p:nvSpPr>
          <p:spPr bwMode="auto">
            <a:xfrm>
              <a:off x="4320" y="14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659" name="Oval 13"/>
            <p:cNvSpPr>
              <a:spLocks noChangeArrowheads="1"/>
            </p:cNvSpPr>
            <p:nvPr/>
          </p:nvSpPr>
          <p:spPr bwMode="auto">
            <a:xfrm>
              <a:off x="4032" y="19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660" name="Oval 14"/>
            <p:cNvSpPr>
              <a:spLocks noChangeArrowheads="1"/>
            </p:cNvSpPr>
            <p:nvPr/>
          </p:nvSpPr>
          <p:spPr bwMode="auto">
            <a:xfrm>
              <a:off x="4896" y="15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661" name="Oval 15"/>
            <p:cNvSpPr>
              <a:spLocks noChangeArrowheads="1"/>
            </p:cNvSpPr>
            <p:nvPr/>
          </p:nvSpPr>
          <p:spPr bwMode="auto">
            <a:xfrm>
              <a:off x="441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662" name="Oval 16"/>
            <p:cNvSpPr>
              <a:spLocks noChangeArrowheads="1"/>
            </p:cNvSpPr>
            <p:nvPr/>
          </p:nvSpPr>
          <p:spPr bwMode="auto">
            <a:xfrm>
              <a:off x="4896" y="225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648" name="Line 17"/>
          <p:cNvSpPr>
            <a:spLocks noChangeShapeType="1"/>
          </p:cNvSpPr>
          <p:nvPr/>
        </p:nvSpPr>
        <p:spPr bwMode="auto">
          <a:xfrm flipH="1" flipV="1">
            <a:off x="6781800" y="40386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9" name="Line 18"/>
          <p:cNvSpPr>
            <a:spLocks noChangeShapeType="1"/>
          </p:cNvSpPr>
          <p:nvPr/>
        </p:nvSpPr>
        <p:spPr bwMode="auto">
          <a:xfrm flipH="1" flipV="1">
            <a:off x="7239000" y="3886200"/>
            <a:ext cx="533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0" name="Text Box 19"/>
          <p:cNvSpPr txBox="1">
            <a:spLocks noChangeArrowheads="1"/>
          </p:cNvSpPr>
          <p:nvPr/>
        </p:nvSpPr>
        <p:spPr bwMode="auto">
          <a:xfrm>
            <a:off x="7375525" y="5370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chords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492878-9482-4C8F-A814-8311582B1F80}" type="slidenum">
              <a:rPr lang="en-US" altLang="en-US">
                <a:solidFill>
                  <a:srgbClr val="660066"/>
                </a:solidFill>
              </a:rPr>
              <a:pPr eaLnBrk="1" hangingPunct="1"/>
              <a:t>89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Properties of SSA-form interference graphs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two values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are live at some label </a:t>
            </a:r>
            <a:r>
              <a:rPr lang="en-US" altLang="en-US" smtClean="0">
                <a:latin typeface="Script MT Bold" panose="03040602040607080904" pitchFamily="66" charset="0"/>
              </a:rPr>
              <a:t>l</a:t>
            </a:r>
            <a:r>
              <a:rPr lang="en-US" altLang="en-US" smtClean="0"/>
              <a:t>, then either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Euclid Math Two" pitchFamily="18" charset="2"/>
              </a:rPr>
              <a:t></a:t>
            </a:r>
            <a:r>
              <a:rPr lang="en-US" altLang="en-US" i="1" smtClean="0">
                <a:latin typeface="Times New Roman" panose="02020603050405020304" pitchFamily="18" charset="0"/>
                <a:sym typeface="Euclid Math Two" pitchFamily="18" charset="2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or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Euclid Math Two" pitchFamily="18" charset="2"/>
              </a:rPr>
              <a:t></a:t>
            </a:r>
            <a:r>
              <a:rPr lang="en-US" altLang="en-US" i="1" smtClean="0">
                <a:latin typeface="Times New Roman" panose="02020603050405020304" pitchFamily="18" charset="0"/>
              </a:rPr>
              <a:t> 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endParaRPr lang="en-US" altLang="en-US" i="1" baseline="-25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interfere and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Euclid Math Two" pitchFamily="18" charset="2"/>
              </a:rPr>
              <a:t></a:t>
            </a:r>
            <a:r>
              <a:rPr lang="en-US" altLang="en-US" i="1" smtClean="0">
                <a:latin typeface="Times New Roman" panose="02020603050405020304" pitchFamily="18" charset="0"/>
                <a:sym typeface="Euclid Math Two" pitchFamily="18" charset="2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  <a:r>
              <a:rPr lang="en-US" altLang="en-US" smtClean="0"/>
              <a:t> , then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live at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Suppose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interferes with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, and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interferes with </a:t>
            </a:r>
            <a:r>
              <a:rPr lang="en-US" altLang="en-US" i="1" smtClean="0">
                <a:latin typeface="Times New Roman" panose="02020603050405020304" pitchFamily="18" charset="0"/>
              </a:rPr>
              <a:t>c</a:t>
            </a:r>
            <a:r>
              <a:rPr lang="en-US" altLang="en-US" smtClean="0"/>
              <a:t>, but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800000"/>
                </a:solidFill>
              </a:rPr>
              <a:t>does not</a:t>
            </a:r>
            <a:r>
              <a:rPr lang="en-US" altLang="en-US" smtClean="0"/>
              <a:t> interfere with </a:t>
            </a:r>
            <a:r>
              <a:rPr lang="en-US" altLang="en-US" i="1" smtClean="0">
                <a:latin typeface="Times New Roman" panose="02020603050405020304" pitchFamily="18" charset="0"/>
              </a:rPr>
              <a:t>c</a:t>
            </a:r>
            <a:r>
              <a:rPr lang="en-US" altLang="en-US" smtClean="0"/>
              <a:t>. If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a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Euclid Math Two" pitchFamily="18" charset="2"/>
              </a:rPr>
              <a:t></a:t>
            </a:r>
            <a:r>
              <a:rPr lang="en-US" altLang="en-US" i="1" smtClean="0">
                <a:latin typeface="Times New Roman" panose="02020603050405020304" pitchFamily="18" charset="0"/>
                <a:sym typeface="Euclid Math Two" pitchFamily="18" charset="2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, then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b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Euclid Math Two" pitchFamily="18" charset="2"/>
              </a:rPr>
              <a:t></a:t>
            </a:r>
            <a:r>
              <a:rPr lang="en-US" altLang="en-US" i="1" smtClean="0">
                <a:latin typeface="Times New Roman" panose="02020603050405020304" pitchFamily="18" charset="0"/>
                <a:sym typeface="Euclid Math Two" pitchFamily="18" charset="2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c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3795DE-1B25-4ADE-9D4C-5A9B56D18C82}" type="slidenum">
              <a:rPr lang="en-US" altLang="en-US">
                <a:solidFill>
                  <a:srgbClr val="660066"/>
                </a:solidFill>
              </a:rPr>
              <a:pPr eaLnBrk="1" hangingPunct="1"/>
              <a:t>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23557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1524000 h 1152"/>
              <a:gd name="T2" fmla="*/ 0 w 1344"/>
              <a:gd name="T3" fmla="*/ 1828800 h 1152"/>
              <a:gd name="T4" fmla="*/ 838200 w 1344"/>
              <a:gd name="T5" fmla="*/ 1828800 h 1152"/>
              <a:gd name="T6" fmla="*/ 2133600 w 1344"/>
              <a:gd name="T7" fmla="*/ 381000 h 1152"/>
              <a:gd name="T8" fmla="*/ 2133600 w 1344"/>
              <a:gd name="T9" fmla="*/ 0 h 1152"/>
              <a:gd name="T10" fmla="*/ 1371600 w 1344"/>
              <a:gd name="T11" fmla="*/ 76200 h 1152"/>
              <a:gd name="T12" fmla="*/ 838200 w 1344"/>
              <a:gd name="T13" fmla="*/ 1447800 h 1152"/>
              <a:gd name="T14" fmla="*/ 0 w 1344"/>
              <a:gd name="T15" fmla="*/ 152400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914400 w 912"/>
              <a:gd name="T1" fmla="*/ 0 h 1200"/>
              <a:gd name="T2" fmla="*/ 0 w 912"/>
              <a:gd name="T3" fmla="*/ 0 h 1200"/>
              <a:gd name="T4" fmla="*/ 0 w 912"/>
              <a:gd name="T5" fmla="*/ 381000 h 1200"/>
              <a:gd name="T6" fmla="*/ 914400 w 912"/>
              <a:gd name="T7" fmla="*/ 381000 h 1200"/>
              <a:gd name="T8" fmla="*/ 1143000 w 912"/>
              <a:gd name="T9" fmla="*/ 914400 h 1200"/>
              <a:gd name="T10" fmla="*/ 914400 w 912"/>
              <a:gd name="T11" fmla="*/ 1524000 h 1200"/>
              <a:gd name="T12" fmla="*/ 0 w 912"/>
              <a:gd name="T13" fmla="*/ 1524000 h 1200"/>
              <a:gd name="T14" fmla="*/ 0 w 912"/>
              <a:gd name="T15" fmla="*/ 1905000 h 1200"/>
              <a:gd name="T16" fmla="*/ 1447800 w 912"/>
              <a:gd name="T17" fmla="*/ 1828800 h 1200"/>
              <a:gd name="T18" fmla="*/ 1447800 w 912"/>
              <a:gd name="T19" fmla="*/ 0 h 1200"/>
              <a:gd name="T20" fmla="*/ 914400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Freeform 4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990600 w 624"/>
              <a:gd name="T3" fmla="*/ 0 h 864"/>
              <a:gd name="T4" fmla="*/ 990600 w 624"/>
              <a:gd name="T5" fmla="*/ 1371600 h 864"/>
              <a:gd name="T6" fmla="*/ 0 w 624"/>
              <a:gd name="T7" fmla="*/ 1371600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3563" name="Text Box 8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y</a:t>
            </a:r>
          </a:p>
        </p:txBody>
      </p: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def x</a:t>
            </a:r>
          </a:p>
        </p:txBody>
      </p: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use x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use y</a:t>
            </a:r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9" name="AutoShape 14"/>
          <p:cNvCxnSpPr>
            <a:cxnSpLocks noChangeShapeType="1"/>
            <a:stCxn id="23561" idx="2"/>
            <a:endCxn id="23562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15"/>
          <p:cNvCxnSpPr>
            <a:cxnSpLocks noChangeShapeType="1"/>
            <a:stCxn id="23562" idx="2"/>
            <a:endCxn id="23564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1" name="AutoShape 16"/>
          <p:cNvCxnSpPr>
            <a:cxnSpLocks noChangeShapeType="1"/>
            <a:stCxn id="23563" idx="2"/>
            <a:endCxn id="23564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17"/>
          <p:cNvCxnSpPr>
            <a:cxnSpLocks noChangeShapeType="1"/>
            <a:stCxn id="23563" idx="2"/>
            <a:endCxn id="23566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18"/>
          <p:cNvCxnSpPr>
            <a:cxnSpLocks noChangeShapeType="1"/>
            <a:stCxn id="23564" idx="2"/>
            <a:endCxn id="23565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0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2D1799-FBCA-44CE-B183-FEE7DD3F5482}" type="slidenum">
              <a:rPr lang="en-US" altLang="en-US">
                <a:solidFill>
                  <a:srgbClr val="660066"/>
                </a:solidFill>
              </a:rPr>
              <a:pPr eaLnBrk="1" hangingPunct="1"/>
              <a:t>90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SSA and PEO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value </a:t>
            </a:r>
            <a:r>
              <a:rPr lang="en-US" altLang="en-US" i="1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can extend a PEO, if each value whose definition is dominated by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en-US" smtClean="0"/>
              <a:t> is already contained in the PEO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57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418564-0A18-4818-85F2-BB1F7BDB6825}" type="slidenum">
              <a:rPr lang="en-US" altLang="en-US">
                <a:solidFill>
                  <a:srgbClr val="660066"/>
                </a:solidFill>
              </a:rPr>
              <a:pPr eaLnBrk="1" hangingPunct="1"/>
              <a:t>91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key theorem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	The interference graph of a SSA-form program P is chordal.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800000"/>
                </a:solidFill>
              </a:rPr>
              <a:t>Why is this important?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	Any chordal graph can be colored in polynomial time.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67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EA4B41-0FE0-47F0-B34B-931A1C31BE74}" type="slidenum">
              <a:rPr lang="en-US" altLang="en-US">
                <a:solidFill>
                  <a:srgbClr val="660066"/>
                </a:solidFill>
              </a:rPr>
              <a:pPr eaLnBrk="1" hangingPunct="1"/>
              <a:t>92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Maximal Cardinality Search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Input: a undirected graph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smtClean="0">
                <a:latin typeface="Times New Roman" panose="02020603050405020304" pitchFamily="18" charset="0"/>
              </a:rPr>
              <a:t> = 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E</a:t>
            </a:r>
            <a:r>
              <a:rPr lang="en-US" altLang="en-US" sz="200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Output: a sequence of vertices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>
                <a:latin typeface="Times New Roman" panose="02020603050405020304" pitchFamily="18" charset="0"/>
              </a:rPr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>
                <a:latin typeface="Times New Roman" panose="02020603050405020304" pitchFamily="18" charset="0"/>
              </a:rPr>
              <a:t>]</a:t>
            </a:r>
            <a:r>
              <a:rPr lang="en-US" altLang="en-US" sz="20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>
                <a:latin typeface="Times New Roman" panose="02020603050405020304" pitchFamily="18" charset="0"/>
              </a:rPr>
              <a:t> = 1 </a:t>
            </a:r>
            <a:r>
              <a:rPr lang="en-US" altLang="en-US" sz="2000" smtClean="0"/>
              <a:t>to </a:t>
            </a:r>
            <a:r>
              <a:rPr lang="en-US" altLang="en-US" sz="2000" smtClean="0">
                <a:latin typeface="Times New Roman" panose="02020603050405020304" pitchFamily="18" charset="0"/>
              </a:rPr>
              <a:t>|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For all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 </a:t>
            </a:r>
            <a:r>
              <a:rPr lang="en-US" altLang="en-US" sz="20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, initialize weight(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)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’ =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For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>
                <a:latin typeface="Times New Roman" panose="02020603050405020304" pitchFamily="18" charset="0"/>
              </a:rPr>
              <a:t> = 1 </a:t>
            </a:r>
            <a:r>
              <a:rPr lang="en-US" altLang="en-US" sz="2000" smtClean="0"/>
              <a:t>to </a:t>
            </a:r>
            <a:r>
              <a:rPr lang="en-US" altLang="en-US" sz="2000" smtClean="0">
                <a:latin typeface="Times New Roman" panose="02020603050405020304" pitchFamily="18" charset="0"/>
              </a:rPr>
              <a:t>|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>
                <a:latin typeface="Times New Roman" panose="02020603050405020304" pitchFamily="18" charset="0"/>
              </a:rPr>
              <a:t>| </a:t>
            </a:r>
            <a:r>
              <a:rPr lang="en-US" altLang="en-US" sz="2000" smtClean="0"/>
              <a:t>do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begin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/>
              <a:t>] =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 where </a:t>
            </a:r>
            <a:r>
              <a:rPr lang="en-US" altLang="en-US" sz="2000" smtClean="0">
                <a:sym typeface="Symbol" panose="05050102010706020507" pitchFamily="18" charset="2"/>
              </a:rPr>
              <a:t></a:t>
            </a:r>
            <a:r>
              <a:rPr lang="en-US" altLang="en-US" sz="2000" i="1" smtClean="0">
                <a:latin typeface="Times New Roman" panose="02020603050405020304" pitchFamily="18" charset="0"/>
              </a:rPr>
              <a:t>u </a:t>
            </a:r>
            <a:r>
              <a:rPr lang="en-US" altLang="en-US" sz="20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V’</a:t>
            </a:r>
            <a:r>
              <a:rPr lang="en-US" altLang="en-US" sz="2000" smtClean="0"/>
              <a:t> weight(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) ≥ weight(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u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for all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u </a:t>
            </a:r>
            <a:r>
              <a:rPr lang="en-US" altLang="en-US" sz="20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V’</a:t>
            </a:r>
            <a:r>
              <a:rPr lang="en-US" altLang="en-US" sz="2000" smtClean="0"/>
              <a:t> such that 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u</a:t>
            </a:r>
            <a:r>
              <a:rPr lang="en-US" altLang="en-US" sz="2000" smtClean="0">
                <a:latin typeface="Times New Roman" panose="02020603050405020304" pitchFamily="18" charset="0"/>
              </a:rPr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) </a:t>
            </a:r>
            <a:r>
              <a:rPr lang="en-US" altLang="en-US" sz="20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E</a:t>
            </a:r>
            <a:r>
              <a:rPr lang="en-US" altLang="en-US" sz="2000" smtClean="0"/>
              <a:t> do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begin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	weight(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u</a:t>
            </a:r>
            <a:r>
              <a:rPr lang="en-US" altLang="en-US" sz="2000" smtClean="0"/>
              <a:t>)++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end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’ =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’ – {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}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end</a:t>
            </a:r>
          </a:p>
        </p:txBody>
      </p:sp>
      <p:sp>
        <p:nvSpPr>
          <p:cNvPr id="346116" name="AutoShape 4"/>
          <p:cNvSpPr>
            <a:spLocks noChangeArrowheads="1"/>
          </p:cNvSpPr>
          <p:nvPr/>
        </p:nvSpPr>
        <p:spPr bwMode="auto">
          <a:xfrm>
            <a:off x="5638800" y="3505200"/>
            <a:ext cx="3200400" cy="27432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O(|</a:t>
            </a:r>
            <a:r>
              <a:rPr lang="en-US" altLang="en-US" sz="3200" i="1">
                <a:solidFill>
                  <a:schemeClr val="bg1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3200">
                <a:solidFill>
                  <a:schemeClr val="bg1"/>
                </a:solidFill>
              </a:rPr>
              <a:t>|+|</a:t>
            </a:r>
            <a:r>
              <a:rPr lang="en-US" altLang="en-US" sz="3200" i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200">
                <a:solidFill>
                  <a:schemeClr val="bg1"/>
                </a:solidFill>
              </a:rPr>
              <a:t>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3017A0-1F34-462E-A17C-9FC8B4CA1E5B}" type="slidenum">
              <a:rPr lang="en-US" altLang="en-US">
                <a:solidFill>
                  <a:srgbClr val="660066"/>
                </a:solidFill>
              </a:rPr>
              <a:pPr eaLnBrk="1" hangingPunct="1"/>
              <a:t>93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coloring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Input: a undirected graph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G</a:t>
            </a:r>
            <a:r>
              <a:rPr lang="en-US" altLang="en-US" sz="2000" smtClean="0"/>
              <a:t> = (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,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E</a:t>
            </a:r>
            <a:r>
              <a:rPr lang="en-US" altLang="en-US" sz="2000" smtClean="0"/>
              <a:t>), a sequence of vertices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/>
              <a:t>] obtained from maximal cardinality search, and an ordered sequence of colours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c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j</a:t>
            </a:r>
            <a:r>
              <a:rPr lang="en-US" altLang="en-US" sz="2000" smtClean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Output: a color assignment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m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] to all vertices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For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>
                <a:latin typeface="Times New Roman" panose="02020603050405020304" pitchFamily="18" charset="0"/>
              </a:rPr>
              <a:t> = 1 </a:t>
            </a:r>
            <a:r>
              <a:rPr lang="en-US" altLang="en-US" sz="2000" smtClean="0"/>
              <a:t>to </a:t>
            </a:r>
            <a:r>
              <a:rPr lang="en-US" altLang="en-US" sz="2000" smtClean="0">
                <a:latin typeface="Times New Roman" panose="02020603050405020304" pitchFamily="18" charset="0"/>
              </a:rPr>
              <a:t>|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>
                <a:latin typeface="Times New Roman" panose="02020603050405020304" pitchFamily="18" charset="0"/>
              </a:rPr>
              <a:t>| </a:t>
            </a:r>
            <a:r>
              <a:rPr lang="en-US" altLang="en-US" sz="2000" smtClean="0"/>
              <a:t>do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begin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 =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i</a:t>
            </a:r>
            <a:r>
              <a:rPr lang="en-US" altLang="en-US" sz="2000" smtClean="0"/>
              <a:t>]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let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c</a:t>
            </a:r>
            <a:r>
              <a:rPr lang="en-US" altLang="en-US" sz="2000" smtClean="0"/>
              <a:t> be the lowest colour not used by any neighbours of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</a:t>
            </a:r>
            <a:r>
              <a:rPr lang="en-US" altLang="en-US" sz="2000" i="1" smtClean="0">
                <a:latin typeface="Times New Roman" panose="02020603050405020304" pitchFamily="18" charset="0"/>
              </a:rPr>
              <a:t>m</a:t>
            </a:r>
            <a:r>
              <a:rPr lang="en-US" altLang="en-US" sz="2000" smtClean="0"/>
              <a:t>[</a:t>
            </a:r>
            <a:r>
              <a:rPr lang="en-US" altLang="en-US" sz="2000" i="1" smtClean="0">
                <a:latin typeface="Times New Roman" panose="02020603050405020304" pitchFamily="18" charset="0"/>
              </a:rPr>
              <a:t>v</a:t>
            </a:r>
            <a:r>
              <a:rPr lang="en-US" altLang="en-US" sz="2000" smtClean="0"/>
              <a:t>] =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end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00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EEAF77-660D-48FF-916D-031AE1EF2E67}" type="slidenum">
              <a:rPr lang="en-US" altLang="en-US">
                <a:solidFill>
                  <a:srgbClr val="660066"/>
                </a:solidFill>
              </a:rPr>
              <a:pPr eaLnBrk="1" hangingPunct="1"/>
              <a:t>94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pic>
        <p:nvPicPr>
          <p:cNvPr id="1187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24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19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2D19D-3529-4CD3-BA07-0ADE794E46A7}" type="slidenum">
              <a:rPr lang="en-US" altLang="en-US">
                <a:solidFill>
                  <a:srgbClr val="660066"/>
                </a:solidFill>
              </a:rPr>
              <a:pPr eaLnBrk="1" hangingPunct="1"/>
              <a:t>95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hiccups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Spilling (because you only have that many registers)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Leaving SSA form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EFA0CD-6108-410C-B538-EDD1415BE8C5}" type="slidenum">
              <a:rPr lang="en-US" altLang="en-US">
                <a:solidFill>
                  <a:srgbClr val="660066"/>
                </a:solidFill>
              </a:rPr>
              <a:pPr eaLnBrk="1" hangingPunct="1"/>
              <a:t>96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Spilling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apply any heuristics you want to split live ranges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Only trouble is that splitting a live range results in a program no longer in SSA-form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Have to redo SSA conversion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5A5901-5DD7-4D63-82A8-81D10028A93B}" type="slidenum">
              <a:rPr lang="en-US" altLang="en-US">
                <a:solidFill>
                  <a:srgbClr val="660066"/>
                </a:solidFill>
              </a:rPr>
              <a:pPr eaLnBrk="1" hangingPunct="1"/>
              <a:t>97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Leaving SSA-form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 real processor implements SSA-form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Have to convert out of SSA-form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to preserve the register allocation?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1E8FA6-B8DF-419A-A33C-9BA23F6C9911}" type="slidenum">
              <a:rPr lang="en-US" altLang="en-US">
                <a:solidFill>
                  <a:srgbClr val="660066"/>
                </a:solidFill>
              </a:rPr>
              <a:pPr eaLnBrk="1" hangingPunct="1"/>
              <a:t>98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Leaving SSA-form thru copy</a:t>
            </a:r>
          </a:p>
        </p:txBody>
      </p:sp>
      <p:pic>
        <p:nvPicPr>
          <p:cNvPr id="1228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153275" cy="44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7" name="AutoShape 4"/>
          <p:cNvSpPr>
            <a:spLocks noChangeArrowheads="1"/>
          </p:cNvSpPr>
          <p:nvPr/>
        </p:nvSpPr>
        <p:spPr bwMode="auto">
          <a:xfrm>
            <a:off x="4191000" y="2971800"/>
            <a:ext cx="1066800" cy="1143000"/>
          </a:xfrm>
          <a:custGeom>
            <a:avLst/>
            <a:gdLst>
              <a:gd name="T0" fmla="*/ 800100 w 21600"/>
              <a:gd name="T1" fmla="*/ 0 h 21600"/>
              <a:gd name="T2" fmla="*/ 0 w 21600"/>
              <a:gd name="T3" fmla="*/ 571500 h 21600"/>
              <a:gd name="T4" fmla="*/ 800100 w 21600"/>
              <a:gd name="T5" fmla="*/ 1143000 h 21600"/>
              <a:gd name="T6" fmla="*/ 1066800 w 21600"/>
              <a:gd name="T7" fmla="*/ 571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57200" y="5181600"/>
            <a:ext cx="49085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All values already allocated to registers.</a:t>
            </a: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So it is a matter of copying/swapping registers.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WWF (2016)</a:t>
            </a:r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660066"/>
                </a:solidFill>
              </a:rPr>
              <a:t>Register Allocation</a:t>
            </a:r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C2059-060F-471B-85A1-D7BCD52135ED}" type="slidenum">
              <a:rPr lang="en-US" altLang="en-US">
                <a:solidFill>
                  <a:srgbClr val="660066"/>
                </a:solidFill>
              </a:rPr>
              <a:pPr eaLnBrk="1" hangingPunct="1"/>
              <a:t>99</a:t>
            </a:fld>
            <a:endParaRPr lang="en-US" altLang="en-US">
              <a:solidFill>
                <a:srgbClr val="660066"/>
              </a:solidFill>
            </a:endParaRPr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tricks</a:t>
            </a:r>
          </a:p>
        </p:txBody>
      </p:sp>
      <p:pic>
        <p:nvPicPr>
          <p:cNvPr id="1239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581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11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Can be achieved by:</a:t>
            </a:r>
          </a:p>
        </p:txBody>
      </p:sp>
      <p:pic>
        <p:nvPicPr>
          <p:cNvPr id="1239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1857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0454" name="AutoShape 6"/>
          <p:cNvSpPr>
            <a:spLocks noChangeArrowheads="1"/>
          </p:cNvSpPr>
          <p:nvPr/>
        </p:nvSpPr>
        <p:spPr bwMode="auto">
          <a:xfrm>
            <a:off x="5943600" y="3048000"/>
            <a:ext cx="2819400" cy="25146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FFFF99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Register Allocation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Why Register Allocation?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The Goal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Register Allocation and Assignment&amp;quot;&quot;/&gt;&lt;property id=&quot;20307&quot; value=&quot;262&quot;/&gt;&lt;/object&gt;&lt;object type=&quot;3&quot; unique_id=&quot;10008&quot;&gt;&lt;property id=&quot;20148&quot; value=&quot;5&quot;/&gt;&lt;property id=&quot;20300&quot; value=&quot;Slide 5 - &amp;quot;Webs&amp;quot;&quot;/&gt;&lt;property id=&quot;20307&quot; value=&quot;263&quot;/&gt;&lt;/object&gt;&lt;object type=&quot;3&quot; unique_id=&quot;10009&quot;&gt;&lt;property id=&quot;20148&quot; value=&quot;5&quot;/&gt;&lt;property id=&quot;20300&quot; value=&quot;Slide 6 - &amp;quot;Example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Example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Example&amp;quot;&quot;/&gt;&lt;property id=&quot;20307&quot; value=&quot;266&quot;/&gt;&lt;/object&gt;&lt;object type=&quot;3&quot; unique_id=&quot;10012&quot;&gt;&lt;property id=&quot;20148&quot; value=&quot;5&quot;/&gt;&lt;property id=&quot;20300&quot; value=&quot;Slide 9 - &amp;quot;Example&amp;quot;&quot;/&gt;&lt;property id=&quot;20307&quot; value=&quot;267&quot;/&gt;&lt;/object&gt;&lt;object type=&quot;3&quot; unique_id=&quot;10013&quot;&gt;&lt;property id=&quot;20148&quot; value=&quot;5&quot;/&gt;&lt;property id=&quot;20300&quot; value=&quot;Slide 10 - &amp;quot;Example&amp;quot;&quot;/&gt;&lt;property id=&quot;20307&quot; value=&quot;268&quot;/&gt;&lt;/object&gt;&lt;object type=&quot;3&quot; unique_id=&quot;10014&quot;&gt;&lt;property id=&quot;20148&quot; value=&quot;5&quot;/&gt;&lt;property id=&quot;20300&quot; value=&quot;Slide 11 - &amp;quot;Example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Example&amp;quot;&quot;/&gt;&lt;property id=&quot;20307&quot; value=&quot;270&quot;/&gt;&lt;/object&gt;&lt;object type=&quot;3&quot; unique_id=&quot;10016&quot;&gt;&lt;property id=&quot;20148&quot; value=&quot;5&quot;/&gt;&lt;property id=&quot;20300&quot; value=&quot;Slide 13 - &amp;quot;Example&amp;quot;&quot;/&gt;&lt;property id=&quot;20307&quot; value=&quot;271&quot;/&gt;&lt;/object&gt;&lt;object type=&quot;3&quot; unique_id=&quot;10017&quot;&gt;&lt;property id=&quot;20148&quot; value=&quot;5&quot;/&gt;&lt;property id=&quot;20300&quot; value=&quot;Slide 14 - &amp;quot;Webs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Convex Sets and Live Ranges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Interference&amp;quot;&quot;/&gt;&lt;property id=&quot;20307&quot; value=&quot;274&quot;/&gt;&lt;/object&gt;&lt;object type=&quot;3&quot; unique_id=&quot;10020&quot;&gt;&lt;property id=&quot;20148&quot; value=&quot;5&quot;/&gt;&lt;property id=&quot;20300&quot; value=&quot;Slide 17 - &amp;quot;Example&amp;quot;&quot;/&gt;&lt;property id=&quot;20307&quot; value=&quot;275&quot;/&gt;&lt;/object&gt;&lt;object type=&quot;3&quot; unique_id=&quot;10021&quot;&gt;&lt;property id=&quot;20148&quot; value=&quot;5&quot;/&gt;&lt;property id=&quot;20300&quot; value=&quot;Slide 18 - &amp;quot;Example&amp;quot;&quot;/&gt;&lt;property id=&quot;20307&quot; value=&quot;276&quot;/&gt;&lt;/object&gt;&lt;object type=&quot;3&quot; unique_id=&quot;10022&quot;&gt;&lt;property id=&quot;20148&quot; value=&quot;5&quot;/&gt;&lt;property id=&quot;20300&quot; value=&quot;Slide 19 - &amp;quot;Computing Live Ranges&amp;quot;&quot;/&gt;&lt;property id=&quot;20307&quot; value=&quot;277&quot;/&gt;&lt;/object&gt;&lt;object type=&quot;3&quot; unique_id=&quot;10023&quot;&gt;&lt;property id=&quot;20148&quot; value=&quot;5&quot;/&gt;&lt;property id=&quot;20300&quot; value=&quot;Slide 20 - &amp;quot;Computing Live Ranges (Contd.)&amp;quot;&quot;/&gt;&lt;property id=&quot;20307&quot; value=&quot;278&quot;/&gt;&lt;/object&gt;&lt;object type=&quot;3&quot; unique_id=&quot;10024&quot;&gt;&lt;property id=&quot;20148&quot; value=&quot;5&quot;/&gt;&lt;property id=&quot;20300&quot; value=&quot;Slide 21 - &amp;quot;Local Register Allocation&amp;quot;&quot;/&gt;&lt;property id=&quot;20307&quot; value=&quot;279&quot;/&gt;&lt;/object&gt;&lt;object type=&quot;3&quot; unique_id=&quot;10025&quot;&gt;&lt;property id=&quot;20148&quot; value=&quot;5&quot;/&gt;&lt;property id=&quot;20300&quot; value=&quot;Slide 22 - &amp;quot;Local Register Allocation - &amp;#x0D;&amp;#x0A;Reconciliation Codes&amp;quot;&quot;/&gt;&lt;property id=&quot;20307&quot; value=&quot;280&quot;/&gt;&lt;/object&gt;&lt;object type=&quot;3&quot; unique_id=&quot;10026&quot;&gt;&lt;property id=&quot;20148&quot; value=&quot;5&quot;/&gt;&lt;property id=&quot;20300&quot; value=&quot;Slide 23 - &amp;quot;Linear Scan Register Allocation&amp;quot;&quot;/&gt;&lt;property id=&quot;20307&quot; value=&quot;281&quot;/&gt;&lt;/object&gt;&lt;object type=&quot;3&quot; unique_id=&quot;10027&quot;&gt;&lt;property id=&quot;20148&quot; value=&quot;5&quot;/&gt;&lt;property id=&quot;20300&quot; value=&quot;Slide 24 - &amp;quot;Linear Scan RA&amp;quot;&quot;/&gt;&lt;property id=&quot;20307&quot; value=&quot;282&quot;/&gt;&lt;/object&gt;&lt;object type=&quot;3&quot; unique_id=&quot;10028&quot;&gt;&lt;property id=&quot;20148&quot; value=&quot;5&quot;/&gt;&lt;property id=&quot;20300&quot; value=&quot;Slide 25 - &amp;quot;The Linear Scan Algo&amp;quot;&quot;/&gt;&lt;property id=&quot;20307&quot; value=&quot;283&quot;/&gt;&lt;/object&gt;&lt;object type=&quot;3&quot; unique_id=&quot;10029&quot;&gt;&lt;property id=&quot;20148&quot; value=&quot;5&quot;/&gt;&lt;property id=&quot;20300&quot; value=&quot;Slide 26 - &amp;quot;Global Register Allocation&amp;quot;&quot;/&gt;&lt;property id=&quot;20307&quot; value=&quot;286&quot;/&gt;&lt;/object&gt;&lt;object type=&quot;3&quot; unique_id=&quot;10030&quot;&gt;&lt;property id=&quot;20148&quot; value=&quot;5&quot;/&gt;&lt;property id=&quot;20300&quot; value=&quot;Slide 27 - &amp;quot;Topological Sorting&amp;quot;&quot;/&gt;&lt;property id=&quot;20307&quot; value=&quot;287&quot;/&gt;&lt;/object&gt;&lt;object type=&quot;3&quot; unique_id=&quot;10031&quot;&gt;&lt;property id=&quot;20148&quot; value=&quot;5&quot;/&gt;&lt;property id=&quot;20300&quot; value=&quot;Slide 28 - &amp;quot;Global Linear Scan RA&amp;quot;&quot;/&gt;&lt;property id=&quot;20307&quot; value=&quot;288&quot;/&gt;&lt;/object&gt;&lt;object type=&quot;3&quot; unique_id=&quot;10032&quot;&gt;&lt;property id=&quot;20148&quot; value=&quot;5&quot;/&gt;&lt;property id=&quot;20300&quot; value=&quot;Slide 29 - &amp;quot;Global Live Ranges&amp;quot;&quot;/&gt;&lt;property id=&quot;20307&quot; value=&quot;289&quot;/&gt;&lt;/object&gt;&lt;object type=&quot;3&quot; unique_id=&quot;10033&quot;&gt;&lt;property id=&quot;20148&quot; value=&quot;5&quot;/&gt;&lt;property id=&quot;20300&quot; value=&quot;Slide 30 - &amp;quot;Simple Example of &amp;#x0D;&amp;#x0A;Global Register Allocation&amp;quot;&quot;/&gt;&lt;property id=&quot;20307&quot; value=&quot;290&quot;/&gt;&lt;/object&gt;&lt;object type=&quot;3&quot; unique_id=&quot;10034&quot;&gt;&lt;property id=&quot;20148&quot; value=&quot;5&quot;/&gt;&lt;property id=&quot;20300&quot; value=&quot;Slide 31 - &amp;quot;Second Chance Bin-packing&amp;quot;&quot;/&gt;&lt;property id=&quot;20307&quot; value=&quot;291&quot;/&gt;&lt;/object&gt;&lt;object type=&quot;3&quot; unique_id=&quot;10035&quot;&gt;&lt;property id=&quot;20148&quot; value=&quot;5&quot;/&gt;&lt;property id=&quot;20300&quot; value=&quot;Slide 32 - &amp;quot;Holes in Live Ranges&amp;quot;&quot;/&gt;&lt;property id=&quot;20307&quot; value=&quot;292&quot;/&gt;&lt;/object&gt;&lt;object type=&quot;3&quot; unique_id=&quot;10036&quot;&gt;&lt;property id=&quot;20148&quot; value=&quot;5&quot;/&gt;&lt;property id=&quot;20300&quot; value=&quot;Slide 33 - &amp;quot;Bin-packing&amp;quot;&quot;/&gt;&lt;property id=&quot;20307&quot; value=&quot;293&quot;/&gt;&lt;/object&gt;&lt;object type=&quot;3&quot; unique_id=&quot;10037&quot;&gt;&lt;property id=&quot;20148&quot; value=&quot;5&quot;/&gt;&lt;property id=&quot;20300&quot; value=&quot;Slide 34 - &amp;quot;Working with holes&amp;quot;&quot;/&gt;&lt;property id=&quot;20307&quot; value=&quot;294&quot;/&gt;&lt;/object&gt;&lt;object type=&quot;3&quot; unique_id=&quot;10038&quot;&gt;&lt;property id=&quot;20148&quot; value=&quot;5&quot;/&gt;&lt;property id=&quot;20300&quot; value=&quot;Slide 35 - &amp;quot;Second Chance Linear Scan&amp;quot;&quot;/&gt;&lt;property id=&quot;20307&quot; value=&quot;295&quot;/&gt;&lt;/object&gt;&lt;object type=&quot;3&quot; unique_id=&quot;10039&quot;&gt;&lt;property id=&quot;20148&quot; value=&quot;5&quot;/&gt;&lt;property id=&quot;20300&quot; value=&quot;Slide 36 - &amp;quot;A Problem&amp;quot;&quot;/&gt;&lt;property id=&quot;20307&quot; value=&quot;296&quot;/&gt;&lt;/object&gt;&lt;object type=&quot;3&quot; unique_id=&quot;10040&quot;&gt;&lt;property id=&quot;20148&quot; value=&quot;5&quot;/&gt;&lt;property id=&quot;20300&quot; value=&quot;Slide 37 - &amp;quot;Register Allocation&amp;#x0D;&amp;#x0A;via Graph Coloring&amp;quot;&quot;/&gt;&lt;property id=&quot;20307&quot; value=&quot;333&quot;/&gt;&lt;/object&gt;&lt;object type=&quot;3&quot; unique_id=&quot;10041&quot;&gt;&lt;property id=&quot;20148&quot; value=&quot;5&quot;/&gt;&lt;property id=&quot;20300&quot; value=&quot;Slide 38 - &amp;quot;Interference Graph&amp;quot;&quot;/&gt;&lt;property id=&quot;20307&quot; value=&quot;299&quot;/&gt;&lt;/object&gt;&lt;object type=&quot;3&quot; unique_id=&quot;10042&quot;&gt;&lt;property id=&quot;20148&quot; value=&quot;5&quot;/&gt;&lt;property id=&quot;20300&quot; value=&quot;Slide 39 - &amp;quot;Interference Graph Example&amp;quot;&quot;/&gt;&lt;property id=&quot;20307&quot; value=&quot;300&quot;/&gt;&lt;/object&gt;&lt;object type=&quot;3&quot; unique_id=&quot;10043&quot;&gt;&lt;property id=&quot;20148&quot; value=&quot;5&quot;/&gt;&lt;property id=&quot;20300&quot; value=&quot;Slide 40 - &amp;quot;The Classical Approach&amp;quot;&quot;/&gt;&lt;property id=&quot;20307&quot; value=&quot;301&quot;/&gt;&lt;/object&gt;&lt;object type=&quot;3&quot; unique_id=&quot;10044&quot;&gt;&lt;property id=&quot;20148&quot; value=&quot;5&quot;/&gt;&lt;property id=&quot;20300&quot; value=&quot;Slide 41 - &amp;quot;The Classical Approach&amp;quot;&quot;/&gt;&lt;property id=&quot;20307&quot; value=&quot;302&quot;/&gt;&lt;/object&gt;&lt;object type=&quot;3&quot; unique_id=&quot;10045&quot;&gt;&lt;property id=&quot;20148&quot; value=&quot;5&quot;/&gt;&lt;property id=&quot;20300&quot; value=&quot;Slide 42 - &amp;quot;Execution Time and Spill-cost&amp;quot;&quot;/&gt;&lt;property id=&quot;20307&quot; value=&quot;303&quot;/&gt;&lt;/object&gt;&lt;object type=&quot;3&quot; unique_id=&quot;10046&quot;&gt;&lt;property id=&quot;20148&quot; value=&quot;5&quot;/&gt;&lt;property id=&quot;20300&quot; value=&quot;Slide 43 - &amp;quot;Graph Coloring&amp;quot;&quot;/&gt;&lt;property id=&quot;20307&quot; value=&quot;304&quot;/&gt;&lt;/object&gt;&lt;object type=&quot;3&quot; unique_id=&quot;10047&quot;&gt;&lt;property id=&quot;20148&quot; value=&quot;5&quot;/&gt;&lt;property id=&quot;20300&quot; value=&quot;Slide 44 - &amp;quot;Register Allocation as Coloring&amp;quot;&quot;/&gt;&lt;property id=&quot;20307&quot; value=&quot;305&quot;/&gt;&lt;/object&gt;&lt;object type=&quot;3&quot; unique_id=&quot;10048&quot;&gt;&lt;property id=&quot;20148&quot; value=&quot;5&quot;/&gt;&lt;property id=&quot;20300&quot; value=&quot;Slide 45 - &amp;quot;The Chaitin Algorithm&amp;quot;&quot;/&gt;&lt;property id=&quot;20307&quot; value=&quot;328&quot;/&gt;&lt;/object&gt;&lt;object type=&quot;3&quot; unique_id=&quot;10049&quot;&gt;&lt;property id=&quot;20148&quot; value=&quot;5&quot;/&gt;&lt;property id=&quot;20300&quot; value=&quot;Slide 46 - &amp;quot;Optimistic Coloring&amp;quot;&quot;/&gt;&lt;property id=&quot;20307&quot; value=&quot;330&quot;/&gt;&lt;/object&gt;&lt;object type=&quot;3&quot; unique_id=&quot;10050&quot;&gt;&lt;property id=&quot;20148&quot; value=&quot;5&quot;/&gt;&lt;property id=&quot;20300&quot; value=&quot;Slide 47 - &amp;quot;The Chaitin-Briggs Algorithm&amp;quot;&quot;/&gt;&lt;property id=&quot;20307&quot; value=&quot;329&quot;/&gt;&lt;/object&gt;&lt;object type=&quot;3&quot; unique_id=&quot;10051&quot;&gt;&lt;property id=&quot;20148&quot; value=&quot;5&quot;/&gt;&lt;property id=&quot;20300&quot; value=&quot;Slide 48 - &amp;quot;Chow and Hennessy’s Algorithm&amp;quot;&quot;/&gt;&lt;property id=&quot;20307&quot; value=&quot;306&quot;/&gt;&lt;/object&gt;&lt;object type=&quot;3&quot; unique_id=&quot;10052&quot;&gt;&lt;property id=&quot;20148&quot; value=&quot;5&quot;/&gt;&lt;property id=&quot;20300&quot; value=&quot;Slide 49 - &amp;quot;Important Modeling Difference&amp;quot;&quot;/&gt;&lt;property id=&quot;20307&quot; value=&quot;307&quot;/&gt;&lt;/object&gt;&lt;object type=&quot;3&quot; unique_id=&quot;10053&quot;&gt;&lt;property id=&quot;20148&quot; value=&quot;5&quot;/&gt;&lt;property id=&quot;20300&quot; value=&quot;Slide 50 - &amp;quot;Important Modeling Difference&amp;quot;&quot;/&gt;&lt;property id=&quot;20307&quot; value=&quot;308&quot;/&gt;&lt;/object&gt;&lt;object type=&quot;3&quot; unique_id=&quot;10054&quot;&gt;&lt;property id=&quot;20148&quot; value=&quot;5&quot;/&gt;&lt;property id=&quot;20300&quot; value=&quot;Slide 51 - &amp;quot;The Main Information to be &amp;#x0D;&amp;#x0A;Used by the Register Allocator&amp;quot;&quot;/&gt;&lt;property id=&quot;20307&quot; value=&quot;309&quot;/&gt;&lt;/object&gt;&lt;object type=&quot;3&quot; unique_id=&quot;10055&quot;&gt;&lt;property id=&quot;20148&quot; value=&quot;5&quot;/&gt;&lt;property id=&quot;20300&quot; value=&quot;Slide 52 - &amp;quot;The Main Information to be &amp;#x0D;&amp;#x0A;Used by the Register Allocator&amp;quot;&quot;/&gt;&lt;property id=&quot;20307&quot; value=&quot;310&quot;/&gt;&lt;/object&gt;&lt;object type=&quot;3&quot; unique_id=&quot;10056&quot;&gt;&lt;property id=&quot;20148&quot; value=&quot;5&quot;/&gt;&lt;property id=&quot;20300&quot; value=&quot;Slide 53 - &amp;quot;Prioritizing Live Ranges&amp;quot;&quot;/&gt;&lt;property id=&quot;20307&quot; value=&quot;311&quot;/&gt;&lt;/object&gt;&lt;object type=&quot;3&quot; unique_id=&quot;10057&quot;&gt;&lt;property id=&quot;20148&quot; value=&quot;5&quot;/&gt;&lt;property id=&quot;20300&quot; value=&quot;Slide 54 - &amp;quot;Estimate the Savings&amp;quot;&quot;/&gt;&lt;property id=&quot;20307&quot; value=&quot;312&quot;/&gt;&lt;/object&gt;&lt;object type=&quot;3&quot; unique_id=&quot;10058&quot;&gt;&lt;property id=&quot;20148&quot; value=&quot;5&quot;/&gt;&lt;property id=&quot;20300&quot; value=&quot;Slide 55 - &amp;quot;Estimate the Savings (Contd.)&amp;quot;&quot;/&gt;&lt;property id=&quot;20307&quot; value=&quot;313&quot;/&gt;&lt;/object&gt;&lt;object type=&quot;3&quot; unique_id=&quot;10059&quot;&gt;&lt;property id=&quot;20148&quot; value=&quot;5&quot;/&gt;&lt;property id=&quot;20300&quot; value=&quot;Slide 56 - &amp;quot;Estimate the Savings (Contd.)&amp;quot;&quot;/&gt;&lt;property id=&quot;20307&quot; value=&quot;314&quot;/&gt;&lt;/object&gt;&lt;object type=&quot;3&quot; unique_id=&quot;10060&quot;&gt;&lt;property id=&quot;20148&quot; value=&quot;5&quot;/&gt;&lt;property id=&quot;20300&quot; value=&quot;Slide 57 - &amp;quot;The Algorithm&amp;quot;&quot;/&gt;&lt;property id=&quot;20307&quot; value=&quot;315&quot;/&gt;&lt;/object&gt;&lt;object type=&quot;3&quot; unique_id=&quot;10061&quot;&gt;&lt;property id=&quot;20148&quot; value=&quot;5&quot;/&gt;&lt;property id=&quot;20300&quot; value=&quot;Slide 58 - &amp;quot;The Algorithm&amp;quot;&quot;/&gt;&lt;property id=&quot;20307&quot; value=&quot;316&quot;/&gt;&lt;/object&gt;&lt;object type=&quot;3&quot; unique_id=&quot;10062&quot;&gt;&lt;property id=&quot;20148&quot; value=&quot;5&quot;/&gt;&lt;property id=&quot;20300&quot; value=&quot;Slide 59 - &amp;quot;The Algorithm (Contd.)&amp;quot;&quot;/&gt;&lt;property id=&quot;20307&quot; value=&quot;317&quot;/&gt;&lt;/object&gt;&lt;object type=&quot;3&quot; unique_id=&quot;10063&quot;&gt;&lt;property id=&quot;20148&quot; value=&quot;5&quot;/&gt;&lt;property id=&quot;20300&quot; value=&quot;Slide 60 - &amp;quot;The Idea Behind Splitting&amp;quot;&quot;/&gt;&lt;property id=&quot;20307&quot; value=&quot;318&quot;/&gt;&lt;/object&gt;&lt;object type=&quot;3&quot; unique_id=&quot;10064&quot;&gt;&lt;property id=&quot;20148&quot; value=&quot;5&quot;/&gt;&lt;property id=&quot;20300&quot; value=&quot;Slide 61 - &amp;quot;The Splitting Strategy&amp;quot;&quot;/&gt;&lt;property id=&quot;20307&quot; value=&quot;319&quot;/&gt;&lt;/object&gt;&lt;object type=&quot;3&quot; unique_id=&quot;10065&quot;&gt;&lt;property id=&quot;20148&quot; value=&quot;5&quot;/&gt;&lt;property id=&quot;20300&quot; value=&quot;Slide 62 - &amp;quot;The Splitting Strategy&amp;quot;&quot;/&gt;&lt;property id=&quot;20307&quot; value=&quot;320&quot;/&gt;&lt;/object&gt;&lt;object type=&quot;3&quot; unique_id=&quot;10066&quot;&gt;&lt;property id=&quot;20148&quot; value=&quot;5&quot;/&gt;&lt;property id=&quot;20300&quot; value=&quot;Slide 63 - &amp;quot;Live Range Splitting Example&amp;quot;&quot;/&gt;&lt;property id=&quot;20307&quot; value=&quot;321&quot;/&gt;&lt;/object&gt;&lt;object type=&quot;3&quot; unique_id=&quot;10067&quot;&gt;&lt;property id=&quot;20148&quot; value=&quot;5&quot;/&gt;&lt;property id=&quot;20300&quot; value=&quot;Slide 64 - &amp;quot;Live Range Splitting Example&amp;quot;&quot;/&gt;&lt;property id=&quot;20307&quot; value=&quot;322&quot;/&gt;&lt;/object&gt;&lt;object type=&quot;3&quot; unique_id=&quot;10068&quot;&gt;&lt;property id=&quot;20148&quot; value=&quot;5&quot;/&gt;&lt;property id=&quot;20300&quot; value=&quot;Slide 65 - &amp;quot;Combing register allocation with instruction scheduling&amp;quot;&quot;/&gt;&lt;property id=&quot;20307&quot; value=&quot;373&quot;/&gt;&lt;/object&gt;&lt;object type=&quot;3&quot; unique_id=&quot;10069&quot;&gt;&lt;property id=&quot;20148&quot; value=&quot;5&quot;/&gt;&lt;property id=&quot;20300&quot; value=&quot;Slide 66 - &amp;quot;Interaction Between Allocation &amp;#x0D;&amp;#x0A;and Scheduling&amp;quot;&quot;/&gt;&lt;property id=&quot;20307&quot; value=&quot;323&quot;/&gt;&lt;/object&gt;&lt;object type=&quot;3&quot; unique_id=&quot;10070&quot;&gt;&lt;property id=&quot;20148&quot; value=&quot;5&quot;/&gt;&lt;property id=&quot;20300&quot; value=&quot;Slide 67 - &amp;quot;Example Basic Block&amp;quot;&quot;/&gt;&lt;property id=&quot;20307&quot; value=&quot;324&quot;/&gt;&lt;/object&gt;&lt;object type=&quot;3&quot; unique_id=&quot;10071&quot;&gt;&lt;property id=&quot;20148&quot; value=&quot;5&quot;/&gt;&lt;property id=&quot;20300&quot; value=&quot;Slide 68 - &amp;quot;Instruction Scheduling &amp;#x0D;&amp;#x0A;followed by Register Allocation&amp;quot;&quot;/&gt;&lt;property id=&quot;20307&quot; value=&quot;325&quot;/&gt;&lt;/object&gt;&lt;object type=&quot;3&quot; unique_id=&quot;10072&quot;&gt;&lt;property id=&quot;20148&quot; value=&quot;5&quot;/&gt;&lt;property id=&quot;20300&quot; value=&quot;Slide 69 - &amp;quot;Register Allocation followed &amp;#x0D;&amp;#x0A;by Instruction Scheduling&amp;quot;&quot;/&gt;&lt;property id=&quot;20307&quot; value=&quot;326&quot;/&gt;&lt;/object&gt;&lt;object type=&quot;3&quot; unique_id=&quot;10073&quot;&gt;&lt;property id=&quot;20148&quot; value=&quot;5&quot;/&gt;&lt;property id=&quot;20300&quot; value=&quot;Slide 70 - &amp;quot;Combined Register Allocation &amp;#x0D;&amp;#x0A;and Instruction Scheduling&amp;quot;&quot;/&gt;&lt;property id=&quot;20307&quot; value=&quot;327&quot;/&gt;&lt;/object&gt;&lt;object type=&quot;3&quot; unique_id=&quot;10074&quot;&gt;&lt;property id=&quot;20148&quot; value=&quot;5&quot;/&gt;&lt;property id=&quot;20300&quot; value=&quot;Slide 71 - &amp;quot;Combining Local IS and RA&amp;quot;&quot;/&gt;&lt;property id=&quot;20307&quot; value=&quot;331&quot;/&gt;&lt;/object&gt;&lt;object type=&quot;3&quot; unique_id=&quot;10075&quot;&gt;&lt;property id=&quot;20148&quot; value=&quot;5&quot;/&gt;&lt;property id=&quot;20300&quot; value=&quot;Slide 72 - &amp;quot;The Goodman &amp;amp; Hsu Algo&amp;quot;&quot;/&gt;&lt;property id=&quot;20307&quot; value=&quot;332&quot;/&gt;&lt;/object&gt;&lt;object type=&quot;3&quot; unique_id=&quot;10076&quot;&gt;&lt;property id=&quot;20148&quot; value=&quot;5&quot;/&gt;&lt;property id=&quot;20300&quot; value=&quot;Slide 73 - &amp;quot;Optimal register allocation for SSA form&amp;quot;&quot;/&gt;&lt;property id=&quot;20307&quot; value=&quot;334&quot;/&gt;&lt;/object&gt;&lt;object type=&quot;3&quot; unique_id=&quot;10077&quot;&gt;&lt;property id=&quot;20148&quot; value=&quot;5&quot;/&gt;&lt;property id=&quot;20300&quot; value=&quot;Slide 74 - &amp;quot;The good news&amp;quot;&quot;/&gt;&lt;property id=&quot;20307&quot; value=&quot;335&quot;/&gt;&lt;/object&gt;&lt;object type=&quot;3&quot; unique_id=&quot;10078&quot;&gt;&lt;property id=&quot;20148&quot; value=&quot;5&quot;/&gt;&lt;property id=&quot;20300&quot; value=&quot;Slide 75 - &amp;quot;Source&amp;quot;&quot;/&gt;&lt;property id=&quot;20307&quot; value=&quot;336&quot;/&gt;&lt;/object&gt;&lt;object type=&quot;3&quot; unique_id=&quot;10079&quot;&gt;&lt;property id=&quot;20148&quot; value=&quot;5&quot;/&gt;&lt;property id=&quot;20300&quot; value=&quot;Slide 76 - &amp;quot;SSA-form (recap)&amp;quot;&quot;/&gt;&lt;property id=&quot;20307&quot; value=&quot;337&quot;/&gt;&lt;/object&gt;&lt;object type=&quot;3&quot; unique_id=&quot;10080&quot;&gt;&lt;property id=&quot;20148&quot; value=&quot;5&quot;/&gt;&lt;property id=&quot;20300&quot; value=&quot;Slide 77 - &amp;quot;Some preliminaries&amp;quot;&quot;/&gt;&lt;property id=&quot;20307&quot; value=&quot;338&quot;/&gt;&lt;/object&gt;&lt;object type=&quot;3&quot; unique_id=&quot;10081&quot;&gt;&lt;property id=&quot;20148&quot; value=&quot;5&quot;/&gt;&lt;property id=&quot;20300&quot; value=&quot;Slide 78 - &amp;quot;Labels&amp;quot;&quot;/&gt;&lt;property id=&quot;20307&quot; value=&quot;339&quot;/&gt;&lt;/object&gt;&lt;object type=&quot;3&quot; unique_id=&quot;10082&quot;&gt;&lt;property id=&quot;20148&quot; value=&quot;5&quot;/&gt;&lt;property id=&quot;20300&quot; value=&quot;Slide 79 - &amp;quot;Our good friend the dominator&amp;quot;&quot;/&gt;&lt;property id=&quot;20307&quot; value=&quot;340&quot;/&gt;&lt;/object&gt;&lt;object type=&quot;3&quot; unique_id=&quot;10083&quot;&gt;&lt;property id=&quot;20148&quot; value=&quot;5&quot;/&gt;&lt;property id=&quot;20300&quot; value=&quot;Slide 80 - &amp;quot;  and ’&amp;quot;&quot;/&gt;&lt;property id=&quot;20307&quot; value=&quot;341&quot;/&gt;&lt;/object&gt;&lt;object type=&quot;3&quot; unique_id=&quot;10084&quot;&gt;&lt;property id=&quot;20148&quot; value=&quot;5&quot;/&gt;&lt;property id=&quot;20300&quot; value=&quot;Slide 81 - &amp;quot;Arg’&amp;quot;&quot;/&gt;&lt;property id=&quot;20307&quot; value=&quot;342&quot;/&gt;&lt;/object&gt;&lt;object type=&quot;3&quot; unique_id=&quot;10085&quot;&gt;&lt;property id=&quot;20148&quot; value=&quot;5&quot;/&gt;&lt;property id=&quot;20300&quot; value=&quot;Slide 82 - &amp;quot;Traditional liveness&amp;quot;&quot;/&gt;&lt;property id=&quot;20307&quot; value=&quot;343&quot;/&gt;&lt;/object&gt;&lt;object type=&quot;3&quot; unique_id=&quot;10086&quot;&gt;&lt;property id=&quot;20148&quot; value=&quot;5&quot;/&gt;&lt;property id=&quot;20300&quot; value=&quot;Slide 83 - &amp;quot;The problem with standard liveness&amp;quot;&quot;/&gt;&lt;property id=&quot;20307&quot; value=&quot;344&quot;/&gt;&lt;/object&gt;&lt;object type=&quot;3&quot; unique_id=&quot;10087&quot;&gt;&lt;property id=&quot;20148&quot; value=&quot;5&quot;/&gt;&lt;property id=&quot;20300&quot; value=&quot;Slide 84 - &amp;quot;USE in SSA&amp;quot;&quot;/&gt;&lt;property id=&quot;20307&quot; value=&quot;345&quot;/&gt;&lt;/object&gt;&lt;object type=&quot;3&quot; unique_id=&quot;10088&quot;&gt;&lt;property id=&quot;20148&quot; value=&quot;5&quot;/&gt;&lt;property id=&quot;20300&quot; value=&quot;Slide 85 - &amp;quot;Usepath&amp;quot;&quot;/&gt;&lt;property id=&quot;20307&quot; value=&quot;346&quot;/&gt;&lt;/object&gt;&lt;object type=&quot;3&quot; unique_id=&quot;10089&quot;&gt;&lt;property id=&quot;20148&quot; value=&quot;5&quot;/&gt;&lt;property id=&quot;20300&quot; value=&quot;Slide 86 - &amp;quot;The problem with standard liveness&amp;quot;&quot;/&gt;&lt;property id=&quot;20307&quot; value=&quot;347&quot;/&gt;&lt;/object&gt;&lt;object type=&quot;3&quot; unique_id=&quot;10090&quot;&gt;&lt;property id=&quot;20148&quot; value=&quot;5&quot;/&gt;&lt;property id=&quot;20300&quot; value=&quot;Slide 87 - &amp;quot;Liveness in SSA&amp;quot;&quot;/&gt;&lt;property id=&quot;20307&quot; value=&quot;348&quot;/&gt;&lt;/object&gt;&lt;object type=&quot;3&quot; unique_id=&quot;10091&quot;&gt;&lt;property id=&quot;20148&quot; value=&quot;5&quot;/&gt;&lt;property id=&quot;20300&quot; value=&quot;Slide 88 - &amp;quot;Strict Program&amp;quot;&quot;/&gt;&lt;property id=&quot;20307&quot; value=&quot;349&quot;/&gt;&lt;/object&gt;&lt;object type=&quot;3&quot; unique_id=&quot;10092&quot;&gt;&lt;property id=&quot;20148&quot; value=&quot;5&quot;/&gt;&lt;property id=&quot;20300&quot; value=&quot;Slide 89 - &amp;quot;Important lemma&amp;quot;&quot;/&gt;&lt;property id=&quot;20307&quot; value=&quot;350&quot;/&gt;&lt;/object&gt;&lt;object type=&quot;3&quot; unique_id=&quot;10093&quot;&gt;&lt;property id=&quot;20148&quot; value=&quot;5&quot;/&gt;&lt;property id=&quot;20300&quot; value=&quot;Slide 90 - &amp;quot;Some more facts about SSA&amp;quot;&quot;/&gt;&lt;property id=&quot;20307&quot; value=&quot;351&quot;/&gt;&lt;/object&gt;&lt;object type=&quot;3&quot; unique_id=&quot;10094&quot;&gt;&lt;property id=&quot;20148&quot; value=&quot;5&quot;/&gt;&lt;property id=&quot;20300&quot; value=&quot;Slide 91 - &amp;quot;In other words&amp;quot;&quot;/&gt;&lt;property id=&quot;20307&quot; value=&quot;352&quot;/&gt;&lt;/object&gt;&lt;object type=&quot;3&quot; unique_id=&quot;10095&quot;&gt;&lt;property id=&quot;20148&quot; value=&quot;5&quot;/&gt;&lt;property id=&quot;20300&quot; value=&quot;Slide 92 - &amp;quot;Back to some graph theory&amp;quot;&quot;/&gt;&lt;property id=&quot;20307&quot; value=&quot;353&quot;/&gt;&lt;/object&gt;&lt;object type=&quot;3&quot; unique_id=&quot;10096&quot;&gt;&lt;property id=&quot;20148&quot; value=&quot;5&quot;/&gt;&lt;property id=&quot;20300&quot; value=&quot;Slide 93 - &amp;quot;Induced subgraph&amp;quot;&quot;/&gt;&lt;property id=&quot;20307&quot; value=&quot;354&quot;/&gt;&lt;/object&gt;&lt;object type=&quot;3&quot; unique_id=&quot;10097&quot;&gt;&lt;property id=&quot;20148&quot; value=&quot;5&quot;/&gt;&lt;property id=&quot;20300&quot; value=&quot;Slide 94 - &amp;quot;Simplicial vertex&amp;quot;&quot;/&gt;&lt;property id=&quot;20307&quot; value=&quot;355&quot;/&gt;&lt;/object&gt;&lt;object type=&quot;3&quot; unique_id=&quot;10098&quot;&gt;&lt;property id=&quot;20148&quot; value=&quot;5&quot;/&gt;&lt;property id=&quot;20300&quot; value=&quot;Slide 95 - &amp;quot;Perfect Elimination Order (PEO)&amp;quot;&quot;/&gt;&lt;property id=&quot;20307&quot; value=&quot;356&quot;/&gt;&lt;/object&gt;&lt;object type=&quot;3&quot; unique_id=&quot;10099&quot;&gt;&lt;property id=&quot;20148&quot; value=&quot;5&quot;/&gt;&lt;property id=&quot;20300&quot; value=&quot;Slide 96 - &amp;quot;Chordal graphs&amp;quot;&quot;/&gt;&lt;property id=&quot;20307&quot; value=&quot;357&quot;/&gt;&lt;/object&gt;&lt;object type=&quot;3&quot; unique_id=&quot;10100&quot;&gt;&lt;property id=&quot;20148&quot; value=&quot;5&quot;/&gt;&lt;property id=&quot;20300&quot; value=&quot;Slide 97 - &amp;quot;Properties of SSA-form interference graphs&amp;quot;&quot;/&gt;&lt;property id=&quot;20307&quot; value=&quot;358&quot;/&gt;&lt;/object&gt;&lt;object type=&quot;3&quot; unique_id=&quot;10101&quot;&gt;&lt;property id=&quot;20148&quot; value=&quot;5&quot;/&gt;&lt;property id=&quot;20300&quot; value=&quot;Slide 98 - &amp;quot;SSA and PEO&amp;quot;&quot;/&gt;&lt;property id=&quot;20307&quot; value=&quot;359&quot;/&gt;&lt;/object&gt;&lt;object type=&quot;3&quot; unique_id=&quot;10102&quot;&gt;&lt;property id=&quot;20148&quot; value=&quot;5&quot;/&gt;&lt;property id=&quot;20300&quot; value=&quot;Slide 99 - &amp;quot;The key theorem&amp;quot;&quot;/&gt;&lt;property id=&quot;20307&quot; value=&quot;360&quot;/&gt;&lt;/object&gt;&lt;object type=&quot;3&quot; unique_id=&quot;10103&quot;&gt;&lt;property id=&quot;20148&quot; value=&quot;5&quot;/&gt;&lt;property id=&quot;20300&quot; value=&quot;Slide 100 - &amp;quot;Maximal Cardinality Search&amp;quot;&quot;/&gt;&lt;property id=&quot;20307&quot; value=&quot;361&quot;/&gt;&lt;/object&gt;&lt;object type=&quot;3&quot; unique_id=&quot;10104&quot;&gt;&lt;property id=&quot;20148&quot; value=&quot;5&quot;/&gt;&lt;property id=&quot;20300&quot; value=&quot;Slide 101 - &amp;quot;Greedy coloring&amp;quot;&quot;/&gt;&lt;property id=&quot;20307&quot; value=&quot;362&quot;/&gt;&lt;/object&gt;&lt;object type=&quot;3&quot; unique_id=&quot;10105&quot;&gt;&lt;property id=&quot;20148&quot; value=&quot;5&quot;/&gt;&lt;property id=&quot;20300&quot; value=&quot;Slide 102 - &amp;quot;An Example&amp;quot;&quot;/&gt;&lt;property id=&quot;20307&quot; value=&quot;363&quot;/&gt;&lt;/object&gt;&lt;object type=&quot;3&quot; unique_id=&quot;10106&quot;&gt;&lt;property id=&quot;20148&quot; value=&quot;5&quot;/&gt;&lt;property id=&quot;20300&quot; value=&quot;Slide 103 - &amp;quot;Two hiccups&amp;quot;&quot;/&gt;&lt;property id=&quot;20307&quot; value=&quot;364&quot;/&gt;&lt;/object&gt;&lt;object type=&quot;3&quot; unique_id=&quot;10107&quot;&gt;&lt;property id=&quot;20148&quot; value=&quot;5&quot;/&gt;&lt;property id=&quot;20300&quot; value=&quot;Slide 104 - &amp;quot;Spilling&amp;quot;&quot;/&gt;&lt;property id=&quot;20307&quot; value=&quot;365&quot;/&gt;&lt;/object&gt;&lt;object type=&quot;3&quot; unique_id=&quot;10108&quot;&gt;&lt;property id=&quot;20148&quot; value=&quot;5&quot;/&gt;&lt;property id=&quot;20300&quot; value=&quot;Slide 105 - &amp;quot;Leaving SSA-form&amp;quot;&quot;/&gt;&lt;property id=&quot;20307&quot; value=&quot;366&quot;/&gt;&lt;/object&gt;&lt;object type=&quot;3&quot; unique_id=&quot;10109&quot;&gt;&lt;property id=&quot;20148&quot; value=&quot;5&quot;/&gt;&lt;property id=&quot;20300&quot; value=&quot;Slide 106 - &amp;quot;Leaving SSA-form thru copy&amp;quot;&quot;/&gt;&lt;property id=&quot;20307&quot; value=&quot;367&quot;/&gt;&lt;/object&gt;&lt;object type=&quot;3&quot; unique_id=&quot;10110&quot;&gt;&lt;property id=&quot;20148&quot; value=&quot;5&quot;/&gt;&lt;property id=&quot;20300&quot; value=&quot;Slide 107 - &amp;quot;Some tricks&amp;quot;&quot;/&gt;&lt;property id=&quot;20307&quot; value=&quot;368&quot;/&gt;&lt;/object&gt;&lt;object type=&quot;3&quot; unique_id=&quot;10111&quot;&gt;&lt;property id=&quot;20148&quot; value=&quot;5&quot;/&gt;&lt;property id=&quot;20300&quot; value=&quot;Slide 108 - &amp;quot;Some tricks&amp;quot;&quot;/&gt;&lt;property id=&quot;20307&quot; value=&quot;369&quot;/&gt;&lt;/object&gt;&lt;object type=&quot;3&quot; unique_id=&quot;10112&quot;&gt;&lt;property id=&quot;20148&quot; value=&quot;5&quot;/&gt;&lt;property id=&quot;20300&quot; value=&quot;Slide 109 - &amp;quot;Some tricks&amp;quot;&quot;/&gt;&lt;property id=&quot;20307&quot; value=&quot;370&quot;/&gt;&lt;/object&gt;&lt;object type=&quot;3&quot; unique_id=&quot;10113&quot;&gt;&lt;property id=&quot;20148&quot; value=&quot;5&quot;/&gt;&lt;property id=&quot;20300&quot; value=&quot;Slide 110 - &amp;quot;Some tricks&amp;quot;&quot;/&gt;&lt;property id=&quot;20307&quot; value=&quot;371&quot;/&gt;&lt;/object&gt;&lt;object type=&quot;3&quot; unique_id=&quot;10114&quot;&gt;&lt;property id=&quot;20148&quot; value=&quot;5&quot;/&gt;&lt;property id=&quot;20300&quot; value=&quot;Slide 111 - &amp;quot;End&amp;quot;&quot;/&gt;&lt;property id=&quot;20307&quot; value=&quot;3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S5214 - 2008">
  <a:themeElements>
    <a:clrScheme name="CS5214 - 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5214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5214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CS5214 - 2008</Template>
  <TotalTime>127</TotalTime>
  <Words>5124</Words>
  <Application>Microsoft Office PowerPoint</Application>
  <PresentationFormat>On-screen Show (4:3)</PresentationFormat>
  <Paragraphs>1169</Paragraphs>
  <Slides>103</Slides>
  <Notes>103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Arial Unicode MS</vt:lpstr>
      <vt:lpstr>Times New Roman</vt:lpstr>
      <vt:lpstr>Symbol</vt:lpstr>
      <vt:lpstr>Lucida Console</vt:lpstr>
      <vt:lpstr>Script MT Bold</vt:lpstr>
      <vt:lpstr>Euclid Math Two</vt:lpstr>
      <vt:lpstr>CS5214 - 2008</vt:lpstr>
      <vt:lpstr>MathType 5.0 Equation</vt:lpstr>
      <vt:lpstr>Register Allocation</vt:lpstr>
      <vt:lpstr>Why Register Allocation?</vt:lpstr>
      <vt:lpstr>The Goal</vt:lpstr>
      <vt:lpstr>Register Allocation and Assignment</vt:lpstr>
      <vt:lpstr>Webs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Webs</vt:lpstr>
      <vt:lpstr>Convex Sets and Live Ranges</vt:lpstr>
      <vt:lpstr>Interference</vt:lpstr>
      <vt:lpstr>Example</vt:lpstr>
      <vt:lpstr>Example</vt:lpstr>
      <vt:lpstr>Computing Live Ranges</vt:lpstr>
      <vt:lpstr>Computing Live Ranges (Contd.)</vt:lpstr>
      <vt:lpstr>Local Register Allocation</vt:lpstr>
      <vt:lpstr>Local Register Allocation -  Reconciliation Codes</vt:lpstr>
      <vt:lpstr>Linear Scan Register Allocation</vt:lpstr>
      <vt:lpstr>Linear Scan RA</vt:lpstr>
      <vt:lpstr>The Linear Scan Algo</vt:lpstr>
      <vt:lpstr>Global Register Allocation</vt:lpstr>
      <vt:lpstr>Topological Sorting</vt:lpstr>
      <vt:lpstr>Global Linear Scan RA</vt:lpstr>
      <vt:lpstr>Global Live Ranges</vt:lpstr>
      <vt:lpstr>Simple Example of  Global Register Allocation</vt:lpstr>
      <vt:lpstr>Second Chance Bin-packing</vt:lpstr>
      <vt:lpstr>Holes in Live Ranges</vt:lpstr>
      <vt:lpstr>Bin-packing</vt:lpstr>
      <vt:lpstr>Working with holes</vt:lpstr>
      <vt:lpstr>Second Chance Linear Scan</vt:lpstr>
      <vt:lpstr>A Problem</vt:lpstr>
      <vt:lpstr>Register Allocation via Graph Coloring</vt:lpstr>
      <vt:lpstr>Interference Graph</vt:lpstr>
      <vt:lpstr>Interference Graph Example</vt:lpstr>
      <vt:lpstr>The Classical Approach</vt:lpstr>
      <vt:lpstr>The Classical Approach</vt:lpstr>
      <vt:lpstr>Execution Time and Spill-cost</vt:lpstr>
      <vt:lpstr>Graph Coloring</vt:lpstr>
      <vt:lpstr>Register Allocation as Coloring</vt:lpstr>
      <vt:lpstr>The Chaitin Algorithm</vt:lpstr>
      <vt:lpstr>Optimistic Coloring</vt:lpstr>
      <vt:lpstr>The Chaitin-Briggs Algorithm</vt:lpstr>
      <vt:lpstr>Chow and Hennessy’s Algorithm</vt:lpstr>
      <vt:lpstr>Important Modeling Difference</vt:lpstr>
      <vt:lpstr>Important Modeling Difference</vt:lpstr>
      <vt:lpstr>The Main Information to be  Used by the Register Allocator</vt:lpstr>
      <vt:lpstr>The Main Information to be  Used by the Register Allocator</vt:lpstr>
      <vt:lpstr>Prioritizing Live Ranges</vt:lpstr>
      <vt:lpstr>Estimate the Savings</vt:lpstr>
      <vt:lpstr>Estimate the Savings (Contd.)</vt:lpstr>
      <vt:lpstr>Estimate the Savings (Contd.)</vt:lpstr>
      <vt:lpstr>The Algorithm</vt:lpstr>
      <vt:lpstr>The Algorithm</vt:lpstr>
      <vt:lpstr>The Algorithm (Contd.)</vt:lpstr>
      <vt:lpstr>The Idea Behind Splitting</vt:lpstr>
      <vt:lpstr>The Splitting Strategy</vt:lpstr>
      <vt:lpstr>The Splitting Strategy</vt:lpstr>
      <vt:lpstr>Live Range Splitting Example</vt:lpstr>
      <vt:lpstr>Live Range Splitting Example</vt:lpstr>
      <vt:lpstr>Optimal register allocation for SSA form</vt:lpstr>
      <vt:lpstr>The good news</vt:lpstr>
      <vt:lpstr>Source</vt:lpstr>
      <vt:lpstr>SSA-form (recap)</vt:lpstr>
      <vt:lpstr>Some preliminaries</vt:lpstr>
      <vt:lpstr>Labels</vt:lpstr>
      <vt:lpstr>Our good friend the dominator</vt:lpstr>
      <vt:lpstr>  and ’</vt:lpstr>
      <vt:lpstr>Arg’</vt:lpstr>
      <vt:lpstr>Traditional liveness</vt:lpstr>
      <vt:lpstr>The problem with standard liveness</vt:lpstr>
      <vt:lpstr>USE in SSA</vt:lpstr>
      <vt:lpstr>Usepath</vt:lpstr>
      <vt:lpstr>The problem with standard liveness</vt:lpstr>
      <vt:lpstr>Liveness in SSA</vt:lpstr>
      <vt:lpstr>Strict Program</vt:lpstr>
      <vt:lpstr>Important lemma</vt:lpstr>
      <vt:lpstr>Some more facts about SSA</vt:lpstr>
      <vt:lpstr>In other words</vt:lpstr>
      <vt:lpstr>Back to some graph theory</vt:lpstr>
      <vt:lpstr>Induced subgraph</vt:lpstr>
      <vt:lpstr>Simplicial vertex</vt:lpstr>
      <vt:lpstr>Perfect Elimination Order (PEO)</vt:lpstr>
      <vt:lpstr>Chordal graphs</vt:lpstr>
      <vt:lpstr>Properties of SSA-form interference graphs</vt:lpstr>
      <vt:lpstr>SSA and PEO</vt:lpstr>
      <vt:lpstr>The key theorem</vt:lpstr>
      <vt:lpstr>Maximal Cardinality Search</vt:lpstr>
      <vt:lpstr>Greedy coloring</vt:lpstr>
      <vt:lpstr>An Example</vt:lpstr>
      <vt:lpstr>Two hiccups</vt:lpstr>
      <vt:lpstr>Spilling</vt:lpstr>
      <vt:lpstr>Leaving SSA-form</vt:lpstr>
      <vt:lpstr>Leaving SSA-form thru copy</vt:lpstr>
      <vt:lpstr>Some tricks</vt:lpstr>
      <vt:lpstr>Some tricks</vt:lpstr>
      <vt:lpstr>Some tricks</vt:lpstr>
      <vt:lpstr>Some tricks</vt:lpstr>
      <vt:lpstr>End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Allocation</dc:title>
  <dc:creator>NUS</dc:creator>
  <cp:lastModifiedBy>wongwf</cp:lastModifiedBy>
  <cp:revision>9</cp:revision>
  <dcterms:created xsi:type="dcterms:W3CDTF">2009-04-03T03:38:02Z</dcterms:created>
  <dcterms:modified xsi:type="dcterms:W3CDTF">2016-03-29T07:44:48Z</dcterms:modified>
</cp:coreProperties>
</file>