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67"/>
  </p:notesMasterIdLst>
  <p:sldIdLst>
    <p:sldId id="256" r:id="rId2"/>
    <p:sldId id="257" r:id="rId3"/>
    <p:sldId id="258" r:id="rId4"/>
    <p:sldId id="259" r:id="rId5"/>
    <p:sldId id="319" r:id="rId6"/>
    <p:sldId id="309" r:id="rId7"/>
    <p:sldId id="310" r:id="rId8"/>
    <p:sldId id="311" r:id="rId9"/>
    <p:sldId id="312" r:id="rId10"/>
    <p:sldId id="313" r:id="rId11"/>
    <p:sldId id="314" r:id="rId12"/>
    <p:sldId id="315" r:id="rId13"/>
    <p:sldId id="316" r:id="rId14"/>
    <p:sldId id="317" r:id="rId15"/>
    <p:sldId id="320" r:id="rId16"/>
    <p:sldId id="321" r:id="rId17"/>
    <p:sldId id="318" r:id="rId18"/>
    <p:sldId id="260" r:id="rId19"/>
    <p:sldId id="261" r:id="rId20"/>
    <p:sldId id="262" r:id="rId21"/>
    <p:sldId id="264" r:id="rId22"/>
    <p:sldId id="265" r:id="rId23"/>
    <p:sldId id="273" r:id="rId24"/>
    <p:sldId id="275" r:id="rId25"/>
    <p:sldId id="266" r:id="rId26"/>
    <p:sldId id="274" r:id="rId27"/>
    <p:sldId id="267" r:id="rId28"/>
    <p:sldId id="268" r:id="rId29"/>
    <p:sldId id="269" r:id="rId30"/>
    <p:sldId id="270" r:id="rId31"/>
    <p:sldId id="271" r:id="rId32"/>
    <p:sldId id="272" r:id="rId33"/>
    <p:sldId id="289" r:id="rId34"/>
    <p:sldId id="290" r:id="rId35"/>
    <p:sldId id="276" r:id="rId36"/>
    <p:sldId id="277" r:id="rId37"/>
    <p:sldId id="278" r:id="rId38"/>
    <p:sldId id="279" r:id="rId39"/>
    <p:sldId id="280" r:id="rId40"/>
    <p:sldId id="281" r:id="rId41"/>
    <p:sldId id="282" r:id="rId42"/>
    <p:sldId id="283" r:id="rId43"/>
    <p:sldId id="284" r:id="rId44"/>
    <p:sldId id="285" r:id="rId45"/>
    <p:sldId id="286" r:id="rId46"/>
    <p:sldId id="287" r:id="rId47"/>
    <p:sldId id="288" r:id="rId48"/>
    <p:sldId id="291" r:id="rId49"/>
    <p:sldId id="292" r:id="rId50"/>
    <p:sldId id="293" r:id="rId51"/>
    <p:sldId id="294" r:id="rId52"/>
    <p:sldId id="295" r:id="rId53"/>
    <p:sldId id="296" r:id="rId54"/>
    <p:sldId id="297" r:id="rId55"/>
    <p:sldId id="298" r:id="rId56"/>
    <p:sldId id="299" r:id="rId57"/>
    <p:sldId id="300" r:id="rId58"/>
    <p:sldId id="301" r:id="rId59"/>
    <p:sldId id="302" r:id="rId60"/>
    <p:sldId id="303" r:id="rId61"/>
    <p:sldId id="304" r:id="rId62"/>
    <p:sldId id="305" r:id="rId63"/>
    <p:sldId id="306" r:id="rId64"/>
    <p:sldId id="307" r:id="rId65"/>
    <p:sldId id="308" r:id="rId66"/>
  </p:sldIdLst>
  <p:sldSz cx="9144000" cy="6858000" type="screen4x3"/>
  <p:notesSz cx="6858000" cy="9144000"/>
  <p:custDataLst>
    <p:tags r:id="rId68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DDDDDD"/>
    <a:srgbClr val="FF00FF"/>
    <a:srgbClr val="CCFFCC"/>
    <a:srgbClr val="0000CC"/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428" autoAdjust="0"/>
  </p:normalViewPr>
  <p:slideViewPr>
    <p:cSldViewPr>
      <p:cViewPr varScale="1">
        <p:scale>
          <a:sx n="183" d="100"/>
          <a:sy n="183" d="100"/>
        </p:scale>
        <p:origin x="1086" y="1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gs" Target="tags/tag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9876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smtClean="0"/>
              <a:t>Click to edit Master text styles</a:t>
            </a:r>
          </a:p>
          <a:p>
            <a:pPr lvl="1"/>
            <a:r>
              <a:rPr lang="en-US" altLang="en-US" noProof="0" smtClean="0"/>
              <a:t>Second level</a:t>
            </a:r>
          </a:p>
          <a:p>
            <a:pPr lvl="2"/>
            <a:r>
              <a:rPr lang="en-US" altLang="en-US" noProof="0" smtClean="0"/>
              <a:t>Third level</a:t>
            </a:r>
          </a:p>
          <a:p>
            <a:pPr lvl="3"/>
            <a:r>
              <a:rPr lang="en-US" altLang="en-US" noProof="0" smtClean="0"/>
              <a:t>Fourth level</a:t>
            </a:r>
          </a:p>
          <a:p>
            <a:pPr lvl="4"/>
            <a:r>
              <a:rPr lang="en-US" alt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5642365-99B6-4BB6-85D8-E8360D7EC7E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24407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6FF6C29-7D11-4368-99C3-7663F9F8A515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  <p:sp>
        <p:nvSpPr>
          <p:cNvPr id="8089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8358196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65E32CA-E843-44DF-9E93-27FEBADDBC59}" type="slidenum">
              <a:rPr lang="en-US" altLang="en-US"/>
              <a:pPr eaLnBrk="1" hangingPunct="1"/>
              <a:t>10</a:t>
            </a:fld>
            <a:endParaRPr lang="en-US" altLang="en-US"/>
          </a:p>
        </p:txBody>
      </p:sp>
      <p:sp>
        <p:nvSpPr>
          <p:cNvPr id="9011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2376318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33AC70A-128F-46DE-9FFD-657F784CBB1C}" type="slidenum">
              <a:rPr lang="en-US" altLang="en-US"/>
              <a:pPr eaLnBrk="1" hangingPunct="1"/>
              <a:t>11</a:t>
            </a:fld>
            <a:endParaRPr lang="en-US" altLang="en-US"/>
          </a:p>
        </p:txBody>
      </p:sp>
      <p:sp>
        <p:nvSpPr>
          <p:cNvPr id="9113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314945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9B55103-8A29-4247-BF0E-AFA14862EC93}" type="slidenum">
              <a:rPr lang="en-US" altLang="en-US"/>
              <a:pPr eaLnBrk="1" hangingPunct="1"/>
              <a:t>12</a:t>
            </a:fld>
            <a:endParaRPr lang="en-US" altLang="en-US"/>
          </a:p>
        </p:txBody>
      </p:sp>
      <p:sp>
        <p:nvSpPr>
          <p:cNvPr id="9216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698259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5A340CC-CDC2-4714-8DC1-E4EB2C5DDABA}" type="slidenum">
              <a:rPr lang="en-US" altLang="en-US"/>
              <a:pPr eaLnBrk="1" hangingPunct="1"/>
              <a:t>13</a:t>
            </a:fld>
            <a:endParaRPr lang="en-US" altLang="en-US"/>
          </a:p>
        </p:txBody>
      </p:sp>
      <p:sp>
        <p:nvSpPr>
          <p:cNvPr id="9318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1086083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065EDED-7E83-43D4-952B-903D992C35A2}" type="slidenum">
              <a:rPr lang="en-US" altLang="en-US"/>
              <a:pPr eaLnBrk="1" hangingPunct="1"/>
              <a:t>14</a:t>
            </a:fld>
            <a:endParaRPr lang="en-US" altLang="en-US"/>
          </a:p>
        </p:txBody>
      </p:sp>
      <p:sp>
        <p:nvSpPr>
          <p:cNvPr id="9421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5021662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523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952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1AD0140-231D-4B4D-B20D-5A4E3EA8B485}" type="slidenum">
              <a:rPr lang="en-US" altLang="en-US"/>
              <a:pPr eaLnBrk="1" hangingPunct="1"/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461533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962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12C6E65-C505-4D68-8F28-7743E0A26962}" type="slidenum">
              <a:rPr lang="en-US" altLang="en-US"/>
              <a:pPr eaLnBrk="1" hangingPunct="1"/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62567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085FE0F-4864-41B3-809B-BD4B1442744C}" type="slidenum">
              <a:rPr lang="en-US" altLang="en-US"/>
              <a:pPr eaLnBrk="1" hangingPunct="1"/>
              <a:t>17</a:t>
            </a:fld>
            <a:endParaRPr lang="en-US" altLang="en-US"/>
          </a:p>
        </p:txBody>
      </p:sp>
      <p:sp>
        <p:nvSpPr>
          <p:cNvPr id="9728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893600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6F3D597-6D3B-4126-A294-1B09982323B4}" type="slidenum">
              <a:rPr lang="en-US" altLang="en-US"/>
              <a:pPr eaLnBrk="1" hangingPunct="1"/>
              <a:t>18</a:t>
            </a:fld>
            <a:endParaRPr lang="en-US" altLang="en-US"/>
          </a:p>
        </p:txBody>
      </p:sp>
      <p:sp>
        <p:nvSpPr>
          <p:cNvPr id="9830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3016238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9B31B74-FBDE-4F33-96B1-3CBD2E3E8621}" type="slidenum">
              <a:rPr lang="en-US" altLang="en-US"/>
              <a:pPr eaLnBrk="1" hangingPunct="1"/>
              <a:t>19</a:t>
            </a:fld>
            <a:endParaRPr lang="en-US" altLang="en-US"/>
          </a:p>
        </p:txBody>
      </p:sp>
      <p:sp>
        <p:nvSpPr>
          <p:cNvPr id="9933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2699918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8179DEC-F0DC-4C24-915A-79EB5DD1C6F0}" type="slidenum">
              <a:rPr lang="en-US" altLang="en-US"/>
              <a:pPr eaLnBrk="1" hangingPunct="1"/>
              <a:t>2</a:t>
            </a:fld>
            <a:endParaRPr lang="en-US" altLang="en-US"/>
          </a:p>
        </p:txBody>
      </p:sp>
      <p:sp>
        <p:nvSpPr>
          <p:cNvPr id="8192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93428930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BB9734D-7DA9-44D9-B9B5-C8E8E4818C7C}" type="slidenum">
              <a:rPr lang="en-US" altLang="en-US"/>
              <a:pPr eaLnBrk="1" hangingPunct="1"/>
              <a:t>20</a:t>
            </a:fld>
            <a:endParaRPr lang="en-US" altLang="en-US"/>
          </a:p>
        </p:txBody>
      </p:sp>
      <p:sp>
        <p:nvSpPr>
          <p:cNvPr id="10035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87131010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E148545-8920-4000-8788-7FF0225BE0F7}" type="slidenum">
              <a:rPr lang="en-US" altLang="en-US"/>
              <a:pPr eaLnBrk="1" hangingPunct="1"/>
              <a:t>21</a:t>
            </a:fld>
            <a:endParaRPr lang="en-US" altLang="en-US"/>
          </a:p>
        </p:txBody>
      </p:sp>
      <p:sp>
        <p:nvSpPr>
          <p:cNvPr id="10137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16100005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39AAE6B-3279-4014-BB5A-03E6F4007171}" type="slidenum">
              <a:rPr lang="en-US" altLang="en-US"/>
              <a:pPr eaLnBrk="1" hangingPunct="1"/>
              <a:t>22</a:t>
            </a:fld>
            <a:endParaRPr lang="en-US" altLang="en-US"/>
          </a:p>
        </p:txBody>
      </p:sp>
      <p:sp>
        <p:nvSpPr>
          <p:cNvPr id="10240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07303166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8F5FE47-3C47-4A05-8D8E-20F250AE4771}" type="slidenum">
              <a:rPr lang="en-US" altLang="en-US"/>
              <a:pPr eaLnBrk="1" hangingPunct="1"/>
              <a:t>23</a:t>
            </a:fld>
            <a:endParaRPr lang="en-US" altLang="en-US"/>
          </a:p>
        </p:txBody>
      </p:sp>
      <p:sp>
        <p:nvSpPr>
          <p:cNvPr id="10342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02793132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6A61B84-2386-4383-842F-D980B3F8A815}" type="slidenum">
              <a:rPr lang="en-US" altLang="en-US"/>
              <a:pPr eaLnBrk="1" hangingPunct="1"/>
              <a:t>24</a:t>
            </a:fld>
            <a:endParaRPr lang="en-US" altLang="en-US"/>
          </a:p>
        </p:txBody>
      </p:sp>
      <p:sp>
        <p:nvSpPr>
          <p:cNvPr id="10445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6059262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FEFA407-518B-4AB0-9D67-32BA2098202F}" type="slidenum">
              <a:rPr lang="en-US" altLang="en-US"/>
              <a:pPr eaLnBrk="1" hangingPunct="1"/>
              <a:t>25</a:t>
            </a:fld>
            <a:endParaRPr lang="en-US" altLang="en-US"/>
          </a:p>
        </p:txBody>
      </p:sp>
      <p:sp>
        <p:nvSpPr>
          <p:cNvPr id="105475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144588" y="684213"/>
            <a:ext cx="4572000" cy="3430587"/>
          </a:xfrm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7988" cy="4116388"/>
          </a:xfrm>
          <a:noFill/>
        </p:spPr>
        <p:txBody>
          <a:bodyPr/>
          <a:lstStyle/>
          <a:p>
            <a:pPr eaLnBrk="1" hangingPunct="1"/>
            <a:r>
              <a:rPr lang="en-US" altLang="en-US" smtClean="0"/>
              <a:t>Alignment matters in register too.</a:t>
            </a:r>
          </a:p>
          <a:p>
            <a:pPr eaLnBrk="1" hangingPunct="1"/>
            <a:r>
              <a:rPr lang="en-US" altLang="en-US" smtClean="0"/>
              <a:t>consider now the addition. First we load both b and c. You see that the b[1] and c[2] data are in the register at different offsets</a:t>
            </a:r>
          </a:p>
        </p:txBody>
      </p:sp>
    </p:spTree>
    <p:extLst>
      <p:ext uri="{BB962C8B-B14F-4D97-AF65-F5344CB8AC3E}">
        <p14:creationId xmlns:p14="http://schemas.microsoft.com/office/powerpoint/2010/main" val="427174248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7E6E863-1721-4255-95B2-8ECF27D91938}" type="slidenum">
              <a:rPr lang="en-US" altLang="en-US"/>
              <a:pPr eaLnBrk="1" hangingPunct="1"/>
              <a:t>26</a:t>
            </a:fld>
            <a:endParaRPr lang="en-US" altLang="en-US"/>
          </a:p>
        </p:txBody>
      </p:sp>
      <p:sp>
        <p:nvSpPr>
          <p:cNvPr id="10649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77244952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578BB6F-2024-429D-9CE7-14AD76AF274C}" type="slidenum">
              <a:rPr lang="en-US" altLang="en-US"/>
              <a:pPr eaLnBrk="1" hangingPunct="1"/>
              <a:t>27</a:t>
            </a:fld>
            <a:endParaRPr lang="en-US" altLang="en-US"/>
          </a:p>
        </p:txBody>
      </p:sp>
      <p:sp>
        <p:nvSpPr>
          <p:cNvPr id="107523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144588" y="684213"/>
            <a:ext cx="4572000" cy="3430587"/>
          </a:xfrm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7988" cy="4116388"/>
          </a:xfrm>
          <a:noFill/>
        </p:spPr>
        <p:txBody>
          <a:bodyPr/>
          <a:lstStyle/>
          <a:p>
            <a:pPr eaLnBrk="1" hangingPunct="1"/>
            <a:r>
              <a:rPr lang="en-US" altLang="en-US" smtClean="0"/>
              <a:t>My goal is to walk through a simple example to illustrate what are the issues when programming for a SIMD unit like the VMC</a:t>
            </a:r>
          </a:p>
          <a:p>
            <a:pPr eaLnBrk="1" hangingPunct="1"/>
            <a:r>
              <a:rPr lang="en-US" altLang="en-US" smtClean="0"/>
              <a:t>single loop with 3 memory streams: A written into, B and C read</a:t>
            </a:r>
          </a:p>
          <a:p>
            <a:pPr eaLnBrk="1" hangingPunct="1"/>
            <a:r>
              <a:rPr lang="en-US" altLang="en-US" smtClean="0"/>
              <a:t>focusing on the first iteration, (grey boxes), ops to compute this simple add</a:t>
            </a:r>
          </a:p>
        </p:txBody>
      </p:sp>
    </p:spTree>
    <p:extLst>
      <p:ext uri="{BB962C8B-B14F-4D97-AF65-F5344CB8AC3E}">
        <p14:creationId xmlns:p14="http://schemas.microsoft.com/office/powerpoint/2010/main" val="374333066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5FFEE04-6E14-4BF0-9EE2-A2F2D391F9B1}" type="slidenum">
              <a:rPr lang="en-US" altLang="en-US"/>
              <a:pPr eaLnBrk="1" hangingPunct="1"/>
              <a:t>28</a:t>
            </a:fld>
            <a:endParaRPr lang="en-US" altLang="en-US"/>
          </a:p>
        </p:txBody>
      </p:sp>
      <p:sp>
        <p:nvSpPr>
          <p:cNvPr id="108547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144588" y="684213"/>
            <a:ext cx="4572000" cy="3430587"/>
          </a:xfrm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7988" cy="4116388"/>
          </a:xfrm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0329638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59A41AB-75F7-44BA-94BE-FC5954935E82}" type="slidenum">
              <a:rPr lang="en-US" altLang="en-US"/>
              <a:pPr eaLnBrk="1" hangingPunct="1"/>
              <a:t>29</a:t>
            </a:fld>
            <a:endParaRPr lang="en-US" altLang="en-US"/>
          </a:p>
        </p:txBody>
      </p:sp>
      <p:sp>
        <p:nvSpPr>
          <p:cNvPr id="109571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144588" y="684213"/>
            <a:ext cx="4572000" cy="3430587"/>
          </a:xfrm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7988" cy="4116388"/>
          </a:xfrm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860676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2DDF26C-2066-4879-93B0-F36FE498EDB9}" type="slidenum">
              <a:rPr lang="en-US" altLang="en-US"/>
              <a:pPr eaLnBrk="1" hangingPunct="1"/>
              <a:t>3</a:t>
            </a:fld>
            <a:endParaRPr lang="en-US" altLang="en-US"/>
          </a:p>
        </p:txBody>
      </p:sp>
      <p:sp>
        <p:nvSpPr>
          <p:cNvPr id="8294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88614474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4203AE3-C083-48F1-B26C-52F09CD893F1}" type="slidenum">
              <a:rPr lang="en-US" altLang="en-US"/>
              <a:pPr eaLnBrk="1" hangingPunct="1"/>
              <a:t>30</a:t>
            </a:fld>
            <a:endParaRPr lang="en-US" altLang="en-US"/>
          </a:p>
        </p:txBody>
      </p:sp>
      <p:sp>
        <p:nvSpPr>
          <p:cNvPr id="110595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144588" y="684213"/>
            <a:ext cx="4572000" cy="3430587"/>
          </a:xfrm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7988" cy="4116388"/>
          </a:xfrm>
          <a:noFill/>
        </p:spPr>
        <p:txBody>
          <a:bodyPr/>
          <a:lstStyle/>
          <a:p>
            <a:pPr eaLnBrk="1" hangingPunct="1"/>
            <a:r>
              <a:rPr lang="en-US" altLang="en-US" smtClean="0"/>
              <a:t>My goal is to walk through a simple example to illustrate what are the issues when programming for a SIMD unit like the VMC</a:t>
            </a:r>
          </a:p>
          <a:p>
            <a:pPr eaLnBrk="1" hangingPunct="1"/>
            <a:r>
              <a:rPr lang="en-US" altLang="en-US" smtClean="0"/>
              <a:t>single loop with 3 memory streams: A written into, B and C read</a:t>
            </a:r>
          </a:p>
          <a:p>
            <a:pPr eaLnBrk="1" hangingPunct="1"/>
            <a:r>
              <a:rPr lang="en-US" altLang="en-US" smtClean="0"/>
              <a:t>focusing on the first iteration, (grey boxes), ops to compute this simple add</a:t>
            </a:r>
          </a:p>
        </p:txBody>
      </p:sp>
    </p:spTree>
    <p:extLst>
      <p:ext uri="{BB962C8B-B14F-4D97-AF65-F5344CB8AC3E}">
        <p14:creationId xmlns:p14="http://schemas.microsoft.com/office/powerpoint/2010/main" val="56194934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7FB2FFF-F146-43D7-A7A9-6B5F57D1B488}" type="slidenum">
              <a:rPr lang="en-US" altLang="en-US"/>
              <a:pPr eaLnBrk="1" hangingPunct="1"/>
              <a:t>31</a:t>
            </a:fld>
            <a:endParaRPr lang="en-US" altLang="en-US"/>
          </a:p>
        </p:txBody>
      </p:sp>
      <p:sp>
        <p:nvSpPr>
          <p:cNvPr id="111619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144588" y="684213"/>
            <a:ext cx="4572000" cy="3430587"/>
          </a:xfrm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7988" cy="4116388"/>
          </a:xfrm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08135751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0F29A54-BD72-438E-B8B8-3EF7D8D8C55A}" type="slidenum">
              <a:rPr lang="en-US" altLang="en-US"/>
              <a:pPr eaLnBrk="1" hangingPunct="1"/>
              <a:t>32</a:t>
            </a:fld>
            <a:endParaRPr lang="en-US" altLang="en-US"/>
          </a:p>
        </p:txBody>
      </p:sp>
      <p:sp>
        <p:nvSpPr>
          <p:cNvPr id="112643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144588" y="684213"/>
            <a:ext cx="4572000" cy="3430587"/>
          </a:xfrm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7988" cy="4116388"/>
          </a:xfrm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71887765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9BB3874-BA48-406E-8706-9E4229C7D474}" type="slidenum">
              <a:rPr lang="en-US" altLang="en-US"/>
              <a:pPr eaLnBrk="1" hangingPunct="1"/>
              <a:t>33</a:t>
            </a:fld>
            <a:endParaRPr lang="en-US" altLang="en-US"/>
          </a:p>
        </p:txBody>
      </p:sp>
      <p:sp>
        <p:nvSpPr>
          <p:cNvPr id="11366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91333263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DF60E53-A230-4696-AA29-533927223B8B}" type="slidenum">
              <a:rPr lang="en-US" altLang="en-US"/>
              <a:pPr eaLnBrk="1" hangingPunct="1"/>
              <a:t>34</a:t>
            </a:fld>
            <a:endParaRPr lang="en-US" altLang="en-US"/>
          </a:p>
        </p:txBody>
      </p:sp>
      <p:sp>
        <p:nvSpPr>
          <p:cNvPr id="11469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9983081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5016305-0B83-4EA6-B4AA-8F047E7471FD}" type="slidenum">
              <a:rPr lang="en-US" altLang="en-US"/>
              <a:pPr eaLnBrk="1" hangingPunct="1"/>
              <a:t>35</a:t>
            </a:fld>
            <a:endParaRPr lang="en-US" altLang="en-US"/>
          </a:p>
        </p:txBody>
      </p:sp>
      <p:sp>
        <p:nvSpPr>
          <p:cNvPr id="11571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1976768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4464580-B220-4628-A03F-429E1FC8929A}" type="slidenum">
              <a:rPr lang="en-US" altLang="en-US"/>
              <a:pPr eaLnBrk="1" hangingPunct="1"/>
              <a:t>36</a:t>
            </a:fld>
            <a:endParaRPr lang="en-US" altLang="en-US"/>
          </a:p>
        </p:txBody>
      </p:sp>
      <p:sp>
        <p:nvSpPr>
          <p:cNvPr id="11673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92891463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2D1C108-B947-46DC-89CB-3E0C2C4E8A11}" type="slidenum">
              <a:rPr lang="en-US" altLang="en-US"/>
              <a:pPr eaLnBrk="1" hangingPunct="1"/>
              <a:t>37</a:t>
            </a:fld>
            <a:endParaRPr lang="en-US" altLang="en-US"/>
          </a:p>
        </p:txBody>
      </p:sp>
      <p:sp>
        <p:nvSpPr>
          <p:cNvPr id="11776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55673260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2C53584-26AD-4FAD-92B9-CF6F20593E32}" type="slidenum">
              <a:rPr lang="en-US" altLang="en-US"/>
              <a:pPr eaLnBrk="1" hangingPunct="1"/>
              <a:t>38</a:t>
            </a:fld>
            <a:endParaRPr lang="en-US" altLang="en-US"/>
          </a:p>
        </p:txBody>
      </p:sp>
      <p:sp>
        <p:nvSpPr>
          <p:cNvPr id="11878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1536605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086D95B-AEBA-48E2-922D-C2C6AACE6FFD}" type="slidenum">
              <a:rPr lang="en-US" altLang="en-US"/>
              <a:pPr eaLnBrk="1" hangingPunct="1"/>
              <a:t>39</a:t>
            </a:fld>
            <a:endParaRPr lang="en-US" altLang="en-US"/>
          </a:p>
        </p:txBody>
      </p:sp>
      <p:sp>
        <p:nvSpPr>
          <p:cNvPr id="11981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0577421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CA889A7-8FC2-4B09-A333-BEBA57A03724}" type="slidenum">
              <a:rPr lang="en-US" altLang="en-US"/>
              <a:pPr eaLnBrk="1" hangingPunct="1"/>
              <a:t>4</a:t>
            </a:fld>
            <a:endParaRPr lang="en-US" altLang="en-US"/>
          </a:p>
        </p:txBody>
      </p:sp>
      <p:sp>
        <p:nvSpPr>
          <p:cNvPr id="8397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4343400"/>
            <a:ext cx="5486400" cy="4114800"/>
          </a:xfrm>
          <a:noFill/>
        </p:spPr>
        <p:txBody>
          <a:bodyPr/>
          <a:lstStyle/>
          <a:p>
            <a:pPr marL="228600" indent="-228600" eaLnBrk="1" hangingPunct="1"/>
            <a:r>
              <a:rPr lang="en-US" altLang="en-US" smtClean="0"/>
              <a:t>- Simultanuously operate on different elements</a:t>
            </a:r>
          </a:p>
          <a:p>
            <a:pPr marL="228600" indent="-228600" eaLnBrk="1" hangingPunct="1"/>
            <a:r>
              <a:rPr lang="en-US" altLang="en-US" smtClean="0"/>
              <a:t>- Prepare data in Small vectors (pack data elements)</a:t>
            </a:r>
          </a:p>
        </p:txBody>
      </p:sp>
    </p:spTree>
    <p:extLst>
      <p:ext uri="{BB962C8B-B14F-4D97-AF65-F5344CB8AC3E}">
        <p14:creationId xmlns:p14="http://schemas.microsoft.com/office/powerpoint/2010/main" val="173870187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EA510BF-0ED7-4253-BBA3-F5F3C0F1F4EE}" type="slidenum">
              <a:rPr lang="en-US" altLang="en-US"/>
              <a:pPr eaLnBrk="1" hangingPunct="1"/>
              <a:t>40</a:t>
            </a:fld>
            <a:endParaRPr lang="en-US" altLang="en-US"/>
          </a:p>
        </p:txBody>
      </p:sp>
      <p:sp>
        <p:nvSpPr>
          <p:cNvPr id="12083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74538488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DE95A8A-303A-420C-907B-068DCD9E2E51}" type="slidenum">
              <a:rPr lang="en-US" altLang="en-US"/>
              <a:pPr eaLnBrk="1" hangingPunct="1"/>
              <a:t>41</a:t>
            </a:fld>
            <a:endParaRPr lang="en-US" altLang="en-US"/>
          </a:p>
        </p:txBody>
      </p:sp>
      <p:sp>
        <p:nvSpPr>
          <p:cNvPr id="12185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63901440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82F9932-3165-454F-98B4-68F03C92CEA9}" type="slidenum">
              <a:rPr lang="en-US" altLang="en-US"/>
              <a:pPr eaLnBrk="1" hangingPunct="1"/>
              <a:t>42</a:t>
            </a:fld>
            <a:endParaRPr lang="en-US" altLang="en-US"/>
          </a:p>
        </p:txBody>
      </p:sp>
      <p:sp>
        <p:nvSpPr>
          <p:cNvPr id="12288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64100755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C825941-671B-43F5-97CC-98F7B0FC7B51}" type="slidenum">
              <a:rPr lang="en-US" altLang="en-US"/>
              <a:pPr eaLnBrk="1" hangingPunct="1"/>
              <a:t>43</a:t>
            </a:fld>
            <a:endParaRPr lang="en-US" altLang="en-US"/>
          </a:p>
        </p:txBody>
      </p:sp>
      <p:sp>
        <p:nvSpPr>
          <p:cNvPr id="12390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40917396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5EE0C33-1DD1-44A0-97A6-D1FB0A60241A}" type="slidenum">
              <a:rPr lang="en-US" altLang="en-US"/>
              <a:pPr eaLnBrk="1" hangingPunct="1"/>
              <a:t>44</a:t>
            </a:fld>
            <a:endParaRPr lang="en-US" altLang="en-US"/>
          </a:p>
        </p:txBody>
      </p:sp>
      <p:sp>
        <p:nvSpPr>
          <p:cNvPr id="12493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71041796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96D364A-5936-479A-A3B4-EF8EFAC60E18}" type="slidenum">
              <a:rPr lang="en-US" altLang="en-US"/>
              <a:pPr eaLnBrk="1" hangingPunct="1"/>
              <a:t>45</a:t>
            </a:fld>
            <a:endParaRPr lang="en-US" altLang="en-US"/>
          </a:p>
        </p:txBody>
      </p:sp>
      <p:sp>
        <p:nvSpPr>
          <p:cNvPr id="12595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4883121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3C9F837-359C-47C1-AF6C-C24A5600CA63}" type="slidenum">
              <a:rPr lang="en-US" altLang="en-US"/>
              <a:pPr eaLnBrk="1" hangingPunct="1"/>
              <a:t>46</a:t>
            </a:fld>
            <a:endParaRPr lang="en-US" altLang="en-US"/>
          </a:p>
        </p:txBody>
      </p:sp>
      <p:sp>
        <p:nvSpPr>
          <p:cNvPr id="12697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93259076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9DEEB22-A189-4B7B-8D95-B5D8D632EF14}" type="slidenum">
              <a:rPr lang="en-US" altLang="en-US"/>
              <a:pPr eaLnBrk="1" hangingPunct="1"/>
              <a:t>47</a:t>
            </a:fld>
            <a:endParaRPr lang="en-US" altLang="en-US"/>
          </a:p>
        </p:txBody>
      </p:sp>
      <p:sp>
        <p:nvSpPr>
          <p:cNvPr id="12800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07361326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66B9042-39B3-4723-926B-E28CE252C3B1}" type="slidenum">
              <a:rPr lang="en-US" altLang="en-US"/>
              <a:pPr eaLnBrk="1" hangingPunct="1"/>
              <a:t>48</a:t>
            </a:fld>
            <a:endParaRPr lang="en-US" altLang="en-US"/>
          </a:p>
        </p:txBody>
      </p:sp>
      <p:sp>
        <p:nvSpPr>
          <p:cNvPr id="12902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96177749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7CF3B0D-9159-4F7B-9798-5E04E2893570}" type="slidenum">
              <a:rPr lang="en-US" altLang="en-US"/>
              <a:pPr eaLnBrk="1" hangingPunct="1"/>
              <a:t>49</a:t>
            </a:fld>
            <a:endParaRPr lang="en-US" altLang="en-US"/>
          </a:p>
        </p:txBody>
      </p:sp>
      <p:sp>
        <p:nvSpPr>
          <p:cNvPr id="13005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3240644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A65F5AB-0CDD-46DE-8BC1-C9022B8A2FB6}" type="slidenum">
              <a:rPr lang="en-US" altLang="en-US"/>
              <a:pPr eaLnBrk="1" hangingPunct="1"/>
              <a:t>5</a:t>
            </a:fld>
            <a:endParaRPr lang="en-US" altLang="en-US"/>
          </a:p>
        </p:txBody>
      </p:sp>
      <p:sp>
        <p:nvSpPr>
          <p:cNvPr id="8499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27520943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DF97171-3FD6-4A93-B102-1606EE457134}" type="slidenum">
              <a:rPr lang="en-US" altLang="en-US"/>
              <a:pPr eaLnBrk="1" hangingPunct="1"/>
              <a:t>50</a:t>
            </a:fld>
            <a:endParaRPr lang="en-US" altLang="en-US"/>
          </a:p>
        </p:txBody>
      </p:sp>
      <p:sp>
        <p:nvSpPr>
          <p:cNvPr id="13107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90744735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91B63A9-0590-4C56-BC95-4D287CB5B447}" type="slidenum">
              <a:rPr lang="en-US" altLang="en-US"/>
              <a:pPr eaLnBrk="1" hangingPunct="1"/>
              <a:t>51</a:t>
            </a:fld>
            <a:endParaRPr lang="en-US" altLang="en-US"/>
          </a:p>
        </p:txBody>
      </p:sp>
      <p:sp>
        <p:nvSpPr>
          <p:cNvPr id="13209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96531878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CDEC070-037F-43BE-8DBA-F18630B404BB}" type="slidenum">
              <a:rPr lang="en-US" altLang="en-US"/>
              <a:pPr eaLnBrk="1" hangingPunct="1"/>
              <a:t>52</a:t>
            </a:fld>
            <a:endParaRPr lang="en-US" altLang="en-US"/>
          </a:p>
        </p:txBody>
      </p:sp>
      <p:sp>
        <p:nvSpPr>
          <p:cNvPr id="13312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41103135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4168564-9E83-4C0E-9A7B-BC497DEF60AF}" type="slidenum">
              <a:rPr lang="en-US" altLang="en-US"/>
              <a:pPr eaLnBrk="1" hangingPunct="1"/>
              <a:t>53</a:t>
            </a:fld>
            <a:endParaRPr lang="en-US" altLang="en-US"/>
          </a:p>
        </p:txBody>
      </p:sp>
      <p:sp>
        <p:nvSpPr>
          <p:cNvPr id="13414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48632025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FA62F8B-C973-4CDB-9563-E677FF771736}" type="slidenum">
              <a:rPr lang="en-US" altLang="en-US"/>
              <a:pPr eaLnBrk="1" hangingPunct="1"/>
              <a:t>54</a:t>
            </a:fld>
            <a:endParaRPr lang="en-US" altLang="en-US"/>
          </a:p>
        </p:txBody>
      </p:sp>
      <p:sp>
        <p:nvSpPr>
          <p:cNvPr id="13517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17740783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778E08E-EF0C-4C04-9BE3-D30B77AB4528}" type="slidenum">
              <a:rPr lang="en-US" altLang="en-US"/>
              <a:pPr eaLnBrk="1" hangingPunct="1"/>
              <a:t>55</a:t>
            </a:fld>
            <a:endParaRPr lang="en-US" altLang="en-US"/>
          </a:p>
        </p:txBody>
      </p:sp>
      <p:sp>
        <p:nvSpPr>
          <p:cNvPr id="13619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776226314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448D346-C7BD-4869-8D31-E625C4C9D3D2}" type="slidenum">
              <a:rPr lang="en-US" altLang="en-US"/>
              <a:pPr eaLnBrk="1" hangingPunct="1"/>
              <a:t>56</a:t>
            </a:fld>
            <a:endParaRPr lang="en-US" altLang="en-US"/>
          </a:p>
        </p:txBody>
      </p:sp>
      <p:sp>
        <p:nvSpPr>
          <p:cNvPr id="13721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133107493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DCC829B-5CA9-496A-BD22-C2BE82A4F9F3}" type="slidenum">
              <a:rPr lang="en-US" altLang="en-US"/>
              <a:pPr eaLnBrk="1" hangingPunct="1"/>
              <a:t>57</a:t>
            </a:fld>
            <a:endParaRPr lang="en-US" altLang="en-US"/>
          </a:p>
        </p:txBody>
      </p:sp>
      <p:sp>
        <p:nvSpPr>
          <p:cNvPr id="13824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450659203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3CCE7DD-8CDC-4BC5-9665-809D8D18BD8D}" type="slidenum">
              <a:rPr lang="en-US" altLang="en-US"/>
              <a:pPr eaLnBrk="1" hangingPunct="1"/>
              <a:t>58</a:t>
            </a:fld>
            <a:endParaRPr lang="en-US" altLang="en-US"/>
          </a:p>
        </p:txBody>
      </p:sp>
      <p:sp>
        <p:nvSpPr>
          <p:cNvPr id="13926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453661677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437B44D-1BB6-41C0-93C1-B95EE8187545}" type="slidenum">
              <a:rPr lang="en-US" altLang="en-US"/>
              <a:pPr eaLnBrk="1" hangingPunct="1"/>
              <a:t>59</a:t>
            </a:fld>
            <a:endParaRPr lang="en-US" altLang="en-US"/>
          </a:p>
        </p:txBody>
      </p:sp>
      <p:sp>
        <p:nvSpPr>
          <p:cNvPr id="14029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6750585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0DE1A5C-E25D-47A2-8441-C31B7E98F700}" type="slidenum">
              <a:rPr lang="en-US" altLang="en-US"/>
              <a:pPr eaLnBrk="1" hangingPunct="1"/>
              <a:t>6</a:t>
            </a:fld>
            <a:endParaRPr lang="en-US" altLang="en-US"/>
          </a:p>
        </p:txBody>
      </p:sp>
      <p:sp>
        <p:nvSpPr>
          <p:cNvPr id="8601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941436960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0803D35-C472-423F-870D-0EEECC1FCCCA}" type="slidenum">
              <a:rPr lang="en-US" altLang="en-US"/>
              <a:pPr eaLnBrk="1" hangingPunct="1"/>
              <a:t>60</a:t>
            </a:fld>
            <a:endParaRPr lang="en-US" altLang="en-US"/>
          </a:p>
        </p:txBody>
      </p:sp>
      <p:sp>
        <p:nvSpPr>
          <p:cNvPr id="14131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328769455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ADE1DEE-F329-46DF-8697-3DF7DC926819}" type="slidenum">
              <a:rPr lang="en-US" altLang="en-US"/>
              <a:pPr eaLnBrk="1" hangingPunct="1"/>
              <a:t>61</a:t>
            </a:fld>
            <a:endParaRPr lang="en-US" altLang="en-US"/>
          </a:p>
        </p:txBody>
      </p:sp>
      <p:sp>
        <p:nvSpPr>
          <p:cNvPr id="14233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914633795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8FA4D6C-043A-44C9-9B22-ECC6EC69A3B7}" type="slidenum">
              <a:rPr lang="en-US" altLang="en-US"/>
              <a:pPr eaLnBrk="1" hangingPunct="1"/>
              <a:t>62</a:t>
            </a:fld>
            <a:endParaRPr lang="en-US" altLang="en-US"/>
          </a:p>
        </p:txBody>
      </p:sp>
      <p:sp>
        <p:nvSpPr>
          <p:cNvPr id="14336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60942371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7E4F19A-B994-4149-BF8A-0F1A0D1684E4}" type="slidenum">
              <a:rPr lang="en-US" altLang="en-US"/>
              <a:pPr eaLnBrk="1" hangingPunct="1"/>
              <a:t>63</a:t>
            </a:fld>
            <a:endParaRPr lang="en-US" altLang="en-US"/>
          </a:p>
        </p:txBody>
      </p:sp>
      <p:sp>
        <p:nvSpPr>
          <p:cNvPr id="14438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413467240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E518076-7F8A-4438-BAB0-842D7FDA1869}" type="slidenum">
              <a:rPr lang="en-US" altLang="en-US"/>
              <a:pPr eaLnBrk="1" hangingPunct="1"/>
              <a:t>64</a:t>
            </a:fld>
            <a:endParaRPr lang="en-US" altLang="en-US"/>
          </a:p>
        </p:txBody>
      </p:sp>
      <p:sp>
        <p:nvSpPr>
          <p:cNvPr id="14541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109259515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2C12E5E-472F-4F4A-BC0F-58848F7CA407}" type="slidenum">
              <a:rPr lang="en-US" altLang="en-US"/>
              <a:pPr eaLnBrk="1" hangingPunct="1"/>
              <a:t>65</a:t>
            </a:fld>
            <a:endParaRPr lang="en-US" altLang="en-US"/>
          </a:p>
        </p:txBody>
      </p:sp>
      <p:sp>
        <p:nvSpPr>
          <p:cNvPr id="14643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5722587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DB7C791-598F-457E-995D-5531E9B92AF8}" type="slidenum">
              <a:rPr lang="en-US" altLang="en-US"/>
              <a:pPr eaLnBrk="1" hangingPunct="1"/>
              <a:t>7</a:t>
            </a:fld>
            <a:endParaRPr lang="en-US" altLang="en-US"/>
          </a:p>
        </p:txBody>
      </p:sp>
      <p:sp>
        <p:nvSpPr>
          <p:cNvPr id="8704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2124053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1584BE6-59B1-45BB-9CAB-9B895216BC13}" type="slidenum">
              <a:rPr lang="en-US" altLang="en-US"/>
              <a:pPr eaLnBrk="1" hangingPunct="1"/>
              <a:t>8</a:t>
            </a:fld>
            <a:endParaRPr lang="en-US" altLang="en-US"/>
          </a:p>
        </p:txBody>
      </p:sp>
      <p:sp>
        <p:nvSpPr>
          <p:cNvPr id="8806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9357875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A700111-4945-454E-87D3-E4319634001F}" type="slidenum">
              <a:rPr lang="en-US" altLang="en-US"/>
              <a:pPr eaLnBrk="1" hangingPunct="1"/>
              <a:t>9</a:t>
            </a:fld>
            <a:endParaRPr lang="en-US" altLang="en-US"/>
          </a:p>
        </p:txBody>
      </p:sp>
      <p:sp>
        <p:nvSpPr>
          <p:cNvPr id="8909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5591776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457200" y="3352800"/>
            <a:ext cx="8229600" cy="114300"/>
          </a:xfrm>
          <a:prstGeom prst="rect">
            <a:avLst/>
          </a:prstGeom>
          <a:gradFill rotWithShape="1">
            <a:gsLst>
              <a:gs pos="0">
                <a:srgbClr val="FF0000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" name="Oval 8"/>
          <p:cNvSpPr>
            <a:spLocks noChangeArrowheads="1"/>
          </p:cNvSpPr>
          <p:nvPr/>
        </p:nvSpPr>
        <p:spPr bwMode="auto">
          <a:xfrm>
            <a:off x="444500" y="3219450"/>
            <a:ext cx="381000" cy="381000"/>
          </a:xfrm>
          <a:prstGeom prst="ellipse">
            <a:avLst/>
          </a:prstGeom>
          <a:gradFill rotWithShape="1">
            <a:gsLst>
              <a:gs pos="0">
                <a:srgbClr val="800000"/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1447800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Arial Unicode MS" pitchFamily="34" charset="-128"/>
              <a:buNone/>
              <a:defRPr>
                <a:solidFill>
                  <a:srgbClr val="003300"/>
                </a:solidFill>
              </a:defRPr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en-US" smtClean="0"/>
              <a:t>© WWF (2016)</a:t>
            </a:r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en-US"/>
              <a:t>Automatic SIMDization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47B05C-CCBE-4A3C-878F-9EAFB255F0A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85293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en-US" smtClean="0"/>
              <a:t>© WWF (2016)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en-US"/>
              <a:t>Automatic SIMDization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40B249-5F68-4FB3-BE8D-3FF50FE43E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52724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en-US" smtClean="0"/>
              <a:t>© WWF (2016)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en-US"/>
              <a:t>Automatic SIMDization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7F5C50-8D5A-4A3F-8CB9-5812D51D115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43666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en-US" smtClean="0"/>
              <a:t>© WWF (2016)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en-US"/>
              <a:t>Automatic SIMDization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063999-86E1-4A27-83D0-DEA43BDFD97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3376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en-US" smtClean="0"/>
              <a:t>© WWF (2016)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en-US"/>
              <a:t>Automatic SIMDization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61BC4C-4F66-474B-95E7-D6997C02167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36619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en-US" smtClean="0"/>
              <a:t>© WWF (2016)</a:t>
            </a: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en-US"/>
              <a:t>Automatic SIMDization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5659CC-1D16-4BF2-B40E-E1C88E54335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9403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en-US" smtClean="0"/>
              <a:t>© WWF (2016)</a:t>
            </a:r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en-US"/>
              <a:t>Automatic SIMDization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A7FF2B-A124-4599-B9D2-EBC0E181F0C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596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en-US" smtClean="0"/>
              <a:t>© WWF (2016)</a:t>
            </a:r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en-US"/>
              <a:t>Automatic SIMDization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E7C3E9-2C72-40CD-97E2-2D82E708469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6023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en-US" smtClean="0"/>
              <a:t>© WWF (2016)</a:t>
            </a:r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en-US"/>
              <a:t>Automatic SIMDization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F6F689-A605-4F66-A67C-1338B9BECF7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85200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en-US" smtClean="0"/>
              <a:t>© WWF (2016)</a:t>
            </a: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en-US"/>
              <a:t>Automatic SIMDization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BFF31D-60E2-41D5-9FC3-8CAA7E097E8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35006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en-US" smtClean="0"/>
              <a:t>© WWF (2016)</a:t>
            </a: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en-US"/>
              <a:t>Automatic SIMDization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B391F7-619B-4D5C-BECD-2532802195F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89313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solidFill>
                  <a:srgbClr val="660066"/>
                </a:solidFill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altLang="en-US" smtClean="0"/>
              <a:t>© WWF (2016)</a:t>
            </a:r>
            <a:endParaRPr lang="en-US" altLang="en-US">
              <a:cs typeface="+mn-cs"/>
            </a:endParaRP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solidFill>
                  <a:srgbClr val="660066"/>
                </a:solidFill>
              </a:defRPr>
            </a:lvl1pPr>
          </a:lstStyle>
          <a:p>
            <a:pPr>
              <a:defRPr/>
            </a:pPr>
            <a:r>
              <a:rPr lang="en-US" altLang="en-US"/>
              <a:t>Automatic SIMDization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660066"/>
                </a:solidFill>
              </a:defRPr>
            </a:lvl1pPr>
          </a:lstStyle>
          <a:p>
            <a:fld id="{3CECE887-C50A-4E91-A30D-7AB106CE1F1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457200" y="1371600"/>
            <a:ext cx="8229600" cy="76200"/>
          </a:xfrm>
          <a:prstGeom prst="rect">
            <a:avLst/>
          </a:prstGeom>
          <a:gradFill rotWithShape="1">
            <a:gsLst>
              <a:gs pos="0">
                <a:srgbClr val="FF0000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32" name="Oval 8"/>
          <p:cNvSpPr>
            <a:spLocks noChangeArrowheads="1"/>
          </p:cNvSpPr>
          <p:nvPr/>
        </p:nvSpPr>
        <p:spPr bwMode="auto">
          <a:xfrm>
            <a:off x="381000" y="1333500"/>
            <a:ext cx="152400" cy="152400"/>
          </a:xfrm>
          <a:prstGeom prst="ellipse">
            <a:avLst/>
          </a:prstGeom>
          <a:gradFill rotWithShape="1">
            <a:gsLst>
              <a:gs pos="0">
                <a:srgbClr val="800000"/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99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99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99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99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99"/>
          </a:solidFill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333399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333399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333399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333399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66FF"/>
        </a:buClr>
        <a:buSzPct val="80000"/>
        <a:buFont typeface="Arial Unicode MS" panose="020B0604020202020204" pitchFamily="34" charset="-128"/>
        <a:buChar char="➤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660066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3300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66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Automatic SIMDization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>
                <a:solidFill>
                  <a:srgbClr val="660066"/>
                </a:solidFill>
              </a:rPr>
              <a:t>© WWF (2016)</a:t>
            </a:r>
            <a:endParaRPr lang="en-US" altLang="en-US">
              <a:solidFill>
                <a:srgbClr val="660066"/>
              </a:solidFill>
            </a:endParaRPr>
          </a:p>
        </p:txBody>
      </p:sp>
      <p:sp>
        <p:nvSpPr>
          <p:cNvPr id="2253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660066"/>
                </a:solidFill>
              </a:rPr>
              <a:t>Automatic SIMDization</a:t>
            </a:r>
          </a:p>
        </p:txBody>
      </p:sp>
      <p:sp>
        <p:nvSpPr>
          <p:cNvPr id="2253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4977563-BB89-4917-B395-EA9A28A392B8}" type="slidenum">
              <a:rPr lang="en-US" altLang="en-US">
                <a:solidFill>
                  <a:srgbClr val="660066"/>
                </a:solidFill>
              </a:rPr>
              <a:pPr eaLnBrk="1" hangingPunct="1"/>
              <a:t>10</a:t>
            </a:fld>
            <a:endParaRPr lang="en-US" altLang="en-US">
              <a:solidFill>
                <a:srgbClr val="660066"/>
              </a:solidFill>
            </a:endParaRPr>
          </a:p>
        </p:txBody>
      </p:sp>
      <p:sp>
        <p:nvSpPr>
          <p:cNvPr id="225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Intel SSSE3</a:t>
            </a:r>
          </a:p>
        </p:txBody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u="sng" smtClean="0"/>
              <a:t>S</a:t>
            </a:r>
            <a:r>
              <a:rPr lang="en-US" altLang="en-US" smtClean="0"/>
              <a:t>upplemental </a:t>
            </a:r>
            <a:r>
              <a:rPr lang="en-US" altLang="en-US" u="sng" smtClean="0"/>
              <a:t>S</a:t>
            </a:r>
            <a:r>
              <a:rPr lang="en-US" altLang="en-US" smtClean="0"/>
              <a:t>treaming </a:t>
            </a:r>
            <a:r>
              <a:rPr lang="en-US" altLang="en-US" u="sng" smtClean="0"/>
              <a:t>S</a:t>
            </a:r>
            <a:r>
              <a:rPr lang="en-US" altLang="en-US" smtClean="0"/>
              <a:t>IMD </a:t>
            </a:r>
            <a:r>
              <a:rPr lang="en-US" altLang="en-US" u="sng" smtClean="0"/>
              <a:t>E</a:t>
            </a:r>
            <a:r>
              <a:rPr lang="en-US" altLang="en-US" smtClean="0"/>
              <a:t>xtension 3 (SSSE3) introduced in the Core architecture</a:t>
            </a:r>
          </a:p>
          <a:p>
            <a:pPr eaLnBrk="1" hangingPunct="1"/>
            <a:r>
              <a:rPr lang="en-US" altLang="en-US" smtClean="0"/>
              <a:t>16 new instructions</a:t>
            </a:r>
          </a:p>
          <a:p>
            <a:pPr eaLnBrk="1" hangingPunct="1"/>
            <a:r>
              <a:rPr lang="en-US" altLang="en-US" smtClean="0"/>
              <a:t>Often confused with SSE4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>
                <a:solidFill>
                  <a:srgbClr val="660066"/>
                </a:solidFill>
              </a:rPr>
              <a:t>© WWF (2016)</a:t>
            </a:r>
            <a:endParaRPr lang="en-US" altLang="en-US">
              <a:solidFill>
                <a:srgbClr val="660066"/>
              </a:solidFill>
            </a:endParaRPr>
          </a:p>
        </p:txBody>
      </p:sp>
      <p:sp>
        <p:nvSpPr>
          <p:cNvPr id="2355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660066"/>
                </a:solidFill>
              </a:rPr>
              <a:t>Automatic SIMDization</a:t>
            </a:r>
          </a:p>
        </p:txBody>
      </p:sp>
      <p:sp>
        <p:nvSpPr>
          <p:cNvPr id="2355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40324C2-7CA8-4988-AA59-3AAF40C7D708}" type="slidenum">
              <a:rPr lang="en-US" altLang="en-US">
                <a:solidFill>
                  <a:srgbClr val="660066"/>
                </a:solidFill>
              </a:rPr>
              <a:pPr eaLnBrk="1" hangingPunct="1"/>
              <a:t>11</a:t>
            </a:fld>
            <a:endParaRPr lang="en-US" altLang="en-US">
              <a:solidFill>
                <a:srgbClr val="660066"/>
              </a:solidFill>
            </a:endParaRPr>
          </a:p>
        </p:txBody>
      </p:sp>
      <p:sp>
        <p:nvSpPr>
          <p:cNvPr id="235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SSE4</a:t>
            </a:r>
          </a:p>
        </p:txBody>
      </p:sp>
      <p:sp>
        <p:nvSpPr>
          <p:cNvPr id="2355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Total of 54 new instructions added</a:t>
            </a:r>
          </a:p>
          <a:p>
            <a:pPr eaLnBrk="1" hangingPunct="1"/>
            <a:r>
              <a:rPr lang="en-US" altLang="en-US" smtClean="0"/>
              <a:t>SSE4.1 – introduced in Penryn </a:t>
            </a:r>
          </a:p>
          <a:p>
            <a:pPr lvl="1" eaLnBrk="1" hangingPunct="1"/>
            <a:r>
              <a:rPr lang="en-US" altLang="en-US" smtClean="0"/>
              <a:t>47 new instructions</a:t>
            </a:r>
          </a:p>
          <a:p>
            <a:pPr eaLnBrk="1" hangingPunct="1"/>
            <a:r>
              <a:rPr lang="en-US" altLang="en-US" smtClean="0"/>
              <a:t>SSE4.2 – introduced in Core i7 </a:t>
            </a:r>
          </a:p>
          <a:p>
            <a:pPr lvl="1" eaLnBrk="1" hangingPunct="1"/>
            <a:r>
              <a:rPr lang="en-US" altLang="en-US" smtClean="0"/>
              <a:t>7 new instructions</a:t>
            </a:r>
          </a:p>
          <a:p>
            <a:pPr eaLnBrk="1" hangingPunct="1"/>
            <a:r>
              <a:rPr lang="en-US" altLang="en-US" smtClean="0"/>
              <a:t>SSE4a – supported by AMD</a:t>
            </a:r>
          </a:p>
          <a:p>
            <a:pPr lvl="1" eaLnBrk="1" hangingPunct="1"/>
            <a:r>
              <a:rPr lang="en-US" altLang="en-US" smtClean="0"/>
              <a:t>4 instructions from SSE4 + 2 new instructions</a:t>
            </a:r>
          </a:p>
          <a:p>
            <a:pPr eaLnBrk="1" hangingPunct="1"/>
            <a:r>
              <a:rPr lang="en-US" altLang="en-US" smtClean="0"/>
              <a:t>Goes beyond multimedia applications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>
                <a:solidFill>
                  <a:srgbClr val="660066"/>
                </a:solidFill>
              </a:rPr>
              <a:t>© WWF (2016)</a:t>
            </a:r>
            <a:endParaRPr lang="en-US" altLang="en-US">
              <a:solidFill>
                <a:srgbClr val="660066"/>
              </a:solidFill>
            </a:endParaRPr>
          </a:p>
        </p:txBody>
      </p:sp>
      <p:sp>
        <p:nvSpPr>
          <p:cNvPr id="2457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660066"/>
                </a:solidFill>
              </a:rPr>
              <a:t>Automatic SIMDization</a:t>
            </a:r>
          </a:p>
        </p:txBody>
      </p:sp>
      <p:sp>
        <p:nvSpPr>
          <p:cNvPr id="2458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9081ED1-D3A3-46C0-9B12-7C51F22630E9}" type="slidenum">
              <a:rPr lang="en-US" altLang="en-US">
                <a:solidFill>
                  <a:srgbClr val="660066"/>
                </a:solidFill>
              </a:rPr>
              <a:pPr eaLnBrk="1" hangingPunct="1"/>
              <a:t>12</a:t>
            </a:fld>
            <a:endParaRPr lang="en-US" altLang="en-US">
              <a:solidFill>
                <a:srgbClr val="660066"/>
              </a:solidFill>
            </a:endParaRPr>
          </a:p>
        </p:txBody>
      </p:sp>
      <p:sp>
        <p:nvSpPr>
          <p:cNvPr id="245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AMD SSE5</a:t>
            </a:r>
          </a:p>
        </p:txBody>
      </p:sp>
      <p:sp>
        <p:nvSpPr>
          <p:cNvPr id="2458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Announced in August 2007</a:t>
            </a:r>
          </a:p>
          <a:p>
            <a:pPr eaLnBrk="1" hangingPunct="1"/>
            <a:r>
              <a:rPr lang="en-US" altLang="en-US" smtClean="0"/>
              <a:t>170 new instructions</a:t>
            </a:r>
          </a:p>
          <a:p>
            <a:pPr eaLnBrk="1" hangingPunct="1"/>
            <a:r>
              <a:rPr lang="en-US" altLang="en-US" smtClean="0"/>
              <a:t>Available 2011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>
                <a:solidFill>
                  <a:srgbClr val="660066"/>
                </a:solidFill>
              </a:rPr>
              <a:t>© WWF (2016)</a:t>
            </a:r>
            <a:endParaRPr lang="en-US" altLang="en-US">
              <a:solidFill>
                <a:srgbClr val="660066"/>
              </a:solidFill>
            </a:endParaRPr>
          </a:p>
        </p:txBody>
      </p:sp>
      <p:sp>
        <p:nvSpPr>
          <p:cNvPr id="2560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660066"/>
                </a:solidFill>
              </a:rPr>
              <a:t>Automatic SIMDization</a:t>
            </a:r>
          </a:p>
        </p:txBody>
      </p:sp>
      <p:sp>
        <p:nvSpPr>
          <p:cNvPr id="2560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B6DC052-38F3-40CE-9290-0153B711F4CE}" type="slidenum">
              <a:rPr lang="en-US" altLang="en-US">
                <a:solidFill>
                  <a:srgbClr val="660066"/>
                </a:solidFill>
              </a:rPr>
              <a:pPr eaLnBrk="1" hangingPunct="1"/>
              <a:t>13</a:t>
            </a:fld>
            <a:endParaRPr lang="en-US" altLang="en-US">
              <a:solidFill>
                <a:srgbClr val="660066"/>
              </a:solidFill>
            </a:endParaRPr>
          </a:p>
        </p:txBody>
      </p:sp>
      <p:sp>
        <p:nvSpPr>
          <p:cNvPr id="256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Intel AVX</a:t>
            </a:r>
          </a:p>
        </p:txBody>
      </p:sp>
      <p:sp>
        <p:nvSpPr>
          <p:cNvPr id="256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Intel </a:t>
            </a:r>
            <a:r>
              <a:rPr lang="en-US" altLang="en-US" u="sng" smtClean="0"/>
              <a:t>A</a:t>
            </a:r>
            <a:r>
              <a:rPr lang="en-US" altLang="en-US" smtClean="0"/>
              <a:t>dvanced </a:t>
            </a:r>
            <a:r>
              <a:rPr lang="en-US" altLang="en-US" u="sng" smtClean="0"/>
              <a:t>V</a:t>
            </a:r>
            <a:r>
              <a:rPr lang="en-US" altLang="en-US" smtClean="0"/>
              <a:t>ector </a:t>
            </a:r>
            <a:r>
              <a:rPr lang="en-US" altLang="en-US" u="sng" smtClean="0"/>
              <a:t>E</a:t>
            </a:r>
            <a:r>
              <a:rPr lang="en-US" altLang="en-US" smtClean="0"/>
              <a:t>xtensions</a:t>
            </a:r>
          </a:p>
          <a:p>
            <a:pPr eaLnBrk="1" hangingPunct="1"/>
            <a:r>
              <a:rPr lang="en-US" altLang="en-US" smtClean="0"/>
              <a:t>Suited for highly FP intensive workloads</a:t>
            </a:r>
          </a:p>
          <a:p>
            <a:pPr eaLnBrk="1" hangingPunct="1"/>
            <a:r>
              <a:rPr lang="en-US" altLang="en-US" smtClean="0"/>
              <a:t>Up to 256-bit wide vector FP data</a:t>
            </a:r>
          </a:p>
          <a:p>
            <a:pPr eaLnBrk="1" hangingPunct="1"/>
            <a:r>
              <a:rPr lang="en-US" altLang="en-US" smtClean="0"/>
              <a:t>3 and 4 operands supported</a:t>
            </a:r>
          </a:p>
          <a:p>
            <a:pPr eaLnBrk="1" hangingPunct="1"/>
            <a:r>
              <a:rPr lang="en-US" altLang="en-US" smtClean="0"/>
              <a:t>Power efficient, idle power usage is insignificant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>
                <a:solidFill>
                  <a:srgbClr val="660066"/>
                </a:solidFill>
              </a:rPr>
              <a:t>© WWF (2016)</a:t>
            </a:r>
            <a:endParaRPr lang="en-US" altLang="en-US">
              <a:solidFill>
                <a:srgbClr val="660066"/>
              </a:solidFill>
            </a:endParaRPr>
          </a:p>
        </p:txBody>
      </p:sp>
      <p:sp>
        <p:nvSpPr>
          <p:cNvPr id="2662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660066"/>
                </a:solidFill>
              </a:rPr>
              <a:t>Automatic SIMDization</a:t>
            </a:r>
          </a:p>
        </p:txBody>
      </p:sp>
      <p:sp>
        <p:nvSpPr>
          <p:cNvPr id="2662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745367E-AF8F-4A66-AB9B-DA4F552E2A89}" type="slidenum">
              <a:rPr lang="en-US" altLang="en-US">
                <a:solidFill>
                  <a:srgbClr val="660066"/>
                </a:solidFill>
              </a:rPr>
              <a:pPr eaLnBrk="1" hangingPunct="1"/>
              <a:t>14</a:t>
            </a:fld>
            <a:endParaRPr lang="en-US" altLang="en-US">
              <a:solidFill>
                <a:srgbClr val="660066"/>
              </a:solidFill>
            </a:endParaRPr>
          </a:p>
        </p:txBody>
      </p:sp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Intel AVX</a:t>
            </a:r>
          </a:p>
        </p:txBody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&gt; 200 legacy Intel SSE instructions are updated to handle flexible memory alignment and distinct source operands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&lt; 100 legacy Intel SSE instructions are updated to support 256-bit vectors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&lt; 100 new instructions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Broadcast, permute, fused multiply-add instructions.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4 operand instructions include: FMA, generalized shuffles, and blending of variables</a:t>
            </a:r>
          </a:p>
          <a:p>
            <a:pPr eaLnBrk="1" hangingPunct="1">
              <a:lnSpc>
                <a:spcPct val="90000"/>
              </a:lnSpc>
            </a:pPr>
            <a:endParaRPr lang="en-US" altLang="en-US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Intel AVX2 (2012)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 smtClean="0"/>
              <a:t>expansion of most vector integer SSE and AVX instructions to 256 bits</a:t>
            </a:r>
          </a:p>
          <a:p>
            <a:pPr eaLnBrk="1" hangingPunct="1"/>
            <a:r>
              <a:rPr lang="en-US" altLang="en-US" sz="2400" smtClean="0"/>
              <a:t>three-operand general-purpose bit manipulation and multiply</a:t>
            </a:r>
          </a:p>
          <a:p>
            <a:pPr eaLnBrk="1" hangingPunct="1"/>
            <a:r>
              <a:rPr lang="en-US" altLang="en-US" sz="2400" smtClean="0"/>
              <a:t>three-operand fused multiply-accumulate support (FMA3)</a:t>
            </a:r>
          </a:p>
          <a:p>
            <a:pPr eaLnBrk="1" hangingPunct="1"/>
            <a:r>
              <a:rPr lang="en-US" altLang="en-US" sz="2400" smtClean="0"/>
              <a:t>Gather support, enabling vector elements to be loaded from non-contiguous memory locations</a:t>
            </a:r>
          </a:p>
          <a:p>
            <a:pPr eaLnBrk="1" hangingPunct="1"/>
            <a:r>
              <a:rPr lang="en-US" altLang="en-US" sz="2400" smtClean="0"/>
              <a:t>DWORD- and QWORD-granularity any-to-any permutes</a:t>
            </a:r>
          </a:p>
          <a:p>
            <a:pPr eaLnBrk="1" hangingPunct="1"/>
            <a:r>
              <a:rPr lang="en-US" altLang="en-US" sz="2400" smtClean="0"/>
              <a:t>vector shifts.</a:t>
            </a:r>
          </a:p>
        </p:txBody>
      </p:sp>
      <p:sp>
        <p:nvSpPr>
          <p:cNvPr id="2765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>
                <a:solidFill>
                  <a:srgbClr val="660066"/>
                </a:solidFill>
              </a:rPr>
              <a:t>© WWF (2016)</a:t>
            </a:r>
            <a:endParaRPr lang="en-US" altLang="en-US">
              <a:solidFill>
                <a:srgbClr val="660066"/>
              </a:solidFill>
            </a:endParaRPr>
          </a:p>
        </p:txBody>
      </p:sp>
      <p:sp>
        <p:nvSpPr>
          <p:cNvPr id="2765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660066"/>
                </a:solidFill>
              </a:rPr>
              <a:t>Automatic SIMDization</a:t>
            </a:r>
          </a:p>
        </p:txBody>
      </p:sp>
      <p:sp>
        <p:nvSpPr>
          <p:cNvPr id="276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F41E693-9968-48B2-A1FE-4C30A357988A}" type="slidenum">
              <a:rPr lang="en-US" altLang="en-US">
                <a:solidFill>
                  <a:srgbClr val="660066"/>
                </a:solidFill>
              </a:rPr>
              <a:pPr eaLnBrk="1" hangingPunct="1"/>
              <a:t>15</a:t>
            </a:fld>
            <a:endParaRPr lang="en-US" altLang="en-US">
              <a:solidFill>
                <a:srgbClr val="66006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Intel AVX-512 (2013)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781800" cy="4525963"/>
          </a:xfrm>
        </p:spPr>
        <p:txBody>
          <a:bodyPr/>
          <a:lstStyle/>
          <a:p>
            <a:pPr eaLnBrk="1" hangingPunct="1"/>
            <a:r>
              <a:rPr lang="en-US" altLang="en-US" sz="2800" dirty="0" smtClean="0"/>
              <a:t>Introduce EVEX prefix</a:t>
            </a:r>
          </a:p>
          <a:p>
            <a:pPr eaLnBrk="1" hangingPunct="1"/>
            <a:r>
              <a:rPr lang="en-US" altLang="en-US" sz="2800" dirty="0" smtClean="0"/>
              <a:t>Extensions to 512 bits</a:t>
            </a:r>
          </a:p>
          <a:p>
            <a:pPr eaLnBrk="1" hangingPunct="1"/>
            <a:r>
              <a:rPr lang="en-US" altLang="en-US" sz="2800" dirty="0" smtClean="0"/>
              <a:t>New registers</a:t>
            </a:r>
          </a:p>
          <a:p>
            <a:pPr eaLnBrk="1" hangingPunct="1"/>
            <a:r>
              <a:rPr lang="en-US" altLang="en-US" sz="2800" dirty="0" smtClean="0"/>
              <a:t>New instructions</a:t>
            </a:r>
          </a:p>
          <a:p>
            <a:pPr lvl="1" eaLnBrk="1" hangingPunct="1"/>
            <a:r>
              <a:rPr lang="en-US" altLang="en-US" sz="2400" dirty="0" smtClean="0"/>
              <a:t>AVX-512 conflict detection (AVX-512CD) to help efficiently calculate conflict-free subsets of elements in loops that normally could not be safely </a:t>
            </a:r>
            <a:r>
              <a:rPr lang="en-US" altLang="en-US" sz="2400" dirty="0" err="1" smtClean="0"/>
              <a:t>vectorized</a:t>
            </a:r>
            <a:r>
              <a:rPr lang="en-US" altLang="en-US" sz="2400" dirty="0" smtClean="0"/>
              <a:t>.</a:t>
            </a:r>
          </a:p>
          <a:p>
            <a:pPr eaLnBrk="1" hangingPunct="1"/>
            <a:r>
              <a:rPr lang="en-US" altLang="en-US" sz="2800" dirty="0" smtClean="0"/>
              <a:t>Xeon Phi Knight’s Landing, </a:t>
            </a:r>
            <a:r>
              <a:rPr lang="en-US" altLang="en-US" sz="2800" dirty="0" err="1" smtClean="0"/>
              <a:t>Skylake</a:t>
            </a:r>
            <a:r>
              <a:rPr lang="en-US" altLang="en-US" sz="2800" dirty="0" smtClean="0"/>
              <a:t>-E</a:t>
            </a:r>
            <a:endParaRPr lang="en-US" altLang="en-US" sz="2800" dirty="0" smtClean="0"/>
          </a:p>
        </p:txBody>
      </p:sp>
      <p:sp>
        <p:nvSpPr>
          <p:cNvPr id="2867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>
                <a:solidFill>
                  <a:srgbClr val="660066"/>
                </a:solidFill>
              </a:rPr>
              <a:t>© WWF (2016)</a:t>
            </a:r>
            <a:endParaRPr lang="en-US" altLang="en-US">
              <a:solidFill>
                <a:srgbClr val="660066"/>
              </a:solidFill>
            </a:endParaRPr>
          </a:p>
        </p:txBody>
      </p:sp>
      <p:sp>
        <p:nvSpPr>
          <p:cNvPr id="2867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660066"/>
                </a:solidFill>
              </a:rPr>
              <a:t>Automatic SIMDization</a:t>
            </a:r>
          </a:p>
        </p:txBody>
      </p:sp>
      <p:sp>
        <p:nvSpPr>
          <p:cNvPr id="286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61C8A32-61A0-44B1-AEE2-E01C57519DE0}" type="slidenum">
              <a:rPr lang="en-US" altLang="en-US">
                <a:solidFill>
                  <a:srgbClr val="660066"/>
                </a:solidFill>
              </a:rPr>
              <a:pPr eaLnBrk="1" hangingPunct="1"/>
              <a:t>16</a:t>
            </a:fld>
            <a:endParaRPr lang="en-US" altLang="en-US">
              <a:solidFill>
                <a:srgbClr val="660066"/>
              </a:solidFill>
            </a:endParaRPr>
          </a:p>
        </p:txBody>
      </p:sp>
      <p:pic>
        <p:nvPicPr>
          <p:cNvPr id="2867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1524000"/>
            <a:ext cx="13335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>
                <a:solidFill>
                  <a:srgbClr val="660066"/>
                </a:solidFill>
              </a:rPr>
              <a:t>© WWF (2016)</a:t>
            </a:r>
            <a:endParaRPr lang="en-US" altLang="en-US">
              <a:solidFill>
                <a:srgbClr val="660066"/>
              </a:solidFill>
            </a:endParaRPr>
          </a:p>
        </p:txBody>
      </p:sp>
      <p:sp>
        <p:nvSpPr>
          <p:cNvPr id="2969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660066"/>
                </a:solidFill>
              </a:rPr>
              <a:t>Automatic SIMDization</a:t>
            </a:r>
          </a:p>
        </p:txBody>
      </p:sp>
      <p:sp>
        <p:nvSpPr>
          <p:cNvPr id="2970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9198B19-E908-497D-A2B1-2A48355DDFB0}" type="slidenum">
              <a:rPr lang="en-US" altLang="en-US">
                <a:solidFill>
                  <a:srgbClr val="660066"/>
                </a:solidFill>
              </a:rPr>
              <a:pPr eaLnBrk="1" hangingPunct="1"/>
              <a:t>17</a:t>
            </a:fld>
            <a:endParaRPr lang="en-US" altLang="en-US">
              <a:solidFill>
                <a:srgbClr val="660066"/>
              </a:solidFill>
            </a:endParaRPr>
          </a:p>
        </p:txBody>
      </p:sp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An Important Alternative</a:t>
            </a:r>
          </a:p>
        </p:txBody>
      </p:sp>
      <p:sp>
        <p:nvSpPr>
          <p:cNvPr id="2970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solidFill>
                  <a:srgbClr val="6600CC"/>
                </a:solidFill>
              </a:rPr>
              <a:t>AltiVec</a:t>
            </a:r>
            <a:r>
              <a:rPr lang="en-US" altLang="en-US" smtClean="0"/>
              <a:t> is a floating point and integer SIMD instruction set designed and owned by Apple, IBM and Freescale Semiconductor</a:t>
            </a:r>
          </a:p>
          <a:p>
            <a:pPr lvl="1" eaLnBrk="1" hangingPunct="1"/>
            <a:r>
              <a:rPr lang="en-US" altLang="en-US" smtClean="0"/>
              <a:t>Implemented in the PowerPC and POWER</a:t>
            </a:r>
          </a:p>
          <a:p>
            <a:pPr eaLnBrk="1" hangingPunct="1"/>
            <a:r>
              <a:rPr lang="en-US" altLang="en-US" smtClean="0"/>
              <a:t>IBM updated it to VMX128 for the Xenon (Xbox 360)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>
                <a:solidFill>
                  <a:srgbClr val="660066"/>
                </a:solidFill>
              </a:rPr>
              <a:t>© WWF (2016)</a:t>
            </a:r>
            <a:endParaRPr lang="en-US" altLang="en-US">
              <a:solidFill>
                <a:srgbClr val="660066"/>
              </a:solidFill>
            </a:endParaRPr>
          </a:p>
        </p:txBody>
      </p:sp>
      <p:sp>
        <p:nvSpPr>
          <p:cNvPr id="3072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660066"/>
                </a:solidFill>
              </a:rPr>
              <a:t>Automatic SIMDization</a:t>
            </a:r>
          </a:p>
        </p:txBody>
      </p:sp>
      <p:sp>
        <p:nvSpPr>
          <p:cNvPr id="3072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3DFDB6B-6271-47FE-AED1-389618A6D8B3}" type="slidenum">
              <a:rPr lang="en-US" altLang="en-US">
                <a:solidFill>
                  <a:srgbClr val="660066"/>
                </a:solidFill>
              </a:rPr>
              <a:pPr eaLnBrk="1" hangingPunct="1"/>
              <a:t>18</a:t>
            </a:fld>
            <a:endParaRPr lang="en-US" altLang="en-US">
              <a:solidFill>
                <a:srgbClr val="660066"/>
              </a:solidFill>
            </a:endParaRPr>
          </a:p>
        </p:txBody>
      </p:sp>
      <p:sp>
        <p:nvSpPr>
          <p:cNvPr id="307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Vectorization vs. SIMDization</a:t>
            </a:r>
          </a:p>
        </p:txBody>
      </p:sp>
      <p:sp>
        <p:nvSpPr>
          <p:cNvPr id="3072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Difference is in the length of the vector</a:t>
            </a:r>
          </a:p>
          <a:p>
            <a:pPr lvl="1" eaLnBrk="1" hangingPunct="1"/>
            <a:r>
              <a:rPr lang="en-US" altLang="en-US" smtClean="0"/>
              <a:t>SSE-type of SIMD, VL = 2 or 4</a:t>
            </a:r>
          </a:p>
          <a:p>
            <a:pPr lvl="2" eaLnBrk="1" hangingPunct="1"/>
            <a:r>
              <a:rPr lang="en-US" altLang="en-US" smtClean="0"/>
              <a:t>Related to cache line size</a:t>
            </a:r>
          </a:p>
          <a:p>
            <a:pPr lvl="1" eaLnBrk="1" hangingPunct="1"/>
            <a:r>
              <a:rPr lang="en-US" altLang="en-US" smtClean="0"/>
              <a:t>Vector supercomputers, VL = 128 or 256 or more</a:t>
            </a:r>
          </a:p>
          <a:p>
            <a:pPr lvl="2" eaLnBrk="1" hangingPunct="1"/>
            <a:r>
              <a:rPr lang="en-US" altLang="en-US" smtClean="0"/>
              <a:t>Related to memory bandwidth</a:t>
            </a:r>
          </a:p>
          <a:p>
            <a:pPr eaLnBrk="1" hangingPunct="1"/>
            <a:r>
              <a:rPr lang="en-US" altLang="en-US" smtClean="0"/>
              <a:t>SSE-type generally has more instructions to permute data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>
                <a:solidFill>
                  <a:srgbClr val="660066"/>
                </a:solidFill>
              </a:rPr>
              <a:t>© WWF (2016)</a:t>
            </a:r>
            <a:endParaRPr lang="en-US" altLang="en-US">
              <a:solidFill>
                <a:srgbClr val="660066"/>
              </a:solidFill>
            </a:endParaRPr>
          </a:p>
        </p:txBody>
      </p:sp>
      <p:sp>
        <p:nvSpPr>
          <p:cNvPr id="3174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660066"/>
                </a:solidFill>
              </a:rPr>
              <a:t>Automatic SIMDization</a:t>
            </a:r>
          </a:p>
        </p:txBody>
      </p:sp>
      <p:sp>
        <p:nvSpPr>
          <p:cNvPr id="317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3A31AB8-7E9D-490B-AB89-D8156962CC03}" type="slidenum">
              <a:rPr lang="en-US" altLang="en-US">
                <a:solidFill>
                  <a:srgbClr val="660066"/>
                </a:solidFill>
              </a:rPr>
              <a:pPr eaLnBrk="1" hangingPunct="1"/>
              <a:t>19</a:t>
            </a:fld>
            <a:endParaRPr lang="en-US" altLang="en-US">
              <a:solidFill>
                <a:srgbClr val="660066"/>
              </a:solidFill>
            </a:endParaRPr>
          </a:p>
        </p:txBody>
      </p:sp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most straightforward case</a:t>
            </a:r>
          </a:p>
        </p:txBody>
      </p:sp>
      <p:sp>
        <p:nvSpPr>
          <p:cNvPr id="3175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No loop dependences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Unit stride</a:t>
            </a:r>
          </a:p>
          <a:p>
            <a:pPr eaLnBrk="1" hangingPunct="1"/>
            <a:endParaRPr lang="en-US" altLang="en-US" smtClean="0"/>
          </a:p>
        </p:txBody>
      </p:sp>
      <p:sp>
        <p:nvSpPr>
          <p:cNvPr id="31751" name="Text Box 4"/>
          <p:cNvSpPr txBox="1">
            <a:spLocks noChangeArrowheads="1"/>
          </p:cNvSpPr>
          <p:nvPr/>
        </p:nvSpPr>
        <p:spPr bwMode="auto">
          <a:xfrm>
            <a:off x="609600" y="4191000"/>
            <a:ext cx="8027988" cy="519113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None/>
            </a:pPr>
            <a:r>
              <a:rPr lang="en-US" altLang="en-US" sz="2800">
                <a:solidFill>
                  <a:srgbClr val="660066"/>
                </a:solidFill>
              </a:rPr>
              <a:t>Vectorization = Loop Distribution + Loop Unrolling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>
                <a:solidFill>
                  <a:srgbClr val="660066"/>
                </a:solidFill>
              </a:rPr>
              <a:t>© WWF (2016)</a:t>
            </a:r>
            <a:endParaRPr lang="en-US" altLang="en-US">
              <a:solidFill>
                <a:srgbClr val="660066"/>
              </a:solidFill>
            </a:endParaRPr>
          </a:p>
        </p:txBody>
      </p:sp>
      <p:sp>
        <p:nvSpPr>
          <p:cNvPr id="1433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660066"/>
                </a:solidFill>
              </a:rPr>
              <a:t>Automatic SIMDization</a:t>
            </a:r>
          </a:p>
        </p:txBody>
      </p:sp>
      <p:sp>
        <p:nvSpPr>
          <p:cNvPr id="1434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A85FE7F-3415-4B72-A75D-1A6EBA84650F}" type="slidenum">
              <a:rPr lang="en-US" altLang="en-US">
                <a:solidFill>
                  <a:srgbClr val="660066"/>
                </a:solidFill>
              </a:rPr>
              <a:pPr eaLnBrk="1" hangingPunct="1"/>
              <a:t>2</a:t>
            </a:fld>
            <a:endParaRPr lang="en-US" altLang="en-US">
              <a:solidFill>
                <a:srgbClr val="660066"/>
              </a:solidFill>
            </a:endParaRPr>
          </a:p>
        </p:txBody>
      </p:sp>
      <p:sp>
        <p:nvSpPr>
          <p:cNvPr id="143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Vectorization and SIMDization</a:t>
            </a:r>
          </a:p>
        </p:txBody>
      </p:sp>
      <p:sp>
        <p:nvSpPr>
          <p:cNvPr id="1434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Vector supercomputers used for scientific computation</a:t>
            </a:r>
          </a:p>
          <a:p>
            <a:pPr lvl="1" eaLnBrk="1" hangingPunct="1"/>
            <a:r>
              <a:rPr lang="en-US" altLang="en-US" smtClean="0"/>
              <a:t>Since CDC6600 and Cray-1</a:t>
            </a:r>
          </a:p>
          <a:p>
            <a:pPr lvl="1"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A lot of effort in vectorizing Fortran DO-loop</a:t>
            </a:r>
          </a:p>
          <a:p>
            <a:pPr lvl="1" eaLnBrk="1" hangingPunct="1"/>
            <a:r>
              <a:rPr lang="en-US" altLang="en-US" smtClean="0"/>
              <a:t>Many scientific code do not have complex dependences in their innermost loops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>
                <a:solidFill>
                  <a:srgbClr val="660066"/>
                </a:solidFill>
              </a:rPr>
              <a:t>© WWF (2016)</a:t>
            </a:r>
            <a:endParaRPr lang="en-US" altLang="en-US">
              <a:solidFill>
                <a:srgbClr val="660066"/>
              </a:solidFill>
            </a:endParaRPr>
          </a:p>
        </p:txBody>
      </p:sp>
      <p:sp>
        <p:nvSpPr>
          <p:cNvPr id="3277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660066"/>
                </a:solidFill>
              </a:rPr>
              <a:t>Automatic SIMDization</a:t>
            </a:r>
          </a:p>
        </p:txBody>
      </p:sp>
      <p:sp>
        <p:nvSpPr>
          <p:cNvPr id="3277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FD2496B-7686-4CB7-9582-24A2829E9097}" type="slidenum">
              <a:rPr lang="en-US" altLang="en-US">
                <a:solidFill>
                  <a:srgbClr val="660066"/>
                </a:solidFill>
              </a:rPr>
              <a:pPr eaLnBrk="1" hangingPunct="1"/>
              <a:t>20</a:t>
            </a:fld>
            <a:endParaRPr lang="en-US" altLang="en-US">
              <a:solidFill>
                <a:srgbClr val="660066"/>
              </a:solidFill>
            </a:endParaRPr>
          </a:p>
        </p:txBody>
      </p:sp>
      <p:sp>
        <p:nvSpPr>
          <p:cNvPr id="327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Distribute and Unroll</a:t>
            </a:r>
          </a:p>
        </p:txBody>
      </p:sp>
      <p:sp>
        <p:nvSpPr>
          <p:cNvPr id="32774" name="Text Box 4"/>
          <p:cNvSpPr txBox="1">
            <a:spLocks noChangeArrowheads="1"/>
          </p:cNvSpPr>
          <p:nvPr/>
        </p:nvSpPr>
        <p:spPr bwMode="auto">
          <a:xfrm>
            <a:off x="533400" y="3733800"/>
            <a:ext cx="2438400" cy="1246188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None/>
            </a:pPr>
            <a:r>
              <a:rPr lang="en-US" altLang="en-US">
                <a:solidFill>
                  <a:srgbClr val="660066"/>
                </a:solidFill>
              </a:rPr>
              <a:t>for (i=0; i&lt;N; i++) {</a:t>
            </a:r>
            <a:br>
              <a:rPr lang="en-US" altLang="en-US">
                <a:solidFill>
                  <a:srgbClr val="660066"/>
                </a:solidFill>
              </a:rPr>
            </a:br>
            <a:r>
              <a:rPr lang="en-US" altLang="en-US">
                <a:solidFill>
                  <a:srgbClr val="660066"/>
                </a:solidFill>
              </a:rPr>
              <a:t>   d[i] = a[i] * b[i] + c[i];</a:t>
            </a:r>
            <a:br>
              <a:rPr lang="en-US" altLang="en-US">
                <a:solidFill>
                  <a:srgbClr val="660066"/>
                </a:solidFill>
              </a:rPr>
            </a:br>
            <a:r>
              <a:rPr lang="en-US" altLang="en-US">
                <a:solidFill>
                  <a:srgbClr val="660066"/>
                </a:solidFill>
              </a:rPr>
              <a:t>   e[i] = d[i] + e[j-1];</a:t>
            </a:r>
          </a:p>
          <a:p>
            <a:pPr eaLnBrk="1" hangingPunct="1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None/>
            </a:pPr>
            <a:r>
              <a:rPr lang="en-US" altLang="en-US">
                <a:solidFill>
                  <a:srgbClr val="660066"/>
                </a:solidFill>
              </a:rPr>
              <a:t>}</a:t>
            </a:r>
          </a:p>
        </p:txBody>
      </p:sp>
      <p:sp>
        <p:nvSpPr>
          <p:cNvPr id="32775" name="Text Box 5"/>
          <p:cNvSpPr txBox="1">
            <a:spLocks noChangeArrowheads="1"/>
          </p:cNvSpPr>
          <p:nvPr/>
        </p:nvSpPr>
        <p:spPr bwMode="auto">
          <a:xfrm>
            <a:off x="3276600" y="3048000"/>
            <a:ext cx="2438400" cy="1906588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None/>
            </a:pPr>
            <a:r>
              <a:rPr lang="en-US" altLang="en-US">
                <a:solidFill>
                  <a:srgbClr val="660066"/>
                </a:solidFill>
              </a:rPr>
              <a:t>for (i=0; i&lt;N; i++) {</a:t>
            </a:r>
            <a:br>
              <a:rPr lang="en-US" altLang="en-US">
                <a:solidFill>
                  <a:srgbClr val="660066"/>
                </a:solidFill>
              </a:rPr>
            </a:br>
            <a:r>
              <a:rPr lang="en-US" altLang="en-US">
                <a:solidFill>
                  <a:srgbClr val="660066"/>
                </a:solidFill>
              </a:rPr>
              <a:t>   d[i] = a[i] * b[i] + c[i];</a:t>
            </a:r>
          </a:p>
          <a:p>
            <a:pPr eaLnBrk="1" hangingPunct="1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None/>
            </a:pPr>
            <a:r>
              <a:rPr lang="en-US" altLang="en-US">
                <a:solidFill>
                  <a:srgbClr val="660066"/>
                </a:solidFill>
              </a:rPr>
              <a:t>}</a:t>
            </a:r>
          </a:p>
          <a:p>
            <a:pPr eaLnBrk="1" hangingPunct="1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None/>
            </a:pPr>
            <a:r>
              <a:rPr lang="en-US" altLang="en-US">
                <a:solidFill>
                  <a:srgbClr val="660066"/>
                </a:solidFill>
              </a:rPr>
              <a:t>for (i=0; i&lt;N; i++) {</a:t>
            </a:r>
            <a:br>
              <a:rPr lang="en-US" altLang="en-US">
                <a:solidFill>
                  <a:srgbClr val="660066"/>
                </a:solidFill>
              </a:rPr>
            </a:br>
            <a:r>
              <a:rPr lang="en-US" altLang="en-US">
                <a:solidFill>
                  <a:srgbClr val="660066"/>
                </a:solidFill>
              </a:rPr>
              <a:t>   e[i] = d[i] + e[j-1];</a:t>
            </a:r>
          </a:p>
          <a:p>
            <a:pPr eaLnBrk="1" hangingPunct="1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None/>
            </a:pPr>
            <a:r>
              <a:rPr lang="en-US" altLang="en-US">
                <a:solidFill>
                  <a:srgbClr val="660066"/>
                </a:solidFill>
              </a:rPr>
              <a:t>}</a:t>
            </a:r>
          </a:p>
        </p:txBody>
      </p:sp>
      <p:sp>
        <p:nvSpPr>
          <p:cNvPr id="32776" name="Text Box 8"/>
          <p:cNvSpPr txBox="1">
            <a:spLocks noChangeArrowheads="1"/>
          </p:cNvSpPr>
          <p:nvPr/>
        </p:nvSpPr>
        <p:spPr bwMode="auto">
          <a:xfrm>
            <a:off x="6096000" y="2743200"/>
            <a:ext cx="2362200" cy="2236788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None/>
            </a:pPr>
            <a:r>
              <a:rPr lang="en-US" altLang="en-US">
                <a:solidFill>
                  <a:srgbClr val="660066"/>
                </a:solidFill>
              </a:rPr>
              <a:t>for (i=0; i&lt;N; i++) {</a:t>
            </a:r>
            <a:br>
              <a:rPr lang="en-US" altLang="en-US">
                <a:solidFill>
                  <a:srgbClr val="660066"/>
                </a:solidFill>
              </a:rPr>
            </a:br>
            <a:r>
              <a:rPr lang="en-US" altLang="en-US">
                <a:solidFill>
                  <a:srgbClr val="660066"/>
                </a:solidFill>
              </a:rPr>
              <a:t>   temp[i] = a[i] * b[i];</a:t>
            </a:r>
          </a:p>
          <a:p>
            <a:pPr eaLnBrk="1" hangingPunct="1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None/>
            </a:pPr>
            <a:r>
              <a:rPr lang="en-US" altLang="en-US">
                <a:solidFill>
                  <a:srgbClr val="660066"/>
                </a:solidFill>
              </a:rPr>
              <a:t>   d[i] = temp[i] + c[i];</a:t>
            </a:r>
          </a:p>
          <a:p>
            <a:pPr eaLnBrk="1" hangingPunct="1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None/>
            </a:pPr>
            <a:r>
              <a:rPr lang="en-US" altLang="en-US">
                <a:solidFill>
                  <a:srgbClr val="660066"/>
                </a:solidFill>
              </a:rPr>
              <a:t>}</a:t>
            </a:r>
          </a:p>
          <a:p>
            <a:pPr eaLnBrk="1" hangingPunct="1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None/>
            </a:pPr>
            <a:r>
              <a:rPr lang="en-US" altLang="en-US">
                <a:solidFill>
                  <a:srgbClr val="660066"/>
                </a:solidFill>
              </a:rPr>
              <a:t>for (i=0; i&lt;N; i++) {</a:t>
            </a:r>
            <a:br>
              <a:rPr lang="en-US" altLang="en-US">
                <a:solidFill>
                  <a:srgbClr val="660066"/>
                </a:solidFill>
              </a:rPr>
            </a:br>
            <a:r>
              <a:rPr lang="en-US" altLang="en-US">
                <a:solidFill>
                  <a:srgbClr val="660066"/>
                </a:solidFill>
              </a:rPr>
              <a:t>   e[i] = d[i] + e[j-1];</a:t>
            </a:r>
          </a:p>
          <a:p>
            <a:pPr eaLnBrk="1" hangingPunct="1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None/>
            </a:pPr>
            <a:r>
              <a:rPr lang="en-US" altLang="en-US">
                <a:solidFill>
                  <a:srgbClr val="660066"/>
                </a:solidFill>
              </a:rPr>
              <a:t>}</a:t>
            </a:r>
          </a:p>
        </p:txBody>
      </p:sp>
      <p:sp>
        <p:nvSpPr>
          <p:cNvPr id="32777" name="Text Box 9"/>
          <p:cNvSpPr txBox="1">
            <a:spLocks noChangeArrowheads="1"/>
          </p:cNvSpPr>
          <p:nvPr/>
        </p:nvSpPr>
        <p:spPr bwMode="auto">
          <a:xfrm>
            <a:off x="1219200" y="5029200"/>
            <a:ext cx="971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Original</a:t>
            </a:r>
          </a:p>
        </p:txBody>
      </p:sp>
      <p:sp>
        <p:nvSpPr>
          <p:cNvPr id="32778" name="Text Box 10"/>
          <p:cNvSpPr txBox="1">
            <a:spLocks noChangeArrowheads="1"/>
          </p:cNvSpPr>
          <p:nvPr/>
        </p:nvSpPr>
        <p:spPr bwMode="auto">
          <a:xfrm>
            <a:off x="3505200" y="5029200"/>
            <a:ext cx="1898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Loop Distribution</a:t>
            </a:r>
          </a:p>
        </p:txBody>
      </p:sp>
      <p:sp>
        <p:nvSpPr>
          <p:cNvPr id="32779" name="Text Box 11"/>
          <p:cNvSpPr txBox="1">
            <a:spLocks noChangeArrowheads="1"/>
          </p:cNvSpPr>
          <p:nvPr/>
        </p:nvSpPr>
        <p:spPr bwMode="auto">
          <a:xfrm>
            <a:off x="6553200" y="5029200"/>
            <a:ext cx="1416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Simplify ops</a:t>
            </a:r>
          </a:p>
        </p:txBody>
      </p:sp>
      <p:sp>
        <p:nvSpPr>
          <p:cNvPr id="32780" name="AutoShape 12"/>
          <p:cNvSpPr>
            <a:spLocks noChangeArrowheads="1"/>
          </p:cNvSpPr>
          <p:nvPr/>
        </p:nvSpPr>
        <p:spPr bwMode="auto">
          <a:xfrm>
            <a:off x="1905000" y="2286000"/>
            <a:ext cx="2209800" cy="609600"/>
          </a:xfrm>
          <a:prstGeom prst="curvedDownArrow">
            <a:avLst>
              <a:gd name="adj1" fmla="val 72500"/>
              <a:gd name="adj2" fmla="val 145000"/>
              <a:gd name="adj3" fmla="val 33333"/>
            </a:avLst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2781" name="AutoShape 13"/>
          <p:cNvSpPr>
            <a:spLocks noChangeArrowheads="1"/>
          </p:cNvSpPr>
          <p:nvPr/>
        </p:nvSpPr>
        <p:spPr bwMode="auto">
          <a:xfrm>
            <a:off x="4953000" y="1981200"/>
            <a:ext cx="2209800" cy="609600"/>
          </a:xfrm>
          <a:prstGeom prst="curvedDownArrow">
            <a:avLst>
              <a:gd name="adj1" fmla="val 72500"/>
              <a:gd name="adj2" fmla="val 145000"/>
              <a:gd name="adj3" fmla="val 33333"/>
            </a:avLst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>
                <a:solidFill>
                  <a:srgbClr val="660066"/>
                </a:solidFill>
              </a:rPr>
              <a:t>© WWF (2016)</a:t>
            </a:r>
            <a:endParaRPr lang="en-US" altLang="en-US">
              <a:solidFill>
                <a:srgbClr val="660066"/>
              </a:solidFill>
            </a:endParaRPr>
          </a:p>
        </p:txBody>
      </p:sp>
      <p:sp>
        <p:nvSpPr>
          <p:cNvPr id="3379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660066"/>
                </a:solidFill>
              </a:rPr>
              <a:t>Automatic SIMDization</a:t>
            </a:r>
          </a:p>
        </p:txBody>
      </p:sp>
      <p:sp>
        <p:nvSpPr>
          <p:cNvPr id="3379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9FB7B80-F78A-411D-AF49-D06FF556D969}" type="slidenum">
              <a:rPr lang="en-US" altLang="en-US">
                <a:solidFill>
                  <a:srgbClr val="660066"/>
                </a:solidFill>
              </a:rPr>
              <a:pPr eaLnBrk="1" hangingPunct="1"/>
              <a:t>21</a:t>
            </a:fld>
            <a:endParaRPr lang="en-US" altLang="en-US">
              <a:solidFill>
                <a:srgbClr val="660066"/>
              </a:solidFill>
            </a:endParaRPr>
          </a:p>
        </p:txBody>
      </p:sp>
      <p:sp>
        <p:nvSpPr>
          <p:cNvPr id="337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Distribute and Unroll</a:t>
            </a:r>
          </a:p>
        </p:txBody>
      </p:sp>
      <p:sp>
        <p:nvSpPr>
          <p:cNvPr id="33798" name="Text Box 5"/>
          <p:cNvSpPr txBox="1">
            <a:spLocks noChangeArrowheads="1"/>
          </p:cNvSpPr>
          <p:nvPr/>
        </p:nvSpPr>
        <p:spPr bwMode="auto">
          <a:xfrm>
            <a:off x="457200" y="2133600"/>
            <a:ext cx="2362200" cy="33782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>
                <a:solidFill>
                  <a:srgbClr val="660066"/>
                </a:solidFill>
              </a:rPr>
              <a:t>for (i=0; i&lt;N%4; i+=4) {</a:t>
            </a:r>
            <a:br>
              <a:rPr lang="en-US" altLang="en-US" sz="1200">
                <a:solidFill>
                  <a:srgbClr val="660066"/>
                </a:solidFill>
              </a:rPr>
            </a:br>
            <a:r>
              <a:rPr lang="en-US" altLang="en-US" sz="1200">
                <a:solidFill>
                  <a:srgbClr val="660066"/>
                </a:solidFill>
              </a:rPr>
              <a:t>   temp[i] = a[i] * b[i];</a:t>
            </a:r>
          </a:p>
          <a:p>
            <a:pPr eaLnBrk="1" hangingPunct="1"/>
            <a:r>
              <a:rPr lang="en-US" altLang="en-US" sz="1200">
                <a:solidFill>
                  <a:srgbClr val="660066"/>
                </a:solidFill>
              </a:rPr>
              <a:t>   d[i] = temp[i] + c[i]; </a:t>
            </a:r>
            <a:br>
              <a:rPr lang="en-US" altLang="en-US" sz="1200">
                <a:solidFill>
                  <a:srgbClr val="660066"/>
                </a:solidFill>
              </a:rPr>
            </a:br>
            <a:r>
              <a:rPr lang="en-US" altLang="en-US" sz="1200">
                <a:solidFill>
                  <a:srgbClr val="660066"/>
                </a:solidFill>
              </a:rPr>
              <a:t>   temp[i+1] = a[i+1] * b[i+1];</a:t>
            </a:r>
          </a:p>
          <a:p>
            <a:pPr eaLnBrk="1" hangingPunct="1"/>
            <a:r>
              <a:rPr lang="en-US" altLang="en-US" sz="1200">
                <a:solidFill>
                  <a:srgbClr val="660066"/>
                </a:solidFill>
              </a:rPr>
              <a:t>   d[i+1] = temp[i+1] + c[i+1];</a:t>
            </a:r>
          </a:p>
          <a:p>
            <a:pPr eaLnBrk="1" hangingPunct="1"/>
            <a:r>
              <a:rPr lang="en-US" altLang="en-US" sz="1200">
                <a:solidFill>
                  <a:srgbClr val="660066"/>
                </a:solidFill>
              </a:rPr>
              <a:t>   temp[i+2] = a[i+2] * b[i+2];</a:t>
            </a:r>
          </a:p>
          <a:p>
            <a:pPr eaLnBrk="1" hangingPunct="1"/>
            <a:r>
              <a:rPr lang="en-US" altLang="en-US" sz="1200">
                <a:solidFill>
                  <a:srgbClr val="660066"/>
                </a:solidFill>
              </a:rPr>
              <a:t>   d[i+2] = temp[i+2] + c[i+2];</a:t>
            </a:r>
            <a:br>
              <a:rPr lang="en-US" altLang="en-US" sz="1200">
                <a:solidFill>
                  <a:srgbClr val="660066"/>
                </a:solidFill>
              </a:rPr>
            </a:br>
            <a:r>
              <a:rPr lang="en-US" altLang="en-US" sz="1200">
                <a:solidFill>
                  <a:srgbClr val="660066"/>
                </a:solidFill>
              </a:rPr>
              <a:t>   temp[i+3] = a[i+3] * b[i+3];</a:t>
            </a:r>
          </a:p>
          <a:p>
            <a:pPr eaLnBrk="1" hangingPunct="1"/>
            <a:r>
              <a:rPr lang="en-US" altLang="en-US" sz="1200">
                <a:solidFill>
                  <a:srgbClr val="660066"/>
                </a:solidFill>
              </a:rPr>
              <a:t>   d[i+3] = temp[i+3] + c[i+3];</a:t>
            </a:r>
          </a:p>
          <a:p>
            <a:pPr eaLnBrk="1" hangingPunct="1"/>
            <a:r>
              <a:rPr lang="en-US" altLang="en-US" sz="1200">
                <a:solidFill>
                  <a:srgbClr val="660066"/>
                </a:solidFill>
              </a:rPr>
              <a:t>}</a:t>
            </a:r>
          </a:p>
          <a:p>
            <a:pPr eaLnBrk="1" hangingPunct="1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None/>
            </a:pPr>
            <a:r>
              <a:rPr lang="en-US" altLang="en-US" sz="1200">
                <a:solidFill>
                  <a:srgbClr val="660066"/>
                </a:solidFill>
              </a:rPr>
              <a:t>for (; i&lt;N; i++) {</a:t>
            </a:r>
            <a:br>
              <a:rPr lang="en-US" altLang="en-US" sz="1200">
                <a:solidFill>
                  <a:srgbClr val="660066"/>
                </a:solidFill>
              </a:rPr>
            </a:br>
            <a:r>
              <a:rPr lang="en-US" altLang="en-US" sz="1200">
                <a:solidFill>
                  <a:srgbClr val="660066"/>
                </a:solidFill>
              </a:rPr>
              <a:t>   temp[i] = a[i] * b[i];</a:t>
            </a:r>
          </a:p>
          <a:p>
            <a:pPr eaLnBrk="1" hangingPunct="1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None/>
            </a:pPr>
            <a:r>
              <a:rPr lang="en-US" altLang="en-US" sz="1200">
                <a:solidFill>
                  <a:srgbClr val="660066"/>
                </a:solidFill>
              </a:rPr>
              <a:t>   d[i] = temp[i] + c[i];</a:t>
            </a:r>
          </a:p>
          <a:p>
            <a:pPr eaLnBrk="1" hangingPunct="1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None/>
            </a:pPr>
            <a:r>
              <a:rPr lang="en-US" altLang="en-US" sz="1200">
                <a:solidFill>
                  <a:srgbClr val="660066"/>
                </a:solidFill>
              </a:rPr>
              <a:t>}</a:t>
            </a:r>
          </a:p>
          <a:p>
            <a:pPr eaLnBrk="1" hangingPunct="1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None/>
            </a:pPr>
            <a:r>
              <a:rPr lang="en-US" altLang="en-US" sz="1200">
                <a:solidFill>
                  <a:srgbClr val="660066"/>
                </a:solidFill>
              </a:rPr>
              <a:t>for (i=0; i&lt;N; i++) {</a:t>
            </a:r>
            <a:br>
              <a:rPr lang="en-US" altLang="en-US" sz="1200">
                <a:solidFill>
                  <a:srgbClr val="660066"/>
                </a:solidFill>
              </a:rPr>
            </a:br>
            <a:r>
              <a:rPr lang="en-US" altLang="en-US" sz="1200">
                <a:solidFill>
                  <a:srgbClr val="660066"/>
                </a:solidFill>
              </a:rPr>
              <a:t>   e[i] = d[i] + e[j-1];</a:t>
            </a:r>
          </a:p>
          <a:p>
            <a:pPr eaLnBrk="1" hangingPunct="1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None/>
            </a:pPr>
            <a:r>
              <a:rPr lang="en-US" altLang="en-US" sz="1200">
                <a:solidFill>
                  <a:srgbClr val="660066"/>
                </a:solidFill>
              </a:rPr>
              <a:t>}</a:t>
            </a:r>
          </a:p>
        </p:txBody>
      </p:sp>
      <p:sp>
        <p:nvSpPr>
          <p:cNvPr id="33799" name="Text Box 6"/>
          <p:cNvSpPr txBox="1">
            <a:spLocks noChangeArrowheads="1"/>
          </p:cNvSpPr>
          <p:nvPr/>
        </p:nvSpPr>
        <p:spPr bwMode="auto">
          <a:xfrm>
            <a:off x="1066800" y="5562600"/>
            <a:ext cx="781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Unroll</a:t>
            </a:r>
          </a:p>
        </p:txBody>
      </p:sp>
      <p:sp>
        <p:nvSpPr>
          <p:cNvPr id="33800" name="Text Box 7"/>
          <p:cNvSpPr txBox="1">
            <a:spLocks noChangeArrowheads="1"/>
          </p:cNvSpPr>
          <p:nvPr/>
        </p:nvSpPr>
        <p:spPr bwMode="auto">
          <a:xfrm>
            <a:off x="3810000" y="5486400"/>
            <a:ext cx="1250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Group ops</a:t>
            </a:r>
          </a:p>
        </p:txBody>
      </p:sp>
      <p:sp>
        <p:nvSpPr>
          <p:cNvPr id="33801" name="Text Box 8"/>
          <p:cNvSpPr txBox="1">
            <a:spLocks noChangeArrowheads="1"/>
          </p:cNvSpPr>
          <p:nvPr/>
        </p:nvSpPr>
        <p:spPr bwMode="auto">
          <a:xfrm>
            <a:off x="6705600" y="5486400"/>
            <a:ext cx="1136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Vectorize</a:t>
            </a:r>
          </a:p>
        </p:txBody>
      </p:sp>
      <p:sp>
        <p:nvSpPr>
          <p:cNvPr id="33802" name="Text Box 11"/>
          <p:cNvSpPr txBox="1">
            <a:spLocks noChangeArrowheads="1"/>
          </p:cNvSpPr>
          <p:nvPr/>
        </p:nvSpPr>
        <p:spPr bwMode="auto">
          <a:xfrm>
            <a:off x="3352800" y="2133600"/>
            <a:ext cx="2362200" cy="33782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>
                <a:solidFill>
                  <a:srgbClr val="660066"/>
                </a:solidFill>
              </a:rPr>
              <a:t>for (i=0; i&lt;N%4; i+=4) {</a:t>
            </a:r>
            <a:br>
              <a:rPr lang="en-US" altLang="en-US" sz="1200">
                <a:solidFill>
                  <a:srgbClr val="660066"/>
                </a:solidFill>
              </a:rPr>
            </a:br>
            <a:r>
              <a:rPr lang="en-US" altLang="en-US" sz="1200">
                <a:solidFill>
                  <a:srgbClr val="660066"/>
                </a:solidFill>
              </a:rPr>
              <a:t>   temp[i] = a[i] * b[i];</a:t>
            </a:r>
          </a:p>
          <a:p>
            <a:pPr eaLnBrk="1" hangingPunct="1"/>
            <a:r>
              <a:rPr lang="en-US" altLang="en-US" sz="1200">
                <a:solidFill>
                  <a:srgbClr val="660066"/>
                </a:solidFill>
              </a:rPr>
              <a:t>   temp[i+1] = a[i+1] * b[i+1];</a:t>
            </a:r>
          </a:p>
          <a:p>
            <a:pPr eaLnBrk="1" hangingPunct="1"/>
            <a:r>
              <a:rPr lang="en-US" altLang="en-US" sz="1200">
                <a:solidFill>
                  <a:srgbClr val="660066"/>
                </a:solidFill>
              </a:rPr>
              <a:t>   temp[i+2] = a[i+2] * b[i+2];</a:t>
            </a:r>
          </a:p>
          <a:p>
            <a:pPr eaLnBrk="1" hangingPunct="1"/>
            <a:r>
              <a:rPr lang="en-US" altLang="en-US" sz="1200">
                <a:solidFill>
                  <a:srgbClr val="660066"/>
                </a:solidFill>
              </a:rPr>
              <a:t>   temp[i+3] = a[i+3] * b[i+3];</a:t>
            </a:r>
          </a:p>
          <a:p>
            <a:pPr eaLnBrk="1" hangingPunct="1"/>
            <a:r>
              <a:rPr lang="en-US" altLang="en-US" sz="1200">
                <a:solidFill>
                  <a:srgbClr val="660066"/>
                </a:solidFill>
              </a:rPr>
              <a:t>   d[i] = temp[i] + c[i];</a:t>
            </a:r>
          </a:p>
          <a:p>
            <a:pPr eaLnBrk="1" hangingPunct="1"/>
            <a:r>
              <a:rPr lang="en-US" altLang="en-US" sz="1200">
                <a:solidFill>
                  <a:srgbClr val="660066"/>
                </a:solidFill>
              </a:rPr>
              <a:t>   d[i+1] = temp[i+1] + c[i+1];</a:t>
            </a:r>
          </a:p>
          <a:p>
            <a:pPr eaLnBrk="1" hangingPunct="1"/>
            <a:r>
              <a:rPr lang="en-US" altLang="en-US" sz="1200">
                <a:solidFill>
                  <a:srgbClr val="660066"/>
                </a:solidFill>
              </a:rPr>
              <a:t>   d[i+2] = temp[i+2] + c[i+2];</a:t>
            </a:r>
            <a:br>
              <a:rPr lang="en-US" altLang="en-US" sz="1200">
                <a:solidFill>
                  <a:srgbClr val="660066"/>
                </a:solidFill>
              </a:rPr>
            </a:br>
            <a:r>
              <a:rPr lang="en-US" altLang="en-US" sz="1200">
                <a:solidFill>
                  <a:srgbClr val="660066"/>
                </a:solidFill>
              </a:rPr>
              <a:t>   d[i+3] = temp[i+3] + c[i+3];</a:t>
            </a:r>
          </a:p>
          <a:p>
            <a:pPr eaLnBrk="1" hangingPunct="1"/>
            <a:r>
              <a:rPr lang="en-US" altLang="en-US" sz="1200">
                <a:solidFill>
                  <a:srgbClr val="660066"/>
                </a:solidFill>
              </a:rPr>
              <a:t>}</a:t>
            </a:r>
          </a:p>
          <a:p>
            <a:pPr eaLnBrk="1" hangingPunct="1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None/>
            </a:pPr>
            <a:r>
              <a:rPr lang="en-US" altLang="en-US" sz="1200">
                <a:solidFill>
                  <a:srgbClr val="660066"/>
                </a:solidFill>
              </a:rPr>
              <a:t>for (; i&lt;N; i++) {</a:t>
            </a:r>
            <a:br>
              <a:rPr lang="en-US" altLang="en-US" sz="1200">
                <a:solidFill>
                  <a:srgbClr val="660066"/>
                </a:solidFill>
              </a:rPr>
            </a:br>
            <a:r>
              <a:rPr lang="en-US" altLang="en-US" sz="1200">
                <a:solidFill>
                  <a:srgbClr val="660066"/>
                </a:solidFill>
              </a:rPr>
              <a:t>   temp[i] = a[i] * b[i];</a:t>
            </a:r>
          </a:p>
          <a:p>
            <a:pPr eaLnBrk="1" hangingPunct="1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None/>
            </a:pPr>
            <a:r>
              <a:rPr lang="en-US" altLang="en-US" sz="1200">
                <a:solidFill>
                  <a:srgbClr val="660066"/>
                </a:solidFill>
              </a:rPr>
              <a:t>   d[i] = temp[i] + c[i];</a:t>
            </a:r>
          </a:p>
          <a:p>
            <a:pPr eaLnBrk="1" hangingPunct="1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None/>
            </a:pPr>
            <a:r>
              <a:rPr lang="en-US" altLang="en-US" sz="1200">
                <a:solidFill>
                  <a:srgbClr val="660066"/>
                </a:solidFill>
              </a:rPr>
              <a:t>}</a:t>
            </a:r>
          </a:p>
          <a:p>
            <a:pPr eaLnBrk="1" hangingPunct="1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None/>
            </a:pPr>
            <a:r>
              <a:rPr lang="en-US" altLang="en-US" sz="1200">
                <a:solidFill>
                  <a:srgbClr val="660066"/>
                </a:solidFill>
              </a:rPr>
              <a:t>for (i=0; i&lt;N; i++) {</a:t>
            </a:r>
            <a:br>
              <a:rPr lang="en-US" altLang="en-US" sz="1200">
                <a:solidFill>
                  <a:srgbClr val="660066"/>
                </a:solidFill>
              </a:rPr>
            </a:br>
            <a:r>
              <a:rPr lang="en-US" altLang="en-US" sz="1200">
                <a:solidFill>
                  <a:srgbClr val="660066"/>
                </a:solidFill>
              </a:rPr>
              <a:t>   e[i] = d[i] + e[j-1];</a:t>
            </a:r>
          </a:p>
          <a:p>
            <a:pPr eaLnBrk="1" hangingPunct="1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None/>
            </a:pPr>
            <a:r>
              <a:rPr lang="en-US" altLang="en-US" sz="1200">
                <a:solidFill>
                  <a:srgbClr val="660066"/>
                </a:solidFill>
              </a:rPr>
              <a:t>}</a:t>
            </a:r>
          </a:p>
        </p:txBody>
      </p:sp>
      <p:sp>
        <p:nvSpPr>
          <p:cNvPr id="33803" name="Text Box 12"/>
          <p:cNvSpPr txBox="1">
            <a:spLocks noChangeArrowheads="1"/>
          </p:cNvSpPr>
          <p:nvPr/>
        </p:nvSpPr>
        <p:spPr bwMode="auto">
          <a:xfrm>
            <a:off x="6096000" y="3200400"/>
            <a:ext cx="2362200" cy="228282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>
                <a:solidFill>
                  <a:srgbClr val="660066"/>
                </a:solidFill>
              </a:rPr>
              <a:t>for (i=0; i&lt;N%4; i+=4) {</a:t>
            </a:r>
            <a:br>
              <a:rPr lang="en-US" altLang="en-US" sz="1200">
                <a:solidFill>
                  <a:srgbClr val="660066"/>
                </a:solidFill>
              </a:rPr>
            </a:br>
            <a:r>
              <a:rPr lang="en-US" altLang="en-US" sz="1200">
                <a:solidFill>
                  <a:srgbClr val="660066"/>
                </a:solidFill>
              </a:rPr>
              <a:t>   temp[i:i+3] = a[i:i+3] * b[i:i+3];</a:t>
            </a:r>
          </a:p>
          <a:p>
            <a:pPr eaLnBrk="1" hangingPunct="1"/>
            <a:r>
              <a:rPr lang="en-US" altLang="en-US" sz="1200">
                <a:solidFill>
                  <a:srgbClr val="660066"/>
                </a:solidFill>
              </a:rPr>
              <a:t>   d[i:i+3] = temp[i:i+3] + c[i:i+3];</a:t>
            </a:r>
          </a:p>
          <a:p>
            <a:pPr eaLnBrk="1" hangingPunct="1"/>
            <a:r>
              <a:rPr lang="en-US" altLang="en-US" sz="1200">
                <a:solidFill>
                  <a:srgbClr val="660066"/>
                </a:solidFill>
              </a:rPr>
              <a:t>}</a:t>
            </a:r>
          </a:p>
          <a:p>
            <a:pPr eaLnBrk="1" hangingPunct="1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None/>
            </a:pPr>
            <a:r>
              <a:rPr lang="en-US" altLang="en-US" sz="1200">
                <a:solidFill>
                  <a:srgbClr val="660066"/>
                </a:solidFill>
              </a:rPr>
              <a:t>for (; i&lt;N; i++) {</a:t>
            </a:r>
            <a:br>
              <a:rPr lang="en-US" altLang="en-US" sz="1200">
                <a:solidFill>
                  <a:srgbClr val="660066"/>
                </a:solidFill>
              </a:rPr>
            </a:br>
            <a:r>
              <a:rPr lang="en-US" altLang="en-US" sz="1200">
                <a:solidFill>
                  <a:srgbClr val="660066"/>
                </a:solidFill>
              </a:rPr>
              <a:t>   temp[i] = a[i] * b[i];</a:t>
            </a:r>
          </a:p>
          <a:p>
            <a:pPr eaLnBrk="1" hangingPunct="1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None/>
            </a:pPr>
            <a:r>
              <a:rPr lang="en-US" altLang="en-US" sz="1200">
                <a:solidFill>
                  <a:srgbClr val="660066"/>
                </a:solidFill>
              </a:rPr>
              <a:t>   d[i] = temp[i] + c[i];</a:t>
            </a:r>
          </a:p>
          <a:p>
            <a:pPr eaLnBrk="1" hangingPunct="1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None/>
            </a:pPr>
            <a:r>
              <a:rPr lang="en-US" altLang="en-US" sz="1200">
                <a:solidFill>
                  <a:srgbClr val="660066"/>
                </a:solidFill>
              </a:rPr>
              <a:t>}</a:t>
            </a:r>
          </a:p>
          <a:p>
            <a:pPr eaLnBrk="1" hangingPunct="1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None/>
            </a:pPr>
            <a:r>
              <a:rPr lang="en-US" altLang="en-US" sz="1200">
                <a:solidFill>
                  <a:srgbClr val="660066"/>
                </a:solidFill>
              </a:rPr>
              <a:t>for (i=0; i&lt;N; i++) {</a:t>
            </a:r>
            <a:br>
              <a:rPr lang="en-US" altLang="en-US" sz="1200">
                <a:solidFill>
                  <a:srgbClr val="660066"/>
                </a:solidFill>
              </a:rPr>
            </a:br>
            <a:r>
              <a:rPr lang="en-US" altLang="en-US" sz="1200">
                <a:solidFill>
                  <a:srgbClr val="660066"/>
                </a:solidFill>
              </a:rPr>
              <a:t>   e[i] = d[i] + e[j-1];</a:t>
            </a:r>
          </a:p>
          <a:p>
            <a:pPr eaLnBrk="1" hangingPunct="1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None/>
            </a:pPr>
            <a:r>
              <a:rPr lang="en-US" altLang="en-US" sz="1200">
                <a:solidFill>
                  <a:srgbClr val="660066"/>
                </a:solidFill>
              </a:rPr>
              <a:t>}</a:t>
            </a:r>
          </a:p>
        </p:txBody>
      </p:sp>
      <p:sp>
        <p:nvSpPr>
          <p:cNvPr id="33804" name="AutoShape 10"/>
          <p:cNvSpPr>
            <a:spLocks noChangeArrowheads="1"/>
          </p:cNvSpPr>
          <p:nvPr/>
        </p:nvSpPr>
        <p:spPr bwMode="auto">
          <a:xfrm>
            <a:off x="5334000" y="1905000"/>
            <a:ext cx="2209800" cy="609600"/>
          </a:xfrm>
          <a:prstGeom prst="curvedDownArrow">
            <a:avLst>
              <a:gd name="adj1" fmla="val 72500"/>
              <a:gd name="adj2" fmla="val 145000"/>
              <a:gd name="adj3" fmla="val 33333"/>
            </a:avLst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3805" name="AutoShape 13"/>
          <p:cNvSpPr>
            <a:spLocks noChangeArrowheads="1"/>
          </p:cNvSpPr>
          <p:nvPr/>
        </p:nvSpPr>
        <p:spPr bwMode="auto">
          <a:xfrm>
            <a:off x="1828800" y="1524000"/>
            <a:ext cx="2209800" cy="609600"/>
          </a:xfrm>
          <a:prstGeom prst="curvedDownArrow">
            <a:avLst>
              <a:gd name="adj1" fmla="val 72500"/>
              <a:gd name="adj2" fmla="val 145000"/>
              <a:gd name="adj3" fmla="val 33333"/>
            </a:avLst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>
                <a:solidFill>
                  <a:srgbClr val="660066"/>
                </a:solidFill>
              </a:rPr>
              <a:t>© WWF (2016)</a:t>
            </a:r>
            <a:endParaRPr lang="en-US" altLang="en-US">
              <a:solidFill>
                <a:srgbClr val="660066"/>
              </a:solidFill>
            </a:endParaRPr>
          </a:p>
        </p:txBody>
      </p:sp>
      <p:sp>
        <p:nvSpPr>
          <p:cNvPr id="3481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660066"/>
                </a:solidFill>
              </a:rPr>
              <a:t>Automatic SIMDization</a:t>
            </a:r>
          </a:p>
        </p:txBody>
      </p:sp>
      <p:sp>
        <p:nvSpPr>
          <p:cNvPr id="3482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4DFA21E-19E6-4E6F-A0C9-E809ED0A5723}" type="slidenum">
              <a:rPr lang="en-US" altLang="en-US">
                <a:solidFill>
                  <a:srgbClr val="660066"/>
                </a:solidFill>
              </a:rPr>
              <a:pPr eaLnBrk="1" hangingPunct="1"/>
              <a:t>22</a:t>
            </a:fld>
            <a:endParaRPr lang="en-US" altLang="en-US">
              <a:solidFill>
                <a:srgbClr val="660066"/>
              </a:solidFill>
            </a:endParaRPr>
          </a:p>
        </p:txBody>
      </p:sp>
      <p:sp>
        <p:nvSpPr>
          <p:cNvPr id="348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complications</a:t>
            </a:r>
          </a:p>
        </p:txBody>
      </p:sp>
      <p:sp>
        <p:nvSpPr>
          <p:cNvPr id="3482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Mis-alignment</a:t>
            </a:r>
          </a:p>
          <a:p>
            <a:pPr lvl="1" eaLnBrk="1" hangingPunct="1"/>
            <a:r>
              <a:rPr lang="en-US" altLang="en-US" smtClean="0"/>
              <a:t>Made worse by runtime alignment (i.e., alignment is not known at compile time, eg. 2-D array)</a:t>
            </a:r>
          </a:p>
          <a:p>
            <a:pPr lvl="1"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Non-unit stride</a:t>
            </a:r>
          </a:p>
          <a:p>
            <a:pPr lvl="1" eaLnBrk="1" hangingPunct="1"/>
            <a:r>
              <a:rPr lang="en-US" altLang="en-US" smtClean="0"/>
              <a:t>Many apps do not have unit strides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>
                <a:solidFill>
                  <a:srgbClr val="660066"/>
                </a:solidFill>
              </a:rPr>
              <a:t>© WWF (2016)</a:t>
            </a:r>
            <a:endParaRPr lang="en-US" altLang="en-US">
              <a:solidFill>
                <a:srgbClr val="660066"/>
              </a:solidFill>
            </a:endParaRPr>
          </a:p>
        </p:txBody>
      </p:sp>
      <p:sp>
        <p:nvSpPr>
          <p:cNvPr id="3584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660066"/>
                </a:solidFill>
              </a:rPr>
              <a:t>Automatic SIMDization</a:t>
            </a:r>
          </a:p>
        </p:txBody>
      </p:sp>
      <p:sp>
        <p:nvSpPr>
          <p:cNvPr id="3584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D68896C-A194-4305-A584-88CDF468FE25}" type="slidenum">
              <a:rPr lang="en-US" altLang="en-US">
                <a:solidFill>
                  <a:srgbClr val="660066"/>
                </a:solidFill>
              </a:rPr>
              <a:pPr eaLnBrk="1" hangingPunct="1"/>
              <a:t>23</a:t>
            </a:fld>
            <a:endParaRPr lang="en-US" altLang="en-US">
              <a:solidFill>
                <a:srgbClr val="660066"/>
              </a:solidFill>
            </a:endParaRPr>
          </a:p>
        </p:txBody>
      </p:sp>
      <p:sp>
        <p:nvSpPr>
          <p:cNvPr id="358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3584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 typeface="Arial Unicode MS" panose="020B0604020202020204" pitchFamily="34" charset="-128"/>
              <a:buNone/>
            </a:pPr>
            <a:r>
              <a:rPr lang="en-US" altLang="en-US" sz="2400" smtClean="0"/>
              <a:t> 	</a:t>
            </a:r>
          </a:p>
          <a:p>
            <a:pPr marL="0" indent="0" eaLnBrk="1" hangingPunct="1">
              <a:buFont typeface="Arial Unicode MS" panose="020B0604020202020204" pitchFamily="34" charset="-128"/>
              <a:buNone/>
            </a:pPr>
            <a:r>
              <a:rPr lang="en-US" altLang="en-US" sz="2400" smtClean="0"/>
              <a:t>Peng Wu, Alexandre E. Eichenberger, and Amy Wang, “Efficient SIMD Code Generation for Runtime Alignment and Length Conversion”, Proceedings of the International Symposium on Code Generation and Optimization (CGO) 2005.</a:t>
            </a:r>
          </a:p>
        </p:txBody>
      </p:sp>
      <p:sp>
        <p:nvSpPr>
          <p:cNvPr id="35847" name="Text Box 4"/>
          <p:cNvSpPr txBox="1">
            <a:spLocks noChangeArrowheads="1"/>
          </p:cNvSpPr>
          <p:nvPr/>
        </p:nvSpPr>
        <p:spPr bwMode="auto">
          <a:xfrm>
            <a:off x="1371600" y="4419600"/>
            <a:ext cx="6248400" cy="366713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Views memory as streams of contiguous memory locations.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>
                <a:solidFill>
                  <a:srgbClr val="660066"/>
                </a:solidFill>
              </a:rPr>
              <a:t>© WWF (2016)</a:t>
            </a:r>
            <a:endParaRPr lang="en-US" altLang="en-US">
              <a:solidFill>
                <a:srgbClr val="660066"/>
              </a:solidFill>
            </a:endParaRPr>
          </a:p>
        </p:txBody>
      </p:sp>
      <p:sp>
        <p:nvSpPr>
          <p:cNvPr id="3686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660066"/>
                </a:solidFill>
              </a:rPr>
              <a:t>Automatic SIMDization</a:t>
            </a:r>
          </a:p>
        </p:txBody>
      </p:sp>
      <p:sp>
        <p:nvSpPr>
          <p:cNvPr id="3686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D892C57-D8A4-4EB3-85EC-FF8394B5C04C}" type="slidenum">
              <a:rPr lang="en-US" altLang="en-US">
                <a:solidFill>
                  <a:srgbClr val="660066"/>
                </a:solidFill>
              </a:rPr>
              <a:pPr eaLnBrk="1" hangingPunct="1"/>
              <a:t>24</a:t>
            </a:fld>
            <a:endParaRPr lang="en-US" altLang="en-US">
              <a:solidFill>
                <a:srgbClr val="660066"/>
              </a:solidFill>
            </a:endParaRPr>
          </a:p>
        </p:txBody>
      </p:sp>
      <p:sp>
        <p:nvSpPr>
          <p:cNvPr id="368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vload / vstore</a:t>
            </a:r>
          </a:p>
        </p:txBody>
      </p:sp>
      <p:sp>
        <p:nvSpPr>
          <p:cNvPr id="3687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smtClean="0"/>
              <a:t>Vector loads and stores must occur at certain boundaries (related with the cache).</a:t>
            </a:r>
          </a:p>
          <a:p>
            <a:pPr eaLnBrk="1" hangingPunct="1"/>
            <a:endParaRPr lang="en-US" altLang="en-US" sz="2800" smtClean="0"/>
          </a:p>
          <a:p>
            <a:pPr eaLnBrk="1" hangingPunct="1"/>
            <a:r>
              <a:rPr lang="en-US" altLang="en-US" sz="2800" smtClean="0"/>
              <a:t>Example: assume 16-byte boundaries, and array </a:t>
            </a:r>
            <a:r>
              <a:rPr lang="en-US" altLang="en-US" sz="2800" smtClean="0">
                <a:latin typeface="Courier New" panose="02070309020205020404" pitchFamily="49" charset="0"/>
              </a:rPr>
              <a:t>a</a:t>
            </a:r>
            <a:r>
              <a:rPr lang="en-US" altLang="en-US" sz="2800" smtClean="0"/>
              <a:t> has </a:t>
            </a:r>
            <a:r>
              <a:rPr lang="en-US" altLang="en-US" sz="2800" smtClean="0">
                <a:latin typeface="Courier New" panose="02070309020205020404" pitchFamily="49" charset="0"/>
              </a:rPr>
              <a:t>a</a:t>
            </a:r>
            <a:r>
              <a:rPr lang="en-US" altLang="en-US" sz="2800" smtClean="0"/>
              <a:t>[0] starting at such a boundary. Then:</a:t>
            </a:r>
          </a:p>
          <a:p>
            <a:pPr eaLnBrk="1" hangingPunct="1">
              <a:buFont typeface="Arial Unicode MS" panose="020B0604020202020204" pitchFamily="34" charset="-128"/>
              <a:buNone/>
            </a:pPr>
            <a:r>
              <a:rPr lang="en-US" altLang="en-US" sz="2800" smtClean="0"/>
              <a:t>				</a:t>
            </a:r>
            <a:r>
              <a:rPr lang="en-US" altLang="en-US" sz="2800" smtClean="0">
                <a:solidFill>
                  <a:srgbClr val="660066"/>
                </a:solidFill>
              </a:rPr>
              <a:t>V1 = vload(a[2])</a:t>
            </a:r>
          </a:p>
          <a:p>
            <a:pPr eaLnBrk="1" hangingPunct="1">
              <a:buFont typeface="Arial Unicode MS" panose="020B0604020202020204" pitchFamily="34" charset="-128"/>
              <a:buNone/>
            </a:pPr>
            <a:r>
              <a:rPr lang="en-US" altLang="en-US" sz="2800" smtClean="0"/>
              <a:t>	will load the elements </a:t>
            </a:r>
            <a:r>
              <a:rPr lang="en-US" altLang="en-US" sz="2800" smtClean="0">
                <a:latin typeface="Courier New" panose="02070309020205020404" pitchFamily="49" charset="0"/>
              </a:rPr>
              <a:t>a</a:t>
            </a:r>
            <a:r>
              <a:rPr lang="en-US" altLang="en-US" sz="2800" smtClean="0"/>
              <a:t>[0], </a:t>
            </a:r>
            <a:r>
              <a:rPr lang="en-US" altLang="en-US" sz="2800" smtClean="0">
                <a:latin typeface="Courier New" panose="02070309020205020404" pitchFamily="49" charset="0"/>
              </a:rPr>
              <a:t>a</a:t>
            </a:r>
            <a:r>
              <a:rPr lang="en-US" altLang="en-US" sz="2800" smtClean="0"/>
              <a:t>[1], </a:t>
            </a:r>
            <a:r>
              <a:rPr lang="en-US" altLang="en-US" sz="2800" smtClean="0">
                <a:latin typeface="Courier New" panose="02070309020205020404" pitchFamily="49" charset="0"/>
              </a:rPr>
              <a:t>a</a:t>
            </a:r>
            <a:r>
              <a:rPr lang="en-US" altLang="en-US" sz="2800" smtClean="0"/>
              <a:t>[2], and </a:t>
            </a:r>
            <a:r>
              <a:rPr lang="en-US" altLang="en-US" sz="2800" smtClean="0">
                <a:latin typeface="Courier New" panose="02070309020205020404" pitchFamily="49" charset="0"/>
              </a:rPr>
              <a:t>a</a:t>
            </a:r>
            <a:r>
              <a:rPr lang="en-US" altLang="en-US" sz="2800" smtClean="0"/>
              <a:t>[3] (i.e. the 16-byte block containing </a:t>
            </a:r>
            <a:r>
              <a:rPr lang="en-US" altLang="en-US" sz="2800" smtClean="0">
                <a:latin typeface="Courier New" panose="02070309020205020404" pitchFamily="49" charset="0"/>
              </a:rPr>
              <a:t>a</a:t>
            </a:r>
            <a:r>
              <a:rPr lang="en-US" altLang="en-US" sz="2800" smtClean="0"/>
              <a:t>[2]) into V1.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>
                <a:solidFill>
                  <a:srgbClr val="660066"/>
                </a:solidFill>
              </a:rPr>
              <a:t>© WWF (2016)</a:t>
            </a:r>
            <a:endParaRPr lang="en-US" altLang="en-US">
              <a:solidFill>
                <a:srgbClr val="660066"/>
              </a:solidFill>
            </a:endParaRPr>
          </a:p>
        </p:txBody>
      </p:sp>
      <p:sp>
        <p:nvSpPr>
          <p:cNvPr id="3789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660066"/>
                </a:solidFill>
              </a:rPr>
              <a:t>Automatic SIMDization</a:t>
            </a:r>
          </a:p>
        </p:txBody>
      </p:sp>
      <p:sp>
        <p:nvSpPr>
          <p:cNvPr id="3789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D33144C-0980-4B9C-86C7-38A3016C332F}" type="slidenum">
              <a:rPr lang="en-US" altLang="en-US">
                <a:solidFill>
                  <a:srgbClr val="660066"/>
                </a:solidFill>
              </a:rPr>
              <a:pPr eaLnBrk="1" hangingPunct="1"/>
              <a:t>25</a:t>
            </a:fld>
            <a:endParaRPr lang="en-US" altLang="en-US">
              <a:solidFill>
                <a:srgbClr val="660066"/>
              </a:solidFill>
            </a:endParaRPr>
          </a:p>
        </p:txBody>
      </p:sp>
      <p:sp>
        <p:nvSpPr>
          <p:cNvPr id="37893" name="Rectangle 3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SIMD Alignment Problem</a:t>
            </a:r>
          </a:p>
        </p:txBody>
      </p:sp>
      <p:pic>
        <p:nvPicPr>
          <p:cNvPr id="37894" name="Picture 7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676400"/>
            <a:ext cx="7086600" cy="438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>
                <a:solidFill>
                  <a:srgbClr val="660066"/>
                </a:solidFill>
              </a:rPr>
              <a:t>© WWF (2016)</a:t>
            </a:r>
            <a:endParaRPr lang="en-US" altLang="en-US">
              <a:solidFill>
                <a:srgbClr val="660066"/>
              </a:solidFill>
            </a:endParaRPr>
          </a:p>
        </p:txBody>
      </p:sp>
      <p:sp>
        <p:nvSpPr>
          <p:cNvPr id="3891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660066"/>
                </a:solidFill>
              </a:rPr>
              <a:t>Automatic SIMDization</a:t>
            </a:r>
          </a:p>
        </p:txBody>
      </p:sp>
      <p:sp>
        <p:nvSpPr>
          <p:cNvPr id="3891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70CF2F3-B733-49D0-873C-ECCD9AFE4A8D}" type="slidenum">
              <a:rPr lang="en-US" altLang="en-US">
                <a:solidFill>
                  <a:srgbClr val="660066"/>
                </a:solidFill>
              </a:rPr>
              <a:pPr eaLnBrk="1" hangingPunct="1"/>
              <a:t>26</a:t>
            </a:fld>
            <a:endParaRPr lang="en-US" altLang="en-US">
              <a:solidFill>
                <a:srgbClr val="660066"/>
              </a:solidFill>
            </a:endParaRPr>
          </a:p>
        </p:txBody>
      </p:sp>
      <p:sp>
        <p:nvSpPr>
          <p:cNvPr id="389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Three Policies</a:t>
            </a:r>
          </a:p>
        </p:txBody>
      </p:sp>
      <p:sp>
        <p:nvSpPr>
          <p:cNvPr id="3891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Zero-Shift Policy.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Shifts each misaligned load stream to offset zero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Shifts the store stream from offset zero to the alignment of the store address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Eager-Shift Policy.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Shifts each load stream directly to the alignment of the store.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Lazy-Shift Policy.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Pushes the shift towards the root of the expression tree as close as possible.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Only for certain kinds of loops</a:t>
            </a:r>
          </a:p>
        </p:txBody>
      </p:sp>
      <p:sp>
        <p:nvSpPr>
          <p:cNvPr id="44036" name="AutoShape 4"/>
          <p:cNvSpPr>
            <a:spLocks noChangeArrowheads="1"/>
          </p:cNvSpPr>
          <p:nvPr/>
        </p:nvSpPr>
        <p:spPr bwMode="auto">
          <a:xfrm>
            <a:off x="5791200" y="2971800"/>
            <a:ext cx="3276600" cy="3352800"/>
          </a:xfrm>
          <a:prstGeom prst="irregularSeal2">
            <a:avLst/>
          </a:prstGeom>
          <a:solidFill>
            <a:srgbClr val="CC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>
                <a:solidFill>
                  <a:srgbClr val="CCFFCC"/>
                </a:solidFill>
              </a:rPr>
              <a:t>The shifts are</a:t>
            </a:r>
          </a:p>
          <a:p>
            <a:pPr algn="ctr" eaLnBrk="1" hangingPunct="1"/>
            <a:r>
              <a:rPr lang="en-US" altLang="en-US">
                <a:solidFill>
                  <a:srgbClr val="CCFFCC"/>
                </a:solidFill>
              </a:rPr>
              <a:t>virtual! Need to</a:t>
            </a:r>
          </a:p>
          <a:p>
            <a:pPr algn="ctr" eaLnBrk="1" hangingPunct="1"/>
            <a:r>
              <a:rPr lang="en-US" altLang="en-US">
                <a:solidFill>
                  <a:srgbClr val="CCFFCC"/>
                </a:solidFill>
              </a:rPr>
              <a:t>implement them</a:t>
            </a:r>
          </a:p>
          <a:p>
            <a:pPr algn="ctr" eaLnBrk="1" hangingPunct="1"/>
            <a:r>
              <a:rPr lang="en-US" altLang="en-US">
                <a:solidFill>
                  <a:srgbClr val="CCFFCC"/>
                </a:solidFill>
              </a:rPr>
              <a:t>using real</a:t>
            </a:r>
          </a:p>
          <a:p>
            <a:pPr algn="ctr" eaLnBrk="1" hangingPunct="1"/>
            <a:r>
              <a:rPr lang="en-US" altLang="en-US">
                <a:solidFill>
                  <a:srgbClr val="CCFFCC"/>
                </a:solidFill>
              </a:rPr>
              <a:t>instructions!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4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4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4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Date Placeholder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>
                <a:solidFill>
                  <a:srgbClr val="660066"/>
                </a:solidFill>
              </a:rPr>
              <a:t>© WWF (2016)</a:t>
            </a:r>
            <a:endParaRPr lang="en-US" altLang="en-US">
              <a:solidFill>
                <a:srgbClr val="660066"/>
              </a:solidFill>
            </a:endParaRPr>
          </a:p>
        </p:txBody>
      </p:sp>
      <p:sp>
        <p:nvSpPr>
          <p:cNvPr id="39939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660066"/>
                </a:solidFill>
              </a:rPr>
              <a:t>Automatic SIMDization</a:t>
            </a:r>
          </a:p>
        </p:txBody>
      </p:sp>
      <p:sp>
        <p:nvSpPr>
          <p:cNvPr id="3994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6E235DF-6ECD-4DE6-B189-195C8BE7CDD7}" type="slidenum">
              <a:rPr lang="en-US" altLang="en-US">
                <a:solidFill>
                  <a:srgbClr val="660066"/>
                </a:solidFill>
              </a:rPr>
              <a:pPr eaLnBrk="1" hangingPunct="1"/>
              <a:t>27</a:t>
            </a:fld>
            <a:endParaRPr lang="en-US" altLang="en-US">
              <a:solidFill>
                <a:srgbClr val="660066"/>
              </a:solidFill>
            </a:endParaRPr>
          </a:p>
        </p:txBody>
      </p:sp>
      <p:sp>
        <p:nvSpPr>
          <p:cNvPr id="399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Loop-Level Simdization, Naïve Way</a:t>
            </a:r>
          </a:p>
        </p:txBody>
      </p:sp>
      <p:pic>
        <p:nvPicPr>
          <p:cNvPr id="39942" name="Picture 12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524000"/>
            <a:ext cx="7467600" cy="4668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>
                <a:solidFill>
                  <a:srgbClr val="660066"/>
                </a:solidFill>
              </a:rPr>
              <a:t>© WWF (2016)</a:t>
            </a:r>
            <a:endParaRPr lang="en-US" altLang="en-US">
              <a:solidFill>
                <a:srgbClr val="660066"/>
              </a:solidFill>
            </a:endParaRPr>
          </a:p>
        </p:txBody>
      </p:sp>
      <p:sp>
        <p:nvSpPr>
          <p:cNvPr id="4096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660066"/>
                </a:solidFill>
              </a:rPr>
              <a:t>Automatic SIMDization</a:t>
            </a:r>
          </a:p>
        </p:txBody>
      </p:sp>
      <p:sp>
        <p:nvSpPr>
          <p:cNvPr id="4096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CBAFAF0-ED54-452A-BF93-E36E7816C592}" type="slidenum">
              <a:rPr lang="en-US" altLang="en-US">
                <a:solidFill>
                  <a:srgbClr val="660066"/>
                </a:solidFill>
              </a:rPr>
              <a:pPr eaLnBrk="1" hangingPunct="1"/>
              <a:t>28</a:t>
            </a:fld>
            <a:endParaRPr lang="en-US" altLang="en-US">
              <a:solidFill>
                <a:srgbClr val="660066"/>
              </a:solidFill>
            </a:endParaRPr>
          </a:p>
        </p:txBody>
      </p:sp>
      <p:sp>
        <p:nvSpPr>
          <p:cNvPr id="40965" name="Rectangle 2"/>
          <p:cNvSpPr>
            <a:spLocks noChangeArrowheads="1"/>
          </p:cNvSpPr>
          <p:nvPr/>
        </p:nvSpPr>
        <p:spPr bwMode="auto">
          <a:xfrm>
            <a:off x="5492750" y="1747838"/>
            <a:ext cx="2498725" cy="1012825"/>
          </a:xfrm>
          <a:prstGeom prst="rect">
            <a:avLst/>
          </a:prstGeom>
          <a:solidFill>
            <a:srgbClr val="7889FB">
              <a:alpha val="2901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605" tIns="50803" rIns="101605" bIns="50803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0966" name="Rectangle 3"/>
          <p:cNvSpPr>
            <a:spLocks noChangeArrowheads="1"/>
          </p:cNvSpPr>
          <p:nvPr/>
        </p:nvSpPr>
        <p:spPr bwMode="auto">
          <a:xfrm>
            <a:off x="2925763" y="1747838"/>
            <a:ext cx="2498725" cy="1012825"/>
          </a:xfrm>
          <a:prstGeom prst="rect">
            <a:avLst/>
          </a:prstGeom>
          <a:solidFill>
            <a:srgbClr val="33CC33">
              <a:alpha val="30196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605" tIns="50803" rIns="101605" bIns="50803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0967" name="Rectangle 4"/>
          <p:cNvSpPr>
            <a:spLocks noChangeArrowheads="1"/>
          </p:cNvSpPr>
          <p:nvPr/>
        </p:nvSpPr>
        <p:spPr bwMode="auto">
          <a:xfrm>
            <a:off x="4175125" y="4651375"/>
            <a:ext cx="2497138" cy="1012825"/>
          </a:xfrm>
          <a:prstGeom prst="rect">
            <a:avLst/>
          </a:prstGeom>
          <a:solidFill>
            <a:srgbClr val="FF0000">
              <a:alpha val="30196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605" tIns="50803" rIns="101605" bIns="50803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0968" name="Line 5"/>
          <p:cNvSpPr>
            <a:spLocks noChangeShapeType="1"/>
          </p:cNvSpPr>
          <p:nvPr/>
        </p:nvSpPr>
        <p:spPr bwMode="auto">
          <a:xfrm>
            <a:off x="4383088" y="2289175"/>
            <a:ext cx="901700" cy="1214438"/>
          </a:xfrm>
          <a:prstGeom prst="line">
            <a:avLst/>
          </a:prstGeom>
          <a:noFill/>
          <a:ln w="38100">
            <a:solidFill>
              <a:srgbClr val="061DC8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605" tIns="50803" rIns="101605" bIns="50803"/>
          <a:lstStyle/>
          <a:p>
            <a:endParaRPr lang="en-US"/>
          </a:p>
        </p:txBody>
      </p:sp>
      <p:sp>
        <p:nvSpPr>
          <p:cNvPr id="40969" name="Line 6"/>
          <p:cNvSpPr>
            <a:spLocks noChangeShapeType="1"/>
          </p:cNvSpPr>
          <p:nvPr/>
        </p:nvSpPr>
        <p:spPr bwMode="auto">
          <a:xfrm flipH="1">
            <a:off x="5492750" y="2289175"/>
            <a:ext cx="901700" cy="1214438"/>
          </a:xfrm>
          <a:prstGeom prst="line">
            <a:avLst/>
          </a:prstGeom>
          <a:noFill/>
          <a:ln w="38100">
            <a:solidFill>
              <a:srgbClr val="061DC8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605" tIns="50803" rIns="101605" bIns="50803"/>
          <a:lstStyle/>
          <a:p>
            <a:endParaRPr lang="en-US"/>
          </a:p>
        </p:txBody>
      </p:sp>
      <p:sp>
        <p:nvSpPr>
          <p:cNvPr id="40970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Solving the Alignment Problem </a:t>
            </a:r>
          </a:p>
        </p:txBody>
      </p:sp>
      <p:sp>
        <p:nvSpPr>
          <p:cNvPr id="40971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228600" y="2971800"/>
            <a:ext cx="3276600" cy="2286000"/>
          </a:xfrm>
          <a:solidFill>
            <a:srgbClr val="CCFFCC"/>
          </a:solidFill>
        </p:spPr>
        <p:txBody>
          <a:bodyPr/>
          <a:lstStyle/>
          <a:p>
            <a:pPr eaLnBrk="1" hangingPunct="1"/>
            <a:r>
              <a:rPr lang="en-US" altLang="en-US" sz="2000" smtClean="0"/>
              <a:t>Data Reorganization Graph</a:t>
            </a:r>
          </a:p>
          <a:p>
            <a:pPr lvl="1" eaLnBrk="1" hangingPunct="1"/>
            <a:r>
              <a:rPr lang="en-US" altLang="en-US" sz="1800" smtClean="0"/>
              <a:t>original graph with alignment label each load/store</a:t>
            </a:r>
          </a:p>
          <a:p>
            <a:pPr lvl="1" eaLnBrk="1" hangingPunct="1"/>
            <a:r>
              <a:rPr lang="en-US" altLang="en-US" sz="1800" smtClean="0"/>
              <a:t>resolve alignment conflicts</a:t>
            </a:r>
          </a:p>
        </p:txBody>
      </p:sp>
      <p:sp>
        <p:nvSpPr>
          <p:cNvPr id="40972" name="Text Box 12"/>
          <p:cNvSpPr txBox="1">
            <a:spLocks noChangeArrowheads="1"/>
          </p:cNvSpPr>
          <p:nvPr/>
        </p:nvSpPr>
        <p:spPr bwMode="auto">
          <a:xfrm>
            <a:off x="2093913" y="2424113"/>
            <a:ext cx="7651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4" tIns="45718" rIns="91434" bIns="45718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5000"/>
              </a:spcBef>
              <a:spcAft>
                <a:spcPct val="15000"/>
              </a:spcAft>
              <a:buClr>
                <a:srgbClr val="000066"/>
              </a:buClr>
              <a:buFont typeface="Wingdings" panose="05000000000000000000" pitchFamily="2" charset="2"/>
              <a:buNone/>
            </a:pPr>
            <a:r>
              <a:rPr lang="en-US" altLang="en-US" sz="1400">
                <a:solidFill>
                  <a:srgbClr val="000099"/>
                </a:solidFill>
                <a:cs typeface="Arial" panose="020B0604020202020204" pitchFamily="34" charset="0"/>
              </a:rPr>
              <a:t>offset 4</a:t>
            </a:r>
          </a:p>
        </p:txBody>
      </p:sp>
      <p:sp>
        <p:nvSpPr>
          <p:cNvPr id="40973" name="Text Box 13"/>
          <p:cNvSpPr txBox="1">
            <a:spLocks noChangeArrowheads="1"/>
          </p:cNvSpPr>
          <p:nvPr/>
        </p:nvSpPr>
        <p:spPr bwMode="auto">
          <a:xfrm>
            <a:off x="8059738" y="2424113"/>
            <a:ext cx="863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4" tIns="45718" rIns="91434" bIns="45718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5000"/>
              </a:spcBef>
              <a:spcAft>
                <a:spcPct val="15000"/>
              </a:spcAft>
              <a:buClr>
                <a:srgbClr val="000066"/>
              </a:buClr>
              <a:buFont typeface="Wingdings" panose="05000000000000000000" pitchFamily="2" charset="2"/>
              <a:buNone/>
            </a:pPr>
            <a:r>
              <a:rPr lang="en-US" altLang="en-US" sz="1400">
                <a:solidFill>
                  <a:srgbClr val="000099"/>
                </a:solidFill>
                <a:cs typeface="Arial" panose="020B0604020202020204" pitchFamily="34" charset="0"/>
              </a:rPr>
              <a:t>offset 12</a:t>
            </a:r>
          </a:p>
        </p:txBody>
      </p:sp>
      <p:sp>
        <p:nvSpPr>
          <p:cNvPr id="40974" name="Oval 14"/>
          <p:cNvSpPr>
            <a:spLocks noChangeArrowheads="1"/>
          </p:cNvSpPr>
          <p:nvPr/>
        </p:nvSpPr>
        <p:spPr bwMode="auto">
          <a:xfrm>
            <a:off x="4591050" y="5124450"/>
            <a:ext cx="1595438" cy="404813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4" tIns="45718" rIns="91434" bIns="45718" anchor="ctr"/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25000"/>
              </a:spcBef>
              <a:spcAft>
                <a:spcPct val="15000"/>
              </a:spcAft>
              <a:buClr>
                <a:srgbClr val="000066"/>
              </a:buClr>
              <a:buFont typeface="Wingdings" panose="05000000000000000000" pitchFamily="2" charset="2"/>
              <a:buNone/>
            </a:pPr>
            <a:r>
              <a:rPr lang="en-US" altLang="en-US" sz="1600" b="1">
                <a:solidFill>
                  <a:schemeClr val="bg1"/>
                </a:solidFill>
                <a:cs typeface="Arial" panose="020B0604020202020204" pitchFamily="34" charset="0"/>
              </a:rPr>
              <a:t>vstore a[i+2]</a:t>
            </a:r>
          </a:p>
        </p:txBody>
      </p:sp>
      <p:sp>
        <p:nvSpPr>
          <p:cNvPr id="40975" name="Text Box 15"/>
          <p:cNvSpPr txBox="1">
            <a:spLocks noChangeArrowheads="1"/>
          </p:cNvSpPr>
          <p:nvPr/>
        </p:nvSpPr>
        <p:spPr bwMode="auto">
          <a:xfrm>
            <a:off x="3203575" y="5327650"/>
            <a:ext cx="7651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4" tIns="45718" rIns="91434" bIns="45718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5000"/>
              </a:spcBef>
              <a:spcAft>
                <a:spcPct val="15000"/>
              </a:spcAft>
              <a:buClr>
                <a:srgbClr val="000066"/>
              </a:buClr>
              <a:buFont typeface="Wingdings" panose="05000000000000000000" pitchFamily="2" charset="2"/>
              <a:buNone/>
            </a:pPr>
            <a:r>
              <a:rPr lang="en-US" altLang="en-US" sz="1400">
                <a:solidFill>
                  <a:srgbClr val="000099"/>
                </a:solidFill>
                <a:cs typeface="Arial" panose="020B0604020202020204" pitchFamily="34" charset="0"/>
              </a:rPr>
              <a:t>offset 8</a:t>
            </a:r>
          </a:p>
        </p:txBody>
      </p:sp>
      <p:sp>
        <p:nvSpPr>
          <p:cNvPr id="40976" name="AutoShape 16"/>
          <p:cNvSpPr>
            <a:spLocks noChangeArrowheads="1"/>
          </p:cNvSpPr>
          <p:nvPr/>
        </p:nvSpPr>
        <p:spPr bwMode="auto">
          <a:xfrm rot="-8683416">
            <a:off x="6048375" y="2559050"/>
            <a:ext cx="557213" cy="947738"/>
          </a:xfrm>
          <a:prstGeom prst="upArrow">
            <a:avLst>
              <a:gd name="adj1" fmla="val 50000"/>
              <a:gd name="adj2" fmla="val 42521"/>
            </a:avLst>
          </a:prstGeom>
          <a:solidFill>
            <a:srgbClr val="061DC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605" tIns="50803" rIns="101605" bIns="50803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0977" name="AutoShape 17"/>
          <p:cNvSpPr>
            <a:spLocks noChangeArrowheads="1"/>
          </p:cNvSpPr>
          <p:nvPr/>
        </p:nvSpPr>
        <p:spPr bwMode="auto">
          <a:xfrm rot="8683416" flipH="1">
            <a:off x="4175125" y="2559050"/>
            <a:ext cx="557213" cy="947738"/>
          </a:xfrm>
          <a:prstGeom prst="upArrow">
            <a:avLst>
              <a:gd name="adj1" fmla="val 50000"/>
              <a:gd name="adj2" fmla="val 42521"/>
            </a:avLst>
          </a:prstGeom>
          <a:solidFill>
            <a:srgbClr val="33CC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605" tIns="50803" rIns="101605" bIns="50803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0978" name="Text Box 18"/>
          <p:cNvSpPr txBox="1">
            <a:spLocks noChangeArrowheads="1"/>
          </p:cNvSpPr>
          <p:nvPr/>
        </p:nvSpPr>
        <p:spPr bwMode="auto">
          <a:xfrm>
            <a:off x="6394450" y="3459163"/>
            <a:ext cx="2470150" cy="1054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4" tIns="45718" rIns="91434" bIns="45718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5000"/>
              </a:spcBef>
              <a:spcAft>
                <a:spcPct val="15000"/>
              </a:spcAft>
              <a:buClr>
                <a:srgbClr val="000066"/>
              </a:buClr>
              <a:buFont typeface="Wingdings" panose="05000000000000000000" pitchFamily="2" charset="2"/>
              <a:buNone/>
            </a:pPr>
            <a:r>
              <a:rPr lang="en-US" altLang="en-US" b="1">
                <a:solidFill>
                  <a:srgbClr val="FF0000"/>
                </a:solidFill>
                <a:cs typeface="Arial" panose="020B0604020202020204" pitchFamily="34" charset="0"/>
              </a:rPr>
              <a:t>conflict: </a:t>
            </a:r>
          </a:p>
          <a:p>
            <a:pPr eaLnBrk="1" hangingPunct="1">
              <a:lnSpc>
                <a:spcPct val="90000"/>
              </a:lnSpc>
              <a:spcBef>
                <a:spcPct val="25000"/>
              </a:spcBef>
              <a:spcAft>
                <a:spcPct val="15000"/>
              </a:spcAft>
              <a:buClr>
                <a:srgbClr val="000066"/>
              </a:buClr>
              <a:buFont typeface="Wingdings" panose="05000000000000000000" pitchFamily="2" charset="2"/>
              <a:buNone/>
            </a:pPr>
            <a:r>
              <a:rPr lang="en-US" altLang="en-US" b="1">
                <a:solidFill>
                  <a:srgbClr val="FF0000"/>
                </a:solidFill>
                <a:cs typeface="Arial" panose="020B0604020202020204" pitchFamily="34" charset="0"/>
              </a:rPr>
              <a:t>reaching alignments </a:t>
            </a:r>
          </a:p>
          <a:p>
            <a:pPr eaLnBrk="1" hangingPunct="1">
              <a:lnSpc>
                <a:spcPct val="90000"/>
              </a:lnSpc>
              <a:spcBef>
                <a:spcPct val="25000"/>
              </a:spcBef>
              <a:spcAft>
                <a:spcPct val="15000"/>
              </a:spcAft>
              <a:buClr>
                <a:srgbClr val="000066"/>
              </a:buClr>
              <a:buFont typeface="Wingdings" panose="05000000000000000000" pitchFamily="2" charset="2"/>
              <a:buNone/>
            </a:pPr>
            <a:r>
              <a:rPr lang="en-US" altLang="en-US" b="1">
                <a:solidFill>
                  <a:srgbClr val="FF0000"/>
                </a:solidFill>
                <a:cs typeface="Arial" panose="020B0604020202020204" pitchFamily="34" charset="0"/>
              </a:rPr>
              <a:t>are not  all identical</a:t>
            </a:r>
          </a:p>
        </p:txBody>
      </p:sp>
      <p:sp>
        <p:nvSpPr>
          <p:cNvPr id="40979" name="Line 19"/>
          <p:cNvSpPr>
            <a:spLocks noChangeShapeType="1"/>
          </p:cNvSpPr>
          <p:nvPr/>
        </p:nvSpPr>
        <p:spPr bwMode="auto">
          <a:xfrm>
            <a:off x="5424488" y="3908425"/>
            <a:ext cx="0" cy="1216025"/>
          </a:xfrm>
          <a:prstGeom prst="line">
            <a:avLst/>
          </a:prstGeom>
          <a:noFill/>
          <a:ln w="38100">
            <a:solidFill>
              <a:srgbClr val="061DC8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605" tIns="50803" rIns="101605" bIns="50803"/>
          <a:lstStyle/>
          <a:p>
            <a:endParaRPr lang="en-US"/>
          </a:p>
        </p:txBody>
      </p:sp>
      <p:sp>
        <p:nvSpPr>
          <p:cNvPr id="40980" name="AutoShape 20"/>
          <p:cNvSpPr>
            <a:spLocks noChangeArrowheads="1"/>
          </p:cNvSpPr>
          <p:nvPr/>
        </p:nvSpPr>
        <p:spPr bwMode="auto">
          <a:xfrm>
            <a:off x="5146675" y="4044950"/>
            <a:ext cx="557213" cy="947738"/>
          </a:xfrm>
          <a:prstGeom prst="upArrow">
            <a:avLst>
              <a:gd name="adj1" fmla="val 50000"/>
              <a:gd name="adj2" fmla="val 42521"/>
            </a:avLst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605" tIns="50803" rIns="101605" bIns="50803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0981" name="Oval 21"/>
          <p:cNvSpPr>
            <a:spLocks noChangeArrowheads="1"/>
          </p:cNvSpPr>
          <p:nvPr/>
        </p:nvSpPr>
        <p:spPr bwMode="auto">
          <a:xfrm>
            <a:off x="3276600" y="1905000"/>
            <a:ext cx="1873250" cy="404813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4" tIns="45718" rIns="91434" bIns="45718" anchor="ctr"/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25000"/>
              </a:spcBef>
              <a:spcAft>
                <a:spcPct val="15000"/>
              </a:spcAft>
              <a:buClr>
                <a:srgbClr val="000066"/>
              </a:buClr>
              <a:buFont typeface="Wingdings" panose="05000000000000000000" pitchFamily="2" charset="2"/>
              <a:buNone/>
            </a:pPr>
            <a:r>
              <a:rPr lang="en-US" altLang="en-US" sz="1600" b="1">
                <a:solidFill>
                  <a:schemeClr val="bg1"/>
                </a:solidFill>
                <a:cs typeface="Arial" panose="020B0604020202020204" pitchFamily="34" charset="0"/>
              </a:rPr>
              <a:t>vload b[i+1]</a:t>
            </a:r>
          </a:p>
        </p:txBody>
      </p:sp>
      <p:sp>
        <p:nvSpPr>
          <p:cNvPr id="40982" name="Oval 22"/>
          <p:cNvSpPr>
            <a:spLocks noChangeArrowheads="1"/>
          </p:cNvSpPr>
          <p:nvPr/>
        </p:nvSpPr>
        <p:spPr bwMode="auto">
          <a:xfrm>
            <a:off x="5791200" y="1905000"/>
            <a:ext cx="1873250" cy="404813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4" tIns="45718" rIns="91434" bIns="45718" anchor="ctr"/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25000"/>
              </a:spcBef>
              <a:spcAft>
                <a:spcPct val="15000"/>
              </a:spcAft>
              <a:buClr>
                <a:srgbClr val="000066"/>
              </a:buClr>
              <a:buFont typeface="Wingdings" panose="05000000000000000000" pitchFamily="2" charset="2"/>
              <a:buNone/>
            </a:pPr>
            <a:r>
              <a:rPr lang="en-US" altLang="en-US" sz="1600" b="1">
                <a:solidFill>
                  <a:schemeClr val="bg1"/>
                </a:solidFill>
                <a:cs typeface="Arial" panose="020B0604020202020204" pitchFamily="34" charset="0"/>
              </a:rPr>
              <a:t>vload c[i+3]</a:t>
            </a:r>
          </a:p>
        </p:txBody>
      </p:sp>
      <p:sp>
        <p:nvSpPr>
          <p:cNvPr id="40983" name="Oval 23"/>
          <p:cNvSpPr>
            <a:spLocks noChangeArrowheads="1"/>
          </p:cNvSpPr>
          <p:nvPr/>
        </p:nvSpPr>
        <p:spPr bwMode="auto">
          <a:xfrm>
            <a:off x="4495800" y="3505200"/>
            <a:ext cx="1873250" cy="404813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4" tIns="45718" rIns="91434" bIns="45718" anchor="ctr"/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25000"/>
              </a:spcBef>
              <a:spcAft>
                <a:spcPct val="15000"/>
              </a:spcAft>
              <a:buClr>
                <a:srgbClr val="000066"/>
              </a:buClr>
              <a:buFont typeface="Wingdings" panose="05000000000000000000" pitchFamily="2" charset="2"/>
              <a:buNone/>
            </a:pPr>
            <a:r>
              <a:rPr lang="en-US" altLang="en-US" sz="1600" b="1">
                <a:solidFill>
                  <a:schemeClr val="bg1"/>
                </a:solidFill>
                <a:cs typeface="Arial" panose="020B0604020202020204" pitchFamily="34" charset="0"/>
              </a:rPr>
              <a:t>vadd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>
                <a:solidFill>
                  <a:srgbClr val="660066"/>
                </a:solidFill>
              </a:rPr>
              <a:t>© WWF (2016)</a:t>
            </a:r>
            <a:endParaRPr lang="en-US" altLang="en-US">
              <a:solidFill>
                <a:srgbClr val="660066"/>
              </a:solidFill>
            </a:endParaRPr>
          </a:p>
        </p:txBody>
      </p:sp>
      <p:sp>
        <p:nvSpPr>
          <p:cNvPr id="4198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660066"/>
                </a:solidFill>
              </a:rPr>
              <a:t>Automatic SIMDization</a:t>
            </a:r>
          </a:p>
        </p:txBody>
      </p:sp>
      <p:sp>
        <p:nvSpPr>
          <p:cNvPr id="4198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424B49B-2029-4E17-9751-2A6D0B2EF042}" type="slidenum">
              <a:rPr lang="en-US" altLang="en-US">
                <a:solidFill>
                  <a:srgbClr val="660066"/>
                </a:solidFill>
              </a:rPr>
              <a:pPr eaLnBrk="1" hangingPunct="1"/>
              <a:t>29</a:t>
            </a:fld>
            <a:endParaRPr lang="en-US" altLang="en-US">
              <a:solidFill>
                <a:srgbClr val="660066"/>
              </a:solidFill>
            </a:endParaRPr>
          </a:p>
        </p:txBody>
      </p:sp>
      <p:sp>
        <p:nvSpPr>
          <p:cNvPr id="41989" name="Freeform 2"/>
          <p:cNvSpPr>
            <a:spLocks/>
          </p:cNvSpPr>
          <p:nvPr/>
        </p:nvSpPr>
        <p:spPr bwMode="auto">
          <a:xfrm>
            <a:off x="3379788" y="3292475"/>
            <a:ext cx="5065712" cy="1687513"/>
          </a:xfrm>
          <a:custGeom>
            <a:avLst/>
            <a:gdLst>
              <a:gd name="T0" fmla="*/ 0 w 3504"/>
              <a:gd name="T1" fmla="*/ 0 h 1200"/>
              <a:gd name="T2" fmla="*/ 5065712 w 3504"/>
              <a:gd name="T3" fmla="*/ 0 h 1200"/>
              <a:gd name="T4" fmla="*/ 5065712 w 3504"/>
              <a:gd name="T5" fmla="*/ 810006 h 1200"/>
              <a:gd name="T6" fmla="*/ 4232992 w 3504"/>
              <a:gd name="T7" fmla="*/ 1687513 h 1200"/>
              <a:gd name="T8" fmla="*/ 832720 w 3504"/>
              <a:gd name="T9" fmla="*/ 1687513 h 1200"/>
              <a:gd name="T10" fmla="*/ 0 w 3504"/>
              <a:gd name="T11" fmla="*/ 810006 h 1200"/>
              <a:gd name="T12" fmla="*/ 0 w 3504"/>
              <a:gd name="T13" fmla="*/ 0 h 120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3504" h="1200">
                <a:moveTo>
                  <a:pt x="0" y="0"/>
                </a:moveTo>
                <a:lnTo>
                  <a:pt x="3504" y="0"/>
                </a:lnTo>
                <a:lnTo>
                  <a:pt x="3504" y="576"/>
                </a:lnTo>
                <a:lnTo>
                  <a:pt x="2928" y="1200"/>
                </a:lnTo>
                <a:lnTo>
                  <a:pt x="576" y="1200"/>
                </a:lnTo>
                <a:lnTo>
                  <a:pt x="0" y="576"/>
                </a:lnTo>
                <a:lnTo>
                  <a:pt x="0" y="0"/>
                </a:lnTo>
                <a:close/>
              </a:path>
            </a:pathLst>
          </a:custGeom>
          <a:solidFill>
            <a:srgbClr val="FFFF00">
              <a:alpha val="74117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605" tIns="50803" rIns="101605" bIns="50803"/>
          <a:lstStyle/>
          <a:p>
            <a:endParaRPr lang="en-US"/>
          </a:p>
        </p:txBody>
      </p:sp>
      <p:sp>
        <p:nvSpPr>
          <p:cNvPr id="41990" name="Line 3"/>
          <p:cNvSpPr>
            <a:spLocks noChangeShapeType="1"/>
          </p:cNvSpPr>
          <p:nvPr/>
        </p:nvSpPr>
        <p:spPr bwMode="auto">
          <a:xfrm>
            <a:off x="5878513" y="4371975"/>
            <a:ext cx="0" cy="406400"/>
          </a:xfrm>
          <a:prstGeom prst="line">
            <a:avLst/>
          </a:prstGeom>
          <a:noFill/>
          <a:ln w="38100">
            <a:solidFill>
              <a:srgbClr val="061DC8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605" tIns="50803" rIns="101605" bIns="50803"/>
          <a:lstStyle/>
          <a:p>
            <a:endParaRPr lang="en-US"/>
          </a:p>
        </p:txBody>
      </p:sp>
      <p:sp>
        <p:nvSpPr>
          <p:cNvPr id="41991" name="Text Box 4"/>
          <p:cNvSpPr txBox="1">
            <a:spLocks noChangeArrowheads="1"/>
          </p:cNvSpPr>
          <p:nvPr/>
        </p:nvSpPr>
        <p:spPr bwMode="auto">
          <a:xfrm>
            <a:off x="7340600" y="5267325"/>
            <a:ext cx="1660525" cy="96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4" tIns="45718" rIns="91434" bIns="45718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5000"/>
              </a:spcBef>
              <a:spcAft>
                <a:spcPct val="15000"/>
              </a:spcAft>
              <a:buClr>
                <a:srgbClr val="000066"/>
              </a:buClr>
              <a:buFont typeface="Wingdings" panose="05000000000000000000" pitchFamily="2" charset="2"/>
              <a:buNone/>
            </a:pPr>
            <a:r>
              <a:rPr lang="en-US" altLang="en-US" b="1">
                <a:solidFill>
                  <a:srgbClr val="FF0000"/>
                </a:solidFill>
                <a:cs typeface="Arial" panose="020B0604020202020204" pitchFamily="34" charset="0"/>
              </a:rPr>
              <a:t>set alignment </a:t>
            </a:r>
          </a:p>
          <a:p>
            <a:pPr eaLnBrk="1" hangingPunct="1">
              <a:lnSpc>
                <a:spcPct val="80000"/>
              </a:lnSpc>
              <a:spcBef>
                <a:spcPct val="25000"/>
              </a:spcBef>
              <a:spcAft>
                <a:spcPct val="15000"/>
              </a:spcAft>
              <a:buClr>
                <a:srgbClr val="000066"/>
              </a:buClr>
              <a:buFont typeface="Wingdings" panose="05000000000000000000" pitchFamily="2" charset="2"/>
              <a:buNone/>
            </a:pPr>
            <a:r>
              <a:rPr lang="en-US" altLang="en-US" b="1">
                <a:solidFill>
                  <a:srgbClr val="FF0000"/>
                </a:solidFill>
                <a:cs typeface="Arial" panose="020B0604020202020204" pitchFamily="34" charset="0"/>
              </a:rPr>
              <a:t>of streams</a:t>
            </a:r>
          </a:p>
          <a:p>
            <a:pPr eaLnBrk="1" hangingPunct="1">
              <a:lnSpc>
                <a:spcPct val="80000"/>
              </a:lnSpc>
              <a:spcBef>
                <a:spcPct val="25000"/>
              </a:spcBef>
              <a:spcAft>
                <a:spcPct val="15000"/>
              </a:spcAft>
              <a:buClr>
                <a:srgbClr val="000066"/>
              </a:buClr>
              <a:buFont typeface="Wingdings" panose="05000000000000000000" pitchFamily="2" charset="2"/>
              <a:buNone/>
            </a:pPr>
            <a:r>
              <a:rPr lang="en-US" altLang="en-US" b="1">
                <a:solidFill>
                  <a:srgbClr val="FF0000"/>
                </a:solidFill>
                <a:cs typeface="Arial" panose="020B0604020202020204" pitchFamily="34" charset="0"/>
              </a:rPr>
              <a:t>to zero</a:t>
            </a:r>
          </a:p>
        </p:txBody>
      </p:sp>
      <p:sp>
        <p:nvSpPr>
          <p:cNvPr id="41992" name="Line 5"/>
          <p:cNvSpPr>
            <a:spLocks noChangeShapeType="1"/>
          </p:cNvSpPr>
          <p:nvPr/>
        </p:nvSpPr>
        <p:spPr bwMode="auto">
          <a:xfrm>
            <a:off x="4776788" y="2684463"/>
            <a:ext cx="376237" cy="488950"/>
          </a:xfrm>
          <a:prstGeom prst="line">
            <a:avLst/>
          </a:prstGeom>
          <a:noFill/>
          <a:ln w="38100">
            <a:solidFill>
              <a:srgbClr val="061DC8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605" tIns="50803" rIns="101605" bIns="50803"/>
          <a:lstStyle/>
          <a:p>
            <a:endParaRPr lang="en-US"/>
          </a:p>
        </p:txBody>
      </p:sp>
      <p:sp>
        <p:nvSpPr>
          <p:cNvPr id="41993" name="Line 6"/>
          <p:cNvSpPr>
            <a:spLocks noChangeShapeType="1"/>
          </p:cNvSpPr>
          <p:nvPr/>
        </p:nvSpPr>
        <p:spPr bwMode="auto">
          <a:xfrm flipH="1">
            <a:off x="6537325" y="2676525"/>
            <a:ext cx="376238" cy="488950"/>
          </a:xfrm>
          <a:prstGeom prst="line">
            <a:avLst/>
          </a:prstGeom>
          <a:noFill/>
          <a:ln w="38100">
            <a:solidFill>
              <a:srgbClr val="061DC8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605" tIns="50803" rIns="101605" bIns="50803"/>
          <a:lstStyle/>
          <a:p>
            <a:endParaRPr lang="en-US"/>
          </a:p>
        </p:txBody>
      </p:sp>
      <p:sp>
        <p:nvSpPr>
          <p:cNvPr id="41994" name="Rectangle 7"/>
          <p:cNvSpPr>
            <a:spLocks noChangeArrowheads="1"/>
          </p:cNvSpPr>
          <p:nvPr/>
        </p:nvSpPr>
        <p:spPr bwMode="auto">
          <a:xfrm>
            <a:off x="5946775" y="2211388"/>
            <a:ext cx="2498725" cy="1012825"/>
          </a:xfrm>
          <a:prstGeom prst="rect">
            <a:avLst/>
          </a:prstGeom>
          <a:solidFill>
            <a:srgbClr val="7889FB">
              <a:alpha val="2901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605" tIns="50803" rIns="101605" bIns="50803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1995" name="Rectangle 8"/>
          <p:cNvSpPr>
            <a:spLocks noChangeArrowheads="1"/>
          </p:cNvSpPr>
          <p:nvPr/>
        </p:nvSpPr>
        <p:spPr bwMode="auto">
          <a:xfrm>
            <a:off x="3379788" y="2211388"/>
            <a:ext cx="2498725" cy="1012825"/>
          </a:xfrm>
          <a:prstGeom prst="rect">
            <a:avLst/>
          </a:prstGeom>
          <a:solidFill>
            <a:srgbClr val="33CC33">
              <a:alpha val="30196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605" tIns="50803" rIns="101605" bIns="50803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1996" name="Rectangle 9"/>
          <p:cNvSpPr>
            <a:spLocks noChangeArrowheads="1"/>
          </p:cNvSpPr>
          <p:nvPr/>
        </p:nvSpPr>
        <p:spPr bwMode="auto">
          <a:xfrm>
            <a:off x="4629150" y="5114925"/>
            <a:ext cx="2497138" cy="1012825"/>
          </a:xfrm>
          <a:prstGeom prst="rect">
            <a:avLst/>
          </a:prstGeom>
          <a:solidFill>
            <a:srgbClr val="FF0000">
              <a:alpha val="30196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605" tIns="50803" rIns="101605" bIns="50803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1997" name="Line 10"/>
          <p:cNvSpPr>
            <a:spLocks noChangeShapeType="1"/>
          </p:cNvSpPr>
          <p:nvPr/>
        </p:nvSpPr>
        <p:spPr bwMode="auto">
          <a:xfrm>
            <a:off x="5878513" y="4371975"/>
            <a:ext cx="0" cy="1216025"/>
          </a:xfrm>
          <a:prstGeom prst="line">
            <a:avLst/>
          </a:prstGeom>
          <a:noFill/>
          <a:ln w="38100">
            <a:solidFill>
              <a:srgbClr val="061DC8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605" tIns="50803" rIns="101605" bIns="50803"/>
          <a:lstStyle/>
          <a:p>
            <a:endParaRPr lang="en-US"/>
          </a:p>
        </p:txBody>
      </p:sp>
      <p:sp>
        <p:nvSpPr>
          <p:cNvPr id="41998" name="Line 11"/>
          <p:cNvSpPr>
            <a:spLocks noChangeShapeType="1"/>
          </p:cNvSpPr>
          <p:nvPr/>
        </p:nvSpPr>
        <p:spPr bwMode="auto">
          <a:xfrm>
            <a:off x="4837113" y="2752725"/>
            <a:ext cx="901700" cy="1214438"/>
          </a:xfrm>
          <a:prstGeom prst="line">
            <a:avLst/>
          </a:prstGeom>
          <a:noFill/>
          <a:ln w="38100">
            <a:solidFill>
              <a:srgbClr val="061DC8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605" tIns="50803" rIns="101605" bIns="50803"/>
          <a:lstStyle/>
          <a:p>
            <a:endParaRPr lang="en-US"/>
          </a:p>
        </p:txBody>
      </p:sp>
      <p:sp>
        <p:nvSpPr>
          <p:cNvPr id="41999" name="Line 12"/>
          <p:cNvSpPr>
            <a:spLocks noChangeShapeType="1"/>
          </p:cNvSpPr>
          <p:nvPr/>
        </p:nvSpPr>
        <p:spPr bwMode="auto">
          <a:xfrm flipH="1">
            <a:off x="5946775" y="2752725"/>
            <a:ext cx="901700" cy="1214438"/>
          </a:xfrm>
          <a:prstGeom prst="line">
            <a:avLst/>
          </a:prstGeom>
          <a:noFill/>
          <a:ln w="38100">
            <a:solidFill>
              <a:srgbClr val="061DC8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605" tIns="50803" rIns="101605" bIns="50803"/>
          <a:lstStyle/>
          <a:p>
            <a:endParaRPr lang="en-US"/>
          </a:p>
        </p:txBody>
      </p:sp>
      <p:sp>
        <p:nvSpPr>
          <p:cNvPr id="42000" name="Rectangle 1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Solving the Alignment Problem</a:t>
            </a:r>
          </a:p>
        </p:txBody>
      </p:sp>
      <p:sp>
        <p:nvSpPr>
          <p:cNvPr id="42001" name="Rectangle 14"/>
          <p:cNvSpPr>
            <a:spLocks noGrp="1" noChangeArrowheads="1"/>
          </p:cNvSpPr>
          <p:nvPr>
            <p:ph type="body" idx="1"/>
          </p:nvPr>
        </p:nvSpPr>
        <p:spPr>
          <a:xfrm>
            <a:off x="152400" y="2362200"/>
            <a:ext cx="3124200" cy="2971800"/>
          </a:xfrm>
          <a:solidFill>
            <a:srgbClr val="CCFFCC"/>
          </a:solidFill>
        </p:spPr>
        <p:txBody>
          <a:bodyPr/>
          <a:lstStyle/>
          <a:p>
            <a:pPr eaLnBrk="1" hangingPunct="1"/>
            <a:r>
              <a:rPr lang="en-US" altLang="en-US" sz="2000" smtClean="0"/>
              <a:t>Data Reorganization Graph</a:t>
            </a:r>
          </a:p>
          <a:p>
            <a:pPr lvl="1" eaLnBrk="1" hangingPunct="1"/>
            <a:r>
              <a:rPr lang="en-US" altLang="en-US" sz="1800" smtClean="0"/>
              <a:t>original graph with alignment label each load/store</a:t>
            </a:r>
          </a:p>
          <a:p>
            <a:pPr lvl="1" eaLnBrk="1" hangingPunct="1"/>
            <a:r>
              <a:rPr lang="en-US" altLang="en-US" sz="1800" smtClean="0"/>
              <a:t>resolve alignment conflicts by adding “stream-shift” aligning operations</a:t>
            </a:r>
          </a:p>
        </p:txBody>
      </p:sp>
      <p:sp>
        <p:nvSpPr>
          <p:cNvPr id="42002" name="Text Box 18"/>
          <p:cNvSpPr txBox="1">
            <a:spLocks noChangeArrowheads="1"/>
          </p:cNvSpPr>
          <p:nvPr/>
        </p:nvSpPr>
        <p:spPr bwMode="auto">
          <a:xfrm>
            <a:off x="3378200" y="1914525"/>
            <a:ext cx="7651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4" tIns="45718" rIns="91434" bIns="45718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5000"/>
              </a:spcBef>
              <a:spcAft>
                <a:spcPct val="15000"/>
              </a:spcAft>
              <a:buClr>
                <a:srgbClr val="000066"/>
              </a:buClr>
              <a:buFont typeface="Wingdings" panose="05000000000000000000" pitchFamily="2" charset="2"/>
              <a:buNone/>
            </a:pPr>
            <a:r>
              <a:rPr lang="en-US" altLang="en-US" sz="1400">
                <a:solidFill>
                  <a:srgbClr val="000099"/>
                </a:solidFill>
                <a:cs typeface="Arial" panose="020B0604020202020204" pitchFamily="34" charset="0"/>
              </a:rPr>
              <a:t>offset 4</a:t>
            </a:r>
          </a:p>
        </p:txBody>
      </p:sp>
      <p:sp>
        <p:nvSpPr>
          <p:cNvPr id="42003" name="Text Box 19"/>
          <p:cNvSpPr txBox="1">
            <a:spLocks noChangeArrowheads="1"/>
          </p:cNvSpPr>
          <p:nvPr/>
        </p:nvSpPr>
        <p:spPr bwMode="auto">
          <a:xfrm>
            <a:off x="7569200" y="1914525"/>
            <a:ext cx="863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4" tIns="45718" rIns="91434" bIns="45718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5000"/>
              </a:spcBef>
              <a:spcAft>
                <a:spcPct val="15000"/>
              </a:spcAft>
              <a:buClr>
                <a:srgbClr val="000066"/>
              </a:buClr>
              <a:buFont typeface="Wingdings" panose="05000000000000000000" pitchFamily="2" charset="2"/>
              <a:buNone/>
            </a:pPr>
            <a:r>
              <a:rPr lang="en-US" altLang="en-US" sz="1400">
                <a:solidFill>
                  <a:srgbClr val="000099"/>
                </a:solidFill>
                <a:cs typeface="Arial" panose="020B0604020202020204" pitchFamily="34" charset="0"/>
              </a:rPr>
              <a:t>offset 12</a:t>
            </a:r>
          </a:p>
        </p:txBody>
      </p:sp>
      <p:sp>
        <p:nvSpPr>
          <p:cNvPr id="42004" name="Rectangle 20"/>
          <p:cNvSpPr>
            <a:spLocks noChangeArrowheads="1"/>
          </p:cNvSpPr>
          <p:nvPr/>
        </p:nvSpPr>
        <p:spPr bwMode="auto">
          <a:xfrm>
            <a:off x="4443413" y="2459038"/>
            <a:ext cx="277812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605" tIns="50803" rIns="101605" bIns="50803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2005" name="Rectangle 21"/>
          <p:cNvSpPr>
            <a:spLocks noChangeArrowheads="1"/>
          </p:cNvSpPr>
          <p:nvPr/>
        </p:nvSpPr>
        <p:spPr bwMode="auto">
          <a:xfrm>
            <a:off x="6999288" y="2470150"/>
            <a:ext cx="277812" cy="271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605" tIns="50803" rIns="101605" bIns="50803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2006" name="Text Box 23"/>
          <p:cNvSpPr txBox="1">
            <a:spLocks noChangeArrowheads="1"/>
          </p:cNvSpPr>
          <p:nvPr/>
        </p:nvSpPr>
        <p:spPr bwMode="auto">
          <a:xfrm>
            <a:off x="3657600" y="5791200"/>
            <a:ext cx="7651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4" tIns="45718" rIns="91434" bIns="45718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5000"/>
              </a:spcBef>
              <a:spcAft>
                <a:spcPct val="15000"/>
              </a:spcAft>
              <a:buClr>
                <a:srgbClr val="000066"/>
              </a:buClr>
              <a:buFont typeface="Wingdings" panose="05000000000000000000" pitchFamily="2" charset="2"/>
              <a:buNone/>
            </a:pPr>
            <a:r>
              <a:rPr lang="en-US" altLang="en-US" sz="1400">
                <a:solidFill>
                  <a:srgbClr val="000099"/>
                </a:solidFill>
                <a:cs typeface="Arial" panose="020B0604020202020204" pitchFamily="34" charset="0"/>
              </a:rPr>
              <a:t>offset 8</a:t>
            </a:r>
          </a:p>
        </p:txBody>
      </p:sp>
      <p:sp>
        <p:nvSpPr>
          <p:cNvPr id="42007" name="Oval 24"/>
          <p:cNvSpPr>
            <a:spLocks noChangeArrowheads="1"/>
          </p:cNvSpPr>
          <p:nvPr/>
        </p:nvSpPr>
        <p:spPr bwMode="auto">
          <a:xfrm>
            <a:off x="3727450" y="3157538"/>
            <a:ext cx="2081213" cy="338137"/>
          </a:xfrm>
          <a:prstGeom prst="ellipse">
            <a:avLst/>
          </a:prstGeom>
          <a:solidFill>
            <a:srgbClr val="061DC8"/>
          </a:solidFill>
          <a:ln w="28575" algn="ctr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4" tIns="45718" rIns="91434" bIns="45718" anchor="ctr"/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25000"/>
              </a:spcBef>
              <a:spcAft>
                <a:spcPct val="15000"/>
              </a:spcAft>
              <a:buClr>
                <a:srgbClr val="000066"/>
              </a:buClr>
              <a:buFont typeface="Wingdings" panose="05000000000000000000" pitchFamily="2" charset="2"/>
              <a:buNone/>
            </a:pPr>
            <a:r>
              <a:rPr lang="en-US" altLang="en-US" sz="1600" b="1">
                <a:solidFill>
                  <a:schemeClr val="bg1"/>
                </a:solidFill>
                <a:cs typeface="Arial" panose="020B0604020202020204" pitchFamily="34" charset="0"/>
              </a:rPr>
              <a:t>stream-shift(4,0)</a:t>
            </a:r>
          </a:p>
        </p:txBody>
      </p:sp>
      <p:sp>
        <p:nvSpPr>
          <p:cNvPr id="42008" name="Oval 25"/>
          <p:cNvSpPr>
            <a:spLocks noChangeArrowheads="1"/>
          </p:cNvSpPr>
          <p:nvPr/>
        </p:nvSpPr>
        <p:spPr bwMode="auto">
          <a:xfrm>
            <a:off x="5946775" y="3157538"/>
            <a:ext cx="2151063" cy="338137"/>
          </a:xfrm>
          <a:prstGeom prst="ellipse">
            <a:avLst/>
          </a:prstGeom>
          <a:solidFill>
            <a:srgbClr val="061DC8"/>
          </a:solidFill>
          <a:ln w="28575" algn="ctr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4" tIns="45718" rIns="91434" bIns="45718" anchor="ctr"/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25000"/>
              </a:spcBef>
              <a:spcAft>
                <a:spcPct val="15000"/>
              </a:spcAft>
              <a:buClr>
                <a:srgbClr val="000066"/>
              </a:buClr>
              <a:buFont typeface="Wingdings" panose="05000000000000000000" pitchFamily="2" charset="2"/>
              <a:buNone/>
            </a:pPr>
            <a:r>
              <a:rPr lang="en-US" altLang="en-US" sz="1600" b="1">
                <a:solidFill>
                  <a:schemeClr val="bg1"/>
                </a:solidFill>
                <a:cs typeface="Arial" panose="020B0604020202020204" pitchFamily="34" charset="0"/>
              </a:rPr>
              <a:t>stream-shift(12,0)</a:t>
            </a:r>
          </a:p>
        </p:txBody>
      </p:sp>
      <p:sp>
        <p:nvSpPr>
          <p:cNvPr id="42009" name="Oval 26"/>
          <p:cNvSpPr>
            <a:spLocks noChangeArrowheads="1"/>
          </p:cNvSpPr>
          <p:nvPr/>
        </p:nvSpPr>
        <p:spPr bwMode="auto">
          <a:xfrm>
            <a:off x="4837113" y="4778375"/>
            <a:ext cx="2081212" cy="336550"/>
          </a:xfrm>
          <a:prstGeom prst="ellipse">
            <a:avLst/>
          </a:prstGeom>
          <a:solidFill>
            <a:srgbClr val="061DC8"/>
          </a:solidFill>
          <a:ln w="28575" algn="ctr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4" tIns="45718" rIns="91434" bIns="45718" anchor="ctr"/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25000"/>
              </a:spcBef>
              <a:spcAft>
                <a:spcPct val="15000"/>
              </a:spcAft>
              <a:buClr>
                <a:srgbClr val="000066"/>
              </a:buClr>
              <a:buFont typeface="Wingdings" panose="05000000000000000000" pitchFamily="2" charset="2"/>
              <a:buNone/>
            </a:pPr>
            <a:r>
              <a:rPr lang="en-US" altLang="en-US" sz="1600" b="1">
                <a:solidFill>
                  <a:schemeClr val="bg1"/>
                </a:solidFill>
                <a:cs typeface="Arial" panose="020B0604020202020204" pitchFamily="34" charset="0"/>
              </a:rPr>
              <a:t>stream-shift(0,8)</a:t>
            </a:r>
          </a:p>
        </p:txBody>
      </p:sp>
      <p:sp>
        <p:nvSpPr>
          <p:cNvPr id="42010" name="Text Box 27"/>
          <p:cNvSpPr txBox="1">
            <a:spLocks noChangeArrowheads="1"/>
          </p:cNvSpPr>
          <p:nvPr/>
        </p:nvSpPr>
        <p:spPr bwMode="auto">
          <a:xfrm>
            <a:off x="3683000" y="3971925"/>
            <a:ext cx="812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4" tIns="45718" rIns="91434" bIns="45718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5000"/>
              </a:spcBef>
              <a:spcAft>
                <a:spcPct val="15000"/>
              </a:spcAft>
              <a:buClr>
                <a:srgbClr val="000066"/>
              </a:buClr>
              <a:buFont typeface="Wingdings" panose="05000000000000000000" pitchFamily="2" charset="2"/>
              <a:buNone/>
            </a:pPr>
            <a:r>
              <a:rPr lang="en-US" altLang="en-US" sz="1400" b="1">
                <a:solidFill>
                  <a:srgbClr val="000099"/>
                </a:solidFill>
                <a:cs typeface="Arial" panose="020B0604020202020204" pitchFamily="34" charset="0"/>
              </a:rPr>
              <a:t>offset 0</a:t>
            </a:r>
          </a:p>
        </p:txBody>
      </p:sp>
      <p:sp>
        <p:nvSpPr>
          <p:cNvPr id="42011" name="Oval 29"/>
          <p:cNvSpPr>
            <a:spLocks noChangeArrowheads="1"/>
          </p:cNvSpPr>
          <p:nvPr/>
        </p:nvSpPr>
        <p:spPr bwMode="auto">
          <a:xfrm>
            <a:off x="5105400" y="5562600"/>
            <a:ext cx="1595438" cy="404813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4" tIns="45718" rIns="91434" bIns="45718" anchor="ctr"/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25000"/>
              </a:spcBef>
              <a:spcAft>
                <a:spcPct val="15000"/>
              </a:spcAft>
              <a:buClr>
                <a:srgbClr val="000066"/>
              </a:buClr>
              <a:buFont typeface="Wingdings" panose="05000000000000000000" pitchFamily="2" charset="2"/>
              <a:buNone/>
            </a:pPr>
            <a:r>
              <a:rPr lang="en-US" altLang="en-US" sz="1600" b="1">
                <a:solidFill>
                  <a:schemeClr val="bg1"/>
                </a:solidFill>
                <a:cs typeface="Arial" panose="020B0604020202020204" pitchFamily="34" charset="0"/>
              </a:rPr>
              <a:t>vstore a[i+2]</a:t>
            </a:r>
          </a:p>
        </p:txBody>
      </p:sp>
      <p:sp>
        <p:nvSpPr>
          <p:cNvPr id="42012" name="Oval 30"/>
          <p:cNvSpPr>
            <a:spLocks noChangeArrowheads="1"/>
          </p:cNvSpPr>
          <p:nvPr/>
        </p:nvSpPr>
        <p:spPr bwMode="auto">
          <a:xfrm>
            <a:off x="3733800" y="2286000"/>
            <a:ext cx="1873250" cy="404813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4" tIns="45718" rIns="91434" bIns="45718" anchor="ctr"/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25000"/>
              </a:spcBef>
              <a:spcAft>
                <a:spcPct val="15000"/>
              </a:spcAft>
              <a:buClr>
                <a:srgbClr val="000066"/>
              </a:buClr>
              <a:buFont typeface="Wingdings" panose="05000000000000000000" pitchFamily="2" charset="2"/>
              <a:buNone/>
            </a:pPr>
            <a:r>
              <a:rPr lang="en-US" altLang="en-US" sz="1600" b="1">
                <a:solidFill>
                  <a:schemeClr val="bg1"/>
                </a:solidFill>
                <a:cs typeface="Arial" panose="020B0604020202020204" pitchFamily="34" charset="0"/>
              </a:rPr>
              <a:t>vload b[i+1]</a:t>
            </a:r>
          </a:p>
        </p:txBody>
      </p:sp>
      <p:sp>
        <p:nvSpPr>
          <p:cNvPr id="42013" name="Oval 31"/>
          <p:cNvSpPr>
            <a:spLocks noChangeArrowheads="1"/>
          </p:cNvSpPr>
          <p:nvPr/>
        </p:nvSpPr>
        <p:spPr bwMode="auto">
          <a:xfrm>
            <a:off x="6096000" y="2286000"/>
            <a:ext cx="1873250" cy="404813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4" tIns="45718" rIns="91434" bIns="45718" anchor="ctr"/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25000"/>
              </a:spcBef>
              <a:spcAft>
                <a:spcPct val="15000"/>
              </a:spcAft>
              <a:buClr>
                <a:srgbClr val="000066"/>
              </a:buClr>
              <a:buFont typeface="Wingdings" panose="05000000000000000000" pitchFamily="2" charset="2"/>
              <a:buNone/>
            </a:pPr>
            <a:r>
              <a:rPr lang="en-US" altLang="en-US" sz="1600" b="1">
                <a:solidFill>
                  <a:schemeClr val="bg1"/>
                </a:solidFill>
                <a:cs typeface="Arial" panose="020B0604020202020204" pitchFamily="34" charset="0"/>
              </a:rPr>
              <a:t>vload c[i+3]</a:t>
            </a:r>
          </a:p>
        </p:txBody>
      </p:sp>
      <p:sp>
        <p:nvSpPr>
          <p:cNvPr id="42014" name="Oval 32"/>
          <p:cNvSpPr>
            <a:spLocks noChangeArrowheads="1"/>
          </p:cNvSpPr>
          <p:nvPr/>
        </p:nvSpPr>
        <p:spPr bwMode="auto">
          <a:xfrm>
            <a:off x="4876800" y="3962400"/>
            <a:ext cx="1873250" cy="404813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4" tIns="45718" rIns="91434" bIns="45718" anchor="ctr"/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25000"/>
              </a:spcBef>
              <a:spcAft>
                <a:spcPct val="15000"/>
              </a:spcAft>
              <a:buClr>
                <a:srgbClr val="000066"/>
              </a:buClr>
              <a:buFont typeface="Wingdings" panose="05000000000000000000" pitchFamily="2" charset="2"/>
              <a:buNone/>
            </a:pPr>
            <a:r>
              <a:rPr lang="en-US" altLang="en-US" sz="1600" b="1">
                <a:solidFill>
                  <a:schemeClr val="bg1"/>
                </a:solidFill>
                <a:cs typeface="Arial" panose="020B0604020202020204" pitchFamily="34" charset="0"/>
              </a:rPr>
              <a:t>vadd</a:t>
            </a:r>
          </a:p>
        </p:txBody>
      </p:sp>
      <p:grpSp>
        <p:nvGrpSpPr>
          <p:cNvPr id="33833" name="Group 41"/>
          <p:cNvGrpSpPr>
            <a:grpSpLocks/>
          </p:cNvGrpSpPr>
          <p:nvPr/>
        </p:nvGrpSpPr>
        <p:grpSpPr bwMode="auto">
          <a:xfrm>
            <a:off x="6629400" y="4343400"/>
            <a:ext cx="1606550" cy="609600"/>
            <a:chOff x="4176" y="2736"/>
            <a:chExt cx="1012" cy="384"/>
          </a:xfrm>
        </p:grpSpPr>
        <p:sp>
          <p:nvSpPr>
            <p:cNvPr id="42019" name="Text Box 36"/>
            <p:cNvSpPr txBox="1">
              <a:spLocks noChangeArrowheads="1"/>
            </p:cNvSpPr>
            <p:nvPr/>
          </p:nvSpPr>
          <p:spPr bwMode="auto">
            <a:xfrm>
              <a:off x="4512" y="2736"/>
              <a:ext cx="6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>
                  <a:solidFill>
                    <a:srgbClr val="CC0000"/>
                  </a:solidFill>
                </a:rPr>
                <a:t>To offset</a:t>
              </a:r>
            </a:p>
          </p:txBody>
        </p:sp>
        <p:sp>
          <p:nvSpPr>
            <p:cNvPr id="42020" name="Line 37"/>
            <p:cNvSpPr>
              <a:spLocks noChangeShapeType="1"/>
            </p:cNvSpPr>
            <p:nvPr/>
          </p:nvSpPr>
          <p:spPr bwMode="auto">
            <a:xfrm flipH="1">
              <a:off x="4176" y="2928"/>
              <a:ext cx="432" cy="192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3834" name="Group 42"/>
          <p:cNvGrpSpPr>
            <a:grpSpLocks/>
          </p:cNvGrpSpPr>
          <p:nvPr/>
        </p:nvGrpSpPr>
        <p:grpSpPr bwMode="auto">
          <a:xfrm>
            <a:off x="6400800" y="3886200"/>
            <a:ext cx="2063750" cy="990600"/>
            <a:chOff x="4032" y="2448"/>
            <a:chExt cx="1300" cy="624"/>
          </a:xfrm>
        </p:grpSpPr>
        <p:sp>
          <p:nvSpPr>
            <p:cNvPr id="42017" name="Text Box 33"/>
            <p:cNvSpPr txBox="1">
              <a:spLocks noChangeArrowheads="1"/>
            </p:cNvSpPr>
            <p:nvPr/>
          </p:nvSpPr>
          <p:spPr bwMode="auto">
            <a:xfrm>
              <a:off x="4560" y="2448"/>
              <a:ext cx="77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>
                  <a:solidFill>
                    <a:srgbClr val="CC0000"/>
                  </a:solidFill>
                </a:rPr>
                <a:t>From offet</a:t>
              </a:r>
            </a:p>
          </p:txBody>
        </p:sp>
        <p:sp>
          <p:nvSpPr>
            <p:cNvPr id="42018" name="Line 40"/>
            <p:cNvSpPr>
              <a:spLocks noChangeShapeType="1"/>
            </p:cNvSpPr>
            <p:nvPr/>
          </p:nvSpPr>
          <p:spPr bwMode="auto">
            <a:xfrm flipH="1">
              <a:off x="4032" y="2640"/>
              <a:ext cx="576" cy="432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8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8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8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38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>
                <a:solidFill>
                  <a:srgbClr val="660066"/>
                </a:solidFill>
              </a:rPr>
              <a:t>© WWF (2016)</a:t>
            </a:r>
            <a:endParaRPr lang="en-US" altLang="en-US">
              <a:solidFill>
                <a:srgbClr val="660066"/>
              </a:solidFill>
            </a:endParaRPr>
          </a:p>
        </p:txBody>
      </p:sp>
      <p:sp>
        <p:nvSpPr>
          <p:cNvPr id="1536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660066"/>
                </a:solidFill>
              </a:rPr>
              <a:t>Automatic SIMDization</a:t>
            </a:r>
          </a:p>
        </p:txBody>
      </p:sp>
      <p:sp>
        <p:nvSpPr>
          <p:cNvPr id="1536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5A2FE10-D1B0-406A-B042-D7653677DEC4}" type="slidenum">
              <a:rPr lang="en-US" altLang="en-US">
                <a:solidFill>
                  <a:srgbClr val="660066"/>
                </a:solidFill>
              </a:rPr>
              <a:pPr eaLnBrk="1" hangingPunct="1"/>
              <a:t>3</a:t>
            </a:fld>
            <a:endParaRPr lang="en-US" altLang="en-US">
              <a:solidFill>
                <a:srgbClr val="660066"/>
              </a:solidFill>
            </a:endParaRPr>
          </a:p>
        </p:txBody>
      </p:sp>
      <p:sp>
        <p:nvSpPr>
          <p:cNvPr id="15365" name="Text Box 2"/>
          <p:cNvSpPr txBox="1">
            <a:spLocks noChangeArrowheads="1"/>
          </p:cNvSpPr>
          <p:nvPr/>
        </p:nvSpPr>
        <p:spPr bwMode="auto">
          <a:xfrm>
            <a:off x="252413" y="5516563"/>
            <a:ext cx="287337" cy="373062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15366" name="Text Box 3"/>
          <p:cNvSpPr txBox="1">
            <a:spLocks noChangeArrowheads="1"/>
          </p:cNvSpPr>
          <p:nvPr/>
        </p:nvSpPr>
        <p:spPr bwMode="auto">
          <a:xfrm>
            <a:off x="539750" y="5516563"/>
            <a:ext cx="287338" cy="373062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15367" name="Text Box 4"/>
          <p:cNvSpPr txBox="1">
            <a:spLocks noChangeArrowheads="1"/>
          </p:cNvSpPr>
          <p:nvPr/>
        </p:nvSpPr>
        <p:spPr bwMode="auto">
          <a:xfrm>
            <a:off x="827088" y="5516563"/>
            <a:ext cx="287337" cy="373062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15368" name="Text Box 5"/>
          <p:cNvSpPr txBox="1">
            <a:spLocks noChangeArrowheads="1"/>
          </p:cNvSpPr>
          <p:nvPr/>
        </p:nvSpPr>
        <p:spPr bwMode="auto">
          <a:xfrm>
            <a:off x="1116013" y="5516563"/>
            <a:ext cx="287337" cy="373062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sp>
        <p:nvSpPr>
          <p:cNvPr id="15369" name="Text Box 6"/>
          <p:cNvSpPr txBox="1">
            <a:spLocks noChangeArrowheads="1"/>
          </p:cNvSpPr>
          <p:nvPr/>
        </p:nvSpPr>
        <p:spPr bwMode="auto">
          <a:xfrm>
            <a:off x="1403350" y="5516563"/>
            <a:ext cx="287338" cy="373062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15370" name="Text Box 7"/>
          <p:cNvSpPr txBox="1">
            <a:spLocks noChangeArrowheads="1"/>
          </p:cNvSpPr>
          <p:nvPr/>
        </p:nvSpPr>
        <p:spPr bwMode="auto">
          <a:xfrm>
            <a:off x="1690688" y="5516563"/>
            <a:ext cx="287337" cy="373062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</p:txBody>
      </p:sp>
      <p:sp>
        <p:nvSpPr>
          <p:cNvPr id="15371" name="Text Box 8"/>
          <p:cNvSpPr txBox="1">
            <a:spLocks noChangeArrowheads="1"/>
          </p:cNvSpPr>
          <p:nvPr/>
        </p:nvSpPr>
        <p:spPr bwMode="auto">
          <a:xfrm>
            <a:off x="1979613" y="5516563"/>
            <a:ext cx="287337" cy="373062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15372" name="Text Box 9"/>
          <p:cNvSpPr txBox="1">
            <a:spLocks noChangeArrowheads="1"/>
          </p:cNvSpPr>
          <p:nvPr/>
        </p:nvSpPr>
        <p:spPr bwMode="auto">
          <a:xfrm>
            <a:off x="2266950" y="5516563"/>
            <a:ext cx="287338" cy="373062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</a:p>
        </p:txBody>
      </p:sp>
      <p:sp>
        <p:nvSpPr>
          <p:cNvPr id="15373" name="Text Box 10"/>
          <p:cNvSpPr txBox="1">
            <a:spLocks noChangeArrowheads="1"/>
          </p:cNvSpPr>
          <p:nvPr/>
        </p:nvSpPr>
        <p:spPr bwMode="auto">
          <a:xfrm>
            <a:off x="2554288" y="5516563"/>
            <a:ext cx="287337" cy="373062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</p:txBody>
      </p:sp>
      <p:sp>
        <p:nvSpPr>
          <p:cNvPr id="15374" name="Text Box 11"/>
          <p:cNvSpPr txBox="1">
            <a:spLocks noChangeArrowheads="1"/>
          </p:cNvSpPr>
          <p:nvPr/>
        </p:nvSpPr>
        <p:spPr bwMode="auto">
          <a:xfrm>
            <a:off x="2843213" y="5516563"/>
            <a:ext cx="287337" cy="373062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</a:p>
        </p:txBody>
      </p:sp>
      <p:sp>
        <p:nvSpPr>
          <p:cNvPr id="15375" name="Text Box 12"/>
          <p:cNvSpPr txBox="1">
            <a:spLocks noChangeArrowheads="1"/>
          </p:cNvSpPr>
          <p:nvPr/>
        </p:nvSpPr>
        <p:spPr bwMode="auto">
          <a:xfrm>
            <a:off x="3133725" y="5516563"/>
            <a:ext cx="287338" cy="373062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</a:p>
        </p:txBody>
      </p:sp>
      <p:sp>
        <p:nvSpPr>
          <p:cNvPr id="15376" name="Text Box 13"/>
          <p:cNvSpPr txBox="1">
            <a:spLocks noChangeArrowheads="1"/>
          </p:cNvSpPr>
          <p:nvPr/>
        </p:nvSpPr>
        <p:spPr bwMode="auto">
          <a:xfrm>
            <a:off x="3421063" y="5516563"/>
            <a:ext cx="287337" cy="373062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</a:p>
        </p:txBody>
      </p:sp>
      <p:sp>
        <p:nvSpPr>
          <p:cNvPr id="15377" name="Text Box 14"/>
          <p:cNvSpPr txBox="1">
            <a:spLocks noChangeArrowheads="1"/>
          </p:cNvSpPr>
          <p:nvPr/>
        </p:nvSpPr>
        <p:spPr bwMode="auto">
          <a:xfrm>
            <a:off x="3708400" y="5516563"/>
            <a:ext cx="287338" cy="373062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</a:p>
        </p:txBody>
      </p:sp>
      <p:sp>
        <p:nvSpPr>
          <p:cNvPr id="15378" name="Text Box 15"/>
          <p:cNvSpPr txBox="1">
            <a:spLocks noChangeArrowheads="1"/>
          </p:cNvSpPr>
          <p:nvPr/>
        </p:nvSpPr>
        <p:spPr bwMode="auto">
          <a:xfrm>
            <a:off x="3997325" y="5516563"/>
            <a:ext cx="287338" cy="373062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</p:txBody>
      </p:sp>
      <p:sp>
        <p:nvSpPr>
          <p:cNvPr id="15379" name="Text Box 16"/>
          <p:cNvSpPr txBox="1">
            <a:spLocks noChangeArrowheads="1"/>
          </p:cNvSpPr>
          <p:nvPr/>
        </p:nvSpPr>
        <p:spPr bwMode="auto">
          <a:xfrm>
            <a:off x="4284663" y="5516563"/>
            <a:ext cx="287337" cy="373062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</a:p>
        </p:txBody>
      </p:sp>
      <p:sp>
        <p:nvSpPr>
          <p:cNvPr id="15380" name="Text Box 17"/>
          <p:cNvSpPr txBox="1">
            <a:spLocks noChangeArrowheads="1"/>
          </p:cNvSpPr>
          <p:nvPr/>
        </p:nvSpPr>
        <p:spPr bwMode="auto">
          <a:xfrm>
            <a:off x="4572000" y="5516563"/>
            <a:ext cx="287338" cy="373062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</a:p>
        </p:txBody>
      </p:sp>
      <p:sp>
        <p:nvSpPr>
          <p:cNvPr id="15381" name="Text Box 18"/>
          <p:cNvSpPr txBox="1">
            <a:spLocks noChangeArrowheads="1"/>
          </p:cNvSpPr>
          <p:nvPr/>
        </p:nvSpPr>
        <p:spPr bwMode="auto">
          <a:xfrm>
            <a:off x="4860925" y="5516563"/>
            <a:ext cx="287338" cy="373062"/>
          </a:xfrm>
          <a:prstGeom prst="rect">
            <a:avLst/>
          </a:prstGeom>
          <a:noFill/>
          <a:ln w="6350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382" name="Text Box 19"/>
          <p:cNvSpPr txBox="1">
            <a:spLocks noChangeArrowheads="1"/>
          </p:cNvSpPr>
          <p:nvPr/>
        </p:nvSpPr>
        <p:spPr bwMode="auto">
          <a:xfrm>
            <a:off x="5148263" y="5516563"/>
            <a:ext cx="287337" cy="373062"/>
          </a:xfrm>
          <a:prstGeom prst="rect">
            <a:avLst/>
          </a:prstGeom>
          <a:noFill/>
          <a:ln w="6350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383" name="Text Box 20"/>
          <p:cNvSpPr txBox="1">
            <a:spLocks noChangeArrowheads="1"/>
          </p:cNvSpPr>
          <p:nvPr/>
        </p:nvSpPr>
        <p:spPr bwMode="auto">
          <a:xfrm>
            <a:off x="5435600" y="5516563"/>
            <a:ext cx="287338" cy="373062"/>
          </a:xfrm>
          <a:prstGeom prst="rect">
            <a:avLst/>
          </a:prstGeom>
          <a:noFill/>
          <a:ln w="6350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384" name="Text Box 21"/>
          <p:cNvSpPr txBox="1">
            <a:spLocks noChangeArrowheads="1"/>
          </p:cNvSpPr>
          <p:nvPr/>
        </p:nvSpPr>
        <p:spPr bwMode="auto">
          <a:xfrm>
            <a:off x="5724525" y="5516563"/>
            <a:ext cx="287338" cy="373062"/>
          </a:xfrm>
          <a:prstGeom prst="rect">
            <a:avLst/>
          </a:prstGeom>
          <a:noFill/>
          <a:ln w="6350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385" name="Text Box 22"/>
          <p:cNvSpPr txBox="1">
            <a:spLocks noChangeArrowheads="1"/>
          </p:cNvSpPr>
          <p:nvPr/>
        </p:nvSpPr>
        <p:spPr bwMode="auto">
          <a:xfrm>
            <a:off x="6013450" y="5516563"/>
            <a:ext cx="287338" cy="373062"/>
          </a:xfrm>
          <a:prstGeom prst="rect">
            <a:avLst/>
          </a:prstGeom>
          <a:noFill/>
          <a:ln w="6350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386" name="Text Box 23"/>
          <p:cNvSpPr txBox="1">
            <a:spLocks noChangeArrowheads="1"/>
          </p:cNvSpPr>
          <p:nvPr/>
        </p:nvSpPr>
        <p:spPr bwMode="auto">
          <a:xfrm>
            <a:off x="6300788" y="5516563"/>
            <a:ext cx="287337" cy="373062"/>
          </a:xfrm>
          <a:prstGeom prst="rect">
            <a:avLst/>
          </a:prstGeom>
          <a:noFill/>
          <a:ln w="6350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387" name="Text Box 24"/>
          <p:cNvSpPr txBox="1">
            <a:spLocks noChangeArrowheads="1"/>
          </p:cNvSpPr>
          <p:nvPr/>
        </p:nvSpPr>
        <p:spPr bwMode="auto">
          <a:xfrm>
            <a:off x="6588125" y="5516563"/>
            <a:ext cx="287338" cy="373062"/>
          </a:xfrm>
          <a:prstGeom prst="rect">
            <a:avLst/>
          </a:prstGeom>
          <a:noFill/>
          <a:ln w="6350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388" name="Text Box 25"/>
          <p:cNvSpPr txBox="1">
            <a:spLocks noChangeArrowheads="1"/>
          </p:cNvSpPr>
          <p:nvPr/>
        </p:nvSpPr>
        <p:spPr bwMode="auto">
          <a:xfrm>
            <a:off x="6877050" y="5516563"/>
            <a:ext cx="287338" cy="373062"/>
          </a:xfrm>
          <a:prstGeom prst="rect">
            <a:avLst/>
          </a:prstGeom>
          <a:noFill/>
          <a:ln w="6350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389" name="Text Box 26"/>
          <p:cNvSpPr txBox="1">
            <a:spLocks noChangeArrowheads="1"/>
          </p:cNvSpPr>
          <p:nvPr/>
        </p:nvSpPr>
        <p:spPr bwMode="auto">
          <a:xfrm>
            <a:off x="7164388" y="5516563"/>
            <a:ext cx="287337" cy="373062"/>
          </a:xfrm>
          <a:prstGeom prst="rect">
            <a:avLst/>
          </a:prstGeom>
          <a:noFill/>
          <a:ln w="6350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390" name="Text Box 27"/>
          <p:cNvSpPr txBox="1">
            <a:spLocks noChangeArrowheads="1"/>
          </p:cNvSpPr>
          <p:nvPr/>
        </p:nvSpPr>
        <p:spPr bwMode="auto">
          <a:xfrm>
            <a:off x="7451725" y="5516563"/>
            <a:ext cx="287338" cy="373062"/>
          </a:xfrm>
          <a:prstGeom prst="rect">
            <a:avLst/>
          </a:prstGeom>
          <a:noFill/>
          <a:ln w="6350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391" name="Text Box 28"/>
          <p:cNvSpPr txBox="1">
            <a:spLocks noChangeArrowheads="1"/>
          </p:cNvSpPr>
          <p:nvPr/>
        </p:nvSpPr>
        <p:spPr bwMode="auto">
          <a:xfrm>
            <a:off x="7740650" y="5516563"/>
            <a:ext cx="287338" cy="373062"/>
          </a:xfrm>
          <a:prstGeom prst="rect">
            <a:avLst/>
          </a:prstGeom>
          <a:noFill/>
          <a:ln w="6350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392" name="Text Box 29"/>
          <p:cNvSpPr txBox="1">
            <a:spLocks noChangeArrowheads="1"/>
          </p:cNvSpPr>
          <p:nvPr/>
        </p:nvSpPr>
        <p:spPr bwMode="auto">
          <a:xfrm>
            <a:off x="2843213" y="1989138"/>
            <a:ext cx="1366837" cy="194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00050" indent="-4000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20000"/>
              </a:spcAft>
              <a:buClr>
                <a:srgbClr val="228A88"/>
              </a:buClr>
              <a:buFont typeface="Wingdings 2" panose="05020102010507070707" pitchFamily="18" charset="2"/>
              <a:buNone/>
            </a:pPr>
            <a:r>
              <a:rPr lang="en-US" altLang="en-US" sz="2000">
                <a:cs typeface="Arial" panose="020B0604020202020204" pitchFamily="34" charset="0"/>
              </a:rPr>
              <a:t>OP(a)</a:t>
            </a:r>
          </a:p>
          <a:p>
            <a:pPr algn="ctr" eaLnBrk="1" hangingPunct="1">
              <a:spcBef>
                <a:spcPct val="50000"/>
              </a:spcBef>
              <a:spcAft>
                <a:spcPct val="20000"/>
              </a:spcAft>
              <a:buClr>
                <a:srgbClr val="228A88"/>
              </a:buClr>
              <a:buFont typeface="Wingdings 2" panose="05020102010507070707" pitchFamily="18" charset="2"/>
              <a:buNone/>
            </a:pPr>
            <a:r>
              <a:rPr lang="en-US" altLang="en-US" sz="2000">
                <a:cs typeface="Arial" panose="020B0604020202020204" pitchFamily="34" charset="0"/>
              </a:rPr>
              <a:t>OP(b)</a:t>
            </a:r>
          </a:p>
          <a:p>
            <a:pPr algn="ctr" eaLnBrk="1" hangingPunct="1">
              <a:spcBef>
                <a:spcPct val="50000"/>
              </a:spcBef>
              <a:spcAft>
                <a:spcPct val="20000"/>
              </a:spcAft>
              <a:buClr>
                <a:srgbClr val="228A88"/>
              </a:buClr>
              <a:buFont typeface="Wingdings 2" panose="05020102010507070707" pitchFamily="18" charset="2"/>
              <a:buNone/>
            </a:pPr>
            <a:r>
              <a:rPr lang="en-US" altLang="en-US" sz="2000">
                <a:cs typeface="Arial" panose="020B0604020202020204" pitchFamily="34" charset="0"/>
              </a:rPr>
              <a:t>OP(c)</a:t>
            </a:r>
          </a:p>
          <a:p>
            <a:pPr algn="ctr" eaLnBrk="1" hangingPunct="1">
              <a:spcBef>
                <a:spcPct val="50000"/>
              </a:spcBef>
              <a:spcAft>
                <a:spcPct val="20000"/>
              </a:spcAft>
              <a:buClr>
                <a:srgbClr val="228A88"/>
              </a:buClr>
              <a:buFont typeface="Wingdings 2" panose="05020102010507070707" pitchFamily="18" charset="2"/>
              <a:buNone/>
            </a:pPr>
            <a:r>
              <a:rPr lang="en-US" altLang="en-US" sz="2000">
                <a:cs typeface="Arial" panose="020B0604020202020204" pitchFamily="34" charset="0"/>
              </a:rPr>
              <a:t>OP(d)</a:t>
            </a:r>
            <a:endParaRPr lang="en-US" altLang="en-US" sz="1400">
              <a:cs typeface="Arial" panose="020B0604020202020204" pitchFamily="34" charset="0"/>
            </a:endParaRPr>
          </a:p>
        </p:txBody>
      </p:sp>
      <p:sp>
        <p:nvSpPr>
          <p:cNvPr id="15393" name="Text Box 30"/>
          <p:cNvSpPr txBox="1">
            <a:spLocks noChangeArrowheads="1"/>
          </p:cNvSpPr>
          <p:nvPr/>
        </p:nvSpPr>
        <p:spPr bwMode="auto">
          <a:xfrm>
            <a:off x="179388" y="5157788"/>
            <a:ext cx="19446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00050" indent="-4000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20000"/>
              </a:spcAft>
              <a:buClr>
                <a:srgbClr val="228A88"/>
              </a:buClr>
              <a:buFont typeface="Wingdings 2" panose="05020102010507070707" pitchFamily="18" charset="2"/>
              <a:buNone/>
            </a:pPr>
            <a:r>
              <a:rPr lang="en-US" altLang="en-US">
                <a:cs typeface="Arial" panose="020B0604020202020204" pitchFamily="34" charset="0"/>
              </a:rPr>
              <a:t>Data in Memory:</a:t>
            </a:r>
          </a:p>
        </p:txBody>
      </p:sp>
      <p:sp>
        <p:nvSpPr>
          <p:cNvPr id="11295" name="Text Box 31"/>
          <p:cNvSpPr txBox="1">
            <a:spLocks noChangeArrowheads="1"/>
          </p:cNvSpPr>
          <p:nvPr/>
        </p:nvSpPr>
        <p:spPr bwMode="auto">
          <a:xfrm>
            <a:off x="5508625" y="2708275"/>
            <a:ext cx="22320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00050" indent="-4000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20000"/>
              </a:spcAft>
              <a:buClr>
                <a:srgbClr val="228A88"/>
              </a:buClr>
              <a:buFont typeface="Wingdings 2" panose="05020102010507070707" pitchFamily="18" charset="2"/>
              <a:buNone/>
            </a:pPr>
            <a:r>
              <a:rPr lang="en-US" altLang="en-US" sz="2000">
                <a:cs typeface="Arial" panose="020B0604020202020204" pitchFamily="34" charset="0"/>
              </a:rPr>
              <a:t>VOP( </a:t>
            </a:r>
            <a:r>
              <a:rPr lang="en-US" altLang="en-US" sz="2000">
                <a:solidFill>
                  <a:schemeClr val="tx2"/>
                </a:solidFill>
                <a:cs typeface="Arial" panose="020B0604020202020204" pitchFamily="34" charset="0"/>
              </a:rPr>
              <a:t>a, b, c, d</a:t>
            </a:r>
            <a:r>
              <a:rPr lang="en-US" altLang="en-US" sz="2000">
                <a:cs typeface="Arial" panose="020B0604020202020204" pitchFamily="34" charset="0"/>
              </a:rPr>
              <a:t>  ) </a:t>
            </a:r>
            <a:endParaRPr lang="en-US" altLang="en-US" sz="1400">
              <a:cs typeface="Arial" panose="020B0604020202020204" pitchFamily="34" charset="0"/>
            </a:endParaRPr>
          </a:p>
        </p:txBody>
      </p:sp>
      <p:sp>
        <p:nvSpPr>
          <p:cNvPr id="11296" name="Text Box 32"/>
          <p:cNvSpPr txBox="1">
            <a:spLocks noChangeArrowheads="1"/>
          </p:cNvSpPr>
          <p:nvPr/>
        </p:nvSpPr>
        <p:spPr bwMode="auto">
          <a:xfrm>
            <a:off x="6300788" y="2708275"/>
            <a:ext cx="1008062" cy="396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00050" indent="-4000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20000"/>
              </a:spcAft>
              <a:buClr>
                <a:srgbClr val="228A88"/>
              </a:buClr>
              <a:buFont typeface="Wingdings 2" panose="05020102010507070707" pitchFamily="18" charset="2"/>
              <a:buNone/>
            </a:pPr>
            <a:r>
              <a:rPr lang="en-US" altLang="en-US" sz="2000">
                <a:solidFill>
                  <a:srgbClr val="FF0000"/>
                </a:solidFill>
                <a:cs typeface="Arial" panose="020B0604020202020204" pitchFamily="34" charset="0"/>
              </a:rPr>
              <a:t>VR1</a:t>
            </a:r>
            <a:r>
              <a:rPr lang="en-US" altLang="en-US" sz="2000">
                <a:cs typeface="Arial" panose="020B0604020202020204" pitchFamily="34" charset="0"/>
              </a:rPr>
              <a:t> </a:t>
            </a:r>
            <a:endParaRPr lang="en-US" altLang="en-US" sz="1400">
              <a:cs typeface="Arial" panose="020B0604020202020204" pitchFamily="34" charset="0"/>
            </a:endParaRPr>
          </a:p>
        </p:txBody>
      </p:sp>
      <p:grpSp>
        <p:nvGrpSpPr>
          <p:cNvPr id="11297" name="Group 33"/>
          <p:cNvGrpSpPr>
            <a:grpSpLocks/>
          </p:cNvGrpSpPr>
          <p:nvPr/>
        </p:nvGrpSpPr>
        <p:grpSpPr bwMode="auto">
          <a:xfrm>
            <a:off x="1042988" y="1989138"/>
            <a:ext cx="1150937" cy="373062"/>
            <a:chOff x="1746" y="2886"/>
            <a:chExt cx="725" cy="235"/>
          </a:xfrm>
        </p:grpSpPr>
        <p:sp>
          <p:nvSpPr>
            <p:cNvPr id="15440" name="Text Box 34"/>
            <p:cNvSpPr txBox="1">
              <a:spLocks noChangeArrowheads="1"/>
            </p:cNvSpPr>
            <p:nvPr/>
          </p:nvSpPr>
          <p:spPr bwMode="auto">
            <a:xfrm>
              <a:off x="1746" y="2886"/>
              <a:ext cx="181" cy="235"/>
            </a:xfrm>
            <a:prstGeom prst="rect">
              <a:avLst/>
            </a:prstGeom>
            <a:solidFill>
              <a:schemeClr val="accent1"/>
            </a:solidFill>
            <a:ln w="63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15441" name="Text Box 35"/>
            <p:cNvSpPr txBox="1">
              <a:spLocks noChangeArrowheads="1"/>
            </p:cNvSpPr>
            <p:nvPr/>
          </p:nvSpPr>
          <p:spPr bwMode="auto">
            <a:xfrm>
              <a:off x="1927" y="2886"/>
              <a:ext cx="181" cy="235"/>
            </a:xfrm>
            <a:prstGeom prst="rect">
              <a:avLst/>
            </a:prstGeom>
            <a:solidFill>
              <a:schemeClr val="accent1"/>
            </a:solidFill>
            <a:ln w="63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15442" name="Text Box 36"/>
            <p:cNvSpPr txBox="1">
              <a:spLocks noChangeArrowheads="1"/>
            </p:cNvSpPr>
            <p:nvPr/>
          </p:nvSpPr>
          <p:spPr bwMode="auto">
            <a:xfrm>
              <a:off x="2108" y="2886"/>
              <a:ext cx="181" cy="235"/>
            </a:xfrm>
            <a:prstGeom prst="rect">
              <a:avLst/>
            </a:prstGeom>
            <a:solidFill>
              <a:schemeClr val="accent1"/>
            </a:solidFill>
            <a:ln w="63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15443" name="Text Box 37"/>
            <p:cNvSpPr txBox="1">
              <a:spLocks noChangeArrowheads="1"/>
            </p:cNvSpPr>
            <p:nvPr/>
          </p:nvSpPr>
          <p:spPr bwMode="auto">
            <a:xfrm>
              <a:off x="2290" y="2886"/>
              <a:ext cx="181" cy="235"/>
            </a:xfrm>
            <a:prstGeom prst="rect">
              <a:avLst/>
            </a:prstGeom>
            <a:solidFill>
              <a:schemeClr val="accent1"/>
            </a:solidFill>
            <a:ln w="63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</p:txBody>
        </p:sp>
      </p:grpSp>
      <p:sp>
        <p:nvSpPr>
          <p:cNvPr id="11302" name="Line 38"/>
          <p:cNvSpPr>
            <a:spLocks noChangeShapeType="1"/>
          </p:cNvSpPr>
          <p:nvPr/>
        </p:nvSpPr>
        <p:spPr bwMode="auto">
          <a:xfrm>
            <a:off x="4067175" y="2924175"/>
            <a:ext cx="1368425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grpSp>
        <p:nvGrpSpPr>
          <p:cNvPr id="11303" name="Group 39"/>
          <p:cNvGrpSpPr>
            <a:grpSpLocks/>
          </p:cNvGrpSpPr>
          <p:nvPr/>
        </p:nvGrpSpPr>
        <p:grpSpPr bwMode="auto">
          <a:xfrm>
            <a:off x="323850" y="1773238"/>
            <a:ext cx="1873250" cy="2339975"/>
            <a:chOff x="204" y="1117"/>
            <a:chExt cx="1180" cy="1474"/>
          </a:xfrm>
        </p:grpSpPr>
        <p:sp>
          <p:nvSpPr>
            <p:cNvPr id="15407" name="Text Box 40"/>
            <p:cNvSpPr txBox="1">
              <a:spLocks noChangeArrowheads="1"/>
            </p:cNvSpPr>
            <p:nvPr/>
          </p:nvSpPr>
          <p:spPr bwMode="auto">
            <a:xfrm>
              <a:off x="657" y="1253"/>
              <a:ext cx="181" cy="235"/>
            </a:xfrm>
            <a:prstGeom prst="rect">
              <a:avLst/>
            </a:prstGeom>
            <a:noFill/>
            <a:ln w="63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408" name="Text Box 41"/>
            <p:cNvSpPr txBox="1">
              <a:spLocks noChangeArrowheads="1"/>
            </p:cNvSpPr>
            <p:nvPr/>
          </p:nvSpPr>
          <p:spPr bwMode="auto">
            <a:xfrm>
              <a:off x="838" y="1253"/>
              <a:ext cx="181" cy="235"/>
            </a:xfrm>
            <a:prstGeom prst="rect">
              <a:avLst/>
            </a:prstGeom>
            <a:noFill/>
            <a:ln w="63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409" name="Text Box 42"/>
            <p:cNvSpPr txBox="1">
              <a:spLocks noChangeArrowheads="1"/>
            </p:cNvSpPr>
            <p:nvPr/>
          </p:nvSpPr>
          <p:spPr bwMode="auto">
            <a:xfrm>
              <a:off x="1020" y="1253"/>
              <a:ext cx="181" cy="235"/>
            </a:xfrm>
            <a:prstGeom prst="rect">
              <a:avLst/>
            </a:prstGeom>
            <a:noFill/>
            <a:ln w="63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410" name="Text Box 43"/>
            <p:cNvSpPr txBox="1">
              <a:spLocks noChangeArrowheads="1"/>
            </p:cNvSpPr>
            <p:nvPr/>
          </p:nvSpPr>
          <p:spPr bwMode="auto">
            <a:xfrm>
              <a:off x="1201" y="1253"/>
              <a:ext cx="181" cy="235"/>
            </a:xfrm>
            <a:prstGeom prst="rect">
              <a:avLst/>
            </a:prstGeom>
            <a:noFill/>
            <a:ln w="63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5411" name="Group 44"/>
            <p:cNvGrpSpPr>
              <a:grpSpLocks/>
            </p:cNvGrpSpPr>
            <p:nvPr/>
          </p:nvGrpSpPr>
          <p:grpSpPr bwMode="auto">
            <a:xfrm>
              <a:off x="657" y="1525"/>
              <a:ext cx="725" cy="235"/>
              <a:chOff x="658" y="1480"/>
              <a:chExt cx="725" cy="235"/>
            </a:xfrm>
          </p:grpSpPr>
          <p:sp>
            <p:nvSpPr>
              <p:cNvPr id="15436" name="Text Box 45"/>
              <p:cNvSpPr txBox="1">
                <a:spLocks noChangeArrowheads="1"/>
              </p:cNvSpPr>
              <p:nvPr/>
            </p:nvSpPr>
            <p:spPr bwMode="auto">
              <a:xfrm>
                <a:off x="658" y="1480"/>
                <a:ext cx="181" cy="235"/>
              </a:xfrm>
              <a:prstGeom prst="rect">
                <a:avLst/>
              </a:prstGeom>
              <a:noFill/>
              <a:ln w="6350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altLang="en-US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437" name="Text Box 46"/>
              <p:cNvSpPr txBox="1">
                <a:spLocks noChangeArrowheads="1"/>
              </p:cNvSpPr>
              <p:nvPr/>
            </p:nvSpPr>
            <p:spPr bwMode="auto">
              <a:xfrm>
                <a:off x="839" y="1480"/>
                <a:ext cx="181" cy="235"/>
              </a:xfrm>
              <a:prstGeom prst="rect">
                <a:avLst/>
              </a:prstGeom>
              <a:noFill/>
              <a:ln w="6350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altLang="en-US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438" name="Text Box 47"/>
              <p:cNvSpPr txBox="1">
                <a:spLocks noChangeArrowheads="1"/>
              </p:cNvSpPr>
              <p:nvPr/>
            </p:nvSpPr>
            <p:spPr bwMode="auto">
              <a:xfrm>
                <a:off x="1021" y="1480"/>
                <a:ext cx="181" cy="235"/>
              </a:xfrm>
              <a:prstGeom prst="rect">
                <a:avLst/>
              </a:prstGeom>
              <a:noFill/>
              <a:ln w="6350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altLang="en-US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439" name="Text Box 48"/>
              <p:cNvSpPr txBox="1">
                <a:spLocks noChangeArrowheads="1"/>
              </p:cNvSpPr>
              <p:nvPr/>
            </p:nvSpPr>
            <p:spPr bwMode="auto">
              <a:xfrm>
                <a:off x="1202" y="1480"/>
                <a:ext cx="181" cy="235"/>
              </a:xfrm>
              <a:prstGeom prst="rect">
                <a:avLst/>
              </a:prstGeom>
              <a:noFill/>
              <a:ln w="6350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altLang="en-US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5412" name="Group 49"/>
            <p:cNvGrpSpPr>
              <a:grpSpLocks/>
            </p:cNvGrpSpPr>
            <p:nvPr/>
          </p:nvGrpSpPr>
          <p:grpSpPr bwMode="auto">
            <a:xfrm>
              <a:off x="657" y="1797"/>
              <a:ext cx="725" cy="235"/>
              <a:chOff x="657" y="1706"/>
              <a:chExt cx="725" cy="235"/>
            </a:xfrm>
          </p:grpSpPr>
          <p:sp>
            <p:nvSpPr>
              <p:cNvPr id="15432" name="Text Box 50"/>
              <p:cNvSpPr txBox="1">
                <a:spLocks noChangeArrowheads="1"/>
              </p:cNvSpPr>
              <p:nvPr/>
            </p:nvSpPr>
            <p:spPr bwMode="auto">
              <a:xfrm>
                <a:off x="657" y="1706"/>
                <a:ext cx="181" cy="235"/>
              </a:xfrm>
              <a:prstGeom prst="rect">
                <a:avLst/>
              </a:prstGeom>
              <a:noFill/>
              <a:ln w="6350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altLang="en-US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433" name="Text Box 51"/>
              <p:cNvSpPr txBox="1">
                <a:spLocks noChangeArrowheads="1"/>
              </p:cNvSpPr>
              <p:nvPr/>
            </p:nvSpPr>
            <p:spPr bwMode="auto">
              <a:xfrm>
                <a:off x="838" y="1706"/>
                <a:ext cx="181" cy="235"/>
              </a:xfrm>
              <a:prstGeom prst="rect">
                <a:avLst/>
              </a:prstGeom>
              <a:noFill/>
              <a:ln w="6350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altLang="en-US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434" name="Text Box 52"/>
              <p:cNvSpPr txBox="1">
                <a:spLocks noChangeArrowheads="1"/>
              </p:cNvSpPr>
              <p:nvPr/>
            </p:nvSpPr>
            <p:spPr bwMode="auto">
              <a:xfrm>
                <a:off x="1020" y="1706"/>
                <a:ext cx="181" cy="235"/>
              </a:xfrm>
              <a:prstGeom prst="rect">
                <a:avLst/>
              </a:prstGeom>
              <a:noFill/>
              <a:ln w="6350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altLang="en-US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435" name="Text Box 53"/>
              <p:cNvSpPr txBox="1">
                <a:spLocks noChangeArrowheads="1"/>
              </p:cNvSpPr>
              <p:nvPr/>
            </p:nvSpPr>
            <p:spPr bwMode="auto">
              <a:xfrm>
                <a:off x="1201" y="1706"/>
                <a:ext cx="181" cy="235"/>
              </a:xfrm>
              <a:prstGeom prst="rect">
                <a:avLst/>
              </a:prstGeom>
              <a:noFill/>
              <a:ln w="6350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altLang="en-US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5413" name="Group 54"/>
            <p:cNvGrpSpPr>
              <a:grpSpLocks/>
            </p:cNvGrpSpPr>
            <p:nvPr/>
          </p:nvGrpSpPr>
          <p:grpSpPr bwMode="auto">
            <a:xfrm>
              <a:off x="657" y="2341"/>
              <a:ext cx="725" cy="235"/>
              <a:chOff x="657" y="1933"/>
              <a:chExt cx="725" cy="235"/>
            </a:xfrm>
          </p:grpSpPr>
          <p:sp>
            <p:nvSpPr>
              <p:cNvPr id="15428" name="Text Box 55"/>
              <p:cNvSpPr txBox="1">
                <a:spLocks noChangeArrowheads="1"/>
              </p:cNvSpPr>
              <p:nvPr/>
            </p:nvSpPr>
            <p:spPr bwMode="auto">
              <a:xfrm>
                <a:off x="657" y="1933"/>
                <a:ext cx="181" cy="235"/>
              </a:xfrm>
              <a:prstGeom prst="rect">
                <a:avLst/>
              </a:prstGeom>
              <a:noFill/>
              <a:ln w="6350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altLang="en-US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429" name="Text Box 56"/>
              <p:cNvSpPr txBox="1">
                <a:spLocks noChangeArrowheads="1"/>
              </p:cNvSpPr>
              <p:nvPr/>
            </p:nvSpPr>
            <p:spPr bwMode="auto">
              <a:xfrm>
                <a:off x="838" y="1933"/>
                <a:ext cx="181" cy="235"/>
              </a:xfrm>
              <a:prstGeom prst="rect">
                <a:avLst/>
              </a:prstGeom>
              <a:noFill/>
              <a:ln w="6350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altLang="en-US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430" name="Text Box 57"/>
              <p:cNvSpPr txBox="1">
                <a:spLocks noChangeArrowheads="1"/>
              </p:cNvSpPr>
              <p:nvPr/>
            </p:nvSpPr>
            <p:spPr bwMode="auto">
              <a:xfrm>
                <a:off x="1020" y="1933"/>
                <a:ext cx="181" cy="235"/>
              </a:xfrm>
              <a:prstGeom prst="rect">
                <a:avLst/>
              </a:prstGeom>
              <a:noFill/>
              <a:ln w="6350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altLang="en-US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431" name="Text Box 58"/>
              <p:cNvSpPr txBox="1">
                <a:spLocks noChangeArrowheads="1"/>
              </p:cNvSpPr>
              <p:nvPr/>
            </p:nvSpPr>
            <p:spPr bwMode="auto">
              <a:xfrm>
                <a:off x="1201" y="1933"/>
                <a:ext cx="181" cy="235"/>
              </a:xfrm>
              <a:prstGeom prst="rect">
                <a:avLst/>
              </a:prstGeom>
              <a:noFill/>
              <a:ln w="6350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altLang="en-US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5414" name="Text Box 59"/>
            <p:cNvSpPr txBox="1">
              <a:spLocks noChangeArrowheads="1"/>
            </p:cNvSpPr>
            <p:nvPr/>
          </p:nvSpPr>
          <p:spPr bwMode="auto">
            <a:xfrm>
              <a:off x="204" y="1253"/>
              <a:ext cx="45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400050" indent="-4000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spcAft>
                  <a:spcPct val="20000"/>
                </a:spcAft>
                <a:buClr>
                  <a:srgbClr val="228A88"/>
                </a:buClr>
                <a:buFont typeface="Wingdings 2" panose="05020102010507070707" pitchFamily="18" charset="2"/>
                <a:buNone/>
              </a:pPr>
              <a:r>
                <a:rPr lang="en-US" altLang="en-US" sz="2000">
                  <a:cs typeface="Arial" panose="020B0604020202020204" pitchFamily="34" charset="0"/>
                </a:rPr>
                <a:t>VR1</a:t>
              </a:r>
            </a:p>
          </p:txBody>
        </p:sp>
        <p:sp>
          <p:nvSpPr>
            <p:cNvPr id="15415" name="Text Box 60"/>
            <p:cNvSpPr txBox="1">
              <a:spLocks noChangeArrowheads="1"/>
            </p:cNvSpPr>
            <p:nvPr/>
          </p:nvSpPr>
          <p:spPr bwMode="auto">
            <a:xfrm>
              <a:off x="204" y="1525"/>
              <a:ext cx="45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400050" indent="-4000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spcAft>
                  <a:spcPct val="20000"/>
                </a:spcAft>
                <a:buClr>
                  <a:srgbClr val="228A88"/>
                </a:buClr>
                <a:buFont typeface="Wingdings 2" panose="05020102010507070707" pitchFamily="18" charset="2"/>
                <a:buNone/>
              </a:pPr>
              <a:r>
                <a:rPr lang="en-US" altLang="en-US" sz="2000">
                  <a:cs typeface="Arial" panose="020B0604020202020204" pitchFamily="34" charset="0"/>
                </a:rPr>
                <a:t>VR2</a:t>
              </a:r>
            </a:p>
          </p:txBody>
        </p:sp>
        <p:sp>
          <p:nvSpPr>
            <p:cNvPr id="15416" name="Text Box 61"/>
            <p:cNvSpPr txBox="1">
              <a:spLocks noChangeArrowheads="1"/>
            </p:cNvSpPr>
            <p:nvPr/>
          </p:nvSpPr>
          <p:spPr bwMode="auto">
            <a:xfrm>
              <a:off x="204" y="1797"/>
              <a:ext cx="45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400050" indent="-4000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spcAft>
                  <a:spcPct val="20000"/>
                </a:spcAft>
                <a:buClr>
                  <a:srgbClr val="228A88"/>
                </a:buClr>
                <a:buFont typeface="Wingdings 2" panose="05020102010507070707" pitchFamily="18" charset="2"/>
                <a:buNone/>
              </a:pPr>
              <a:r>
                <a:rPr lang="en-US" altLang="en-US" sz="2000">
                  <a:cs typeface="Arial" panose="020B0604020202020204" pitchFamily="34" charset="0"/>
                </a:rPr>
                <a:t>VR3</a:t>
              </a:r>
            </a:p>
          </p:txBody>
        </p:sp>
        <p:sp>
          <p:nvSpPr>
            <p:cNvPr id="15417" name="Text Box 62"/>
            <p:cNvSpPr txBox="1">
              <a:spLocks noChangeArrowheads="1"/>
            </p:cNvSpPr>
            <p:nvPr/>
          </p:nvSpPr>
          <p:spPr bwMode="auto">
            <a:xfrm>
              <a:off x="204" y="2069"/>
              <a:ext cx="45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400050" indent="-4000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spcAft>
                  <a:spcPct val="20000"/>
                </a:spcAft>
                <a:buClr>
                  <a:srgbClr val="228A88"/>
                </a:buClr>
                <a:buFont typeface="Wingdings 2" panose="05020102010507070707" pitchFamily="18" charset="2"/>
                <a:buNone/>
              </a:pPr>
              <a:r>
                <a:rPr lang="en-US" altLang="en-US" sz="2000">
                  <a:cs typeface="Arial" panose="020B0604020202020204" pitchFamily="34" charset="0"/>
                </a:rPr>
                <a:t>VR4</a:t>
              </a:r>
            </a:p>
          </p:txBody>
        </p:sp>
        <p:sp>
          <p:nvSpPr>
            <p:cNvPr id="15418" name="Text Box 63"/>
            <p:cNvSpPr txBox="1">
              <a:spLocks noChangeArrowheads="1"/>
            </p:cNvSpPr>
            <p:nvPr/>
          </p:nvSpPr>
          <p:spPr bwMode="auto">
            <a:xfrm>
              <a:off x="204" y="2341"/>
              <a:ext cx="45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400050" indent="-4000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spcAft>
                  <a:spcPct val="20000"/>
                </a:spcAft>
                <a:buClr>
                  <a:srgbClr val="228A88"/>
                </a:buClr>
                <a:buFont typeface="Wingdings 2" panose="05020102010507070707" pitchFamily="18" charset="2"/>
                <a:buNone/>
              </a:pPr>
              <a:r>
                <a:rPr lang="en-US" altLang="en-US" sz="2000">
                  <a:cs typeface="Arial" panose="020B0604020202020204" pitchFamily="34" charset="0"/>
                </a:rPr>
                <a:t>VR5</a:t>
              </a:r>
            </a:p>
          </p:txBody>
        </p:sp>
        <p:sp>
          <p:nvSpPr>
            <p:cNvPr id="15419" name="Text Box 64"/>
            <p:cNvSpPr txBox="1">
              <a:spLocks noChangeArrowheads="1"/>
            </p:cNvSpPr>
            <p:nvPr/>
          </p:nvSpPr>
          <p:spPr bwMode="auto">
            <a:xfrm>
              <a:off x="657" y="1117"/>
              <a:ext cx="181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400050" indent="-4000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spcAft>
                  <a:spcPct val="20000"/>
                </a:spcAft>
                <a:buClr>
                  <a:srgbClr val="228A88"/>
                </a:buClr>
                <a:buFont typeface="Wingdings 2" panose="05020102010507070707" pitchFamily="18" charset="2"/>
                <a:buNone/>
              </a:pPr>
              <a:r>
                <a:rPr lang="en-US" altLang="en-US" sz="1400" b="1"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15420" name="Text Box 65"/>
            <p:cNvSpPr txBox="1">
              <a:spLocks noChangeArrowheads="1"/>
            </p:cNvSpPr>
            <p:nvPr/>
          </p:nvSpPr>
          <p:spPr bwMode="auto">
            <a:xfrm>
              <a:off x="839" y="1117"/>
              <a:ext cx="18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400050" indent="-4000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spcAft>
                  <a:spcPct val="20000"/>
                </a:spcAft>
                <a:buClr>
                  <a:srgbClr val="228A88"/>
                </a:buClr>
                <a:buFont typeface="Wingdings 2" panose="05020102010507070707" pitchFamily="18" charset="2"/>
                <a:buNone/>
              </a:pPr>
              <a:r>
                <a:rPr lang="en-US" altLang="en-US" sz="1400" b="1"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15421" name="Text Box 66"/>
            <p:cNvSpPr txBox="1">
              <a:spLocks noChangeArrowheads="1"/>
            </p:cNvSpPr>
            <p:nvPr/>
          </p:nvSpPr>
          <p:spPr bwMode="auto">
            <a:xfrm>
              <a:off x="1020" y="1117"/>
              <a:ext cx="181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400050" indent="-4000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spcAft>
                  <a:spcPct val="20000"/>
                </a:spcAft>
                <a:buClr>
                  <a:srgbClr val="228A88"/>
                </a:buClr>
                <a:buFont typeface="Wingdings 2" panose="05020102010507070707" pitchFamily="18" charset="2"/>
                <a:buNone/>
              </a:pPr>
              <a:r>
                <a:rPr lang="en-US" altLang="en-US" sz="1400" b="1"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15422" name="Text Box 67"/>
            <p:cNvSpPr txBox="1">
              <a:spLocks noChangeArrowheads="1"/>
            </p:cNvSpPr>
            <p:nvPr/>
          </p:nvSpPr>
          <p:spPr bwMode="auto">
            <a:xfrm>
              <a:off x="1202" y="1117"/>
              <a:ext cx="18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400050" indent="-4000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spcAft>
                  <a:spcPct val="20000"/>
                </a:spcAft>
                <a:buClr>
                  <a:srgbClr val="228A88"/>
                </a:buClr>
                <a:buFont typeface="Wingdings 2" panose="05020102010507070707" pitchFamily="18" charset="2"/>
                <a:buNone/>
              </a:pPr>
              <a:r>
                <a:rPr lang="en-US" altLang="en-US" sz="1400" b="1">
                  <a:cs typeface="Arial" panose="020B0604020202020204" pitchFamily="34" charset="0"/>
                </a:rPr>
                <a:t>3</a:t>
              </a:r>
            </a:p>
          </p:txBody>
        </p:sp>
        <p:grpSp>
          <p:nvGrpSpPr>
            <p:cNvPr id="15423" name="Group 68"/>
            <p:cNvGrpSpPr>
              <a:grpSpLocks/>
            </p:cNvGrpSpPr>
            <p:nvPr/>
          </p:nvGrpSpPr>
          <p:grpSpPr bwMode="auto">
            <a:xfrm>
              <a:off x="657" y="2069"/>
              <a:ext cx="726" cy="235"/>
              <a:chOff x="1337" y="2976"/>
              <a:chExt cx="726" cy="235"/>
            </a:xfrm>
          </p:grpSpPr>
          <p:sp>
            <p:nvSpPr>
              <p:cNvPr id="15424" name="Text Box 69"/>
              <p:cNvSpPr txBox="1">
                <a:spLocks noChangeArrowheads="1"/>
              </p:cNvSpPr>
              <p:nvPr/>
            </p:nvSpPr>
            <p:spPr bwMode="auto">
              <a:xfrm>
                <a:off x="1337" y="2976"/>
                <a:ext cx="181" cy="235"/>
              </a:xfrm>
              <a:prstGeom prst="rect">
                <a:avLst/>
              </a:prstGeom>
              <a:noFill/>
              <a:ln w="6350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altLang="en-US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425" name="Text Box 70"/>
              <p:cNvSpPr txBox="1">
                <a:spLocks noChangeArrowheads="1"/>
              </p:cNvSpPr>
              <p:nvPr/>
            </p:nvSpPr>
            <p:spPr bwMode="auto">
              <a:xfrm>
                <a:off x="1519" y="2976"/>
                <a:ext cx="181" cy="235"/>
              </a:xfrm>
              <a:prstGeom prst="rect">
                <a:avLst/>
              </a:prstGeom>
              <a:noFill/>
              <a:ln w="6350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altLang="en-US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426" name="Text Box 71"/>
              <p:cNvSpPr txBox="1">
                <a:spLocks noChangeArrowheads="1"/>
              </p:cNvSpPr>
              <p:nvPr/>
            </p:nvSpPr>
            <p:spPr bwMode="auto">
              <a:xfrm>
                <a:off x="1701" y="2976"/>
                <a:ext cx="181" cy="235"/>
              </a:xfrm>
              <a:prstGeom prst="rect">
                <a:avLst/>
              </a:prstGeom>
              <a:noFill/>
              <a:ln w="6350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altLang="en-US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427" name="Text Box 72"/>
              <p:cNvSpPr txBox="1">
                <a:spLocks noChangeArrowheads="1"/>
              </p:cNvSpPr>
              <p:nvPr/>
            </p:nvSpPr>
            <p:spPr bwMode="auto">
              <a:xfrm>
                <a:off x="1882" y="2976"/>
                <a:ext cx="181" cy="235"/>
              </a:xfrm>
              <a:prstGeom prst="rect">
                <a:avLst/>
              </a:prstGeom>
              <a:noFill/>
              <a:ln w="6350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altLang="en-US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15399" name="Rectangle 73"/>
          <p:cNvSpPr>
            <a:spLocks noGrp="1" noChangeArrowheads="1"/>
          </p:cNvSpPr>
          <p:nvPr>
            <p:ph type="title"/>
          </p:nvPr>
        </p:nvSpPr>
        <p:spPr bwMode="black">
          <a:xfrm>
            <a:off x="152400" y="457200"/>
            <a:ext cx="8748713" cy="787400"/>
          </a:xfrm>
          <a:noFill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/>
              <a:t>What is vectorization</a:t>
            </a:r>
          </a:p>
        </p:txBody>
      </p:sp>
      <p:sp>
        <p:nvSpPr>
          <p:cNvPr id="11338" name="Rectangle 74"/>
          <p:cNvSpPr>
            <a:spLocks noChangeArrowheads="1"/>
          </p:cNvSpPr>
          <p:nvPr/>
        </p:nvSpPr>
        <p:spPr bwMode="auto">
          <a:xfrm>
            <a:off x="250825" y="5516563"/>
            <a:ext cx="1152525" cy="360362"/>
          </a:xfrm>
          <a:prstGeom prst="rect">
            <a:avLst/>
          </a:prstGeom>
          <a:noFill/>
          <a:ln w="2857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339" name="Text Box 75"/>
          <p:cNvSpPr txBox="1">
            <a:spLocks noChangeArrowheads="1"/>
          </p:cNvSpPr>
          <p:nvPr/>
        </p:nvSpPr>
        <p:spPr bwMode="auto">
          <a:xfrm>
            <a:off x="0" y="4221163"/>
            <a:ext cx="287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00050" indent="-4000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20000"/>
              </a:spcAft>
              <a:buClr>
                <a:srgbClr val="228A88"/>
              </a:buClr>
              <a:buFont typeface="Wingdings 2" panose="05020102010507070707" pitchFamily="18" charset="2"/>
              <a:buNone/>
            </a:pPr>
            <a:r>
              <a:rPr lang="en-US" altLang="en-US" sz="2000">
                <a:cs typeface="Arial" panose="020B0604020202020204" pitchFamily="34" charset="0"/>
              </a:rPr>
              <a:t>Vector Registers</a:t>
            </a:r>
          </a:p>
        </p:txBody>
      </p:sp>
      <p:sp>
        <p:nvSpPr>
          <p:cNvPr id="11340" name="Rectangle 76"/>
          <p:cNvSpPr>
            <a:spLocks noGrp="1" noChangeArrowheads="1"/>
          </p:cNvSpPr>
          <p:nvPr>
            <p:ph type="body" idx="1"/>
          </p:nvPr>
        </p:nvSpPr>
        <p:spPr bwMode="black">
          <a:xfrm>
            <a:off x="3306763" y="4184650"/>
            <a:ext cx="5608637" cy="109537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z="2000" smtClean="0"/>
              <a:t>Data elements packed into vectors </a:t>
            </a:r>
          </a:p>
          <a:p>
            <a:pPr eaLnBrk="1" hangingPunct="1"/>
            <a:r>
              <a:rPr lang="en-US" altLang="en-US" sz="2000" smtClean="0"/>
              <a:t>Vector length </a:t>
            </a:r>
            <a:r>
              <a:rPr lang="en-US" altLang="en-US" sz="2000" smtClean="0">
                <a:sym typeface="Wingdings" panose="05000000000000000000" pitchFamily="2" charset="2"/>
              </a:rPr>
              <a:t> Vectorization Factor (VF)</a:t>
            </a:r>
          </a:p>
          <a:p>
            <a:pPr eaLnBrk="1" hangingPunct="1"/>
            <a:endParaRPr lang="en-US" altLang="en-US" sz="2000" smtClean="0">
              <a:sym typeface="Wingdings" panose="05000000000000000000" pitchFamily="2" charset="2"/>
            </a:endParaRPr>
          </a:p>
        </p:txBody>
      </p:sp>
      <p:sp>
        <p:nvSpPr>
          <p:cNvPr id="11341" name="Text Box 77"/>
          <p:cNvSpPr txBox="1">
            <a:spLocks noChangeArrowheads="1"/>
          </p:cNvSpPr>
          <p:nvPr/>
        </p:nvSpPr>
        <p:spPr bwMode="auto">
          <a:xfrm>
            <a:off x="152400" y="1524000"/>
            <a:ext cx="8534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00050" indent="-4000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20000"/>
              </a:spcAft>
              <a:buClr>
                <a:srgbClr val="228A88"/>
              </a:buClr>
              <a:buFont typeface="Wingdings 2" panose="05020102010507070707" pitchFamily="18" charset="2"/>
              <a:buNone/>
            </a:pPr>
            <a:r>
              <a:rPr lang="en-US" altLang="en-US">
                <a:solidFill>
                  <a:srgbClr val="DF052F"/>
                </a:solidFill>
                <a:cs typeface="Arial" panose="020B0604020202020204" pitchFamily="34" charset="0"/>
              </a:rPr>
              <a:t>VF = 4 </a:t>
            </a:r>
          </a:p>
        </p:txBody>
      </p:sp>
      <p:sp>
        <p:nvSpPr>
          <p:cNvPr id="11342" name="Text Box 78"/>
          <p:cNvSpPr txBox="1">
            <a:spLocks noChangeArrowheads="1"/>
          </p:cNvSpPr>
          <p:nvPr/>
        </p:nvSpPr>
        <p:spPr bwMode="auto">
          <a:xfrm>
            <a:off x="5508625" y="3141663"/>
            <a:ext cx="22320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00050" indent="-4000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20000"/>
              </a:spcAft>
              <a:buClr>
                <a:srgbClr val="228A88"/>
              </a:buClr>
              <a:buFont typeface="Wingdings 2" panose="05020102010507070707" pitchFamily="18" charset="2"/>
              <a:buNone/>
            </a:pPr>
            <a:r>
              <a:rPr lang="en-US" altLang="en-US" sz="1600" b="1">
                <a:cs typeface="Arial" panose="020B0604020202020204" pitchFamily="34" charset="0"/>
              </a:rPr>
              <a:t>Vector operation</a:t>
            </a:r>
          </a:p>
        </p:txBody>
      </p:sp>
      <p:sp>
        <p:nvSpPr>
          <p:cNvPr id="11343" name="Oval 79"/>
          <p:cNvSpPr>
            <a:spLocks noChangeArrowheads="1"/>
          </p:cNvSpPr>
          <p:nvPr/>
        </p:nvSpPr>
        <p:spPr bwMode="auto">
          <a:xfrm>
            <a:off x="3924300" y="2492375"/>
            <a:ext cx="1727200" cy="865188"/>
          </a:xfrm>
          <a:prstGeom prst="ellips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344" name="Text Box 80"/>
          <p:cNvSpPr txBox="1">
            <a:spLocks noChangeArrowheads="1"/>
          </p:cNvSpPr>
          <p:nvPr/>
        </p:nvSpPr>
        <p:spPr bwMode="auto">
          <a:xfrm>
            <a:off x="4140200" y="3357563"/>
            <a:ext cx="22320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00050" indent="-4000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20000"/>
              </a:spcAft>
              <a:buClr>
                <a:srgbClr val="228A88"/>
              </a:buClr>
              <a:buFont typeface="Wingdings 2" panose="05020102010507070707" pitchFamily="18" charset="2"/>
              <a:buNone/>
            </a:pPr>
            <a:r>
              <a:rPr lang="en-US" altLang="en-US" sz="1600" b="1">
                <a:solidFill>
                  <a:srgbClr val="DF052F"/>
                </a:solidFill>
                <a:cs typeface="Arial" panose="020B0604020202020204" pitchFamily="34" charset="0"/>
              </a:rPr>
              <a:t>vectorization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1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2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2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1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95" grpId="0"/>
      <p:bldP spid="11296" grpId="0" animBg="1"/>
      <p:bldP spid="11302" grpId="0" animBg="1"/>
      <p:bldP spid="11338" grpId="0" animBg="1"/>
      <p:bldP spid="11339" grpId="0"/>
      <p:bldP spid="11341" grpId="0"/>
      <p:bldP spid="11342" grpId="0"/>
      <p:bldP spid="11343" grpId="0" animBg="1"/>
      <p:bldP spid="1134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Date Placeholder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>
                <a:solidFill>
                  <a:srgbClr val="660066"/>
                </a:solidFill>
              </a:rPr>
              <a:t>© WWF (2016)</a:t>
            </a:r>
            <a:endParaRPr lang="en-US" altLang="en-US">
              <a:solidFill>
                <a:srgbClr val="660066"/>
              </a:solidFill>
            </a:endParaRPr>
          </a:p>
        </p:txBody>
      </p:sp>
      <p:sp>
        <p:nvSpPr>
          <p:cNvPr id="43011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660066"/>
                </a:solidFill>
              </a:rPr>
              <a:t>Automatic SIMDization</a:t>
            </a:r>
          </a:p>
        </p:txBody>
      </p:sp>
      <p:sp>
        <p:nvSpPr>
          <p:cNvPr id="4301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2C04211-626B-4FC9-A626-D3C4AEC62E2D}" type="slidenum">
              <a:rPr lang="en-US" altLang="en-US">
                <a:solidFill>
                  <a:srgbClr val="660066"/>
                </a:solidFill>
              </a:rPr>
              <a:pPr eaLnBrk="1" hangingPunct="1"/>
              <a:t>30</a:t>
            </a:fld>
            <a:endParaRPr lang="en-US" altLang="en-US">
              <a:solidFill>
                <a:srgbClr val="660066"/>
              </a:solidFill>
            </a:endParaRPr>
          </a:p>
        </p:txBody>
      </p:sp>
      <p:sp>
        <p:nvSpPr>
          <p:cNvPr id="4301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smtClean="0"/>
              <a:t>Loop-Level Simdization, Optimized Way</a:t>
            </a:r>
          </a:p>
        </p:txBody>
      </p:sp>
      <p:pic>
        <p:nvPicPr>
          <p:cNvPr id="43014" name="Picture 18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600200"/>
            <a:ext cx="7467600" cy="4573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>
                <a:solidFill>
                  <a:srgbClr val="660066"/>
                </a:solidFill>
              </a:rPr>
              <a:t>© WWF (2016)</a:t>
            </a:r>
            <a:endParaRPr lang="en-US" altLang="en-US">
              <a:solidFill>
                <a:srgbClr val="660066"/>
              </a:solidFill>
            </a:endParaRPr>
          </a:p>
        </p:txBody>
      </p:sp>
      <p:sp>
        <p:nvSpPr>
          <p:cNvPr id="4403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660066"/>
                </a:solidFill>
              </a:rPr>
              <a:t>Automatic SIMDization</a:t>
            </a:r>
          </a:p>
        </p:txBody>
      </p:sp>
      <p:sp>
        <p:nvSpPr>
          <p:cNvPr id="4403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B060B22-03A8-4B9B-A653-1C903EDF3BCB}" type="slidenum">
              <a:rPr lang="en-US" altLang="en-US">
                <a:solidFill>
                  <a:srgbClr val="660066"/>
                </a:solidFill>
              </a:rPr>
              <a:pPr eaLnBrk="1" hangingPunct="1"/>
              <a:t>31</a:t>
            </a:fld>
            <a:endParaRPr lang="en-US" altLang="en-US">
              <a:solidFill>
                <a:srgbClr val="660066"/>
              </a:solidFill>
            </a:endParaRPr>
          </a:p>
        </p:txBody>
      </p:sp>
      <p:sp>
        <p:nvSpPr>
          <p:cNvPr id="37890" name="Freeform 2"/>
          <p:cNvSpPr>
            <a:spLocks/>
          </p:cNvSpPr>
          <p:nvPr/>
        </p:nvSpPr>
        <p:spPr bwMode="auto">
          <a:xfrm>
            <a:off x="1935163" y="3362325"/>
            <a:ext cx="5065712" cy="1822450"/>
          </a:xfrm>
          <a:custGeom>
            <a:avLst/>
            <a:gdLst>
              <a:gd name="T0" fmla="*/ 0 w 3504"/>
              <a:gd name="T1" fmla="*/ 0 h 1200"/>
              <a:gd name="T2" fmla="*/ 5065712 w 3504"/>
              <a:gd name="T3" fmla="*/ 0 h 1200"/>
              <a:gd name="T4" fmla="*/ 5065712 w 3504"/>
              <a:gd name="T5" fmla="*/ 874776 h 1200"/>
              <a:gd name="T6" fmla="*/ 4232992 w 3504"/>
              <a:gd name="T7" fmla="*/ 1822450 h 1200"/>
              <a:gd name="T8" fmla="*/ 832720 w 3504"/>
              <a:gd name="T9" fmla="*/ 1822450 h 1200"/>
              <a:gd name="T10" fmla="*/ 0 w 3504"/>
              <a:gd name="T11" fmla="*/ 874776 h 1200"/>
              <a:gd name="T12" fmla="*/ 0 w 3504"/>
              <a:gd name="T13" fmla="*/ 0 h 120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3504" h="1200">
                <a:moveTo>
                  <a:pt x="0" y="0"/>
                </a:moveTo>
                <a:lnTo>
                  <a:pt x="3504" y="0"/>
                </a:lnTo>
                <a:lnTo>
                  <a:pt x="3504" y="576"/>
                </a:lnTo>
                <a:lnTo>
                  <a:pt x="2928" y="1200"/>
                </a:lnTo>
                <a:lnTo>
                  <a:pt x="576" y="1200"/>
                </a:lnTo>
                <a:lnTo>
                  <a:pt x="0" y="576"/>
                </a:lnTo>
                <a:lnTo>
                  <a:pt x="0" y="0"/>
                </a:lnTo>
                <a:close/>
              </a:path>
            </a:pathLst>
          </a:custGeom>
          <a:solidFill>
            <a:srgbClr val="FF0000">
              <a:alpha val="30196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605" tIns="50803" rIns="101605" bIns="50803"/>
          <a:lstStyle/>
          <a:p>
            <a:endParaRPr lang="en-US"/>
          </a:p>
        </p:txBody>
      </p:sp>
      <p:sp>
        <p:nvSpPr>
          <p:cNvPr id="37891" name="Text Box 3"/>
          <p:cNvSpPr txBox="1">
            <a:spLocks noChangeArrowheads="1"/>
          </p:cNvSpPr>
          <p:nvPr/>
        </p:nvSpPr>
        <p:spPr bwMode="auto">
          <a:xfrm>
            <a:off x="5791200" y="5257800"/>
            <a:ext cx="2635250" cy="96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4" tIns="45718" rIns="91434" bIns="45718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5000"/>
              </a:spcBef>
              <a:spcAft>
                <a:spcPct val="15000"/>
              </a:spcAft>
              <a:buClr>
                <a:srgbClr val="000066"/>
              </a:buClr>
              <a:buFont typeface="Wingdings" panose="05000000000000000000" pitchFamily="2" charset="2"/>
              <a:buNone/>
            </a:pPr>
            <a:r>
              <a:rPr lang="en-US" altLang="en-US" b="1">
                <a:solidFill>
                  <a:srgbClr val="FF0000"/>
                </a:solidFill>
                <a:cs typeface="Arial" panose="020B0604020202020204" pitchFamily="34" charset="0"/>
              </a:rPr>
              <a:t>set to store alignment;</a:t>
            </a:r>
          </a:p>
          <a:p>
            <a:pPr eaLnBrk="1" hangingPunct="1">
              <a:lnSpc>
                <a:spcPct val="80000"/>
              </a:lnSpc>
              <a:spcBef>
                <a:spcPct val="25000"/>
              </a:spcBef>
              <a:spcAft>
                <a:spcPct val="15000"/>
              </a:spcAft>
              <a:buClr>
                <a:srgbClr val="000066"/>
              </a:buClr>
              <a:buFont typeface="Wingdings" panose="05000000000000000000" pitchFamily="2" charset="2"/>
              <a:buNone/>
            </a:pPr>
            <a:r>
              <a:rPr lang="en-US" altLang="en-US" b="1">
                <a:solidFill>
                  <a:srgbClr val="FF0000"/>
                </a:solidFill>
                <a:cs typeface="Arial" panose="020B0604020202020204" pitchFamily="34" charset="0"/>
              </a:rPr>
              <a:t>reduce stream-shift #</a:t>
            </a:r>
          </a:p>
          <a:p>
            <a:pPr eaLnBrk="1" hangingPunct="1">
              <a:lnSpc>
                <a:spcPct val="80000"/>
              </a:lnSpc>
              <a:spcBef>
                <a:spcPct val="25000"/>
              </a:spcBef>
              <a:spcAft>
                <a:spcPct val="15000"/>
              </a:spcAft>
              <a:buClr>
                <a:srgbClr val="000066"/>
              </a:buClr>
              <a:buFont typeface="Wingdings" panose="05000000000000000000" pitchFamily="2" charset="2"/>
              <a:buNone/>
            </a:pPr>
            <a:r>
              <a:rPr lang="en-US" altLang="en-US" b="1">
                <a:solidFill>
                  <a:srgbClr val="FF0000"/>
                </a:solidFill>
                <a:cs typeface="Arial" panose="020B0604020202020204" pitchFamily="34" charset="0"/>
              </a:rPr>
              <a:t>from 3 to 2</a:t>
            </a:r>
          </a:p>
        </p:txBody>
      </p:sp>
      <p:sp>
        <p:nvSpPr>
          <p:cNvPr id="37892" name="Line 4"/>
          <p:cNvSpPr>
            <a:spLocks noChangeShapeType="1"/>
          </p:cNvSpPr>
          <p:nvPr/>
        </p:nvSpPr>
        <p:spPr bwMode="auto">
          <a:xfrm>
            <a:off x="3332163" y="2754313"/>
            <a:ext cx="376237" cy="488950"/>
          </a:xfrm>
          <a:prstGeom prst="line">
            <a:avLst/>
          </a:prstGeom>
          <a:noFill/>
          <a:ln w="38100">
            <a:solidFill>
              <a:srgbClr val="061DC8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605" tIns="50803" rIns="101605" bIns="50803"/>
          <a:lstStyle/>
          <a:p>
            <a:endParaRPr lang="en-US"/>
          </a:p>
        </p:txBody>
      </p:sp>
      <p:sp>
        <p:nvSpPr>
          <p:cNvPr id="37893" name="Line 5"/>
          <p:cNvSpPr>
            <a:spLocks noChangeShapeType="1"/>
          </p:cNvSpPr>
          <p:nvPr/>
        </p:nvSpPr>
        <p:spPr bwMode="auto">
          <a:xfrm flipH="1">
            <a:off x="5092700" y="2746375"/>
            <a:ext cx="376238" cy="488950"/>
          </a:xfrm>
          <a:prstGeom prst="line">
            <a:avLst/>
          </a:prstGeom>
          <a:noFill/>
          <a:ln w="38100">
            <a:solidFill>
              <a:srgbClr val="061DC8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605" tIns="50803" rIns="101605" bIns="50803"/>
          <a:lstStyle/>
          <a:p>
            <a:endParaRPr lang="en-US"/>
          </a:p>
        </p:txBody>
      </p:sp>
      <p:sp>
        <p:nvSpPr>
          <p:cNvPr id="44041" name="Rectangle 6"/>
          <p:cNvSpPr>
            <a:spLocks noChangeArrowheads="1"/>
          </p:cNvSpPr>
          <p:nvPr/>
        </p:nvSpPr>
        <p:spPr bwMode="auto">
          <a:xfrm>
            <a:off x="4502150" y="2281238"/>
            <a:ext cx="2498725" cy="1012825"/>
          </a:xfrm>
          <a:prstGeom prst="rect">
            <a:avLst/>
          </a:prstGeom>
          <a:solidFill>
            <a:srgbClr val="7889FB">
              <a:alpha val="2901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605" tIns="50803" rIns="101605" bIns="50803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4042" name="Rectangle 7"/>
          <p:cNvSpPr>
            <a:spLocks noChangeArrowheads="1"/>
          </p:cNvSpPr>
          <p:nvPr/>
        </p:nvSpPr>
        <p:spPr bwMode="auto">
          <a:xfrm>
            <a:off x="1935163" y="2281238"/>
            <a:ext cx="2498725" cy="1012825"/>
          </a:xfrm>
          <a:prstGeom prst="rect">
            <a:avLst/>
          </a:prstGeom>
          <a:solidFill>
            <a:srgbClr val="33CC33">
              <a:alpha val="30196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605" tIns="50803" rIns="101605" bIns="50803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4043" name="Rectangle 8"/>
          <p:cNvSpPr>
            <a:spLocks noChangeArrowheads="1"/>
          </p:cNvSpPr>
          <p:nvPr/>
        </p:nvSpPr>
        <p:spPr bwMode="auto">
          <a:xfrm>
            <a:off x="3184525" y="5184775"/>
            <a:ext cx="2497138" cy="1012825"/>
          </a:xfrm>
          <a:prstGeom prst="rect">
            <a:avLst/>
          </a:prstGeom>
          <a:solidFill>
            <a:srgbClr val="FF0000">
              <a:alpha val="30196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605" tIns="50803" rIns="101605" bIns="50803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4044" name="Line 9"/>
          <p:cNvSpPr>
            <a:spLocks noChangeShapeType="1"/>
          </p:cNvSpPr>
          <p:nvPr/>
        </p:nvSpPr>
        <p:spPr bwMode="auto">
          <a:xfrm>
            <a:off x="4433888" y="4441825"/>
            <a:ext cx="0" cy="1216025"/>
          </a:xfrm>
          <a:prstGeom prst="line">
            <a:avLst/>
          </a:prstGeom>
          <a:noFill/>
          <a:ln w="38100">
            <a:solidFill>
              <a:srgbClr val="061DC8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605" tIns="50803" rIns="101605" bIns="50803"/>
          <a:lstStyle/>
          <a:p>
            <a:endParaRPr lang="en-US"/>
          </a:p>
        </p:txBody>
      </p:sp>
      <p:sp>
        <p:nvSpPr>
          <p:cNvPr id="44045" name="Line 10"/>
          <p:cNvSpPr>
            <a:spLocks noChangeShapeType="1"/>
          </p:cNvSpPr>
          <p:nvPr/>
        </p:nvSpPr>
        <p:spPr bwMode="auto">
          <a:xfrm>
            <a:off x="3392488" y="2822575"/>
            <a:ext cx="901700" cy="1214438"/>
          </a:xfrm>
          <a:prstGeom prst="line">
            <a:avLst/>
          </a:prstGeom>
          <a:noFill/>
          <a:ln w="38100">
            <a:solidFill>
              <a:srgbClr val="061DC8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605" tIns="50803" rIns="101605" bIns="50803"/>
          <a:lstStyle/>
          <a:p>
            <a:endParaRPr lang="en-US"/>
          </a:p>
        </p:txBody>
      </p:sp>
      <p:sp>
        <p:nvSpPr>
          <p:cNvPr id="44046" name="Line 11"/>
          <p:cNvSpPr>
            <a:spLocks noChangeShapeType="1"/>
          </p:cNvSpPr>
          <p:nvPr/>
        </p:nvSpPr>
        <p:spPr bwMode="auto">
          <a:xfrm flipH="1">
            <a:off x="4502150" y="2822575"/>
            <a:ext cx="901700" cy="1214438"/>
          </a:xfrm>
          <a:prstGeom prst="line">
            <a:avLst/>
          </a:prstGeom>
          <a:noFill/>
          <a:ln w="38100">
            <a:solidFill>
              <a:srgbClr val="061DC8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605" tIns="50803" rIns="101605" bIns="50803"/>
          <a:lstStyle/>
          <a:p>
            <a:endParaRPr lang="en-US"/>
          </a:p>
        </p:txBody>
      </p:sp>
      <p:sp>
        <p:nvSpPr>
          <p:cNvPr id="44047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smtClean="0"/>
              <a:t>Optimized Solving of the Alignment Problem, Eager Policy</a:t>
            </a:r>
          </a:p>
        </p:txBody>
      </p:sp>
      <p:sp>
        <p:nvSpPr>
          <p:cNvPr id="44048" name="Rectangle 1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</p:spPr>
        <p:txBody>
          <a:bodyPr/>
          <a:lstStyle/>
          <a:p>
            <a:pPr eaLnBrk="1" hangingPunct="1"/>
            <a:r>
              <a:rPr lang="en-US" altLang="en-US" sz="2400" smtClean="0"/>
              <a:t>Data Reorganization Graph</a:t>
            </a:r>
          </a:p>
          <a:p>
            <a:pPr lvl="1" eaLnBrk="1" hangingPunct="1"/>
            <a:r>
              <a:rPr lang="en-US" altLang="en-US" sz="2000" smtClean="0"/>
              <a:t>eagerly align to store alignment</a:t>
            </a:r>
          </a:p>
        </p:txBody>
      </p:sp>
      <p:sp>
        <p:nvSpPr>
          <p:cNvPr id="44049" name="Text Box 17"/>
          <p:cNvSpPr txBox="1">
            <a:spLocks noChangeArrowheads="1"/>
          </p:cNvSpPr>
          <p:nvPr/>
        </p:nvSpPr>
        <p:spPr bwMode="auto">
          <a:xfrm>
            <a:off x="1103313" y="2957513"/>
            <a:ext cx="793750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4" tIns="45718" rIns="91434" bIns="45718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5000"/>
              </a:spcBef>
              <a:spcAft>
                <a:spcPct val="15000"/>
              </a:spcAft>
              <a:buClr>
                <a:srgbClr val="000066"/>
              </a:buClr>
              <a:buFont typeface="Wingdings" panose="05000000000000000000" pitchFamily="2" charset="2"/>
              <a:buNone/>
            </a:pPr>
            <a:r>
              <a:rPr lang="en-US" altLang="en-US" sz="1400">
                <a:solidFill>
                  <a:srgbClr val="000099"/>
                </a:solidFill>
                <a:cs typeface="Arial" panose="020B0604020202020204" pitchFamily="34" charset="0"/>
              </a:rPr>
              <a:t>offset 4</a:t>
            </a:r>
          </a:p>
        </p:txBody>
      </p:sp>
      <p:sp>
        <p:nvSpPr>
          <p:cNvPr id="44050" name="Text Box 18"/>
          <p:cNvSpPr txBox="1">
            <a:spLocks noChangeArrowheads="1"/>
          </p:cNvSpPr>
          <p:nvPr/>
        </p:nvSpPr>
        <p:spPr bwMode="auto">
          <a:xfrm>
            <a:off x="7069138" y="2957513"/>
            <a:ext cx="896937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4" tIns="45718" rIns="91434" bIns="45718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5000"/>
              </a:spcBef>
              <a:spcAft>
                <a:spcPct val="15000"/>
              </a:spcAft>
              <a:buClr>
                <a:srgbClr val="000066"/>
              </a:buClr>
              <a:buFont typeface="Wingdings" panose="05000000000000000000" pitchFamily="2" charset="2"/>
              <a:buNone/>
            </a:pPr>
            <a:r>
              <a:rPr lang="en-US" altLang="en-US" sz="1400">
                <a:solidFill>
                  <a:srgbClr val="000099"/>
                </a:solidFill>
                <a:cs typeface="Arial" panose="020B0604020202020204" pitchFamily="34" charset="0"/>
              </a:rPr>
              <a:t>offset 12</a:t>
            </a:r>
          </a:p>
        </p:txBody>
      </p:sp>
      <p:sp>
        <p:nvSpPr>
          <p:cNvPr id="44051" name="Rectangle 19"/>
          <p:cNvSpPr>
            <a:spLocks noChangeArrowheads="1"/>
          </p:cNvSpPr>
          <p:nvPr/>
        </p:nvSpPr>
        <p:spPr bwMode="auto">
          <a:xfrm>
            <a:off x="2998788" y="2528888"/>
            <a:ext cx="277812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605" tIns="50803" rIns="101605" bIns="50803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4052" name="Rectangle 20"/>
          <p:cNvSpPr>
            <a:spLocks noChangeArrowheads="1"/>
          </p:cNvSpPr>
          <p:nvPr/>
        </p:nvSpPr>
        <p:spPr bwMode="auto">
          <a:xfrm>
            <a:off x="5554663" y="2540000"/>
            <a:ext cx="277812" cy="271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605" tIns="50803" rIns="101605" bIns="50803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4053" name="Text Box 22"/>
          <p:cNvSpPr txBox="1">
            <a:spLocks noChangeArrowheads="1"/>
          </p:cNvSpPr>
          <p:nvPr/>
        </p:nvSpPr>
        <p:spPr bwMode="auto">
          <a:xfrm>
            <a:off x="2212975" y="5861050"/>
            <a:ext cx="793750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4" tIns="45718" rIns="91434" bIns="45718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5000"/>
              </a:spcBef>
              <a:spcAft>
                <a:spcPct val="15000"/>
              </a:spcAft>
              <a:buClr>
                <a:srgbClr val="000066"/>
              </a:buClr>
              <a:buFont typeface="Wingdings" panose="05000000000000000000" pitchFamily="2" charset="2"/>
              <a:buNone/>
            </a:pPr>
            <a:r>
              <a:rPr lang="en-US" altLang="en-US" sz="1400">
                <a:solidFill>
                  <a:srgbClr val="000099"/>
                </a:solidFill>
                <a:cs typeface="Arial" panose="020B0604020202020204" pitchFamily="34" charset="0"/>
              </a:rPr>
              <a:t>offset 8</a:t>
            </a:r>
          </a:p>
        </p:txBody>
      </p:sp>
      <p:sp>
        <p:nvSpPr>
          <p:cNvPr id="37911" name="Oval 23"/>
          <p:cNvSpPr>
            <a:spLocks noChangeArrowheads="1"/>
          </p:cNvSpPr>
          <p:nvPr/>
        </p:nvSpPr>
        <p:spPr bwMode="auto">
          <a:xfrm>
            <a:off x="2282825" y="3227388"/>
            <a:ext cx="2081213" cy="338137"/>
          </a:xfrm>
          <a:prstGeom prst="ellipse">
            <a:avLst/>
          </a:prstGeom>
          <a:solidFill>
            <a:srgbClr val="061DC8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4" tIns="45718" rIns="91434" bIns="45718" anchor="ctr"/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25000"/>
              </a:spcBef>
              <a:spcAft>
                <a:spcPct val="15000"/>
              </a:spcAft>
              <a:buClr>
                <a:srgbClr val="000066"/>
              </a:buClr>
              <a:buFont typeface="Wingdings" panose="05000000000000000000" pitchFamily="2" charset="2"/>
              <a:buNone/>
            </a:pPr>
            <a:r>
              <a:rPr lang="en-US" altLang="en-US" sz="1600" b="1">
                <a:solidFill>
                  <a:schemeClr val="bg1"/>
                </a:solidFill>
                <a:cs typeface="Arial" panose="020B0604020202020204" pitchFamily="34" charset="0"/>
              </a:rPr>
              <a:t>stream-shift(4,8)</a:t>
            </a:r>
          </a:p>
        </p:txBody>
      </p:sp>
      <p:sp>
        <p:nvSpPr>
          <p:cNvPr id="37912" name="Oval 24"/>
          <p:cNvSpPr>
            <a:spLocks noChangeArrowheads="1"/>
          </p:cNvSpPr>
          <p:nvPr/>
        </p:nvSpPr>
        <p:spPr bwMode="auto">
          <a:xfrm>
            <a:off x="4502150" y="3227388"/>
            <a:ext cx="2151063" cy="338137"/>
          </a:xfrm>
          <a:prstGeom prst="ellipse">
            <a:avLst/>
          </a:prstGeom>
          <a:solidFill>
            <a:srgbClr val="061DC8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4" tIns="45718" rIns="91434" bIns="45718" anchor="ctr"/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25000"/>
              </a:spcBef>
              <a:spcAft>
                <a:spcPct val="15000"/>
              </a:spcAft>
              <a:buClr>
                <a:srgbClr val="000066"/>
              </a:buClr>
              <a:buFont typeface="Wingdings" panose="05000000000000000000" pitchFamily="2" charset="2"/>
              <a:buNone/>
            </a:pPr>
            <a:r>
              <a:rPr lang="en-US" altLang="en-US" sz="1600" b="1">
                <a:solidFill>
                  <a:schemeClr val="bg1"/>
                </a:solidFill>
                <a:cs typeface="Arial" panose="020B0604020202020204" pitchFamily="34" charset="0"/>
              </a:rPr>
              <a:t>stream-shift(12,8)</a:t>
            </a:r>
          </a:p>
        </p:txBody>
      </p:sp>
      <p:sp>
        <p:nvSpPr>
          <p:cNvPr id="44056" name="Oval 26"/>
          <p:cNvSpPr>
            <a:spLocks noChangeArrowheads="1"/>
          </p:cNvSpPr>
          <p:nvPr/>
        </p:nvSpPr>
        <p:spPr bwMode="auto">
          <a:xfrm>
            <a:off x="3657600" y="5638800"/>
            <a:ext cx="1595438" cy="404813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4" tIns="45718" rIns="91434" bIns="45718" anchor="ctr"/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25000"/>
              </a:spcBef>
              <a:spcAft>
                <a:spcPct val="15000"/>
              </a:spcAft>
              <a:buClr>
                <a:srgbClr val="000066"/>
              </a:buClr>
              <a:buFont typeface="Wingdings" panose="05000000000000000000" pitchFamily="2" charset="2"/>
              <a:buNone/>
            </a:pPr>
            <a:r>
              <a:rPr lang="en-US" altLang="en-US" sz="1600" b="1">
                <a:solidFill>
                  <a:schemeClr val="bg1"/>
                </a:solidFill>
                <a:cs typeface="Arial" panose="020B0604020202020204" pitchFamily="34" charset="0"/>
              </a:rPr>
              <a:t>a[i+2:i+5] = V3</a:t>
            </a:r>
          </a:p>
        </p:txBody>
      </p:sp>
      <p:sp>
        <p:nvSpPr>
          <p:cNvPr id="44057" name="Oval 27"/>
          <p:cNvSpPr>
            <a:spLocks noChangeArrowheads="1"/>
          </p:cNvSpPr>
          <p:nvPr/>
        </p:nvSpPr>
        <p:spPr bwMode="auto">
          <a:xfrm>
            <a:off x="2286000" y="2362200"/>
            <a:ext cx="1873250" cy="404813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4" tIns="45718" rIns="91434" bIns="45718" anchor="ctr"/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25000"/>
              </a:spcBef>
              <a:spcAft>
                <a:spcPct val="15000"/>
              </a:spcAft>
              <a:buClr>
                <a:srgbClr val="000066"/>
              </a:buClr>
              <a:buFont typeface="Wingdings" panose="05000000000000000000" pitchFamily="2" charset="2"/>
              <a:buNone/>
            </a:pPr>
            <a:r>
              <a:rPr lang="en-US" altLang="en-US" sz="1600" b="1">
                <a:solidFill>
                  <a:schemeClr val="bg1"/>
                </a:solidFill>
                <a:cs typeface="Arial" panose="020B0604020202020204" pitchFamily="34" charset="0"/>
              </a:rPr>
              <a:t>V1 = b[i+1:i+4]</a:t>
            </a:r>
          </a:p>
        </p:txBody>
      </p:sp>
      <p:sp>
        <p:nvSpPr>
          <p:cNvPr id="44058" name="Oval 28"/>
          <p:cNvSpPr>
            <a:spLocks noChangeArrowheads="1"/>
          </p:cNvSpPr>
          <p:nvPr/>
        </p:nvSpPr>
        <p:spPr bwMode="auto">
          <a:xfrm>
            <a:off x="4953000" y="2362200"/>
            <a:ext cx="1873250" cy="404813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4" tIns="45718" rIns="91434" bIns="45718" anchor="ctr"/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25000"/>
              </a:spcBef>
              <a:spcAft>
                <a:spcPct val="15000"/>
              </a:spcAft>
              <a:buClr>
                <a:srgbClr val="000066"/>
              </a:buClr>
              <a:buFont typeface="Wingdings" panose="05000000000000000000" pitchFamily="2" charset="2"/>
              <a:buNone/>
            </a:pPr>
            <a:r>
              <a:rPr lang="en-US" altLang="en-US" sz="1600" b="1">
                <a:solidFill>
                  <a:schemeClr val="bg1"/>
                </a:solidFill>
                <a:cs typeface="Arial" panose="020B0604020202020204" pitchFamily="34" charset="0"/>
              </a:rPr>
              <a:t>V2 = c[i+3:i+6]</a:t>
            </a:r>
          </a:p>
        </p:txBody>
      </p:sp>
      <p:sp>
        <p:nvSpPr>
          <p:cNvPr id="44059" name="Oval 29"/>
          <p:cNvSpPr>
            <a:spLocks noChangeArrowheads="1"/>
          </p:cNvSpPr>
          <p:nvPr/>
        </p:nvSpPr>
        <p:spPr bwMode="auto">
          <a:xfrm>
            <a:off x="3429000" y="4038600"/>
            <a:ext cx="1873250" cy="404813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4" tIns="45718" rIns="91434" bIns="45718" anchor="ctr"/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25000"/>
              </a:spcBef>
              <a:spcAft>
                <a:spcPct val="15000"/>
              </a:spcAft>
              <a:buClr>
                <a:srgbClr val="000066"/>
              </a:buClr>
              <a:buFont typeface="Wingdings" panose="05000000000000000000" pitchFamily="2" charset="2"/>
              <a:buNone/>
            </a:pPr>
            <a:r>
              <a:rPr lang="en-US" altLang="en-US" sz="1600" b="1">
                <a:solidFill>
                  <a:schemeClr val="bg1"/>
                </a:solidFill>
                <a:cs typeface="Arial" panose="020B0604020202020204" pitchFamily="34" charset="0"/>
              </a:rPr>
              <a:t>V3 = V1 + V2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7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7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7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7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7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0" grpId="0" animBg="1"/>
      <p:bldP spid="37891" grpId="0"/>
      <p:bldP spid="37892" grpId="0" animBg="1"/>
      <p:bldP spid="37893" grpId="0" animBg="1"/>
      <p:bldP spid="37911" grpId="0" animBg="1"/>
      <p:bldP spid="3791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>
                <a:solidFill>
                  <a:srgbClr val="660066"/>
                </a:solidFill>
              </a:rPr>
              <a:t>© WWF (2016)</a:t>
            </a:r>
            <a:endParaRPr lang="en-US" altLang="en-US">
              <a:solidFill>
                <a:srgbClr val="660066"/>
              </a:solidFill>
            </a:endParaRPr>
          </a:p>
        </p:txBody>
      </p:sp>
      <p:sp>
        <p:nvSpPr>
          <p:cNvPr id="4505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660066"/>
                </a:solidFill>
              </a:rPr>
              <a:t>Automatic SIMDization</a:t>
            </a:r>
          </a:p>
        </p:txBody>
      </p:sp>
      <p:sp>
        <p:nvSpPr>
          <p:cNvPr id="4506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64831C5-935D-4735-892C-0459085CD5FB}" type="slidenum">
              <a:rPr lang="en-US" altLang="en-US">
                <a:solidFill>
                  <a:srgbClr val="660066"/>
                </a:solidFill>
              </a:rPr>
              <a:pPr eaLnBrk="1" hangingPunct="1"/>
              <a:t>32</a:t>
            </a:fld>
            <a:endParaRPr lang="en-US" altLang="en-US">
              <a:solidFill>
                <a:srgbClr val="660066"/>
              </a:solidFill>
            </a:endParaRPr>
          </a:p>
        </p:txBody>
      </p:sp>
      <p:sp>
        <p:nvSpPr>
          <p:cNvPr id="39938" name="Freeform 2"/>
          <p:cNvSpPr>
            <a:spLocks/>
          </p:cNvSpPr>
          <p:nvPr/>
        </p:nvSpPr>
        <p:spPr bwMode="auto">
          <a:xfrm>
            <a:off x="1935163" y="3294063"/>
            <a:ext cx="5065712" cy="1824037"/>
          </a:xfrm>
          <a:custGeom>
            <a:avLst/>
            <a:gdLst>
              <a:gd name="T0" fmla="*/ 0 w 3504"/>
              <a:gd name="T1" fmla="*/ 0 h 1200"/>
              <a:gd name="T2" fmla="*/ 5065712 w 3504"/>
              <a:gd name="T3" fmla="*/ 0 h 1200"/>
              <a:gd name="T4" fmla="*/ 5065712 w 3504"/>
              <a:gd name="T5" fmla="*/ 875538 h 1200"/>
              <a:gd name="T6" fmla="*/ 4232992 w 3504"/>
              <a:gd name="T7" fmla="*/ 1824037 h 1200"/>
              <a:gd name="T8" fmla="*/ 832720 w 3504"/>
              <a:gd name="T9" fmla="*/ 1824037 h 1200"/>
              <a:gd name="T10" fmla="*/ 0 w 3504"/>
              <a:gd name="T11" fmla="*/ 875538 h 1200"/>
              <a:gd name="T12" fmla="*/ 0 w 3504"/>
              <a:gd name="T13" fmla="*/ 0 h 120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3504" h="1200">
                <a:moveTo>
                  <a:pt x="0" y="0"/>
                </a:moveTo>
                <a:lnTo>
                  <a:pt x="3504" y="0"/>
                </a:lnTo>
                <a:lnTo>
                  <a:pt x="3504" y="576"/>
                </a:lnTo>
                <a:lnTo>
                  <a:pt x="2928" y="1200"/>
                </a:lnTo>
                <a:lnTo>
                  <a:pt x="576" y="1200"/>
                </a:lnTo>
                <a:lnTo>
                  <a:pt x="0" y="576"/>
                </a:lnTo>
                <a:lnTo>
                  <a:pt x="0" y="0"/>
                </a:lnTo>
                <a:close/>
              </a:path>
            </a:pathLst>
          </a:custGeom>
          <a:solidFill>
            <a:srgbClr val="33CC33">
              <a:alpha val="30196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605" tIns="50803" rIns="101605" bIns="50803"/>
          <a:lstStyle/>
          <a:p>
            <a:endParaRPr lang="en-US"/>
          </a:p>
        </p:txBody>
      </p:sp>
      <p:sp>
        <p:nvSpPr>
          <p:cNvPr id="39939" name="Text Box 3"/>
          <p:cNvSpPr txBox="1">
            <a:spLocks noChangeArrowheads="1"/>
          </p:cNvSpPr>
          <p:nvPr/>
        </p:nvSpPr>
        <p:spPr bwMode="auto">
          <a:xfrm>
            <a:off x="5867400" y="5257800"/>
            <a:ext cx="2711450" cy="96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4" tIns="45718" rIns="91434" bIns="45718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5000"/>
              </a:spcBef>
              <a:spcAft>
                <a:spcPct val="15000"/>
              </a:spcAft>
              <a:buClr>
                <a:srgbClr val="000066"/>
              </a:buClr>
              <a:buFont typeface="Wingdings" panose="05000000000000000000" pitchFamily="2" charset="2"/>
              <a:buNone/>
            </a:pPr>
            <a:r>
              <a:rPr lang="en-US" altLang="en-US" b="1">
                <a:solidFill>
                  <a:srgbClr val="FF0000"/>
                </a:solidFill>
                <a:cs typeface="Arial" panose="020B0604020202020204" pitchFamily="34" charset="0"/>
              </a:rPr>
              <a:t>lazily set to store align;</a:t>
            </a:r>
          </a:p>
          <a:p>
            <a:pPr eaLnBrk="1" hangingPunct="1">
              <a:lnSpc>
                <a:spcPct val="80000"/>
              </a:lnSpc>
              <a:spcBef>
                <a:spcPct val="25000"/>
              </a:spcBef>
              <a:spcAft>
                <a:spcPct val="15000"/>
              </a:spcAft>
              <a:buClr>
                <a:srgbClr val="000066"/>
              </a:buClr>
              <a:buFont typeface="Wingdings" panose="05000000000000000000" pitchFamily="2" charset="2"/>
              <a:buNone/>
            </a:pPr>
            <a:r>
              <a:rPr lang="en-US" altLang="en-US" b="1">
                <a:solidFill>
                  <a:srgbClr val="FF0000"/>
                </a:solidFill>
                <a:cs typeface="Arial" panose="020B0604020202020204" pitchFamily="34" charset="0"/>
              </a:rPr>
              <a:t>reduce stream-shift #</a:t>
            </a:r>
          </a:p>
          <a:p>
            <a:pPr eaLnBrk="1" hangingPunct="1">
              <a:lnSpc>
                <a:spcPct val="80000"/>
              </a:lnSpc>
              <a:spcBef>
                <a:spcPct val="25000"/>
              </a:spcBef>
              <a:spcAft>
                <a:spcPct val="15000"/>
              </a:spcAft>
              <a:buClr>
                <a:srgbClr val="000066"/>
              </a:buClr>
              <a:buFont typeface="Wingdings" panose="05000000000000000000" pitchFamily="2" charset="2"/>
              <a:buNone/>
            </a:pPr>
            <a:r>
              <a:rPr lang="en-US" altLang="en-US" b="1">
                <a:solidFill>
                  <a:srgbClr val="FF0000"/>
                </a:solidFill>
                <a:cs typeface="Arial" panose="020B0604020202020204" pitchFamily="34" charset="0"/>
              </a:rPr>
              <a:t>from 3 to 1</a:t>
            </a:r>
          </a:p>
        </p:txBody>
      </p:sp>
      <p:sp>
        <p:nvSpPr>
          <p:cNvPr id="45063" name="Rectangle 4"/>
          <p:cNvSpPr>
            <a:spLocks noChangeArrowheads="1"/>
          </p:cNvSpPr>
          <p:nvPr/>
        </p:nvSpPr>
        <p:spPr bwMode="auto">
          <a:xfrm>
            <a:off x="4433888" y="2281238"/>
            <a:ext cx="2566987" cy="1012825"/>
          </a:xfrm>
          <a:prstGeom prst="rect">
            <a:avLst/>
          </a:prstGeom>
          <a:solidFill>
            <a:srgbClr val="33CC33">
              <a:alpha val="2901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605" tIns="50803" rIns="101605" bIns="50803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5064" name="Rectangle 5"/>
          <p:cNvSpPr>
            <a:spLocks noChangeArrowheads="1"/>
          </p:cNvSpPr>
          <p:nvPr/>
        </p:nvSpPr>
        <p:spPr bwMode="auto">
          <a:xfrm>
            <a:off x="1935163" y="2281238"/>
            <a:ext cx="2498725" cy="1012825"/>
          </a:xfrm>
          <a:prstGeom prst="rect">
            <a:avLst/>
          </a:prstGeom>
          <a:solidFill>
            <a:srgbClr val="33CC33">
              <a:alpha val="30196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605" tIns="50803" rIns="101605" bIns="50803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5065" name="Rectangle 6"/>
          <p:cNvSpPr>
            <a:spLocks noChangeArrowheads="1"/>
          </p:cNvSpPr>
          <p:nvPr/>
        </p:nvSpPr>
        <p:spPr bwMode="auto">
          <a:xfrm>
            <a:off x="3184525" y="5184775"/>
            <a:ext cx="2497138" cy="1012825"/>
          </a:xfrm>
          <a:prstGeom prst="rect">
            <a:avLst/>
          </a:prstGeom>
          <a:solidFill>
            <a:srgbClr val="FF0000">
              <a:alpha val="30196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605" tIns="50803" rIns="101605" bIns="50803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5066" name="Line 7"/>
          <p:cNvSpPr>
            <a:spLocks noChangeShapeType="1"/>
          </p:cNvSpPr>
          <p:nvPr/>
        </p:nvSpPr>
        <p:spPr bwMode="auto">
          <a:xfrm>
            <a:off x="4433888" y="4441825"/>
            <a:ext cx="0" cy="1216025"/>
          </a:xfrm>
          <a:prstGeom prst="line">
            <a:avLst/>
          </a:prstGeom>
          <a:noFill/>
          <a:ln w="38100">
            <a:solidFill>
              <a:srgbClr val="061DC8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605" tIns="50803" rIns="101605" bIns="50803"/>
          <a:lstStyle/>
          <a:p>
            <a:endParaRPr lang="en-US"/>
          </a:p>
        </p:txBody>
      </p:sp>
      <p:sp>
        <p:nvSpPr>
          <p:cNvPr id="45067" name="Line 8"/>
          <p:cNvSpPr>
            <a:spLocks noChangeShapeType="1"/>
          </p:cNvSpPr>
          <p:nvPr/>
        </p:nvSpPr>
        <p:spPr bwMode="auto">
          <a:xfrm>
            <a:off x="3392488" y="2822575"/>
            <a:ext cx="901700" cy="1214438"/>
          </a:xfrm>
          <a:prstGeom prst="line">
            <a:avLst/>
          </a:prstGeom>
          <a:noFill/>
          <a:ln w="38100">
            <a:solidFill>
              <a:srgbClr val="061DC8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605" tIns="50803" rIns="101605" bIns="50803"/>
          <a:lstStyle/>
          <a:p>
            <a:endParaRPr lang="en-US"/>
          </a:p>
        </p:txBody>
      </p:sp>
      <p:sp>
        <p:nvSpPr>
          <p:cNvPr id="45068" name="Line 9"/>
          <p:cNvSpPr>
            <a:spLocks noChangeShapeType="1"/>
          </p:cNvSpPr>
          <p:nvPr/>
        </p:nvSpPr>
        <p:spPr bwMode="auto">
          <a:xfrm flipH="1">
            <a:off x="4502150" y="2822575"/>
            <a:ext cx="901700" cy="1214438"/>
          </a:xfrm>
          <a:prstGeom prst="line">
            <a:avLst/>
          </a:prstGeom>
          <a:noFill/>
          <a:ln w="38100">
            <a:solidFill>
              <a:srgbClr val="061DC8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605" tIns="50803" rIns="101605" bIns="50803"/>
          <a:lstStyle/>
          <a:p>
            <a:endParaRPr lang="en-US"/>
          </a:p>
        </p:txBody>
      </p:sp>
      <p:sp>
        <p:nvSpPr>
          <p:cNvPr id="45069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smtClean="0"/>
              <a:t>Optimized Solving of the Alignment Problem, Lazy Policy</a:t>
            </a:r>
          </a:p>
        </p:txBody>
      </p:sp>
      <p:sp>
        <p:nvSpPr>
          <p:cNvPr id="45070" name="Rectangle 1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1800" smtClean="0"/>
              <a:t>Data Reorganization Graph (slightly different “b[i+1] + c[i+1]” example)</a:t>
            </a:r>
          </a:p>
          <a:p>
            <a:pPr lvl="1" eaLnBrk="1" hangingPunct="1"/>
            <a:r>
              <a:rPr lang="en-US" altLang="en-US" sz="1600" smtClean="0"/>
              <a:t>lazily align to store alignment</a:t>
            </a:r>
          </a:p>
        </p:txBody>
      </p:sp>
      <p:sp>
        <p:nvSpPr>
          <p:cNvPr id="45071" name="Text Box 15"/>
          <p:cNvSpPr txBox="1">
            <a:spLocks noChangeArrowheads="1"/>
          </p:cNvSpPr>
          <p:nvPr/>
        </p:nvSpPr>
        <p:spPr bwMode="auto">
          <a:xfrm>
            <a:off x="1103313" y="2957513"/>
            <a:ext cx="793750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4" tIns="45718" rIns="91434" bIns="45718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5000"/>
              </a:spcBef>
              <a:spcAft>
                <a:spcPct val="15000"/>
              </a:spcAft>
              <a:buClr>
                <a:srgbClr val="000066"/>
              </a:buClr>
              <a:buFont typeface="Wingdings" panose="05000000000000000000" pitchFamily="2" charset="2"/>
              <a:buNone/>
            </a:pPr>
            <a:r>
              <a:rPr lang="en-US" altLang="en-US" sz="1400">
                <a:solidFill>
                  <a:srgbClr val="000099"/>
                </a:solidFill>
                <a:cs typeface="Arial" panose="020B0604020202020204" pitchFamily="34" charset="0"/>
              </a:rPr>
              <a:t>offset 4</a:t>
            </a:r>
          </a:p>
        </p:txBody>
      </p:sp>
      <p:sp>
        <p:nvSpPr>
          <p:cNvPr id="45072" name="Text Box 16"/>
          <p:cNvSpPr txBox="1">
            <a:spLocks noChangeArrowheads="1"/>
          </p:cNvSpPr>
          <p:nvPr/>
        </p:nvSpPr>
        <p:spPr bwMode="auto">
          <a:xfrm>
            <a:off x="7069138" y="2957513"/>
            <a:ext cx="793750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4" tIns="45718" rIns="91434" bIns="45718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5000"/>
              </a:spcBef>
              <a:spcAft>
                <a:spcPct val="15000"/>
              </a:spcAft>
              <a:buClr>
                <a:srgbClr val="000066"/>
              </a:buClr>
              <a:buFont typeface="Wingdings" panose="05000000000000000000" pitchFamily="2" charset="2"/>
              <a:buNone/>
            </a:pPr>
            <a:r>
              <a:rPr lang="en-US" altLang="en-US" sz="1400">
                <a:solidFill>
                  <a:srgbClr val="000099"/>
                </a:solidFill>
                <a:cs typeface="Arial" panose="020B0604020202020204" pitchFamily="34" charset="0"/>
              </a:rPr>
              <a:t>offset 4</a:t>
            </a:r>
          </a:p>
        </p:txBody>
      </p:sp>
      <p:sp>
        <p:nvSpPr>
          <p:cNvPr id="45073" name="Rectangle 17"/>
          <p:cNvSpPr>
            <a:spLocks noChangeArrowheads="1"/>
          </p:cNvSpPr>
          <p:nvPr/>
        </p:nvSpPr>
        <p:spPr bwMode="auto">
          <a:xfrm>
            <a:off x="2998788" y="2528888"/>
            <a:ext cx="277812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605" tIns="50803" rIns="101605" bIns="50803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5074" name="Rectangle 18"/>
          <p:cNvSpPr>
            <a:spLocks noChangeArrowheads="1"/>
          </p:cNvSpPr>
          <p:nvPr/>
        </p:nvSpPr>
        <p:spPr bwMode="auto">
          <a:xfrm>
            <a:off x="5554663" y="2540000"/>
            <a:ext cx="277812" cy="271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605" tIns="50803" rIns="101605" bIns="50803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5075" name="Text Box 20"/>
          <p:cNvSpPr txBox="1">
            <a:spLocks noChangeArrowheads="1"/>
          </p:cNvSpPr>
          <p:nvPr/>
        </p:nvSpPr>
        <p:spPr bwMode="auto">
          <a:xfrm>
            <a:off x="2212975" y="5861050"/>
            <a:ext cx="793750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4" tIns="45718" rIns="91434" bIns="45718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5000"/>
              </a:spcBef>
              <a:spcAft>
                <a:spcPct val="15000"/>
              </a:spcAft>
              <a:buClr>
                <a:srgbClr val="000066"/>
              </a:buClr>
              <a:buFont typeface="Wingdings" panose="05000000000000000000" pitchFamily="2" charset="2"/>
              <a:buNone/>
            </a:pPr>
            <a:r>
              <a:rPr lang="en-US" altLang="en-US" sz="1400">
                <a:solidFill>
                  <a:srgbClr val="000099"/>
                </a:solidFill>
                <a:cs typeface="Arial" panose="020B0604020202020204" pitchFamily="34" charset="0"/>
              </a:rPr>
              <a:t>offset 8</a:t>
            </a:r>
          </a:p>
        </p:txBody>
      </p:sp>
      <p:sp>
        <p:nvSpPr>
          <p:cNvPr id="39957" name="Oval 21"/>
          <p:cNvSpPr>
            <a:spLocks noChangeArrowheads="1"/>
          </p:cNvSpPr>
          <p:nvPr/>
        </p:nvSpPr>
        <p:spPr bwMode="auto">
          <a:xfrm>
            <a:off x="3392488" y="4914900"/>
            <a:ext cx="2151062" cy="338138"/>
          </a:xfrm>
          <a:prstGeom prst="ellipse">
            <a:avLst/>
          </a:prstGeom>
          <a:solidFill>
            <a:srgbClr val="061DC8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4" tIns="45718" rIns="91434" bIns="45718" anchor="ctr"/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25000"/>
              </a:spcBef>
              <a:spcAft>
                <a:spcPct val="15000"/>
              </a:spcAft>
              <a:buClr>
                <a:srgbClr val="000066"/>
              </a:buClr>
              <a:buFont typeface="Wingdings" panose="05000000000000000000" pitchFamily="2" charset="2"/>
              <a:buNone/>
            </a:pPr>
            <a:r>
              <a:rPr lang="en-US" altLang="en-US" sz="1600" b="1">
                <a:solidFill>
                  <a:schemeClr val="bg1"/>
                </a:solidFill>
                <a:cs typeface="Arial" panose="020B0604020202020204" pitchFamily="34" charset="0"/>
              </a:rPr>
              <a:t>stream-shift(4,8)</a:t>
            </a:r>
          </a:p>
        </p:txBody>
      </p:sp>
      <p:sp>
        <p:nvSpPr>
          <p:cNvPr id="39959" name="Line 23"/>
          <p:cNvSpPr>
            <a:spLocks noChangeShapeType="1"/>
          </p:cNvSpPr>
          <p:nvPr/>
        </p:nvSpPr>
        <p:spPr bwMode="auto">
          <a:xfrm>
            <a:off x="4433888" y="4441825"/>
            <a:ext cx="0" cy="473075"/>
          </a:xfrm>
          <a:prstGeom prst="line">
            <a:avLst/>
          </a:prstGeom>
          <a:noFill/>
          <a:ln w="38100">
            <a:solidFill>
              <a:srgbClr val="061DC8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605" tIns="50803" rIns="101605" bIns="50803"/>
          <a:lstStyle/>
          <a:p>
            <a:endParaRPr lang="en-US"/>
          </a:p>
        </p:txBody>
      </p:sp>
      <p:sp>
        <p:nvSpPr>
          <p:cNvPr id="45078" name="Oval 24"/>
          <p:cNvSpPr>
            <a:spLocks noChangeArrowheads="1"/>
          </p:cNvSpPr>
          <p:nvPr/>
        </p:nvSpPr>
        <p:spPr bwMode="auto">
          <a:xfrm>
            <a:off x="3581400" y="5638800"/>
            <a:ext cx="1595438" cy="404813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4" tIns="45718" rIns="91434" bIns="45718" anchor="ctr"/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25000"/>
              </a:spcBef>
              <a:spcAft>
                <a:spcPct val="15000"/>
              </a:spcAft>
              <a:buClr>
                <a:srgbClr val="000066"/>
              </a:buClr>
              <a:buFont typeface="Wingdings" panose="05000000000000000000" pitchFamily="2" charset="2"/>
              <a:buNone/>
            </a:pPr>
            <a:r>
              <a:rPr lang="en-US" altLang="en-US" sz="1600" b="1">
                <a:solidFill>
                  <a:schemeClr val="bg1"/>
                </a:solidFill>
                <a:cs typeface="Arial" panose="020B0604020202020204" pitchFamily="34" charset="0"/>
              </a:rPr>
              <a:t>vstore a[i+2]</a:t>
            </a:r>
          </a:p>
        </p:txBody>
      </p:sp>
      <p:sp>
        <p:nvSpPr>
          <p:cNvPr id="45079" name="Oval 25"/>
          <p:cNvSpPr>
            <a:spLocks noChangeArrowheads="1"/>
          </p:cNvSpPr>
          <p:nvPr/>
        </p:nvSpPr>
        <p:spPr bwMode="auto">
          <a:xfrm>
            <a:off x="2362200" y="2438400"/>
            <a:ext cx="1873250" cy="404813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4" tIns="45718" rIns="91434" bIns="45718" anchor="ctr"/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25000"/>
              </a:spcBef>
              <a:spcAft>
                <a:spcPct val="15000"/>
              </a:spcAft>
              <a:buClr>
                <a:srgbClr val="000066"/>
              </a:buClr>
              <a:buFont typeface="Wingdings" panose="05000000000000000000" pitchFamily="2" charset="2"/>
              <a:buNone/>
            </a:pPr>
            <a:r>
              <a:rPr lang="en-US" altLang="en-US" sz="1600" b="1">
                <a:solidFill>
                  <a:schemeClr val="bg1"/>
                </a:solidFill>
                <a:cs typeface="Arial" panose="020B0604020202020204" pitchFamily="34" charset="0"/>
              </a:rPr>
              <a:t>vload b[i+1]</a:t>
            </a:r>
          </a:p>
        </p:txBody>
      </p:sp>
      <p:sp>
        <p:nvSpPr>
          <p:cNvPr id="45080" name="Oval 26"/>
          <p:cNvSpPr>
            <a:spLocks noChangeArrowheads="1"/>
          </p:cNvSpPr>
          <p:nvPr/>
        </p:nvSpPr>
        <p:spPr bwMode="auto">
          <a:xfrm>
            <a:off x="4572000" y="2438400"/>
            <a:ext cx="1873250" cy="404813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4" tIns="45718" rIns="91434" bIns="45718" anchor="ctr"/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25000"/>
              </a:spcBef>
              <a:spcAft>
                <a:spcPct val="15000"/>
              </a:spcAft>
              <a:buClr>
                <a:srgbClr val="000066"/>
              </a:buClr>
              <a:buFont typeface="Wingdings" panose="05000000000000000000" pitchFamily="2" charset="2"/>
              <a:buNone/>
            </a:pPr>
            <a:r>
              <a:rPr lang="en-US" altLang="en-US" sz="1600" b="1">
                <a:solidFill>
                  <a:schemeClr val="bg1"/>
                </a:solidFill>
                <a:cs typeface="Arial" panose="020B0604020202020204" pitchFamily="34" charset="0"/>
              </a:rPr>
              <a:t>vload c[i+1]</a:t>
            </a:r>
          </a:p>
        </p:txBody>
      </p:sp>
      <p:sp>
        <p:nvSpPr>
          <p:cNvPr id="45081" name="Oval 27"/>
          <p:cNvSpPr>
            <a:spLocks noChangeArrowheads="1"/>
          </p:cNvSpPr>
          <p:nvPr/>
        </p:nvSpPr>
        <p:spPr bwMode="auto">
          <a:xfrm>
            <a:off x="3429000" y="4038600"/>
            <a:ext cx="1873250" cy="404813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4" tIns="45718" rIns="91434" bIns="45718" anchor="ctr"/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25000"/>
              </a:spcBef>
              <a:spcAft>
                <a:spcPct val="15000"/>
              </a:spcAft>
              <a:buClr>
                <a:srgbClr val="000066"/>
              </a:buClr>
              <a:buFont typeface="Wingdings" panose="05000000000000000000" pitchFamily="2" charset="2"/>
              <a:buNone/>
            </a:pPr>
            <a:r>
              <a:rPr lang="en-US" altLang="en-US" sz="1600" b="1">
                <a:solidFill>
                  <a:schemeClr val="bg1"/>
                </a:solidFill>
                <a:cs typeface="Arial" panose="020B0604020202020204" pitchFamily="34" charset="0"/>
              </a:rPr>
              <a:t>vadd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9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9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9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9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8" grpId="0" animBg="1"/>
      <p:bldP spid="39939" grpId="0"/>
      <p:bldP spid="39957" grpId="0" animBg="1"/>
      <p:bldP spid="3995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>
                <a:solidFill>
                  <a:srgbClr val="660066"/>
                </a:solidFill>
              </a:rPr>
              <a:t>© WWF (2016)</a:t>
            </a:r>
            <a:endParaRPr lang="en-US" altLang="en-US">
              <a:solidFill>
                <a:srgbClr val="660066"/>
              </a:solidFill>
            </a:endParaRPr>
          </a:p>
        </p:txBody>
      </p:sp>
      <p:sp>
        <p:nvSpPr>
          <p:cNvPr id="4608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660066"/>
                </a:solidFill>
              </a:rPr>
              <a:t>Automatic SIMDization</a:t>
            </a:r>
          </a:p>
        </p:txBody>
      </p:sp>
      <p:sp>
        <p:nvSpPr>
          <p:cNvPr id="4608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BCC490F-09C9-4A47-88AE-8016BFE6966B}" type="slidenum">
              <a:rPr lang="en-US" altLang="en-US">
                <a:solidFill>
                  <a:srgbClr val="660066"/>
                </a:solidFill>
              </a:rPr>
              <a:pPr eaLnBrk="1" hangingPunct="1"/>
              <a:t>33</a:t>
            </a:fld>
            <a:endParaRPr lang="en-US" altLang="en-US">
              <a:solidFill>
                <a:srgbClr val="660066"/>
              </a:solidFill>
            </a:endParaRPr>
          </a:p>
        </p:txBody>
      </p:sp>
      <p:sp>
        <p:nvSpPr>
          <p:cNvPr id="460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spoiler</a:t>
            </a:r>
          </a:p>
        </p:txBody>
      </p:sp>
      <p:sp>
        <p:nvSpPr>
          <p:cNvPr id="4608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above requires knowledge about the alignment at compile time</a:t>
            </a:r>
          </a:p>
          <a:p>
            <a:pPr eaLnBrk="1" hangingPunct="1"/>
            <a:r>
              <a:rPr lang="en-US" altLang="en-US" smtClean="0"/>
              <a:t>To shift from </a:t>
            </a:r>
            <a:r>
              <a:rPr lang="en-US" altLang="en-US" i="1" smtClean="0">
                <a:latin typeface="Times New Roman" panose="02020603050405020304" pitchFamily="18" charset="0"/>
              </a:rPr>
              <a:t>x</a:t>
            </a:r>
            <a:r>
              <a:rPr lang="en-US" altLang="en-US" smtClean="0"/>
              <a:t> to </a:t>
            </a:r>
            <a:r>
              <a:rPr lang="en-US" altLang="en-US" i="1" smtClean="0">
                <a:latin typeface="Times New Roman" panose="02020603050405020304" pitchFamily="18" charset="0"/>
              </a:rPr>
              <a:t>y</a:t>
            </a:r>
            <a:r>
              <a:rPr lang="en-US" altLang="en-US" smtClean="0"/>
              <a:t>, must use</a:t>
            </a:r>
          </a:p>
          <a:p>
            <a:pPr lvl="1" eaLnBrk="1" hangingPunct="1"/>
            <a:r>
              <a:rPr lang="en-US" altLang="en-US" smtClean="0"/>
              <a:t>Right shift if </a:t>
            </a:r>
            <a:r>
              <a:rPr lang="en-US" altLang="en-US" i="1" smtClean="0">
                <a:latin typeface="Times New Roman" panose="02020603050405020304" pitchFamily="18" charset="0"/>
              </a:rPr>
              <a:t>x</a:t>
            </a:r>
            <a:r>
              <a:rPr lang="en-US" altLang="en-US" smtClean="0"/>
              <a:t> </a:t>
            </a:r>
            <a:r>
              <a:rPr lang="en-US" altLang="en-US" smtClean="0">
                <a:cs typeface="Arial" panose="020B0604020202020204" pitchFamily="34" charset="0"/>
              </a:rPr>
              <a:t>≤</a:t>
            </a:r>
            <a:r>
              <a:rPr lang="en-US" altLang="en-US" smtClean="0"/>
              <a:t> </a:t>
            </a:r>
            <a:r>
              <a:rPr lang="en-US" altLang="en-US" i="1" smtClean="0">
                <a:latin typeface="Times New Roman" panose="02020603050405020304" pitchFamily="18" charset="0"/>
              </a:rPr>
              <a:t>y</a:t>
            </a:r>
            <a:endParaRPr lang="en-US" altLang="en-US" smtClean="0"/>
          </a:p>
          <a:p>
            <a:pPr lvl="1" eaLnBrk="1" hangingPunct="1"/>
            <a:r>
              <a:rPr lang="en-US" altLang="en-US" smtClean="0"/>
              <a:t>Left shift if </a:t>
            </a:r>
            <a:r>
              <a:rPr lang="en-US" altLang="en-US" i="1" smtClean="0">
                <a:latin typeface="Times New Roman" panose="02020603050405020304" pitchFamily="18" charset="0"/>
              </a:rPr>
              <a:t>x</a:t>
            </a:r>
            <a:r>
              <a:rPr lang="en-US" altLang="en-US" smtClean="0"/>
              <a:t> ≥ </a:t>
            </a:r>
            <a:r>
              <a:rPr lang="en-US" altLang="en-US" i="1" smtClean="0">
                <a:latin typeface="Times New Roman" panose="02020603050405020304" pitchFamily="18" charset="0"/>
              </a:rPr>
              <a:t>y</a:t>
            </a:r>
          </a:p>
          <a:p>
            <a:pPr eaLnBrk="1" hangingPunct="1"/>
            <a:r>
              <a:rPr lang="en-US" altLang="en-US" smtClean="0"/>
              <a:t>Zero shift policy can always be used</a:t>
            </a:r>
          </a:p>
          <a:p>
            <a:pPr lvl="1" eaLnBrk="1" hangingPunct="1"/>
            <a:r>
              <a:rPr lang="en-US" altLang="en-US" smtClean="0"/>
              <a:t>Shifts are from </a:t>
            </a:r>
            <a:r>
              <a:rPr lang="en-US" altLang="en-US" i="1" smtClean="0">
                <a:latin typeface="Times New Roman" panose="02020603050405020304" pitchFamily="18" charset="0"/>
              </a:rPr>
              <a:t>x</a:t>
            </a:r>
            <a:r>
              <a:rPr lang="en-US" altLang="en-US" smtClean="0"/>
              <a:t> to 0, or 0 to </a:t>
            </a:r>
            <a:r>
              <a:rPr lang="en-US" altLang="en-US" i="1" smtClean="0">
                <a:latin typeface="Times New Roman" panose="02020603050405020304" pitchFamily="18" charset="0"/>
              </a:rPr>
              <a:t>y</a:t>
            </a:r>
            <a:endParaRPr lang="en-US" altLang="en-US" smtClean="0"/>
          </a:p>
          <a:p>
            <a:pPr lvl="1" eaLnBrk="1" hangingPunct="1"/>
            <a:r>
              <a:rPr lang="en-US" altLang="en-US" smtClean="0"/>
              <a:t>Less optimized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>
                <a:solidFill>
                  <a:srgbClr val="660066"/>
                </a:solidFill>
              </a:rPr>
              <a:t>© WWF (2016)</a:t>
            </a:r>
            <a:endParaRPr lang="en-US" altLang="en-US">
              <a:solidFill>
                <a:srgbClr val="660066"/>
              </a:solidFill>
            </a:endParaRPr>
          </a:p>
        </p:txBody>
      </p:sp>
      <p:sp>
        <p:nvSpPr>
          <p:cNvPr id="4710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660066"/>
                </a:solidFill>
              </a:rPr>
              <a:t>Automatic SIMDization</a:t>
            </a:r>
          </a:p>
        </p:txBody>
      </p:sp>
      <p:sp>
        <p:nvSpPr>
          <p:cNvPr id="4710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0E46B78-7BE6-4BB5-A6F8-739D53428210}" type="slidenum">
              <a:rPr lang="en-US" altLang="en-US">
                <a:solidFill>
                  <a:srgbClr val="660066"/>
                </a:solidFill>
              </a:rPr>
              <a:pPr eaLnBrk="1" hangingPunct="1"/>
              <a:t>34</a:t>
            </a:fld>
            <a:endParaRPr lang="en-US" altLang="en-US">
              <a:solidFill>
                <a:srgbClr val="660066"/>
              </a:solidFill>
            </a:endParaRPr>
          </a:p>
        </p:txBody>
      </p:sp>
      <p:sp>
        <p:nvSpPr>
          <p:cNvPr id="471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 solution</a:t>
            </a:r>
          </a:p>
        </p:txBody>
      </p:sp>
      <p:sp>
        <p:nvSpPr>
          <p:cNvPr id="4711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Need a way to compute the shifts needed</a:t>
            </a:r>
          </a:p>
          <a:p>
            <a:pPr eaLnBrk="1" hangingPunct="1"/>
            <a:r>
              <a:rPr lang="en-US" altLang="en-US" smtClean="0"/>
              <a:t>Always use one (left) shift that can achieve the any shift amount</a:t>
            </a:r>
          </a:p>
          <a:p>
            <a:pPr eaLnBrk="1" hangingPunct="1"/>
            <a:r>
              <a:rPr lang="en-US" altLang="en-US" smtClean="0">
                <a:solidFill>
                  <a:srgbClr val="CC0000"/>
                </a:solidFill>
              </a:rPr>
              <a:t>Insight</a:t>
            </a:r>
            <a:r>
              <a:rPr lang="en-US" altLang="en-US" smtClean="0"/>
              <a:t>: instead of looking at where the first element of the original array end up, look at what the first vector register element should come from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>
                <a:solidFill>
                  <a:srgbClr val="660066"/>
                </a:solidFill>
              </a:rPr>
              <a:t>© WWF (2016)</a:t>
            </a:r>
            <a:endParaRPr lang="en-US" altLang="en-US">
              <a:solidFill>
                <a:srgbClr val="660066"/>
              </a:solidFill>
            </a:endParaRPr>
          </a:p>
        </p:txBody>
      </p:sp>
      <p:sp>
        <p:nvSpPr>
          <p:cNvPr id="4813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660066"/>
                </a:solidFill>
              </a:rPr>
              <a:t>Automatic SIMDization</a:t>
            </a:r>
          </a:p>
        </p:txBody>
      </p:sp>
      <p:sp>
        <p:nvSpPr>
          <p:cNvPr id="4813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74A4CAE-A277-40E4-93AD-77591A37E561}" type="slidenum">
              <a:rPr lang="en-US" altLang="en-US">
                <a:solidFill>
                  <a:srgbClr val="660066"/>
                </a:solidFill>
              </a:rPr>
              <a:pPr eaLnBrk="1" hangingPunct="1"/>
              <a:t>35</a:t>
            </a:fld>
            <a:endParaRPr lang="en-US" altLang="en-US">
              <a:solidFill>
                <a:srgbClr val="660066"/>
              </a:solidFill>
            </a:endParaRPr>
          </a:p>
        </p:txBody>
      </p:sp>
      <p:sp>
        <p:nvSpPr>
          <p:cNvPr id="481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vperm</a:t>
            </a:r>
          </a:p>
        </p:txBody>
      </p:sp>
      <p:sp>
        <p:nvSpPr>
          <p:cNvPr id="4813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vperm(</a:t>
            </a:r>
            <a:r>
              <a:rPr lang="en-US" altLang="en-US" i="1" smtClean="0">
                <a:latin typeface="Times New Roman" panose="02020603050405020304" pitchFamily="18" charset="0"/>
              </a:rPr>
              <a:t>v</a:t>
            </a:r>
            <a:r>
              <a:rPr lang="en-US" altLang="en-US" baseline="-25000" smtClean="0">
                <a:latin typeface="Times New Roman" panose="02020603050405020304" pitchFamily="18" charset="0"/>
              </a:rPr>
              <a:t>1</a:t>
            </a:r>
            <a:r>
              <a:rPr lang="en-US" altLang="en-US" smtClean="0">
                <a:latin typeface="Times New Roman" panose="02020603050405020304" pitchFamily="18" charset="0"/>
              </a:rPr>
              <a:t>,</a:t>
            </a:r>
            <a:r>
              <a:rPr lang="en-US" altLang="en-US" i="1" smtClean="0">
                <a:latin typeface="Times New Roman" panose="02020603050405020304" pitchFamily="18" charset="0"/>
              </a:rPr>
              <a:t> v</a:t>
            </a:r>
            <a:r>
              <a:rPr lang="en-US" altLang="en-US" baseline="-25000" smtClean="0">
                <a:latin typeface="Times New Roman" panose="02020603050405020304" pitchFamily="18" charset="0"/>
              </a:rPr>
              <a:t>2</a:t>
            </a:r>
            <a:r>
              <a:rPr lang="en-US" altLang="en-US" smtClean="0">
                <a:latin typeface="Times New Roman" panose="02020603050405020304" pitchFamily="18" charset="0"/>
              </a:rPr>
              <a:t>,</a:t>
            </a:r>
            <a:r>
              <a:rPr lang="en-US" altLang="en-US" i="1" smtClean="0">
                <a:latin typeface="Times New Roman" panose="02020603050405020304" pitchFamily="18" charset="0"/>
              </a:rPr>
              <a:t> k</a:t>
            </a:r>
            <a:r>
              <a:rPr lang="en-US" altLang="en-US" smtClean="0"/>
              <a:t>) selects bytes </a:t>
            </a:r>
            <a:r>
              <a:rPr lang="en-US" altLang="en-US" i="1" smtClean="0">
                <a:latin typeface="Times New Roman" panose="02020603050405020304" pitchFamily="18" charset="0"/>
              </a:rPr>
              <a:t>k</a:t>
            </a:r>
            <a:r>
              <a:rPr lang="en-US" altLang="en-US" smtClean="0"/>
              <a:t>,</a:t>
            </a:r>
            <a:r>
              <a:rPr lang="en-US" altLang="en-US" i="1" smtClean="0"/>
              <a:t> </a:t>
            </a:r>
            <a:r>
              <a:rPr lang="en-US" altLang="en-US" i="1" smtClean="0">
                <a:latin typeface="Times New Roman" panose="02020603050405020304" pitchFamily="18" charset="0"/>
              </a:rPr>
              <a:t>k</a:t>
            </a:r>
            <a:r>
              <a:rPr lang="en-US" altLang="en-US" i="1" smtClean="0"/>
              <a:t> </a:t>
            </a:r>
            <a:r>
              <a:rPr lang="en-US" altLang="en-US" smtClean="0"/>
              <a:t>+ 1, …, </a:t>
            </a:r>
            <a:r>
              <a:rPr lang="en-US" altLang="en-US" i="1" smtClean="0">
                <a:latin typeface="Times New Roman" panose="02020603050405020304" pitchFamily="18" charset="0"/>
              </a:rPr>
              <a:t>k</a:t>
            </a:r>
            <a:r>
              <a:rPr lang="en-US" altLang="en-US" i="1" smtClean="0"/>
              <a:t> </a:t>
            </a:r>
            <a:r>
              <a:rPr lang="en-US" altLang="en-US" smtClean="0"/>
              <a:t>+ </a:t>
            </a:r>
            <a:r>
              <a:rPr lang="en-US" altLang="en-US" i="1" smtClean="0">
                <a:latin typeface="Times New Roman" panose="02020603050405020304" pitchFamily="18" charset="0"/>
              </a:rPr>
              <a:t>V</a:t>
            </a:r>
            <a:r>
              <a:rPr lang="en-US" altLang="en-US" i="1" smtClean="0"/>
              <a:t> − </a:t>
            </a:r>
            <a:r>
              <a:rPr lang="en-US" altLang="en-US" smtClean="0"/>
              <a:t>1 from a double-length vector constructed by concatenating </a:t>
            </a:r>
            <a:r>
              <a:rPr lang="en-US" altLang="en-US" i="1" smtClean="0">
                <a:latin typeface="Times New Roman" panose="02020603050405020304" pitchFamily="18" charset="0"/>
              </a:rPr>
              <a:t>v</a:t>
            </a:r>
            <a:r>
              <a:rPr lang="en-US" altLang="en-US" baseline="-25000" smtClean="0">
                <a:latin typeface="Times New Roman" panose="02020603050405020304" pitchFamily="18" charset="0"/>
              </a:rPr>
              <a:t>1</a:t>
            </a:r>
            <a:r>
              <a:rPr lang="en-US" altLang="en-US" smtClean="0"/>
              <a:t> and </a:t>
            </a:r>
            <a:r>
              <a:rPr lang="en-US" altLang="en-US" i="1" smtClean="0">
                <a:latin typeface="Times New Roman" panose="02020603050405020304" pitchFamily="18" charset="0"/>
              </a:rPr>
              <a:t>v</a:t>
            </a:r>
            <a:r>
              <a:rPr lang="en-US" altLang="en-US" baseline="-25000" smtClean="0">
                <a:latin typeface="Times New Roman" panose="02020603050405020304" pitchFamily="18" charset="0"/>
              </a:rPr>
              <a:t>2</a:t>
            </a:r>
            <a:r>
              <a:rPr lang="en-US" altLang="en-US" smtClean="0"/>
              <a:t>, where </a:t>
            </a:r>
            <a:r>
              <a:rPr lang="en-US" altLang="en-US" i="1" smtClean="0">
                <a:latin typeface="Times New Roman" panose="02020603050405020304" pitchFamily="18" charset="0"/>
              </a:rPr>
              <a:t>V</a:t>
            </a:r>
            <a:r>
              <a:rPr lang="en-US" altLang="en-US" i="1" smtClean="0"/>
              <a:t> </a:t>
            </a:r>
            <a:r>
              <a:rPr lang="en-US" altLang="en-US" smtClean="0"/>
              <a:t>is the vector length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It is a “virtual” instruction that needs to be mapped to real SIMD processor instruction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>
                <a:solidFill>
                  <a:srgbClr val="660066"/>
                </a:solidFill>
              </a:rPr>
              <a:t>© WWF (2016)</a:t>
            </a:r>
            <a:endParaRPr lang="en-US" altLang="en-US">
              <a:solidFill>
                <a:srgbClr val="660066"/>
              </a:solidFill>
            </a:endParaRPr>
          </a:p>
        </p:txBody>
      </p:sp>
      <p:sp>
        <p:nvSpPr>
          <p:cNvPr id="4915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660066"/>
                </a:solidFill>
              </a:rPr>
              <a:t>Automatic SIMDization</a:t>
            </a:r>
          </a:p>
        </p:txBody>
      </p:sp>
      <p:sp>
        <p:nvSpPr>
          <p:cNvPr id="4915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C4017D7-D07C-4209-AD01-892CAA74C39B}" type="slidenum">
              <a:rPr lang="en-US" altLang="en-US">
                <a:solidFill>
                  <a:srgbClr val="660066"/>
                </a:solidFill>
              </a:rPr>
              <a:pPr eaLnBrk="1" hangingPunct="1"/>
              <a:t>36</a:t>
            </a:fld>
            <a:endParaRPr lang="en-US" altLang="en-US">
              <a:solidFill>
                <a:srgbClr val="660066"/>
              </a:solidFill>
            </a:endParaRPr>
          </a:p>
        </p:txBody>
      </p:sp>
      <p:sp>
        <p:nvSpPr>
          <p:cNvPr id="491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Implementing the shifts</a:t>
            </a:r>
          </a:p>
        </p:txBody>
      </p:sp>
      <p:pic>
        <p:nvPicPr>
          <p:cNvPr id="4915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133600"/>
            <a:ext cx="8534400" cy="363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>
                <a:solidFill>
                  <a:srgbClr val="660066"/>
                </a:solidFill>
              </a:rPr>
              <a:t>© WWF (2016)</a:t>
            </a:r>
            <a:endParaRPr lang="en-US" altLang="en-US">
              <a:solidFill>
                <a:srgbClr val="660066"/>
              </a:solidFill>
            </a:endParaRPr>
          </a:p>
        </p:txBody>
      </p:sp>
      <p:sp>
        <p:nvSpPr>
          <p:cNvPr id="5017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660066"/>
                </a:solidFill>
              </a:rPr>
              <a:t>Automatic SIMDization</a:t>
            </a:r>
          </a:p>
        </p:txBody>
      </p:sp>
      <p:sp>
        <p:nvSpPr>
          <p:cNvPr id="5018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9748860-C74E-4192-9F4E-84267174CE2C}" type="slidenum">
              <a:rPr lang="en-US" altLang="en-US">
                <a:solidFill>
                  <a:srgbClr val="660066"/>
                </a:solidFill>
              </a:rPr>
              <a:pPr eaLnBrk="1" hangingPunct="1"/>
              <a:t>37</a:t>
            </a:fld>
            <a:endParaRPr lang="en-US" altLang="en-US">
              <a:solidFill>
                <a:srgbClr val="660066"/>
              </a:solidFill>
            </a:endParaRPr>
          </a:p>
        </p:txBody>
      </p:sp>
      <p:sp>
        <p:nvSpPr>
          <p:cNvPr id="501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Left shift only</a:t>
            </a:r>
          </a:p>
        </p:txBody>
      </p:sp>
      <p:pic>
        <p:nvPicPr>
          <p:cNvPr id="5018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905000"/>
            <a:ext cx="8696325" cy="287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>
                <a:solidFill>
                  <a:srgbClr val="660066"/>
                </a:solidFill>
              </a:rPr>
              <a:t>© WWF (2016)</a:t>
            </a:r>
            <a:endParaRPr lang="en-US" altLang="en-US">
              <a:solidFill>
                <a:srgbClr val="660066"/>
              </a:solidFill>
            </a:endParaRPr>
          </a:p>
        </p:txBody>
      </p:sp>
      <p:sp>
        <p:nvSpPr>
          <p:cNvPr id="5120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660066"/>
                </a:solidFill>
              </a:rPr>
              <a:t>Automatic SIMDization</a:t>
            </a:r>
          </a:p>
        </p:txBody>
      </p:sp>
      <p:sp>
        <p:nvSpPr>
          <p:cNvPr id="5120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A4E200C-87AA-44DF-9679-4EBF6F0A0290}" type="slidenum">
              <a:rPr lang="en-US" altLang="en-US">
                <a:solidFill>
                  <a:srgbClr val="660066"/>
                </a:solidFill>
              </a:rPr>
              <a:pPr eaLnBrk="1" hangingPunct="1"/>
              <a:t>38</a:t>
            </a:fld>
            <a:endParaRPr lang="en-US" altLang="en-US">
              <a:solidFill>
                <a:srgbClr val="660066"/>
              </a:solidFill>
            </a:endParaRPr>
          </a:p>
        </p:txBody>
      </p:sp>
      <p:sp>
        <p:nvSpPr>
          <p:cNvPr id="512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Prepend</a:t>
            </a:r>
          </a:p>
        </p:txBody>
      </p:sp>
      <p:sp>
        <p:nvSpPr>
          <p:cNvPr id="512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>
                <a:latin typeface="Courier New" panose="02070309020205020404" pitchFamily="49" charset="0"/>
              </a:rPr>
              <a:t>Prepend</a:t>
            </a:r>
            <a:r>
              <a:rPr lang="en-US" altLang="en-US" i="1" baseline="-25000" smtClean="0">
                <a:latin typeface="Times New Roman" panose="02020603050405020304" pitchFamily="18" charset="0"/>
              </a:rPr>
              <a:t>W</a:t>
            </a:r>
            <a:r>
              <a:rPr lang="en-US" altLang="en-US" smtClean="0"/>
              <a:t>(</a:t>
            </a:r>
            <a:r>
              <a:rPr lang="en-US" altLang="en-US" i="1" smtClean="0">
                <a:latin typeface="Times New Roman" panose="02020603050405020304" pitchFamily="18" charset="0"/>
              </a:rPr>
              <a:t>S</a:t>
            </a:r>
            <a:r>
              <a:rPr lang="en-US" altLang="en-US" smtClean="0"/>
              <a:t>, </a:t>
            </a:r>
            <a:r>
              <a:rPr lang="en-US" altLang="en-US" i="1" smtClean="0">
                <a:latin typeface="Times New Roman" panose="02020603050405020304" pitchFamily="18" charset="0"/>
              </a:rPr>
              <a:t>x</a:t>
            </a:r>
            <a:r>
              <a:rPr lang="en-US" altLang="en-US" smtClean="0"/>
              <a:t>) denotes prepending </a:t>
            </a:r>
            <a:r>
              <a:rPr lang="en-US" altLang="en-US" i="1" smtClean="0">
                <a:latin typeface="Times New Roman" panose="02020603050405020304" pitchFamily="18" charset="0"/>
              </a:rPr>
              <a:t>x</a:t>
            </a:r>
            <a:r>
              <a:rPr lang="en-US" altLang="en-US" smtClean="0"/>
              <a:t> bytes to the beginning of a stream </a:t>
            </a:r>
            <a:r>
              <a:rPr lang="en-US" altLang="en-US" i="1" smtClean="0">
                <a:latin typeface="Times New Roman" panose="02020603050405020304" pitchFamily="18" charset="0"/>
              </a:rPr>
              <a:t>S</a:t>
            </a:r>
            <a:r>
              <a:rPr lang="en-US" altLang="en-US" smtClean="0"/>
              <a:t> of </a:t>
            </a:r>
            <a:r>
              <a:rPr lang="en-US" altLang="en-US" i="1" smtClean="0">
                <a:latin typeface="Times New Roman" panose="02020603050405020304" pitchFamily="18" charset="0"/>
              </a:rPr>
              <a:t>W</a:t>
            </a:r>
            <a:r>
              <a:rPr lang="en-US" altLang="en-US" smtClean="0"/>
              <a:t>-byte wide registers.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Note that, the </a:t>
            </a:r>
            <a:r>
              <a:rPr lang="en-US" altLang="en-US" i="1" smtClean="0">
                <a:latin typeface="Times New Roman" panose="02020603050405020304" pitchFamily="18" charset="0"/>
              </a:rPr>
              <a:t>W</a:t>
            </a:r>
            <a:r>
              <a:rPr lang="en-US" altLang="en-US" smtClean="0"/>
              <a:t> associated with prepend is a free variable that can be set to any value.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It is used to convert lengths.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If not used as such, </a:t>
            </a:r>
            <a:r>
              <a:rPr lang="en-US" altLang="en-US" i="1" smtClean="0">
                <a:latin typeface="Times New Roman" panose="02020603050405020304" pitchFamily="18" charset="0"/>
              </a:rPr>
              <a:t>W</a:t>
            </a:r>
            <a:r>
              <a:rPr lang="en-US" altLang="en-US" smtClean="0"/>
              <a:t> = </a:t>
            </a:r>
            <a:r>
              <a:rPr lang="en-US" altLang="en-US" i="1" smtClean="0">
                <a:latin typeface="Times New Roman" panose="02020603050405020304" pitchFamily="18" charset="0"/>
              </a:rPr>
              <a:t>V</a:t>
            </a:r>
            <a:r>
              <a:rPr lang="en-US" altLang="en-US" smtClean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>
                <a:latin typeface="Courier New" panose="02070309020205020404" pitchFamily="49" charset="0"/>
              </a:rPr>
              <a:t>Skip</a:t>
            </a:r>
            <a:r>
              <a:rPr lang="en-US" altLang="en-US" i="1" baseline="-25000" smtClean="0">
                <a:latin typeface="Times New Roman" panose="02020603050405020304" pitchFamily="18" charset="0"/>
              </a:rPr>
              <a:t>W</a:t>
            </a:r>
            <a:r>
              <a:rPr lang="en-US" altLang="en-US" smtClean="0"/>
              <a:t> is the inverse of </a:t>
            </a:r>
            <a:r>
              <a:rPr lang="en-US" altLang="en-US" smtClean="0">
                <a:latin typeface="Courier New" panose="02070309020205020404" pitchFamily="49" charset="0"/>
              </a:rPr>
              <a:t>Prepend</a:t>
            </a:r>
            <a:r>
              <a:rPr lang="en-US" altLang="en-US" i="1" baseline="-25000" smtClean="0">
                <a:latin typeface="Times New Roman" panose="02020603050405020304" pitchFamily="18" charset="0"/>
              </a:rPr>
              <a:t>W</a:t>
            </a:r>
            <a:r>
              <a:rPr lang="en-US" altLang="en-US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>
                <a:solidFill>
                  <a:srgbClr val="660066"/>
                </a:solidFill>
              </a:rPr>
              <a:t>© WWF (2016)</a:t>
            </a:r>
            <a:endParaRPr lang="en-US" altLang="en-US">
              <a:solidFill>
                <a:srgbClr val="660066"/>
              </a:solidFill>
            </a:endParaRPr>
          </a:p>
        </p:txBody>
      </p:sp>
      <p:sp>
        <p:nvSpPr>
          <p:cNvPr id="5222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660066"/>
                </a:solidFill>
              </a:rPr>
              <a:t>Automatic SIMDization</a:t>
            </a:r>
          </a:p>
        </p:txBody>
      </p:sp>
      <p:sp>
        <p:nvSpPr>
          <p:cNvPr id="5222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D2BA32A-0BBA-4466-91AB-AD24B158F0F2}" type="slidenum">
              <a:rPr lang="en-US" altLang="en-US">
                <a:solidFill>
                  <a:srgbClr val="660066"/>
                </a:solidFill>
              </a:rPr>
              <a:pPr eaLnBrk="1" hangingPunct="1"/>
              <a:t>39</a:t>
            </a:fld>
            <a:endParaRPr lang="en-US" altLang="en-US">
              <a:solidFill>
                <a:srgbClr val="660066"/>
              </a:solidFill>
            </a:endParaRPr>
          </a:p>
        </p:txBody>
      </p:sp>
      <p:sp>
        <p:nvSpPr>
          <p:cNvPr id="522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Prepend</a:t>
            </a:r>
          </a:p>
        </p:txBody>
      </p:sp>
      <p:pic>
        <p:nvPicPr>
          <p:cNvPr id="5223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905000"/>
            <a:ext cx="6162675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23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3048000"/>
            <a:ext cx="603885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23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4724400"/>
            <a:ext cx="6724650" cy="111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>
                <a:solidFill>
                  <a:srgbClr val="660066"/>
                </a:solidFill>
              </a:rPr>
              <a:t>© WWF (2016)</a:t>
            </a:r>
            <a:endParaRPr lang="en-US" altLang="en-US">
              <a:solidFill>
                <a:srgbClr val="660066"/>
              </a:solidFill>
            </a:endParaRPr>
          </a:p>
        </p:txBody>
      </p:sp>
      <p:sp>
        <p:nvSpPr>
          <p:cNvPr id="1638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660066"/>
                </a:solidFill>
              </a:rPr>
              <a:t>Automatic SIMDization</a:t>
            </a:r>
          </a:p>
        </p:txBody>
      </p:sp>
      <p:sp>
        <p:nvSpPr>
          <p:cNvPr id="1638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FA66209-C1DF-4B24-899D-EC17BA785126}" type="slidenum">
              <a:rPr lang="en-US" altLang="en-US">
                <a:solidFill>
                  <a:srgbClr val="660066"/>
                </a:solidFill>
              </a:rPr>
              <a:pPr eaLnBrk="1" hangingPunct="1"/>
              <a:t>4</a:t>
            </a:fld>
            <a:endParaRPr lang="en-US" altLang="en-US">
              <a:solidFill>
                <a:srgbClr val="660066"/>
              </a:solidFill>
            </a:endParaRPr>
          </a:p>
        </p:txBody>
      </p:sp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Vectorization</a:t>
            </a:r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black">
          <a:xfrm>
            <a:off x="179388" y="2276475"/>
            <a:ext cx="4392612" cy="3384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/>
              <a:t>original serial loop:</a:t>
            </a:r>
            <a:br>
              <a:rPr lang="en-US" altLang="en-US" sz="2000"/>
            </a:br>
            <a:r>
              <a:rPr lang="en-US" altLang="en-US" sz="2000">
                <a:solidFill>
                  <a:schemeClr val="hlink"/>
                </a:solidFill>
              </a:rPr>
              <a:t>for(i=0; i&lt;N; i++) {</a:t>
            </a:r>
            <a:br>
              <a:rPr lang="en-US" altLang="en-US" sz="2000">
                <a:solidFill>
                  <a:schemeClr val="hlink"/>
                </a:solidFill>
              </a:rPr>
            </a:br>
            <a:r>
              <a:rPr lang="en-US" altLang="en-US" sz="2000">
                <a:solidFill>
                  <a:schemeClr val="hlink"/>
                </a:solidFill>
              </a:rPr>
              <a:t>   a[i] = a[i] + b[i];</a:t>
            </a:r>
            <a:br>
              <a:rPr lang="en-US" altLang="en-US" sz="2000">
                <a:solidFill>
                  <a:schemeClr val="hlink"/>
                </a:solidFill>
              </a:rPr>
            </a:br>
            <a:r>
              <a:rPr lang="en-US" altLang="en-US" sz="2000">
                <a:solidFill>
                  <a:schemeClr val="hlink"/>
                </a:solidFill>
              </a:rPr>
              <a:t>}</a:t>
            </a:r>
          </a:p>
          <a:p>
            <a:pPr eaLnBrk="1" hangingPunct="1">
              <a:buFont typeface="Arial Unicode MS" panose="020B0604020202020204" pitchFamily="34" charset="-128"/>
              <a:buNone/>
            </a:pPr>
            <a:endParaRPr lang="en-US" altLang="en-US" sz="2000"/>
          </a:p>
          <a:p>
            <a:pPr eaLnBrk="1" hangingPunct="1"/>
            <a:r>
              <a:rPr lang="en-US" altLang="en-US" sz="2000"/>
              <a:t>loop in vector notation:</a:t>
            </a:r>
            <a:br>
              <a:rPr lang="en-US" altLang="en-US" sz="2000"/>
            </a:br>
            <a:r>
              <a:rPr lang="en-US" altLang="en-US" sz="2000">
                <a:solidFill>
                  <a:schemeClr val="hlink"/>
                </a:solidFill>
              </a:rPr>
              <a:t>for (i=0; i&lt;N; i+=</a:t>
            </a:r>
            <a:r>
              <a:rPr lang="en-US" altLang="en-US" sz="2000">
                <a:solidFill>
                  <a:srgbClr val="DF052F"/>
                </a:solidFill>
              </a:rPr>
              <a:t>VF</a:t>
            </a:r>
            <a:r>
              <a:rPr lang="en-US" altLang="en-US" sz="2000">
                <a:solidFill>
                  <a:schemeClr val="hlink"/>
                </a:solidFill>
              </a:rPr>
              <a:t>) {</a:t>
            </a:r>
            <a:br>
              <a:rPr lang="en-US" altLang="en-US" sz="2000">
                <a:solidFill>
                  <a:schemeClr val="hlink"/>
                </a:solidFill>
              </a:rPr>
            </a:br>
            <a:r>
              <a:rPr lang="en-US" altLang="en-US" sz="2000">
                <a:solidFill>
                  <a:schemeClr val="hlink"/>
                </a:solidFill>
              </a:rPr>
              <a:t>   a[i:i+</a:t>
            </a:r>
            <a:r>
              <a:rPr lang="en-US" altLang="en-US" sz="2000">
                <a:solidFill>
                  <a:srgbClr val="DF052F"/>
                </a:solidFill>
              </a:rPr>
              <a:t>VF</a:t>
            </a:r>
            <a:r>
              <a:rPr lang="en-US" altLang="en-US" sz="2000">
                <a:solidFill>
                  <a:schemeClr val="hlink"/>
                </a:solidFill>
              </a:rPr>
              <a:t>] = a[i:i+</a:t>
            </a:r>
            <a:r>
              <a:rPr lang="en-US" altLang="en-US" sz="2000">
                <a:solidFill>
                  <a:srgbClr val="DF052F"/>
                </a:solidFill>
              </a:rPr>
              <a:t>VF</a:t>
            </a:r>
            <a:r>
              <a:rPr lang="en-US" altLang="en-US" sz="2000">
                <a:solidFill>
                  <a:schemeClr val="hlink"/>
                </a:solidFill>
              </a:rPr>
              <a:t>] + b[i:i+</a:t>
            </a:r>
            <a:r>
              <a:rPr lang="en-US" altLang="en-US" sz="2000">
                <a:solidFill>
                  <a:srgbClr val="DF052F"/>
                </a:solidFill>
              </a:rPr>
              <a:t>VF</a:t>
            </a:r>
            <a:r>
              <a:rPr lang="en-US" altLang="en-US" sz="2000">
                <a:solidFill>
                  <a:schemeClr val="hlink"/>
                </a:solidFill>
              </a:rPr>
              <a:t>];</a:t>
            </a:r>
            <a:br>
              <a:rPr lang="en-US" altLang="en-US" sz="2000">
                <a:solidFill>
                  <a:schemeClr val="hlink"/>
                </a:solidFill>
              </a:rPr>
            </a:br>
            <a:r>
              <a:rPr lang="en-US" altLang="en-US" sz="2000">
                <a:solidFill>
                  <a:schemeClr val="hlink"/>
                </a:solidFill>
              </a:rPr>
              <a:t>}</a:t>
            </a:r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black">
          <a:xfrm>
            <a:off x="4859338" y="2276475"/>
            <a:ext cx="4284662" cy="316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/>
              <a:t>loop in vector notation:</a:t>
            </a:r>
            <a:br>
              <a:rPr lang="en-US" altLang="en-US" sz="2000"/>
            </a:br>
            <a:r>
              <a:rPr lang="en-US" altLang="en-US" sz="2000">
                <a:solidFill>
                  <a:schemeClr val="hlink"/>
                </a:solidFill>
              </a:rPr>
              <a:t>for (i=0; i&lt;(N-N%</a:t>
            </a:r>
            <a:r>
              <a:rPr lang="en-US" altLang="en-US" sz="2000">
                <a:solidFill>
                  <a:srgbClr val="DF052F"/>
                </a:solidFill>
              </a:rPr>
              <a:t>VF</a:t>
            </a:r>
            <a:r>
              <a:rPr lang="en-US" altLang="en-US" sz="2000">
                <a:solidFill>
                  <a:schemeClr val="hlink"/>
                </a:solidFill>
              </a:rPr>
              <a:t>); i+=</a:t>
            </a:r>
            <a:r>
              <a:rPr lang="en-US" altLang="en-US" sz="2000">
                <a:solidFill>
                  <a:srgbClr val="DF052F"/>
                </a:solidFill>
              </a:rPr>
              <a:t>VF</a:t>
            </a:r>
            <a:r>
              <a:rPr lang="en-US" altLang="en-US" sz="2000">
                <a:solidFill>
                  <a:schemeClr val="hlink"/>
                </a:solidFill>
              </a:rPr>
              <a:t>) {</a:t>
            </a:r>
            <a:br>
              <a:rPr lang="en-US" altLang="en-US" sz="2000">
                <a:solidFill>
                  <a:schemeClr val="hlink"/>
                </a:solidFill>
              </a:rPr>
            </a:br>
            <a:r>
              <a:rPr lang="en-US" altLang="en-US" sz="2000">
                <a:solidFill>
                  <a:schemeClr val="hlink"/>
                </a:solidFill>
              </a:rPr>
              <a:t>   a[i:i+</a:t>
            </a:r>
            <a:r>
              <a:rPr lang="en-US" altLang="en-US" sz="2000">
                <a:solidFill>
                  <a:srgbClr val="DF052F"/>
                </a:solidFill>
              </a:rPr>
              <a:t>VF</a:t>
            </a:r>
            <a:r>
              <a:rPr lang="en-US" altLang="en-US" sz="2000">
                <a:solidFill>
                  <a:schemeClr val="hlink"/>
                </a:solidFill>
              </a:rPr>
              <a:t>] = a[i:i+</a:t>
            </a:r>
            <a:r>
              <a:rPr lang="en-US" altLang="en-US" sz="2000">
                <a:solidFill>
                  <a:srgbClr val="DF052F"/>
                </a:solidFill>
              </a:rPr>
              <a:t>VF</a:t>
            </a:r>
            <a:r>
              <a:rPr lang="en-US" altLang="en-US" sz="2000">
                <a:solidFill>
                  <a:schemeClr val="hlink"/>
                </a:solidFill>
              </a:rPr>
              <a:t>] + b[i:i+</a:t>
            </a:r>
            <a:r>
              <a:rPr lang="en-US" altLang="en-US" sz="2000">
                <a:solidFill>
                  <a:srgbClr val="DF052F"/>
                </a:solidFill>
              </a:rPr>
              <a:t>VF</a:t>
            </a:r>
            <a:r>
              <a:rPr lang="en-US" altLang="en-US" sz="2000">
                <a:solidFill>
                  <a:schemeClr val="hlink"/>
                </a:solidFill>
              </a:rPr>
              <a:t>];</a:t>
            </a:r>
            <a:br>
              <a:rPr lang="en-US" altLang="en-US" sz="2000">
                <a:solidFill>
                  <a:schemeClr val="hlink"/>
                </a:solidFill>
              </a:rPr>
            </a:br>
            <a:r>
              <a:rPr lang="en-US" altLang="en-US" sz="2000">
                <a:solidFill>
                  <a:schemeClr val="hlink"/>
                </a:solidFill>
              </a:rPr>
              <a:t>}</a:t>
            </a:r>
            <a:br>
              <a:rPr lang="en-US" altLang="en-US" sz="2000">
                <a:solidFill>
                  <a:schemeClr val="hlink"/>
                </a:solidFill>
              </a:rPr>
            </a:br>
            <a:r>
              <a:rPr lang="en-US" altLang="en-US" sz="2000">
                <a:solidFill>
                  <a:schemeClr val="hlink"/>
                </a:solidFill>
              </a:rPr>
              <a:t/>
            </a:r>
            <a:br>
              <a:rPr lang="en-US" altLang="en-US" sz="2000">
                <a:solidFill>
                  <a:schemeClr val="hlink"/>
                </a:solidFill>
              </a:rPr>
            </a:br>
            <a:r>
              <a:rPr lang="en-US" altLang="en-US" sz="2000">
                <a:solidFill>
                  <a:schemeClr val="hlink"/>
                </a:solidFill>
              </a:rPr>
              <a:t>for ( ; i &lt; N; i++) {</a:t>
            </a:r>
            <a:br>
              <a:rPr lang="en-US" altLang="en-US" sz="2000">
                <a:solidFill>
                  <a:schemeClr val="hlink"/>
                </a:solidFill>
              </a:rPr>
            </a:br>
            <a:r>
              <a:rPr lang="en-US" altLang="en-US" sz="2000">
                <a:solidFill>
                  <a:schemeClr val="hlink"/>
                </a:solidFill>
              </a:rPr>
              <a:t>   a[i] = a[i] + b[i];</a:t>
            </a:r>
            <a:br>
              <a:rPr lang="en-US" altLang="en-US" sz="2000">
                <a:solidFill>
                  <a:schemeClr val="hlink"/>
                </a:solidFill>
              </a:rPr>
            </a:br>
            <a:r>
              <a:rPr lang="en-US" altLang="en-US" sz="2000">
                <a:solidFill>
                  <a:schemeClr val="hlink"/>
                </a:solidFill>
              </a:rPr>
              <a:t>}</a:t>
            </a:r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250825" y="2636838"/>
            <a:ext cx="2520950" cy="1008062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318" name="Rectangle 6"/>
          <p:cNvSpPr>
            <a:spLocks noChangeArrowheads="1"/>
          </p:cNvSpPr>
          <p:nvPr/>
        </p:nvSpPr>
        <p:spPr bwMode="auto">
          <a:xfrm>
            <a:off x="4932363" y="2636838"/>
            <a:ext cx="4067175" cy="223202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cxnSp>
        <p:nvCxnSpPr>
          <p:cNvPr id="13319" name="AutoShape 7"/>
          <p:cNvCxnSpPr>
            <a:cxnSpLocks noChangeShapeType="1"/>
            <a:stCxn id="13317" idx="3"/>
            <a:endCxn id="13318" idx="1"/>
          </p:cNvCxnSpPr>
          <p:nvPr/>
        </p:nvCxnSpPr>
        <p:spPr bwMode="auto">
          <a:xfrm>
            <a:off x="2771775" y="3141663"/>
            <a:ext cx="2160588" cy="611187"/>
          </a:xfrm>
          <a:prstGeom prst="curvedConnector3">
            <a:avLst>
              <a:gd name="adj1" fmla="val 49963"/>
            </a:avLst>
          </a:prstGeom>
          <a:noFill/>
          <a:ln w="22225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320" name="Text Box 8"/>
          <p:cNvSpPr txBox="1">
            <a:spLocks noChangeArrowheads="1"/>
          </p:cNvSpPr>
          <p:nvPr/>
        </p:nvSpPr>
        <p:spPr bwMode="auto">
          <a:xfrm>
            <a:off x="3276600" y="2781300"/>
            <a:ext cx="16557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00050" indent="-4000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20000"/>
              </a:spcAft>
              <a:buClr>
                <a:srgbClr val="228A88"/>
              </a:buClr>
              <a:buFont typeface="Wingdings 2" panose="05020102010507070707" pitchFamily="18" charset="2"/>
              <a:buNone/>
            </a:pPr>
            <a:r>
              <a:rPr lang="en-US" altLang="en-US" sz="2000">
                <a:solidFill>
                  <a:srgbClr val="DF052F"/>
                </a:solidFill>
                <a:cs typeface="Arial" panose="020B0604020202020204" pitchFamily="34" charset="0"/>
              </a:rPr>
              <a:t>vectorization</a:t>
            </a:r>
          </a:p>
        </p:txBody>
      </p:sp>
      <p:sp>
        <p:nvSpPr>
          <p:cNvPr id="13321" name="Text Box 9"/>
          <p:cNvSpPr txBox="1">
            <a:spLocks noChangeArrowheads="1"/>
          </p:cNvSpPr>
          <p:nvPr/>
        </p:nvSpPr>
        <p:spPr bwMode="auto">
          <a:xfrm>
            <a:off x="2209800" y="5105400"/>
            <a:ext cx="48768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00050" indent="-4000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20000"/>
              </a:spcAft>
              <a:buClr>
                <a:srgbClr val="228A88"/>
              </a:buClr>
              <a:buFont typeface="Wingdings 2" panose="05020102010507070707" pitchFamily="18" charset="2"/>
              <a:buChar char="³"/>
            </a:pPr>
            <a:r>
              <a:rPr lang="en-US" altLang="en-US" sz="2000">
                <a:cs typeface="Arial" panose="020B0604020202020204" pitchFamily="34" charset="0"/>
              </a:rPr>
              <a:t>Loop based vectorization</a:t>
            </a:r>
          </a:p>
          <a:p>
            <a:pPr eaLnBrk="1" hangingPunct="1">
              <a:spcBef>
                <a:spcPct val="50000"/>
              </a:spcBef>
              <a:spcAft>
                <a:spcPct val="20000"/>
              </a:spcAft>
              <a:buClr>
                <a:srgbClr val="228A88"/>
              </a:buClr>
              <a:buFont typeface="Wingdings 2" panose="05020102010507070707" pitchFamily="18" charset="2"/>
              <a:buChar char="³"/>
            </a:pPr>
            <a:r>
              <a:rPr lang="en-US" altLang="en-US" sz="2000">
                <a:cs typeface="Arial" panose="020B0604020202020204" pitchFamily="34" charset="0"/>
              </a:rPr>
              <a:t>No dependences between iterations</a:t>
            </a:r>
          </a:p>
        </p:txBody>
      </p:sp>
      <p:sp>
        <p:nvSpPr>
          <p:cNvPr id="13322" name="Text Box 10"/>
          <p:cNvSpPr txBox="1">
            <a:spLocks noChangeArrowheads="1"/>
          </p:cNvSpPr>
          <p:nvPr/>
        </p:nvSpPr>
        <p:spPr bwMode="auto">
          <a:xfrm>
            <a:off x="5435600" y="3213100"/>
            <a:ext cx="2016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00050" indent="-4000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20000"/>
              </a:spcAft>
              <a:buClr>
                <a:srgbClr val="228A88"/>
              </a:buClr>
              <a:buFont typeface="Wingdings 2" panose="05020102010507070707" pitchFamily="18" charset="2"/>
              <a:buNone/>
            </a:pPr>
            <a:r>
              <a:rPr lang="en-US" altLang="en-US" sz="2000">
                <a:cs typeface="Arial" panose="020B0604020202020204" pitchFamily="34" charset="0"/>
              </a:rPr>
              <a:t>vectorized loop</a:t>
            </a:r>
          </a:p>
        </p:txBody>
      </p:sp>
      <p:sp>
        <p:nvSpPr>
          <p:cNvPr id="13323" name="Text Box 11"/>
          <p:cNvSpPr txBox="1">
            <a:spLocks noChangeArrowheads="1"/>
          </p:cNvSpPr>
          <p:nvPr/>
        </p:nvSpPr>
        <p:spPr bwMode="auto">
          <a:xfrm>
            <a:off x="5508625" y="4437063"/>
            <a:ext cx="2016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00050" indent="-4000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20000"/>
              </a:spcAft>
              <a:buClr>
                <a:srgbClr val="228A88"/>
              </a:buClr>
              <a:buFont typeface="Wingdings 2" panose="05020102010507070707" pitchFamily="18" charset="2"/>
              <a:buNone/>
            </a:pPr>
            <a:r>
              <a:rPr lang="en-US" altLang="en-US" sz="2000">
                <a:cs typeface="Arial" panose="020B0604020202020204" pitchFamily="34" charset="0"/>
              </a:rPr>
              <a:t>epilog loop</a:t>
            </a:r>
          </a:p>
        </p:txBody>
      </p:sp>
      <p:sp>
        <p:nvSpPr>
          <p:cNvPr id="16399" name="Text Box 12"/>
          <p:cNvSpPr txBox="1">
            <a:spLocks noChangeArrowheads="1"/>
          </p:cNvSpPr>
          <p:nvPr/>
        </p:nvSpPr>
        <p:spPr bwMode="auto">
          <a:xfrm>
            <a:off x="304800" y="1600200"/>
            <a:ext cx="8610600" cy="3667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rgbClr val="660066"/>
                </a:solidFill>
              </a:rPr>
              <a:t>Vector section notation: </a:t>
            </a:r>
            <a:r>
              <a:rPr lang="en-US" altLang="en-US">
                <a:solidFill>
                  <a:srgbClr val="0000CC"/>
                </a:solidFill>
              </a:rPr>
              <a:t>a[i:j]</a:t>
            </a:r>
            <a:r>
              <a:rPr lang="en-US" altLang="en-US">
                <a:solidFill>
                  <a:srgbClr val="660066"/>
                </a:solidFill>
              </a:rPr>
              <a:t> is the vector composing of elements </a:t>
            </a:r>
            <a:r>
              <a:rPr lang="en-US" altLang="en-US">
                <a:solidFill>
                  <a:srgbClr val="0000CC"/>
                </a:solidFill>
              </a:rPr>
              <a:t>a[i], a[i+1], …, a[j]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build="allAtOnce"/>
      <p:bldP spid="13316" grpId="0"/>
      <p:bldP spid="13317" grpId="0" animBg="1"/>
      <p:bldP spid="13318" grpId="0" animBg="1"/>
      <p:bldP spid="13321" grpId="0"/>
      <p:bldP spid="13322" grpId="0"/>
      <p:bldP spid="13323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>
                <a:solidFill>
                  <a:srgbClr val="660066"/>
                </a:solidFill>
              </a:rPr>
              <a:t>© WWF (2016)</a:t>
            </a:r>
            <a:endParaRPr lang="en-US" altLang="en-US">
              <a:solidFill>
                <a:srgbClr val="660066"/>
              </a:solidFill>
            </a:endParaRPr>
          </a:p>
        </p:txBody>
      </p:sp>
      <p:sp>
        <p:nvSpPr>
          <p:cNvPr id="5325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660066"/>
                </a:solidFill>
              </a:rPr>
              <a:t>Automatic SIMDization</a:t>
            </a:r>
          </a:p>
        </p:txBody>
      </p:sp>
      <p:sp>
        <p:nvSpPr>
          <p:cNvPr id="5325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3A6B2AE-2816-4774-A7F3-6345CAF49A91}" type="slidenum">
              <a:rPr lang="en-US" altLang="en-US">
                <a:solidFill>
                  <a:srgbClr val="660066"/>
                </a:solidFill>
              </a:rPr>
              <a:pPr eaLnBrk="1" hangingPunct="1"/>
              <a:t>40</a:t>
            </a:fld>
            <a:endParaRPr lang="en-US" altLang="en-US">
              <a:solidFill>
                <a:srgbClr val="660066"/>
              </a:solidFill>
            </a:endParaRPr>
          </a:p>
        </p:txBody>
      </p:sp>
      <p:sp>
        <p:nvSpPr>
          <p:cNvPr id="532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Theorem</a:t>
            </a:r>
          </a:p>
        </p:txBody>
      </p:sp>
      <p:pic>
        <p:nvPicPr>
          <p:cNvPr id="5325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362200"/>
            <a:ext cx="7543800" cy="2398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>
                <a:solidFill>
                  <a:srgbClr val="660066"/>
                </a:solidFill>
              </a:rPr>
              <a:t>© WWF (2016)</a:t>
            </a:r>
            <a:endParaRPr lang="en-US" altLang="en-US">
              <a:solidFill>
                <a:srgbClr val="660066"/>
              </a:solidFill>
            </a:endParaRPr>
          </a:p>
        </p:txBody>
      </p:sp>
      <p:sp>
        <p:nvSpPr>
          <p:cNvPr id="5427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660066"/>
                </a:solidFill>
              </a:rPr>
              <a:t>Automatic SIMDization</a:t>
            </a:r>
          </a:p>
        </p:txBody>
      </p:sp>
      <p:sp>
        <p:nvSpPr>
          <p:cNvPr id="5427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AF70905-95D3-42A2-9B0D-5FB60235C0A6}" type="slidenum">
              <a:rPr lang="en-US" altLang="en-US">
                <a:solidFill>
                  <a:srgbClr val="660066"/>
                </a:solidFill>
              </a:rPr>
              <a:pPr eaLnBrk="1" hangingPunct="1"/>
              <a:t>41</a:t>
            </a:fld>
            <a:endParaRPr lang="en-US" altLang="en-US">
              <a:solidFill>
                <a:srgbClr val="660066"/>
              </a:solidFill>
            </a:endParaRPr>
          </a:p>
        </p:txBody>
      </p:sp>
      <p:sp>
        <p:nvSpPr>
          <p:cNvPr id="542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An Example</a:t>
            </a:r>
          </a:p>
        </p:txBody>
      </p:sp>
      <p:pic>
        <p:nvPicPr>
          <p:cNvPr id="5427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752600"/>
            <a:ext cx="5610225" cy="401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0423" name="Group 7"/>
          <p:cNvGrpSpPr>
            <a:grpSpLocks/>
          </p:cNvGrpSpPr>
          <p:nvPr/>
        </p:nvGrpSpPr>
        <p:grpSpPr bwMode="auto">
          <a:xfrm>
            <a:off x="3886200" y="2057400"/>
            <a:ext cx="3200400" cy="1828800"/>
            <a:chOff x="2448" y="1296"/>
            <a:chExt cx="2016" cy="1152"/>
          </a:xfrm>
        </p:grpSpPr>
        <p:sp>
          <p:nvSpPr>
            <p:cNvPr id="54280" name="Oval 5"/>
            <p:cNvSpPr>
              <a:spLocks noChangeArrowheads="1"/>
            </p:cNvSpPr>
            <p:nvPr/>
          </p:nvSpPr>
          <p:spPr bwMode="auto">
            <a:xfrm>
              <a:off x="3264" y="1296"/>
              <a:ext cx="1200" cy="960"/>
            </a:xfrm>
            <a:prstGeom prst="ellipse">
              <a:avLst/>
            </a:prstGeom>
            <a:noFill/>
            <a:ln w="19050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4281" name="Line 6"/>
            <p:cNvSpPr>
              <a:spLocks noChangeShapeType="1"/>
            </p:cNvSpPr>
            <p:nvPr/>
          </p:nvSpPr>
          <p:spPr bwMode="auto">
            <a:xfrm flipH="1">
              <a:off x="2448" y="1968"/>
              <a:ext cx="864" cy="480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04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04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0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>
                <a:solidFill>
                  <a:srgbClr val="660066"/>
                </a:solidFill>
              </a:rPr>
              <a:t>© WWF (2016)</a:t>
            </a:r>
            <a:endParaRPr lang="en-US" altLang="en-US">
              <a:solidFill>
                <a:srgbClr val="660066"/>
              </a:solidFill>
            </a:endParaRPr>
          </a:p>
        </p:txBody>
      </p:sp>
      <p:sp>
        <p:nvSpPr>
          <p:cNvPr id="5529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660066"/>
                </a:solidFill>
              </a:rPr>
              <a:t>Automatic SIMDization</a:t>
            </a:r>
          </a:p>
        </p:txBody>
      </p:sp>
      <p:sp>
        <p:nvSpPr>
          <p:cNvPr id="5530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E3A9FEC-1EC5-4B51-8300-D8A408DAB13C}" type="slidenum">
              <a:rPr lang="en-US" altLang="en-US">
                <a:solidFill>
                  <a:srgbClr val="660066"/>
                </a:solidFill>
              </a:rPr>
              <a:pPr eaLnBrk="1" hangingPunct="1"/>
              <a:t>42</a:t>
            </a:fld>
            <a:endParaRPr lang="en-US" altLang="en-US">
              <a:solidFill>
                <a:srgbClr val="660066"/>
              </a:solidFill>
            </a:endParaRPr>
          </a:p>
        </p:txBody>
      </p:sp>
      <p:sp>
        <p:nvSpPr>
          <p:cNvPr id="553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smtClean="0"/>
              <a:t>Another problem: Length conversion</a:t>
            </a:r>
          </a:p>
        </p:txBody>
      </p:sp>
      <p:sp>
        <p:nvSpPr>
          <p:cNvPr id="5530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 SIMD, it may be necessary to convert between data types of different lengths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Example, in other to add a byte with a 4-byte word, the former needs to be length converted to 4 bytes</a:t>
            </a:r>
          </a:p>
          <a:p>
            <a:pPr lvl="1" eaLnBrk="1" hangingPunct="1"/>
            <a:r>
              <a:rPr lang="en-US" altLang="en-US" smtClean="0"/>
              <a:t>Note that the byte comes from a byte array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>
                <a:solidFill>
                  <a:srgbClr val="660066"/>
                </a:solidFill>
              </a:rPr>
              <a:t>© WWF (2016)</a:t>
            </a:r>
            <a:endParaRPr lang="en-US" altLang="en-US">
              <a:solidFill>
                <a:srgbClr val="660066"/>
              </a:solidFill>
            </a:endParaRPr>
          </a:p>
        </p:txBody>
      </p:sp>
      <p:sp>
        <p:nvSpPr>
          <p:cNvPr id="5632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660066"/>
                </a:solidFill>
              </a:rPr>
              <a:t>Automatic SIMDization</a:t>
            </a:r>
          </a:p>
        </p:txBody>
      </p:sp>
      <p:sp>
        <p:nvSpPr>
          <p:cNvPr id="5632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8658CB0-58CD-4D29-947B-49692E6CFB02}" type="slidenum">
              <a:rPr lang="en-US" altLang="en-US">
                <a:solidFill>
                  <a:srgbClr val="660066"/>
                </a:solidFill>
              </a:rPr>
              <a:pPr eaLnBrk="1" hangingPunct="1"/>
              <a:t>43</a:t>
            </a:fld>
            <a:endParaRPr lang="en-US" altLang="en-US">
              <a:solidFill>
                <a:srgbClr val="660066"/>
              </a:solidFill>
            </a:endParaRPr>
          </a:p>
        </p:txBody>
      </p:sp>
      <p:sp>
        <p:nvSpPr>
          <p:cNvPr id="563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VPACK and VUNPACK</a:t>
            </a:r>
          </a:p>
        </p:txBody>
      </p:sp>
      <p:sp>
        <p:nvSpPr>
          <p:cNvPr id="5632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VPACK(</a:t>
            </a:r>
            <a:r>
              <a:rPr lang="en-US" altLang="en-US" i="1" smtClean="0">
                <a:latin typeface="Times New Roman" panose="02020603050405020304" pitchFamily="18" charset="0"/>
              </a:rPr>
              <a:t>S</a:t>
            </a:r>
            <a:r>
              <a:rPr lang="en-US" altLang="en-US" smtClean="0"/>
              <a:t>, </a:t>
            </a:r>
            <a:r>
              <a:rPr lang="en-US" altLang="en-US" i="1" smtClean="0">
                <a:latin typeface="Times New Roman" panose="02020603050405020304" pitchFamily="18" charset="0"/>
              </a:rPr>
              <a:t>f</a:t>
            </a:r>
            <a:r>
              <a:rPr lang="en-US" altLang="en-US" smtClean="0"/>
              <a:t>) – packs a stream </a:t>
            </a:r>
            <a:r>
              <a:rPr lang="en-US" altLang="en-US" i="1" smtClean="0">
                <a:latin typeface="Times New Roman" panose="02020603050405020304" pitchFamily="18" charset="0"/>
              </a:rPr>
              <a:t>S</a:t>
            </a:r>
            <a:r>
              <a:rPr lang="en-US" altLang="en-US" smtClean="0"/>
              <a:t> by a factor </a:t>
            </a:r>
            <a:r>
              <a:rPr lang="en-US" altLang="en-US" i="1" smtClean="0">
                <a:latin typeface="Times New Roman" panose="02020603050405020304" pitchFamily="18" charset="0"/>
              </a:rPr>
              <a:t>f</a:t>
            </a:r>
            <a:endParaRPr lang="en-US" altLang="en-US" smtClean="0"/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VUNPACK(</a:t>
            </a:r>
            <a:r>
              <a:rPr lang="en-US" altLang="en-US" i="1" smtClean="0">
                <a:latin typeface="Times New Roman" panose="02020603050405020304" pitchFamily="18" charset="0"/>
              </a:rPr>
              <a:t>S</a:t>
            </a:r>
            <a:r>
              <a:rPr lang="en-US" altLang="en-US" smtClean="0"/>
              <a:t>, </a:t>
            </a:r>
            <a:r>
              <a:rPr lang="en-US" altLang="en-US" i="1" smtClean="0">
                <a:latin typeface="Times New Roman" panose="02020603050405020304" pitchFamily="18" charset="0"/>
              </a:rPr>
              <a:t>f</a:t>
            </a:r>
            <a:r>
              <a:rPr lang="en-US" altLang="en-US" smtClean="0"/>
              <a:t>) – unpacks a stream </a:t>
            </a:r>
            <a:r>
              <a:rPr lang="en-US" altLang="en-US" i="1" smtClean="0">
                <a:latin typeface="Times New Roman" panose="02020603050405020304" pitchFamily="18" charset="0"/>
              </a:rPr>
              <a:t>S</a:t>
            </a:r>
            <a:r>
              <a:rPr lang="en-US" altLang="en-US" smtClean="0"/>
              <a:t> by a factor </a:t>
            </a:r>
            <a:r>
              <a:rPr lang="en-US" altLang="en-US" i="1" smtClean="0">
                <a:latin typeface="Times New Roman" panose="02020603050405020304" pitchFamily="18" charset="0"/>
              </a:rPr>
              <a:t>f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>
                <a:solidFill>
                  <a:srgbClr val="660066"/>
                </a:solidFill>
              </a:rPr>
              <a:t>© WWF (2016)</a:t>
            </a:r>
            <a:endParaRPr lang="en-US" altLang="en-US">
              <a:solidFill>
                <a:srgbClr val="660066"/>
              </a:solidFill>
            </a:endParaRPr>
          </a:p>
        </p:txBody>
      </p:sp>
      <p:sp>
        <p:nvSpPr>
          <p:cNvPr id="5734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660066"/>
                </a:solidFill>
              </a:rPr>
              <a:t>Automatic SIMDization</a:t>
            </a:r>
          </a:p>
        </p:txBody>
      </p:sp>
      <p:sp>
        <p:nvSpPr>
          <p:cNvPr id="573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5E12AC3-86DD-47E8-BEA3-09C740C2509D}" type="slidenum">
              <a:rPr lang="en-US" altLang="en-US">
                <a:solidFill>
                  <a:srgbClr val="660066"/>
                </a:solidFill>
              </a:rPr>
              <a:pPr eaLnBrk="1" hangingPunct="1"/>
              <a:t>44</a:t>
            </a:fld>
            <a:endParaRPr lang="en-US" altLang="en-US">
              <a:solidFill>
                <a:srgbClr val="660066"/>
              </a:solidFill>
            </a:endParaRPr>
          </a:p>
        </p:txBody>
      </p:sp>
      <p:sp>
        <p:nvSpPr>
          <p:cNvPr id="573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Offsets and lengths</a:t>
            </a:r>
          </a:p>
        </p:txBody>
      </p:sp>
      <p:pic>
        <p:nvPicPr>
          <p:cNvPr id="5735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2113" y="2552700"/>
            <a:ext cx="5819775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>
                <a:solidFill>
                  <a:srgbClr val="660066"/>
                </a:solidFill>
              </a:rPr>
              <a:t>© WWF (2016)</a:t>
            </a:r>
            <a:endParaRPr lang="en-US" altLang="en-US">
              <a:solidFill>
                <a:srgbClr val="660066"/>
              </a:solidFill>
            </a:endParaRPr>
          </a:p>
        </p:txBody>
      </p:sp>
      <p:sp>
        <p:nvSpPr>
          <p:cNvPr id="5837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660066"/>
                </a:solidFill>
              </a:rPr>
              <a:t>Automatic SIMDization</a:t>
            </a:r>
          </a:p>
        </p:txBody>
      </p:sp>
      <p:sp>
        <p:nvSpPr>
          <p:cNvPr id="5837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5D82AD1-9533-4AC2-B8D3-77862785BB25}" type="slidenum">
              <a:rPr lang="en-US" altLang="en-US">
                <a:solidFill>
                  <a:srgbClr val="660066"/>
                </a:solidFill>
              </a:rPr>
              <a:pPr eaLnBrk="1" hangingPunct="1"/>
              <a:t>45</a:t>
            </a:fld>
            <a:endParaRPr lang="en-US" altLang="en-US">
              <a:solidFill>
                <a:srgbClr val="660066"/>
              </a:solidFill>
            </a:endParaRPr>
          </a:p>
        </p:txBody>
      </p:sp>
      <p:sp>
        <p:nvSpPr>
          <p:cNvPr id="583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Relationship with Prepend</a:t>
            </a:r>
          </a:p>
        </p:txBody>
      </p:sp>
      <p:pic>
        <p:nvPicPr>
          <p:cNvPr id="5837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362200"/>
            <a:ext cx="6677025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37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4191000"/>
            <a:ext cx="6657975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>
                <a:solidFill>
                  <a:srgbClr val="660066"/>
                </a:solidFill>
              </a:rPr>
              <a:t>© WWF (2016)</a:t>
            </a:r>
            <a:endParaRPr lang="en-US" altLang="en-US">
              <a:solidFill>
                <a:srgbClr val="660066"/>
              </a:solidFill>
            </a:endParaRPr>
          </a:p>
        </p:txBody>
      </p:sp>
      <p:sp>
        <p:nvSpPr>
          <p:cNvPr id="5939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660066"/>
                </a:solidFill>
              </a:rPr>
              <a:t>Automatic SIMDization</a:t>
            </a:r>
          </a:p>
        </p:txBody>
      </p:sp>
      <p:sp>
        <p:nvSpPr>
          <p:cNvPr id="5939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91A4F2F-6E0C-4DE7-9145-E8A3BAE08FBA}" type="slidenum">
              <a:rPr lang="en-US" altLang="en-US">
                <a:solidFill>
                  <a:srgbClr val="660066"/>
                </a:solidFill>
              </a:rPr>
              <a:pPr eaLnBrk="1" hangingPunct="1"/>
              <a:t>46</a:t>
            </a:fld>
            <a:endParaRPr lang="en-US" altLang="en-US">
              <a:solidFill>
                <a:srgbClr val="660066"/>
              </a:solidFill>
            </a:endParaRPr>
          </a:p>
        </p:txBody>
      </p:sp>
      <p:sp>
        <p:nvSpPr>
          <p:cNvPr id="593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Length conversion example</a:t>
            </a:r>
          </a:p>
        </p:txBody>
      </p:sp>
      <p:pic>
        <p:nvPicPr>
          <p:cNvPr id="5939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752600"/>
            <a:ext cx="8820150" cy="3941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399" name="Text Box 5"/>
          <p:cNvSpPr txBox="1">
            <a:spLocks noChangeArrowheads="1"/>
          </p:cNvSpPr>
          <p:nvPr/>
        </p:nvSpPr>
        <p:spPr bwMode="auto">
          <a:xfrm>
            <a:off x="762000" y="5791200"/>
            <a:ext cx="7702550" cy="366713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Courier New" panose="02070309020205020404" pitchFamily="49" charset="0"/>
              </a:rPr>
              <a:t>a</a:t>
            </a:r>
            <a:r>
              <a:rPr lang="en-US" altLang="en-US"/>
              <a:t> is an array of </a:t>
            </a:r>
            <a:r>
              <a:rPr lang="en-US" altLang="en-US">
                <a:latin typeface="Courier New" panose="02070309020205020404" pitchFamily="49" charset="0"/>
              </a:rPr>
              <a:t>short</a:t>
            </a:r>
            <a:r>
              <a:rPr lang="en-US" altLang="en-US"/>
              <a:t>, </a:t>
            </a:r>
            <a:r>
              <a:rPr lang="en-US" altLang="en-US">
                <a:latin typeface="Courier New" panose="02070309020205020404" pitchFamily="49" charset="0"/>
              </a:rPr>
              <a:t>b</a:t>
            </a:r>
            <a:r>
              <a:rPr lang="en-US" altLang="en-US"/>
              <a:t> is an array of </a:t>
            </a:r>
            <a:r>
              <a:rPr lang="en-US" altLang="en-US">
                <a:latin typeface="Courier New" panose="02070309020205020404" pitchFamily="49" charset="0"/>
              </a:rPr>
              <a:t>int</a:t>
            </a:r>
            <a:r>
              <a:rPr lang="en-US" altLang="en-US"/>
              <a:t>. </a:t>
            </a:r>
            <a:r>
              <a:rPr lang="en-US" altLang="en-US">
                <a:latin typeface="Courier New" panose="02070309020205020404" pitchFamily="49" charset="0"/>
              </a:rPr>
              <a:t>a[i+5] = (short)b[i+3]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>
                <a:solidFill>
                  <a:srgbClr val="660066"/>
                </a:solidFill>
              </a:rPr>
              <a:t>© WWF (2016)</a:t>
            </a:r>
            <a:endParaRPr lang="en-US" altLang="en-US">
              <a:solidFill>
                <a:srgbClr val="660066"/>
              </a:solidFill>
            </a:endParaRPr>
          </a:p>
        </p:txBody>
      </p:sp>
      <p:sp>
        <p:nvSpPr>
          <p:cNvPr id="6041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660066"/>
                </a:solidFill>
              </a:rPr>
              <a:t>Automatic SIMDization</a:t>
            </a:r>
          </a:p>
        </p:txBody>
      </p:sp>
      <p:sp>
        <p:nvSpPr>
          <p:cNvPr id="6042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CF9E05C-9274-4DF1-961E-5F9D8CF5EA1E}" type="slidenum">
              <a:rPr lang="en-US" altLang="en-US">
                <a:solidFill>
                  <a:srgbClr val="660066"/>
                </a:solidFill>
              </a:rPr>
              <a:pPr eaLnBrk="1" hangingPunct="1"/>
              <a:t>47</a:t>
            </a:fld>
            <a:endParaRPr lang="en-US" altLang="en-US">
              <a:solidFill>
                <a:srgbClr val="660066"/>
              </a:solidFill>
            </a:endParaRPr>
          </a:p>
        </p:txBody>
      </p:sp>
      <p:sp>
        <p:nvSpPr>
          <p:cNvPr id="604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Another example</a:t>
            </a:r>
          </a:p>
        </p:txBody>
      </p:sp>
      <p:sp>
        <p:nvSpPr>
          <p:cNvPr id="60422" name="Text Box 4"/>
          <p:cNvSpPr txBox="1">
            <a:spLocks noChangeArrowheads="1"/>
          </p:cNvSpPr>
          <p:nvPr/>
        </p:nvSpPr>
        <p:spPr bwMode="auto">
          <a:xfrm>
            <a:off x="762000" y="5791200"/>
            <a:ext cx="7429500" cy="366713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Courier New" panose="02070309020205020404" pitchFamily="49" charset="0"/>
              </a:rPr>
              <a:t>a</a:t>
            </a:r>
            <a:r>
              <a:rPr lang="en-US" altLang="en-US"/>
              <a:t> is an array of </a:t>
            </a:r>
            <a:r>
              <a:rPr lang="en-US" altLang="en-US">
                <a:latin typeface="Courier New" panose="02070309020205020404" pitchFamily="49" charset="0"/>
              </a:rPr>
              <a:t>int</a:t>
            </a:r>
            <a:r>
              <a:rPr lang="en-US" altLang="en-US"/>
              <a:t>, </a:t>
            </a:r>
            <a:r>
              <a:rPr lang="en-US" altLang="en-US">
                <a:latin typeface="Courier New" panose="02070309020205020404" pitchFamily="49" charset="0"/>
              </a:rPr>
              <a:t>c</a:t>
            </a:r>
            <a:r>
              <a:rPr lang="en-US" altLang="en-US"/>
              <a:t> is an array of </a:t>
            </a:r>
            <a:r>
              <a:rPr lang="en-US" altLang="en-US">
                <a:latin typeface="Courier New" panose="02070309020205020404" pitchFamily="49" charset="0"/>
              </a:rPr>
              <a:t>short</a:t>
            </a:r>
            <a:r>
              <a:rPr lang="en-US" altLang="en-US"/>
              <a:t>. </a:t>
            </a:r>
            <a:r>
              <a:rPr lang="en-US" altLang="en-US">
                <a:latin typeface="Courier New" panose="02070309020205020404" pitchFamily="49" charset="0"/>
              </a:rPr>
              <a:t>a[i+1] = (int)c[i+3]</a:t>
            </a:r>
          </a:p>
        </p:txBody>
      </p:sp>
      <p:pic>
        <p:nvPicPr>
          <p:cNvPr id="6042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600200"/>
            <a:ext cx="4805363" cy="399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>
                <a:solidFill>
                  <a:srgbClr val="660066"/>
                </a:solidFill>
              </a:rPr>
              <a:t>© WWF (2016)</a:t>
            </a:r>
            <a:endParaRPr lang="en-US" altLang="en-US">
              <a:solidFill>
                <a:srgbClr val="660066"/>
              </a:solidFill>
            </a:endParaRPr>
          </a:p>
        </p:txBody>
      </p:sp>
      <p:sp>
        <p:nvSpPr>
          <p:cNvPr id="6144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660066"/>
                </a:solidFill>
              </a:rPr>
              <a:t>Automatic SIMDization</a:t>
            </a:r>
          </a:p>
        </p:txBody>
      </p:sp>
      <p:sp>
        <p:nvSpPr>
          <p:cNvPr id="6144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40F40B3-7369-4B86-A95A-03A3FA45BD6D}" type="slidenum">
              <a:rPr lang="en-US" altLang="en-US">
                <a:solidFill>
                  <a:srgbClr val="660066"/>
                </a:solidFill>
              </a:rPr>
              <a:pPr eaLnBrk="1" hangingPunct="1"/>
              <a:t>48</a:t>
            </a:fld>
            <a:endParaRPr lang="en-US" altLang="en-US">
              <a:solidFill>
                <a:srgbClr val="660066"/>
              </a:solidFill>
            </a:endParaRPr>
          </a:p>
        </p:txBody>
      </p:sp>
      <p:sp>
        <p:nvSpPr>
          <p:cNvPr id="614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smtClean="0"/>
              <a:t>The IBM Cell SIMDizer Framework</a:t>
            </a:r>
          </a:p>
        </p:txBody>
      </p:sp>
      <p:pic>
        <p:nvPicPr>
          <p:cNvPr id="6144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600200"/>
            <a:ext cx="6781800" cy="447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>
                <a:solidFill>
                  <a:srgbClr val="660066"/>
                </a:solidFill>
              </a:rPr>
              <a:t>© WWF (2016)</a:t>
            </a:r>
            <a:endParaRPr lang="en-US" altLang="en-US">
              <a:solidFill>
                <a:srgbClr val="660066"/>
              </a:solidFill>
            </a:endParaRPr>
          </a:p>
        </p:txBody>
      </p:sp>
      <p:sp>
        <p:nvSpPr>
          <p:cNvPr id="6246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660066"/>
                </a:solidFill>
              </a:rPr>
              <a:t>Automatic SIMDization</a:t>
            </a:r>
          </a:p>
        </p:txBody>
      </p:sp>
      <p:sp>
        <p:nvSpPr>
          <p:cNvPr id="6246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EA5FA34-7373-4C1E-89CA-72A77814D96A}" type="slidenum">
              <a:rPr lang="en-US" altLang="en-US">
                <a:solidFill>
                  <a:srgbClr val="660066"/>
                </a:solidFill>
              </a:rPr>
              <a:pPr eaLnBrk="1" hangingPunct="1"/>
              <a:t>49</a:t>
            </a:fld>
            <a:endParaRPr lang="en-US" altLang="en-US">
              <a:solidFill>
                <a:srgbClr val="660066"/>
              </a:solidFill>
            </a:endParaRPr>
          </a:p>
        </p:txBody>
      </p:sp>
      <p:sp>
        <p:nvSpPr>
          <p:cNvPr id="624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Loop Level Parallelism</a:t>
            </a:r>
          </a:p>
        </p:txBody>
      </p:sp>
      <p:pic>
        <p:nvPicPr>
          <p:cNvPr id="6247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600200"/>
            <a:ext cx="7086600" cy="4294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>
                <a:solidFill>
                  <a:srgbClr val="660066"/>
                </a:solidFill>
              </a:rPr>
              <a:t>© WWF (2016)</a:t>
            </a:r>
            <a:endParaRPr lang="en-US" altLang="en-US">
              <a:solidFill>
                <a:srgbClr val="660066"/>
              </a:solidFill>
            </a:endParaRPr>
          </a:p>
        </p:txBody>
      </p:sp>
      <p:sp>
        <p:nvSpPr>
          <p:cNvPr id="1741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660066"/>
                </a:solidFill>
              </a:rPr>
              <a:t>Automatic SIMDization</a:t>
            </a:r>
          </a:p>
        </p:txBody>
      </p:sp>
      <p:sp>
        <p:nvSpPr>
          <p:cNvPr id="1741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15D8D39-D182-4654-9457-A29B66D46253}" type="slidenum">
              <a:rPr lang="en-US" altLang="en-US">
                <a:solidFill>
                  <a:srgbClr val="660066"/>
                </a:solidFill>
              </a:rPr>
              <a:pPr eaLnBrk="1" hangingPunct="1"/>
              <a:t>5</a:t>
            </a:fld>
            <a:endParaRPr lang="en-US" altLang="en-US">
              <a:solidFill>
                <a:srgbClr val="660066"/>
              </a:solidFill>
            </a:endParaRPr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PMingLiU" panose="02020300000000000000" pitchFamily="18" charset="-120"/>
              </a:rPr>
              <a:t>SIMD</a:t>
            </a:r>
          </a:p>
        </p:txBody>
      </p:sp>
      <p:pic>
        <p:nvPicPr>
          <p:cNvPr id="17414" name="Picture 3"/>
          <p:cNvPicPr>
            <a:picLocks noChangeAspect="1" noChangeArrowheads="1"/>
          </p:cNvPicPr>
          <p:nvPr>
            <p:ph type="body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3148013"/>
            <a:ext cx="8229600" cy="2684462"/>
          </a:xfrm>
          <a:noFill/>
        </p:spPr>
      </p:pic>
      <p:sp>
        <p:nvSpPr>
          <p:cNvPr id="17415" name="Rectangle 4"/>
          <p:cNvSpPr>
            <a:spLocks noChangeArrowheads="1"/>
          </p:cNvSpPr>
          <p:nvPr/>
        </p:nvSpPr>
        <p:spPr bwMode="auto">
          <a:xfrm>
            <a:off x="457200" y="1524000"/>
            <a:ext cx="8229600" cy="500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2800">
                <a:ea typeface="PMingLiU" panose="02020300000000000000" pitchFamily="18" charset="-120"/>
              </a:rPr>
              <a:t>SIMD (single instruction multiple data) architecture performs the same operation on multiple data elements in parallel</a:t>
            </a:r>
          </a:p>
          <a:p>
            <a:pPr eaLnBrk="1" hangingPunct="1"/>
            <a:endParaRPr lang="en-US" altLang="zh-TW" sz="2800" b="1">
              <a:latin typeface="Courier New" panose="02070309020205020404" pitchFamily="49" charset="0"/>
              <a:ea typeface="PMingLiU" panose="02020300000000000000" pitchFamily="18" charset="-120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>
                <a:solidFill>
                  <a:srgbClr val="660066"/>
                </a:solidFill>
              </a:rPr>
              <a:t>© WWF (2016)</a:t>
            </a:r>
            <a:endParaRPr lang="en-US" altLang="en-US">
              <a:solidFill>
                <a:srgbClr val="660066"/>
              </a:solidFill>
            </a:endParaRPr>
          </a:p>
        </p:txBody>
      </p:sp>
      <p:sp>
        <p:nvSpPr>
          <p:cNvPr id="6349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660066"/>
                </a:solidFill>
              </a:rPr>
              <a:t>Automatic SIMDization</a:t>
            </a:r>
          </a:p>
        </p:txBody>
      </p:sp>
      <p:sp>
        <p:nvSpPr>
          <p:cNvPr id="6349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6879E41-8A98-46BC-8FB3-E57B9A5679F6}" type="slidenum">
              <a:rPr lang="en-US" altLang="en-US">
                <a:solidFill>
                  <a:srgbClr val="660066"/>
                </a:solidFill>
              </a:rPr>
              <a:pPr eaLnBrk="1" hangingPunct="1"/>
              <a:t>50</a:t>
            </a:fld>
            <a:endParaRPr lang="en-US" altLang="en-US">
              <a:solidFill>
                <a:srgbClr val="660066"/>
              </a:solidFill>
            </a:endParaRPr>
          </a:p>
        </p:txBody>
      </p:sp>
      <p:sp>
        <p:nvSpPr>
          <p:cNvPr id="634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Basic Block Level Parallelism</a:t>
            </a:r>
          </a:p>
        </p:txBody>
      </p:sp>
      <p:pic>
        <p:nvPicPr>
          <p:cNvPr id="6349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00200"/>
            <a:ext cx="7315200" cy="441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>
                <a:solidFill>
                  <a:srgbClr val="660066"/>
                </a:solidFill>
              </a:rPr>
              <a:t>© WWF (2016)</a:t>
            </a:r>
            <a:endParaRPr lang="en-US" altLang="en-US">
              <a:solidFill>
                <a:srgbClr val="660066"/>
              </a:solidFill>
            </a:endParaRPr>
          </a:p>
        </p:txBody>
      </p:sp>
      <p:sp>
        <p:nvSpPr>
          <p:cNvPr id="6451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660066"/>
                </a:solidFill>
              </a:rPr>
              <a:t>Automatic SIMDization</a:t>
            </a:r>
          </a:p>
        </p:txBody>
      </p:sp>
      <p:sp>
        <p:nvSpPr>
          <p:cNvPr id="6451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0F898B5-9B48-42C1-91BB-75407987E45B}" type="slidenum">
              <a:rPr lang="en-US" altLang="en-US">
                <a:solidFill>
                  <a:srgbClr val="660066"/>
                </a:solidFill>
              </a:rPr>
              <a:pPr eaLnBrk="1" hangingPunct="1"/>
              <a:t>51</a:t>
            </a:fld>
            <a:endParaRPr lang="en-US" altLang="en-US">
              <a:solidFill>
                <a:srgbClr val="660066"/>
              </a:solidFill>
            </a:endParaRPr>
          </a:p>
        </p:txBody>
      </p:sp>
      <p:sp>
        <p:nvSpPr>
          <p:cNvPr id="645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Entire Loop Parallelism</a:t>
            </a:r>
          </a:p>
        </p:txBody>
      </p:sp>
      <p:pic>
        <p:nvPicPr>
          <p:cNvPr id="6451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600200"/>
            <a:ext cx="7162800" cy="460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>
                <a:solidFill>
                  <a:srgbClr val="660066"/>
                </a:solidFill>
              </a:rPr>
              <a:t>© WWF (2016)</a:t>
            </a:r>
            <a:endParaRPr lang="en-US" altLang="en-US">
              <a:solidFill>
                <a:srgbClr val="660066"/>
              </a:solidFill>
            </a:endParaRPr>
          </a:p>
        </p:txBody>
      </p:sp>
      <p:sp>
        <p:nvSpPr>
          <p:cNvPr id="6553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660066"/>
                </a:solidFill>
              </a:rPr>
              <a:t>Automatic SIMDization</a:t>
            </a:r>
          </a:p>
        </p:txBody>
      </p:sp>
      <p:sp>
        <p:nvSpPr>
          <p:cNvPr id="6554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F1CFC3F-56E9-4F3B-8908-D42B1D7D94BD}" type="slidenum">
              <a:rPr lang="en-US" altLang="en-US">
                <a:solidFill>
                  <a:srgbClr val="660066"/>
                </a:solidFill>
              </a:rPr>
              <a:pPr eaLnBrk="1" hangingPunct="1"/>
              <a:t>52</a:t>
            </a:fld>
            <a:endParaRPr lang="en-US" altLang="en-US">
              <a:solidFill>
                <a:srgbClr val="660066"/>
              </a:solidFill>
            </a:endParaRPr>
          </a:p>
        </p:txBody>
      </p:sp>
      <p:sp>
        <p:nvSpPr>
          <p:cNvPr id="655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Alignment!</a:t>
            </a:r>
          </a:p>
        </p:txBody>
      </p:sp>
      <p:pic>
        <p:nvPicPr>
          <p:cNvPr id="6554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00200"/>
            <a:ext cx="7239000" cy="447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>
                <a:solidFill>
                  <a:srgbClr val="660066"/>
                </a:solidFill>
              </a:rPr>
              <a:t>© WWF (2016)</a:t>
            </a:r>
            <a:endParaRPr lang="en-US" altLang="en-US">
              <a:solidFill>
                <a:srgbClr val="660066"/>
              </a:solidFill>
            </a:endParaRPr>
          </a:p>
        </p:txBody>
      </p:sp>
      <p:sp>
        <p:nvSpPr>
          <p:cNvPr id="6656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660066"/>
                </a:solidFill>
              </a:rPr>
              <a:t>Automatic SIMDization</a:t>
            </a:r>
          </a:p>
        </p:txBody>
      </p:sp>
      <p:sp>
        <p:nvSpPr>
          <p:cNvPr id="6656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66D9ABE-949C-4AFF-87D8-245C86C43366}" type="slidenum">
              <a:rPr lang="en-US" altLang="en-US">
                <a:solidFill>
                  <a:srgbClr val="660066"/>
                </a:solidFill>
              </a:rPr>
              <a:pPr eaLnBrk="1" hangingPunct="1"/>
              <a:t>53</a:t>
            </a:fld>
            <a:endParaRPr lang="en-US" altLang="en-US">
              <a:solidFill>
                <a:srgbClr val="660066"/>
              </a:solidFill>
            </a:endParaRPr>
          </a:p>
        </p:txBody>
      </p:sp>
      <p:sp>
        <p:nvSpPr>
          <p:cNvPr id="665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Size conversion</a:t>
            </a:r>
          </a:p>
        </p:txBody>
      </p:sp>
      <p:pic>
        <p:nvPicPr>
          <p:cNvPr id="6656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524000"/>
            <a:ext cx="7848600" cy="473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>
                <a:solidFill>
                  <a:srgbClr val="660066"/>
                </a:solidFill>
              </a:rPr>
              <a:t>© WWF (2016)</a:t>
            </a:r>
            <a:endParaRPr lang="en-US" altLang="en-US">
              <a:solidFill>
                <a:srgbClr val="660066"/>
              </a:solidFill>
            </a:endParaRPr>
          </a:p>
        </p:txBody>
      </p:sp>
      <p:sp>
        <p:nvSpPr>
          <p:cNvPr id="6758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660066"/>
                </a:solidFill>
              </a:rPr>
              <a:t>Automatic SIMDization</a:t>
            </a:r>
          </a:p>
        </p:txBody>
      </p:sp>
      <p:sp>
        <p:nvSpPr>
          <p:cNvPr id="6758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8B3BE27-537D-4B8E-87FD-D52568418B74}" type="slidenum">
              <a:rPr lang="en-US" altLang="en-US">
                <a:solidFill>
                  <a:srgbClr val="660066"/>
                </a:solidFill>
              </a:rPr>
              <a:pPr eaLnBrk="1" hangingPunct="1"/>
              <a:t>54</a:t>
            </a:fld>
            <a:endParaRPr lang="en-US" altLang="en-US">
              <a:solidFill>
                <a:srgbClr val="660066"/>
              </a:solidFill>
            </a:endParaRPr>
          </a:p>
        </p:txBody>
      </p:sp>
      <p:sp>
        <p:nvSpPr>
          <p:cNvPr id="675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Non-unit Stride</a:t>
            </a:r>
          </a:p>
        </p:txBody>
      </p:sp>
      <p:pic>
        <p:nvPicPr>
          <p:cNvPr id="6759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524000"/>
            <a:ext cx="7772400" cy="468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>
                <a:solidFill>
                  <a:srgbClr val="660066"/>
                </a:solidFill>
              </a:rPr>
              <a:t>© WWF (2016)</a:t>
            </a:r>
            <a:endParaRPr lang="en-US" altLang="en-US">
              <a:solidFill>
                <a:srgbClr val="660066"/>
              </a:solidFill>
            </a:endParaRPr>
          </a:p>
        </p:txBody>
      </p:sp>
      <p:sp>
        <p:nvSpPr>
          <p:cNvPr id="6861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660066"/>
                </a:solidFill>
              </a:rPr>
              <a:t>Automatic SIMDization</a:t>
            </a:r>
          </a:p>
        </p:txBody>
      </p:sp>
      <p:sp>
        <p:nvSpPr>
          <p:cNvPr id="6861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BA2913E-F76F-4E2D-A194-607C6D0E3BDB}" type="slidenum">
              <a:rPr lang="en-US" altLang="en-US">
                <a:solidFill>
                  <a:srgbClr val="660066"/>
                </a:solidFill>
              </a:rPr>
              <a:pPr eaLnBrk="1" hangingPunct="1"/>
              <a:t>55</a:t>
            </a:fld>
            <a:endParaRPr lang="en-US" altLang="en-US">
              <a:solidFill>
                <a:srgbClr val="660066"/>
              </a:solidFill>
            </a:endParaRPr>
          </a:p>
        </p:txBody>
      </p:sp>
      <p:sp>
        <p:nvSpPr>
          <p:cNvPr id="686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Integrated Framework</a:t>
            </a:r>
          </a:p>
        </p:txBody>
      </p:sp>
      <p:pic>
        <p:nvPicPr>
          <p:cNvPr id="6861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524000"/>
            <a:ext cx="7239000" cy="466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>
                <a:solidFill>
                  <a:srgbClr val="660066"/>
                </a:solidFill>
              </a:rPr>
              <a:t>© WWF (2016)</a:t>
            </a:r>
            <a:endParaRPr lang="en-US" altLang="en-US">
              <a:solidFill>
                <a:srgbClr val="660066"/>
              </a:solidFill>
            </a:endParaRPr>
          </a:p>
        </p:txBody>
      </p:sp>
      <p:sp>
        <p:nvSpPr>
          <p:cNvPr id="6963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660066"/>
                </a:solidFill>
              </a:rPr>
              <a:t>Automatic SIMDization</a:t>
            </a:r>
          </a:p>
        </p:txBody>
      </p:sp>
      <p:sp>
        <p:nvSpPr>
          <p:cNvPr id="6963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C2F26B3-3BC7-4BD2-8366-CC2C5E0D3FD3}" type="slidenum">
              <a:rPr lang="en-US" altLang="en-US">
                <a:solidFill>
                  <a:srgbClr val="660066"/>
                </a:solidFill>
              </a:rPr>
              <a:pPr eaLnBrk="1" hangingPunct="1"/>
              <a:t>56</a:t>
            </a:fld>
            <a:endParaRPr lang="en-US" altLang="en-US">
              <a:solidFill>
                <a:srgbClr val="660066"/>
              </a:solidFill>
            </a:endParaRPr>
          </a:p>
        </p:txBody>
      </p:sp>
      <p:sp>
        <p:nvSpPr>
          <p:cNvPr id="696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First Example</a:t>
            </a:r>
          </a:p>
        </p:txBody>
      </p:sp>
      <p:pic>
        <p:nvPicPr>
          <p:cNvPr id="6963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600200"/>
            <a:ext cx="8782050" cy="4579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>
                <a:solidFill>
                  <a:srgbClr val="660066"/>
                </a:solidFill>
              </a:rPr>
              <a:t>© WWF (2016)</a:t>
            </a:r>
            <a:endParaRPr lang="en-US" altLang="en-US">
              <a:solidFill>
                <a:srgbClr val="660066"/>
              </a:solidFill>
            </a:endParaRPr>
          </a:p>
        </p:txBody>
      </p:sp>
      <p:sp>
        <p:nvSpPr>
          <p:cNvPr id="7065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660066"/>
                </a:solidFill>
              </a:rPr>
              <a:t>Automatic SIMDization</a:t>
            </a:r>
          </a:p>
        </p:txBody>
      </p:sp>
      <p:sp>
        <p:nvSpPr>
          <p:cNvPr id="7066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B6DB23C-707C-4F4A-BE24-180BEE45A82D}" type="slidenum">
              <a:rPr lang="en-US" altLang="en-US">
                <a:solidFill>
                  <a:srgbClr val="660066"/>
                </a:solidFill>
              </a:rPr>
              <a:pPr eaLnBrk="1" hangingPunct="1"/>
              <a:t>57</a:t>
            </a:fld>
            <a:endParaRPr lang="en-US" altLang="en-US">
              <a:solidFill>
                <a:srgbClr val="660066"/>
              </a:solidFill>
            </a:endParaRPr>
          </a:p>
        </p:txBody>
      </p:sp>
      <p:sp>
        <p:nvSpPr>
          <p:cNvPr id="706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First Example</a:t>
            </a:r>
          </a:p>
        </p:txBody>
      </p:sp>
      <p:pic>
        <p:nvPicPr>
          <p:cNvPr id="7066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752600"/>
            <a:ext cx="8077200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>
                <a:solidFill>
                  <a:srgbClr val="660066"/>
                </a:solidFill>
              </a:rPr>
              <a:t>© WWF (2016)</a:t>
            </a:r>
            <a:endParaRPr lang="en-US" altLang="en-US">
              <a:solidFill>
                <a:srgbClr val="660066"/>
              </a:solidFill>
            </a:endParaRPr>
          </a:p>
        </p:txBody>
      </p:sp>
      <p:sp>
        <p:nvSpPr>
          <p:cNvPr id="7168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660066"/>
                </a:solidFill>
              </a:rPr>
              <a:t>Automatic SIMDization</a:t>
            </a:r>
          </a:p>
        </p:txBody>
      </p:sp>
      <p:sp>
        <p:nvSpPr>
          <p:cNvPr id="7168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7E7BCAD-7832-45C7-BF85-ABB78734AB55}" type="slidenum">
              <a:rPr lang="en-US" altLang="en-US">
                <a:solidFill>
                  <a:srgbClr val="660066"/>
                </a:solidFill>
              </a:rPr>
              <a:pPr eaLnBrk="1" hangingPunct="1"/>
              <a:t>58</a:t>
            </a:fld>
            <a:endParaRPr lang="en-US" altLang="en-US">
              <a:solidFill>
                <a:srgbClr val="660066"/>
              </a:solidFill>
            </a:endParaRPr>
          </a:p>
        </p:txBody>
      </p:sp>
      <p:sp>
        <p:nvSpPr>
          <p:cNvPr id="716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First Example</a:t>
            </a:r>
          </a:p>
        </p:txBody>
      </p:sp>
      <p:pic>
        <p:nvPicPr>
          <p:cNvPr id="7168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524000"/>
            <a:ext cx="7315200" cy="467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>
                <a:solidFill>
                  <a:srgbClr val="660066"/>
                </a:solidFill>
              </a:rPr>
              <a:t>© WWF (2016)</a:t>
            </a:r>
            <a:endParaRPr lang="en-US" altLang="en-US">
              <a:solidFill>
                <a:srgbClr val="660066"/>
              </a:solidFill>
            </a:endParaRPr>
          </a:p>
        </p:txBody>
      </p:sp>
      <p:sp>
        <p:nvSpPr>
          <p:cNvPr id="7270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660066"/>
                </a:solidFill>
              </a:rPr>
              <a:t>Automatic SIMDization</a:t>
            </a:r>
          </a:p>
        </p:txBody>
      </p:sp>
      <p:sp>
        <p:nvSpPr>
          <p:cNvPr id="7270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6A50A92-CA25-49F5-BA41-018B508B9070}" type="slidenum">
              <a:rPr lang="en-US" altLang="en-US">
                <a:solidFill>
                  <a:srgbClr val="660066"/>
                </a:solidFill>
              </a:rPr>
              <a:pPr eaLnBrk="1" hangingPunct="1"/>
              <a:t>59</a:t>
            </a:fld>
            <a:endParaRPr lang="en-US" altLang="en-US">
              <a:solidFill>
                <a:srgbClr val="660066"/>
              </a:solidFill>
            </a:endParaRPr>
          </a:p>
        </p:txBody>
      </p:sp>
      <p:sp>
        <p:nvSpPr>
          <p:cNvPr id="727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First Example</a:t>
            </a:r>
          </a:p>
        </p:txBody>
      </p:sp>
      <p:pic>
        <p:nvPicPr>
          <p:cNvPr id="7271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524000"/>
            <a:ext cx="7086600" cy="4767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>
                <a:solidFill>
                  <a:srgbClr val="660066"/>
                </a:solidFill>
              </a:rPr>
              <a:t>© WWF (2016)</a:t>
            </a:r>
            <a:endParaRPr lang="en-US" altLang="en-US">
              <a:solidFill>
                <a:srgbClr val="660066"/>
              </a:solidFill>
            </a:endParaRPr>
          </a:p>
        </p:txBody>
      </p:sp>
      <p:sp>
        <p:nvSpPr>
          <p:cNvPr id="1843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660066"/>
                </a:solidFill>
              </a:rPr>
              <a:t>Automatic SIMDization</a:t>
            </a:r>
          </a:p>
        </p:txBody>
      </p:sp>
      <p:sp>
        <p:nvSpPr>
          <p:cNvPr id="1843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36E4D1D-DE2A-4AC0-8C05-96400A807709}" type="slidenum">
              <a:rPr lang="en-US" altLang="en-US">
                <a:solidFill>
                  <a:srgbClr val="660066"/>
                </a:solidFill>
              </a:rPr>
              <a:pPr eaLnBrk="1" hangingPunct="1"/>
              <a:t>6</a:t>
            </a:fld>
            <a:endParaRPr lang="en-US" altLang="en-US">
              <a:solidFill>
                <a:srgbClr val="660066"/>
              </a:solidFill>
            </a:endParaRPr>
          </a:p>
        </p:txBody>
      </p:sp>
      <p:sp>
        <p:nvSpPr>
          <p:cNvPr id="184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PMingLiU" panose="02020300000000000000" pitchFamily="18" charset="-120"/>
              </a:rPr>
              <a:t>Intel SSE</a:t>
            </a:r>
          </a:p>
        </p:txBody>
      </p:sp>
      <p:sp>
        <p:nvSpPr>
          <p:cNvPr id="1843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800" smtClean="0">
                <a:ea typeface="PMingLiU" panose="02020300000000000000" pitchFamily="18" charset="-120"/>
              </a:rPr>
              <a:t>SSE (</a:t>
            </a:r>
            <a:r>
              <a:rPr lang="en-US" altLang="zh-TW" sz="2800" u="sng" smtClean="0">
                <a:ea typeface="PMingLiU" panose="02020300000000000000" pitchFamily="18" charset="-120"/>
              </a:rPr>
              <a:t>S</a:t>
            </a:r>
            <a:r>
              <a:rPr lang="en-US" altLang="zh-TW" sz="2800" smtClean="0">
                <a:ea typeface="PMingLiU" panose="02020300000000000000" pitchFamily="18" charset="-120"/>
              </a:rPr>
              <a:t>treaming </a:t>
            </a:r>
            <a:r>
              <a:rPr lang="en-US" altLang="zh-TW" sz="2800" u="sng" smtClean="0">
                <a:ea typeface="PMingLiU" panose="02020300000000000000" pitchFamily="18" charset="-120"/>
              </a:rPr>
              <a:t>S</a:t>
            </a:r>
            <a:r>
              <a:rPr lang="en-US" altLang="zh-TW" sz="2800" smtClean="0">
                <a:ea typeface="PMingLiU" panose="02020300000000000000" pitchFamily="18" charset="-120"/>
              </a:rPr>
              <a:t>IMD </a:t>
            </a:r>
            <a:r>
              <a:rPr lang="en-US" altLang="zh-TW" sz="2800" u="sng" smtClean="0">
                <a:ea typeface="PMingLiU" panose="02020300000000000000" pitchFamily="18" charset="-120"/>
              </a:rPr>
              <a:t>E</a:t>
            </a:r>
            <a:r>
              <a:rPr lang="en-US" altLang="zh-TW" sz="2800" smtClean="0">
                <a:ea typeface="PMingLiU" panose="02020300000000000000" pitchFamily="18" charset="-120"/>
              </a:rPr>
              <a:t>xtension) was introduced with Pentium III</a:t>
            </a:r>
          </a:p>
          <a:p>
            <a:pPr eaLnBrk="1" hangingPunct="1"/>
            <a:r>
              <a:rPr lang="en-US" altLang="zh-TW" sz="2800" smtClean="0">
                <a:ea typeface="PMingLiU" panose="02020300000000000000" pitchFamily="18" charset="-120"/>
              </a:rPr>
              <a:t>Intel’s response to AMD’s 3DNow!</a:t>
            </a:r>
          </a:p>
          <a:p>
            <a:pPr eaLnBrk="1" hangingPunct="1"/>
            <a:r>
              <a:rPr lang="en-US" altLang="zh-TW" sz="2800" smtClean="0">
                <a:ea typeface="PMingLiU" panose="02020300000000000000" pitchFamily="18" charset="-120"/>
              </a:rPr>
              <a:t>Floating point support</a:t>
            </a:r>
          </a:p>
          <a:p>
            <a:pPr eaLnBrk="1" hangingPunct="1"/>
            <a:r>
              <a:rPr lang="en-US" altLang="zh-TW" sz="2800" smtClean="0">
                <a:ea typeface="PMingLiU" panose="02020300000000000000" pitchFamily="18" charset="-120"/>
              </a:rPr>
              <a:t>70 new instructions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>
                <a:solidFill>
                  <a:srgbClr val="660066"/>
                </a:solidFill>
              </a:rPr>
              <a:t>© WWF (2016)</a:t>
            </a:r>
            <a:endParaRPr lang="en-US" altLang="en-US">
              <a:solidFill>
                <a:srgbClr val="660066"/>
              </a:solidFill>
            </a:endParaRPr>
          </a:p>
        </p:txBody>
      </p:sp>
      <p:sp>
        <p:nvSpPr>
          <p:cNvPr id="7373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660066"/>
                </a:solidFill>
              </a:rPr>
              <a:t>Automatic SIMDization</a:t>
            </a:r>
          </a:p>
        </p:txBody>
      </p:sp>
      <p:sp>
        <p:nvSpPr>
          <p:cNvPr id="7373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53D50DC-C6F5-475C-A84C-5AD1B609AF74}" type="slidenum">
              <a:rPr lang="en-US" altLang="en-US">
                <a:solidFill>
                  <a:srgbClr val="660066"/>
                </a:solidFill>
              </a:rPr>
              <a:pPr eaLnBrk="1" hangingPunct="1"/>
              <a:t>60</a:t>
            </a:fld>
            <a:endParaRPr lang="en-US" altLang="en-US">
              <a:solidFill>
                <a:srgbClr val="660066"/>
              </a:solidFill>
            </a:endParaRPr>
          </a:p>
        </p:txBody>
      </p:sp>
      <p:sp>
        <p:nvSpPr>
          <p:cNvPr id="737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First Example</a:t>
            </a:r>
          </a:p>
        </p:txBody>
      </p:sp>
      <p:pic>
        <p:nvPicPr>
          <p:cNvPr id="7373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524000"/>
            <a:ext cx="7162800" cy="473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>
                <a:solidFill>
                  <a:srgbClr val="660066"/>
                </a:solidFill>
              </a:rPr>
              <a:t>© WWF (2016)</a:t>
            </a:r>
            <a:endParaRPr lang="en-US" altLang="en-US">
              <a:solidFill>
                <a:srgbClr val="660066"/>
              </a:solidFill>
            </a:endParaRPr>
          </a:p>
        </p:txBody>
      </p:sp>
      <p:sp>
        <p:nvSpPr>
          <p:cNvPr id="7475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660066"/>
                </a:solidFill>
              </a:rPr>
              <a:t>Automatic SIMDization</a:t>
            </a:r>
          </a:p>
        </p:txBody>
      </p:sp>
      <p:sp>
        <p:nvSpPr>
          <p:cNvPr id="7475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23F68D1-1434-44D8-92A5-631C2F1E8399}" type="slidenum">
              <a:rPr lang="en-US" altLang="en-US">
                <a:solidFill>
                  <a:srgbClr val="660066"/>
                </a:solidFill>
              </a:rPr>
              <a:pPr eaLnBrk="1" hangingPunct="1"/>
              <a:t>61</a:t>
            </a:fld>
            <a:endParaRPr lang="en-US" altLang="en-US">
              <a:solidFill>
                <a:srgbClr val="660066"/>
              </a:solidFill>
            </a:endParaRPr>
          </a:p>
        </p:txBody>
      </p:sp>
      <p:sp>
        <p:nvSpPr>
          <p:cNvPr id="747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Second Example</a:t>
            </a:r>
          </a:p>
        </p:txBody>
      </p:sp>
      <p:pic>
        <p:nvPicPr>
          <p:cNvPr id="7475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" y="1828800"/>
            <a:ext cx="8667750" cy="387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>
                <a:solidFill>
                  <a:srgbClr val="660066"/>
                </a:solidFill>
              </a:rPr>
              <a:t>© WWF (2016)</a:t>
            </a:r>
            <a:endParaRPr lang="en-US" altLang="en-US">
              <a:solidFill>
                <a:srgbClr val="660066"/>
              </a:solidFill>
            </a:endParaRPr>
          </a:p>
        </p:txBody>
      </p:sp>
      <p:sp>
        <p:nvSpPr>
          <p:cNvPr id="7577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660066"/>
                </a:solidFill>
              </a:rPr>
              <a:t>Automatic SIMDization</a:t>
            </a:r>
          </a:p>
        </p:txBody>
      </p:sp>
      <p:sp>
        <p:nvSpPr>
          <p:cNvPr id="7578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DF879C3-3C61-4A2A-B86D-9F4D904AF15E}" type="slidenum">
              <a:rPr lang="en-US" altLang="en-US">
                <a:solidFill>
                  <a:srgbClr val="660066"/>
                </a:solidFill>
              </a:rPr>
              <a:pPr eaLnBrk="1" hangingPunct="1"/>
              <a:t>62</a:t>
            </a:fld>
            <a:endParaRPr lang="en-US" altLang="en-US">
              <a:solidFill>
                <a:srgbClr val="660066"/>
              </a:solidFill>
            </a:endParaRPr>
          </a:p>
        </p:txBody>
      </p:sp>
      <p:sp>
        <p:nvSpPr>
          <p:cNvPr id="757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Second Example</a:t>
            </a:r>
          </a:p>
        </p:txBody>
      </p:sp>
      <p:pic>
        <p:nvPicPr>
          <p:cNvPr id="7578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600200"/>
            <a:ext cx="6400800" cy="4672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>
                <a:solidFill>
                  <a:srgbClr val="660066"/>
                </a:solidFill>
              </a:rPr>
              <a:t>© WWF (2016)</a:t>
            </a:r>
            <a:endParaRPr lang="en-US" altLang="en-US">
              <a:solidFill>
                <a:srgbClr val="660066"/>
              </a:solidFill>
            </a:endParaRPr>
          </a:p>
        </p:txBody>
      </p:sp>
      <p:sp>
        <p:nvSpPr>
          <p:cNvPr id="7680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660066"/>
                </a:solidFill>
              </a:rPr>
              <a:t>Automatic SIMDization</a:t>
            </a:r>
          </a:p>
        </p:txBody>
      </p:sp>
      <p:sp>
        <p:nvSpPr>
          <p:cNvPr id="7680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3E9EF7F-71CD-4105-BB9D-AD9578E56745}" type="slidenum">
              <a:rPr lang="en-US" altLang="en-US">
                <a:solidFill>
                  <a:srgbClr val="660066"/>
                </a:solidFill>
              </a:rPr>
              <a:pPr eaLnBrk="1" hangingPunct="1"/>
              <a:t>63</a:t>
            </a:fld>
            <a:endParaRPr lang="en-US" altLang="en-US">
              <a:solidFill>
                <a:srgbClr val="660066"/>
              </a:solidFill>
            </a:endParaRPr>
          </a:p>
        </p:txBody>
      </p:sp>
      <p:sp>
        <p:nvSpPr>
          <p:cNvPr id="768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Second Example</a:t>
            </a:r>
          </a:p>
        </p:txBody>
      </p:sp>
      <p:pic>
        <p:nvPicPr>
          <p:cNvPr id="7680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524000"/>
            <a:ext cx="6553200" cy="4668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>
                <a:solidFill>
                  <a:srgbClr val="660066"/>
                </a:solidFill>
              </a:rPr>
              <a:t>© WWF (2016)</a:t>
            </a:r>
            <a:endParaRPr lang="en-US" altLang="en-US">
              <a:solidFill>
                <a:srgbClr val="660066"/>
              </a:solidFill>
            </a:endParaRPr>
          </a:p>
        </p:txBody>
      </p:sp>
      <p:sp>
        <p:nvSpPr>
          <p:cNvPr id="7782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660066"/>
                </a:solidFill>
              </a:rPr>
              <a:t>Automatic SIMDization</a:t>
            </a:r>
          </a:p>
        </p:txBody>
      </p:sp>
      <p:sp>
        <p:nvSpPr>
          <p:cNvPr id="7782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1EA840C-8728-4CE8-BE3D-49156FC2C197}" type="slidenum">
              <a:rPr lang="en-US" altLang="en-US">
                <a:solidFill>
                  <a:srgbClr val="660066"/>
                </a:solidFill>
              </a:rPr>
              <a:pPr eaLnBrk="1" hangingPunct="1"/>
              <a:t>64</a:t>
            </a:fld>
            <a:endParaRPr lang="en-US" altLang="en-US">
              <a:solidFill>
                <a:srgbClr val="660066"/>
              </a:solidFill>
            </a:endParaRPr>
          </a:p>
        </p:txBody>
      </p:sp>
      <p:sp>
        <p:nvSpPr>
          <p:cNvPr id="778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Second Example</a:t>
            </a:r>
          </a:p>
        </p:txBody>
      </p:sp>
      <p:pic>
        <p:nvPicPr>
          <p:cNvPr id="7783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600200"/>
            <a:ext cx="7239000" cy="455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End</a:t>
            </a:r>
          </a:p>
        </p:txBody>
      </p:sp>
      <p:sp>
        <p:nvSpPr>
          <p:cNvPr id="78851" name="Rectangle 7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>
                <a:solidFill>
                  <a:srgbClr val="660066"/>
                </a:solidFill>
              </a:rPr>
              <a:t>© WWF (2016)</a:t>
            </a:r>
            <a:endParaRPr lang="en-US" altLang="en-US">
              <a:solidFill>
                <a:srgbClr val="660066"/>
              </a:solidFill>
            </a:endParaRPr>
          </a:p>
        </p:txBody>
      </p:sp>
      <p:sp>
        <p:nvSpPr>
          <p:cNvPr id="1945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660066"/>
                </a:solidFill>
              </a:rPr>
              <a:t>Automatic SIMDization</a:t>
            </a:r>
          </a:p>
        </p:txBody>
      </p:sp>
      <p:sp>
        <p:nvSpPr>
          <p:cNvPr id="1946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C4E3F16-B119-42EA-9242-4494AFFFC4F4}" type="slidenum">
              <a:rPr lang="en-US" altLang="en-US">
                <a:solidFill>
                  <a:srgbClr val="660066"/>
                </a:solidFill>
              </a:rPr>
              <a:pPr eaLnBrk="1" hangingPunct="1"/>
              <a:t>7</a:t>
            </a:fld>
            <a:endParaRPr lang="en-US" altLang="en-US">
              <a:solidFill>
                <a:srgbClr val="660066"/>
              </a:solidFill>
            </a:endParaRPr>
          </a:p>
        </p:txBody>
      </p:sp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PMingLiU" panose="02020300000000000000" pitchFamily="18" charset="-120"/>
              </a:rPr>
              <a:t>Intel SSE</a:t>
            </a:r>
          </a:p>
        </p:txBody>
      </p:sp>
      <p:sp>
        <p:nvSpPr>
          <p:cNvPr id="1946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800" smtClean="0">
                <a:ea typeface="PMingLiU" panose="02020300000000000000" pitchFamily="18" charset="-120"/>
              </a:rPr>
              <a:t>Eight new 128-bit registers known as XMM0 through XMM7.</a:t>
            </a:r>
          </a:p>
          <a:p>
            <a:pPr lvl="1" eaLnBrk="1" hangingPunct="1"/>
            <a:r>
              <a:rPr lang="en-US" altLang="zh-TW" sz="2400" smtClean="0">
                <a:ea typeface="PMingLiU" panose="02020300000000000000" pitchFamily="18" charset="-120"/>
              </a:rPr>
              <a:t>With x86-64, 8 more added.</a:t>
            </a:r>
          </a:p>
          <a:p>
            <a:pPr eaLnBrk="1" hangingPunct="1"/>
            <a:r>
              <a:rPr lang="en-US" altLang="zh-TW" sz="2800" smtClean="0">
                <a:ea typeface="PMingLiU" panose="02020300000000000000" pitchFamily="18" charset="-120"/>
              </a:rPr>
              <a:t>Each register packs together four 32-bit single-precision floating point numbers or two 64-bit double-precision floating point numbers or four 32-bit integers or eight 16-bit short integers or sixteen 8-bit bytes or characters. </a:t>
            </a:r>
          </a:p>
          <a:p>
            <a:pPr eaLnBrk="1" hangingPunct="1"/>
            <a:endParaRPr lang="en-US" altLang="zh-TW" sz="2800" smtClean="0">
              <a:ea typeface="PMingLiU" panose="02020300000000000000" pitchFamily="18" charset="-12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>
                <a:solidFill>
                  <a:srgbClr val="660066"/>
                </a:solidFill>
              </a:rPr>
              <a:t>© WWF (2016)</a:t>
            </a:r>
            <a:endParaRPr lang="en-US" altLang="en-US">
              <a:solidFill>
                <a:srgbClr val="660066"/>
              </a:solidFill>
            </a:endParaRPr>
          </a:p>
        </p:txBody>
      </p:sp>
      <p:sp>
        <p:nvSpPr>
          <p:cNvPr id="2048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660066"/>
                </a:solidFill>
              </a:rPr>
              <a:t>Automatic SIMDization</a:t>
            </a:r>
          </a:p>
        </p:txBody>
      </p:sp>
      <p:sp>
        <p:nvSpPr>
          <p:cNvPr id="2048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9766C38-38A1-46A8-8054-E88E64C78812}" type="slidenum">
              <a:rPr lang="en-US" altLang="en-US">
                <a:solidFill>
                  <a:srgbClr val="660066"/>
                </a:solidFill>
              </a:rPr>
              <a:pPr eaLnBrk="1" hangingPunct="1"/>
              <a:t>8</a:t>
            </a:fld>
            <a:endParaRPr lang="en-US" altLang="en-US">
              <a:solidFill>
                <a:srgbClr val="660066"/>
              </a:solidFill>
            </a:endParaRPr>
          </a:p>
        </p:txBody>
      </p:sp>
      <p:sp>
        <p:nvSpPr>
          <p:cNvPr id="204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Intel SSE2</a:t>
            </a:r>
          </a:p>
        </p:txBody>
      </p:sp>
      <p:sp>
        <p:nvSpPr>
          <p:cNvPr id="2048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Introduced in the Pentium 4</a:t>
            </a:r>
          </a:p>
          <a:p>
            <a:pPr eaLnBrk="1" hangingPunct="1"/>
            <a:r>
              <a:rPr lang="en-US" altLang="en-US" smtClean="0"/>
              <a:t>Added new double precision floating point instructions</a:t>
            </a:r>
          </a:p>
          <a:p>
            <a:pPr eaLnBrk="1" hangingPunct="1"/>
            <a:r>
              <a:rPr lang="en-US" altLang="en-US" smtClean="0"/>
              <a:t>Allowed MMX instructions to operate on 128-bit XMM registers </a:t>
            </a:r>
          </a:p>
          <a:p>
            <a:pPr eaLnBrk="1" hangingPunct="1"/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>
                <a:solidFill>
                  <a:srgbClr val="660066"/>
                </a:solidFill>
              </a:rPr>
              <a:t>© WWF (2016)</a:t>
            </a:r>
            <a:endParaRPr lang="en-US" altLang="en-US">
              <a:solidFill>
                <a:srgbClr val="660066"/>
              </a:solidFill>
            </a:endParaRPr>
          </a:p>
        </p:txBody>
      </p:sp>
      <p:sp>
        <p:nvSpPr>
          <p:cNvPr id="2150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660066"/>
                </a:solidFill>
              </a:rPr>
              <a:t>Automatic SIMDization</a:t>
            </a:r>
          </a:p>
        </p:txBody>
      </p:sp>
      <p:sp>
        <p:nvSpPr>
          <p:cNvPr id="2150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860E72F-01F9-4BD5-A57C-1AAF5FCE4CD7}" type="slidenum">
              <a:rPr lang="en-US" altLang="en-US">
                <a:solidFill>
                  <a:srgbClr val="660066"/>
                </a:solidFill>
              </a:rPr>
              <a:pPr eaLnBrk="1" hangingPunct="1"/>
              <a:t>9</a:t>
            </a:fld>
            <a:endParaRPr lang="en-US" altLang="en-US">
              <a:solidFill>
                <a:srgbClr val="660066"/>
              </a:solidFill>
            </a:endParaRPr>
          </a:p>
        </p:txBody>
      </p:sp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Intel SSE3</a:t>
            </a:r>
          </a:p>
        </p:txBody>
      </p:sp>
      <p:sp>
        <p:nvSpPr>
          <p:cNvPr id="2151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smtClean="0"/>
              <a:t>13 new instructions</a:t>
            </a:r>
          </a:p>
          <a:p>
            <a:pPr eaLnBrk="1" hangingPunct="1"/>
            <a:r>
              <a:rPr lang="en-US" altLang="en-US" sz="2800" smtClean="0"/>
              <a:t>Added instructions for digital signal processing</a:t>
            </a:r>
          </a:p>
          <a:p>
            <a:pPr lvl="1" eaLnBrk="1" hangingPunct="1"/>
            <a:r>
              <a:rPr lang="en-US" altLang="en-US" sz="2400" smtClean="0"/>
              <a:t>Complex numbers</a:t>
            </a:r>
          </a:p>
          <a:p>
            <a:pPr lvl="1" eaLnBrk="1" hangingPunct="1"/>
            <a:r>
              <a:rPr lang="en-US" altLang="en-US" sz="2400" smtClean="0"/>
              <a:t>Example:</a:t>
            </a:r>
          </a:p>
          <a:p>
            <a:pPr lvl="2" eaLnBrk="1" hangingPunct="1"/>
            <a:r>
              <a:rPr lang="en-US" altLang="en-US" sz="2000" smtClean="0"/>
              <a:t>ADDSUBPS - (Add-Subtract-Packed-Single) </a:t>
            </a:r>
          </a:p>
          <a:p>
            <a:pPr lvl="2" eaLnBrk="1" hangingPunct="1"/>
            <a:r>
              <a:rPr lang="en-US" altLang="en-US" sz="2000" smtClean="0"/>
              <a:t>Input: { A0, A1, A2, A3 }, { B0, B1, B2, B3 } </a:t>
            </a:r>
          </a:p>
          <a:p>
            <a:pPr lvl="2" eaLnBrk="1" hangingPunct="1"/>
            <a:r>
              <a:rPr lang="en-US" altLang="en-US" sz="2000" smtClean="0"/>
              <a:t>Output: { A0 - B0, A1 + B1, A2 - B2, A3 + B3 } </a:t>
            </a:r>
          </a:p>
          <a:p>
            <a:pPr eaLnBrk="1" hangingPunct="1"/>
            <a:r>
              <a:rPr lang="en-US" altLang="en-US" sz="2800" smtClean="0"/>
              <a:t>Added instructions for hyperthreading support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Automatic SIMDization&amp;quot;&quot;/&gt;&lt;property id=&quot;20307&quot; value=&quot;256&quot;/&gt;&lt;/object&gt;&lt;object type=&quot;3&quot; unique_id=&quot;10005&quot;&gt;&lt;property id=&quot;20148&quot; value=&quot;5&quot;/&gt;&lt;property id=&quot;20300&quot; value=&quot;Slide 2 - &amp;quot;Vectorization and SIMDization&amp;quot;&quot;/&gt;&lt;property id=&quot;20307&quot; value=&quot;257&quot;/&gt;&lt;/object&gt;&lt;object type=&quot;3&quot; unique_id=&quot;10006&quot;&gt;&lt;property id=&quot;20148&quot; value=&quot;5&quot;/&gt;&lt;property id=&quot;20300&quot; value=&quot;Slide 3 - &amp;quot;What is vectorization&amp;quot;&quot;/&gt;&lt;property id=&quot;20307&quot; value=&quot;258&quot;/&gt;&lt;/object&gt;&lt;object type=&quot;3&quot; unique_id=&quot;10007&quot;&gt;&lt;property id=&quot;20148&quot; value=&quot;5&quot;/&gt;&lt;property id=&quot;20300&quot; value=&quot;Slide 4 - &amp;quot;Vectorization&amp;quot;&quot;/&gt;&lt;property id=&quot;20307&quot; value=&quot;259&quot;/&gt;&lt;/object&gt;&lt;object type=&quot;3&quot; unique_id=&quot;10008&quot;&gt;&lt;property id=&quot;20148&quot; value=&quot;5&quot;/&gt;&lt;property id=&quot;20300&quot; value=&quot;Slide 5 - &amp;quot;SIMD&amp;quot;&quot;/&gt;&lt;property id=&quot;20307&quot; value=&quot;319&quot;/&gt;&lt;/object&gt;&lt;object type=&quot;3&quot; unique_id=&quot;10009&quot;&gt;&lt;property id=&quot;20148&quot; value=&quot;5&quot;/&gt;&lt;property id=&quot;20300&quot; value=&quot;Slide 6 - &amp;quot;Intel SSE&amp;quot;&quot;/&gt;&lt;property id=&quot;20307&quot; value=&quot;309&quot;/&gt;&lt;/object&gt;&lt;object type=&quot;3&quot; unique_id=&quot;10010&quot;&gt;&lt;property id=&quot;20148&quot; value=&quot;5&quot;/&gt;&lt;property id=&quot;20300&quot; value=&quot;Slide 7 - &amp;quot;Intel SSE&amp;quot;&quot;/&gt;&lt;property id=&quot;20307&quot; value=&quot;310&quot;/&gt;&lt;/object&gt;&lt;object type=&quot;3&quot; unique_id=&quot;10011&quot;&gt;&lt;property id=&quot;20148&quot; value=&quot;5&quot;/&gt;&lt;property id=&quot;20300&quot; value=&quot;Slide 8 - &amp;quot;Intel SSE2&amp;quot;&quot;/&gt;&lt;property id=&quot;20307&quot; value=&quot;311&quot;/&gt;&lt;/object&gt;&lt;object type=&quot;3&quot; unique_id=&quot;10012&quot;&gt;&lt;property id=&quot;20148&quot; value=&quot;5&quot;/&gt;&lt;property id=&quot;20300&quot; value=&quot;Slide 9 - &amp;quot;Intel SSE3&amp;quot;&quot;/&gt;&lt;property id=&quot;20307&quot; value=&quot;312&quot;/&gt;&lt;/object&gt;&lt;object type=&quot;3&quot; unique_id=&quot;10013&quot;&gt;&lt;property id=&quot;20148&quot; value=&quot;5&quot;/&gt;&lt;property id=&quot;20300&quot; value=&quot;Slide 10 - &amp;quot;Intel SSSE3&amp;quot;&quot;/&gt;&lt;property id=&quot;20307&quot; value=&quot;313&quot;/&gt;&lt;/object&gt;&lt;object type=&quot;3&quot; unique_id=&quot;10014&quot;&gt;&lt;property id=&quot;20148&quot; value=&quot;5&quot;/&gt;&lt;property id=&quot;20300&quot; value=&quot;Slide 11 - &amp;quot;SSE4&amp;quot;&quot;/&gt;&lt;property id=&quot;20307&quot; value=&quot;314&quot;/&gt;&lt;/object&gt;&lt;object type=&quot;3&quot; unique_id=&quot;10015&quot;&gt;&lt;property id=&quot;20148&quot; value=&quot;5&quot;/&gt;&lt;property id=&quot;20300&quot; value=&quot;Slide 12 - &amp;quot;AMD SSE5&amp;quot;&quot;/&gt;&lt;property id=&quot;20307&quot; value=&quot;315&quot;/&gt;&lt;/object&gt;&lt;object type=&quot;3&quot; unique_id=&quot;10016&quot;&gt;&lt;property id=&quot;20148&quot; value=&quot;5&quot;/&gt;&lt;property id=&quot;20300&quot; value=&quot;Slide 13 - &amp;quot;Intel AVX&amp;quot;&quot;/&gt;&lt;property id=&quot;20307&quot; value=&quot;316&quot;/&gt;&lt;/object&gt;&lt;object type=&quot;3&quot; unique_id=&quot;10017&quot;&gt;&lt;property id=&quot;20148&quot; value=&quot;5&quot;/&gt;&lt;property id=&quot;20300&quot; value=&quot;Slide 14 - &amp;quot;Intel AVX&amp;quot;&quot;/&gt;&lt;property id=&quot;20307&quot; value=&quot;317&quot;/&gt;&lt;/object&gt;&lt;object type=&quot;3&quot; unique_id=&quot;10018&quot;&gt;&lt;property id=&quot;20148&quot; value=&quot;5&quot;/&gt;&lt;property id=&quot;20300&quot; value=&quot;Slide 15 - &amp;quot;An Important Alternative&amp;quot;&quot;/&gt;&lt;property id=&quot;20307&quot; value=&quot;318&quot;/&gt;&lt;/object&gt;&lt;object type=&quot;3&quot; unique_id=&quot;10019&quot;&gt;&lt;property id=&quot;20148&quot; value=&quot;5&quot;/&gt;&lt;property id=&quot;20300&quot; value=&quot;Slide 16 - &amp;quot;Vectorization vs. SIMDization&amp;quot;&quot;/&gt;&lt;property id=&quot;20307&quot; value=&quot;260&quot;/&gt;&lt;/object&gt;&lt;object type=&quot;3&quot; unique_id=&quot;10020&quot;&gt;&lt;property id=&quot;20148&quot; value=&quot;5&quot;/&gt;&lt;property id=&quot;20300&quot; value=&quot;Slide 17 - &amp;quot;The most straightforward case&amp;quot;&quot;/&gt;&lt;property id=&quot;20307&quot; value=&quot;261&quot;/&gt;&lt;/object&gt;&lt;object type=&quot;3&quot; unique_id=&quot;10021&quot;&gt;&lt;property id=&quot;20148&quot; value=&quot;5&quot;/&gt;&lt;property id=&quot;20300&quot; value=&quot;Slide 18 - &amp;quot;Distribute and Unroll&amp;quot;&quot;/&gt;&lt;property id=&quot;20307&quot; value=&quot;262&quot;/&gt;&lt;/object&gt;&lt;object type=&quot;3&quot; unique_id=&quot;10022&quot;&gt;&lt;property id=&quot;20148&quot; value=&quot;5&quot;/&gt;&lt;property id=&quot;20300&quot; value=&quot;Slide 19 - &amp;quot;Distribute and Unroll&amp;quot;&quot;/&gt;&lt;property id=&quot;20307&quot; value=&quot;264&quot;/&gt;&lt;/object&gt;&lt;object type=&quot;3&quot; unique_id=&quot;10023&quot;&gt;&lt;property id=&quot;20148&quot; value=&quot;5&quot;/&gt;&lt;property id=&quot;20300&quot; value=&quot;Slide 20 - &amp;quot;The complications&amp;quot;&quot;/&gt;&lt;property id=&quot;20307&quot; value=&quot;265&quot;/&gt;&lt;/object&gt;&lt;object type=&quot;3&quot; unique_id=&quot;10024&quot;&gt;&lt;property id=&quot;20148&quot; value=&quot;5&quot;/&gt;&lt;property id=&quot;20300&quot; value=&quot;Slide 21&quot;/&gt;&lt;property id=&quot;20307&quot; value=&quot;273&quot;/&gt;&lt;/object&gt;&lt;object type=&quot;3&quot; unique_id=&quot;10025&quot;&gt;&lt;property id=&quot;20148&quot; value=&quot;5&quot;/&gt;&lt;property id=&quot;20300&quot; value=&quot;Slide 22 - &amp;quot;vload / vstore&amp;quot;&quot;/&gt;&lt;property id=&quot;20307&quot; value=&quot;275&quot;/&gt;&lt;/object&gt;&lt;object type=&quot;3&quot; unique_id=&quot;10026&quot;&gt;&lt;property id=&quot;20148&quot; value=&quot;5&quot;/&gt;&lt;property id=&quot;20300&quot; value=&quot;Slide 23 - &amp;quot;SIMD Alignment Problem&amp;quot;&quot;/&gt;&lt;property id=&quot;20307&quot; value=&quot;266&quot;/&gt;&lt;/object&gt;&lt;object type=&quot;3&quot; unique_id=&quot;10027&quot;&gt;&lt;property id=&quot;20148&quot; value=&quot;5&quot;/&gt;&lt;property id=&quot;20300&quot; value=&quot;Slide 24 - &amp;quot;Three Policies&amp;quot;&quot;/&gt;&lt;property id=&quot;20307&quot; value=&quot;274&quot;/&gt;&lt;/object&gt;&lt;object type=&quot;3&quot; unique_id=&quot;10028&quot;&gt;&lt;property id=&quot;20148&quot; value=&quot;5&quot;/&gt;&lt;property id=&quot;20300&quot; value=&quot;Slide 25 - &amp;quot;Loop-Level Simdization, Naïve Way&amp;quot;&quot;/&gt;&lt;property id=&quot;20307&quot; value=&quot;267&quot;/&gt;&lt;/object&gt;&lt;object type=&quot;3&quot; unique_id=&quot;10029&quot;&gt;&lt;property id=&quot;20148&quot; value=&quot;5&quot;/&gt;&lt;property id=&quot;20300&quot; value=&quot;Slide 26 - &amp;quot;Solving the Alignment Problem &amp;quot;&quot;/&gt;&lt;property id=&quot;20307&quot; value=&quot;268&quot;/&gt;&lt;/object&gt;&lt;object type=&quot;3&quot; unique_id=&quot;10030&quot;&gt;&lt;property id=&quot;20148&quot; value=&quot;5&quot;/&gt;&lt;property id=&quot;20300&quot; value=&quot;Slide 27 - &amp;quot;Solving the Alignment Problem&amp;quot;&quot;/&gt;&lt;property id=&quot;20307&quot; value=&quot;269&quot;/&gt;&lt;/object&gt;&lt;object type=&quot;3&quot; unique_id=&quot;10031&quot;&gt;&lt;property id=&quot;20148&quot; value=&quot;5&quot;/&gt;&lt;property id=&quot;20300&quot; value=&quot;Slide 28 - &amp;quot;Loop-Level Simdization, Optimized Way&amp;quot;&quot;/&gt;&lt;property id=&quot;20307&quot; value=&quot;270&quot;/&gt;&lt;/object&gt;&lt;object type=&quot;3&quot; unique_id=&quot;10032&quot;&gt;&lt;property id=&quot;20148&quot; value=&quot;5&quot;/&gt;&lt;property id=&quot;20300&quot; value=&quot;Slide 29 - &amp;quot;Optimized Solving of the Alignment Problem, Eager Policy&amp;quot;&quot;/&gt;&lt;property id=&quot;20307&quot; value=&quot;271&quot;/&gt;&lt;/object&gt;&lt;object type=&quot;3&quot; unique_id=&quot;10033&quot;&gt;&lt;property id=&quot;20148&quot; value=&quot;5&quot;/&gt;&lt;property id=&quot;20300&quot; value=&quot;Slide 30 - &amp;quot;Optimized Solving of the Alignment Problem, Lazy Policy&amp;quot;&quot;/&gt;&lt;property id=&quot;20307&quot; value=&quot;272&quot;/&gt;&lt;/object&gt;&lt;object type=&quot;3&quot; unique_id=&quot;10034&quot;&gt;&lt;property id=&quot;20148&quot; value=&quot;5&quot;/&gt;&lt;property id=&quot;20300&quot; value=&quot;Slide 31 - &amp;quot;The spoiler&amp;quot;&quot;/&gt;&lt;property id=&quot;20307&quot; value=&quot;289&quot;/&gt;&lt;/object&gt;&lt;object type=&quot;3&quot; unique_id=&quot;10035&quot;&gt;&lt;property id=&quot;20148&quot; value=&quot;5&quot;/&gt;&lt;property id=&quot;20300&quot; value=&quot;Slide 32 - &amp;quot;A solution&amp;quot;&quot;/&gt;&lt;property id=&quot;20307&quot; value=&quot;290&quot;/&gt;&lt;/object&gt;&lt;object type=&quot;3&quot; unique_id=&quot;10036&quot;&gt;&lt;property id=&quot;20148&quot; value=&quot;5&quot;/&gt;&lt;property id=&quot;20300&quot; value=&quot;Slide 33 - &amp;quot;vperm&amp;quot;&quot;/&gt;&lt;property id=&quot;20307&quot; value=&quot;276&quot;/&gt;&lt;/object&gt;&lt;object type=&quot;3&quot; unique_id=&quot;10037&quot;&gt;&lt;property id=&quot;20148&quot; value=&quot;5&quot;/&gt;&lt;property id=&quot;20300&quot; value=&quot;Slide 34 - &amp;quot;Implementing the shifts&amp;quot;&quot;/&gt;&lt;property id=&quot;20307&quot; value=&quot;277&quot;/&gt;&lt;/object&gt;&lt;object type=&quot;3&quot; unique_id=&quot;10038&quot;&gt;&lt;property id=&quot;20148&quot; value=&quot;5&quot;/&gt;&lt;property id=&quot;20300&quot; value=&quot;Slide 35 - &amp;quot;Left shift only&amp;quot;&quot;/&gt;&lt;property id=&quot;20307&quot; value=&quot;278&quot;/&gt;&lt;/object&gt;&lt;object type=&quot;3&quot; unique_id=&quot;10039&quot;&gt;&lt;property id=&quot;20148&quot; value=&quot;5&quot;/&gt;&lt;property id=&quot;20300&quot; value=&quot;Slide 36 - &amp;quot;Prepend&amp;quot;&quot;/&gt;&lt;property id=&quot;20307&quot; value=&quot;279&quot;/&gt;&lt;/object&gt;&lt;object type=&quot;3&quot; unique_id=&quot;10040&quot;&gt;&lt;property id=&quot;20148&quot; value=&quot;5&quot;/&gt;&lt;property id=&quot;20300&quot; value=&quot;Slide 37 - &amp;quot;Prepend&amp;quot;&quot;/&gt;&lt;property id=&quot;20307&quot; value=&quot;280&quot;/&gt;&lt;/object&gt;&lt;object type=&quot;3&quot; unique_id=&quot;10041&quot;&gt;&lt;property id=&quot;20148&quot; value=&quot;5&quot;/&gt;&lt;property id=&quot;20300&quot; value=&quot;Slide 38 - &amp;quot;Theorem&amp;quot;&quot;/&gt;&lt;property id=&quot;20307&quot; value=&quot;281&quot;/&gt;&lt;/object&gt;&lt;object type=&quot;3&quot; unique_id=&quot;10042&quot;&gt;&lt;property id=&quot;20148&quot; value=&quot;5&quot;/&gt;&lt;property id=&quot;20300&quot; value=&quot;Slide 39 - &amp;quot;An Example&amp;quot;&quot;/&gt;&lt;property id=&quot;20307&quot; value=&quot;282&quot;/&gt;&lt;/object&gt;&lt;object type=&quot;3&quot; unique_id=&quot;10043&quot;&gt;&lt;property id=&quot;20148&quot; value=&quot;5&quot;/&gt;&lt;property id=&quot;20300&quot; value=&quot;Slide 40 - &amp;quot;Another problem: Length conversion&amp;quot;&quot;/&gt;&lt;property id=&quot;20307&quot; value=&quot;283&quot;/&gt;&lt;/object&gt;&lt;object type=&quot;3&quot; unique_id=&quot;10044&quot;&gt;&lt;property id=&quot;20148&quot; value=&quot;5&quot;/&gt;&lt;property id=&quot;20300&quot; value=&quot;Slide 41 - &amp;quot;VPACK and VUNPACK&amp;quot;&quot;/&gt;&lt;property id=&quot;20307&quot; value=&quot;284&quot;/&gt;&lt;/object&gt;&lt;object type=&quot;3&quot; unique_id=&quot;10045&quot;&gt;&lt;property id=&quot;20148&quot; value=&quot;5&quot;/&gt;&lt;property id=&quot;20300&quot; value=&quot;Slide 42 - &amp;quot;Offsets and lengths&amp;quot;&quot;/&gt;&lt;property id=&quot;20307&quot; value=&quot;285&quot;/&gt;&lt;/object&gt;&lt;object type=&quot;3&quot; unique_id=&quot;10046&quot;&gt;&lt;property id=&quot;20148&quot; value=&quot;5&quot;/&gt;&lt;property id=&quot;20300&quot; value=&quot;Slide 43 - &amp;quot;Relationship with Prepend&amp;quot;&quot;/&gt;&lt;property id=&quot;20307&quot; value=&quot;286&quot;/&gt;&lt;/object&gt;&lt;object type=&quot;3&quot; unique_id=&quot;10047&quot;&gt;&lt;property id=&quot;20148&quot; value=&quot;5&quot;/&gt;&lt;property id=&quot;20300&quot; value=&quot;Slide 44 - &amp;quot;Length conversion example&amp;quot;&quot;/&gt;&lt;property id=&quot;20307&quot; value=&quot;287&quot;/&gt;&lt;/object&gt;&lt;object type=&quot;3&quot; unique_id=&quot;10048&quot;&gt;&lt;property id=&quot;20148&quot; value=&quot;5&quot;/&gt;&lt;property id=&quot;20300&quot; value=&quot;Slide 45 - &amp;quot;Another example&amp;quot;&quot;/&gt;&lt;property id=&quot;20307&quot; value=&quot;288&quot;/&gt;&lt;/object&gt;&lt;object type=&quot;3&quot; unique_id=&quot;10049&quot;&gt;&lt;property id=&quot;20148&quot; value=&quot;5&quot;/&gt;&lt;property id=&quot;20300&quot; value=&quot;Slide 46 - &amp;quot;The IBM Cell SIMDizer Framework&amp;quot;&quot;/&gt;&lt;property id=&quot;20307&quot; value=&quot;291&quot;/&gt;&lt;/object&gt;&lt;object type=&quot;3&quot; unique_id=&quot;10050&quot;&gt;&lt;property id=&quot;20148&quot; value=&quot;5&quot;/&gt;&lt;property id=&quot;20300&quot; value=&quot;Slide 47 - &amp;quot;Loop Level Parallelism&amp;quot;&quot;/&gt;&lt;property id=&quot;20307&quot; value=&quot;292&quot;/&gt;&lt;/object&gt;&lt;object type=&quot;3&quot; unique_id=&quot;10051&quot;&gt;&lt;property id=&quot;20148&quot; value=&quot;5&quot;/&gt;&lt;property id=&quot;20300&quot; value=&quot;Slide 48 - &amp;quot;Basic Block Level Parallelism&amp;quot;&quot;/&gt;&lt;property id=&quot;20307&quot; value=&quot;293&quot;/&gt;&lt;/object&gt;&lt;object type=&quot;3&quot; unique_id=&quot;10052&quot;&gt;&lt;property id=&quot;20148&quot; value=&quot;5&quot;/&gt;&lt;property id=&quot;20300&quot; value=&quot;Slide 49 - &amp;quot;Entire Loop Parallelism&amp;quot;&quot;/&gt;&lt;property id=&quot;20307&quot; value=&quot;294&quot;/&gt;&lt;/object&gt;&lt;object type=&quot;3&quot; unique_id=&quot;10053&quot;&gt;&lt;property id=&quot;20148&quot; value=&quot;5&quot;/&gt;&lt;property id=&quot;20300&quot; value=&quot;Slide 50 - &amp;quot;Alignment!&amp;quot;&quot;/&gt;&lt;property id=&quot;20307&quot; value=&quot;295&quot;/&gt;&lt;/object&gt;&lt;object type=&quot;3&quot; unique_id=&quot;10054&quot;&gt;&lt;property id=&quot;20148&quot; value=&quot;5&quot;/&gt;&lt;property id=&quot;20300&quot; value=&quot;Slide 51 - &amp;quot;Size conversion&amp;quot;&quot;/&gt;&lt;property id=&quot;20307&quot; value=&quot;296&quot;/&gt;&lt;/object&gt;&lt;object type=&quot;3&quot; unique_id=&quot;10055&quot;&gt;&lt;property id=&quot;20148&quot; value=&quot;5&quot;/&gt;&lt;property id=&quot;20300&quot; value=&quot;Slide 52 - &amp;quot;Non-unit Stride&amp;quot;&quot;/&gt;&lt;property id=&quot;20307&quot; value=&quot;297&quot;/&gt;&lt;/object&gt;&lt;object type=&quot;3&quot; unique_id=&quot;10056&quot;&gt;&lt;property id=&quot;20148&quot; value=&quot;5&quot;/&gt;&lt;property id=&quot;20300&quot; value=&quot;Slide 53 - &amp;quot;Integrated Framework&amp;quot;&quot;/&gt;&lt;property id=&quot;20307&quot; value=&quot;298&quot;/&gt;&lt;/object&gt;&lt;object type=&quot;3&quot; unique_id=&quot;10057&quot;&gt;&lt;property id=&quot;20148&quot; value=&quot;5&quot;/&gt;&lt;property id=&quot;20300&quot; value=&quot;Slide 54 - &amp;quot;First Example&amp;quot;&quot;/&gt;&lt;property id=&quot;20307&quot; value=&quot;299&quot;/&gt;&lt;/object&gt;&lt;object type=&quot;3&quot; unique_id=&quot;10058&quot;&gt;&lt;property id=&quot;20148&quot; value=&quot;5&quot;/&gt;&lt;property id=&quot;20300&quot; value=&quot;Slide 55 - &amp;quot;First Example&amp;quot;&quot;/&gt;&lt;property id=&quot;20307&quot; value=&quot;300&quot;/&gt;&lt;/object&gt;&lt;object type=&quot;3&quot; unique_id=&quot;10059&quot;&gt;&lt;property id=&quot;20148&quot; value=&quot;5&quot;/&gt;&lt;property id=&quot;20300&quot; value=&quot;Slide 56 - &amp;quot;First Example&amp;quot;&quot;/&gt;&lt;property id=&quot;20307&quot; value=&quot;301&quot;/&gt;&lt;/object&gt;&lt;object type=&quot;3&quot; unique_id=&quot;10060&quot;&gt;&lt;property id=&quot;20148&quot; value=&quot;5&quot;/&gt;&lt;property id=&quot;20300&quot; value=&quot;Slide 57 - &amp;quot;First Example&amp;quot;&quot;/&gt;&lt;property id=&quot;20307&quot; value=&quot;302&quot;/&gt;&lt;/object&gt;&lt;object type=&quot;3&quot; unique_id=&quot;10061&quot;&gt;&lt;property id=&quot;20148&quot; value=&quot;5&quot;/&gt;&lt;property id=&quot;20300&quot; value=&quot;Slide 58 - &amp;quot;First Example&amp;quot;&quot;/&gt;&lt;property id=&quot;20307&quot; value=&quot;303&quot;/&gt;&lt;/object&gt;&lt;object type=&quot;3&quot; unique_id=&quot;10062&quot;&gt;&lt;property id=&quot;20148&quot; value=&quot;5&quot;/&gt;&lt;property id=&quot;20300&quot; value=&quot;Slide 59 - &amp;quot;Second Example&amp;quot;&quot;/&gt;&lt;property id=&quot;20307&quot; value=&quot;304&quot;/&gt;&lt;/object&gt;&lt;object type=&quot;3&quot; unique_id=&quot;10063&quot;&gt;&lt;property id=&quot;20148&quot; value=&quot;5&quot;/&gt;&lt;property id=&quot;20300&quot; value=&quot;Slide 60 - &amp;quot;Second Example&amp;quot;&quot;/&gt;&lt;property id=&quot;20307&quot; value=&quot;305&quot;/&gt;&lt;/object&gt;&lt;object type=&quot;3&quot; unique_id=&quot;10064&quot;&gt;&lt;property id=&quot;20148&quot; value=&quot;5&quot;/&gt;&lt;property id=&quot;20300&quot; value=&quot;Slide 61 - &amp;quot;Second Example&amp;quot;&quot;/&gt;&lt;property id=&quot;20307&quot; value=&quot;306&quot;/&gt;&lt;/object&gt;&lt;object type=&quot;3&quot; unique_id=&quot;10065&quot;&gt;&lt;property id=&quot;20148&quot; value=&quot;5&quot;/&gt;&lt;property id=&quot;20300&quot; value=&quot;Slide 62 - &amp;quot;Second Example&amp;quot;&quot;/&gt;&lt;property id=&quot;20307&quot; value=&quot;307&quot;/&gt;&lt;/object&gt;&lt;object type=&quot;3&quot; unique_id=&quot;10066&quot;&gt;&lt;property id=&quot;20148&quot; value=&quot;5&quot;/&gt;&lt;property id=&quot;20300&quot; value=&quot;Slide 63 - &amp;quot;End&amp;quot;&quot;/&gt;&lt;property id=&quot;20307&quot; value=&quot;308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CS5214 - 2008">
  <a:themeElements>
    <a:clrScheme name="CS5214 - 2008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S5214 - 2008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S5214 - 2008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5214 - 2008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5214 - 2008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5214 - 2008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5214 - 2008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5214 - 2008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5214 - 2008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5214 - 2008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5214 - 2008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5214 - 2008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5214 - 2008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5214 - 2008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CS5214 - 2008</Template>
  <TotalTime>6122</TotalTime>
  <Words>2303</Words>
  <Application>Microsoft Office PowerPoint</Application>
  <PresentationFormat>On-screen Show (4:3)</PresentationFormat>
  <Paragraphs>615</Paragraphs>
  <Slides>65</Slides>
  <Notes>65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73" baseType="lpstr">
      <vt:lpstr>Arial</vt:lpstr>
      <vt:lpstr>Arial Unicode MS</vt:lpstr>
      <vt:lpstr>Times New Roman</vt:lpstr>
      <vt:lpstr>Wingdings 2</vt:lpstr>
      <vt:lpstr>Wingdings</vt:lpstr>
      <vt:lpstr>PMingLiU</vt:lpstr>
      <vt:lpstr>Courier New</vt:lpstr>
      <vt:lpstr>CS5214 - 2008</vt:lpstr>
      <vt:lpstr>Automatic SIMDization</vt:lpstr>
      <vt:lpstr>Vectorization and SIMDization</vt:lpstr>
      <vt:lpstr>What is vectorization</vt:lpstr>
      <vt:lpstr>Vectorization</vt:lpstr>
      <vt:lpstr>SIMD</vt:lpstr>
      <vt:lpstr>Intel SSE</vt:lpstr>
      <vt:lpstr>Intel SSE</vt:lpstr>
      <vt:lpstr>Intel SSE2</vt:lpstr>
      <vt:lpstr>Intel SSE3</vt:lpstr>
      <vt:lpstr>Intel SSSE3</vt:lpstr>
      <vt:lpstr>SSE4</vt:lpstr>
      <vt:lpstr>AMD SSE5</vt:lpstr>
      <vt:lpstr>Intel AVX</vt:lpstr>
      <vt:lpstr>Intel AVX</vt:lpstr>
      <vt:lpstr>Intel AVX2 (2012)</vt:lpstr>
      <vt:lpstr>Intel AVX-512 (2013)</vt:lpstr>
      <vt:lpstr>An Important Alternative</vt:lpstr>
      <vt:lpstr>Vectorization vs. SIMDization</vt:lpstr>
      <vt:lpstr>The most straightforward case</vt:lpstr>
      <vt:lpstr>Distribute and Unroll</vt:lpstr>
      <vt:lpstr>Distribute and Unroll</vt:lpstr>
      <vt:lpstr>The complications</vt:lpstr>
      <vt:lpstr>PowerPoint Presentation</vt:lpstr>
      <vt:lpstr>vload / vstore</vt:lpstr>
      <vt:lpstr>SIMD Alignment Problem</vt:lpstr>
      <vt:lpstr>Three Policies</vt:lpstr>
      <vt:lpstr>Loop-Level Simdization, Naïve Way</vt:lpstr>
      <vt:lpstr>Solving the Alignment Problem </vt:lpstr>
      <vt:lpstr>Solving the Alignment Problem</vt:lpstr>
      <vt:lpstr>Loop-Level Simdization, Optimized Way</vt:lpstr>
      <vt:lpstr>Optimized Solving of the Alignment Problem, Eager Policy</vt:lpstr>
      <vt:lpstr>Optimized Solving of the Alignment Problem, Lazy Policy</vt:lpstr>
      <vt:lpstr>The spoiler</vt:lpstr>
      <vt:lpstr>A solution</vt:lpstr>
      <vt:lpstr>vperm</vt:lpstr>
      <vt:lpstr>Implementing the shifts</vt:lpstr>
      <vt:lpstr>Left shift only</vt:lpstr>
      <vt:lpstr>Prepend</vt:lpstr>
      <vt:lpstr>Prepend</vt:lpstr>
      <vt:lpstr>Theorem</vt:lpstr>
      <vt:lpstr>An Example</vt:lpstr>
      <vt:lpstr>Another problem: Length conversion</vt:lpstr>
      <vt:lpstr>VPACK and VUNPACK</vt:lpstr>
      <vt:lpstr>Offsets and lengths</vt:lpstr>
      <vt:lpstr>Relationship with Prepend</vt:lpstr>
      <vt:lpstr>Length conversion example</vt:lpstr>
      <vt:lpstr>Another example</vt:lpstr>
      <vt:lpstr>The IBM Cell SIMDizer Framework</vt:lpstr>
      <vt:lpstr>Loop Level Parallelism</vt:lpstr>
      <vt:lpstr>Basic Block Level Parallelism</vt:lpstr>
      <vt:lpstr>Entire Loop Parallelism</vt:lpstr>
      <vt:lpstr>Alignment!</vt:lpstr>
      <vt:lpstr>Size conversion</vt:lpstr>
      <vt:lpstr>Non-unit Stride</vt:lpstr>
      <vt:lpstr>Integrated Framework</vt:lpstr>
      <vt:lpstr>First Example</vt:lpstr>
      <vt:lpstr>First Example</vt:lpstr>
      <vt:lpstr>First Example</vt:lpstr>
      <vt:lpstr>First Example</vt:lpstr>
      <vt:lpstr>First Example</vt:lpstr>
      <vt:lpstr>Second Example</vt:lpstr>
      <vt:lpstr>Second Example</vt:lpstr>
      <vt:lpstr>Second Example</vt:lpstr>
      <vt:lpstr>Second Example</vt:lpstr>
      <vt:lpstr>End</vt:lpstr>
    </vt:vector>
  </TitlesOfParts>
  <Company>NUS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Automatic SIMDization</dc:title>
  <dc:creator>NUS</dc:creator>
  <cp:lastModifiedBy>wongwf</cp:lastModifiedBy>
  <cp:revision>22</cp:revision>
  <dcterms:created xsi:type="dcterms:W3CDTF">2009-03-12T02:13:41Z</dcterms:created>
  <dcterms:modified xsi:type="dcterms:W3CDTF">2016-03-07T07:52:56Z</dcterms:modified>
</cp:coreProperties>
</file>