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57" r:id="rId13"/>
    <p:sldId id="258" r:id="rId14"/>
    <p:sldId id="259" r:id="rId15"/>
    <p:sldId id="260" r:id="rId16"/>
    <p:sldId id="275" r:id="rId17"/>
    <p:sldId id="273" r:id="rId18"/>
    <p:sldId id="274" r:id="rId19"/>
    <p:sldId id="276" r:id="rId20"/>
    <p:sldId id="277" r:id="rId21"/>
    <p:sldId id="279" r:id="rId22"/>
    <p:sldId id="278" r:id="rId23"/>
    <p:sldId id="281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02AD-DD28-4DBF-BFAA-8B66013D4A1E}" type="datetimeFigureOut">
              <a:rPr lang="en-AU" smtClean="0"/>
              <a:t>10/03/2016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87A2-678A-441B-B9DD-6A6ED4FC4C89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959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02AD-DD28-4DBF-BFAA-8B66013D4A1E}" type="datetimeFigureOut">
              <a:rPr lang="en-AU" smtClean="0"/>
              <a:t>10/03/2016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87A2-678A-441B-B9DD-6A6ED4FC4C89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528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02AD-DD28-4DBF-BFAA-8B66013D4A1E}" type="datetimeFigureOut">
              <a:rPr lang="en-AU" smtClean="0"/>
              <a:t>10/03/2016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87A2-678A-441B-B9DD-6A6ED4FC4C89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963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02AD-DD28-4DBF-BFAA-8B66013D4A1E}" type="datetimeFigureOut">
              <a:rPr lang="en-AU" smtClean="0"/>
              <a:t>10/03/2016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87A2-678A-441B-B9DD-6A6ED4FC4C89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53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02AD-DD28-4DBF-BFAA-8B66013D4A1E}" type="datetimeFigureOut">
              <a:rPr lang="en-AU" smtClean="0"/>
              <a:t>10/03/2016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87A2-678A-441B-B9DD-6A6ED4FC4C89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737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02AD-DD28-4DBF-BFAA-8B66013D4A1E}" type="datetimeFigureOut">
              <a:rPr lang="en-AU" smtClean="0"/>
              <a:t>10/03/2016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87A2-678A-441B-B9DD-6A6ED4FC4C89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238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02AD-DD28-4DBF-BFAA-8B66013D4A1E}" type="datetimeFigureOut">
              <a:rPr lang="en-AU" smtClean="0"/>
              <a:t>10/03/2016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87A2-678A-441B-B9DD-6A6ED4FC4C89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781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02AD-DD28-4DBF-BFAA-8B66013D4A1E}" type="datetimeFigureOut">
              <a:rPr lang="en-AU" smtClean="0"/>
              <a:t>10/03/2016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87A2-678A-441B-B9DD-6A6ED4FC4C89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601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02AD-DD28-4DBF-BFAA-8B66013D4A1E}" type="datetimeFigureOut">
              <a:rPr lang="en-AU" smtClean="0"/>
              <a:t>10/03/2016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87A2-678A-441B-B9DD-6A6ED4FC4C89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293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02AD-DD28-4DBF-BFAA-8B66013D4A1E}" type="datetimeFigureOut">
              <a:rPr lang="en-AU" smtClean="0"/>
              <a:t>10/03/2016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87A2-678A-441B-B9DD-6A6ED4FC4C89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510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02AD-DD28-4DBF-BFAA-8B66013D4A1E}" type="datetimeFigureOut">
              <a:rPr lang="en-AU" smtClean="0"/>
              <a:t>10/03/2016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87A2-678A-441B-B9DD-6A6ED4FC4C89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772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202AD-DD28-4DBF-BFAA-8B66013D4A1E}" type="datetimeFigureOut">
              <a:rPr lang="en-AU" smtClean="0"/>
              <a:t>10/03/2016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B87A2-678A-441B-B9DD-6A6ED4FC4C89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648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2325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1bv TODO </a:t>
            </a:r>
            <a:r>
              <a:rPr lang="en-AU" dirty="0" err="1" smtClean="0"/>
              <a:t>Karger</a:t>
            </a:r>
            <a:r>
              <a:rPr lang="en-AU" dirty="0" smtClean="0"/>
              <a:t> running example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8590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1bviii Running Time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 smtClean="0"/>
                  <a:t>The running time so far is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 smtClean="0"/>
                  <a:t>, but we have to show why. TODO</a:t>
                </a:r>
                <a:endParaRPr lang="en-AU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38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Fact 1 – Sum of Node Degrees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252870"/>
                <a:ext cx="7886700" cy="392409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AU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𝑑𝑒𝑔𝑟𝑒𝑒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=2⋅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endParaRPr lang="en-AU" dirty="0" smtClean="0"/>
              </a:p>
              <a:p>
                <a:r>
                  <a:rPr lang="en-AU" dirty="0"/>
                  <a:t>E</a:t>
                </a:r>
                <a:r>
                  <a:rPr lang="en-AU" dirty="0" smtClean="0"/>
                  <a:t>very </a:t>
                </a:r>
                <a:r>
                  <a:rPr lang="en-AU" dirty="0"/>
                  <a:t>edge contributes exactly once to the degree of exactly two nodes.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252870"/>
                <a:ext cx="7886700" cy="3924093"/>
              </a:xfrm>
              <a:blipFill rotWithShape="0"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25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Fact 2 – Average Node Degree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90"/>
                <a:ext cx="7886700" cy="44862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AU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𝑑𝑒𝑔𝑟𝑒𝑒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func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𝑑𝑒𝑔𝑟𝑒𝑒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de-DE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de-DE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𝑑𝑒𝑔𝑟𝑒𝑒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90"/>
                <a:ext cx="7886700" cy="4486274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71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Fact 3 – Min-cut Size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73204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AU" dirty="0" smtClean="0"/>
                  <a:t>The size of a min-cut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732045"/>
              </a:xfrm>
              <a:blipFill rotWithShape="0">
                <a:blip r:embed="rId2"/>
                <a:stretch>
                  <a:fillRect l="-1546" b="-33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/>
          <p:cNvSpPr/>
          <p:nvPr/>
        </p:nvSpPr>
        <p:spPr>
          <a:xfrm>
            <a:off x="4399724" y="4102582"/>
            <a:ext cx="424070" cy="424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Ellipse 4"/>
          <p:cNvSpPr/>
          <p:nvPr/>
        </p:nvSpPr>
        <p:spPr>
          <a:xfrm>
            <a:off x="2312504" y="3631096"/>
            <a:ext cx="424070" cy="424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Ellipse 5"/>
          <p:cNvSpPr/>
          <p:nvPr/>
        </p:nvSpPr>
        <p:spPr>
          <a:xfrm>
            <a:off x="2226365" y="5128591"/>
            <a:ext cx="424070" cy="424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Ellipse 6"/>
          <p:cNvSpPr/>
          <p:nvPr/>
        </p:nvSpPr>
        <p:spPr>
          <a:xfrm>
            <a:off x="4359965" y="5552659"/>
            <a:ext cx="424070" cy="424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Ellipse 7"/>
          <p:cNvSpPr/>
          <p:nvPr/>
        </p:nvSpPr>
        <p:spPr>
          <a:xfrm>
            <a:off x="6433930" y="3843130"/>
            <a:ext cx="424070" cy="424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Ellipse 8"/>
          <p:cNvSpPr/>
          <p:nvPr/>
        </p:nvSpPr>
        <p:spPr>
          <a:xfrm>
            <a:off x="4386470" y="2716697"/>
            <a:ext cx="424070" cy="424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Ellipse 9"/>
          <p:cNvSpPr/>
          <p:nvPr/>
        </p:nvSpPr>
        <p:spPr>
          <a:xfrm>
            <a:off x="3107635" y="3041375"/>
            <a:ext cx="424070" cy="424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Ellipse 10"/>
          <p:cNvSpPr/>
          <p:nvPr/>
        </p:nvSpPr>
        <p:spPr>
          <a:xfrm>
            <a:off x="5804452" y="5340625"/>
            <a:ext cx="424070" cy="424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Ellipse 11"/>
          <p:cNvSpPr/>
          <p:nvPr/>
        </p:nvSpPr>
        <p:spPr>
          <a:xfrm>
            <a:off x="8091280" y="4996066"/>
            <a:ext cx="424070" cy="424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Ellipse 12"/>
          <p:cNvSpPr/>
          <p:nvPr/>
        </p:nvSpPr>
        <p:spPr>
          <a:xfrm>
            <a:off x="7011228" y="2743197"/>
            <a:ext cx="424070" cy="424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Ellipse 13"/>
          <p:cNvSpPr/>
          <p:nvPr/>
        </p:nvSpPr>
        <p:spPr>
          <a:xfrm>
            <a:off x="781878" y="5128590"/>
            <a:ext cx="424070" cy="424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Gerader Verbinder 15"/>
          <p:cNvCxnSpPr>
            <a:stCxn id="14" idx="6"/>
            <a:endCxn id="6" idx="2"/>
          </p:cNvCxnSpPr>
          <p:nvPr/>
        </p:nvCxnSpPr>
        <p:spPr>
          <a:xfrm>
            <a:off x="1205948" y="5340625"/>
            <a:ext cx="1020417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6" idx="0"/>
            <a:endCxn id="5" idx="4"/>
          </p:cNvCxnSpPr>
          <p:nvPr/>
        </p:nvCxnSpPr>
        <p:spPr>
          <a:xfrm flipV="1">
            <a:off x="2438400" y="4055165"/>
            <a:ext cx="86139" cy="10734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>
            <a:stCxn id="5" idx="6"/>
            <a:endCxn id="4" idx="2"/>
          </p:cNvCxnSpPr>
          <p:nvPr/>
        </p:nvCxnSpPr>
        <p:spPr>
          <a:xfrm>
            <a:off x="2736574" y="3843131"/>
            <a:ext cx="1663150" cy="4714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5" idx="7"/>
            <a:endCxn id="10" idx="3"/>
          </p:cNvCxnSpPr>
          <p:nvPr/>
        </p:nvCxnSpPr>
        <p:spPr>
          <a:xfrm flipV="1">
            <a:off x="2674470" y="3403341"/>
            <a:ext cx="495269" cy="2898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0" idx="5"/>
            <a:endCxn id="4" idx="1"/>
          </p:cNvCxnSpPr>
          <p:nvPr/>
        </p:nvCxnSpPr>
        <p:spPr>
          <a:xfrm>
            <a:off x="3469601" y="3403341"/>
            <a:ext cx="992227" cy="7613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10" idx="6"/>
            <a:endCxn id="9" idx="3"/>
          </p:cNvCxnSpPr>
          <p:nvPr/>
        </p:nvCxnSpPr>
        <p:spPr>
          <a:xfrm flipV="1">
            <a:off x="3531705" y="3078663"/>
            <a:ext cx="916869" cy="1747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4" idx="0"/>
            <a:endCxn id="9" idx="4"/>
          </p:cNvCxnSpPr>
          <p:nvPr/>
        </p:nvCxnSpPr>
        <p:spPr>
          <a:xfrm flipH="1" flipV="1">
            <a:off x="4598505" y="3140766"/>
            <a:ext cx="13254" cy="9618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stCxn id="9" idx="6"/>
            <a:endCxn id="13" idx="2"/>
          </p:cNvCxnSpPr>
          <p:nvPr/>
        </p:nvCxnSpPr>
        <p:spPr>
          <a:xfrm>
            <a:off x="4810540" y="2928732"/>
            <a:ext cx="2200688" cy="26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stCxn id="9" idx="5"/>
            <a:endCxn id="8" idx="1"/>
          </p:cNvCxnSpPr>
          <p:nvPr/>
        </p:nvCxnSpPr>
        <p:spPr>
          <a:xfrm>
            <a:off x="4748436" y="3078663"/>
            <a:ext cx="1747598" cy="8265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8" idx="7"/>
            <a:endCxn id="13" idx="4"/>
          </p:cNvCxnSpPr>
          <p:nvPr/>
        </p:nvCxnSpPr>
        <p:spPr>
          <a:xfrm flipV="1">
            <a:off x="6795896" y="3167266"/>
            <a:ext cx="427367" cy="7379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stCxn id="6" idx="6"/>
            <a:endCxn id="7" idx="2"/>
          </p:cNvCxnSpPr>
          <p:nvPr/>
        </p:nvCxnSpPr>
        <p:spPr>
          <a:xfrm>
            <a:off x="2650435" y="5340626"/>
            <a:ext cx="1709530" cy="4240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stCxn id="5" idx="5"/>
            <a:endCxn id="7" idx="1"/>
          </p:cNvCxnSpPr>
          <p:nvPr/>
        </p:nvCxnSpPr>
        <p:spPr>
          <a:xfrm>
            <a:off x="2674470" y="3993062"/>
            <a:ext cx="1747599" cy="16217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stCxn id="4" idx="4"/>
            <a:endCxn id="7" idx="0"/>
          </p:cNvCxnSpPr>
          <p:nvPr/>
        </p:nvCxnSpPr>
        <p:spPr>
          <a:xfrm flipH="1">
            <a:off x="4572000" y="4526651"/>
            <a:ext cx="39759" cy="10260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stCxn id="8" idx="5"/>
            <a:endCxn id="12" idx="1"/>
          </p:cNvCxnSpPr>
          <p:nvPr/>
        </p:nvCxnSpPr>
        <p:spPr>
          <a:xfrm>
            <a:off x="6795896" y="4205096"/>
            <a:ext cx="1357488" cy="8530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>
            <a:stCxn id="11" idx="6"/>
            <a:endCxn id="12" idx="3"/>
          </p:cNvCxnSpPr>
          <p:nvPr/>
        </p:nvCxnSpPr>
        <p:spPr>
          <a:xfrm flipV="1">
            <a:off x="6228522" y="5358032"/>
            <a:ext cx="1924862" cy="1946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stCxn id="4" idx="5"/>
            <a:endCxn id="11" idx="1"/>
          </p:cNvCxnSpPr>
          <p:nvPr/>
        </p:nvCxnSpPr>
        <p:spPr>
          <a:xfrm>
            <a:off x="4761690" y="4464548"/>
            <a:ext cx="1104866" cy="9381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>
            <a:stCxn id="7" idx="6"/>
            <a:endCxn id="11" idx="2"/>
          </p:cNvCxnSpPr>
          <p:nvPr/>
        </p:nvCxnSpPr>
        <p:spPr>
          <a:xfrm flipV="1">
            <a:off x="4784035" y="5552660"/>
            <a:ext cx="1020417" cy="212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>
            <a:stCxn id="11" idx="0"/>
            <a:endCxn id="8" idx="4"/>
          </p:cNvCxnSpPr>
          <p:nvPr/>
        </p:nvCxnSpPr>
        <p:spPr>
          <a:xfrm flipV="1">
            <a:off x="6016487" y="4267199"/>
            <a:ext cx="629478" cy="10734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62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Fact 3 – Min-cut Size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73204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AU" dirty="0" smtClean="0"/>
                  <a:t>The size of a min-cut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732045"/>
              </a:xfrm>
              <a:blipFill rotWithShape="0">
                <a:blip r:embed="rId2"/>
                <a:stretch>
                  <a:fillRect l="-1546" b="-33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/>
          <p:cNvSpPr/>
          <p:nvPr/>
        </p:nvSpPr>
        <p:spPr>
          <a:xfrm>
            <a:off x="4399724" y="4102582"/>
            <a:ext cx="424070" cy="424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u</a:t>
            </a:r>
            <a:endParaRPr lang="en-AU" dirty="0"/>
          </a:p>
        </p:txBody>
      </p:sp>
      <p:sp>
        <p:nvSpPr>
          <p:cNvPr id="5" name="Ellipse 4"/>
          <p:cNvSpPr/>
          <p:nvPr/>
        </p:nvSpPr>
        <p:spPr>
          <a:xfrm>
            <a:off x="2312504" y="3631096"/>
            <a:ext cx="424070" cy="42406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Ellipse 5"/>
          <p:cNvSpPr/>
          <p:nvPr/>
        </p:nvSpPr>
        <p:spPr>
          <a:xfrm>
            <a:off x="2226365" y="5128591"/>
            <a:ext cx="424070" cy="42406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Ellipse 6"/>
          <p:cNvSpPr/>
          <p:nvPr/>
        </p:nvSpPr>
        <p:spPr>
          <a:xfrm>
            <a:off x="4359965" y="5552659"/>
            <a:ext cx="424070" cy="42406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Ellipse 7"/>
          <p:cNvSpPr/>
          <p:nvPr/>
        </p:nvSpPr>
        <p:spPr>
          <a:xfrm>
            <a:off x="6433930" y="3843130"/>
            <a:ext cx="424070" cy="42406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Ellipse 8"/>
          <p:cNvSpPr/>
          <p:nvPr/>
        </p:nvSpPr>
        <p:spPr>
          <a:xfrm>
            <a:off x="4386470" y="2716697"/>
            <a:ext cx="424070" cy="42406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Ellipse 9"/>
          <p:cNvSpPr/>
          <p:nvPr/>
        </p:nvSpPr>
        <p:spPr>
          <a:xfrm>
            <a:off x="3107635" y="3041375"/>
            <a:ext cx="424070" cy="42406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Ellipse 10"/>
          <p:cNvSpPr/>
          <p:nvPr/>
        </p:nvSpPr>
        <p:spPr>
          <a:xfrm>
            <a:off x="5804452" y="5340625"/>
            <a:ext cx="424070" cy="42406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Ellipse 11"/>
          <p:cNvSpPr/>
          <p:nvPr/>
        </p:nvSpPr>
        <p:spPr>
          <a:xfrm>
            <a:off x="8091280" y="4996066"/>
            <a:ext cx="424070" cy="42406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Ellipse 12"/>
          <p:cNvSpPr/>
          <p:nvPr/>
        </p:nvSpPr>
        <p:spPr>
          <a:xfrm>
            <a:off x="7011228" y="2743197"/>
            <a:ext cx="424070" cy="42406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Ellipse 13"/>
          <p:cNvSpPr/>
          <p:nvPr/>
        </p:nvSpPr>
        <p:spPr>
          <a:xfrm>
            <a:off x="781878" y="5128590"/>
            <a:ext cx="424070" cy="42406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Gerader Verbinder 15"/>
          <p:cNvCxnSpPr>
            <a:stCxn id="14" idx="6"/>
            <a:endCxn id="6" idx="2"/>
          </p:cNvCxnSpPr>
          <p:nvPr/>
        </p:nvCxnSpPr>
        <p:spPr>
          <a:xfrm>
            <a:off x="1205948" y="5340625"/>
            <a:ext cx="1020417" cy="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6" idx="0"/>
            <a:endCxn id="5" idx="4"/>
          </p:cNvCxnSpPr>
          <p:nvPr/>
        </p:nvCxnSpPr>
        <p:spPr>
          <a:xfrm flipV="1">
            <a:off x="2438400" y="4055165"/>
            <a:ext cx="86139" cy="107342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>
            <a:stCxn id="5" idx="6"/>
            <a:endCxn id="4" idx="2"/>
          </p:cNvCxnSpPr>
          <p:nvPr/>
        </p:nvCxnSpPr>
        <p:spPr>
          <a:xfrm>
            <a:off x="2736574" y="3843131"/>
            <a:ext cx="1663150" cy="471486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5" idx="7"/>
            <a:endCxn id="10" idx="3"/>
          </p:cNvCxnSpPr>
          <p:nvPr/>
        </p:nvCxnSpPr>
        <p:spPr>
          <a:xfrm flipV="1">
            <a:off x="2674470" y="3403341"/>
            <a:ext cx="495269" cy="28985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0" idx="5"/>
            <a:endCxn id="4" idx="1"/>
          </p:cNvCxnSpPr>
          <p:nvPr/>
        </p:nvCxnSpPr>
        <p:spPr>
          <a:xfrm>
            <a:off x="3469601" y="3403341"/>
            <a:ext cx="992227" cy="761344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10" idx="6"/>
            <a:endCxn id="9" idx="3"/>
          </p:cNvCxnSpPr>
          <p:nvPr/>
        </p:nvCxnSpPr>
        <p:spPr>
          <a:xfrm flipV="1">
            <a:off x="3531705" y="3078663"/>
            <a:ext cx="916869" cy="17474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4" idx="0"/>
            <a:endCxn id="9" idx="4"/>
          </p:cNvCxnSpPr>
          <p:nvPr/>
        </p:nvCxnSpPr>
        <p:spPr>
          <a:xfrm flipH="1" flipV="1">
            <a:off x="4598505" y="3140766"/>
            <a:ext cx="13254" cy="961816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stCxn id="9" idx="6"/>
            <a:endCxn id="13" idx="2"/>
          </p:cNvCxnSpPr>
          <p:nvPr/>
        </p:nvCxnSpPr>
        <p:spPr>
          <a:xfrm>
            <a:off x="4810540" y="2928732"/>
            <a:ext cx="2200688" cy="265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stCxn id="9" idx="5"/>
            <a:endCxn id="8" idx="1"/>
          </p:cNvCxnSpPr>
          <p:nvPr/>
        </p:nvCxnSpPr>
        <p:spPr>
          <a:xfrm>
            <a:off x="4748436" y="3078663"/>
            <a:ext cx="1747598" cy="82657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8" idx="7"/>
            <a:endCxn id="13" idx="4"/>
          </p:cNvCxnSpPr>
          <p:nvPr/>
        </p:nvCxnSpPr>
        <p:spPr>
          <a:xfrm flipV="1">
            <a:off x="6795896" y="3167266"/>
            <a:ext cx="427367" cy="73796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stCxn id="6" idx="6"/>
            <a:endCxn id="7" idx="2"/>
          </p:cNvCxnSpPr>
          <p:nvPr/>
        </p:nvCxnSpPr>
        <p:spPr>
          <a:xfrm>
            <a:off x="2650435" y="5340626"/>
            <a:ext cx="1709530" cy="4240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stCxn id="5" idx="5"/>
            <a:endCxn id="7" idx="1"/>
          </p:cNvCxnSpPr>
          <p:nvPr/>
        </p:nvCxnSpPr>
        <p:spPr>
          <a:xfrm>
            <a:off x="2674470" y="3993062"/>
            <a:ext cx="1747599" cy="16217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stCxn id="4" idx="4"/>
            <a:endCxn id="7" idx="0"/>
          </p:cNvCxnSpPr>
          <p:nvPr/>
        </p:nvCxnSpPr>
        <p:spPr>
          <a:xfrm flipH="1">
            <a:off x="4572000" y="4526651"/>
            <a:ext cx="39759" cy="1026008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stCxn id="8" idx="5"/>
            <a:endCxn id="12" idx="1"/>
          </p:cNvCxnSpPr>
          <p:nvPr/>
        </p:nvCxnSpPr>
        <p:spPr>
          <a:xfrm>
            <a:off x="6795896" y="4205096"/>
            <a:ext cx="1357488" cy="85307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>
            <a:stCxn id="11" idx="6"/>
            <a:endCxn id="12" idx="3"/>
          </p:cNvCxnSpPr>
          <p:nvPr/>
        </p:nvCxnSpPr>
        <p:spPr>
          <a:xfrm flipV="1">
            <a:off x="6228522" y="5358032"/>
            <a:ext cx="1924862" cy="19462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stCxn id="4" idx="5"/>
            <a:endCxn id="11" idx="1"/>
          </p:cNvCxnSpPr>
          <p:nvPr/>
        </p:nvCxnSpPr>
        <p:spPr>
          <a:xfrm>
            <a:off x="4761690" y="4464548"/>
            <a:ext cx="1104866" cy="93818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>
            <a:stCxn id="7" idx="6"/>
            <a:endCxn id="11" idx="2"/>
          </p:cNvCxnSpPr>
          <p:nvPr/>
        </p:nvCxnSpPr>
        <p:spPr>
          <a:xfrm flipV="1">
            <a:off x="4784035" y="5552660"/>
            <a:ext cx="1020417" cy="21203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>
            <a:stCxn id="11" idx="0"/>
            <a:endCxn id="8" idx="4"/>
          </p:cNvCxnSpPr>
          <p:nvPr/>
        </p:nvCxnSpPr>
        <p:spPr>
          <a:xfrm flipV="1">
            <a:off x="6016487" y="4267199"/>
            <a:ext cx="629478" cy="107342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3949149" y="3631096"/>
            <a:ext cx="1351721" cy="1351721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706994" y="2667711"/>
                <a:ext cx="21074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𝑐𝑢𝑡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𝑑𝑒𝑔𝑟𝑒𝑒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94" y="2667711"/>
                <a:ext cx="2107436" cy="307777"/>
              </a:xfrm>
              <a:prstGeom prst="rect">
                <a:avLst/>
              </a:prstGeom>
              <a:blipFill rotWithShape="0">
                <a:blip r:embed="rId3"/>
                <a:stretch>
                  <a:fillRect t="-4000" r="-3757" b="-3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158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Fact 4 – TODO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slide should already be in </a:t>
            </a:r>
            <a:r>
              <a:rPr lang="en-AU" dirty="0" err="1" smtClean="0"/>
              <a:t>LaTeX</a:t>
            </a:r>
            <a:r>
              <a:rPr lang="en-AU" dirty="0" smtClean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893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2e Contracting = Not Cutting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TODO show the running example again and explain how an edge that has been contracted will never be cut.</a:t>
            </a:r>
          </a:p>
          <a:p>
            <a:r>
              <a:rPr lang="en-AU" dirty="0" smtClean="0"/>
              <a:t>And that the edges that remain in the end, because they have never been contracted, are exactly the ones that are cut.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3433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2f Success Probability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 smtClean="0"/>
                  <a:t>Fix a certain min-cut.</a:t>
                </a:r>
              </a:p>
              <a:p>
                <a:r>
                  <a:rPr lang="en-AU" dirty="0" smtClean="0"/>
                  <a:t>We can never contract an edge from that cut.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𝑓𝑖𝑟𝑠𝑡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𝑒𝑑𝑔𝑒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𝑛𝑜𝑡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𝑚𝑖𝑛𝑐𝑢𝑡</m:t>
                            </m:r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AU" dirty="0" smtClean="0"/>
              </a:p>
              <a:p>
                <a:r>
                  <a:rPr lang="en-AU" dirty="0" smtClean="0"/>
                  <a:t>Now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AU" dirty="0" smtClean="0"/>
                  <a:t> edges remaining, so</a:t>
                </a:r>
                <a:br>
                  <a:rPr lang="en-AU" dirty="0" smtClean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𝑠𝑒𝑐𝑜𝑛𝑑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𝑒𝑑𝑔𝑒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𝑛𝑜𝑡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𝑚𝑖𝑛𝑐𝑢𝑡</m:t>
                            </m:r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=(1−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dirty="0" smtClean="0"/>
              </a:p>
              <a:p>
                <a:endParaRPr lang="en-AU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201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2f Success Probability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dirty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𝑓𝑖𝑛𝑎𝑙</m:t>
                              </m:r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𝑐𝑢𝑡</m:t>
                              </m:r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𝑓𝑖𝑥𝑒𝑑</m:t>
                              </m:r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𝑐𝑢𝑡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𝑛𝑜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𝑐𝑜𝑛𝑡𝑟𝑎𝑐𝑡𝑒𝑑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𝑒𝑑𝑔𝑒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𝑚𝑖𝑛𝑐𝑢𝑡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𝐴𝑁𝐷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𝑆𝑂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𝑂𝑁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𝑆𝐸𝐸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𝑃𝐷𝐹</m:t>
                      </m:r>
                    </m:oMath>
                  </m:oMathPara>
                </a14:m>
                <a:endParaRPr lang="de-DE" b="0" dirty="0" smtClean="0"/>
              </a:p>
              <a:p>
                <a:endParaRPr lang="en-AU" dirty="0" smtClean="0"/>
              </a:p>
              <a:p>
                <a:r>
                  <a:rPr lang="en-AU" dirty="0" smtClean="0"/>
                  <a:t>Need to say that fractions are expanded and need to explain the telescope product. Also need to show how the result is actually just 1/{n choose 2}.</a:t>
                </a:r>
                <a:endParaRPr lang="en-AU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r="-17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890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3826"/>
            <a:ext cx="7886700" cy="1325563"/>
          </a:xfrm>
        </p:spPr>
        <p:txBody>
          <a:bodyPr/>
          <a:lstStyle/>
          <a:p>
            <a:r>
              <a:rPr lang="en-AU" dirty="0" smtClean="0"/>
              <a:t>1ai Two Food Tours</a:t>
            </a:r>
            <a:endParaRPr lang="en-AU" dirty="0"/>
          </a:p>
        </p:txBody>
      </p:sp>
      <p:sp>
        <p:nvSpPr>
          <p:cNvPr id="4" name="Ellipse 3"/>
          <p:cNvSpPr/>
          <p:nvPr/>
        </p:nvSpPr>
        <p:spPr>
          <a:xfrm>
            <a:off x="5744817" y="1166196"/>
            <a:ext cx="1053549" cy="1027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Hakki</a:t>
            </a:r>
            <a:endParaRPr lang="en-AU" dirty="0"/>
          </a:p>
        </p:txBody>
      </p:sp>
      <p:sp>
        <p:nvSpPr>
          <p:cNvPr id="5" name="Ellipse 4"/>
          <p:cNvSpPr/>
          <p:nvPr/>
        </p:nvSpPr>
        <p:spPr>
          <a:xfrm>
            <a:off x="2345634" y="1166196"/>
            <a:ext cx="1053549" cy="1027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Andy</a:t>
            </a:r>
            <a:endParaRPr lang="en-AU" dirty="0"/>
          </a:p>
        </p:txBody>
      </p:sp>
      <p:sp>
        <p:nvSpPr>
          <p:cNvPr id="6" name="Ellipse 5"/>
          <p:cNvSpPr/>
          <p:nvPr/>
        </p:nvSpPr>
        <p:spPr>
          <a:xfrm>
            <a:off x="1292085" y="3790129"/>
            <a:ext cx="1053549" cy="1027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Philipp</a:t>
            </a:r>
            <a:endParaRPr lang="en-AU" sz="1600" dirty="0"/>
          </a:p>
        </p:txBody>
      </p:sp>
      <p:sp>
        <p:nvSpPr>
          <p:cNvPr id="7" name="Ellipse 6"/>
          <p:cNvSpPr/>
          <p:nvPr/>
        </p:nvSpPr>
        <p:spPr>
          <a:xfrm>
            <a:off x="6798366" y="3790129"/>
            <a:ext cx="1053549" cy="1027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David</a:t>
            </a:r>
            <a:endParaRPr lang="en-AU" dirty="0"/>
          </a:p>
        </p:txBody>
      </p:sp>
      <p:sp>
        <p:nvSpPr>
          <p:cNvPr id="8" name="Ellipse 7"/>
          <p:cNvSpPr/>
          <p:nvPr/>
        </p:nvSpPr>
        <p:spPr>
          <a:xfrm>
            <a:off x="4045226" y="5751444"/>
            <a:ext cx="1053549" cy="1027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500" dirty="0" smtClean="0"/>
              <a:t>Joseph</a:t>
            </a:r>
            <a:endParaRPr lang="en-AU" sz="1500" dirty="0"/>
          </a:p>
        </p:txBody>
      </p:sp>
      <p:cxnSp>
        <p:nvCxnSpPr>
          <p:cNvPr id="9" name="Gerader Verbinder 8"/>
          <p:cNvCxnSpPr>
            <a:stCxn id="5" idx="6"/>
            <a:endCxn id="4" idx="2"/>
          </p:cNvCxnSpPr>
          <p:nvPr/>
        </p:nvCxnSpPr>
        <p:spPr>
          <a:xfrm>
            <a:off x="3399183" y="1679718"/>
            <a:ext cx="234563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stCxn id="6" idx="7"/>
            <a:endCxn id="4" idx="3"/>
          </p:cNvCxnSpPr>
          <p:nvPr/>
        </p:nvCxnSpPr>
        <p:spPr>
          <a:xfrm flipV="1">
            <a:off x="2191345" y="2042833"/>
            <a:ext cx="3707761" cy="18977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stCxn id="8" idx="7"/>
            <a:endCxn id="7" idx="3"/>
          </p:cNvCxnSpPr>
          <p:nvPr/>
        </p:nvCxnSpPr>
        <p:spPr>
          <a:xfrm flipV="1">
            <a:off x="4944486" y="4666766"/>
            <a:ext cx="2008169" cy="12350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832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2g Series converging to e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lim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⁡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AU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lim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fName>
                      <m:e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f>
                                      <m:f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den>
                                    </m:f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func>
                  </m:oMath>
                </a14:m>
                <a:endParaRPr lang="en-AU" dirty="0" smtClean="0"/>
              </a:p>
              <a:p>
                <a:r>
                  <a:rPr lang="en-AU" dirty="0" smtClean="0"/>
                  <a:t>Let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de-DE" b="0" dirty="0" smtClean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⋯=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fName>
                      <m:e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  <m:sSup>
                              <m:sSupPr>
                                <m:ctrlP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de-DE" b="0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0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de-DE" b="0" i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sty m:val="p"/>
                                          </m:rPr>
                                          <a:rPr lang="de-DE" b="0" i="0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p>
                    </m:sSup>
                    <m:r>
                      <a:rPr lang="de-DE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p>
                  </m:oMath>
                </a14:m>
                <a:endParaRPr lang="en-AU" dirty="0" smtClean="0"/>
              </a:p>
              <a:p>
                <a:r>
                  <a:rPr lang="de-DE" dirty="0" err="1" smtClean="0"/>
                  <a:t>Maybe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don‘t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need</a:t>
                </a:r>
                <a:r>
                  <a:rPr lang="de-DE" dirty="0" smtClean="0"/>
                  <a:t> all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slide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explain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following</a:t>
                </a:r>
                <a:r>
                  <a:rPr lang="de-DE" dirty="0" smtClean="0"/>
                  <a:t> (</a:t>
                </a:r>
                <a:r>
                  <a:rPr lang="de-DE" dirty="0" err="1" smtClean="0"/>
                  <a:t>slides</a:t>
                </a:r>
                <a:r>
                  <a:rPr lang="de-DE" dirty="0" smtClean="0"/>
                  <a:t>)?</a:t>
                </a:r>
                <a:endParaRPr lang="en-AU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731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2g Boosting Success Probability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AU" dirty="0" smtClean="0"/>
                  <a:t>Run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AU" dirty="0" smtClean="0"/>
                  <a:t> times and take the best result</a:t>
                </a:r>
              </a:p>
              <a:p>
                <a:r>
                  <a:rPr lang="en-AU" dirty="0" smtClean="0"/>
                  <a:t>Probability of at least one success:</a:t>
                </a:r>
                <a:br>
                  <a:rPr lang="en-AU" dirty="0" smtClean="0"/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AU" dirty="0" smtClean="0"/>
              </a:p>
              <a:p>
                <a:r>
                  <a:rPr lang="en-AU" dirty="0" smtClean="0"/>
                  <a:t>To make it an e-series, we need k to contain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AU" dirty="0" smtClean="0"/>
                  <a:t>. And for the runtime, it turns out that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AU" dirty="0" smtClean="0"/>
                  <a:t> works well.</a:t>
                </a:r>
              </a:p>
              <a:p>
                <a:r>
                  <a:rPr lang="en-AU" dirty="0" smtClean="0"/>
                  <a:t>So we use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AU" dirty="0" smtClean="0"/>
                  <a:t> and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AU" dirty="0" smtClean="0"/>
              </a:p>
              <a:p>
                <a:r>
                  <a:rPr lang="en-AU" dirty="0" smtClean="0"/>
                  <a:t>Total runtime is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3081" r="-10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307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2g Boosting Success Probability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de-DE" b="0" dirty="0" smtClean="0"/>
                  <a:t/>
                </a:r>
                <a:br>
                  <a:rPr lang="de-DE" b="0" dirty="0" smtClean="0"/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d>
                                          <m:dPr>
                                            <m:ctrlP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type m:val="noBar"/>
                                                <m:ctrlPr>
                                                  <a:rPr lang="de-DE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de-DE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de-DE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de-DE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de-DE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sup>
                            </m:sSup>
                          </m:e>
                        </m:d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den>
                    </m:f>
                  </m:oMath>
                </a14:m>
                <a:endParaRPr lang="en-AU" dirty="0" smtClean="0"/>
              </a:p>
              <a:p>
                <a:r>
                  <a:rPr lang="en-AU" dirty="0" smtClean="0"/>
                  <a:t>Error probability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AU" dirty="0" smtClean="0"/>
              </a:p>
              <a:p>
                <a:r>
                  <a:rPr lang="en-AU" dirty="0" smtClean="0"/>
                  <a:t>TODO Should never use ln or make sure that ln and log are used consistently in the right places.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59" r="-309" b="-84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388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3a/b TODO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There will be some slides with the </a:t>
            </a:r>
            <a:r>
              <a:rPr lang="en-AU" dirty="0" err="1" smtClean="0"/>
              <a:t>sqrt</a:t>
            </a:r>
            <a:r>
              <a:rPr lang="en-AU" dirty="0" smtClean="0"/>
              <a:t>(2</a:t>
            </a:r>
            <a:r>
              <a:rPr lang="en-AU" smtClean="0"/>
              <a:t>) thing and some more math.</a:t>
            </a:r>
            <a:endParaRPr lang="en-AU" dirty="0"/>
          </a:p>
        </p:txBody>
      </p:sp>
      <p:sp>
        <p:nvSpPr>
          <p:cNvPr id="4" name="Textfeld 3"/>
          <p:cNvSpPr txBox="1"/>
          <p:nvPr/>
        </p:nvSpPr>
        <p:spPr>
          <a:xfrm>
            <a:off x="4114800" y="297511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54960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3h Success Probability (NOTE This is for the extended version)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AU" dirty="0" smtClean="0"/>
                  <a:t>One run succeeds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AU" dirty="0" smtClean="0"/>
                  <a:t> probability.</a:t>
                </a:r>
              </a:p>
              <a:p>
                <a:r>
                  <a:rPr lang="en-AU" dirty="0" smtClean="0"/>
                  <a:t>We run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AU" dirty="0" smtClean="0"/>
                  <a:t> times.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𝑙𝑒𝑎𝑠𝑡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𝑜𝑛𝑒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𝑟𝑢𝑛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𝑠𝑢𝑐𝑐𝑒𝑒𝑑𝑠</m:t>
                        </m:r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b="0" dirty="0" smtClean="0"/>
                  <a:t/>
                </a:r>
                <a:br>
                  <a:rPr lang="de-DE" b="0" dirty="0" smtClean="0"/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func>
                          <m:func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de-DE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de-DE" b="0" dirty="0" smtClean="0"/>
                  <a:t/>
                </a:r>
                <a:br>
                  <a:rPr lang="de-DE" b="0" dirty="0" smtClean="0"/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de-DE" b="0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de-DE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)⋅(−</m:t>
                            </m:r>
                            <m:func>
                              <m:func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sup>
                    </m:sSup>
                  </m:oMath>
                </a14:m>
                <a:r>
                  <a:rPr lang="de-DE" b="0" dirty="0" smtClean="0"/>
                  <a:t/>
                </a:r>
                <a:br>
                  <a:rPr lang="de-DE" b="0" dirty="0" smtClean="0"/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b="0" dirty="0" smtClean="0"/>
                  <a:t> Error prob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de-DE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de-DE" b="0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67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5744817" y="543342"/>
            <a:ext cx="1053549" cy="1027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Hakki</a:t>
            </a:r>
            <a:endParaRPr lang="en-AU" dirty="0"/>
          </a:p>
        </p:txBody>
      </p:sp>
      <p:sp>
        <p:nvSpPr>
          <p:cNvPr id="6" name="Ellipse 5"/>
          <p:cNvSpPr/>
          <p:nvPr/>
        </p:nvSpPr>
        <p:spPr>
          <a:xfrm>
            <a:off x="2345634" y="543342"/>
            <a:ext cx="1053549" cy="1027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Andy</a:t>
            </a:r>
            <a:endParaRPr lang="en-AU" dirty="0"/>
          </a:p>
        </p:txBody>
      </p:sp>
      <p:sp>
        <p:nvSpPr>
          <p:cNvPr id="7" name="Ellipse 6"/>
          <p:cNvSpPr/>
          <p:nvPr/>
        </p:nvSpPr>
        <p:spPr>
          <a:xfrm>
            <a:off x="1292085" y="3167275"/>
            <a:ext cx="1053549" cy="1027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Philipp</a:t>
            </a:r>
            <a:endParaRPr lang="en-AU" sz="1600" dirty="0"/>
          </a:p>
        </p:txBody>
      </p:sp>
      <p:sp>
        <p:nvSpPr>
          <p:cNvPr id="8" name="Ellipse 7"/>
          <p:cNvSpPr/>
          <p:nvPr/>
        </p:nvSpPr>
        <p:spPr>
          <a:xfrm>
            <a:off x="6798366" y="3167275"/>
            <a:ext cx="1053549" cy="1027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David</a:t>
            </a:r>
            <a:endParaRPr lang="en-AU" dirty="0"/>
          </a:p>
        </p:txBody>
      </p:sp>
      <p:sp>
        <p:nvSpPr>
          <p:cNvPr id="9" name="Ellipse 8"/>
          <p:cNvSpPr/>
          <p:nvPr/>
        </p:nvSpPr>
        <p:spPr>
          <a:xfrm>
            <a:off x="4045226" y="5128590"/>
            <a:ext cx="1053549" cy="1027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500" dirty="0" smtClean="0"/>
              <a:t>Joseph</a:t>
            </a:r>
            <a:endParaRPr lang="en-AU" sz="1500" dirty="0"/>
          </a:p>
        </p:txBody>
      </p:sp>
      <p:cxnSp>
        <p:nvCxnSpPr>
          <p:cNvPr id="13" name="Gerader Verbinder 12"/>
          <p:cNvCxnSpPr>
            <a:stCxn id="6" idx="6"/>
            <a:endCxn id="5" idx="2"/>
          </p:cNvCxnSpPr>
          <p:nvPr/>
        </p:nvCxnSpPr>
        <p:spPr>
          <a:xfrm>
            <a:off x="3399183" y="1056864"/>
            <a:ext cx="234563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4145376" y="687532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Italian (1)</a:t>
            </a:r>
            <a:endParaRPr lang="en-AU" dirty="0"/>
          </a:p>
        </p:txBody>
      </p:sp>
      <p:cxnSp>
        <p:nvCxnSpPr>
          <p:cNvPr id="17" name="Gerader Verbinder 16"/>
          <p:cNvCxnSpPr>
            <a:stCxn id="7" idx="7"/>
            <a:endCxn id="5" idx="3"/>
          </p:cNvCxnSpPr>
          <p:nvPr/>
        </p:nvCxnSpPr>
        <p:spPr>
          <a:xfrm flipV="1">
            <a:off x="2191345" y="1419979"/>
            <a:ext cx="3707761" cy="18977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 rot="20010243">
            <a:off x="3017605" y="2039518"/>
            <a:ext cx="174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Döner</a:t>
            </a:r>
            <a:r>
              <a:rPr lang="en-AU" dirty="0" smtClean="0"/>
              <a:t>, Italian (2)</a:t>
            </a:r>
            <a:endParaRPr lang="en-AU" dirty="0"/>
          </a:p>
        </p:txBody>
      </p:sp>
      <p:cxnSp>
        <p:nvCxnSpPr>
          <p:cNvPr id="21" name="Gerader Verbinder 20"/>
          <p:cNvCxnSpPr>
            <a:stCxn id="9" idx="7"/>
            <a:endCxn id="8" idx="3"/>
          </p:cNvCxnSpPr>
          <p:nvPr/>
        </p:nvCxnSpPr>
        <p:spPr>
          <a:xfrm flipV="1">
            <a:off x="4944486" y="4043912"/>
            <a:ext cx="2008169" cy="12350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 rot="19658579">
            <a:off x="5223538" y="4314779"/>
            <a:ext cx="115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Korean (1)</a:t>
            </a:r>
            <a:endParaRPr lang="en-AU" dirty="0"/>
          </a:p>
        </p:txBody>
      </p:sp>
      <p:cxnSp>
        <p:nvCxnSpPr>
          <p:cNvPr id="15" name="Gerader Verbinder 14"/>
          <p:cNvCxnSpPr>
            <a:stCxn id="7" idx="6"/>
            <a:endCxn id="8" idx="2"/>
          </p:cNvCxnSpPr>
          <p:nvPr/>
        </p:nvCxnSpPr>
        <p:spPr>
          <a:xfrm>
            <a:off x="2345634" y="3680797"/>
            <a:ext cx="4452732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947470" y="329312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A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Nothing (0)</a:t>
            </a:r>
            <a:endParaRPr lang="en-A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24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5744817" y="543342"/>
            <a:ext cx="1053549" cy="1027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Hakki</a:t>
            </a:r>
            <a:endParaRPr lang="en-AU" dirty="0"/>
          </a:p>
        </p:txBody>
      </p:sp>
      <p:sp>
        <p:nvSpPr>
          <p:cNvPr id="6" name="Ellipse 5"/>
          <p:cNvSpPr/>
          <p:nvPr/>
        </p:nvSpPr>
        <p:spPr>
          <a:xfrm>
            <a:off x="2345634" y="543342"/>
            <a:ext cx="1053549" cy="1027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Andy</a:t>
            </a:r>
            <a:endParaRPr lang="en-AU" dirty="0"/>
          </a:p>
        </p:txBody>
      </p:sp>
      <p:sp>
        <p:nvSpPr>
          <p:cNvPr id="7" name="Ellipse 6"/>
          <p:cNvSpPr/>
          <p:nvPr/>
        </p:nvSpPr>
        <p:spPr>
          <a:xfrm>
            <a:off x="1292085" y="3167275"/>
            <a:ext cx="1053549" cy="1027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Philipp</a:t>
            </a:r>
            <a:endParaRPr lang="en-AU" sz="1600" dirty="0"/>
          </a:p>
        </p:txBody>
      </p:sp>
      <p:sp>
        <p:nvSpPr>
          <p:cNvPr id="8" name="Ellipse 7"/>
          <p:cNvSpPr/>
          <p:nvPr/>
        </p:nvSpPr>
        <p:spPr>
          <a:xfrm>
            <a:off x="6798366" y="3167275"/>
            <a:ext cx="1053549" cy="1027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David</a:t>
            </a:r>
            <a:endParaRPr lang="en-AU" dirty="0"/>
          </a:p>
        </p:txBody>
      </p:sp>
      <p:sp>
        <p:nvSpPr>
          <p:cNvPr id="9" name="Ellipse 8"/>
          <p:cNvSpPr/>
          <p:nvPr/>
        </p:nvSpPr>
        <p:spPr>
          <a:xfrm>
            <a:off x="4045226" y="5128590"/>
            <a:ext cx="1053549" cy="1027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500" dirty="0" smtClean="0"/>
              <a:t>Joseph</a:t>
            </a:r>
            <a:endParaRPr lang="en-AU" sz="1500" dirty="0"/>
          </a:p>
        </p:txBody>
      </p:sp>
      <p:cxnSp>
        <p:nvCxnSpPr>
          <p:cNvPr id="13" name="Gerader Verbinder 12"/>
          <p:cNvCxnSpPr>
            <a:stCxn id="6" idx="6"/>
            <a:endCxn id="5" idx="2"/>
          </p:cNvCxnSpPr>
          <p:nvPr/>
        </p:nvCxnSpPr>
        <p:spPr>
          <a:xfrm>
            <a:off x="3399183" y="1056864"/>
            <a:ext cx="234563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stCxn id="7" idx="7"/>
            <a:endCxn id="5" idx="3"/>
          </p:cNvCxnSpPr>
          <p:nvPr/>
        </p:nvCxnSpPr>
        <p:spPr>
          <a:xfrm flipV="1">
            <a:off x="2191345" y="1419979"/>
            <a:ext cx="3707761" cy="18977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9" idx="6"/>
            <a:endCxn id="8" idx="3"/>
          </p:cNvCxnSpPr>
          <p:nvPr/>
        </p:nvCxnSpPr>
        <p:spPr>
          <a:xfrm flipV="1">
            <a:off x="5098775" y="4043912"/>
            <a:ext cx="1853880" cy="1598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7" idx="0"/>
            <a:endCxn id="6" idx="3"/>
          </p:cNvCxnSpPr>
          <p:nvPr/>
        </p:nvCxnSpPr>
        <p:spPr>
          <a:xfrm flipV="1">
            <a:off x="1818860" y="1419979"/>
            <a:ext cx="681063" cy="17472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7" idx="5"/>
            <a:endCxn id="9" idx="2"/>
          </p:cNvCxnSpPr>
          <p:nvPr/>
        </p:nvCxnSpPr>
        <p:spPr>
          <a:xfrm>
            <a:off x="2191345" y="4043912"/>
            <a:ext cx="1853881" cy="1598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>
            <a:stCxn id="6" idx="5"/>
            <a:endCxn id="8" idx="1"/>
          </p:cNvCxnSpPr>
          <p:nvPr/>
        </p:nvCxnSpPr>
        <p:spPr>
          <a:xfrm>
            <a:off x="3244894" y="1419979"/>
            <a:ext cx="3707761" cy="18977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stCxn id="6" idx="4"/>
            <a:endCxn id="9" idx="1"/>
          </p:cNvCxnSpPr>
          <p:nvPr/>
        </p:nvCxnSpPr>
        <p:spPr>
          <a:xfrm>
            <a:off x="2872409" y="1570386"/>
            <a:ext cx="1327106" cy="37086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5" idx="4"/>
            <a:endCxn id="9" idx="7"/>
          </p:cNvCxnSpPr>
          <p:nvPr/>
        </p:nvCxnSpPr>
        <p:spPr>
          <a:xfrm flipH="1">
            <a:off x="4944486" y="1570386"/>
            <a:ext cx="1327106" cy="37086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5" idx="5"/>
            <a:endCxn id="8" idx="0"/>
          </p:cNvCxnSpPr>
          <p:nvPr/>
        </p:nvCxnSpPr>
        <p:spPr>
          <a:xfrm>
            <a:off x="6644077" y="1419979"/>
            <a:ext cx="681064" cy="17472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34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1aii 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AU" dirty="0" smtClean="0"/>
                  <a:t>Undirected graph: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AU" dirty="0" smtClean="0"/>
              </a:p>
              <a:p>
                <a:r>
                  <a:rPr lang="en-AU" dirty="0" smtClean="0"/>
                  <a:t>Cut: Partitioning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 smtClean="0"/>
                  <a:t> with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  <m:acc>
                      <m:accPr>
                        <m:chr m:val="̇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∪</m:t>
                        </m:r>
                      </m:e>
                    </m:acc>
                    <m:acc>
                      <m:accPr>
                        <m:chr m:val="̅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endParaRPr lang="en-AU" dirty="0" smtClean="0"/>
              </a:p>
              <a:p>
                <a:pPr lvl="1"/>
                <a:r>
                  <a:rPr lang="en-AU" dirty="0" smtClean="0"/>
                  <a:t>Alternative: Subset of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AU" dirty="0" smtClean="0"/>
                  <a:t> that, if removed, splits the graph into two connected components.</a:t>
                </a:r>
              </a:p>
              <a:p>
                <a:pPr lvl="1"/>
                <a:r>
                  <a:rPr lang="en-AU" dirty="0" smtClean="0"/>
                  <a:t>Weight: Number of edges between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AU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AU" dirty="0" smtClean="0"/>
                  <a:t>:</a:t>
                </a:r>
                <a:br>
                  <a:rPr lang="en-AU" dirty="0" smtClean="0"/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acc>
                          <m:accPr>
                            <m:chr m:val="̅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AU" dirty="0" smtClean="0"/>
              </a:p>
              <a:p>
                <a:pPr/>
                <a:r>
                  <a:rPr lang="en-AU" dirty="0" smtClean="0"/>
                  <a:t>Min-cut: A cut with minimum weight and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endParaRPr lang="en-AU" dirty="0" smtClean="0"/>
              </a:p>
              <a:p>
                <a:pPr/>
                <a:endParaRPr lang="en-AU" dirty="0"/>
              </a:p>
              <a:p>
                <a:pPr/>
                <a:r>
                  <a:rPr lang="en-AU" dirty="0" smtClean="0"/>
                  <a:t>We do not cover (therefore TODO delete this):</a:t>
                </a:r>
              </a:p>
              <a:p>
                <a:pPr lvl="1"/>
                <a:r>
                  <a:rPr lang="en-AU" dirty="0" smtClean="0"/>
                  <a:t>Directed cut: Given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AU" dirty="0" smtClean="0"/>
                  <a:t>, ensure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endParaRPr lang="en-AU" dirty="0" smtClean="0"/>
              </a:p>
              <a:p>
                <a:pPr lvl="1"/>
                <a:r>
                  <a:rPr lang="en-AU" dirty="0" smtClean="0"/>
                  <a:t>k-cut: Cuts the graph into k connected components</a:t>
                </a:r>
              </a:p>
              <a:p>
                <a:pPr lvl="1"/>
                <a:endParaRPr lang="en-AU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3081" b="-26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079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1aiii Examples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TODO Prepare stuff to draw on the whiteboard</a:t>
            </a:r>
          </a:p>
          <a:p>
            <a:endParaRPr lang="en-AU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11602" t="16892" r="10379" b="7383"/>
          <a:stretch/>
        </p:blipFill>
        <p:spPr>
          <a:xfrm>
            <a:off x="755373" y="2301656"/>
            <a:ext cx="7633253" cy="41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3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1bi Preview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AU" dirty="0" smtClean="0"/>
                  <a:t>Karger’s algorithm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AU" dirty="0" smtClean="0"/>
                  <a:t> runtime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O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 smtClean="0"/>
                  <a:t> probability of making an error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AU" dirty="0" smtClean="0"/>
                  <a:t> time for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AU" dirty="0" smtClean="0"/>
                  <a:t> error probability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dirty="0" smtClean="0"/>
                  <a:t>Improvement by </a:t>
                </a:r>
                <a:r>
                  <a:rPr lang="en-AU" dirty="0" err="1" smtClean="0"/>
                  <a:t>Karger</a:t>
                </a:r>
                <a:r>
                  <a:rPr lang="en-AU" dirty="0" smtClean="0"/>
                  <a:t> and Stein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fNam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AU" dirty="0" smtClean="0"/>
                  <a:t> runtime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 smtClean="0"/>
                  <a:t> error probability</a:t>
                </a:r>
                <a:endParaRPr lang="en-AU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23" t="-23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60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1bii Comparison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 smtClean="0"/>
                  <a:t>A trivial algorithm checks all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dirty="0" smtClean="0"/>
                  <a:t> TODO possible subsets of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AU" dirty="0" smtClean="0"/>
                  <a:t> and computes the weight of the resulting cuts, which takes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𝑇𝑂𝐷𝑂</m:t>
                    </m:r>
                  </m:oMath>
                </a14:m>
                <a:r>
                  <a:rPr lang="en-AU" dirty="0" smtClean="0"/>
                  <a:t> time in total.</a:t>
                </a:r>
                <a:br>
                  <a:rPr lang="en-AU" dirty="0" smtClean="0"/>
                </a:br>
                <a:r>
                  <a:rPr lang="en-AU" dirty="0" smtClean="0"/>
                  <a:t>TODO This sentence should be shortened, just a few notes/words.</a:t>
                </a:r>
              </a:p>
              <a:p>
                <a:r>
                  <a:rPr lang="en-AU" dirty="0" smtClean="0"/>
                  <a:t>Another algorithm (TODO the one that’s based on many max-flow-computations) takes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𝑇𝑂𝐷𝑂</m:t>
                    </m:r>
                  </m:oMath>
                </a14:m>
                <a:r>
                  <a:rPr lang="en-AU" dirty="0" smtClean="0"/>
                  <a:t> time</a:t>
                </a:r>
                <a:endParaRPr lang="en-AU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832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1biv </a:t>
            </a:r>
            <a:r>
              <a:rPr lang="en-AU" dirty="0" err="1" smtClean="0"/>
              <a:t>Karger’s</a:t>
            </a:r>
            <a:r>
              <a:rPr lang="en-AU" dirty="0" smtClean="0"/>
              <a:t> Algorithm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TODO need the </a:t>
            </a:r>
            <a:r>
              <a:rPr lang="en-AU" dirty="0" err="1" smtClean="0"/>
              <a:t>algo</a:t>
            </a:r>
            <a:r>
              <a:rPr lang="en-AU" dirty="0" smtClean="0"/>
              <a:t>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1447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309</Words>
  <Application>Microsoft Office PowerPoint</Application>
  <PresentationFormat>Bildschirmpräsentation (4:3)</PresentationFormat>
  <Paragraphs>100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PowerPoint-Präsentation</vt:lpstr>
      <vt:lpstr>1ai Two Food Tours</vt:lpstr>
      <vt:lpstr>PowerPoint-Präsentation</vt:lpstr>
      <vt:lpstr>PowerPoint-Präsentation</vt:lpstr>
      <vt:lpstr>1aii </vt:lpstr>
      <vt:lpstr>1aiii Examples</vt:lpstr>
      <vt:lpstr>1bi Preview</vt:lpstr>
      <vt:lpstr>1bii Comparison</vt:lpstr>
      <vt:lpstr>1biv Karger’s Algorithm</vt:lpstr>
      <vt:lpstr>1bv TODO Karger running example</vt:lpstr>
      <vt:lpstr>1bviii Running Time</vt:lpstr>
      <vt:lpstr>Fact 1 – Sum of Node Degrees</vt:lpstr>
      <vt:lpstr>Fact 2 – Average Node Degree</vt:lpstr>
      <vt:lpstr>Fact 3 – Min-cut Size</vt:lpstr>
      <vt:lpstr>Fact 3 – Min-cut Size</vt:lpstr>
      <vt:lpstr>Fact 4 – TODO</vt:lpstr>
      <vt:lpstr>2e Contracting = Not Cutting</vt:lpstr>
      <vt:lpstr>2f Success Probability</vt:lpstr>
      <vt:lpstr>2f Success Probability</vt:lpstr>
      <vt:lpstr>2g Series converging to e</vt:lpstr>
      <vt:lpstr>2g Boosting Success Probability</vt:lpstr>
      <vt:lpstr>2g Boosting Success Probability</vt:lpstr>
      <vt:lpstr>3a/b TODO</vt:lpstr>
      <vt:lpstr>3h Success Probability (NOTE This is for the extended version)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 1 – Sum of Node Degrees</dc:title>
  <dc:creator>Keck Philipp</dc:creator>
  <cp:lastModifiedBy>Keck Philipp</cp:lastModifiedBy>
  <cp:revision>15</cp:revision>
  <dcterms:created xsi:type="dcterms:W3CDTF">2016-03-09T09:13:34Z</dcterms:created>
  <dcterms:modified xsi:type="dcterms:W3CDTF">2016-03-10T15:42:09Z</dcterms:modified>
</cp:coreProperties>
</file>