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0" r:id="rId3"/>
    <p:sldId id="257" r:id="rId4"/>
    <p:sldId id="258" r:id="rId5"/>
    <p:sldId id="259" r:id="rId6"/>
    <p:sldId id="261" r:id="rId7"/>
    <p:sldId id="262" r:id="rId8"/>
    <p:sldId id="264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91" autoAdjust="0"/>
  </p:normalViewPr>
  <p:slideViewPr>
    <p:cSldViewPr>
      <p:cViewPr>
        <p:scale>
          <a:sx n="100" d="100"/>
          <a:sy n="100" d="100"/>
        </p:scale>
        <p:origin x="-294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10/08/2018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10/08/2018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10/08/2018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10/08/2018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10/08/2018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10/08/2018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10/08/2018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10/08/2018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10/08/2018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10/08/2018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10/08/2018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10/08/2018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B846D3-189B-4E6F-9292-85869F4660B9}" type="datetime1">
              <a:rPr lang="es-ES" smtClean="0"/>
              <a:pPr>
                <a:defRPr/>
              </a:pPr>
              <a:t>10/08/2018</a:t>
            </a:fld>
            <a:endParaRPr lang="es-ES"/>
          </a:p>
        </p:txBody>
      </p:sp>
      <p:sp>
        <p:nvSpPr>
          <p:cNvPr id="2" name="1 CuadroTexto"/>
          <p:cNvSpPr txBox="1"/>
          <p:nvPr/>
        </p:nvSpPr>
        <p:spPr>
          <a:xfrm>
            <a:off x="899592" y="1955144"/>
            <a:ext cx="2297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200" b="1" dirty="0"/>
              <a:t>Profesor</a:t>
            </a:r>
            <a:r>
              <a:rPr lang="es-CR" sz="1200" dirty="0"/>
              <a:t>: Ignacio Ramírez </a:t>
            </a:r>
            <a:r>
              <a:rPr lang="es-CR" sz="1200" dirty="0" err="1"/>
              <a:t>Antillón</a:t>
            </a:r>
            <a:endParaRPr lang="es-CR" sz="1200" dirty="0"/>
          </a:p>
        </p:txBody>
      </p:sp>
      <p:sp>
        <p:nvSpPr>
          <p:cNvPr id="9" name="8 CuadroTexto"/>
          <p:cNvSpPr txBox="1"/>
          <p:nvPr/>
        </p:nvSpPr>
        <p:spPr>
          <a:xfrm>
            <a:off x="895389" y="2299052"/>
            <a:ext cx="2057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200" b="1" dirty="0" err="1"/>
              <a:t>EMail</a:t>
            </a:r>
            <a:r>
              <a:rPr lang="es-CR" sz="1200" dirty="0"/>
              <a:t>: igramireza@gmail.com</a:t>
            </a:r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357847"/>
              </p:ext>
            </p:extLst>
          </p:nvPr>
        </p:nvGraphicFramePr>
        <p:xfrm>
          <a:off x="1187624" y="3068960"/>
          <a:ext cx="2736303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36303"/>
              </a:tblGrid>
              <a:tr h="158033">
                <a:tc>
                  <a:txBody>
                    <a:bodyPr/>
                    <a:lstStyle/>
                    <a:p>
                      <a:pPr algn="l" fontAlgn="t"/>
                      <a:r>
                        <a:rPr lang="es-CR" sz="1200" u="none" strike="noStrike" dirty="0">
                          <a:effectLst/>
                        </a:rPr>
                        <a:t>AGUERO SANCHEZ NELLY MARIA </a:t>
                      </a:r>
                      <a:endParaRPr lang="es-CR" sz="12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0" marR="0" marT="0" marB="0"/>
                </a:tc>
              </a:tr>
              <a:tr h="119172">
                <a:tc>
                  <a:txBody>
                    <a:bodyPr/>
                    <a:lstStyle/>
                    <a:p>
                      <a:pPr algn="l" fontAlgn="t"/>
                      <a:r>
                        <a:rPr lang="es-CR" sz="1200" u="none" strike="noStrike" dirty="0">
                          <a:effectLst/>
                        </a:rPr>
                        <a:t>ALVARADO VELAZQUEZ ANDRES </a:t>
                      </a:r>
                      <a:endParaRPr lang="es-CR" sz="12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0" marR="0" marT="0" marB="0"/>
                </a:tc>
              </a:tr>
              <a:tr h="158033">
                <a:tc>
                  <a:txBody>
                    <a:bodyPr/>
                    <a:lstStyle/>
                    <a:p>
                      <a:pPr algn="l" fontAlgn="t"/>
                      <a:r>
                        <a:rPr lang="es-CR" sz="1200" u="none" strike="noStrike">
                          <a:effectLst/>
                        </a:rPr>
                        <a:t>AMABLE MOLINA MARTIN ALONSO </a:t>
                      </a:r>
                      <a:endParaRPr lang="es-CR" sz="12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0" marR="0" marT="0" marB="0"/>
                </a:tc>
              </a:tr>
              <a:tr h="119172">
                <a:tc>
                  <a:txBody>
                    <a:bodyPr/>
                    <a:lstStyle/>
                    <a:p>
                      <a:pPr algn="l" fontAlgn="t"/>
                      <a:r>
                        <a:rPr lang="es-CR" sz="1200" u="none" strike="noStrike">
                          <a:effectLst/>
                        </a:rPr>
                        <a:t>ARCE MONTERO MELISSA </a:t>
                      </a:r>
                      <a:endParaRPr lang="es-CR" sz="12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0" marR="0" marT="0" marB="0"/>
                </a:tc>
              </a:tr>
              <a:tr h="158033">
                <a:tc>
                  <a:txBody>
                    <a:bodyPr/>
                    <a:lstStyle/>
                    <a:p>
                      <a:pPr algn="l" fontAlgn="t"/>
                      <a:r>
                        <a:rPr lang="es-CR" sz="1200" u="none" strike="noStrike">
                          <a:effectLst/>
                        </a:rPr>
                        <a:t>BERMUDEZ ALVAREZ JOSE DANIEL </a:t>
                      </a:r>
                      <a:endParaRPr lang="es-CR" sz="12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0" marR="0" marT="0" marB="0"/>
                </a:tc>
              </a:tr>
              <a:tr h="158033">
                <a:tc>
                  <a:txBody>
                    <a:bodyPr/>
                    <a:lstStyle/>
                    <a:p>
                      <a:pPr algn="l" fontAlgn="t"/>
                      <a:r>
                        <a:rPr lang="es-CR" sz="1200" u="none" strike="noStrike">
                          <a:effectLst/>
                        </a:rPr>
                        <a:t>BRENES CERDAS FRANKLIN MAURICIO </a:t>
                      </a:r>
                      <a:endParaRPr lang="es-CR" sz="12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0" marR="0" marT="0" marB="0"/>
                </a:tc>
              </a:tr>
              <a:tr h="119172">
                <a:tc>
                  <a:txBody>
                    <a:bodyPr/>
                    <a:lstStyle/>
                    <a:p>
                      <a:pPr algn="l" fontAlgn="t"/>
                      <a:r>
                        <a:rPr lang="es-CR" sz="1200" u="none" strike="noStrike">
                          <a:effectLst/>
                        </a:rPr>
                        <a:t>CAMARENO LACAYO JENNIFER </a:t>
                      </a:r>
                      <a:endParaRPr lang="es-CR" sz="12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0" marR="0" marT="0" marB="0"/>
                </a:tc>
              </a:tr>
              <a:tr h="158033">
                <a:tc>
                  <a:txBody>
                    <a:bodyPr/>
                    <a:lstStyle/>
                    <a:p>
                      <a:pPr algn="l" fontAlgn="t"/>
                      <a:r>
                        <a:rPr lang="es-CR" sz="1200" u="none" strike="noStrike">
                          <a:effectLst/>
                        </a:rPr>
                        <a:t>CHAVARRIA CHAVES BRAYAN MAURICIO </a:t>
                      </a:r>
                      <a:endParaRPr lang="es-CR" sz="12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0" marR="0" marT="0" marB="0"/>
                </a:tc>
              </a:tr>
              <a:tr h="158033">
                <a:tc>
                  <a:txBody>
                    <a:bodyPr/>
                    <a:lstStyle/>
                    <a:p>
                      <a:pPr algn="l" fontAlgn="t"/>
                      <a:r>
                        <a:rPr lang="es-CR" sz="1200" u="none" strike="noStrike">
                          <a:effectLst/>
                        </a:rPr>
                        <a:t>CHAVARRIA FONSECA MANUEL JOSUE </a:t>
                      </a:r>
                      <a:endParaRPr lang="es-CR" sz="12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0" marR="0" marT="0" marB="0"/>
                </a:tc>
              </a:tr>
              <a:tr h="158033">
                <a:tc>
                  <a:txBody>
                    <a:bodyPr/>
                    <a:lstStyle/>
                    <a:p>
                      <a:pPr algn="l" fontAlgn="t"/>
                      <a:r>
                        <a:rPr lang="es-CR" sz="1200" u="none" strike="noStrike">
                          <a:effectLst/>
                        </a:rPr>
                        <a:t>ESQUIVEL MOLINA BRANDON JOSE </a:t>
                      </a:r>
                      <a:endParaRPr lang="es-CR" sz="12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0" marR="0" marT="0" marB="0"/>
                </a:tc>
              </a:tr>
              <a:tr h="158033">
                <a:tc>
                  <a:txBody>
                    <a:bodyPr/>
                    <a:lstStyle/>
                    <a:p>
                      <a:pPr algn="l" fontAlgn="t"/>
                      <a:r>
                        <a:rPr lang="es-CR" sz="1200" u="none" strike="noStrike">
                          <a:effectLst/>
                        </a:rPr>
                        <a:t>FALLAS MEJIA JORGE ISAAC </a:t>
                      </a:r>
                      <a:endParaRPr lang="es-CR" sz="12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0" marR="0" marT="0" marB="0"/>
                </a:tc>
              </a:tr>
              <a:tr h="158033">
                <a:tc>
                  <a:txBody>
                    <a:bodyPr/>
                    <a:lstStyle/>
                    <a:p>
                      <a:pPr algn="l" fontAlgn="t"/>
                      <a:r>
                        <a:rPr lang="es-CR" sz="1200" u="none" strike="noStrike">
                          <a:effectLst/>
                        </a:rPr>
                        <a:t>FONSECA UGALDE LUIS ADOLFO </a:t>
                      </a:r>
                      <a:endParaRPr lang="es-CR" sz="12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0" marR="0" marT="0" marB="0"/>
                </a:tc>
              </a:tr>
              <a:tr h="158033">
                <a:tc>
                  <a:txBody>
                    <a:bodyPr/>
                    <a:lstStyle/>
                    <a:p>
                      <a:pPr algn="l" fontAlgn="t"/>
                      <a:r>
                        <a:rPr lang="es-CR" sz="1200" u="none" strike="noStrike">
                          <a:effectLst/>
                        </a:rPr>
                        <a:t>GONZALEZ MARTINEZ IRIS ALICIA </a:t>
                      </a:r>
                      <a:endParaRPr lang="es-CR" sz="12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0" marR="0" marT="0" marB="0"/>
                </a:tc>
              </a:tr>
              <a:tr h="119172">
                <a:tc>
                  <a:txBody>
                    <a:bodyPr/>
                    <a:lstStyle/>
                    <a:p>
                      <a:pPr algn="l" fontAlgn="t"/>
                      <a:r>
                        <a:rPr lang="es-CR" sz="1200" u="none" strike="noStrike">
                          <a:effectLst/>
                        </a:rPr>
                        <a:t>GONZALEZ RICZ ROBIN </a:t>
                      </a:r>
                      <a:endParaRPr lang="es-CR" sz="12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0" marR="0" marT="0" marB="0"/>
                </a:tc>
              </a:tr>
              <a:tr h="158033">
                <a:tc>
                  <a:txBody>
                    <a:bodyPr/>
                    <a:lstStyle/>
                    <a:p>
                      <a:pPr algn="l" fontAlgn="t"/>
                      <a:r>
                        <a:rPr lang="es-CR" sz="1200" u="none" strike="noStrike" dirty="0">
                          <a:effectLst/>
                        </a:rPr>
                        <a:t>GUEVARA SELVA MARIA FERNANDA </a:t>
                      </a:r>
                      <a:endParaRPr lang="es-CR" sz="12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181302"/>
              </p:ext>
            </p:extLst>
          </p:nvPr>
        </p:nvGraphicFramePr>
        <p:xfrm>
          <a:off x="5508104" y="2996952"/>
          <a:ext cx="2736303" cy="27753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36303"/>
              </a:tblGrid>
              <a:tr h="158033">
                <a:tc>
                  <a:txBody>
                    <a:bodyPr/>
                    <a:lstStyle/>
                    <a:p>
                      <a:pPr algn="l" fontAlgn="t"/>
                      <a:r>
                        <a:rPr lang="es-CR" sz="1200" u="none" strike="noStrike">
                          <a:effectLst/>
                        </a:rPr>
                        <a:t>GUTIERREZ ARGUEDAS GABRIEL ENRIQUE </a:t>
                      </a:r>
                      <a:endParaRPr lang="es-CR" sz="12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0" marR="0" marT="0" marB="0"/>
                </a:tc>
              </a:tr>
              <a:tr h="158033">
                <a:tc>
                  <a:txBody>
                    <a:bodyPr/>
                    <a:lstStyle/>
                    <a:p>
                      <a:pPr algn="l" fontAlgn="t"/>
                      <a:r>
                        <a:rPr lang="es-CR" sz="1200" u="none" strike="noStrike">
                          <a:effectLst/>
                        </a:rPr>
                        <a:t>GUTIERREZ UMAÑA DONALD ESTEBAN </a:t>
                      </a:r>
                      <a:endParaRPr lang="es-CR" sz="12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0" marR="0" marT="0" marB="0"/>
                </a:tc>
              </a:tr>
              <a:tr h="158033">
                <a:tc>
                  <a:txBody>
                    <a:bodyPr/>
                    <a:lstStyle/>
                    <a:p>
                      <a:pPr algn="l" fontAlgn="t"/>
                      <a:r>
                        <a:rPr lang="es-CR" sz="1200" u="none" strike="noStrike">
                          <a:effectLst/>
                        </a:rPr>
                        <a:t>HIDALGO ARIAS MARIA LUPITA </a:t>
                      </a:r>
                      <a:endParaRPr lang="es-CR" sz="12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0" marR="0" marT="0" marB="0"/>
                </a:tc>
              </a:tr>
              <a:tr h="158033">
                <a:tc>
                  <a:txBody>
                    <a:bodyPr/>
                    <a:lstStyle/>
                    <a:p>
                      <a:pPr algn="l" fontAlgn="t"/>
                      <a:r>
                        <a:rPr lang="es-CR" sz="1200" u="none" strike="noStrike">
                          <a:effectLst/>
                        </a:rPr>
                        <a:t>MAIRENA CASTRO DAVID ENRIQUE </a:t>
                      </a:r>
                      <a:endParaRPr lang="es-CR" sz="12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0" marR="0" marT="0" marB="0"/>
                </a:tc>
              </a:tr>
              <a:tr h="158033">
                <a:tc>
                  <a:txBody>
                    <a:bodyPr/>
                    <a:lstStyle/>
                    <a:p>
                      <a:pPr algn="l" fontAlgn="t"/>
                      <a:r>
                        <a:rPr lang="es-CR" sz="1200" u="none" strike="noStrike">
                          <a:effectLst/>
                        </a:rPr>
                        <a:t>MOLINA MIRANDA MARIO ESTEBAN </a:t>
                      </a:r>
                      <a:endParaRPr lang="es-CR" sz="12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0" marR="0" marT="0" marB="0"/>
                </a:tc>
              </a:tr>
              <a:tr h="158033">
                <a:tc>
                  <a:txBody>
                    <a:bodyPr/>
                    <a:lstStyle/>
                    <a:p>
                      <a:pPr algn="l" fontAlgn="t"/>
                      <a:r>
                        <a:rPr lang="es-CR" sz="1200" u="none" strike="noStrike">
                          <a:effectLst/>
                        </a:rPr>
                        <a:t>MONTERO CUBERO MARCO JOSE </a:t>
                      </a:r>
                      <a:endParaRPr lang="es-CR" sz="12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0" marR="0" marT="0" marB="0"/>
                </a:tc>
              </a:tr>
              <a:tr h="215029">
                <a:tc>
                  <a:txBody>
                    <a:bodyPr/>
                    <a:lstStyle/>
                    <a:p>
                      <a:pPr algn="l" fontAlgn="t"/>
                      <a:r>
                        <a:rPr lang="es-CR" sz="1200" u="none" strike="noStrike">
                          <a:effectLst/>
                        </a:rPr>
                        <a:t>MONTERO DELGADO CESAR FRANCISCO </a:t>
                      </a:r>
                      <a:endParaRPr lang="es-CR" sz="12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0" marR="0" marT="0" marB="0"/>
                </a:tc>
              </a:tr>
              <a:tr h="158033">
                <a:tc>
                  <a:txBody>
                    <a:bodyPr/>
                    <a:lstStyle/>
                    <a:p>
                      <a:pPr algn="l" fontAlgn="t"/>
                      <a:r>
                        <a:rPr lang="es-CR" sz="1200" u="none" strike="noStrike">
                          <a:effectLst/>
                        </a:rPr>
                        <a:t>MORALES MURILLO DAVID ALBERTO </a:t>
                      </a:r>
                      <a:endParaRPr lang="es-CR" sz="12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0" marR="0" marT="0" marB="0"/>
                </a:tc>
              </a:tr>
              <a:tr h="158033">
                <a:tc>
                  <a:txBody>
                    <a:bodyPr/>
                    <a:lstStyle/>
                    <a:p>
                      <a:pPr algn="l" fontAlgn="t"/>
                      <a:r>
                        <a:rPr lang="es-CR" sz="1200" u="none" strike="noStrike">
                          <a:effectLst/>
                        </a:rPr>
                        <a:t>ROJAS MUÑOZ CARLOS ENRIQUE </a:t>
                      </a:r>
                      <a:endParaRPr lang="es-CR" sz="12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0" marR="0" marT="0" marB="0"/>
                </a:tc>
              </a:tr>
              <a:tr h="158033">
                <a:tc>
                  <a:txBody>
                    <a:bodyPr/>
                    <a:lstStyle/>
                    <a:p>
                      <a:pPr algn="l" fontAlgn="t"/>
                      <a:r>
                        <a:rPr lang="es-CR" sz="1200" u="none" strike="noStrike">
                          <a:effectLst/>
                        </a:rPr>
                        <a:t>SEGURA APARICIO JEAN PATRICK </a:t>
                      </a:r>
                      <a:endParaRPr lang="es-CR" sz="12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0" marR="0" marT="0" marB="0"/>
                </a:tc>
              </a:tr>
              <a:tr h="158033">
                <a:tc>
                  <a:txBody>
                    <a:bodyPr/>
                    <a:lstStyle/>
                    <a:p>
                      <a:pPr algn="l" fontAlgn="t"/>
                      <a:r>
                        <a:rPr lang="es-CR" sz="1200" u="none" strike="noStrike">
                          <a:effectLst/>
                        </a:rPr>
                        <a:t>VARGAS RIVERA KAREN VANESA </a:t>
                      </a:r>
                      <a:endParaRPr lang="es-CR" sz="12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0" marR="0" marT="0" marB="0"/>
                </a:tc>
              </a:tr>
              <a:tr h="119172">
                <a:tc>
                  <a:txBody>
                    <a:bodyPr/>
                    <a:lstStyle/>
                    <a:p>
                      <a:pPr algn="l" fontAlgn="t"/>
                      <a:r>
                        <a:rPr lang="es-CR" sz="1200" u="none" strike="noStrike">
                          <a:effectLst/>
                        </a:rPr>
                        <a:t>YEP CHAVES LEEN SUE </a:t>
                      </a:r>
                      <a:endParaRPr lang="es-CR" sz="12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0" marR="0" marT="0" marB="0"/>
                </a:tc>
              </a:tr>
              <a:tr h="119172">
                <a:tc>
                  <a:txBody>
                    <a:bodyPr/>
                    <a:lstStyle/>
                    <a:p>
                      <a:pPr algn="l" fontAlgn="t"/>
                      <a:r>
                        <a:rPr lang="es-CR" sz="1200" u="none" strike="noStrike">
                          <a:effectLst/>
                        </a:rPr>
                        <a:t>ZAMORA CAMPOS FABIAN </a:t>
                      </a:r>
                      <a:endParaRPr lang="es-CR" sz="12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0" marR="0" marT="0" marB="0"/>
                </a:tc>
              </a:tr>
              <a:tr h="119172">
                <a:tc>
                  <a:txBody>
                    <a:bodyPr/>
                    <a:lstStyle/>
                    <a:p>
                      <a:pPr algn="l" fontAlgn="t"/>
                      <a:r>
                        <a:rPr lang="es-CR" sz="1200" u="none" strike="noStrike">
                          <a:effectLst/>
                        </a:rPr>
                        <a:t>ZELEDON CORDOBA MARISOL </a:t>
                      </a:r>
                      <a:endParaRPr lang="es-CR" sz="12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0" marR="0" marT="0" marB="0"/>
                </a:tc>
              </a:tr>
              <a:tr h="158033">
                <a:tc>
                  <a:txBody>
                    <a:bodyPr/>
                    <a:lstStyle/>
                    <a:p>
                      <a:pPr algn="l" fontAlgn="t"/>
                      <a:r>
                        <a:rPr lang="es-CR" sz="1200" u="none" strike="noStrike" dirty="0">
                          <a:effectLst/>
                        </a:rPr>
                        <a:t>ZUÑIGA CERDAS FREDDY ENRIQUE</a:t>
                      </a:r>
                      <a:endParaRPr lang="es-CR" sz="12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371" y="332656"/>
            <a:ext cx="718185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168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85949" y="2492896"/>
            <a:ext cx="892899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R" sz="2000" dirty="0"/>
              <a:t>Que el estudiante sea capaz de </a:t>
            </a:r>
          </a:p>
          <a:p>
            <a:pPr algn="ctr"/>
            <a:r>
              <a:rPr lang="es-CR" sz="2000" dirty="0"/>
              <a:t>comprender y aplicar conceptos fundamentales </a:t>
            </a:r>
          </a:p>
          <a:p>
            <a:pPr algn="ctr"/>
            <a:r>
              <a:rPr lang="es-CR" sz="2000" dirty="0"/>
              <a:t>y herramientas matemáticas básicas necesarios </a:t>
            </a:r>
          </a:p>
          <a:p>
            <a:pPr algn="ctr"/>
            <a:r>
              <a:rPr lang="es-CR" sz="2000" dirty="0"/>
              <a:t>para analizar y diseñar circuitos electrónicos analógicos </a:t>
            </a:r>
          </a:p>
          <a:p>
            <a:pPr algn="ctr"/>
            <a:r>
              <a:rPr lang="es-CR" sz="2000" dirty="0"/>
              <a:t>basados en amplificadores operacionales.</a:t>
            </a:r>
          </a:p>
        </p:txBody>
      </p:sp>
      <p:sp>
        <p:nvSpPr>
          <p:cNvPr id="5" name="4 Rectángulo"/>
          <p:cNvSpPr/>
          <p:nvPr/>
        </p:nvSpPr>
        <p:spPr>
          <a:xfrm>
            <a:off x="85949" y="1330391"/>
            <a:ext cx="89289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R" sz="2800" b="1" dirty="0"/>
              <a:t>Objetivo</a:t>
            </a:r>
          </a:p>
        </p:txBody>
      </p:sp>
      <p:pic>
        <p:nvPicPr>
          <p:cNvPr id="1026" name="Picture 2" descr="Image result for amp 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404664"/>
            <a:ext cx="2579487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599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-40862" y="18864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R" sz="2800" b="1" dirty="0"/>
              <a:t>Contenidos</a:t>
            </a:r>
          </a:p>
        </p:txBody>
      </p:sp>
      <p:sp>
        <p:nvSpPr>
          <p:cNvPr id="6" name="5 Rectángulo"/>
          <p:cNvSpPr/>
          <p:nvPr/>
        </p:nvSpPr>
        <p:spPr>
          <a:xfrm>
            <a:off x="32803" y="6396335"/>
            <a:ext cx="86409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R" sz="1200" dirty="0"/>
              <a:t>*Los temas especificados son los temas principales por evaluar. </a:t>
            </a:r>
          </a:p>
          <a:p>
            <a:r>
              <a:rPr lang="es-CR" sz="1200" dirty="0"/>
              <a:t>Sin embargo, las evaluaciones podrían abarcar temas vistos anteriormente sobre los que se construyen estos temas principales.</a:t>
            </a:r>
          </a:p>
        </p:txBody>
      </p:sp>
      <p:grpSp>
        <p:nvGrpSpPr>
          <p:cNvPr id="16" name="15 Grupo"/>
          <p:cNvGrpSpPr/>
          <p:nvPr/>
        </p:nvGrpSpPr>
        <p:grpSpPr>
          <a:xfrm>
            <a:off x="263511" y="1210373"/>
            <a:ext cx="3923365" cy="1144219"/>
            <a:chOff x="1393418" y="4661045"/>
            <a:chExt cx="4598520" cy="1144219"/>
          </a:xfrm>
        </p:grpSpPr>
        <p:sp>
          <p:nvSpPr>
            <p:cNvPr id="15" name="14 Rectángulo"/>
            <p:cNvSpPr/>
            <p:nvPr/>
          </p:nvSpPr>
          <p:spPr>
            <a:xfrm>
              <a:off x="1403648" y="4843201"/>
              <a:ext cx="4588290" cy="96206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 sz="140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1419938" y="5165588"/>
              <a:ext cx="4572000" cy="5232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/>
              <a:r>
                <a:rPr lang="es-CR" sz="1400" dirty="0"/>
                <a:t>1.1. Perspectiva general de la arquitectura</a:t>
              </a:r>
            </a:p>
            <a:p>
              <a:pPr algn="ctr"/>
              <a:r>
                <a:rPr lang="es-CR" sz="1400" dirty="0"/>
                <a:t>1.2. Parámetros relevantes para el desempeño</a:t>
              </a:r>
            </a:p>
          </p:txBody>
        </p:sp>
        <p:sp>
          <p:nvSpPr>
            <p:cNvPr id="14" name="13 Rectángulo"/>
            <p:cNvSpPr/>
            <p:nvPr/>
          </p:nvSpPr>
          <p:spPr>
            <a:xfrm>
              <a:off x="1393418" y="4661045"/>
              <a:ext cx="3932099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s-CR" sz="1400" dirty="0"/>
                <a:t>1. Introducción al amplificador operacional</a:t>
              </a:r>
            </a:p>
          </p:txBody>
        </p:sp>
      </p:grpSp>
      <p:grpSp>
        <p:nvGrpSpPr>
          <p:cNvPr id="17" name="16 Grupo"/>
          <p:cNvGrpSpPr/>
          <p:nvPr/>
        </p:nvGrpSpPr>
        <p:grpSpPr>
          <a:xfrm>
            <a:off x="4880314" y="1629111"/>
            <a:ext cx="3691471" cy="1463841"/>
            <a:chOff x="1380418" y="4644613"/>
            <a:chExt cx="4287785" cy="1463841"/>
          </a:xfrm>
        </p:grpSpPr>
        <p:sp>
          <p:nvSpPr>
            <p:cNvPr id="18" name="17 Rectángulo"/>
            <p:cNvSpPr/>
            <p:nvPr/>
          </p:nvSpPr>
          <p:spPr>
            <a:xfrm>
              <a:off x="1403648" y="4843201"/>
              <a:ext cx="4264555" cy="12652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 sz="1400"/>
            </a:p>
          </p:txBody>
        </p:sp>
        <p:sp>
          <p:nvSpPr>
            <p:cNvPr id="19" name="18 Rectángulo"/>
            <p:cNvSpPr/>
            <p:nvPr/>
          </p:nvSpPr>
          <p:spPr>
            <a:xfrm>
              <a:off x="1419938" y="5165588"/>
              <a:ext cx="4137581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s-CR" sz="1400" dirty="0"/>
                <a:t>2.1. Perspectiva general del comportamiento</a:t>
              </a:r>
            </a:p>
            <a:p>
              <a:r>
                <a:rPr lang="es-CR" sz="1400" dirty="0"/>
                <a:t>2.2. Comparadores</a:t>
              </a:r>
            </a:p>
            <a:p>
              <a:r>
                <a:rPr lang="es-CR" sz="1400" dirty="0"/>
                <a:t>2.3. Circuitos con comparadores</a:t>
              </a:r>
            </a:p>
          </p:txBody>
        </p:sp>
        <p:sp>
          <p:nvSpPr>
            <p:cNvPr id="20" name="19 Rectángulo"/>
            <p:cNvSpPr/>
            <p:nvPr/>
          </p:nvSpPr>
          <p:spPr>
            <a:xfrm>
              <a:off x="1380418" y="4644613"/>
              <a:ext cx="407760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s-CR" sz="1400" dirty="0"/>
                <a:t>2. El amplificador operacional en lazo abierto</a:t>
              </a:r>
            </a:p>
          </p:txBody>
        </p:sp>
      </p:grpSp>
      <p:grpSp>
        <p:nvGrpSpPr>
          <p:cNvPr id="21" name="20 Grupo"/>
          <p:cNvGrpSpPr/>
          <p:nvPr/>
        </p:nvGrpSpPr>
        <p:grpSpPr>
          <a:xfrm>
            <a:off x="224442" y="2706474"/>
            <a:ext cx="4306696" cy="1298590"/>
            <a:chOff x="1388486" y="4661045"/>
            <a:chExt cx="5426608" cy="1144219"/>
          </a:xfrm>
        </p:grpSpPr>
        <p:sp>
          <p:nvSpPr>
            <p:cNvPr id="22" name="21 Rectángulo"/>
            <p:cNvSpPr/>
            <p:nvPr/>
          </p:nvSpPr>
          <p:spPr>
            <a:xfrm>
              <a:off x="1403647" y="4843201"/>
              <a:ext cx="5411447" cy="9620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 sz="1400"/>
            </a:p>
          </p:txBody>
        </p:sp>
        <p:sp>
          <p:nvSpPr>
            <p:cNvPr id="23" name="22 Rectángulo"/>
            <p:cNvSpPr/>
            <p:nvPr/>
          </p:nvSpPr>
          <p:spPr>
            <a:xfrm>
              <a:off x="1419938" y="5165588"/>
              <a:ext cx="4572000" cy="5232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r>
                <a:rPr lang="es-CR" sz="1400" dirty="0"/>
                <a:t>3.1. La aproximación de cortocircuito virtual</a:t>
              </a:r>
            </a:p>
            <a:p>
              <a:r>
                <a:rPr lang="es-CR" sz="1400" dirty="0"/>
                <a:t>3.2. Circuitos lineales básicos</a:t>
              </a:r>
            </a:p>
          </p:txBody>
        </p:sp>
        <p:sp>
          <p:nvSpPr>
            <p:cNvPr id="24" name="23 Rectángulo"/>
            <p:cNvSpPr/>
            <p:nvPr/>
          </p:nvSpPr>
          <p:spPr>
            <a:xfrm>
              <a:off x="1388486" y="4661045"/>
              <a:ext cx="5263814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s-CR" sz="1400" dirty="0"/>
                <a:t>3. El amplificador operacional realimentado </a:t>
              </a:r>
            </a:p>
            <a:p>
              <a:r>
                <a:rPr lang="es-CR" sz="1400" dirty="0"/>
                <a:t>negativamente</a:t>
              </a:r>
            </a:p>
          </p:txBody>
        </p:sp>
      </p:grpSp>
      <p:grpSp>
        <p:nvGrpSpPr>
          <p:cNvPr id="25" name="24 Grupo"/>
          <p:cNvGrpSpPr/>
          <p:nvPr/>
        </p:nvGrpSpPr>
        <p:grpSpPr>
          <a:xfrm>
            <a:off x="4735131" y="3779443"/>
            <a:ext cx="4286298" cy="1467420"/>
            <a:chOff x="1390839" y="4641034"/>
            <a:chExt cx="4964302" cy="1467420"/>
          </a:xfrm>
        </p:grpSpPr>
        <p:sp>
          <p:nvSpPr>
            <p:cNvPr id="26" name="25 Rectángulo"/>
            <p:cNvSpPr/>
            <p:nvPr/>
          </p:nvSpPr>
          <p:spPr>
            <a:xfrm>
              <a:off x="1403648" y="4843201"/>
              <a:ext cx="4951493" cy="12652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 sz="1400"/>
            </a:p>
          </p:txBody>
        </p:sp>
        <p:sp>
          <p:nvSpPr>
            <p:cNvPr id="27" name="26 Rectángulo"/>
            <p:cNvSpPr/>
            <p:nvPr/>
          </p:nvSpPr>
          <p:spPr>
            <a:xfrm>
              <a:off x="1419938" y="5165588"/>
              <a:ext cx="4137581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s-CR" sz="1400" dirty="0"/>
                <a:t>4.1. Aplicaciones lineales</a:t>
              </a:r>
            </a:p>
            <a:p>
              <a:r>
                <a:rPr lang="es-CR" sz="1400" dirty="0"/>
                <a:t>4.2. Aplicaciones no lineales</a:t>
              </a:r>
            </a:p>
            <a:p>
              <a:r>
                <a:rPr lang="es-CR" sz="1400" dirty="0"/>
                <a:t>4.3. Circuitos para comunicaciones</a:t>
              </a:r>
            </a:p>
          </p:txBody>
        </p:sp>
        <p:sp>
          <p:nvSpPr>
            <p:cNvPr id="28" name="27 Rectángulo"/>
            <p:cNvSpPr/>
            <p:nvPr/>
          </p:nvSpPr>
          <p:spPr>
            <a:xfrm>
              <a:off x="1390839" y="4641034"/>
              <a:ext cx="458494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s-CR" sz="1400" dirty="0"/>
                <a:t>4. Aplicaciones de los amplificadores operacionales</a:t>
              </a:r>
            </a:p>
          </p:txBody>
        </p:sp>
      </p:grpSp>
      <p:grpSp>
        <p:nvGrpSpPr>
          <p:cNvPr id="29" name="28 Grupo"/>
          <p:cNvGrpSpPr/>
          <p:nvPr/>
        </p:nvGrpSpPr>
        <p:grpSpPr>
          <a:xfrm>
            <a:off x="931719" y="4357773"/>
            <a:ext cx="2595676" cy="1588893"/>
            <a:chOff x="1391494" y="4653913"/>
            <a:chExt cx="2890551" cy="1588893"/>
          </a:xfrm>
        </p:grpSpPr>
        <p:sp>
          <p:nvSpPr>
            <p:cNvPr id="30" name="29 Rectángulo"/>
            <p:cNvSpPr/>
            <p:nvPr/>
          </p:nvSpPr>
          <p:spPr>
            <a:xfrm>
              <a:off x="1403648" y="4843201"/>
              <a:ext cx="2878396" cy="13996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 sz="1400"/>
            </a:p>
          </p:txBody>
        </p:sp>
        <p:sp>
          <p:nvSpPr>
            <p:cNvPr id="31" name="30 Rectángulo"/>
            <p:cNvSpPr/>
            <p:nvPr/>
          </p:nvSpPr>
          <p:spPr>
            <a:xfrm>
              <a:off x="1419940" y="5165588"/>
              <a:ext cx="2862105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s-CR" sz="1400" dirty="0"/>
                <a:t>5.1. Diagramas de Bode</a:t>
              </a:r>
            </a:p>
            <a:p>
              <a:r>
                <a:rPr lang="es-CR" sz="1400" dirty="0"/>
                <a:t>5.2. Amplificador operacional</a:t>
              </a:r>
            </a:p>
            <a:p>
              <a:r>
                <a:rPr lang="es-CR" sz="1400" dirty="0"/>
                <a:t>5.3. Análisis en frecuencia</a:t>
              </a:r>
            </a:p>
            <a:p>
              <a:r>
                <a:rPr lang="es-CR" sz="1400" dirty="0"/>
                <a:t>5.4. Filtros activos</a:t>
              </a:r>
            </a:p>
          </p:txBody>
        </p:sp>
        <p:sp>
          <p:nvSpPr>
            <p:cNvPr id="32" name="31 Rectángulo"/>
            <p:cNvSpPr/>
            <p:nvPr/>
          </p:nvSpPr>
          <p:spPr>
            <a:xfrm>
              <a:off x="1391494" y="4653913"/>
              <a:ext cx="259399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s-CR" sz="1400" dirty="0"/>
                <a:t>5. Respuesta en frecuencia</a:t>
              </a:r>
            </a:p>
          </p:txBody>
        </p: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944" y="81186"/>
            <a:ext cx="1621732" cy="1261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3420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7504" y="1159462"/>
            <a:ext cx="8928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R" dirty="0"/>
              <a:t>El curso se desarrolla mediante clases magistrales y sesiones de práctica, complementadas con actividades adicionales como ejercicios, asignaciones y un proyecto de diseño. </a:t>
            </a:r>
          </a:p>
        </p:txBody>
      </p:sp>
      <p:sp>
        <p:nvSpPr>
          <p:cNvPr id="6" name="5 Rectángulo"/>
          <p:cNvSpPr/>
          <p:nvPr/>
        </p:nvSpPr>
        <p:spPr>
          <a:xfrm>
            <a:off x="0" y="243513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R" sz="2400" b="1" dirty="0"/>
              <a:t>Metodología</a:t>
            </a:r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082541"/>
              </p:ext>
            </p:extLst>
          </p:nvPr>
        </p:nvGraphicFramePr>
        <p:xfrm>
          <a:off x="3474005" y="3861048"/>
          <a:ext cx="225591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2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476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R" dirty="0"/>
                        <a:t>Actividad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/>
                        <a:t>Lecciones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/>
                        <a:t>Estudio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/>
                        <a:t>Tareas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/>
                        <a:t>Proyecto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7 Rectángulo"/>
          <p:cNvSpPr/>
          <p:nvPr/>
        </p:nvSpPr>
        <p:spPr>
          <a:xfrm>
            <a:off x="29961" y="304986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R" dirty="0"/>
              <a:t>Esto se traduce en un total de 144 horas de trabajo, </a:t>
            </a:r>
          </a:p>
          <a:p>
            <a:pPr algn="ctr"/>
            <a:r>
              <a:rPr lang="es-CR" dirty="0"/>
              <a:t>que se distribuyen de la siguiente forma:</a:t>
            </a:r>
          </a:p>
        </p:txBody>
      </p:sp>
      <p:sp>
        <p:nvSpPr>
          <p:cNvPr id="9" name="8 Rectángulo"/>
          <p:cNvSpPr/>
          <p:nvPr/>
        </p:nvSpPr>
        <p:spPr>
          <a:xfrm>
            <a:off x="0" y="1844824"/>
            <a:ext cx="90364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R" dirty="0"/>
              <a:t>Para complementar algunas clases, ejemplos y ejercicios, se utilizan herramientas de simulación como TINA y Matlab (o sus equivalentes).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29961" y="266827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R" dirty="0"/>
              <a:t>Cada crédito asignado al curso equivale a 3 horas de trabajo por semana. </a:t>
            </a:r>
          </a:p>
        </p:txBody>
      </p:sp>
    </p:spTree>
    <p:extLst>
      <p:ext uri="{BB962C8B-B14F-4D97-AF65-F5344CB8AC3E}">
        <p14:creationId xmlns:p14="http://schemas.microsoft.com/office/powerpoint/2010/main" val="541358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179348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R" sz="2400" b="1" dirty="0"/>
              <a:t>Evaluación</a:t>
            </a:r>
          </a:p>
        </p:txBody>
      </p:sp>
      <p:sp>
        <p:nvSpPr>
          <p:cNvPr id="6" name="5 Rectángulo"/>
          <p:cNvSpPr/>
          <p:nvPr/>
        </p:nvSpPr>
        <p:spPr>
          <a:xfrm>
            <a:off x="131628" y="1196752"/>
            <a:ext cx="89448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R" dirty="0"/>
              <a:t>La evaluación del curso se basa en el resultado de pruebas evaluativas y el desempeño en algunas actividades didácticas. </a:t>
            </a:r>
          </a:p>
        </p:txBody>
      </p:sp>
      <p:sp>
        <p:nvSpPr>
          <p:cNvPr id="7" name="6 Rectángulo"/>
          <p:cNvSpPr/>
          <p:nvPr/>
        </p:nvSpPr>
        <p:spPr>
          <a:xfrm>
            <a:off x="131628" y="1843083"/>
            <a:ext cx="8944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R" dirty="0"/>
              <a:t>Las pruebas evaluativas serán exámenes y </a:t>
            </a:r>
            <a:r>
              <a:rPr lang="es-CR" dirty="0" err="1"/>
              <a:t>quices</a:t>
            </a:r>
            <a:r>
              <a:rPr lang="es-CR" dirty="0"/>
              <a:t>. </a:t>
            </a:r>
          </a:p>
        </p:txBody>
      </p:sp>
      <p:sp>
        <p:nvSpPr>
          <p:cNvPr id="8" name="7 Rectángulo"/>
          <p:cNvSpPr/>
          <p:nvPr/>
        </p:nvSpPr>
        <p:spPr>
          <a:xfrm>
            <a:off x="154048" y="2243367"/>
            <a:ext cx="89224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R" dirty="0"/>
              <a:t>Las actividades didácticas en las que el desempeño será evaluado son las asignaciones </a:t>
            </a:r>
          </a:p>
          <a:p>
            <a:pPr algn="ctr"/>
            <a:r>
              <a:rPr lang="es-CR" dirty="0"/>
              <a:t>y el proyecto de diseño.</a:t>
            </a:r>
          </a:p>
        </p:txBody>
      </p:sp>
      <p:sp>
        <p:nvSpPr>
          <p:cNvPr id="9" name="8 Rectángulo"/>
          <p:cNvSpPr/>
          <p:nvPr/>
        </p:nvSpPr>
        <p:spPr>
          <a:xfrm>
            <a:off x="20849" y="6486177"/>
            <a:ext cx="90332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R" sz="1200" dirty="0"/>
              <a:t>*El Reglamento de Régimen Académico Estudiantil incluye los lineamientos para reposiciones y reclamos, entre otros</a:t>
            </a:r>
          </a:p>
        </p:txBody>
      </p:sp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409212"/>
              </p:ext>
            </p:extLst>
          </p:nvPr>
        </p:nvGraphicFramePr>
        <p:xfrm>
          <a:off x="2987824" y="3284984"/>
          <a:ext cx="345638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3610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R" dirty="0"/>
                        <a:t>Actividad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Tema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Valor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/>
                        <a:t>Examen 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1 - 2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dirty="0"/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/>
                        <a:t>Examen 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1 - 4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dirty="0"/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/>
                        <a:t>Examen 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1 - 5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dirty="0"/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err="1"/>
                        <a:t>Quices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dirty="0"/>
                        <a:t>1 - 5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/>
                        <a:t>Asignaciones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1 - 5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/>
                        <a:t>Proyecto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1 - 5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0901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155386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R" sz="2400" b="1" dirty="0"/>
              <a:t>Cronograma</a:t>
            </a:r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351195"/>
              </p:ext>
            </p:extLst>
          </p:nvPr>
        </p:nvGraphicFramePr>
        <p:xfrm>
          <a:off x="586939" y="980728"/>
          <a:ext cx="396044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R" dirty="0"/>
                        <a:t>Semana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Clase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Clase 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Introducción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Tema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Tema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Tema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Tema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Tema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Tema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Tema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Tema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Tema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Repaso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Tema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s-CR" dirty="0"/>
                        <a:t>Examen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205932"/>
              </p:ext>
            </p:extLst>
          </p:nvPr>
        </p:nvGraphicFramePr>
        <p:xfrm>
          <a:off x="4860032" y="980728"/>
          <a:ext cx="396044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R" dirty="0"/>
                        <a:t>Semana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Clase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Clase 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Tema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Tema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Tema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Tema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Tema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Tema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Tema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Tema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Tema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Tema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Repaso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Tema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s-CR" dirty="0"/>
                        <a:t>Examen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635920"/>
              </p:ext>
            </p:extLst>
          </p:nvPr>
        </p:nvGraphicFramePr>
        <p:xfrm>
          <a:off x="2699792" y="4365104"/>
          <a:ext cx="396044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R" dirty="0"/>
                        <a:t>Semana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Clase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Clase 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Tema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Tema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Tema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Tema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Tema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Tema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Repaso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Cierre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s-CR" dirty="0"/>
                        <a:t>Examen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192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76947" y="6093296"/>
            <a:ext cx="85689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R" sz="1600" dirty="0"/>
              <a:t>1. Documentos disponibles en el curso virtual.</a:t>
            </a:r>
          </a:p>
          <a:p>
            <a:r>
              <a:rPr lang="es-CR" sz="1600" dirty="0"/>
              <a:t>2. Especificaciones y notas de aplicación de los fabricantes de los componentes estudiados.</a:t>
            </a:r>
          </a:p>
        </p:txBody>
      </p:sp>
      <p:sp>
        <p:nvSpPr>
          <p:cNvPr id="5" name="4 Rectángulo"/>
          <p:cNvSpPr/>
          <p:nvPr/>
        </p:nvSpPr>
        <p:spPr>
          <a:xfrm>
            <a:off x="0" y="260648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R" sz="2400" b="1" dirty="0"/>
              <a:t>Bibliografía principal</a:t>
            </a:r>
          </a:p>
        </p:txBody>
      </p:sp>
      <p:sp>
        <p:nvSpPr>
          <p:cNvPr id="6" name="5 Rectángulo"/>
          <p:cNvSpPr/>
          <p:nvPr/>
        </p:nvSpPr>
        <p:spPr>
          <a:xfrm>
            <a:off x="201568" y="836712"/>
            <a:ext cx="874897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R" sz="1600" dirty="0"/>
              <a:t>1. Carter, B. y </a:t>
            </a:r>
            <a:r>
              <a:rPr lang="es-CR" sz="1600" dirty="0" err="1"/>
              <a:t>Mancini</a:t>
            </a:r>
            <a:r>
              <a:rPr lang="es-CR" sz="1600" dirty="0"/>
              <a:t>, R. (2009) </a:t>
            </a:r>
            <a:r>
              <a:rPr lang="es-CR" sz="1600" b="1" dirty="0" err="1"/>
              <a:t>Op</a:t>
            </a:r>
            <a:r>
              <a:rPr lang="es-CR" sz="1600" b="1" dirty="0"/>
              <a:t> </a:t>
            </a:r>
            <a:r>
              <a:rPr lang="es-CR" sz="1600" b="1" dirty="0" err="1"/>
              <a:t>Amps</a:t>
            </a:r>
            <a:r>
              <a:rPr lang="es-CR" sz="1600" b="1" dirty="0"/>
              <a:t> </a:t>
            </a:r>
            <a:r>
              <a:rPr lang="es-CR" sz="1600" b="1" dirty="0" err="1"/>
              <a:t>for</a:t>
            </a:r>
            <a:r>
              <a:rPr lang="es-CR" sz="1600" b="1" dirty="0"/>
              <a:t> </a:t>
            </a:r>
            <a:r>
              <a:rPr lang="es-CR" sz="1600" b="1" dirty="0" err="1"/>
              <a:t>Everyone</a:t>
            </a:r>
            <a:r>
              <a:rPr lang="es-CR" sz="1600" dirty="0"/>
              <a:t>. </a:t>
            </a:r>
          </a:p>
          <a:p>
            <a:r>
              <a:rPr lang="es-CR" sz="1600" dirty="0"/>
              <a:t>Tercera edición. </a:t>
            </a:r>
            <a:r>
              <a:rPr lang="es-CR" sz="1600" dirty="0" err="1"/>
              <a:t>Newnes</a:t>
            </a:r>
            <a:r>
              <a:rPr lang="es-CR" sz="1600" dirty="0"/>
              <a:t>.</a:t>
            </a:r>
            <a:br>
              <a:rPr lang="es-CR" sz="1600" dirty="0"/>
            </a:br>
            <a:endParaRPr lang="es-CR" sz="1600" dirty="0"/>
          </a:p>
          <a:p>
            <a:r>
              <a:rPr lang="es-CR" sz="1600" dirty="0"/>
              <a:t>2. </a:t>
            </a:r>
            <a:r>
              <a:rPr lang="es-CR" sz="1600" dirty="0" err="1"/>
              <a:t>Coughlin</a:t>
            </a:r>
            <a:r>
              <a:rPr lang="es-CR" sz="1600" dirty="0"/>
              <a:t>, R. y </a:t>
            </a:r>
            <a:r>
              <a:rPr lang="es-CR" sz="1600" dirty="0" err="1"/>
              <a:t>Driscoll</a:t>
            </a:r>
            <a:r>
              <a:rPr lang="es-CR" sz="1600" dirty="0"/>
              <a:t>, F. (1999) </a:t>
            </a:r>
            <a:r>
              <a:rPr lang="es-CR" sz="1600" b="1" dirty="0"/>
              <a:t>Amplificadores Operacionales y Circuitos Integrados Lineales</a:t>
            </a:r>
            <a:r>
              <a:rPr lang="es-CR" sz="1600" dirty="0"/>
              <a:t>. </a:t>
            </a:r>
          </a:p>
          <a:p>
            <a:r>
              <a:rPr lang="es-CR" sz="1600" dirty="0"/>
              <a:t>Quinta edición. Prentice Hall.</a:t>
            </a:r>
            <a:br>
              <a:rPr lang="es-CR" sz="1600" dirty="0"/>
            </a:br>
            <a:endParaRPr lang="es-CR" sz="1600" dirty="0"/>
          </a:p>
          <a:p>
            <a:r>
              <a:rPr lang="es-CR" sz="1600" dirty="0"/>
              <a:t>3. Franco, S. (2005) </a:t>
            </a:r>
            <a:r>
              <a:rPr lang="es-CR" sz="1600" b="1" dirty="0"/>
              <a:t>Diseño con Amplificadores Operacionales y Circuitos Integrados Analógicos</a:t>
            </a:r>
            <a:r>
              <a:rPr lang="es-CR" sz="1600" dirty="0"/>
              <a:t>. </a:t>
            </a:r>
          </a:p>
          <a:p>
            <a:r>
              <a:rPr lang="es-CR" sz="1600" dirty="0"/>
              <a:t>Tercera edición. McGraw-Hill</a:t>
            </a:r>
            <a:br>
              <a:rPr lang="es-CR" sz="1600" dirty="0"/>
            </a:br>
            <a:endParaRPr lang="es-CR" sz="1600" dirty="0"/>
          </a:p>
          <a:p>
            <a:r>
              <a:rPr lang="en-US" sz="1600" dirty="0"/>
              <a:t>4. Gray, P. (2001) </a:t>
            </a:r>
            <a:r>
              <a:rPr lang="en-US" sz="1600" b="1" dirty="0"/>
              <a:t>Analysis and Design of Analog Integrated Circuits</a:t>
            </a:r>
            <a:r>
              <a:rPr lang="en-US" sz="1600" dirty="0"/>
              <a:t>. </a:t>
            </a:r>
          </a:p>
          <a:p>
            <a:r>
              <a:rPr lang="en-US" sz="1600" dirty="0" err="1"/>
              <a:t>Cuarta</a:t>
            </a:r>
            <a:r>
              <a:rPr lang="en-US" sz="1600" dirty="0"/>
              <a:t> </a:t>
            </a:r>
            <a:r>
              <a:rPr lang="en-US" sz="1600" dirty="0" err="1"/>
              <a:t>edición</a:t>
            </a:r>
            <a:r>
              <a:rPr lang="en-US" sz="1600" dirty="0"/>
              <a:t>. John Wiley &amp; Sons.</a:t>
            </a:r>
            <a:br>
              <a:rPr lang="en-US" sz="1600" dirty="0"/>
            </a:br>
            <a:endParaRPr lang="en-US" sz="1600" dirty="0"/>
          </a:p>
          <a:p>
            <a:r>
              <a:rPr lang="es-CR" sz="1600" dirty="0"/>
              <a:t>5. Jung, W. (1999) </a:t>
            </a:r>
            <a:r>
              <a:rPr lang="es-CR" sz="1600" b="1" dirty="0"/>
              <a:t>IC </a:t>
            </a:r>
            <a:r>
              <a:rPr lang="es-CR" sz="1600" b="1" dirty="0" err="1"/>
              <a:t>Op-Amp</a:t>
            </a:r>
            <a:r>
              <a:rPr lang="es-CR" sz="1600" b="1" dirty="0"/>
              <a:t> </a:t>
            </a:r>
            <a:r>
              <a:rPr lang="es-CR" sz="1600" b="1" dirty="0" err="1"/>
              <a:t>Cookbook</a:t>
            </a:r>
            <a:r>
              <a:rPr lang="es-CR" sz="1600" dirty="0"/>
              <a:t>. </a:t>
            </a:r>
          </a:p>
          <a:p>
            <a:r>
              <a:rPr lang="es-CR" sz="1600" dirty="0"/>
              <a:t>Tercera edición. Prentice Hall.</a:t>
            </a:r>
            <a:br>
              <a:rPr lang="es-CR" sz="1600" dirty="0"/>
            </a:br>
            <a:endParaRPr lang="es-CR" sz="1600" dirty="0"/>
          </a:p>
          <a:p>
            <a:r>
              <a:rPr lang="en-US" sz="1600" dirty="0"/>
              <a:t>6. </a:t>
            </a:r>
            <a:r>
              <a:rPr lang="en-US" sz="1600" dirty="0" err="1"/>
              <a:t>Razavi</a:t>
            </a:r>
            <a:r>
              <a:rPr lang="en-US" sz="1600" dirty="0"/>
              <a:t>, B. (2013) </a:t>
            </a:r>
            <a:r>
              <a:rPr lang="en-US" sz="1600" b="1" dirty="0"/>
              <a:t>Fundamentals of Microelectronics</a:t>
            </a:r>
            <a:r>
              <a:rPr lang="en-US" sz="1600" dirty="0"/>
              <a:t>. </a:t>
            </a:r>
          </a:p>
          <a:p>
            <a:r>
              <a:rPr lang="en-US" sz="1600" dirty="0" err="1"/>
              <a:t>Segunda</a:t>
            </a:r>
            <a:r>
              <a:rPr lang="en-US" sz="1600" dirty="0"/>
              <a:t> </a:t>
            </a:r>
            <a:r>
              <a:rPr lang="en-US" sz="1600" dirty="0" err="1"/>
              <a:t>edición</a:t>
            </a:r>
            <a:r>
              <a:rPr lang="en-US" sz="1600" dirty="0"/>
              <a:t>. John Wiley &amp; Sons.</a:t>
            </a:r>
            <a:br>
              <a:rPr lang="en-US" sz="1600" dirty="0"/>
            </a:br>
            <a:endParaRPr lang="en-US" sz="1600" dirty="0"/>
          </a:p>
          <a:p>
            <a:r>
              <a:rPr lang="es-CR" sz="1600" dirty="0"/>
              <a:t>7. </a:t>
            </a:r>
            <a:r>
              <a:rPr lang="es-CR" sz="1600" dirty="0" err="1"/>
              <a:t>Savant</a:t>
            </a:r>
            <a:r>
              <a:rPr lang="es-CR" sz="1600" dirty="0"/>
              <a:t> </a:t>
            </a:r>
            <a:r>
              <a:rPr lang="es-CR" sz="1600" dirty="0" err="1"/>
              <a:t>Jr</a:t>
            </a:r>
            <a:r>
              <a:rPr lang="es-CR" sz="1600" dirty="0"/>
              <a:t>, C., </a:t>
            </a:r>
            <a:r>
              <a:rPr lang="es-CR" sz="1600" dirty="0" err="1"/>
              <a:t>Roden</a:t>
            </a:r>
            <a:r>
              <a:rPr lang="es-CR" sz="1600" dirty="0"/>
              <a:t>, M., </a:t>
            </a:r>
            <a:r>
              <a:rPr lang="es-CR" sz="1600" dirty="0" err="1"/>
              <a:t>Carpenter</a:t>
            </a:r>
            <a:r>
              <a:rPr lang="es-CR" sz="1600" dirty="0"/>
              <a:t>, G. (2000) </a:t>
            </a:r>
            <a:r>
              <a:rPr lang="es-CR" sz="1600" b="1" dirty="0"/>
              <a:t>Diseño electrónico: Circuitos y sistemas</a:t>
            </a:r>
            <a:r>
              <a:rPr lang="es-CR" sz="1600" dirty="0"/>
              <a:t>. </a:t>
            </a:r>
          </a:p>
          <a:p>
            <a:r>
              <a:rPr lang="es-CR" sz="1600" dirty="0"/>
              <a:t>Tercera edición. Prentice Hall.</a:t>
            </a:r>
          </a:p>
        </p:txBody>
      </p:sp>
    </p:spTree>
    <p:extLst>
      <p:ext uri="{BB962C8B-B14F-4D97-AF65-F5344CB8AC3E}">
        <p14:creationId xmlns:p14="http://schemas.microsoft.com/office/powerpoint/2010/main" val="3502199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683568" y="2060848"/>
            <a:ext cx="76269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R" sz="1400" dirty="0"/>
              <a:t>https://drive.google.com/drive/folders/1ncTzOL9pxMVGkqTQaeDdxPJha0arz_xJ?usp=sharing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755576" y="764703"/>
            <a:ext cx="5865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Sitio de donde pueden bajar las presentaciones del profesor </a:t>
            </a:r>
          </a:p>
          <a:p>
            <a:r>
              <a:rPr lang="es-CR" dirty="0" smtClean="0"/>
              <a:t>y otra documentación de apoyo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007145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653</Words>
  <Application>Microsoft Office PowerPoint</Application>
  <PresentationFormat>Presentación en pantalla (4:3)</PresentationFormat>
  <Paragraphs>186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Ramírez Antillón Ignacio</dc:creator>
  <cp:lastModifiedBy>Ramírez Antillón Ignacio</cp:lastModifiedBy>
  <cp:revision>33</cp:revision>
  <dcterms:created xsi:type="dcterms:W3CDTF">2017-08-07T15:26:21Z</dcterms:created>
  <dcterms:modified xsi:type="dcterms:W3CDTF">2018-08-10T21:49:31Z</dcterms:modified>
  <cp:contentStatus/>
</cp:coreProperties>
</file>