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77" r:id="rId6"/>
    <p:sldId id="278" r:id="rId7"/>
    <p:sldId id="279" r:id="rId8"/>
    <p:sldId id="280" r:id="rId9"/>
    <p:sldId id="281" r:id="rId10"/>
    <p:sldId id="282" r:id="rId11"/>
    <p:sldId id="261" r:id="rId12"/>
    <p:sldId id="284" r:id="rId13"/>
    <p:sldId id="285" r:id="rId14"/>
    <p:sldId id="264" r:id="rId15"/>
    <p:sldId id="265" r:id="rId16"/>
    <p:sldId id="266" r:id="rId17"/>
    <p:sldId id="267" r:id="rId18"/>
    <p:sldId id="268" r:id="rId19"/>
    <p:sldId id="272" r:id="rId20"/>
    <p:sldId id="273" r:id="rId21"/>
    <p:sldId id="274" r:id="rId22"/>
    <p:sldId id="269" r:id="rId23"/>
    <p:sldId id="286" r:id="rId24"/>
    <p:sldId id="276" r:id="rId25"/>
    <p:sldId id="275"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2" y="-6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EC437E-033E-4CF6-A519-18BB88510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874FC1F-36E9-46D3-BB0A-D26EEF184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BBD9682-D737-4A2D-99FC-060E4FB5A227}"/>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5" name="Footer Placeholder 4">
            <a:extLst>
              <a:ext uri="{FF2B5EF4-FFF2-40B4-BE49-F238E27FC236}">
                <a16:creationId xmlns:a16="http://schemas.microsoft.com/office/drawing/2014/main" xmlns="" id="{10D68F82-7F68-4506-AF7F-D5B10AC10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59B295-CA3F-45D0-8151-0E8C1C687E28}"/>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275092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31C76-523A-4319-83EB-67FD083B9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22B48EC-EA6D-4288-A935-BD83243A9D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861E2A-E792-433F-8CB2-FB1DAC9BCC93}"/>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5" name="Footer Placeholder 4">
            <a:extLst>
              <a:ext uri="{FF2B5EF4-FFF2-40B4-BE49-F238E27FC236}">
                <a16:creationId xmlns:a16="http://schemas.microsoft.com/office/drawing/2014/main" xmlns="" id="{CFAD5233-C4DB-4238-A558-2D6E92A8F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D31A5E-529C-4046-901E-931839F13395}"/>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224284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A4935AF-139D-4A57-916B-C69604F7CA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1ADF651-FF8E-4732-8BD8-C6758B4211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1375882-DC32-4D7D-9652-C38D30956119}"/>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5" name="Footer Placeholder 4">
            <a:extLst>
              <a:ext uri="{FF2B5EF4-FFF2-40B4-BE49-F238E27FC236}">
                <a16:creationId xmlns:a16="http://schemas.microsoft.com/office/drawing/2014/main" xmlns="" id="{2C615F1F-8F64-4967-AF1C-6AB4C5112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0AA118-002A-498E-A0B4-FF3A143600A9}"/>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407067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CF90B-8905-42BB-B327-CB853BE72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2C36D6B-5207-43B1-B39E-A19B465F91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E05090-467D-47B4-9A4C-2F8A6A547974}"/>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5" name="Footer Placeholder 4">
            <a:extLst>
              <a:ext uri="{FF2B5EF4-FFF2-40B4-BE49-F238E27FC236}">
                <a16:creationId xmlns:a16="http://schemas.microsoft.com/office/drawing/2014/main" xmlns="" id="{A5B493FC-DCBA-4128-9D07-37FE1B49F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3C31CE-6D1F-40A3-BDEE-BD86820C44FD}"/>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147174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75C66-0881-45C2-BB00-26E33D4A3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807CFCB-5E63-43BF-BBF1-2663E0DDD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84DEA26-4F83-48A9-B041-418229C54824}"/>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5" name="Footer Placeholder 4">
            <a:extLst>
              <a:ext uri="{FF2B5EF4-FFF2-40B4-BE49-F238E27FC236}">
                <a16:creationId xmlns:a16="http://schemas.microsoft.com/office/drawing/2014/main" xmlns="" id="{E9C985C2-1C23-432A-9675-08C7ED054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5AD4EE-E857-4A00-8CEF-3C8E56B1BE5F}"/>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385461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2DC78-88C2-44E7-A7B1-D5D4012BB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0051240-DFCE-4201-B058-F969F0F084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43C75CA-E6C5-411F-88C7-C6C20058114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AA3EC9F-5447-42AB-9F44-7631D451224C}"/>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6" name="Footer Placeholder 5">
            <a:extLst>
              <a:ext uri="{FF2B5EF4-FFF2-40B4-BE49-F238E27FC236}">
                <a16:creationId xmlns:a16="http://schemas.microsoft.com/office/drawing/2014/main" xmlns="" id="{441DF102-368A-4433-8C16-B8E744384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53F755-2F2B-4315-8156-83A23CF62365}"/>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178828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C9490B-5762-431D-A0D2-66B84178E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94FD780-1CEE-4E6D-95D6-F744A3899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CD86E8C-A525-42E9-BA24-789FA8A7FB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BC6A4B0-2666-4543-B014-079CA538F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3EBBDA5-43F0-42B5-B4EC-22A459480A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C2B148D-D3B4-4DF1-8913-7E5E34A1FE01}"/>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8" name="Footer Placeholder 7">
            <a:extLst>
              <a:ext uri="{FF2B5EF4-FFF2-40B4-BE49-F238E27FC236}">
                <a16:creationId xmlns:a16="http://schemas.microsoft.com/office/drawing/2014/main" xmlns="" id="{975FD030-7DE2-492D-9E36-B389BFEEA5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58F07F-724D-4155-8601-ABFABEF5F273}"/>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63979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0BD16-88B9-474E-A71C-815D5F7CE9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E487E72-7C39-4DBC-B164-E0B7FDB2DB4D}"/>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4" name="Footer Placeholder 3">
            <a:extLst>
              <a:ext uri="{FF2B5EF4-FFF2-40B4-BE49-F238E27FC236}">
                <a16:creationId xmlns:a16="http://schemas.microsoft.com/office/drawing/2014/main" xmlns="" id="{81C535FC-08DC-48A4-9A63-067A94ED08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9612FD3-7A7D-4F62-AAB9-F599B3B5FB85}"/>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358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FA53C5B-754D-461E-BBB0-C94B824BF5FD}"/>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3" name="Footer Placeholder 2">
            <a:extLst>
              <a:ext uri="{FF2B5EF4-FFF2-40B4-BE49-F238E27FC236}">
                <a16:creationId xmlns:a16="http://schemas.microsoft.com/office/drawing/2014/main" xmlns="" id="{CF8F9ACF-5EAD-40AC-9313-C84B8D635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1190328-C41F-4084-80D1-F4F3301994D1}"/>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258405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713CA6-27C0-48AD-8307-07849B67F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66400E9-B5B0-4477-AEC9-F1782AAD2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E188477-5A47-4D3C-B964-EE336E9B3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85D0D82-940A-4668-AB84-522B93EF6534}"/>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6" name="Footer Placeholder 5">
            <a:extLst>
              <a:ext uri="{FF2B5EF4-FFF2-40B4-BE49-F238E27FC236}">
                <a16:creationId xmlns:a16="http://schemas.microsoft.com/office/drawing/2014/main" xmlns="" id="{9C2818A5-BBB6-4790-8C32-445709F10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53C7D3F-8E76-4009-A2F9-7A21F53E6822}"/>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48724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B46EC-5DCD-4AF0-8780-001A94F32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D4685F1-C6FB-478E-81EA-776731635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97EB37C-E31B-4406-A58C-9DC102015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3BBBB59-B6A0-46A8-B64E-DF9A5635E593}"/>
              </a:ext>
            </a:extLst>
          </p:cNvPr>
          <p:cNvSpPr>
            <a:spLocks noGrp="1"/>
          </p:cNvSpPr>
          <p:nvPr>
            <p:ph type="dt" sz="half" idx="10"/>
          </p:nvPr>
        </p:nvSpPr>
        <p:spPr/>
        <p:txBody>
          <a:bodyPr/>
          <a:lstStyle/>
          <a:p>
            <a:fld id="{FC50335F-4626-4A8A-A3FA-117BB1B534B0}" type="datetimeFigureOut">
              <a:rPr lang="en-US" smtClean="0"/>
              <a:t>8/20/2018</a:t>
            </a:fld>
            <a:endParaRPr lang="en-US"/>
          </a:p>
        </p:txBody>
      </p:sp>
      <p:sp>
        <p:nvSpPr>
          <p:cNvPr id="6" name="Footer Placeholder 5">
            <a:extLst>
              <a:ext uri="{FF2B5EF4-FFF2-40B4-BE49-F238E27FC236}">
                <a16:creationId xmlns:a16="http://schemas.microsoft.com/office/drawing/2014/main" xmlns="" id="{25EB5DAE-E7D0-4FEF-A0F1-719574469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B2D5A38-BBAC-4A76-A5D7-180D101F5477}"/>
              </a:ext>
            </a:extLst>
          </p:cNvPr>
          <p:cNvSpPr>
            <a:spLocks noGrp="1"/>
          </p:cNvSpPr>
          <p:nvPr>
            <p:ph type="sldNum" sz="quarter" idx="12"/>
          </p:nvPr>
        </p:nvSpPr>
        <p:spPr/>
        <p:txBody>
          <a:bodyPr/>
          <a:lstStyle/>
          <a:p>
            <a:fld id="{4783915A-6697-44CF-8643-71AF72327A40}" type="slidenum">
              <a:rPr lang="en-US" smtClean="0"/>
              <a:t>‹Nº›</a:t>
            </a:fld>
            <a:endParaRPr lang="en-US"/>
          </a:p>
        </p:txBody>
      </p:sp>
    </p:spTree>
    <p:extLst>
      <p:ext uri="{BB962C8B-B14F-4D97-AF65-F5344CB8AC3E}">
        <p14:creationId xmlns:p14="http://schemas.microsoft.com/office/powerpoint/2010/main" val="310126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234FA7-9CD0-472E-9081-BA767739A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8502DB-B602-401B-9160-BD2B61604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21A574-DA33-4088-971C-0763FA6A5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0335F-4626-4A8A-A3FA-117BB1B534B0}" type="datetimeFigureOut">
              <a:rPr lang="en-US" smtClean="0"/>
              <a:t>8/20/2018</a:t>
            </a:fld>
            <a:endParaRPr lang="en-US"/>
          </a:p>
        </p:txBody>
      </p:sp>
      <p:sp>
        <p:nvSpPr>
          <p:cNvPr id="5" name="Footer Placeholder 4">
            <a:extLst>
              <a:ext uri="{FF2B5EF4-FFF2-40B4-BE49-F238E27FC236}">
                <a16:creationId xmlns:a16="http://schemas.microsoft.com/office/drawing/2014/main" xmlns="" id="{FD4364E2-AB3C-479D-ACA5-CBA46C5B4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762BB4F-E1C2-4117-BD01-817103B2D6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3915A-6697-44CF-8643-71AF72327A40}" type="slidenum">
              <a:rPr lang="en-US" smtClean="0"/>
              <a:t>‹Nº›</a:t>
            </a:fld>
            <a:endParaRPr lang="en-US"/>
          </a:p>
        </p:txBody>
      </p:sp>
    </p:spTree>
    <p:extLst>
      <p:ext uri="{BB962C8B-B14F-4D97-AF65-F5344CB8AC3E}">
        <p14:creationId xmlns:p14="http://schemas.microsoft.com/office/powerpoint/2010/main" val="29723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s>
</file>

<file path=ppt/slides/_rels/slide10.xml.rels><?xml version="1.0" encoding="UTF-8" standalone="yes"?>
<Relationships xmlns="http://schemas.openxmlformats.org/package/2006/relationships"><Relationship Id="rId26" Type="http://schemas.openxmlformats.org/officeDocument/2006/relationships/image" Target="../media/image90.png"/><Relationship Id="rId12" Type="http://schemas.openxmlformats.org/officeDocument/2006/relationships/image" Target="../media/image86.png"/><Relationship Id="rId17" Type="http://schemas.openxmlformats.org/officeDocument/2006/relationships/image" Target="../media/image740.png"/><Relationship Id="rId25" Type="http://schemas.openxmlformats.org/officeDocument/2006/relationships/image" Target="../media/image83.png"/><Relationship Id="rId1" Type="http://schemas.openxmlformats.org/officeDocument/2006/relationships/slideLayout" Target="../slideLayouts/slideLayout2.xml"/><Relationship Id="rId11" Type="http://schemas.openxmlformats.org/officeDocument/2006/relationships/image" Target="../media/image85.png"/><Relationship Id="rId24" Type="http://schemas.openxmlformats.org/officeDocument/2006/relationships/image" Target="../media/image810.png"/><Relationship Id="rId23" Type="http://schemas.openxmlformats.org/officeDocument/2006/relationships/image" Target="../media/image800.png"/><Relationship Id="rId10" Type="http://schemas.openxmlformats.org/officeDocument/2006/relationships/image" Target="../media/image841.png"/><Relationship Id="rId9" Type="http://schemas.openxmlformats.org/officeDocument/2006/relationships/image" Target="../media/image75.png"/><Relationship Id="rId27" Type="http://schemas.openxmlformats.org/officeDocument/2006/relationships/image" Target="../media/image91.png"/></Relationships>
</file>

<file path=ppt/slides/_rels/slide11.xml.rels><?xml version="1.0" encoding="UTF-8" standalone="yes"?>
<Relationships xmlns="http://schemas.openxmlformats.org/package/2006/relationships"><Relationship Id="rId8" Type="http://schemas.openxmlformats.org/officeDocument/2006/relationships/image" Target="../media/image900.png"/><Relationship Id="rId18" Type="http://schemas.openxmlformats.org/officeDocument/2006/relationships/image" Target="../media/image14.png"/><Relationship Id="rId26" Type="http://schemas.openxmlformats.org/officeDocument/2006/relationships/image" Target="../media/image22.png"/><Relationship Id="rId39" Type="http://schemas.openxmlformats.org/officeDocument/2006/relationships/image" Target="../media/image35.png"/><Relationship Id="rId3" Type="http://schemas.openxmlformats.org/officeDocument/2006/relationships/image" Target="../media/image850.png"/><Relationship Id="rId21" Type="http://schemas.openxmlformats.org/officeDocument/2006/relationships/image" Target="../media/image17.png"/><Relationship Id="rId34" Type="http://schemas.openxmlformats.org/officeDocument/2006/relationships/image" Target="../media/image30.png"/><Relationship Id="rId42" Type="http://schemas.openxmlformats.org/officeDocument/2006/relationships/image" Target="../media/image43.png"/><Relationship Id="rId47" Type="http://schemas.openxmlformats.org/officeDocument/2006/relationships/image" Target="../media/image95.png"/><Relationship Id="rId7" Type="http://schemas.openxmlformats.org/officeDocument/2006/relationships/image" Target="../media/image890.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38" Type="http://schemas.openxmlformats.org/officeDocument/2006/relationships/image" Target="../media/image34.png"/><Relationship Id="rId46" Type="http://schemas.openxmlformats.org/officeDocument/2006/relationships/image" Target="../media/image94.png"/><Relationship Id="rId2" Type="http://schemas.openxmlformats.org/officeDocument/2006/relationships/image" Target="../media/image840.png"/><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41"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880.pn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png"/><Relationship Id="rId45" Type="http://schemas.openxmlformats.org/officeDocument/2006/relationships/image" Target="../media/image93.png"/><Relationship Id="rId5" Type="http://schemas.openxmlformats.org/officeDocument/2006/relationships/image" Target="../media/image870.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10" Type="http://schemas.openxmlformats.org/officeDocument/2006/relationships/image" Target="../media/image92.png"/><Relationship Id="rId19" Type="http://schemas.openxmlformats.org/officeDocument/2006/relationships/image" Target="../media/image15.png"/><Relationship Id="rId31" Type="http://schemas.openxmlformats.org/officeDocument/2006/relationships/image" Target="../media/image27.png"/><Relationship Id="rId44" Type="http://schemas.openxmlformats.org/officeDocument/2006/relationships/image" Target="../media/image60.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 Id="rId48" Type="http://schemas.openxmlformats.org/officeDocument/2006/relationships/image" Target="../media/image96.png"/></Relationships>
</file>

<file path=ppt/slides/_rels/slide12.xml.rels><?xml version="1.0" encoding="UTF-8" standalone="yes"?>
<Relationships xmlns="http://schemas.openxmlformats.org/package/2006/relationships"><Relationship Id="rId8" Type="http://schemas.openxmlformats.org/officeDocument/2006/relationships/image" Target="../media/image900.png"/><Relationship Id="rId18" Type="http://schemas.openxmlformats.org/officeDocument/2006/relationships/image" Target="../media/image14.png"/><Relationship Id="rId26" Type="http://schemas.openxmlformats.org/officeDocument/2006/relationships/image" Target="../media/image22.png"/><Relationship Id="rId39" Type="http://schemas.openxmlformats.org/officeDocument/2006/relationships/image" Target="../media/image35.png"/><Relationship Id="rId3" Type="http://schemas.openxmlformats.org/officeDocument/2006/relationships/image" Target="../media/image850.png"/><Relationship Id="rId21" Type="http://schemas.openxmlformats.org/officeDocument/2006/relationships/image" Target="../media/image17.png"/><Relationship Id="rId34" Type="http://schemas.openxmlformats.org/officeDocument/2006/relationships/image" Target="../media/image30.png"/><Relationship Id="rId42" Type="http://schemas.openxmlformats.org/officeDocument/2006/relationships/image" Target="../media/image43.png"/><Relationship Id="rId7" Type="http://schemas.openxmlformats.org/officeDocument/2006/relationships/image" Target="../media/image890.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38" Type="http://schemas.openxmlformats.org/officeDocument/2006/relationships/image" Target="../media/image34.png"/><Relationship Id="rId2" Type="http://schemas.openxmlformats.org/officeDocument/2006/relationships/image" Target="../media/image840.png"/><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41"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880.pn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png"/><Relationship Id="rId45" Type="http://schemas.openxmlformats.org/officeDocument/2006/relationships/image" Target="../media/image93.png"/><Relationship Id="rId5" Type="http://schemas.openxmlformats.org/officeDocument/2006/relationships/image" Target="../media/image870.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10" Type="http://schemas.openxmlformats.org/officeDocument/2006/relationships/image" Target="../media/image92.png"/><Relationship Id="rId19" Type="http://schemas.openxmlformats.org/officeDocument/2006/relationships/image" Target="../media/image15.png"/><Relationship Id="rId31" Type="http://schemas.openxmlformats.org/officeDocument/2006/relationships/image" Target="../media/image27.png"/><Relationship Id="rId44" Type="http://schemas.openxmlformats.org/officeDocument/2006/relationships/image" Target="../media/image60.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900.png"/><Relationship Id="rId18" Type="http://schemas.openxmlformats.org/officeDocument/2006/relationships/image" Target="../media/image14.png"/><Relationship Id="rId26" Type="http://schemas.openxmlformats.org/officeDocument/2006/relationships/image" Target="../media/image22.png"/><Relationship Id="rId39" Type="http://schemas.openxmlformats.org/officeDocument/2006/relationships/image" Target="../media/image35.png"/><Relationship Id="rId3" Type="http://schemas.openxmlformats.org/officeDocument/2006/relationships/image" Target="../media/image850.png"/><Relationship Id="rId21" Type="http://schemas.openxmlformats.org/officeDocument/2006/relationships/image" Target="../media/image17.png"/><Relationship Id="rId34" Type="http://schemas.openxmlformats.org/officeDocument/2006/relationships/image" Target="../media/image30.png"/><Relationship Id="rId42" Type="http://schemas.openxmlformats.org/officeDocument/2006/relationships/image" Target="../media/image43.png"/><Relationship Id="rId47" Type="http://schemas.openxmlformats.org/officeDocument/2006/relationships/image" Target="../media/image98.png"/><Relationship Id="rId50" Type="http://schemas.openxmlformats.org/officeDocument/2006/relationships/image" Target="../media/image101.png"/><Relationship Id="rId7" Type="http://schemas.openxmlformats.org/officeDocument/2006/relationships/image" Target="../media/image890.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38" Type="http://schemas.openxmlformats.org/officeDocument/2006/relationships/image" Target="../media/image34.png"/><Relationship Id="rId46" Type="http://schemas.openxmlformats.org/officeDocument/2006/relationships/image" Target="../media/image97.png"/><Relationship Id="rId2" Type="http://schemas.openxmlformats.org/officeDocument/2006/relationships/image" Target="../media/image840.png"/><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41"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880.pn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png"/><Relationship Id="rId45" Type="http://schemas.openxmlformats.org/officeDocument/2006/relationships/image" Target="../media/image93.png"/><Relationship Id="rId5" Type="http://schemas.openxmlformats.org/officeDocument/2006/relationships/image" Target="../media/image870.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49" Type="http://schemas.openxmlformats.org/officeDocument/2006/relationships/image" Target="../media/image100.png"/><Relationship Id="rId10" Type="http://schemas.openxmlformats.org/officeDocument/2006/relationships/image" Target="../media/image92.png"/><Relationship Id="rId19" Type="http://schemas.openxmlformats.org/officeDocument/2006/relationships/image" Target="../media/image15.png"/><Relationship Id="rId31" Type="http://schemas.openxmlformats.org/officeDocument/2006/relationships/image" Target="../media/image27.png"/><Relationship Id="rId44" Type="http://schemas.openxmlformats.org/officeDocument/2006/relationships/image" Target="../media/image60.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 Id="rId48" Type="http://schemas.openxmlformats.org/officeDocument/2006/relationships/image" Target="../media/image99.png"/></Relationships>
</file>

<file path=ppt/slides/_rels/slide14.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50.png"/><Relationship Id="rId51" Type="http://schemas.openxmlformats.org/officeDocument/2006/relationships/image" Target="../media/image103.png"/><Relationship Id="rId3" Type="http://schemas.openxmlformats.org/officeDocument/2006/relationships/image" Target="../media/image850.png"/><Relationship Id="rId42" Type="http://schemas.openxmlformats.org/officeDocument/2006/relationships/image" Target="../media/image43.png"/><Relationship Id="rId47" Type="http://schemas.openxmlformats.org/officeDocument/2006/relationships/image" Target="../media/image990.png"/><Relationship Id="rId50" Type="http://schemas.openxmlformats.org/officeDocument/2006/relationships/image" Target="../media/image102.png"/><Relationship Id="rId55" Type="http://schemas.openxmlformats.org/officeDocument/2006/relationships/image" Target="../media/image60.png"/><Relationship Id="rId7" Type="http://schemas.openxmlformats.org/officeDocument/2006/relationships/image" Target="../media/image890.png"/><Relationship Id="rId12" Type="http://schemas.openxmlformats.org/officeDocument/2006/relationships/image" Target="../media/image940.png"/><Relationship Id="rId46" Type="http://schemas.openxmlformats.org/officeDocument/2006/relationships/image" Target="../media/image980.png"/><Relationship Id="rId2" Type="http://schemas.openxmlformats.org/officeDocument/2006/relationships/image" Target="../media/image840.png"/><Relationship Id="rId54"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880.png"/><Relationship Id="rId11" Type="http://schemas.openxmlformats.org/officeDocument/2006/relationships/image" Target="../media/image930.png"/><Relationship Id="rId45" Type="http://schemas.openxmlformats.org/officeDocument/2006/relationships/image" Target="../media/image970.png"/><Relationship Id="rId53" Type="http://schemas.openxmlformats.org/officeDocument/2006/relationships/image" Target="../media/image105.png"/><Relationship Id="rId5" Type="http://schemas.openxmlformats.org/officeDocument/2006/relationships/image" Target="../media/image870.png"/><Relationship Id="rId49" Type="http://schemas.openxmlformats.org/officeDocument/2006/relationships/image" Target="../media/image1010.png"/><Relationship Id="rId10" Type="http://schemas.openxmlformats.org/officeDocument/2006/relationships/image" Target="../media/image92.png"/><Relationship Id="rId44" Type="http://schemas.openxmlformats.org/officeDocument/2006/relationships/image" Target="../media/image960.png"/><Relationship Id="rId52" Type="http://schemas.openxmlformats.org/officeDocument/2006/relationships/image" Target="../media/image104.png"/><Relationship Id="rId4" Type="http://schemas.openxmlformats.org/officeDocument/2006/relationships/image" Target="../media/image860.png"/><Relationship Id="rId9" Type="http://schemas.openxmlformats.org/officeDocument/2006/relationships/image" Target="../media/image910.png"/><Relationship Id="rId43" Type="http://schemas.openxmlformats.org/officeDocument/2006/relationships/image" Target="../media/image45.png"/><Relationship Id="rId48" Type="http://schemas.openxmlformats.org/officeDocument/2006/relationships/image" Target="../media/image1000.png"/></Relationships>
</file>

<file path=ppt/slides/_rels/slide15.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60.png"/><Relationship Id="rId3" Type="http://schemas.openxmlformats.org/officeDocument/2006/relationships/image" Target="../media/image850.png"/><Relationship Id="rId7" Type="http://schemas.openxmlformats.org/officeDocument/2006/relationships/image" Target="../media/image890.png"/><Relationship Id="rId12" Type="http://schemas.openxmlformats.org/officeDocument/2006/relationships/image" Target="../media/image940.png"/><Relationship Id="rId2" Type="http://schemas.openxmlformats.org/officeDocument/2006/relationships/image" Target="../media/image840.png"/><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880.png"/><Relationship Id="rId11" Type="http://schemas.openxmlformats.org/officeDocument/2006/relationships/image" Target="../media/image930.png"/><Relationship Id="rId5" Type="http://schemas.openxmlformats.org/officeDocument/2006/relationships/image" Target="../media/image870.png"/><Relationship Id="rId15" Type="http://schemas.openxmlformats.org/officeDocument/2006/relationships/image" Target="../media/image107.png"/><Relationship Id="rId10" Type="http://schemas.openxmlformats.org/officeDocument/2006/relationships/image" Target="../media/image92.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970.png"/></Relationships>
</file>

<file path=ppt/slides/_rels/slide16.xml.rels><?xml version="1.0" encoding="UTF-8" standalone="yes"?>
<Relationships xmlns="http://schemas.openxmlformats.org/package/2006/relationships"><Relationship Id="rId8" Type="http://schemas.openxmlformats.org/officeDocument/2006/relationships/image" Target="../media/image900.png"/><Relationship Id="rId51" Type="http://schemas.openxmlformats.org/officeDocument/2006/relationships/image" Target="../media/image111.png"/><Relationship Id="rId3" Type="http://schemas.openxmlformats.org/officeDocument/2006/relationships/image" Target="../media/image850.png"/><Relationship Id="rId42" Type="http://schemas.openxmlformats.org/officeDocument/2006/relationships/image" Target="../media/image43.png"/><Relationship Id="rId47" Type="http://schemas.openxmlformats.org/officeDocument/2006/relationships/image" Target="../media/image108.png"/><Relationship Id="rId50" Type="http://schemas.openxmlformats.org/officeDocument/2006/relationships/image" Target="../media/image110.png"/><Relationship Id="rId7" Type="http://schemas.openxmlformats.org/officeDocument/2006/relationships/image" Target="../media/image890.png"/><Relationship Id="rId46" Type="http://schemas.openxmlformats.org/officeDocument/2006/relationships/image" Target="../media/image107.png"/><Relationship Id="rId2"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880.png"/><Relationship Id="rId45" Type="http://schemas.openxmlformats.org/officeDocument/2006/relationships/image" Target="../media/image970.png"/><Relationship Id="rId5" Type="http://schemas.openxmlformats.org/officeDocument/2006/relationships/image" Target="../media/image870.png"/><Relationship Id="rId49" Type="http://schemas.openxmlformats.org/officeDocument/2006/relationships/image" Target="../media/image60.png"/><Relationship Id="rId10" Type="http://schemas.openxmlformats.org/officeDocument/2006/relationships/image" Target="../media/image92.png"/><Relationship Id="rId44" Type="http://schemas.openxmlformats.org/officeDocument/2006/relationships/image" Target="../media/image960.png"/><Relationship Id="rId4" Type="http://schemas.openxmlformats.org/officeDocument/2006/relationships/image" Target="../media/image860.png"/><Relationship Id="rId9" Type="http://schemas.openxmlformats.org/officeDocument/2006/relationships/image" Target="../media/image910.png"/><Relationship Id="rId43" Type="http://schemas.openxmlformats.org/officeDocument/2006/relationships/image" Target="../media/image45.png"/><Relationship Id="rId48" Type="http://schemas.openxmlformats.org/officeDocument/2006/relationships/image" Target="../media/image109.png"/></Relationships>
</file>

<file path=ppt/slides/_rels/slide17.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60.png"/><Relationship Id="rId18" Type="http://schemas.openxmlformats.org/officeDocument/2006/relationships/image" Target="../media/image111.png"/><Relationship Id="rId3" Type="http://schemas.openxmlformats.org/officeDocument/2006/relationships/image" Target="../media/image850.png"/><Relationship Id="rId7" Type="http://schemas.openxmlformats.org/officeDocument/2006/relationships/image" Target="../media/image890.png"/><Relationship Id="rId17" Type="http://schemas.openxmlformats.org/officeDocument/2006/relationships/image" Target="../media/image110.png"/><Relationship Id="rId2" Type="http://schemas.openxmlformats.org/officeDocument/2006/relationships/image" Target="../media/image840.png"/><Relationship Id="rId16" Type="http://schemas.openxmlformats.org/officeDocument/2006/relationships/image" Target="../media/image60.png"/><Relationship Id="rId20"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880.png"/><Relationship Id="rId5" Type="http://schemas.openxmlformats.org/officeDocument/2006/relationships/image" Target="../media/image870.png"/><Relationship Id="rId15" Type="http://schemas.openxmlformats.org/officeDocument/2006/relationships/image" Target="../media/image107.png"/><Relationship Id="rId10" Type="http://schemas.openxmlformats.org/officeDocument/2006/relationships/image" Target="../media/image92.png"/><Relationship Id="rId19" Type="http://schemas.openxmlformats.org/officeDocument/2006/relationships/image" Target="../media/image112.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970.png"/></Relationships>
</file>

<file path=ppt/slides/_rels/slide18.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60.png"/><Relationship Id="rId18" Type="http://schemas.openxmlformats.org/officeDocument/2006/relationships/image" Target="../media/image111.png"/><Relationship Id="rId3" Type="http://schemas.openxmlformats.org/officeDocument/2006/relationships/image" Target="../media/image850.png"/><Relationship Id="rId7" Type="http://schemas.openxmlformats.org/officeDocument/2006/relationships/image" Target="../media/image890.png"/><Relationship Id="rId17" Type="http://schemas.openxmlformats.org/officeDocument/2006/relationships/image" Target="../media/image110.png"/><Relationship Id="rId2" Type="http://schemas.openxmlformats.org/officeDocument/2006/relationships/image" Target="../media/image840.png"/><Relationship Id="rId16" Type="http://schemas.openxmlformats.org/officeDocument/2006/relationships/image" Target="../media/image60.png"/><Relationship Id="rId20"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880.png"/><Relationship Id="rId5" Type="http://schemas.openxmlformats.org/officeDocument/2006/relationships/image" Target="../media/image870.png"/><Relationship Id="rId15" Type="http://schemas.openxmlformats.org/officeDocument/2006/relationships/image" Target="../media/image107.png"/><Relationship Id="rId10" Type="http://schemas.openxmlformats.org/officeDocument/2006/relationships/image" Target="../media/image92.png"/><Relationship Id="rId19" Type="http://schemas.openxmlformats.org/officeDocument/2006/relationships/image" Target="../media/image114.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970.png"/></Relationships>
</file>

<file path=ppt/slides/_rels/slide19.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60.png"/><Relationship Id="rId18" Type="http://schemas.openxmlformats.org/officeDocument/2006/relationships/image" Target="../media/image111.png"/><Relationship Id="rId26" Type="http://schemas.openxmlformats.org/officeDocument/2006/relationships/image" Target="../media/image123.png"/><Relationship Id="rId3" Type="http://schemas.openxmlformats.org/officeDocument/2006/relationships/image" Target="../media/image850.png"/><Relationship Id="rId21" Type="http://schemas.openxmlformats.org/officeDocument/2006/relationships/image" Target="../media/image118.png"/><Relationship Id="rId7" Type="http://schemas.openxmlformats.org/officeDocument/2006/relationships/image" Target="../media/image890.png"/><Relationship Id="rId17" Type="http://schemas.openxmlformats.org/officeDocument/2006/relationships/image" Target="../media/image110.png"/><Relationship Id="rId25" Type="http://schemas.openxmlformats.org/officeDocument/2006/relationships/image" Target="../media/image122.png"/><Relationship Id="rId2" Type="http://schemas.openxmlformats.org/officeDocument/2006/relationships/image" Target="../media/image840.png"/><Relationship Id="rId16" Type="http://schemas.openxmlformats.org/officeDocument/2006/relationships/image" Target="../media/image60.png"/><Relationship Id="rId20" Type="http://schemas.openxmlformats.org/officeDocument/2006/relationships/image" Target="../media/image117.png"/><Relationship Id="rId29"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880.png"/><Relationship Id="rId24" Type="http://schemas.openxmlformats.org/officeDocument/2006/relationships/image" Target="../media/image121.png"/><Relationship Id="rId5" Type="http://schemas.openxmlformats.org/officeDocument/2006/relationships/image" Target="../media/image870.png"/><Relationship Id="rId23" Type="http://schemas.openxmlformats.org/officeDocument/2006/relationships/image" Target="../media/image120.png"/><Relationship Id="rId28" Type="http://schemas.openxmlformats.org/officeDocument/2006/relationships/image" Target="../media/image125.png"/><Relationship Id="rId10" Type="http://schemas.openxmlformats.org/officeDocument/2006/relationships/image" Target="../media/image92.png"/><Relationship Id="rId19" Type="http://schemas.openxmlformats.org/officeDocument/2006/relationships/image" Target="../media/image116.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970.png"/><Relationship Id="rId22" Type="http://schemas.openxmlformats.org/officeDocument/2006/relationships/image" Target="../media/image119.png"/><Relationship Id="rId27" Type="http://schemas.openxmlformats.org/officeDocument/2006/relationships/image" Target="../media/image124.png"/><Relationship Id="rId30" Type="http://schemas.openxmlformats.org/officeDocument/2006/relationships/image" Target="../media/image127.png"/></Relationships>
</file>

<file path=ppt/slides/_rels/slide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20.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60.png"/><Relationship Id="rId18" Type="http://schemas.openxmlformats.org/officeDocument/2006/relationships/image" Target="../media/image111.png"/><Relationship Id="rId3" Type="http://schemas.openxmlformats.org/officeDocument/2006/relationships/image" Target="../media/image850.png"/><Relationship Id="rId21" Type="http://schemas.openxmlformats.org/officeDocument/2006/relationships/image" Target="../media/image130.png"/><Relationship Id="rId7" Type="http://schemas.openxmlformats.org/officeDocument/2006/relationships/image" Target="../media/image890.png"/><Relationship Id="rId17" Type="http://schemas.openxmlformats.org/officeDocument/2006/relationships/image" Target="../media/image110.png"/><Relationship Id="rId2" Type="http://schemas.openxmlformats.org/officeDocument/2006/relationships/image" Target="../media/image840.png"/><Relationship Id="rId16" Type="http://schemas.openxmlformats.org/officeDocument/2006/relationships/image" Target="../media/image60.png"/><Relationship Id="rId20"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880.png"/><Relationship Id="rId5" Type="http://schemas.openxmlformats.org/officeDocument/2006/relationships/image" Target="../media/image870.png"/><Relationship Id="rId10" Type="http://schemas.openxmlformats.org/officeDocument/2006/relationships/image" Target="../media/image92.png"/><Relationship Id="rId19" Type="http://schemas.openxmlformats.org/officeDocument/2006/relationships/image" Target="../media/image128.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970.png"/></Relationships>
</file>

<file path=ppt/slides/_rels/slide21.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60.png"/><Relationship Id="rId18" Type="http://schemas.openxmlformats.org/officeDocument/2006/relationships/image" Target="../media/image111.png"/><Relationship Id="rId3" Type="http://schemas.openxmlformats.org/officeDocument/2006/relationships/image" Target="../media/image850.png"/><Relationship Id="rId21" Type="http://schemas.openxmlformats.org/officeDocument/2006/relationships/image" Target="../media/image133.png"/><Relationship Id="rId7" Type="http://schemas.openxmlformats.org/officeDocument/2006/relationships/image" Target="../media/image890.png"/><Relationship Id="rId17" Type="http://schemas.openxmlformats.org/officeDocument/2006/relationships/image" Target="../media/image110.png"/><Relationship Id="rId2" Type="http://schemas.openxmlformats.org/officeDocument/2006/relationships/image" Target="../media/image840.png"/><Relationship Id="rId16" Type="http://schemas.openxmlformats.org/officeDocument/2006/relationships/image" Target="../media/image60.png"/><Relationship Id="rId20"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880.png"/><Relationship Id="rId5" Type="http://schemas.openxmlformats.org/officeDocument/2006/relationships/image" Target="../media/image870.png"/><Relationship Id="rId10" Type="http://schemas.openxmlformats.org/officeDocument/2006/relationships/image" Target="../media/image92.png"/><Relationship Id="rId19" Type="http://schemas.openxmlformats.org/officeDocument/2006/relationships/image" Target="../media/image131.png"/><Relationship Id="rId4" Type="http://schemas.openxmlformats.org/officeDocument/2006/relationships/image" Target="../media/image860.png"/><Relationship Id="rId9" Type="http://schemas.openxmlformats.org/officeDocument/2006/relationships/image" Target="../media/image910.png"/><Relationship Id="rId14" Type="http://schemas.openxmlformats.org/officeDocument/2006/relationships/image" Target="../media/image970.png"/></Relationships>
</file>

<file path=ppt/slides/_rels/slide22.xml.rels><?xml version="1.0" encoding="UTF-8" standalone="yes"?>
<Relationships xmlns="http://schemas.openxmlformats.org/package/2006/relationships"><Relationship Id="rId8" Type="http://schemas.openxmlformats.org/officeDocument/2006/relationships/image" Target="../media/image1220.png"/><Relationship Id="rId13" Type="http://schemas.openxmlformats.org/officeDocument/2006/relationships/image" Target="../media/image1270.png"/><Relationship Id="rId18" Type="http://schemas.openxmlformats.org/officeDocument/2006/relationships/image" Target="../media/image1300.png"/><Relationship Id="rId3" Type="http://schemas.openxmlformats.org/officeDocument/2006/relationships/image" Target="../media/image1170.png"/><Relationship Id="rId21" Type="http://schemas.openxmlformats.org/officeDocument/2006/relationships/image" Target="../media/image139.png"/><Relationship Id="rId7" Type="http://schemas.openxmlformats.org/officeDocument/2006/relationships/image" Target="../media/image1210.png"/><Relationship Id="rId12" Type="http://schemas.openxmlformats.org/officeDocument/2006/relationships/image" Target="../media/image137.png"/><Relationship Id="rId17" Type="http://schemas.openxmlformats.org/officeDocument/2006/relationships/image" Target="../media/image1290.png"/><Relationship Id="rId2" Type="http://schemas.openxmlformats.org/officeDocument/2006/relationships/image" Target="../media/image1160.png"/><Relationship Id="rId16" Type="http://schemas.openxmlformats.org/officeDocument/2006/relationships/image" Target="../media/image60.png"/><Relationship Id="rId20"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200.png"/><Relationship Id="rId11" Type="http://schemas.openxmlformats.org/officeDocument/2006/relationships/image" Target="../media/image136.png"/><Relationship Id="rId5" Type="http://schemas.openxmlformats.org/officeDocument/2006/relationships/image" Target="../media/image135.png"/><Relationship Id="rId15" Type="http://schemas.openxmlformats.org/officeDocument/2006/relationships/image" Target="../media/image107.png"/><Relationship Id="rId23" Type="http://schemas.openxmlformats.org/officeDocument/2006/relationships/image" Target="../media/image141.png"/><Relationship Id="rId10" Type="http://schemas.openxmlformats.org/officeDocument/2006/relationships/image" Target="../media/image1240.png"/><Relationship Id="rId19" Type="http://schemas.openxmlformats.org/officeDocument/2006/relationships/image" Target="../media/image1310.png"/><Relationship Id="rId4" Type="http://schemas.openxmlformats.org/officeDocument/2006/relationships/image" Target="../media/image134.png"/><Relationship Id="rId9" Type="http://schemas.openxmlformats.org/officeDocument/2006/relationships/image" Target="../media/image1230.png"/><Relationship Id="rId14" Type="http://schemas.openxmlformats.org/officeDocument/2006/relationships/image" Target="../media/image1280.png"/><Relationship Id="rId22" Type="http://schemas.openxmlformats.org/officeDocument/2006/relationships/image" Target="../media/image140.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10.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1220.png"/><Relationship Id="rId13" Type="http://schemas.openxmlformats.org/officeDocument/2006/relationships/image" Target="../media/image1270.png"/><Relationship Id="rId18" Type="http://schemas.openxmlformats.org/officeDocument/2006/relationships/image" Target="../media/image1300.png"/><Relationship Id="rId3" Type="http://schemas.openxmlformats.org/officeDocument/2006/relationships/image" Target="../media/image1170.png"/><Relationship Id="rId21" Type="http://schemas.openxmlformats.org/officeDocument/2006/relationships/image" Target="../media/image144.png"/><Relationship Id="rId7" Type="http://schemas.openxmlformats.org/officeDocument/2006/relationships/image" Target="../media/image1210.png"/><Relationship Id="rId12" Type="http://schemas.openxmlformats.org/officeDocument/2006/relationships/image" Target="../media/image137.png"/><Relationship Id="rId2" Type="http://schemas.openxmlformats.org/officeDocument/2006/relationships/image" Target="../media/image1160.png"/><Relationship Id="rId16" Type="http://schemas.openxmlformats.org/officeDocument/2006/relationships/image" Target="../media/image60.png"/><Relationship Id="rId20"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200.png"/><Relationship Id="rId11" Type="http://schemas.openxmlformats.org/officeDocument/2006/relationships/image" Target="../media/image136.png"/><Relationship Id="rId5" Type="http://schemas.openxmlformats.org/officeDocument/2006/relationships/image" Target="../media/image135.png"/><Relationship Id="rId10" Type="http://schemas.openxmlformats.org/officeDocument/2006/relationships/image" Target="../media/image1240.png"/><Relationship Id="rId19" Type="http://schemas.openxmlformats.org/officeDocument/2006/relationships/image" Target="../media/image142.png"/><Relationship Id="rId4" Type="http://schemas.openxmlformats.org/officeDocument/2006/relationships/image" Target="../media/image134.png"/><Relationship Id="rId9" Type="http://schemas.openxmlformats.org/officeDocument/2006/relationships/image" Target="../media/image1230.png"/><Relationship Id="rId14" Type="http://schemas.openxmlformats.org/officeDocument/2006/relationships/image" Target="../media/image1280.png"/></Relationships>
</file>

<file path=ppt/slides/_rels/slide25.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7.png"/><Relationship Id="rId7" Type="http://schemas.openxmlformats.org/officeDocument/2006/relationships/image" Target="../media/image151.png"/><Relationship Id="rId2" Type="http://schemas.openxmlformats.org/officeDocument/2006/relationships/image" Target="../media/image1410.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6.png"/><Relationship Id="rId4" Type="http://schemas.openxmlformats.org/officeDocument/2006/relationships/image" Target="../media/image145.png"/><Relationship Id="rId9" Type="http://schemas.openxmlformats.org/officeDocument/2006/relationships/image" Target="../media/image149.png"/></Relationships>
</file>

<file path=ppt/slides/_rels/slide26.xml.rels><?xml version="1.0" encoding="UTF-8" standalone="yes"?>
<Relationships xmlns="http://schemas.openxmlformats.org/package/2006/relationships"><Relationship Id="rId8" Type="http://schemas.openxmlformats.org/officeDocument/2006/relationships/image" Target="../media/image159.png"/><Relationship Id="rId13" Type="http://schemas.openxmlformats.org/officeDocument/2006/relationships/image" Target="../media/image164.png"/><Relationship Id="rId18" Type="http://schemas.openxmlformats.org/officeDocument/2006/relationships/image" Target="../media/image44.png"/><Relationship Id="rId3" Type="http://schemas.openxmlformats.org/officeDocument/2006/relationships/image" Target="../media/image154.png"/><Relationship Id="rId21" Type="http://schemas.openxmlformats.org/officeDocument/2006/relationships/image" Target="../media/image168.png"/><Relationship Id="rId7" Type="http://schemas.openxmlformats.org/officeDocument/2006/relationships/image" Target="../media/image158.png"/><Relationship Id="rId12" Type="http://schemas.openxmlformats.org/officeDocument/2006/relationships/image" Target="../media/image163.png"/><Relationship Id="rId17" Type="http://schemas.openxmlformats.org/officeDocument/2006/relationships/image" Target="../media/image43.png"/><Relationship Id="rId2" Type="http://schemas.openxmlformats.org/officeDocument/2006/relationships/image" Target="../media/image153.png"/><Relationship Id="rId16" Type="http://schemas.openxmlformats.org/officeDocument/2006/relationships/image" Target="../media/image167.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57.png"/><Relationship Id="rId11" Type="http://schemas.openxmlformats.org/officeDocument/2006/relationships/image" Target="../media/image152.png"/><Relationship Id="rId5" Type="http://schemas.openxmlformats.org/officeDocument/2006/relationships/image" Target="../media/image156.png"/><Relationship Id="rId15" Type="http://schemas.openxmlformats.org/officeDocument/2006/relationships/image" Target="../media/image166.png"/><Relationship Id="rId10" Type="http://schemas.openxmlformats.org/officeDocument/2006/relationships/image" Target="../media/image161.png"/><Relationship Id="rId19" Type="http://schemas.openxmlformats.org/officeDocument/2006/relationships/image" Target="../media/image45.png"/><Relationship Id="rId4" Type="http://schemas.openxmlformats.org/officeDocument/2006/relationships/image" Target="../media/image155.png"/><Relationship Id="rId9" Type="http://schemas.openxmlformats.org/officeDocument/2006/relationships/image" Target="../media/image160.png"/><Relationship Id="rId14" Type="http://schemas.openxmlformats.org/officeDocument/2006/relationships/image" Target="../media/image165.png"/></Relationships>
</file>

<file path=ppt/slides/_rels/slide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58.png"/><Relationship Id="rId16"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4.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image" Target="../media/image590.png"/><Relationship Id="rId7" Type="http://schemas.openxmlformats.org/officeDocument/2006/relationships/image" Target="../media/image630.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4" Type="http://schemas.openxmlformats.org/officeDocument/2006/relationships/image" Target="../media/image600.png"/><Relationship Id="rId9" Type="http://schemas.openxmlformats.org/officeDocument/2006/relationships/image" Target="../media/image650.png"/></Relationships>
</file>

<file path=ppt/slides/_rels/slide5.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image" Target="../media/image590.png"/><Relationship Id="rId7" Type="http://schemas.openxmlformats.org/officeDocument/2006/relationships/image" Target="../media/image630.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10.png"/><Relationship Id="rId10" Type="http://schemas.openxmlformats.org/officeDocument/2006/relationships/image" Target="../media/image74.png"/><Relationship Id="rId4" Type="http://schemas.openxmlformats.org/officeDocument/2006/relationships/image" Target="../media/image600.png"/><Relationship Id="rId9" Type="http://schemas.openxmlformats.org/officeDocument/2006/relationships/image" Target="../media/image650.png"/></Relationships>
</file>

<file path=ppt/slides/_rels/slide6.xml.rels><?xml version="1.0" encoding="UTF-8" standalone="yes"?>
<Relationships xmlns="http://schemas.openxmlformats.org/package/2006/relationships"><Relationship Id="rId8" Type="http://schemas.openxmlformats.org/officeDocument/2006/relationships/image" Target="../media/image640.png"/><Relationship Id="rId13" Type="http://schemas.openxmlformats.org/officeDocument/2006/relationships/image" Target="../media/image77.png"/><Relationship Id="rId3" Type="http://schemas.openxmlformats.org/officeDocument/2006/relationships/image" Target="../media/image590.png"/><Relationship Id="rId7" Type="http://schemas.openxmlformats.org/officeDocument/2006/relationships/image" Target="../media/image630.png"/><Relationship Id="rId12" Type="http://schemas.openxmlformats.org/officeDocument/2006/relationships/image" Target="../media/image76.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5.png"/><Relationship Id="rId5" Type="http://schemas.openxmlformats.org/officeDocument/2006/relationships/image" Target="../media/image610.png"/><Relationship Id="rId10" Type="http://schemas.openxmlformats.org/officeDocument/2006/relationships/image" Target="../media/image74.png"/><Relationship Id="rId9" Type="http://schemas.openxmlformats.org/officeDocument/2006/relationships/image" Target="../media/image650.png"/></Relationships>
</file>

<file path=ppt/slides/_rels/slide7.xml.rels><?xml version="1.0" encoding="UTF-8" standalone="yes"?>
<Relationships xmlns="http://schemas.openxmlformats.org/package/2006/relationships"><Relationship Id="rId8" Type="http://schemas.openxmlformats.org/officeDocument/2006/relationships/image" Target="../media/image650.png"/><Relationship Id="rId18" Type="http://schemas.openxmlformats.org/officeDocument/2006/relationships/image" Target="../media/image79.png"/><Relationship Id="rId3" Type="http://schemas.openxmlformats.org/officeDocument/2006/relationships/image" Target="../media/image590.png"/><Relationship Id="rId21" Type="http://schemas.openxmlformats.org/officeDocument/2006/relationships/image" Target="../media/image81.png"/><Relationship Id="rId7" Type="http://schemas.openxmlformats.org/officeDocument/2006/relationships/image" Target="../media/image640.png"/><Relationship Id="rId12" Type="http://schemas.openxmlformats.org/officeDocument/2006/relationships/image" Target="../media/image690.png"/><Relationship Id="rId17" Type="http://schemas.openxmlformats.org/officeDocument/2006/relationships/image" Target="../media/image78.png"/><Relationship Id="rId2" Type="http://schemas.openxmlformats.org/officeDocument/2006/relationships/image" Target="../media/image580.png"/><Relationship Id="rId16" Type="http://schemas.openxmlformats.org/officeDocument/2006/relationships/image" Target="../media/image730.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30.png"/><Relationship Id="rId11" Type="http://schemas.openxmlformats.org/officeDocument/2006/relationships/image" Target="../media/image680.png"/><Relationship Id="rId24" Type="http://schemas.openxmlformats.org/officeDocument/2006/relationships/image" Target="../media/image84.png"/><Relationship Id="rId15" Type="http://schemas.openxmlformats.org/officeDocument/2006/relationships/image" Target="../media/image720.png"/><Relationship Id="rId23" Type="http://schemas.openxmlformats.org/officeDocument/2006/relationships/image" Target="../media/image83.png"/><Relationship Id="rId10" Type="http://schemas.openxmlformats.org/officeDocument/2006/relationships/image" Target="../media/image670.png"/><Relationship Id="rId19" Type="http://schemas.openxmlformats.org/officeDocument/2006/relationships/image" Target="../media/image80.png"/><Relationship Id="rId4" Type="http://schemas.openxmlformats.org/officeDocument/2006/relationships/image" Target="../media/image610.png"/><Relationship Id="rId9" Type="http://schemas.openxmlformats.org/officeDocument/2006/relationships/image" Target="../media/image660.png"/><Relationship Id="rId14" Type="http://schemas.openxmlformats.org/officeDocument/2006/relationships/image" Target="../media/image710.png"/><Relationship Id="rId22" Type="http://schemas.openxmlformats.org/officeDocument/2006/relationships/image" Target="../media/image82.png"/></Relationships>
</file>

<file path=ppt/slides/_rels/slide8.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700.png"/><Relationship Id="rId18" Type="http://schemas.openxmlformats.org/officeDocument/2006/relationships/image" Target="../media/image830.png"/><Relationship Id="rId3" Type="http://schemas.openxmlformats.org/officeDocument/2006/relationships/image" Target="../media/image590.png"/><Relationship Id="rId7" Type="http://schemas.openxmlformats.org/officeDocument/2006/relationships/image" Target="../media/image640.png"/><Relationship Id="rId12" Type="http://schemas.openxmlformats.org/officeDocument/2006/relationships/image" Target="../media/image690.png"/><Relationship Id="rId17" Type="http://schemas.openxmlformats.org/officeDocument/2006/relationships/image" Target="../media/image82.png"/><Relationship Id="rId2" Type="http://schemas.openxmlformats.org/officeDocument/2006/relationships/image" Target="../media/image580.png"/><Relationship Id="rId16" Type="http://schemas.openxmlformats.org/officeDocument/2006/relationships/image" Target="../media/image730.png"/><Relationship Id="rId1" Type="http://schemas.openxmlformats.org/officeDocument/2006/relationships/slideLayout" Target="../slideLayouts/slideLayout2.xml"/><Relationship Id="rId6" Type="http://schemas.openxmlformats.org/officeDocument/2006/relationships/image" Target="../media/image630.png"/><Relationship Id="rId11" Type="http://schemas.openxmlformats.org/officeDocument/2006/relationships/image" Target="../media/image680.png"/><Relationship Id="rId15" Type="http://schemas.openxmlformats.org/officeDocument/2006/relationships/image" Target="../media/image720.png"/><Relationship Id="rId10" Type="http://schemas.openxmlformats.org/officeDocument/2006/relationships/image" Target="../media/image670.png"/><Relationship Id="rId19" Type="http://schemas.openxmlformats.org/officeDocument/2006/relationships/image" Target="../media/image84.png"/><Relationship Id="rId4" Type="http://schemas.openxmlformats.org/officeDocument/2006/relationships/image" Target="../media/image610.png"/><Relationship Id="rId9" Type="http://schemas.openxmlformats.org/officeDocument/2006/relationships/image" Target="../media/image660.png"/><Relationship Id="rId14" Type="http://schemas.openxmlformats.org/officeDocument/2006/relationships/image" Target="../media/image710.png"/></Relationships>
</file>

<file path=ppt/slides/_rels/slide9.xml.rels><?xml version="1.0" encoding="UTF-8" standalone="yes"?>
<Relationships xmlns="http://schemas.openxmlformats.org/package/2006/relationships"><Relationship Id="rId8" Type="http://schemas.openxmlformats.org/officeDocument/2006/relationships/image" Target="../media/image650.png"/><Relationship Id="rId18" Type="http://schemas.openxmlformats.org/officeDocument/2006/relationships/image" Target="../media/image87.png"/><Relationship Id="rId26" Type="http://schemas.openxmlformats.org/officeDocument/2006/relationships/image" Target="../media/image89.png"/><Relationship Id="rId3" Type="http://schemas.openxmlformats.org/officeDocument/2006/relationships/image" Target="../media/image590.png"/><Relationship Id="rId7" Type="http://schemas.openxmlformats.org/officeDocument/2006/relationships/image" Target="../media/image640.png"/><Relationship Id="rId12" Type="http://schemas.openxmlformats.org/officeDocument/2006/relationships/image" Target="../media/image86.png"/><Relationship Id="rId17" Type="http://schemas.openxmlformats.org/officeDocument/2006/relationships/image" Target="../media/image740.png"/><Relationship Id="rId25" Type="http://schemas.openxmlformats.org/officeDocument/2006/relationships/image" Target="../media/image82.png"/><Relationship Id="rId2" Type="http://schemas.openxmlformats.org/officeDocument/2006/relationships/image" Target="../media/image580.png"/><Relationship Id="rId16" Type="http://schemas.openxmlformats.org/officeDocument/2006/relationships/image" Target="../media/image730.png"/><Relationship Id="rId20"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630.png"/><Relationship Id="rId11" Type="http://schemas.openxmlformats.org/officeDocument/2006/relationships/image" Target="../media/image85.png"/><Relationship Id="rId24" Type="http://schemas.openxmlformats.org/officeDocument/2006/relationships/image" Target="../media/image810.png"/><Relationship Id="rId23" Type="http://schemas.openxmlformats.org/officeDocument/2006/relationships/image" Target="../media/image800.png"/><Relationship Id="rId10" Type="http://schemas.openxmlformats.org/officeDocument/2006/relationships/image" Target="../media/image841.png"/><Relationship Id="rId19" Type="http://schemas.openxmlformats.org/officeDocument/2006/relationships/image" Target="../media/image871.png"/><Relationship Id="rId4" Type="http://schemas.openxmlformats.org/officeDocument/2006/relationships/image" Target="../media/image610.png"/><Relationship Id="rId9" Type="http://schemas.openxmlformats.org/officeDocument/2006/relationships/image" Target="../media/image75.png"/><Relationship Id="rId27"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02EA1A8-84AE-490C-A954-576D2AF4371A}"/>
              </a:ext>
            </a:extLst>
          </p:cNvPr>
          <p:cNvSpPr txBox="1"/>
          <p:nvPr/>
        </p:nvSpPr>
        <p:spPr>
          <a:xfrm>
            <a:off x="801512" y="496711"/>
            <a:ext cx="2901885" cy="369332"/>
          </a:xfrm>
          <a:prstGeom prst="rect">
            <a:avLst/>
          </a:prstGeom>
          <a:noFill/>
        </p:spPr>
        <p:txBody>
          <a:bodyPr wrap="none" rtlCol="0">
            <a:spAutoFit/>
          </a:bodyPr>
          <a:lstStyle/>
          <a:p>
            <a:r>
              <a:rPr lang="en-US" dirty="0"/>
              <a:t>El </a:t>
            </a:r>
            <a:r>
              <a:rPr lang="en-US" dirty="0" err="1"/>
              <a:t>diodo</a:t>
            </a:r>
            <a:r>
              <a:rPr lang="en-US" dirty="0"/>
              <a:t>    (</a:t>
            </a:r>
            <a:r>
              <a:rPr lang="en-US" dirty="0" err="1"/>
              <a:t>Modelo</a:t>
            </a:r>
            <a:r>
              <a:rPr lang="en-US" dirty="0"/>
              <a:t> Shockley)</a:t>
            </a:r>
          </a:p>
        </p:txBody>
      </p:sp>
      <p:pic>
        <p:nvPicPr>
          <p:cNvPr id="5" name="Picture 4">
            <a:extLst>
              <a:ext uri="{FF2B5EF4-FFF2-40B4-BE49-F238E27FC236}">
                <a16:creationId xmlns:a16="http://schemas.microsoft.com/office/drawing/2014/main" xmlns="" id="{264F52CF-E5E1-4314-BB4F-2533BAE69D3A}"/>
              </a:ext>
            </a:extLst>
          </p:cNvPr>
          <p:cNvPicPr>
            <a:picLocks noChangeAspect="1"/>
          </p:cNvPicPr>
          <p:nvPr/>
        </p:nvPicPr>
        <p:blipFill>
          <a:blip r:embed="rId2"/>
          <a:stretch>
            <a:fillRect/>
          </a:stretch>
        </p:blipFill>
        <p:spPr>
          <a:xfrm rot="5400000">
            <a:off x="1454256" y="1708127"/>
            <a:ext cx="1264514" cy="270967"/>
          </a:xfrm>
          <a:prstGeom prst="rect">
            <a:avLst/>
          </a:prstGeom>
        </p:spPr>
      </p:pic>
      <p:cxnSp>
        <p:nvCxnSpPr>
          <p:cNvPr id="7" name="Straight Arrow Connector 6">
            <a:extLst>
              <a:ext uri="{FF2B5EF4-FFF2-40B4-BE49-F238E27FC236}">
                <a16:creationId xmlns:a16="http://schemas.microsoft.com/office/drawing/2014/main" xmlns="" id="{55721E27-6787-4891-A07D-205941EC256A}"/>
              </a:ext>
            </a:extLst>
          </p:cNvPr>
          <p:cNvCxnSpPr/>
          <p:nvPr/>
        </p:nvCxnSpPr>
        <p:spPr>
          <a:xfrm>
            <a:off x="2357010" y="1563533"/>
            <a:ext cx="0" cy="34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04B88AF-1868-4776-AF71-8E7C47BA66D2}"/>
                  </a:ext>
                </a:extLst>
              </p:cNvPr>
              <p:cNvSpPr txBox="1"/>
              <p:nvPr/>
            </p:nvSpPr>
            <p:spPr>
              <a:xfrm>
                <a:off x="1382508" y="1596083"/>
                <a:ext cx="26706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𝐷</m:t>
                          </m:r>
                        </m:sub>
                      </m:sSub>
                    </m:oMath>
                  </m:oMathPara>
                </a14:m>
                <a:endParaRPr lang="en-US" sz="1600" dirty="0"/>
              </a:p>
            </p:txBody>
          </p:sp>
        </mc:Choice>
        <mc:Fallback xmlns="">
          <p:sp>
            <p:nvSpPr>
              <p:cNvPr id="8" name="TextBox 7">
                <a:extLst>
                  <a:ext uri="{FF2B5EF4-FFF2-40B4-BE49-F238E27FC236}">
                    <a16:creationId xmlns:a16="http://schemas.microsoft.com/office/drawing/2014/main" id="{704B88AF-1868-4776-AF71-8E7C47BA66D2}"/>
                  </a:ext>
                </a:extLst>
              </p:cNvPr>
              <p:cNvSpPr txBox="1">
                <a:spLocks noRot="1" noChangeAspect="1" noMove="1" noResize="1" noEditPoints="1" noAdjustHandles="1" noChangeArrowheads="1" noChangeShapeType="1" noTextEdit="1"/>
              </p:cNvSpPr>
              <p:nvPr/>
            </p:nvSpPr>
            <p:spPr>
              <a:xfrm>
                <a:off x="1382508" y="1596083"/>
                <a:ext cx="267060" cy="246221"/>
              </a:xfrm>
              <a:prstGeom prst="rect">
                <a:avLst/>
              </a:prstGeom>
              <a:blipFill>
                <a:blip r:embed="rId3"/>
                <a:stretch>
                  <a:fillRect l="-18182" r="-4545" b="-15000"/>
                </a:stretch>
              </a:blipFill>
            </p:spPr>
            <p:txBody>
              <a:bodyPr/>
              <a:lstStyle/>
              <a:p>
                <a:r>
                  <a:rPr lang="en-US">
                    <a:noFill/>
                  </a:rPr>
                  <a:t> </a:t>
                </a:r>
              </a:p>
            </p:txBody>
          </p:sp>
        </mc:Fallback>
      </mc:AlternateContent>
      <p:sp>
        <p:nvSpPr>
          <p:cNvPr id="9" name="Arc 8">
            <a:extLst>
              <a:ext uri="{FF2B5EF4-FFF2-40B4-BE49-F238E27FC236}">
                <a16:creationId xmlns:a16="http://schemas.microsoft.com/office/drawing/2014/main" xmlns="" id="{31CFB833-4F3B-4DB4-A129-B2DF49C93685}"/>
              </a:ext>
            </a:extLst>
          </p:cNvPr>
          <p:cNvSpPr/>
          <p:nvPr/>
        </p:nvSpPr>
        <p:spPr>
          <a:xfrm rot="13967157">
            <a:off x="1776125" y="1552544"/>
            <a:ext cx="505762" cy="439645"/>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xmlns="" id="{83F9A42D-A976-4E38-9827-88ECD2A1528E}"/>
              </a:ext>
            </a:extLst>
          </p:cNvPr>
          <p:cNvSpPr txBox="1"/>
          <p:nvPr/>
        </p:nvSpPr>
        <p:spPr>
          <a:xfrm>
            <a:off x="1598133" y="1380640"/>
            <a:ext cx="287258" cy="338554"/>
          </a:xfrm>
          <a:prstGeom prst="rect">
            <a:avLst/>
          </a:prstGeom>
          <a:noFill/>
        </p:spPr>
        <p:txBody>
          <a:bodyPr wrap="none" rtlCol="0">
            <a:spAutoFit/>
          </a:bodyPr>
          <a:lstStyle/>
          <a:p>
            <a:r>
              <a:rPr lang="en-US" sz="1600" dirty="0"/>
              <a:t>+</a:t>
            </a:r>
          </a:p>
        </p:txBody>
      </p:sp>
      <p:sp>
        <p:nvSpPr>
          <p:cNvPr id="11" name="TextBox 10">
            <a:extLst>
              <a:ext uri="{FF2B5EF4-FFF2-40B4-BE49-F238E27FC236}">
                <a16:creationId xmlns:a16="http://schemas.microsoft.com/office/drawing/2014/main" xmlns="" id="{E66F2335-EE95-4339-B676-4D41FC250186}"/>
              </a:ext>
            </a:extLst>
          </p:cNvPr>
          <p:cNvSpPr txBox="1"/>
          <p:nvPr/>
        </p:nvSpPr>
        <p:spPr>
          <a:xfrm>
            <a:off x="1627204" y="1748018"/>
            <a:ext cx="255198"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1887F092-77F0-4E26-92D5-30D13C56A2B8}"/>
                  </a:ext>
                </a:extLst>
              </p:cNvPr>
              <p:cNvSpPr txBox="1"/>
              <p:nvPr/>
            </p:nvSpPr>
            <p:spPr>
              <a:xfrm>
                <a:off x="2571613" y="1453736"/>
                <a:ext cx="1070870" cy="3885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𝐷</m:t>
                          </m:r>
                        </m:sub>
                      </m:sSub>
                      <m:r>
                        <a:rPr lang="en-US" sz="1600" b="0" i="1" smtClean="0">
                          <a:latin typeface="Cambria Math" panose="02040503050406030204" pitchFamily="18" charset="0"/>
                        </a:rPr>
                        <m:t>=</m:t>
                      </m:r>
                      <m:sSub>
                        <m:sSubPr>
                          <m:ctrlPr>
                            <a:rPr lang="en-US" sz="1600" b="0" i="1" smtClean="0">
                              <a:latin typeface="Cambria Math"/>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𝑜</m:t>
                          </m:r>
                        </m:sub>
                      </m:sSub>
                      <m:sSup>
                        <m:sSupPr>
                          <m:ctrlPr>
                            <a:rPr lang="en-US" sz="1600" b="0" i="1" smtClean="0">
                              <a:latin typeface="Cambria Math"/>
                            </a:rPr>
                          </m:ctrlPr>
                        </m:sSupPr>
                        <m:e>
                          <m:r>
                            <a:rPr lang="en-US" sz="1600" b="0" i="1" smtClean="0">
                              <a:latin typeface="Cambria Math" panose="02040503050406030204" pitchFamily="18" charset="0"/>
                            </a:rPr>
                            <m:t>𝑒</m:t>
                          </m:r>
                        </m:e>
                        <m:sup>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𝐷</m:t>
                                  </m:r>
                                </m:sub>
                              </m:sSub>
                            </m:num>
                            <m:den>
                              <m:r>
                                <a:rPr lang="en-US" sz="1600" b="0" i="1" smtClean="0">
                                  <a:latin typeface="Cambria Math" panose="02040503050406030204" pitchFamily="18" charset="0"/>
                                  <a:ea typeface="Cambria Math" panose="02040503050406030204" pitchFamily="18" charset="0"/>
                                </a:rPr>
                                <m:t>𝜂</m:t>
                              </m:r>
                              <m:sSub>
                                <m:sSubPr>
                                  <m:ctrlPr>
                                    <a:rPr lang="en-US" sz="1600" b="0" i="1" smtClean="0">
                                      <a:latin typeface="Cambria Math"/>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𝑉</m:t>
                                  </m:r>
                                </m:e>
                                <m:sub>
                                  <m:r>
                                    <a:rPr lang="en-US" sz="1600" b="0" i="1" smtClean="0">
                                      <a:latin typeface="Cambria Math" panose="02040503050406030204" pitchFamily="18" charset="0"/>
                                      <a:ea typeface="Cambria Math" panose="02040503050406030204" pitchFamily="18" charset="0"/>
                                    </a:rPr>
                                    <m:t>𝑇</m:t>
                                  </m:r>
                                </m:sub>
                              </m:sSub>
                            </m:den>
                          </m:f>
                        </m:sup>
                      </m:sSup>
                    </m:oMath>
                  </m:oMathPara>
                </a14:m>
                <a:endParaRPr lang="en-US" sz="1600" dirty="0"/>
              </a:p>
            </p:txBody>
          </p:sp>
        </mc:Choice>
        <mc:Fallback xmlns="">
          <p:sp>
            <p:nvSpPr>
              <p:cNvPr id="12" name="TextBox 11">
                <a:extLst>
                  <a:ext uri="{FF2B5EF4-FFF2-40B4-BE49-F238E27FC236}">
                    <a16:creationId xmlns:a16="http://schemas.microsoft.com/office/drawing/2014/main" id="{1887F092-77F0-4E26-92D5-30D13C56A2B8}"/>
                  </a:ext>
                </a:extLst>
              </p:cNvPr>
              <p:cNvSpPr txBox="1">
                <a:spLocks noRot="1" noChangeAspect="1" noMove="1" noResize="1" noEditPoints="1" noAdjustHandles="1" noChangeArrowheads="1" noChangeShapeType="1" noTextEdit="1"/>
              </p:cNvSpPr>
              <p:nvPr/>
            </p:nvSpPr>
            <p:spPr>
              <a:xfrm>
                <a:off x="2571613" y="1453736"/>
                <a:ext cx="1070870" cy="388568"/>
              </a:xfrm>
              <a:prstGeom prst="rect">
                <a:avLst/>
              </a:prstGeom>
              <a:blipFill>
                <a:blip r:embed="rId4"/>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xmlns="" id="{46424DB2-6ED6-4E7D-B413-55B19400BF50}"/>
              </a:ext>
            </a:extLst>
          </p:cNvPr>
          <p:cNvPicPr>
            <a:picLocks noChangeAspect="1"/>
          </p:cNvPicPr>
          <p:nvPr/>
        </p:nvPicPr>
        <p:blipFill>
          <a:blip r:embed="rId5"/>
          <a:stretch>
            <a:fillRect/>
          </a:stretch>
        </p:blipFill>
        <p:spPr>
          <a:xfrm>
            <a:off x="514870" y="2766000"/>
            <a:ext cx="3144396" cy="3354391"/>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8F30EE7B-7750-45F4-8721-2605E22312F6}"/>
                  </a:ext>
                </a:extLst>
              </p:cNvPr>
              <p:cNvSpPr txBox="1"/>
              <p:nvPr/>
            </p:nvSpPr>
            <p:spPr>
              <a:xfrm>
                <a:off x="4613081" y="997643"/>
                <a:ext cx="2625975" cy="445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r>
                        <a:rPr lang="en-US" sz="1400" b="0" i="1" smtClean="0">
                          <a:latin typeface="Cambria Math" panose="02040503050406030204" pitchFamily="18" charset="0"/>
                        </a:rPr>
                        <m:t>=</m:t>
                      </m:r>
                      <m:f>
                        <m:fPr>
                          <m:ctrlPr>
                            <a:rPr lang="en-US" sz="1400" b="0" i="1" smtClean="0">
                              <a:latin typeface="Cambria Math"/>
                            </a:rPr>
                          </m:ctrlPr>
                        </m:fPr>
                        <m:num>
                          <m:r>
                            <a:rPr lang="en-US" sz="1400" b="0" i="1" smtClean="0">
                              <a:latin typeface="Cambria Math" panose="02040503050406030204" pitchFamily="18" charset="0"/>
                            </a:rPr>
                            <m:t>𝑘𝑇</m:t>
                          </m:r>
                        </m:num>
                        <m:den>
                          <m:r>
                            <a:rPr lang="en-US" sz="1400" b="0" i="1" smtClean="0">
                              <a:latin typeface="Cambria Math" panose="02040503050406030204" pitchFamily="18" charset="0"/>
                            </a:rPr>
                            <m:t>𝑞</m:t>
                          </m:r>
                        </m:den>
                      </m:f>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25</m:t>
                      </m:r>
                      <m:r>
                        <a:rPr lang="en-US" sz="1400" b="0" i="1" smtClean="0">
                          <a:latin typeface="Cambria Math" panose="02040503050406030204" pitchFamily="18" charset="0"/>
                          <a:ea typeface="Cambria Math" panose="02040503050406030204" pitchFamily="18" charset="0"/>
                        </a:rPr>
                        <m:t>𝑚𝑉</m:t>
                      </m:r>
                      <m:r>
                        <a:rPr lang="en-US" sz="1400" b="0" i="1" smtClean="0">
                          <a:latin typeface="Cambria Math" panose="02040503050406030204" pitchFamily="18" charset="0"/>
                          <a:ea typeface="Cambria Math" panose="02040503050406030204" pitchFamily="18" charset="0"/>
                        </a:rPr>
                        <m:t> @ 300 </m:t>
                      </m:r>
                      <m:r>
                        <a:rPr lang="en-US" sz="1400" b="0" i="1" smtClean="0">
                          <a:latin typeface="Cambria Math" panose="02040503050406030204" pitchFamily="18" charset="0"/>
                          <a:ea typeface="Cambria Math" panose="02040503050406030204" pitchFamily="18" charset="0"/>
                        </a:rPr>
                        <m:t>𝐾</m:t>
                      </m:r>
                      <m:r>
                        <a:rPr lang="en-US" sz="1400" b="0" i="1" smtClean="0">
                          <a:latin typeface="Cambria Math" panose="02040503050406030204" pitchFamily="18" charset="0"/>
                          <a:ea typeface="Cambria Math" panose="02040503050406030204" pitchFamily="18" charset="0"/>
                        </a:rPr>
                        <m:t> (25℃)</m:t>
                      </m:r>
                    </m:oMath>
                  </m:oMathPara>
                </a14:m>
                <a:endParaRPr lang="en-US" sz="1400" dirty="0"/>
              </a:p>
            </p:txBody>
          </p:sp>
        </mc:Choice>
        <mc:Fallback xmlns="">
          <p:sp>
            <p:nvSpPr>
              <p:cNvPr id="14" name="TextBox 13">
                <a:extLst>
                  <a:ext uri="{FF2B5EF4-FFF2-40B4-BE49-F238E27FC236}">
                    <a16:creationId xmlns:a16="http://schemas.microsoft.com/office/drawing/2014/main" id="{8F30EE7B-7750-45F4-8721-2605E22312F6}"/>
                  </a:ext>
                </a:extLst>
              </p:cNvPr>
              <p:cNvSpPr txBox="1">
                <a:spLocks noRot="1" noChangeAspect="1" noMove="1" noResize="1" noEditPoints="1" noAdjustHandles="1" noChangeArrowheads="1" noChangeShapeType="1" noTextEdit="1"/>
              </p:cNvSpPr>
              <p:nvPr/>
            </p:nvSpPr>
            <p:spPr>
              <a:xfrm>
                <a:off x="4613081" y="997643"/>
                <a:ext cx="2625975" cy="445315"/>
              </a:xfrm>
              <a:prstGeom prst="rect">
                <a:avLst/>
              </a:prstGeom>
              <a:blipFill>
                <a:blip r:embed="rId6"/>
                <a:stretch>
                  <a:fillRect l="-1160" t="-1370" r="-1624" b="-123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0B0664D0-F815-431F-8174-F80FFAAEA96C}"/>
                  </a:ext>
                </a:extLst>
              </p:cNvPr>
              <p:cNvSpPr txBox="1"/>
              <p:nvPr/>
            </p:nvSpPr>
            <p:spPr>
              <a:xfrm>
                <a:off x="7728385" y="1113347"/>
                <a:ext cx="219585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=1.38064852</m:t>
                      </m:r>
                      <m:r>
                        <a:rPr lang="en-US" sz="1400" b="0" i="1" smtClean="0">
                          <a:latin typeface="Cambria Math" panose="02040503050406030204" pitchFamily="18" charset="0"/>
                          <a:ea typeface="Cambria Math" panose="02040503050406030204" pitchFamily="18" charset="0"/>
                        </a:rPr>
                        <m:t>𝑥</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10</m:t>
                          </m:r>
                        </m:e>
                        <m:sup>
                          <m:r>
                            <a:rPr lang="en-US" sz="1400" b="0" i="1" smtClean="0">
                              <a:latin typeface="Cambria Math" panose="02040503050406030204" pitchFamily="18" charset="0"/>
                              <a:ea typeface="Cambria Math" panose="02040503050406030204" pitchFamily="18" charset="0"/>
                            </a:rPr>
                            <m:t>−23</m:t>
                          </m:r>
                        </m:sup>
                      </m:sSup>
                      <m:f>
                        <m:fPr>
                          <m:type m:val="lin"/>
                          <m:ctrlPr>
                            <a:rPr lang="en-US" sz="1400" b="0" i="1" smtClean="0">
                              <a:latin typeface="Cambria Math"/>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𝐽</m:t>
                          </m:r>
                        </m:num>
                        <m:den>
                          <m:r>
                            <a:rPr lang="en-US" sz="1400" b="0" i="1" smtClean="0">
                              <a:latin typeface="Cambria Math" panose="02040503050406030204" pitchFamily="18" charset="0"/>
                              <a:ea typeface="Cambria Math" panose="02040503050406030204" pitchFamily="18" charset="0"/>
                            </a:rPr>
                            <m:t>𝐾</m:t>
                          </m:r>
                        </m:den>
                      </m:f>
                    </m:oMath>
                  </m:oMathPara>
                </a14:m>
                <a:endParaRPr lang="en-US" sz="1400" dirty="0"/>
              </a:p>
            </p:txBody>
          </p:sp>
        </mc:Choice>
        <mc:Fallback xmlns="">
          <p:sp>
            <p:nvSpPr>
              <p:cNvPr id="20" name="TextBox 19">
                <a:extLst>
                  <a:ext uri="{FF2B5EF4-FFF2-40B4-BE49-F238E27FC236}">
                    <a16:creationId xmlns:a16="http://schemas.microsoft.com/office/drawing/2014/main" id="{0B0664D0-F815-431F-8174-F80FFAAEA96C}"/>
                  </a:ext>
                </a:extLst>
              </p:cNvPr>
              <p:cNvSpPr txBox="1">
                <a:spLocks noRot="1" noChangeAspect="1" noMove="1" noResize="1" noEditPoints="1" noAdjustHandles="1" noChangeArrowheads="1" noChangeShapeType="1" noTextEdit="1"/>
              </p:cNvSpPr>
              <p:nvPr/>
            </p:nvSpPr>
            <p:spPr>
              <a:xfrm>
                <a:off x="7728385" y="1113347"/>
                <a:ext cx="2195858" cy="215444"/>
              </a:xfrm>
              <a:prstGeom prst="rect">
                <a:avLst/>
              </a:prstGeom>
              <a:blipFill>
                <a:blip r:embed="rId7"/>
                <a:stretch>
                  <a:fillRect l="-1667" t="-157143" r="-17778" b="-245714"/>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xmlns="" id="{C391764E-99D4-41E0-810F-7C8739A1867B}"/>
              </a:ext>
            </a:extLst>
          </p:cNvPr>
          <p:cNvSpPr/>
          <p:nvPr/>
        </p:nvSpPr>
        <p:spPr>
          <a:xfrm>
            <a:off x="10057283" y="1431349"/>
            <a:ext cx="1207382" cy="276999"/>
          </a:xfrm>
          <a:prstGeom prst="rect">
            <a:avLst/>
          </a:prstGeom>
        </p:spPr>
        <p:txBody>
          <a:bodyPr wrap="none">
            <a:spAutoFit/>
          </a:bodyPr>
          <a:lstStyle/>
          <a:p>
            <a:r>
              <a:rPr lang="en-US" sz="1200" i="0" dirty="0" err="1">
                <a:solidFill>
                  <a:srgbClr val="222222"/>
                </a:solidFill>
                <a:effectLst/>
                <a:latin typeface="Arial" panose="020B0604020202020204" pitchFamily="34" charset="0"/>
              </a:rPr>
              <a:t>Carga</a:t>
            </a:r>
            <a:r>
              <a:rPr lang="en-US" sz="1200" i="0" dirty="0">
                <a:solidFill>
                  <a:srgbClr val="222222"/>
                </a:solidFill>
                <a:effectLst/>
                <a:latin typeface="Arial" panose="020B0604020202020204" pitchFamily="34" charset="0"/>
              </a:rPr>
              <a:t> </a:t>
            </a:r>
            <a:r>
              <a:rPr lang="en-US" sz="1200" i="0" dirty="0" err="1">
                <a:solidFill>
                  <a:srgbClr val="222222"/>
                </a:solidFill>
                <a:effectLst/>
                <a:latin typeface="Arial" panose="020B0604020202020204" pitchFamily="34" charset="0"/>
              </a:rPr>
              <a:t>Electr</a:t>
            </a:r>
            <a:r>
              <a:rPr lang="en-US" sz="1200" dirty="0" err="1">
                <a:solidFill>
                  <a:srgbClr val="222222"/>
                </a:solidFill>
                <a:latin typeface="Arial" panose="020B0604020202020204" pitchFamily="34" charset="0"/>
              </a:rPr>
              <a:t>ón</a:t>
            </a:r>
            <a:endParaRPr lang="en-US" sz="12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CC6995EA-1E60-449D-A60E-DF9686625A9B}"/>
                  </a:ext>
                </a:extLst>
              </p:cNvPr>
              <p:cNvSpPr txBox="1"/>
              <p:nvPr/>
            </p:nvSpPr>
            <p:spPr>
              <a:xfrm>
                <a:off x="7728385" y="1474090"/>
                <a:ext cx="2004972" cy="215444"/>
              </a:xfrm>
              <a:prstGeom prst="rect">
                <a:avLst/>
              </a:prstGeom>
              <a:noFill/>
            </p:spPr>
            <p:txBody>
              <a:bodyPr wrap="none" lIns="0" tIns="0" rIns="0" bIns="0" rtlCol="0">
                <a:spAutoFit/>
              </a:bodyPr>
              <a:lstStyle/>
              <a:p>
                <a:r>
                  <a:rPr lang="en-US" sz="1400" b="0" dirty="0">
                    <a:ea typeface="Cambria Math" panose="02040503050406030204" pitchFamily="18" charset="0"/>
                  </a:rPr>
                  <a:t>q</a:t>
                </a:r>
                <a14:m>
                  <m:oMath xmlns:m="http://schemas.openxmlformats.org/officeDocument/2006/math">
                    <m:r>
                      <a:rPr lang="en-US" sz="1400" b="0" i="1" smtClean="0">
                        <a:latin typeface="Cambria Math" panose="02040503050406030204" pitchFamily="18" charset="0"/>
                        <a:ea typeface="Cambria Math" panose="02040503050406030204" pitchFamily="18" charset="0"/>
                      </a:rPr>
                      <m:t>=1. 602176565</m:t>
                    </m:r>
                    <m:r>
                      <a:rPr lang="en-US" sz="1400" b="0" i="1" smtClean="0">
                        <a:latin typeface="Cambria Math" panose="02040503050406030204" pitchFamily="18" charset="0"/>
                        <a:ea typeface="Cambria Math" panose="02040503050406030204" pitchFamily="18" charset="0"/>
                      </a:rPr>
                      <m:t>𝑥</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10</m:t>
                        </m:r>
                      </m:e>
                      <m:sup>
                        <m:r>
                          <a:rPr lang="en-US" sz="1400" b="0" i="1" smtClean="0">
                            <a:latin typeface="Cambria Math" panose="02040503050406030204" pitchFamily="18" charset="0"/>
                            <a:ea typeface="Cambria Math" panose="02040503050406030204" pitchFamily="18" charset="0"/>
                          </a:rPr>
                          <m:t>−19</m:t>
                        </m:r>
                      </m:sup>
                    </m:sSup>
                    <m:r>
                      <a:rPr lang="en-US" sz="1400" b="0" i="1" smtClean="0">
                        <a:latin typeface="Cambria Math" panose="02040503050406030204" pitchFamily="18" charset="0"/>
                        <a:ea typeface="Cambria Math" panose="02040503050406030204" pitchFamily="18" charset="0"/>
                      </a:rPr>
                      <m:t>𝐶</m:t>
                    </m:r>
                  </m:oMath>
                </a14:m>
                <a:endParaRPr lang="en-US" sz="1400" dirty="0"/>
              </a:p>
            </p:txBody>
          </p:sp>
        </mc:Choice>
        <mc:Fallback xmlns="">
          <p:sp>
            <p:nvSpPr>
              <p:cNvPr id="23" name="TextBox 22">
                <a:extLst>
                  <a:ext uri="{FF2B5EF4-FFF2-40B4-BE49-F238E27FC236}">
                    <a16:creationId xmlns:a16="http://schemas.microsoft.com/office/drawing/2014/main" id="{CC6995EA-1E60-449D-A60E-DF9686625A9B}"/>
                  </a:ext>
                </a:extLst>
              </p:cNvPr>
              <p:cNvSpPr txBox="1">
                <a:spLocks noRot="1" noChangeAspect="1" noMove="1" noResize="1" noEditPoints="1" noAdjustHandles="1" noChangeArrowheads="1" noChangeShapeType="1" noTextEdit="1"/>
              </p:cNvSpPr>
              <p:nvPr/>
            </p:nvSpPr>
            <p:spPr>
              <a:xfrm>
                <a:off x="7728385" y="1474090"/>
                <a:ext cx="2004972" cy="215444"/>
              </a:xfrm>
              <a:prstGeom prst="rect">
                <a:avLst/>
              </a:prstGeom>
              <a:blipFill>
                <a:blip r:embed="rId8"/>
                <a:stretch>
                  <a:fillRect l="-5471" t="-22857" r="-1520"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xmlns="" id="{2211E697-D5DD-4A93-BF3C-95621C551303}"/>
                  </a:ext>
                </a:extLst>
              </p:cNvPr>
              <p:cNvSpPr/>
              <p:nvPr/>
            </p:nvSpPr>
            <p:spPr>
              <a:xfrm>
                <a:off x="4562896" y="1554460"/>
                <a:ext cx="109119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𝜂</m:t>
                      </m:r>
                      <m:r>
                        <a:rPr lang="en-US" sz="1400" dirty="0">
                          <a:latin typeface="Cambria Math" panose="02040503050406030204" pitchFamily="18" charset="0"/>
                        </a:rPr>
                        <m:t>≈</m:t>
                      </m:r>
                      <m:r>
                        <a:rPr lang="en-US" sz="1400" b="0" i="0" dirty="0" smtClean="0">
                          <a:latin typeface="Cambria Math" panose="02040503050406030204" pitchFamily="18" charset="0"/>
                        </a:rPr>
                        <m:t>1 @ </m:t>
                      </m:r>
                      <m:r>
                        <m:rPr>
                          <m:sty m:val="p"/>
                        </m:rPr>
                        <a:rPr lang="en-US" sz="1400" b="0" i="0" dirty="0" smtClean="0">
                          <a:latin typeface="Cambria Math" panose="02040503050406030204" pitchFamily="18" charset="0"/>
                        </a:rPr>
                        <m:t>Ge</m:t>
                      </m:r>
                    </m:oMath>
                  </m:oMathPara>
                </a14:m>
                <a:endParaRPr lang="en-US" sz="1400" dirty="0"/>
              </a:p>
            </p:txBody>
          </p:sp>
        </mc:Choice>
        <mc:Fallback xmlns="">
          <p:sp>
            <p:nvSpPr>
              <p:cNvPr id="24" name="Rectangle 23">
                <a:extLst>
                  <a:ext uri="{FF2B5EF4-FFF2-40B4-BE49-F238E27FC236}">
                    <a16:creationId xmlns:a16="http://schemas.microsoft.com/office/drawing/2014/main" id="{2211E697-D5DD-4A93-BF3C-95621C551303}"/>
                  </a:ext>
                </a:extLst>
              </p:cNvPr>
              <p:cNvSpPr>
                <a:spLocks noRot="1" noChangeAspect="1" noMove="1" noResize="1" noEditPoints="1" noAdjustHandles="1" noChangeArrowheads="1" noChangeShapeType="1" noTextEdit="1"/>
              </p:cNvSpPr>
              <p:nvPr/>
            </p:nvSpPr>
            <p:spPr>
              <a:xfrm>
                <a:off x="4562896" y="1554460"/>
                <a:ext cx="1091196" cy="307777"/>
              </a:xfrm>
              <a:prstGeom prst="rect">
                <a:avLst/>
              </a:prstGeom>
              <a:blipFill>
                <a:blip r:embed="rId9"/>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xmlns="" id="{3845433D-F746-4C49-B67C-6C859973A36C}"/>
                  </a:ext>
                </a:extLst>
              </p:cNvPr>
              <p:cNvSpPr/>
              <p:nvPr/>
            </p:nvSpPr>
            <p:spPr>
              <a:xfrm>
                <a:off x="4562896" y="1791058"/>
                <a:ext cx="103348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𝜂</m:t>
                      </m:r>
                      <m:r>
                        <a:rPr lang="en-US" sz="1400" dirty="0">
                          <a:latin typeface="Cambria Math" panose="02040503050406030204" pitchFamily="18" charset="0"/>
                        </a:rPr>
                        <m:t>≈</m:t>
                      </m:r>
                      <m:r>
                        <a:rPr lang="en-US" sz="1400" b="0" i="0" dirty="0" smtClean="0">
                          <a:latin typeface="Cambria Math" panose="02040503050406030204" pitchFamily="18" charset="0"/>
                        </a:rPr>
                        <m:t>2 @ </m:t>
                      </m:r>
                      <m:r>
                        <m:rPr>
                          <m:sty m:val="p"/>
                        </m:rPr>
                        <a:rPr lang="en-US" sz="1400" b="0" i="0" dirty="0" smtClean="0">
                          <a:latin typeface="Cambria Math" panose="02040503050406030204" pitchFamily="18" charset="0"/>
                        </a:rPr>
                        <m:t>Si</m:t>
                      </m:r>
                    </m:oMath>
                  </m:oMathPara>
                </a14:m>
                <a:endParaRPr lang="en-US" sz="1400" dirty="0"/>
              </a:p>
            </p:txBody>
          </p:sp>
        </mc:Choice>
        <mc:Fallback xmlns="">
          <p:sp>
            <p:nvSpPr>
              <p:cNvPr id="25" name="Rectangle 24">
                <a:extLst>
                  <a:ext uri="{FF2B5EF4-FFF2-40B4-BE49-F238E27FC236}">
                    <a16:creationId xmlns:a16="http://schemas.microsoft.com/office/drawing/2014/main" id="{3845433D-F746-4C49-B67C-6C859973A36C}"/>
                  </a:ext>
                </a:extLst>
              </p:cNvPr>
              <p:cNvSpPr>
                <a:spLocks noRot="1" noChangeAspect="1" noMove="1" noResize="1" noEditPoints="1" noAdjustHandles="1" noChangeArrowheads="1" noChangeShapeType="1" noTextEdit="1"/>
              </p:cNvSpPr>
              <p:nvPr/>
            </p:nvSpPr>
            <p:spPr>
              <a:xfrm>
                <a:off x="4562896" y="1791058"/>
                <a:ext cx="1033488" cy="307777"/>
              </a:xfrm>
              <a:prstGeom prst="rect">
                <a:avLst/>
              </a:prstGeom>
              <a:blipFill>
                <a:blip r:embed="rId10"/>
                <a:stretch>
                  <a:fillRect b="-2000"/>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xmlns="" id="{A76C7138-4493-4090-966E-953B0BCCD2C3}"/>
              </a:ext>
            </a:extLst>
          </p:cNvPr>
          <p:cNvSpPr/>
          <p:nvPr/>
        </p:nvSpPr>
        <p:spPr>
          <a:xfrm>
            <a:off x="10086354" y="1067649"/>
            <a:ext cx="1191352" cy="276999"/>
          </a:xfrm>
          <a:prstGeom prst="rect">
            <a:avLst/>
          </a:prstGeom>
        </p:spPr>
        <p:txBody>
          <a:bodyPr wrap="none">
            <a:spAutoFit/>
          </a:bodyPr>
          <a:lstStyle/>
          <a:p>
            <a:r>
              <a:rPr lang="en-US" sz="1200" i="0" dirty="0" err="1">
                <a:solidFill>
                  <a:srgbClr val="222222"/>
                </a:solidFill>
                <a:effectLst/>
                <a:latin typeface="Arial" panose="020B0604020202020204" pitchFamily="34" charset="0"/>
              </a:rPr>
              <a:t>Cte</a:t>
            </a:r>
            <a:r>
              <a:rPr lang="en-US" sz="1200" i="0" dirty="0">
                <a:solidFill>
                  <a:srgbClr val="222222"/>
                </a:solidFill>
                <a:effectLst/>
                <a:latin typeface="Arial" panose="020B0604020202020204" pitchFamily="34" charset="0"/>
              </a:rPr>
              <a:t> Boltzmann</a:t>
            </a:r>
            <a:endParaRPr lang="en-US" sz="1200" dirty="0"/>
          </a:p>
        </p:txBody>
      </p:sp>
      <p:grpSp>
        <p:nvGrpSpPr>
          <p:cNvPr id="63" name="Group 62">
            <a:extLst>
              <a:ext uri="{FF2B5EF4-FFF2-40B4-BE49-F238E27FC236}">
                <a16:creationId xmlns:a16="http://schemas.microsoft.com/office/drawing/2014/main" xmlns="" id="{CC99F878-82E4-40B3-8437-F9ECC5C4A173}"/>
              </a:ext>
            </a:extLst>
          </p:cNvPr>
          <p:cNvGrpSpPr/>
          <p:nvPr/>
        </p:nvGrpSpPr>
        <p:grpSpPr>
          <a:xfrm>
            <a:off x="4103246" y="2330538"/>
            <a:ext cx="7778044" cy="4347589"/>
            <a:chOff x="4103246" y="2330538"/>
            <a:chExt cx="7778044" cy="4347589"/>
          </a:xfrm>
        </p:grpSpPr>
        <p:sp>
          <p:nvSpPr>
            <p:cNvPr id="34" name="Rectangle 33">
              <a:extLst>
                <a:ext uri="{FF2B5EF4-FFF2-40B4-BE49-F238E27FC236}">
                  <a16:creationId xmlns:a16="http://schemas.microsoft.com/office/drawing/2014/main" xmlns="" id="{1BE2BA39-614B-40AB-B747-4AF7F05906EC}"/>
                </a:ext>
              </a:extLst>
            </p:cNvPr>
            <p:cNvSpPr/>
            <p:nvPr/>
          </p:nvSpPr>
          <p:spPr>
            <a:xfrm>
              <a:off x="4103246" y="2330538"/>
              <a:ext cx="7778044" cy="4347589"/>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xmlns="" id="{E284D0E1-DBB3-4F40-AB27-D53B644A74F7}"/>
                    </a:ext>
                  </a:extLst>
                </p:cNvPr>
                <p:cNvSpPr txBox="1"/>
                <p:nvPr/>
              </p:nvSpPr>
              <p:spPr>
                <a:xfrm>
                  <a:off x="4229565" y="2396668"/>
                  <a:ext cx="3574825" cy="369332"/>
                </a:xfrm>
                <a:prstGeom prst="rect">
                  <a:avLst/>
                </a:prstGeom>
                <a:noFill/>
              </p:spPr>
              <p:txBody>
                <a:bodyPr wrap="none" rtlCol="0">
                  <a:spAutoFit/>
                </a:bodyPr>
                <a:lstStyle/>
                <a:p>
                  <a:r>
                    <a:rPr lang="es-CR" dirty="0"/>
                    <a:t>L</a:t>
                  </a:r>
                  <a:r>
                    <a:rPr lang="en-US" dirty="0"/>
                    <a:t>a </a:t>
                  </a:r>
                  <a:r>
                    <a:rPr lang="en-US" dirty="0" err="1"/>
                    <a:t>corriente</a:t>
                  </a:r>
                  <a:r>
                    <a:rPr lang="en-US" dirty="0"/>
                    <a:t> de </a:t>
                  </a:r>
                  <a:r>
                    <a:rPr lang="en-US" dirty="0" err="1"/>
                    <a:t>saturación</a:t>
                  </a:r>
                  <a:r>
                    <a:rPr lang="en-US" dirty="0"/>
                    <a:t> </a:t>
                  </a:r>
                  <a:r>
                    <a:rPr lang="en-US" dirty="0" err="1"/>
                    <a:t>inversa</a:t>
                  </a:r>
                  <a:r>
                    <a:rPr lang="en-US" dirty="0"/>
                    <a:t> </a:t>
                  </a:r>
                  <a14:m>
                    <m:oMath xmlns:m="http://schemas.openxmlformats.org/officeDocument/2006/math">
                      <m:sSub>
                        <m:sSubPr>
                          <m:ctrlPr>
                            <a:rPr lang="en-US" i="1" smtClean="0">
                              <a:latin typeface="Cambria Math"/>
                            </a:rPr>
                          </m:ctrlPr>
                        </m:sSubPr>
                        <m:e>
                          <m:r>
                            <a:rPr lang="es-CR" b="0" i="1" smtClean="0">
                              <a:latin typeface="Cambria Math" panose="02040503050406030204" pitchFamily="18" charset="0"/>
                            </a:rPr>
                            <m:t>𝐼</m:t>
                          </m:r>
                        </m:e>
                        <m:sub>
                          <m:r>
                            <a:rPr lang="es-CR" b="0" i="1" smtClean="0">
                              <a:latin typeface="Cambria Math" panose="02040503050406030204" pitchFamily="18" charset="0"/>
                            </a:rPr>
                            <m:t>0</m:t>
                          </m:r>
                        </m:sub>
                      </m:sSub>
                    </m:oMath>
                  </a14:m>
                  <a:endParaRPr lang="en-US" dirty="0"/>
                </a:p>
              </p:txBody>
            </p:sp>
          </mc:Choice>
          <mc:Fallback xmlns="">
            <p:sp>
              <p:nvSpPr>
                <p:cNvPr id="27" name="TextBox 26">
                  <a:extLst>
                    <a:ext uri="{FF2B5EF4-FFF2-40B4-BE49-F238E27FC236}">
                      <a16:creationId xmlns:a16="http://schemas.microsoft.com/office/drawing/2014/main" id="{E284D0E1-DBB3-4F40-AB27-D53B644A74F7}"/>
                    </a:ext>
                  </a:extLst>
                </p:cNvPr>
                <p:cNvSpPr txBox="1">
                  <a:spLocks noRot="1" noChangeAspect="1" noMove="1" noResize="1" noEditPoints="1" noAdjustHandles="1" noChangeArrowheads="1" noChangeShapeType="1" noTextEdit="1"/>
                </p:cNvSpPr>
                <p:nvPr/>
              </p:nvSpPr>
              <p:spPr>
                <a:xfrm>
                  <a:off x="4229565" y="2396668"/>
                  <a:ext cx="3574825" cy="369332"/>
                </a:xfrm>
                <a:prstGeom prst="rect">
                  <a:avLst/>
                </a:prstGeom>
                <a:blipFill>
                  <a:blip r:embed="rId11"/>
                  <a:stretch>
                    <a:fillRect l="-153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C5B8AE29-6D2B-421F-8D08-D8CFF3BB1EF9}"/>
                    </a:ext>
                  </a:extLst>
                </p:cNvPr>
                <p:cNvSpPr txBox="1"/>
                <p:nvPr/>
              </p:nvSpPr>
              <p:spPr>
                <a:xfrm>
                  <a:off x="7992268" y="2495823"/>
                  <a:ext cx="15943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a:rPr>
                            </m:ctrlPr>
                          </m:dPr>
                          <m:e>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−14</m:t>
                                </m:r>
                              </m:sup>
                            </m:sSup>
                            <m:r>
                              <a:rPr lang="en-US" sz="1400" b="0" i="1" smtClean="0">
                                <a:latin typeface="Cambria Math" panose="02040503050406030204" pitchFamily="18" charset="0"/>
                              </a:rPr>
                              <m:t>𝐴</m:t>
                            </m:r>
                            <m:r>
                              <a:rPr lang="en-US" sz="1400" b="0" i="1" smtClean="0">
                                <a:latin typeface="Cambria Math" panose="02040503050406030204" pitchFamily="18" charset="0"/>
                              </a:rPr>
                              <m:t> − </m:t>
                            </m:r>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−16</m:t>
                                </m:r>
                              </m:sup>
                            </m:sSup>
                            <m:r>
                              <a:rPr lang="en-US" sz="1400" b="0" i="1" smtClean="0">
                                <a:latin typeface="Cambria Math" panose="02040503050406030204" pitchFamily="18" charset="0"/>
                              </a:rPr>
                              <m:t>𝐴</m:t>
                            </m:r>
                          </m:e>
                        </m:d>
                      </m:oMath>
                    </m:oMathPara>
                  </a14:m>
                  <a:endParaRPr lang="en-US" sz="1400" dirty="0"/>
                </a:p>
              </p:txBody>
            </p:sp>
          </mc:Choice>
          <mc:Fallback xmlns="">
            <p:sp>
              <p:nvSpPr>
                <p:cNvPr id="28" name="TextBox 27">
                  <a:extLst>
                    <a:ext uri="{FF2B5EF4-FFF2-40B4-BE49-F238E27FC236}">
                      <a16:creationId xmlns:a16="http://schemas.microsoft.com/office/drawing/2014/main" id="{C5B8AE29-6D2B-421F-8D08-D8CFF3BB1EF9}"/>
                    </a:ext>
                  </a:extLst>
                </p:cNvPr>
                <p:cNvSpPr txBox="1">
                  <a:spLocks noRot="1" noChangeAspect="1" noMove="1" noResize="1" noEditPoints="1" noAdjustHandles="1" noChangeArrowheads="1" noChangeShapeType="1" noTextEdit="1"/>
                </p:cNvSpPr>
                <p:nvPr/>
              </p:nvSpPr>
              <p:spPr>
                <a:xfrm>
                  <a:off x="7992268" y="2495823"/>
                  <a:ext cx="1594347" cy="215444"/>
                </a:xfrm>
                <a:prstGeom prst="rect">
                  <a:avLst/>
                </a:prstGeom>
                <a:blipFill>
                  <a:blip r:embed="rId12"/>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92F0BC2F-5DDE-4E64-B8D0-F21D8E1C4543}"/>
                    </a:ext>
                  </a:extLst>
                </p:cNvPr>
                <p:cNvSpPr txBox="1"/>
                <p:nvPr/>
              </p:nvSpPr>
              <p:spPr>
                <a:xfrm>
                  <a:off x="4411371" y="3015593"/>
                  <a:ext cx="2429639" cy="557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𝑞𝐴</m:t>
                        </m:r>
                        <m:sSup>
                          <m:sSupPr>
                            <m:ctrlPr>
                              <a:rPr lang="en-US" sz="1600" b="0" i="1" smtClean="0">
                                <a:latin typeface="Cambria Math"/>
                              </a:rPr>
                            </m:ctrlPr>
                          </m:sSupPr>
                          <m:e>
                            <m:sSub>
                              <m:sSubPr>
                                <m:ctrlPr>
                                  <a:rPr lang="en-US" sz="1600" b="0" i="1" smtClean="0">
                                    <a:latin typeface="Cambria Math"/>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𝑖</m:t>
                                </m:r>
                              </m:sub>
                            </m:sSub>
                          </m:e>
                          <m:sup>
                            <m:r>
                              <a:rPr lang="en-US" sz="1600" b="0" i="1" smtClean="0">
                                <a:latin typeface="Cambria Math" panose="02040503050406030204" pitchFamily="18" charset="0"/>
                              </a:rPr>
                              <m:t>2</m:t>
                            </m:r>
                          </m:sup>
                        </m:sSup>
                        <m:d>
                          <m:dPr>
                            <m:ctrlPr>
                              <a:rPr lang="en-US" sz="1600" b="0" i="1" smtClean="0">
                                <a:latin typeface="Cambria Math"/>
                              </a:rPr>
                            </m:ctrlPr>
                          </m:dPr>
                          <m:e>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𝑛</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𝐴</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𝑛</m:t>
                                    </m:r>
                                  </m:sub>
                                </m:sSub>
                              </m:den>
                            </m:f>
                            <m:r>
                              <a:rPr lang="en-US" sz="1600" b="0" i="1" smtClean="0">
                                <a:latin typeface="Cambria Math" panose="02040503050406030204" pitchFamily="18" charset="0"/>
                              </a:rPr>
                              <m:t>+</m:t>
                            </m:r>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𝑝</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𝐷</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𝑝</m:t>
                                    </m:r>
                                  </m:sub>
                                </m:sSub>
                              </m:den>
                            </m:f>
                          </m:e>
                        </m:d>
                      </m:oMath>
                    </m:oMathPara>
                  </a14:m>
                  <a:endParaRPr lang="en-US" sz="1600" dirty="0"/>
                </a:p>
              </p:txBody>
            </p:sp>
          </mc:Choice>
          <mc:Fallback xmlns="">
            <p:sp>
              <p:nvSpPr>
                <p:cNvPr id="29" name="TextBox 28">
                  <a:extLst>
                    <a:ext uri="{FF2B5EF4-FFF2-40B4-BE49-F238E27FC236}">
                      <a16:creationId xmlns:a16="http://schemas.microsoft.com/office/drawing/2014/main" id="{92F0BC2F-5DDE-4E64-B8D0-F21D8E1C4543}"/>
                    </a:ext>
                  </a:extLst>
                </p:cNvPr>
                <p:cNvSpPr txBox="1">
                  <a:spLocks noRot="1" noChangeAspect="1" noMove="1" noResize="1" noEditPoints="1" noAdjustHandles="1" noChangeArrowheads="1" noChangeShapeType="1" noTextEdit="1"/>
                </p:cNvSpPr>
                <p:nvPr/>
              </p:nvSpPr>
              <p:spPr>
                <a:xfrm>
                  <a:off x="4411371" y="3015593"/>
                  <a:ext cx="2429639" cy="55771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xmlns="" id="{CEA04C96-6680-4806-9937-3ADECB12121C}"/>
                    </a:ext>
                  </a:extLst>
                </p:cNvPr>
                <p:cNvSpPr txBox="1"/>
                <p:nvPr/>
              </p:nvSpPr>
              <p:spPr>
                <a:xfrm>
                  <a:off x="4292245" y="5872578"/>
                  <a:ext cx="5478679"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𝐷</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donadores</a:t>
                  </a:r>
                  <a:r>
                    <a:rPr lang="en-US" sz="1400" dirty="0"/>
                    <a:t> (# </a:t>
                  </a:r>
                  <a:r>
                    <a:rPr lang="es-CR" sz="1400" dirty="0"/>
                    <a:t>átomos pentavalentes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0" name="TextBox 29">
                  <a:extLst>
                    <a:ext uri="{FF2B5EF4-FFF2-40B4-BE49-F238E27FC236}">
                      <a16:creationId xmlns:a16="http://schemas.microsoft.com/office/drawing/2014/main" id="{CEA04C96-6680-4806-9937-3ADECB12121C}"/>
                    </a:ext>
                  </a:extLst>
                </p:cNvPr>
                <p:cNvSpPr txBox="1">
                  <a:spLocks noRot="1" noChangeAspect="1" noMove="1" noResize="1" noEditPoints="1" noAdjustHandles="1" noChangeArrowheads="1" noChangeShapeType="1" noTextEdit="1"/>
                </p:cNvSpPr>
                <p:nvPr/>
              </p:nvSpPr>
              <p:spPr>
                <a:xfrm>
                  <a:off x="4292245" y="5872578"/>
                  <a:ext cx="5478679" cy="215444"/>
                </a:xfrm>
                <a:prstGeom prst="rect">
                  <a:avLst/>
                </a:prstGeom>
                <a:blipFill>
                  <a:blip r:embed="rId14"/>
                  <a:stretch>
                    <a:fillRect l="-1112" t="-22222" r="-5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2E981C94-3BCE-47DF-AE25-F7222EDCF8A3}"/>
                    </a:ext>
                  </a:extLst>
                </p:cNvPr>
                <p:cNvSpPr txBox="1"/>
                <p:nvPr/>
              </p:nvSpPr>
              <p:spPr>
                <a:xfrm>
                  <a:off x="4326145" y="3734599"/>
                  <a:ext cx="239501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:á</m:t>
                        </m:r>
                        <m:r>
                          <a:rPr lang="es-CR" sz="1400" b="0" i="1" smtClean="0">
                            <a:latin typeface="Cambria Math" panose="02040503050406030204" pitchFamily="18" charset="0"/>
                          </a:rPr>
                          <m:t>𝑟𝑒𝑎</m:t>
                        </m:r>
                        <m:r>
                          <a:rPr lang="es-CR" sz="1400" b="0" i="1" smtClean="0">
                            <a:latin typeface="Cambria Math" panose="02040503050406030204" pitchFamily="18" charset="0"/>
                          </a:rPr>
                          <m:t> </m:t>
                        </m:r>
                        <m:r>
                          <a:rPr lang="es-CR" sz="1400" b="0" i="1" smtClean="0">
                            <a:latin typeface="Cambria Math" panose="02040503050406030204" pitchFamily="18" charset="0"/>
                          </a:rPr>
                          <m:t>𝑡𝑟𝑎𝑛𝑠𝑣𝑒𝑟𝑠𝑎𝑙</m:t>
                        </m:r>
                        <m:r>
                          <a:rPr lang="es-CR" sz="1400" b="0" i="1" smtClean="0">
                            <a:latin typeface="Cambria Math" panose="02040503050406030204" pitchFamily="18" charset="0"/>
                          </a:rPr>
                          <m:t> </m:t>
                        </m:r>
                        <m:r>
                          <a:rPr lang="es-CR" sz="1400" b="0" i="1" smtClean="0">
                            <a:latin typeface="Cambria Math" panose="02040503050406030204" pitchFamily="18" charset="0"/>
                          </a:rPr>
                          <m:t>𝑑𝑒𝑙</m:t>
                        </m:r>
                        <m:r>
                          <a:rPr lang="es-CR" sz="1400" b="0" i="1" smtClean="0">
                            <a:latin typeface="Cambria Math" panose="02040503050406030204" pitchFamily="18" charset="0"/>
                          </a:rPr>
                          <m:t> </m:t>
                        </m:r>
                        <m:r>
                          <a:rPr lang="es-CR" sz="1400" b="0" i="1" smtClean="0">
                            <a:latin typeface="Cambria Math" panose="02040503050406030204" pitchFamily="18" charset="0"/>
                          </a:rPr>
                          <m:t>𝑑𝑖𝑜𝑑𝑜</m:t>
                        </m:r>
                      </m:oMath>
                    </m:oMathPara>
                  </a14:m>
                  <a:endParaRPr lang="en-US" sz="1400" dirty="0"/>
                </a:p>
              </p:txBody>
            </p:sp>
          </mc:Choice>
          <mc:Fallback xmlns="">
            <p:sp>
              <p:nvSpPr>
                <p:cNvPr id="31" name="TextBox 30">
                  <a:extLst>
                    <a:ext uri="{FF2B5EF4-FFF2-40B4-BE49-F238E27FC236}">
                      <a16:creationId xmlns:a16="http://schemas.microsoft.com/office/drawing/2014/main" id="{2E981C94-3BCE-47DF-AE25-F7222EDCF8A3}"/>
                    </a:ext>
                  </a:extLst>
                </p:cNvPr>
                <p:cNvSpPr txBox="1">
                  <a:spLocks noRot="1" noChangeAspect="1" noMove="1" noResize="1" noEditPoints="1" noAdjustHandles="1" noChangeArrowheads="1" noChangeShapeType="1" noTextEdit="1"/>
                </p:cNvSpPr>
                <p:nvPr/>
              </p:nvSpPr>
              <p:spPr>
                <a:xfrm>
                  <a:off x="4326145" y="3734599"/>
                  <a:ext cx="2395015" cy="215444"/>
                </a:xfrm>
                <a:prstGeom prst="rect">
                  <a:avLst/>
                </a:prstGeom>
                <a:blipFill>
                  <a:blip r:embed="rId15"/>
                  <a:stretch>
                    <a:fillRect l="-1272" r="-763"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xmlns="" id="{AFF52791-2E08-4F40-B283-56FA803C2C27}"/>
                    </a:ext>
                  </a:extLst>
                </p:cNvPr>
                <p:cNvSpPr txBox="1"/>
                <p:nvPr/>
              </p:nvSpPr>
              <p:spPr>
                <a:xfrm>
                  <a:off x="4269273" y="5453559"/>
                  <a:ext cx="5215851"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𝐴</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aceptores</a:t>
                  </a:r>
                  <a:r>
                    <a:rPr lang="en-US" sz="1400" dirty="0"/>
                    <a:t> (# </a:t>
                  </a:r>
                  <a:r>
                    <a:rPr lang="es-CR" sz="1400" dirty="0"/>
                    <a:t>átomos trivalentes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2" name="TextBox 31">
                  <a:extLst>
                    <a:ext uri="{FF2B5EF4-FFF2-40B4-BE49-F238E27FC236}">
                      <a16:creationId xmlns:a16="http://schemas.microsoft.com/office/drawing/2014/main" id="{AFF52791-2E08-4F40-B283-56FA803C2C27}"/>
                    </a:ext>
                  </a:extLst>
                </p:cNvPr>
                <p:cNvSpPr txBox="1">
                  <a:spLocks noRot="1" noChangeAspect="1" noMove="1" noResize="1" noEditPoints="1" noAdjustHandles="1" noChangeArrowheads="1" noChangeShapeType="1" noTextEdit="1"/>
                </p:cNvSpPr>
                <p:nvPr/>
              </p:nvSpPr>
              <p:spPr>
                <a:xfrm>
                  <a:off x="4269273" y="5453559"/>
                  <a:ext cx="5215851" cy="215444"/>
                </a:xfrm>
                <a:prstGeom prst="rect">
                  <a:avLst/>
                </a:prstGeom>
                <a:blipFill>
                  <a:blip r:embed="rId16"/>
                  <a:stretch>
                    <a:fillRect l="-1168" t="-25714"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xmlns="" id="{77CB6D77-2141-495C-9357-5823346786DB}"/>
                    </a:ext>
                  </a:extLst>
                </p:cNvPr>
                <p:cNvSpPr txBox="1"/>
                <p:nvPr/>
              </p:nvSpPr>
              <p:spPr>
                <a:xfrm>
                  <a:off x="4267838" y="6272668"/>
                  <a:ext cx="6414192" cy="215444"/>
                </a:xfrm>
                <a:prstGeom prst="rect">
                  <a:avLst/>
                </a:prstGeom>
                <a:noFill/>
              </p:spPr>
              <p:txBody>
                <a:bodyPr wrap="none" lIns="0" tIns="0" rIns="0" bIns="0" rtlCol="0">
                  <a:spAutoFit/>
                </a:bodyPr>
                <a:lstStyle/>
                <a:p>
                  <a14:m>
                    <m:oMath xmlns:m="http://schemas.openxmlformats.org/officeDocument/2006/math">
                      <m:sSup>
                        <m:sSupPr>
                          <m:ctrlPr>
                            <a:rPr lang="en-US" sz="1400" b="0" i="1" smtClean="0">
                              <a:latin typeface="Cambria Math"/>
                            </a:rPr>
                          </m:ctrlPr>
                        </m:sSupPr>
                        <m:e>
                          <m:sSub>
                            <m:sSubPr>
                              <m:ctrlPr>
                                <a:rPr lang="en-US" sz="1400" b="0" i="1" smtClean="0">
                                  <a:latin typeface="Cambria Math"/>
                                </a:rPr>
                              </m:ctrlPr>
                            </m:sSubPr>
                            <m:e>
                              <m:r>
                                <a:rPr lang="es-CR" sz="1400" b="0" i="1" smtClean="0">
                                  <a:latin typeface="Cambria Math" panose="02040503050406030204" pitchFamily="18" charset="0"/>
                                </a:rPr>
                                <m:t>𝑛</m:t>
                              </m:r>
                            </m:e>
                            <m:sub>
                              <m:r>
                                <a:rPr lang="es-CR" sz="1400" b="0" i="1" smtClean="0">
                                  <a:latin typeface="Cambria Math" panose="02040503050406030204" pitchFamily="18" charset="0"/>
                                </a:rPr>
                                <m:t>𝑖</m:t>
                              </m:r>
                            </m:sub>
                          </m:sSub>
                        </m:e>
                        <m:sup>
                          <m:r>
                            <a:rPr lang="es-CR" sz="1400" b="0" i="1" smtClean="0">
                              <a:latin typeface="Cambria Math" panose="02040503050406030204" pitchFamily="18" charset="0"/>
                            </a:rPr>
                            <m:t>2</m:t>
                          </m:r>
                        </m:sup>
                      </m:sSup>
                      <m:r>
                        <a:rPr lang="en-US" sz="1400" b="0" i="1" smtClean="0">
                          <a:latin typeface="Cambria Math" panose="02040503050406030204" pitchFamily="18" charset="0"/>
                        </a:rPr>
                        <m:t>:</m:t>
                      </m:r>
                    </m:oMath>
                  </a14:m>
                  <a:r>
                    <a:rPr lang="en-US" sz="1400" dirty="0"/>
                    <a:t> </a:t>
                  </a:r>
                  <a:r>
                    <a:rPr lang="en-US" sz="1400" dirty="0" err="1"/>
                    <a:t>Concentración</a:t>
                  </a:r>
                  <a:r>
                    <a:rPr lang="en-US" sz="1400" dirty="0"/>
                    <a:t> de electrons/</a:t>
                  </a:r>
                  <a:r>
                    <a:rPr lang="en-US" sz="1400" dirty="0" err="1"/>
                    <a:t>huecos</a:t>
                  </a:r>
                  <a:r>
                    <a:rPr lang="en-US" sz="1400" dirty="0"/>
                    <a:t> </a:t>
                  </a:r>
                  <a:r>
                    <a:rPr lang="en-US" sz="1400" dirty="0" err="1"/>
                    <a:t>libres</a:t>
                  </a:r>
                  <a:r>
                    <a:rPr lang="en-US" sz="1400" dirty="0"/>
                    <a:t> </a:t>
                  </a:r>
                  <a:r>
                    <a:rPr lang="en-US" sz="1400" dirty="0" err="1"/>
                    <a:t>en</a:t>
                  </a:r>
                  <a:r>
                    <a:rPr lang="en-US" sz="1400" dirty="0"/>
                    <a:t> un material </a:t>
                  </a:r>
                  <a:r>
                    <a:rPr lang="en-US" sz="1400" dirty="0" err="1"/>
                    <a:t>intrínsico</a:t>
                  </a:r>
                  <a:r>
                    <a:rPr lang="en-US" sz="1400" dirty="0"/>
                    <a:t> (sin </a:t>
                  </a:r>
                  <a:r>
                    <a:rPr lang="es-CR" sz="1400" dirty="0"/>
                    <a:t>c</a:t>
                  </a:r>
                  <a14:m>
                    <m:oMath xmlns:m="http://schemas.openxmlformats.org/officeDocument/2006/math">
                      <m:r>
                        <m:rPr>
                          <m:sty m:val="p"/>
                        </m:rPr>
                        <a:rPr lang="es-CR" sz="1400" b="0" i="0" smtClean="0">
                          <a:latin typeface="Cambria Math" panose="02040503050406030204" pitchFamily="18" charset="0"/>
                        </a:rPr>
                        <m:t>ontaminar</m:t>
                      </m:r>
                      <m:r>
                        <a:rPr lang="es-CR" sz="1400" b="0" i="0" smtClean="0">
                          <a:latin typeface="Cambria Math" panose="02040503050406030204" pitchFamily="18" charset="0"/>
                        </a:rPr>
                        <m:t>)</m:t>
                      </m:r>
                    </m:oMath>
                  </a14:m>
                  <a:endParaRPr lang="en-US" sz="1400" dirty="0"/>
                </a:p>
              </p:txBody>
            </p:sp>
          </mc:Choice>
          <mc:Fallback xmlns="">
            <p:sp>
              <p:nvSpPr>
                <p:cNvPr id="33" name="TextBox 32">
                  <a:extLst>
                    <a:ext uri="{FF2B5EF4-FFF2-40B4-BE49-F238E27FC236}">
                      <a16:creationId xmlns:a16="http://schemas.microsoft.com/office/drawing/2014/main" id="{77CB6D77-2141-495C-9357-5823346786DB}"/>
                    </a:ext>
                  </a:extLst>
                </p:cNvPr>
                <p:cNvSpPr txBox="1">
                  <a:spLocks noRot="1" noChangeAspect="1" noMove="1" noResize="1" noEditPoints="1" noAdjustHandles="1" noChangeArrowheads="1" noChangeShapeType="1" noTextEdit="1"/>
                </p:cNvSpPr>
                <p:nvPr/>
              </p:nvSpPr>
              <p:spPr>
                <a:xfrm>
                  <a:off x="4267838" y="6272668"/>
                  <a:ext cx="6414192" cy="215444"/>
                </a:xfrm>
                <a:prstGeom prst="rect">
                  <a:avLst/>
                </a:prstGeom>
                <a:blipFill>
                  <a:blip r:embed="rId17"/>
                  <a:stretch>
                    <a:fillRect l="-665" t="-22857" r="-1141"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xmlns="" id="{19DA3CA6-D628-4041-A62B-409E92952739}"/>
                    </a:ext>
                  </a:extLst>
                </p:cNvPr>
                <p:cNvSpPr txBox="1"/>
                <p:nvPr/>
              </p:nvSpPr>
              <p:spPr>
                <a:xfrm>
                  <a:off x="4436087" y="4182167"/>
                  <a:ext cx="18337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𝐿𝑜𝑛𝑔𝑖𝑡𝑢𝑑</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35" name="TextBox 34">
                  <a:extLst>
                    <a:ext uri="{FF2B5EF4-FFF2-40B4-BE49-F238E27FC236}">
                      <a16:creationId xmlns:a16="http://schemas.microsoft.com/office/drawing/2014/main" id="{19DA3CA6-D628-4041-A62B-409E92952739}"/>
                    </a:ext>
                  </a:extLst>
                </p:cNvPr>
                <p:cNvSpPr txBox="1">
                  <a:spLocks noRot="1" noChangeAspect="1" noMove="1" noResize="1" noEditPoints="1" noAdjustHandles="1" noChangeArrowheads="1" noChangeShapeType="1" noTextEdit="1"/>
                </p:cNvSpPr>
                <p:nvPr/>
              </p:nvSpPr>
              <p:spPr>
                <a:xfrm>
                  <a:off x="4436087" y="4182167"/>
                  <a:ext cx="1833772" cy="215444"/>
                </a:xfrm>
                <a:prstGeom prst="rect">
                  <a:avLst/>
                </a:prstGeom>
                <a:blipFill>
                  <a:blip r:embed="rId18"/>
                  <a:stretch>
                    <a:fillRect l="-2990" r="-664"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xmlns="" id="{7B53FF68-8FC7-45AE-8D28-36679E8BBD76}"/>
                    </a:ext>
                  </a:extLst>
                </p:cNvPr>
                <p:cNvSpPr txBox="1"/>
                <p:nvPr/>
              </p:nvSpPr>
              <p:spPr>
                <a:xfrm>
                  <a:off x="8455284" y="3254681"/>
                  <a:ext cx="76803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𝐸</m:t>
                        </m:r>
                      </m:oMath>
                    </m:oMathPara>
                  </a14:m>
                  <a:endParaRPr lang="en-US" sz="1400" dirty="0"/>
                </a:p>
              </p:txBody>
            </p:sp>
          </mc:Choice>
          <mc:Fallback xmlns="">
            <p:sp>
              <p:nvSpPr>
                <p:cNvPr id="36" name="TextBox 35">
                  <a:extLst>
                    <a:ext uri="{FF2B5EF4-FFF2-40B4-BE49-F238E27FC236}">
                      <a16:creationId xmlns:a16="http://schemas.microsoft.com/office/drawing/2014/main" id="{7B53FF68-8FC7-45AE-8D28-36679E8BBD76}"/>
                    </a:ext>
                  </a:extLst>
                </p:cNvPr>
                <p:cNvSpPr txBox="1">
                  <a:spLocks noRot="1" noChangeAspect="1" noMove="1" noResize="1" noEditPoints="1" noAdjustHandles="1" noChangeArrowheads="1" noChangeShapeType="1" noTextEdit="1"/>
                </p:cNvSpPr>
                <p:nvPr/>
              </p:nvSpPr>
              <p:spPr>
                <a:xfrm>
                  <a:off x="8455284" y="3254681"/>
                  <a:ext cx="768031" cy="215444"/>
                </a:xfrm>
                <a:prstGeom prst="rect">
                  <a:avLst/>
                </a:prstGeom>
                <a:blipFill>
                  <a:blip r:embed="rId19"/>
                  <a:stretch>
                    <a:fillRect l="-2381" r="-3968"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xmlns="" id="{BEA1EE84-C02E-4DC5-B3B0-7BDF281D2D9F}"/>
                    </a:ext>
                  </a:extLst>
                </p:cNvPr>
                <p:cNvSpPr txBox="1"/>
                <p:nvPr/>
              </p:nvSpPr>
              <p:spPr>
                <a:xfrm>
                  <a:off x="7343794" y="3554627"/>
                  <a:ext cx="85472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7" name="TextBox 36">
                  <a:extLst>
                    <a:ext uri="{FF2B5EF4-FFF2-40B4-BE49-F238E27FC236}">
                      <a16:creationId xmlns:a16="http://schemas.microsoft.com/office/drawing/2014/main" id="{BEA1EE84-C02E-4DC5-B3B0-7BDF281D2D9F}"/>
                    </a:ext>
                  </a:extLst>
                </p:cNvPr>
                <p:cNvSpPr txBox="1">
                  <a:spLocks noRot="1" noChangeAspect="1" noMove="1" noResize="1" noEditPoints="1" noAdjustHandles="1" noChangeArrowheads="1" noChangeShapeType="1" noTextEdit="1"/>
                </p:cNvSpPr>
                <p:nvPr/>
              </p:nvSpPr>
              <p:spPr>
                <a:xfrm>
                  <a:off x="7343794" y="3554627"/>
                  <a:ext cx="854721" cy="232051"/>
                </a:xfrm>
                <a:prstGeom prst="rect">
                  <a:avLst/>
                </a:prstGeom>
                <a:blipFill>
                  <a:blip r:embed="rId20"/>
                  <a:stretch>
                    <a:fillRect l="-4286" r="-714"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xmlns="" id="{6CC842D4-D737-4F61-B48A-FFAB08F967E3}"/>
                    </a:ext>
                  </a:extLst>
                </p:cNvPr>
                <p:cNvSpPr txBox="1"/>
                <p:nvPr/>
              </p:nvSpPr>
              <p:spPr>
                <a:xfrm>
                  <a:off x="7353976" y="3244538"/>
                  <a:ext cx="8921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8" name="TextBox 37">
                  <a:extLst>
                    <a:ext uri="{FF2B5EF4-FFF2-40B4-BE49-F238E27FC236}">
                      <a16:creationId xmlns:a16="http://schemas.microsoft.com/office/drawing/2014/main" id="{6CC842D4-D737-4F61-B48A-FFAB08F967E3}"/>
                    </a:ext>
                  </a:extLst>
                </p:cNvPr>
                <p:cNvSpPr txBox="1">
                  <a:spLocks noRot="1" noChangeAspect="1" noMove="1" noResize="1" noEditPoints="1" noAdjustHandles="1" noChangeArrowheads="1" noChangeShapeType="1" noTextEdit="1"/>
                </p:cNvSpPr>
                <p:nvPr/>
              </p:nvSpPr>
              <p:spPr>
                <a:xfrm>
                  <a:off x="7353976" y="3244538"/>
                  <a:ext cx="892103" cy="215444"/>
                </a:xfrm>
                <a:prstGeom prst="rect">
                  <a:avLst/>
                </a:prstGeom>
                <a:blipFill>
                  <a:blip r:embed="rId21"/>
                  <a:stretch>
                    <a:fillRect l="-2721"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xmlns="" id="{1E33108E-B5B9-482A-A476-8CCB2FF05928}"/>
                    </a:ext>
                  </a:extLst>
                </p:cNvPr>
                <p:cNvSpPr txBox="1"/>
                <p:nvPr/>
              </p:nvSpPr>
              <p:spPr>
                <a:xfrm>
                  <a:off x="8455283" y="3536372"/>
                  <a:ext cx="760336"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𝐸</m:t>
                        </m:r>
                      </m:oMath>
                    </m:oMathPara>
                  </a14:m>
                  <a:endParaRPr lang="en-US" sz="1400" dirty="0"/>
                </a:p>
              </p:txBody>
            </p:sp>
          </mc:Choice>
          <mc:Fallback xmlns="">
            <p:sp>
              <p:nvSpPr>
                <p:cNvPr id="39" name="TextBox 38">
                  <a:extLst>
                    <a:ext uri="{FF2B5EF4-FFF2-40B4-BE49-F238E27FC236}">
                      <a16:creationId xmlns:a16="http://schemas.microsoft.com/office/drawing/2014/main" id="{1E33108E-B5B9-482A-A476-8CCB2FF05928}"/>
                    </a:ext>
                  </a:extLst>
                </p:cNvPr>
                <p:cNvSpPr txBox="1">
                  <a:spLocks noRot="1" noChangeAspect="1" noMove="1" noResize="1" noEditPoints="1" noAdjustHandles="1" noChangeArrowheads="1" noChangeShapeType="1" noTextEdit="1"/>
                </p:cNvSpPr>
                <p:nvPr/>
              </p:nvSpPr>
              <p:spPr>
                <a:xfrm>
                  <a:off x="8455283" y="3536372"/>
                  <a:ext cx="760336" cy="232051"/>
                </a:xfrm>
                <a:prstGeom prst="rect">
                  <a:avLst/>
                </a:prstGeom>
                <a:blipFill>
                  <a:blip r:embed="rId22"/>
                  <a:stretch>
                    <a:fillRect l="-2400" r="-32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xmlns="" id="{E1CC8B2B-F6C4-4240-9594-4548CEFE2235}"/>
                    </a:ext>
                  </a:extLst>
                </p:cNvPr>
                <p:cNvSpPr txBox="1"/>
                <p:nvPr/>
              </p:nvSpPr>
              <p:spPr>
                <a:xfrm>
                  <a:off x="9703453" y="3973847"/>
                  <a:ext cx="1990545"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a14:m>
                  <a:r>
                    <a:rPr lang="en-US" sz="1400" dirty="0"/>
                    <a:t>:</a:t>
                  </a:r>
                  <a:r>
                    <a:rPr lang="en-US" sz="1400" dirty="0" err="1"/>
                    <a:t>movilidad</a:t>
                  </a:r>
                  <a:r>
                    <a:rPr lang="en-US" sz="1400" dirty="0"/>
                    <a:t> de </a:t>
                  </a:r>
                  <a:r>
                    <a:rPr lang="en-US" sz="1400" dirty="0" err="1"/>
                    <a:t>electrones</a:t>
                  </a:r>
                  <a:endParaRPr lang="en-US" sz="1400" dirty="0"/>
                </a:p>
              </p:txBody>
            </p:sp>
          </mc:Choice>
          <mc:Fallback xmlns="">
            <p:sp>
              <p:nvSpPr>
                <p:cNvPr id="40" name="TextBox 39">
                  <a:extLst>
                    <a:ext uri="{FF2B5EF4-FFF2-40B4-BE49-F238E27FC236}">
                      <a16:creationId xmlns:a16="http://schemas.microsoft.com/office/drawing/2014/main" id="{E1CC8B2B-F6C4-4240-9594-4548CEFE2235}"/>
                    </a:ext>
                  </a:extLst>
                </p:cNvPr>
                <p:cNvSpPr txBox="1">
                  <a:spLocks noRot="1" noChangeAspect="1" noMove="1" noResize="1" noEditPoints="1" noAdjustHandles="1" noChangeArrowheads="1" noChangeShapeType="1" noTextEdit="1"/>
                </p:cNvSpPr>
                <p:nvPr/>
              </p:nvSpPr>
              <p:spPr>
                <a:xfrm>
                  <a:off x="9703453" y="3973847"/>
                  <a:ext cx="1990545" cy="215444"/>
                </a:xfrm>
                <a:prstGeom prst="rect">
                  <a:avLst/>
                </a:prstGeom>
                <a:blipFill>
                  <a:blip r:embed="rId23"/>
                  <a:stretch>
                    <a:fillRect l="-3374" t="-25714" r="-3988"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xmlns="" id="{A70B3011-61E1-476C-A39A-B5ED279BEDA1}"/>
                    </a:ext>
                  </a:extLst>
                </p:cNvPr>
                <p:cNvSpPr txBox="1"/>
                <p:nvPr/>
              </p:nvSpPr>
              <p:spPr>
                <a:xfrm>
                  <a:off x="9686413" y="4273106"/>
                  <a:ext cx="1738040" cy="232051"/>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a14:m>
                  <a:r>
                    <a:rPr lang="en-US" sz="1400" dirty="0"/>
                    <a:t>:</a:t>
                  </a:r>
                  <a:r>
                    <a:rPr lang="en-US" sz="1400" dirty="0" err="1"/>
                    <a:t>movilidad</a:t>
                  </a:r>
                  <a:r>
                    <a:rPr lang="en-US" sz="1400" dirty="0"/>
                    <a:t> de </a:t>
                  </a:r>
                  <a:r>
                    <a:rPr lang="en-US" sz="1400" dirty="0" err="1"/>
                    <a:t>huecos</a:t>
                  </a:r>
                  <a:endParaRPr lang="en-US" sz="1400" dirty="0"/>
                </a:p>
              </p:txBody>
            </p:sp>
          </mc:Choice>
          <mc:Fallback xmlns="">
            <p:sp>
              <p:nvSpPr>
                <p:cNvPr id="41" name="TextBox 40">
                  <a:extLst>
                    <a:ext uri="{FF2B5EF4-FFF2-40B4-BE49-F238E27FC236}">
                      <a16:creationId xmlns:a16="http://schemas.microsoft.com/office/drawing/2014/main" id="{A70B3011-61E1-476C-A39A-B5ED279BEDA1}"/>
                    </a:ext>
                  </a:extLst>
                </p:cNvPr>
                <p:cNvSpPr txBox="1">
                  <a:spLocks noRot="1" noChangeAspect="1" noMove="1" noResize="1" noEditPoints="1" noAdjustHandles="1" noChangeArrowheads="1" noChangeShapeType="1" noTextEdit="1"/>
                </p:cNvSpPr>
                <p:nvPr/>
              </p:nvSpPr>
              <p:spPr>
                <a:xfrm>
                  <a:off x="9686413" y="4273106"/>
                  <a:ext cx="1738040" cy="232051"/>
                </a:xfrm>
                <a:prstGeom prst="rect">
                  <a:avLst/>
                </a:prstGeom>
                <a:blipFill>
                  <a:blip r:embed="rId24"/>
                  <a:stretch>
                    <a:fillRect l="-3860" t="-21053" r="-4912" b="-4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xmlns="" id="{3701A2D3-187E-4882-8240-A427AD5F33E9}"/>
                    </a:ext>
                  </a:extLst>
                </p:cNvPr>
                <p:cNvSpPr txBox="1"/>
                <p:nvPr/>
              </p:nvSpPr>
              <p:spPr>
                <a:xfrm>
                  <a:off x="7992268" y="4026057"/>
                  <a:ext cx="1353640" cy="215444"/>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𝐸</m:t>
                      </m:r>
                    </m:oMath>
                  </a14:m>
                  <a:r>
                    <a:rPr lang="en-US" sz="1400" dirty="0"/>
                    <a:t>:Campo </a:t>
                  </a:r>
                  <a:r>
                    <a:rPr lang="en-US" sz="1400" dirty="0" err="1"/>
                    <a:t>Aplicado</a:t>
                  </a:r>
                  <a:endParaRPr lang="en-US" sz="1400" dirty="0"/>
                </a:p>
              </p:txBody>
            </p:sp>
          </mc:Choice>
          <mc:Fallback xmlns="">
            <p:sp>
              <p:nvSpPr>
                <p:cNvPr id="42" name="TextBox 41">
                  <a:extLst>
                    <a:ext uri="{FF2B5EF4-FFF2-40B4-BE49-F238E27FC236}">
                      <a16:creationId xmlns:a16="http://schemas.microsoft.com/office/drawing/2014/main" id="{3701A2D3-187E-4882-8240-A427AD5F33E9}"/>
                    </a:ext>
                  </a:extLst>
                </p:cNvPr>
                <p:cNvSpPr txBox="1">
                  <a:spLocks noRot="1" noChangeAspect="1" noMove="1" noResize="1" noEditPoints="1" noAdjustHandles="1" noChangeArrowheads="1" noChangeShapeType="1" noTextEdit="1"/>
                </p:cNvSpPr>
                <p:nvPr/>
              </p:nvSpPr>
              <p:spPr>
                <a:xfrm>
                  <a:off x="7992268" y="4026057"/>
                  <a:ext cx="1353640" cy="215444"/>
                </a:xfrm>
                <a:prstGeom prst="rect">
                  <a:avLst/>
                </a:prstGeom>
                <a:blipFill>
                  <a:blip r:embed="rId25"/>
                  <a:stretch>
                    <a:fillRect l="-4505" t="-25000" r="-6757"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xmlns="" id="{E470E5BA-CBCC-40E7-ACB2-9AEB4E35D190}"/>
                    </a:ext>
                  </a:extLst>
                </p:cNvPr>
                <p:cNvSpPr txBox="1"/>
                <p:nvPr/>
              </p:nvSpPr>
              <p:spPr>
                <a:xfrm>
                  <a:off x="9644544" y="3588155"/>
                  <a:ext cx="228652"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43" name="TextBox 42">
                  <a:extLst>
                    <a:ext uri="{FF2B5EF4-FFF2-40B4-BE49-F238E27FC236}">
                      <a16:creationId xmlns:a16="http://schemas.microsoft.com/office/drawing/2014/main" id="{E470E5BA-CBCC-40E7-ACB2-9AEB4E35D190}"/>
                    </a:ext>
                  </a:extLst>
                </p:cNvPr>
                <p:cNvSpPr txBox="1">
                  <a:spLocks noRot="1" noChangeAspect="1" noMove="1" noResize="1" noEditPoints="1" noAdjustHandles="1" noChangeArrowheads="1" noChangeShapeType="1" noTextEdit="1"/>
                </p:cNvSpPr>
                <p:nvPr/>
              </p:nvSpPr>
              <p:spPr>
                <a:xfrm>
                  <a:off x="9644544" y="3588155"/>
                  <a:ext cx="228652" cy="232051"/>
                </a:xfrm>
                <a:prstGeom prst="rect">
                  <a:avLst/>
                </a:prstGeom>
                <a:blipFill>
                  <a:blip r:embed="rId26"/>
                  <a:stretch>
                    <a:fillRect l="-18421" r="-526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CDCA4CDC-ACB9-44AC-87BB-F7DFEF47AF15}"/>
                    </a:ext>
                  </a:extLst>
                </p:cNvPr>
                <p:cNvSpPr txBox="1"/>
                <p:nvPr/>
              </p:nvSpPr>
              <p:spPr>
                <a:xfrm>
                  <a:off x="9660936" y="3291515"/>
                  <a:ext cx="2325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m:oMathPara>
                  </a14:m>
                  <a:endParaRPr lang="en-US" sz="1400" dirty="0"/>
                </a:p>
              </p:txBody>
            </p:sp>
          </mc:Choice>
          <mc:Fallback xmlns="">
            <p:sp>
              <p:nvSpPr>
                <p:cNvPr id="44" name="TextBox 43">
                  <a:extLst>
                    <a:ext uri="{FF2B5EF4-FFF2-40B4-BE49-F238E27FC236}">
                      <a16:creationId xmlns:a16="http://schemas.microsoft.com/office/drawing/2014/main" id="{CDCA4CDC-ACB9-44AC-87BB-F7DFEF47AF15}"/>
                    </a:ext>
                  </a:extLst>
                </p:cNvPr>
                <p:cNvSpPr txBox="1">
                  <a:spLocks noRot="1" noChangeAspect="1" noMove="1" noResize="1" noEditPoints="1" noAdjustHandles="1" noChangeArrowheads="1" noChangeShapeType="1" noTextEdit="1"/>
                </p:cNvSpPr>
                <p:nvPr/>
              </p:nvSpPr>
              <p:spPr>
                <a:xfrm>
                  <a:off x="9660936" y="3291515"/>
                  <a:ext cx="232500" cy="215444"/>
                </a:xfrm>
                <a:prstGeom prst="rect">
                  <a:avLst/>
                </a:prstGeom>
                <a:blipFill>
                  <a:blip r:embed="rId27"/>
                  <a:stretch>
                    <a:fillRect l="-21053"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xmlns="" id="{648DCD26-8442-4923-9E14-AC9F5B93BB32}"/>
                    </a:ext>
                  </a:extLst>
                </p:cNvPr>
                <p:cNvSpPr txBox="1"/>
                <p:nvPr/>
              </p:nvSpPr>
              <p:spPr>
                <a:xfrm>
                  <a:off x="10097266" y="3094431"/>
                  <a:ext cx="19646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𝑆𝑖</m:t>
                        </m:r>
                      </m:oMath>
                    </m:oMathPara>
                  </a14:m>
                  <a:endParaRPr lang="en-US" sz="1400" dirty="0"/>
                </a:p>
              </p:txBody>
            </p:sp>
          </mc:Choice>
          <mc:Fallback xmlns="">
            <p:sp>
              <p:nvSpPr>
                <p:cNvPr id="45" name="TextBox 44">
                  <a:extLst>
                    <a:ext uri="{FF2B5EF4-FFF2-40B4-BE49-F238E27FC236}">
                      <a16:creationId xmlns:a16="http://schemas.microsoft.com/office/drawing/2014/main" id="{648DCD26-8442-4923-9E14-AC9F5B93BB32}"/>
                    </a:ext>
                  </a:extLst>
                </p:cNvPr>
                <p:cNvSpPr txBox="1">
                  <a:spLocks noRot="1" noChangeAspect="1" noMove="1" noResize="1" noEditPoints="1" noAdjustHandles="1" noChangeArrowheads="1" noChangeShapeType="1" noTextEdit="1"/>
                </p:cNvSpPr>
                <p:nvPr/>
              </p:nvSpPr>
              <p:spPr>
                <a:xfrm>
                  <a:off x="10097266" y="3094431"/>
                  <a:ext cx="196464" cy="215444"/>
                </a:xfrm>
                <a:prstGeom prst="rect">
                  <a:avLst/>
                </a:prstGeom>
                <a:blipFill>
                  <a:blip r:embed="rId28"/>
                  <a:stretch>
                    <a:fillRect l="-21212" r="-15152"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xmlns="" id="{AABCA5D8-1BA3-498D-8CEE-F0A9CD956BE1}"/>
                    </a:ext>
                  </a:extLst>
                </p:cNvPr>
                <p:cNvSpPr txBox="1"/>
                <p:nvPr/>
              </p:nvSpPr>
              <p:spPr>
                <a:xfrm>
                  <a:off x="10709588" y="3071018"/>
                  <a:ext cx="2476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𝐺𝑒</m:t>
                        </m:r>
                      </m:oMath>
                    </m:oMathPara>
                  </a14:m>
                  <a:endParaRPr lang="en-US" sz="1400" dirty="0"/>
                </a:p>
              </p:txBody>
            </p:sp>
          </mc:Choice>
          <mc:Fallback xmlns="">
            <p:sp>
              <p:nvSpPr>
                <p:cNvPr id="46" name="TextBox 45">
                  <a:extLst>
                    <a:ext uri="{FF2B5EF4-FFF2-40B4-BE49-F238E27FC236}">
                      <a16:creationId xmlns:a16="http://schemas.microsoft.com/office/drawing/2014/main" id="{AABCA5D8-1BA3-498D-8CEE-F0A9CD956BE1}"/>
                    </a:ext>
                  </a:extLst>
                </p:cNvPr>
                <p:cNvSpPr txBox="1">
                  <a:spLocks noRot="1" noChangeAspect="1" noMove="1" noResize="1" noEditPoints="1" noAdjustHandles="1" noChangeArrowheads="1" noChangeShapeType="1" noTextEdit="1"/>
                </p:cNvSpPr>
                <p:nvPr/>
              </p:nvSpPr>
              <p:spPr>
                <a:xfrm>
                  <a:off x="10709588" y="3071018"/>
                  <a:ext cx="247632" cy="215444"/>
                </a:xfrm>
                <a:prstGeom prst="rect">
                  <a:avLst/>
                </a:prstGeom>
                <a:blipFill>
                  <a:blip r:embed="rId29"/>
                  <a:stretch>
                    <a:fillRect l="-17500" r="-12500"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F8BF5C97-6954-4EA6-8DB4-6D24AE6A5DFE}"/>
                    </a:ext>
                  </a:extLst>
                </p:cNvPr>
                <p:cNvSpPr txBox="1"/>
                <p:nvPr/>
              </p:nvSpPr>
              <p:spPr>
                <a:xfrm>
                  <a:off x="10642632"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3800</m:t>
                        </m:r>
                      </m:oMath>
                    </m:oMathPara>
                  </a14:m>
                  <a:endParaRPr lang="en-US" sz="1100" dirty="0"/>
                </a:p>
              </p:txBody>
            </p:sp>
          </mc:Choice>
          <mc:Fallback xmlns="">
            <p:sp>
              <p:nvSpPr>
                <p:cNvPr id="47" name="TextBox 46">
                  <a:extLst>
                    <a:ext uri="{FF2B5EF4-FFF2-40B4-BE49-F238E27FC236}">
                      <a16:creationId xmlns:a16="http://schemas.microsoft.com/office/drawing/2014/main" id="{F8BF5C97-6954-4EA6-8DB4-6D24AE6A5DFE}"/>
                    </a:ext>
                  </a:extLst>
                </p:cNvPr>
                <p:cNvSpPr txBox="1">
                  <a:spLocks noRot="1" noChangeAspect="1" noMove="1" noResize="1" noEditPoints="1" noAdjustHandles="1" noChangeArrowheads="1" noChangeShapeType="1" noTextEdit="1"/>
                </p:cNvSpPr>
                <p:nvPr/>
              </p:nvSpPr>
              <p:spPr>
                <a:xfrm>
                  <a:off x="10642632" y="3356366"/>
                  <a:ext cx="346249" cy="169277"/>
                </a:xfrm>
                <a:prstGeom prst="rect">
                  <a:avLst/>
                </a:prstGeom>
                <a:blipFill>
                  <a:blip r:embed="rId30"/>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A39B54D2-4D92-4EA2-B458-CACD3CC61E67}"/>
                    </a:ext>
                  </a:extLst>
                </p:cNvPr>
                <p:cNvSpPr txBox="1"/>
                <p:nvPr/>
              </p:nvSpPr>
              <p:spPr>
                <a:xfrm>
                  <a:off x="10076238"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1300</m:t>
                        </m:r>
                      </m:oMath>
                    </m:oMathPara>
                  </a14:m>
                  <a:endParaRPr lang="en-US" sz="1100" dirty="0"/>
                </a:p>
              </p:txBody>
            </p:sp>
          </mc:Choice>
          <mc:Fallback xmlns="">
            <p:sp>
              <p:nvSpPr>
                <p:cNvPr id="48" name="TextBox 47">
                  <a:extLst>
                    <a:ext uri="{FF2B5EF4-FFF2-40B4-BE49-F238E27FC236}">
                      <a16:creationId xmlns:a16="http://schemas.microsoft.com/office/drawing/2014/main" id="{A39B54D2-4D92-4EA2-B458-CACD3CC61E67}"/>
                    </a:ext>
                  </a:extLst>
                </p:cNvPr>
                <p:cNvSpPr txBox="1">
                  <a:spLocks noRot="1" noChangeAspect="1" noMove="1" noResize="1" noEditPoints="1" noAdjustHandles="1" noChangeArrowheads="1" noChangeShapeType="1" noTextEdit="1"/>
                </p:cNvSpPr>
                <p:nvPr/>
              </p:nvSpPr>
              <p:spPr>
                <a:xfrm>
                  <a:off x="10076238" y="3356366"/>
                  <a:ext cx="346249" cy="169277"/>
                </a:xfrm>
                <a:prstGeom prst="rect">
                  <a:avLst/>
                </a:prstGeom>
                <a:blipFill>
                  <a:blip r:embed="rId31"/>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xmlns="" id="{BEC5D068-04EB-4BB9-A4C8-968ACF6386BF}"/>
                    </a:ext>
                  </a:extLst>
                </p:cNvPr>
                <p:cNvSpPr txBox="1"/>
                <p:nvPr/>
              </p:nvSpPr>
              <p:spPr>
                <a:xfrm>
                  <a:off x="10632628" y="3649518"/>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1</m:t>
                        </m:r>
                        <m:r>
                          <a:rPr lang="en-US" sz="1100" b="0" i="1" smtClean="0">
                            <a:latin typeface="Cambria Math" panose="02040503050406030204" pitchFamily="18" charset="0"/>
                          </a:rPr>
                          <m:t>800</m:t>
                        </m:r>
                      </m:oMath>
                    </m:oMathPara>
                  </a14:m>
                  <a:endParaRPr lang="en-US" sz="1100" dirty="0"/>
                </a:p>
              </p:txBody>
            </p:sp>
          </mc:Choice>
          <mc:Fallback xmlns="">
            <p:sp>
              <p:nvSpPr>
                <p:cNvPr id="49" name="TextBox 48">
                  <a:extLst>
                    <a:ext uri="{FF2B5EF4-FFF2-40B4-BE49-F238E27FC236}">
                      <a16:creationId xmlns:a16="http://schemas.microsoft.com/office/drawing/2014/main" id="{BEC5D068-04EB-4BB9-A4C8-968ACF6386BF}"/>
                    </a:ext>
                  </a:extLst>
                </p:cNvPr>
                <p:cNvSpPr txBox="1">
                  <a:spLocks noRot="1" noChangeAspect="1" noMove="1" noResize="1" noEditPoints="1" noAdjustHandles="1" noChangeArrowheads="1" noChangeShapeType="1" noTextEdit="1"/>
                </p:cNvSpPr>
                <p:nvPr/>
              </p:nvSpPr>
              <p:spPr>
                <a:xfrm>
                  <a:off x="10632628" y="3649518"/>
                  <a:ext cx="346249" cy="169277"/>
                </a:xfrm>
                <a:prstGeom prst="rect">
                  <a:avLst/>
                </a:prstGeom>
                <a:blipFill>
                  <a:blip r:embed="rId32"/>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xmlns="" id="{56633CA2-5E13-41DE-84CA-5D62F21466E0}"/>
                    </a:ext>
                  </a:extLst>
                </p:cNvPr>
                <p:cNvSpPr txBox="1"/>
                <p:nvPr/>
              </p:nvSpPr>
              <p:spPr>
                <a:xfrm>
                  <a:off x="10066234" y="3649518"/>
                  <a:ext cx="267701"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500</m:t>
                        </m:r>
                      </m:oMath>
                    </m:oMathPara>
                  </a14:m>
                  <a:endParaRPr lang="en-US" sz="1100" dirty="0"/>
                </a:p>
              </p:txBody>
            </p:sp>
          </mc:Choice>
          <mc:Fallback xmlns="">
            <p:sp>
              <p:nvSpPr>
                <p:cNvPr id="50" name="TextBox 49">
                  <a:extLst>
                    <a:ext uri="{FF2B5EF4-FFF2-40B4-BE49-F238E27FC236}">
                      <a16:creationId xmlns:a16="http://schemas.microsoft.com/office/drawing/2014/main" id="{56633CA2-5E13-41DE-84CA-5D62F21466E0}"/>
                    </a:ext>
                  </a:extLst>
                </p:cNvPr>
                <p:cNvSpPr txBox="1">
                  <a:spLocks noRot="1" noChangeAspect="1" noMove="1" noResize="1" noEditPoints="1" noAdjustHandles="1" noChangeArrowheads="1" noChangeShapeType="1" noTextEdit="1"/>
                </p:cNvSpPr>
                <p:nvPr/>
              </p:nvSpPr>
              <p:spPr>
                <a:xfrm>
                  <a:off x="10066234" y="3649518"/>
                  <a:ext cx="267701" cy="169277"/>
                </a:xfrm>
                <a:prstGeom prst="rect">
                  <a:avLst/>
                </a:prstGeom>
                <a:blipFill>
                  <a:blip r:embed="rId33"/>
                  <a:stretch>
                    <a:fillRect l="-11364" r="-1590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xmlns="" id="{6F6DA5BA-2936-4F15-A81D-0E53E7CD4BEC}"/>
                    </a:ext>
                  </a:extLst>
                </p:cNvPr>
                <p:cNvSpPr txBox="1"/>
                <p:nvPr/>
              </p:nvSpPr>
              <p:spPr>
                <a:xfrm>
                  <a:off x="11152318" y="3344361"/>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1" name="TextBox 50">
                  <a:extLst>
                    <a:ext uri="{FF2B5EF4-FFF2-40B4-BE49-F238E27FC236}">
                      <a16:creationId xmlns:a16="http://schemas.microsoft.com/office/drawing/2014/main" id="{6F6DA5BA-2936-4F15-A81D-0E53E7CD4BEC}"/>
                    </a:ext>
                  </a:extLst>
                </p:cNvPr>
                <p:cNvSpPr txBox="1">
                  <a:spLocks noRot="1" noChangeAspect="1" noMove="1" noResize="1" noEditPoints="1" noAdjustHandles="1" noChangeArrowheads="1" noChangeShapeType="1" noTextEdit="1"/>
                </p:cNvSpPr>
                <p:nvPr/>
              </p:nvSpPr>
              <p:spPr>
                <a:xfrm>
                  <a:off x="11152318" y="3344361"/>
                  <a:ext cx="482761" cy="169277"/>
                </a:xfrm>
                <a:prstGeom prst="rect">
                  <a:avLst/>
                </a:prstGeom>
                <a:blipFill>
                  <a:blip r:embed="rId34"/>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xmlns="" id="{C640E55C-E0C4-4E2E-BF59-EEC525FED4A1}"/>
                    </a:ext>
                  </a:extLst>
                </p:cNvPr>
                <p:cNvSpPr txBox="1"/>
                <p:nvPr/>
              </p:nvSpPr>
              <p:spPr>
                <a:xfrm>
                  <a:off x="11152318" y="3649517"/>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2" name="TextBox 51">
                  <a:extLst>
                    <a:ext uri="{FF2B5EF4-FFF2-40B4-BE49-F238E27FC236}">
                      <a16:creationId xmlns:a16="http://schemas.microsoft.com/office/drawing/2014/main" id="{C640E55C-E0C4-4E2E-BF59-EEC525FED4A1}"/>
                    </a:ext>
                  </a:extLst>
                </p:cNvPr>
                <p:cNvSpPr txBox="1">
                  <a:spLocks noRot="1" noChangeAspect="1" noMove="1" noResize="1" noEditPoints="1" noAdjustHandles="1" noChangeArrowheads="1" noChangeShapeType="1" noTextEdit="1"/>
                </p:cNvSpPr>
                <p:nvPr/>
              </p:nvSpPr>
              <p:spPr>
                <a:xfrm>
                  <a:off x="11152318" y="3649517"/>
                  <a:ext cx="482761" cy="169277"/>
                </a:xfrm>
                <a:prstGeom prst="rect">
                  <a:avLst/>
                </a:prstGeom>
                <a:blipFill>
                  <a:blip r:embed="rId34"/>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xmlns="" id="{D600FB60-B17C-4074-83FD-089F1CA13C91}"/>
                    </a:ext>
                  </a:extLst>
                </p:cNvPr>
                <p:cNvSpPr txBox="1"/>
                <p:nvPr/>
              </p:nvSpPr>
              <p:spPr>
                <a:xfrm>
                  <a:off x="6407210" y="4144743"/>
                  <a:ext cx="984180" cy="260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s-CR" sz="1400" b="0" i="1" smtClean="0">
                                    <a:latin typeface="Cambria Math" panose="02040503050406030204" pitchFamily="18" charset="0"/>
                                  </a:rPr>
                                  <m:t>𝑛</m:t>
                                </m:r>
                              </m:sub>
                            </m:sSub>
                          </m:e>
                        </m:rad>
                      </m:oMath>
                    </m:oMathPara>
                  </a14:m>
                  <a:endParaRPr lang="en-US" sz="1400" dirty="0"/>
                </a:p>
              </p:txBody>
            </p:sp>
          </mc:Choice>
          <mc:Fallback xmlns="">
            <p:sp>
              <p:nvSpPr>
                <p:cNvPr id="55" name="TextBox 54">
                  <a:extLst>
                    <a:ext uri="{FF2B5EF4-FFF2-40B4-BE49-F238E27FC236}">
                      <a16:creationId xmlns:a16="http://schemas.microsoft.com/office/drawing/2014/main" id="{D600FB60-B17C-4074-83FD-089F1CA13C91}"/>
                    </a:ext>
                  </a:extLst>
                </p:cNvPr>
                <p:cNvSpPr txBox="1">
                  <a:spLocks noRot="1" noChangeAspect="1" noMove="1" noResize="1" noEditPoints="1" noAdjustHandles="1" noChangeArrowheads="1" noChangeShapeType="1" noTextEdit="1"/>
                </p:cNvSpPr>
                <p:nvPr/>
              </p:nvSpPr>
              <p:spPr>
                <a:xfrm>
                  <a:off x="6407210" y="4144743"/>
                  <a:ext cx="984180" cy="260905"/>
                </a:xfrm>
                <a:prstGeom prst="rect">
                  <a:avLst/>
                </a:prstGeom>
                <a:blipFill>
                  <a:blip r:embed="rId35"/>
                  <a:stretch>
                    <a:fillRect l="-3727" r="-621"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xmlns="" id="{473702C9-7BE9-4E1B-AB9B-8AA39DD59270}"/>
                    </a:ext>
                  </a:extLst>
                </p:cNvPr>
                <p:cNvSpPr txBox="1"/>
                <p:nvPr/>
              </p:nvSpPr>
              <p:spPr>
                <a:xfrm>
                  <a:off x="7251555" y="2982246"/>
                  <a:ext cx="19153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𝐶𝑜𝑛𝑠𝑡𝑎𝑛𝑡𝑒</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60" name="TextBox 59">
                  <a:extLst>
                    <a:ext uri="{FF2B5EF4-FFF2-40B4-BE49-F238E27FC236}">
                      <a16:creationId xmlns:a16="http://schemas.microsoft.com/office/drawing/2014/main" id="{473702C9-7BE9-4E1B-AB9B-8AA39DD59270}"/>
                    </a:ext>
                  </a:extLst>
                </p:cNvPr>
                <p:cNvSpPr txBox="1">
                  <a:spLocks noRot="1" noChangeAspect="1" noMove="1" noResize="1" noEditPoints="1" noAdjustHandles="1" noChangeArrowheads="1" noChangeShapeType="1" noTextEdit="1"/>
                </p:cNvSpPr>
                <p:nvPr/>
              </p:nvSpPr>
              <p:spPr>
                <a:xfrm>
                  <a:off x="7251555" y="2982246"/>
                  <a:ext cx="1915396" cy="215444"/>
                </a:xfrm>
                <a:prstGeom prst="rect">
                  <a:avLst/>
                </a:prstGeom>
                <a:blipFill>
                  <a:blip r:embed="rId36"/>
                  <a:stretch>
                    <a:fillRect l="-1592" r="-955"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xmlns="" id="{DF045B48-9BBD-4102-94E6-D7DC3E335AA1}"/>
                    </a:ext>
                  </a:extLst>
                </p:cNvPr>
                <p:cNvSpPr txBox="1"/>
                <p:nvPr/>
              </p:nvSpPr>
              <p:spPr>
                <a:xfrm>
                  <a:off x="6383446" y="4405002"/>
                  <a:ext cx="1009507" cy="260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𝑝</m:t>
                                </m:r>
                              </m:sub>
                            </m:sSub>
                          </m:e>
                        </m:rad>
                      </m:oMath>
                    </m:oMathPara>
                  </a14:m>
                  <a:endParaRPr lang="en-US" sz="1400" dirty="0"/>
                </a:p>
              </p:txBody>
            </p:sp>
          </mc:Choice>
          <mc:Fallback xmlns="">
            <p:sp>
              <p:nvSpPr>
                <p:cNvPr id="61" name="TextBox 60">
                  <a:extLst>
                    <a:ext uri="{FF2B5EF4-FFF2-40B4-BE49-F238E27FC236}">
                      <a16:creationId xmlns:a16="http://schemas.microsoft.com/office/drawing/2014/main" id="{DF045B48-9BBD-4102-94E6-D7DC3E335AA1}"/>
                    </a:ext>
                  </a:extLst>
                </p:cNvPr>
                <p:cNvSpPr txBox="1">
                  <a:spLocks noRot="1" noChangeAspect="1" noMove="1" noResize="1" noEditPoints="1" noAdjustHandles="1" noChangeArrowheads="1" noChangeShapeType="1" noTextEdit="1"/>
                </p:cNvSpPr>
                <p:nvPr/>
              </p:nvSpPr>
              <p:spPr>
                <a:xfrm>
                  <a:off x="6383446" y="4405002"/>
                  <a:ext cx="1009507" cy="260969"/>
                </a:xfrm>
                <a:prstGeom prst="rect">
                  <a:avLst/>
                </a:prstGeom>
                <a:blipFill>
                  <a:blip r:embed="rId37"/>
                  <a:stretch>
                    <a:fillRect l="-180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xmlns="" id="{43A853AD-DF4E-41FE-8328-A51C2FD0EA7F}"/>
                    </a:ext>
                  </a:extLst>
                </p:cNvPr>
                <p:cNvSpPr txBox="1"/>
                <p:nvPr/>
              </p:nvSpPr>
              <p:spPr>
                <a:xfrm>
                  <a:off x="4326145" y="4869359"/>
                  <a:ext cx="4970116" cy="215444"/>
                </a:xfrm>
                <a:prstGeom prst="rect">
                  <a:avLst/>
                </a:prstGeom>
                <a:noFill/>
              </p:spPr>
              <p:txBody>
                <a:bodyPr wrap="squar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𝑛</m:t>
                          </m:r>
                        </m:sub>
                      </m:sSub>
                    </m:oMath>
                  </a14:m>
                  <a:r>
                    <a:rPr lang="en-US" sz="1400" dirty="0"/>
                    <a:t>:</a:t>
                  </a:r>
                  <a:r>
                    <a:rPr lang="en-US" sz="1400" dirty="0" err="1"/>
                    <a:t>tiempo</a:t>
                  </a:r>
                  <a:r>
                    <a:rPr lang="en-US" sz="1400" dirty="0"/>
                    <a:t> </a:t>
                  </a:r>
                  <a:r>
                    <a:rPr lang="en-US" sz="1400" dirty="0" err="1"/>
                    <a:t>promedio</a:t>
                  </a:r>
                  <a:r>
                    <a:rPr lang="en-US" sz="1400" dirty="0"/>
                    <a:t> de </a:t>
                  </a:r>
                  <a:r>
                    <a:rPr lang="en-US" sz="1400" dirty="0" err="1"/>
                    <a:t>recombinaci</a:t>
                  </a:r>
                  <a:r>
                    <a:rPr lang="es-CR" sz="1400" dirty="0" err="1"/>
                    <a:t>ón</a:t>
                  </a:r>
                  <a:r>
                    <a:rPr lang="es-CR" sz="1400" dirty="0"/>
                    <a:t> de los pares </a:t>
                  </a:r>
                  <a:r>
                    <a:rPr lang="es-CR" sz="1400" dirty="0" err="1"/>
                    <a:t>electron</a:t>
                  </a:r>
                  <a:r>
                    <a:rPr lang="en-US" sz="1400" dirty="0"/>
                    <a:t>-</a:t>
                  </a:r>
                  <a:r>
                    <a:rPr lang="es-CR" sz="1400" dirty="0"/>
                    <a:t>hueco</a:t>
                  </a:r>
                  <a:endParaRPr lang="en-US" sz="1400" dirty="0"/>
                </a:p>
              </p:txBody>
            </p:sp>
          </mc:Choice>
          <mc:Fallback xmlns="">
            <p:sp>
              <p:nvSpPr>
                <p:cNvPr id="62" name="TextBox 61">
                  <a:extLst>
                    <a:ext uri="{FF2B5EF4-FFF2-40B4-BE49-F238E27FC236}">
                      <a16:creationId xmlns:a16="http://schemas.microsoft.com/office/drawing/2014/main" id="{43A853AD-DF4E-41FE-8328-A51C2FD0EA7F}"/>
                    </a:ext>
                  </a:extLst>
                </p:cNvPr>
                <p:cNvSpPr txBox="1">
                  <a:spLocks noRot="1" noChangeAspect="1" noMove="1" noResize="1" noEditPoints="1" noAdjustHandles="1" noChangeArrowheads="1" noChangeShapeType="1" noTextEdit="1"/>
                </p:cNvSpPr>
                <p:nvPr/>
              </p:nvSpPr>
              <p:spPr>
                <a:xfrm>
                  <a:off x="4326145" y="4869359"/>
                  <a:ext cx="4970116" cy="215444"/>
                </a:xfrm>
                <a:prstGeom prst="rect">
                  <a:avLst/>
                </a:prstGeom>
                <a:blipFill>
                  <a:blip r:embed="rId38"/>
                  <a:stretch>
                    <a:fillRect l="-982" t="-25714" b="-51429"/>
                  </a:stretch>
                </a:blipFill>
              </p:spPr>
              <p:txBody>
                <a:bodyPr/>
                <a:lstStyle/>
                <a:p>
                  <a:r>
                    <a:rPr lang="en-US">
                      <a:noFill/>
                    </a:rPr>
                    <a:t> </a:t>
                  </a:r>
                </a:p>
              </p:txBody>
            </p:sp>
          </mc:Fallback>
        </mc:AlternateContent>
      </p:grpSp>
      <p:sp>
        <p:nvSpPr>
          <p:cNvPr id="64" name="TextBox 63">
            <a:extLst>
              <a:ext uri="{FF2B5EF4-FFF2-40B4-BE49-F238E27FC236}">
                <a16:creationId xmlns:a16="http://schemas.microsoft.com/office/drawing/2014/main" xmlns="" id="{48E56B8F-ACD5-4872-9205-A9ABC79F863E}"/>
              </a:ext>
            </a:extLst>
          </p:cNvPr>
          <p:cNvSpPr txBox="1"/>
          <p:nvPr/>
        </p:nvSpPr>
        <p:spPr>
          <a:xfrm>
            <a:off x="1821160" y="1010848"/>
            <a:ext cx="893193" cy="307777"/>
          </a:xfrm>
          <a:prstGeom prst="rect">
            <a:avLst/>
          </a:prstGeom>
          <a:noFill/>
        </p:spPr>
        <p:txBody>
          <a:bodyPr wrap="none" rtlCol="0">
            <a:spAutoFit/>
          </a:bodyPr>
          <a:lstStyle/>
          <a:p>
            <a:r>
              <a:rPr lang="en-US" sz="1400" dirty="0"/>
              <a:t>p (</a:t>
            </a:r>
            <a:r>
              <a:rPr lang="es-CR" sz="1400" dirty="0"/>
              <a:t>ánodo</a:t>
            </a:r>
            <a:r>
              <a:rPr lang="en-US" sz="1400" dirty="0"/>
              <a:t>)</a:t>
            </a:r>
          </a:p>
        </p:txBody>
      </p:sp>
      <p:sp>
        <p:nvSpPr>
          <p:cNvPr id="65" name="TextBox 64">
            <a:extLst>
              <a:ext uri="{FF2B5EF4-FFF2-40B4-BE49-F238E27FC236}">
                <a16:creationId xmlns:a16="http://schemas.microsoft.com/office/drawing/2014/main" xmlns="" id="{58057B9D-1D26-46DC-BEB0-CD834DEF4095}"/>
              </a:ext>
            </a:extLst>
          </p:cNvPr>
          <p:cNvSpPr txBox="1"/>
          <p:nvPr/>
        </p:nvSpPr>
        <p:spPr>
          <a:xfrm>
            <a:off x="1791600" y="2152795"/>
            <a:ext cx="952312" cy="307777"/>
          </a:xfrm>
          <a:prstGeom prst="rect">
            <a:avLst/>
          </a:prstGeom>
          <a:noFill/>
        </p:spPr>
        <p:txBody>
          <a:bodyPr wrap="none" rtlCol="0">
            <a:spAutoFit/>
          </a:bodyPr>
          <a:lstStyle/>
          <a:p>
            <a:r>
              <a:rPr lang="en-US" sz="1400" dirty="0"/>
              <a:t>n (C</a:t>
            </a:r>
            <a:r>
              <a:rPr lang="es-CR" sz="1400" dirty="0" err="1"/>
              <a:t>átodo</a:t>
            </a:r>
            <a:r>
              <a:rPr lang="en-US" sz="1400" dirty="0"/>
              <a:t>)</a:t>
            </a:r>
          </a:p>
        </p:txBody>
      </p:sp>
    </p:spTree>
    <p:extLst>
      <p:ext uri="{BB962C8B-B14F-4D97-AF65-F5344CB8AC3E}">
        <p14:creationId xmlns:p14="http://schemas.microsoft.com/office/powerpoint/2010/main" val="262538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2615331" cy="369332"/>
          </a:xfrm>
          <a:prstGeom prst="rect">
            <a:avLst/>
          </a:prstGeom>
          <a:noFill/>
        </p:spPr>
        <p:txBody>
          <a:bodyPr wrap="none" rtlCol="0">
            <a:spAutoFit/>
          </a:bodyPr>
          <a:lstStyle/>
          <a:p>
            <a:r>
              <a:rPr lang="en-US" dirty="0"/>
              <a:t>El </a:t>
            </a:r>
            <a:r>
              <a:rPr lang="en-US" dirty="0" err="1"/>
              <a:t>amplificador</a:t>
            </a:r>
            <a:r>
              <a:rPr lang="en-US" dirty="0"/>
              <a:t> </a:t>
            </a:r>
            <a:r>
              <a:rPr lang="en-US" dirty="0" err="1"/>
              <a:t>diferencial</a:t>
            </a:r>
            <a:endParaRPr lang="en-US" dirty="0"/>
          </a:p>
        </p:txBody>
      </p:sp>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5115629" y="2252901"/>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4851222" y="2406049"/>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6609522" y="2401442"/>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6482768" y="2249270"/>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5269840" y="3480942"/>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5250792" y="182112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6617441" y="1829243"/>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5252079" y="2601347"/>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4709002" y="222260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4709002" y="2222601"/>
                <a:ext cx="450444" cy="184666"/>
              </a:xfrm>
              <a:prstGeom prst="rect">
                <a:avLst/>
              </a:prstGeom>
              <a:blipFill rotWithShape="1">
                <a:blip r:embed="rId9"/>
                <a:stretch>
                  <a:fillRect l="-6757" r="-9459" b="-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6703114" y="2212789"/>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 xmlns:a14="http://schemas.microsoft.com/office/drawing/2010/main" id="{4274BF3B-3B74-446B-9B2B-A1E0FB8B3BD2}"/>
                  </a:ext>
                </a:extLst>
              </p:cNvPr>
              <p:cNvSpPr txBox="1">
                <a:spLocks noRot="1" noChangeAspect="1" noMove="1" noResize="1" noEditPoints="1" noAdjustHandles="1" noChangeArrowheads="1" noChangeShapeType="1" noTextEdit="1"/>
              </p:cNvSpPr>
              <p:nvPr/>
            </p:nvSpPr>
            <p:spPr>
              <a:xfrm>
                <a:off x="6703114" y="2212789"/>
                <a:ext cx="450444" cy="184666"/>
              </a:xfrm>
              <a:prstGeom prst="rect">
                <a:avLst/>
              </a:prstGeom>
              <a:blipFill rotWithShape="1">
                <a:blip r:embed="rId9"/>
                <a:stretch>
                  <a:fillRect l="-8219" r="-9589"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5659266" y="2595182"/>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6184717" y="2553209"/>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6225736" y="2613198"/>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5258096" y="1821125"/>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4396001" y="2960243"/>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6965935" y="2960243"/>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4255208" y="2964850"/>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7275062" y="2950786"/>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5874048" y="2634650"/>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5874048" y="2634650"/>
                <a:ext cx="184153" cy="184666"/>
              </a:xfrm>
              <a:prstGeom prst="rect">
                <a:avLst/>
              </a:prstGeom>
              <a:blipFill rotWithShape="1">
                <a:blip r:embed="rId10"/>
                <a:stretch>
                  <a:fillRect l="-13333" r="-6667" b="-10000"/>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5623594" y="2363196"/>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5984650" y="2344789"/>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6360691" y="2882214"/>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a16="http://schemas.microsoft.com/office/drawing/2014/main" xmlns=""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6360691" y="2882214"/>
                <a:ext cx="206723" cy="184666"/>
              </a:xfrm>
              <a:prstGeom prst="rect">
                <a:avLst/>
              </a:prstGeom>
              <a:blipFill rotWithShape="1">
                <a:blip r:embed="rId11"/>
                <a:stretch>
                  <a:fillRect l="-20588" r="-5882"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5345774" y="2882214"/>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a16="http://schemas.microsoft.com/office/drawing/2014/main" xmlns=""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5345774" y="2882214"/>
                <a:ext cx="203133" cy="184666"/>
              </a:xfrm>
              <a:prstGeom prst="rect">
                <a:avLst/>
              </a:prstGeom>
              <a:blipFill rotWithShape="1">
                <a:blip r:embed="rId12"/>
                <a:stretch>
                  <a:fillRect l="-24242" r="-3030" b="-23333"/>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5929215" y="3480942"/>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xmlns="" id="{F0E93BA6-470F-40A8-9F77-624ACD2E7172}"/>
                  </a:ext>
                </a:extLst>
              </p:cNvPr>
              <p:cNvSpPr/>
              <p:nvPr/>
            </p:nvSpPr>
            <p:spPr>
              <a:xfrm>
                <a:off x="538436" y="1229205"/>
                <a:ext cx="1988193" cy="91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R" sz="1200" dirty="0"/>
                  <a:t>Amplifica la diferencia entre las dos entradas: </a:t>
                </a:r>
                <a14:m>
                  <m:oMath xmlns:m="http://schemas.openxmlformats.org/officeDocument/2006/math">
                    <m:sSub>
                      <m:sSubPr>
                        <m:ctrlPr>
                          <a:rPr lang="es-CR"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a14:m>
                <a:r>
                  <a:rPr lang="es-CR" sz="1200" dirty="0"/>
                  <a:t>y </a:t>
                </a:r>
                <a14:m>
                  <m:oMath xmlns:m="http://schemas.openxmlformats.org/officeDocument/2006/math">
                    <m:sSub>
                      <m:sSubPr>
                        <m:ctrlPr>
                          <a:rPr lang="es-CR"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a14:m>
                <a:endParaRPr lang="es-CR" sz="1200" dirty="0"/>
              </a:p>
            </p:txBody>
          </p:sp>
        </mc:Choice>
        <mc:Fallback xmlns="">
          <p:sp>
            <p:nvSpPr>
              <p:cNvPr id="220" name="Rectangle 219">
                <a:extLst>
                  <a:ext uri="{FF2B5EF4-FFF2-40B4-BE49-F238E27FC236}">
                    <a16:creationId xmlns:a16="http://schemas.microsoft.com/office/drawing/2014/main" id="{F0E93BA6-470F-40A8-9F77-624ACD2E7172}"/>
                  </a:ext>
                </a:extLst>
              </p:cNvPr>
              <p:cNvSpPr>
                <a:spLocks noRot="1" noChangeAspect="1" noMove="1" noResize="1" noEditPoints="1" noAdjustHandles="1" noChangeArrowheads="1" noChangeShapeType="1" noTextEdit="1"/>
              </p:cNvSpPr>
              <p:nvPr/>
            </p:nvSpPr>
            <p:spPr>
              <a:xfrm>
                <a:off x="538436" y="1229205"/>
                <a:ext cx="1988193" cy="91314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xmlns="" id="{0E56F309-4CE7-4B55-970B-058A444EB33C}"/>
                  </a:ext>
                </a:extLst>
              </p:cNvPr>
              <p:cNvSpPr txBox="1"/>
              <p:nvPr/>
            </p:nvSpPr>
            <p:spPr>
              <a:xfrm>
                <a:off x="4514841" y="2634650"/>
                <a:ext cx="23301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𝐵</m:t>
                          </m:r>
                          <m:r>
                            <a:rPr lang="es-CR" sz="1200" b="0" i="1" smtClean="0">
                              <a:latin typeface="Cambria Math" panose="02040503050406030204" pitchFamily="18" charset="0"/>
                            </a:rPr>
                            <m:t>1</m:t>
                          </m:r>
                        </m:sub>
                      </m:sSub>
                    </m:oMath>
                  </m:oMathPara>
                </a14:m>
                <a:endParaRPr lang="en-US" sz="1200" dirty="0"/>
              </a:p>
            </p:txBody>
          </p:sp>
        </mc:Choice>
        <mc:Fallback xmlns="">
          <p:sp>
            <p:nvSpPr>
              <p:cNvPr id="229" name="TextBox 228">
                <a:extLst>
                  <a:ext uri="{FF2B5EF4-FFF2-40B4-BE49-F238E27FC236}">
                    <a16:creationId xmlns:a16="http://schemas.microsoft.com/office/drawing/2014/main" id="{0E56F309-4CE7-4B55-970B-058A444EB33C}"/>
                  </a:ext>
                </a:extLst>
              </p:cNvPr>
              <p:cNvSpPr txBox="1">
                <a:spLocks noRot="1" noChangeAspect="1" noMove="1" noResize="1" noEditPoints="1" noAdjustHandles="1" noChangeArrowheads="1" noChangeShapeType="1" noTextEdit="1"/>
              </p:cNvSpPr>
              <p:nvPr/>
            </p:nvSpPr>
            <p:spPr>
              <a:xfrm>
                <a:off x="4514841" y="2634650"/>
                <a:ext cx="233013" cy="184666"/>
              </a:xfrm>
              <a:prstGeom prst="rect">
                <a:avLst/>
              </a:prstGeom>
              <a:blipFill>
                <a:blip r:embed="rId23"/>
                <a:stretch>
                  <a:fillRect l="-15789" r="-2632"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xmlns="" id="{D10C60C3-E061-45B6-873F-1FB92A1F5EA4}"/>
                  </a:ext>
                </a:extLst>
              </p:cNvPr>
              <p:cNvSpPr txBox="1"/>
              <p:nvPr/>
            </p:nvSpPr>
            <p:spPr>
              <a:xfrm>
                <a:off x="7098723" y="2649011"/>
                <a:ext cx="23301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𝐵</m:t>
                          </m:r>
                          <m:r>
                            <a:rPr lang="en-US" sz="1200" b="0" i="1" smtClean="0">
                              <a:latin typeface="Cambria Math" panose="02040503050406030204" pitchFamily="18" charset="0"/>
                            </a:rPr>
                            <m:t>2</m:t>
                          </m:r>
                        </m:sub>
                      </m:sSub>
                    </m:oMath>
                  </m:oMathPara>
                </a14:m>
                <a:endParaRPr lang="en-US" sz="1200" dirty="0"/>
              </a:p>
            </p:txBody>
          </p:sp>
        </mc:Choice>
        <mc:Fallback xmlns="">
          <p:sp>
            <p:nvSpPr>
              <p:cNvPr id="230" name="TextBox 229">
                <a:extLst>
                  <a:ext uri="{FF2B5EF4-FFF2-40B4-BE49-F238E27FC236}">
                    <a16:creationId xmlns:a16="http://schemas.microsoft.com/office/drawing/2014/main" id="{D10C60C3-E061-45B6-873F-1FB92A1F5EA4}"/>
                  </a:ext>
                </a:extLst>
              </p:cNvPr>
              <p:cNvSpPr txBox="1">
                <a:spLocks noRot="1" noChangeAspect="1" noMove="1" noResize="1" noEditPoints="1" noAdjustHandles="1" noChangeArrowheads="1" noChangeShapeType="1" noTextEdit="1"/>
              </p:cNvSpPr>
              <p:nvPr/>
            </p:nvSpPr>
            <p:spPr>
              <a:xfrm>
                <a:off x="7098723" y="2649011"/>
                <a:ext cx="233013" cy="184666"/>
              </a:xfrm>
              <a:prstGeom prst="rect">
                <a:avLst/>
              </a:prstGeom>
              <a:blipFill>
                <a:blip r:embed="rId24"/>
                <a:stretch>
                  <a:fillRect l="-15385" b="-13333"/>
                </a:stretch>
              </a:blipFill>
            </p:spPr>
            <p:txBody>
              <a:bodyPr/>
              <a:lstStyle/>
              <a:p>
                <a:r>
                  <a:rPr lang="en-US">
                    <a:noFill/>
                  </a:rPr>
                  <a:t> </a:t>
                </a:r>
              </a:p>
            </p:txBody>
          </p:sp>
        </mc:Fallback>
      </mc:AlternateContent>
      <p:cxnSp>
        <p:nvCxnSpPr>
          <p:cNvPr id="231"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4531686" y="2882214"/>
            <a:ext cx="265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xmlns="" id="{FA4856DA-8201-42B0-8171-5713D9437C7E}"/>
              </a:ext>
            </a:extLst>
          </p:cNvPr>
          <p:cNvCxnSpPr>
            <a:cxnSpLocks/>
          </p:cNvCxnSpPr>
          <p:nvPr/>
        </p:nvCxnSpPr>
        <p:spPr>
          <a:xfrm flipH="1">
            <a:off x="7032177" y="2882214"/>
            <a:ext cx="299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68">
            <a:extLst>
              <a:ext uri="{FF2B5EF4-FFF2-40B4-BE49-F238E27FC236}">
                <a16:creationId xmlns:a16="http://schemas.microsoft.com/office/drawing/2014/main" xmlns="" id="{915787FD-D08F-4560-A1AF-C31A37DF315F}"/>
              </a:ext>
            </a:extLst>
          </p:cNvPr>
          <p:cNvCxnSpPr>
            <a:cxnSpLocks/>
          </p:cNvCxnSpPr>
          <p:nvPr/>
        </p:nvCxnSpPr>
        <p:spPr>
          <a:xfrm>
            <a:off x="5948074" y="1240649"/>
            <a:ext cx="0" cy="5885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7" name="Group 181">
            <a:extLst>
              <a:ext uri="{FF2B5EF4-FFF2-40B4-BE49-F238E27FC236}">
                <a16:creationId xmlns:a16="http://schemas.microsoft.com/office/drawing/2014/main" xmlns="" id="{E718E817-932D-4DA6-87B9-4086E8FF86C5}"/>
              </a:ext>
            </a:extLst>
          </p:cNvPr>
          <p:cNvGrpSpPr/>
          <p:nvPr/>
        </p:nvGrpSpPr>
        <p:grpSpPr>
          <a:xfrm>
            <a:off x="5925396" y="1119872"/>
            <a:ext cx="55282" cy="119978"/>
            <a:chOff x="7132321" y="4612913"/>
            <a:chExt cx="119270" cy="287888"/>
          </a:xfrm>
        </p:grpSpPr>
        <p:sp>
          <p:nvSpPr>
            <p:cNvPr id="14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0" name="TextBox 189">
                <a:extLst>
                  <a:ext uri="{FF2B5EF4-FFF2-40B4-BE49-F238E27FC236}">
                    <a16:creationId xmlns:a16="http://schemas.microsoft.com/office/drawing/2014/main" xmlns="" id="{C1F134B5-F316-47BD-8887-CF981080E20A}"/>
                  </a:ext>
                </a:extLst>
              </p:cNvPr>
              <p:cNvSpPr txBox="1"/>
              <p:nvPr/>
            </p:nvSpPr>
            <p:spPr>
              <a:xfrm>
                <a:off x="5781664" y="874391"/>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50"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5781664" y="874391"/>
                <a:ext cx="488980" cy="184666"/>
              </a:xfrm>
              <a:prstGeom prst="rect">
                <a:avLst/>
              </a:prstGeom>
              <a:blipFill rotWithShape="1">
                <a:blip r:embed="rId25"/>
                <a:stretch>
                  <a:fillRect l="-6173" r="-7407"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3" name="Rectangle 196">
                <a:extLst>
                  <a:ext uri="{FF2B5EF4-FFF2-40B4-BE49-F238E27FC236}">
                    <a16:creationId xmlns:a16="http://schemas.microsoft.com/office/drawing/2014/main" xmlns="" id="{847CA505-0F36-497B-8DE0-BAD274D1E9DB}"/>
                  </a:ext>
                </a:extLst>
              </p:cNvPr>
              <p:cNvSpPr/>
              <p:nvPr/>
            </p:nvSpPr>
            <p:spPr>
              <a:xfrm>
                <a:off x="6107375" y="4329261"/>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63" name="Rectangle 196">
                <a:extLst>
                  <a:ext uri="{FF2B5EF4-FFF2-40B4-BE49-F238E27FC236}">
                    <a16:creationId xmlns:a16="http://schemas.microsoft.com/office/drawing/2014/main" xmlns="" xmlns:a14="http://schemas.microsoft.com/office/drawing/2010/main" id="{847CA505-0F36-497B-8DE0-BAD274D1E9DB}"/>
                  </a:ext>
                </a:extLst>
              </p:cNvPr>
              <p:cNvSpPr>
                <a:spLocks noRot="1" noChangeAspect="1" noMove="1" noResize="1" noEditPoints="1" noAdjustHandles="1" noChangeArrowheads="1" noChangeShapeType="1" noTextEdit="1"/>
              </p:cNvSpPr>
              <p:nvPr/>
            </p:nvSpPr>
            <p:spPr>
              <a:xfrm>
                <a:off x="6107375" y="4329261"/>
                <a:ext cx="562975" cy="276999"/>
              </a:xfrm>
              <a:prstGeom prst="rect">
                <a:avLst/>
              </a:prstGeom>
              <a:blipFill rotWithShape="1">
                <a:blip r:embed="rId26"/>
                <a:stretch>
                  <a:fillRect/>
                </a:stretch>
              </a:blipFill>
            </p:spPr>
            <p:txBody>
              <a:bodyPr/>
              <a:lstStyle/>
              <a:p>
                <a:r>
                  <a:rPr lang="es-CR">
                    <a:noFill/>
                  </a:rPr>
                  <a:t> </a:t>
                </a:r>
              </a:p>
            </p:txBody>
          </p:sp>
        </mc:Fallback>
      </mc:AlternateContent>
      <p:grpSp>
        <p:nvGrpSpPr>
          <p:cNvPr id="168" name="167 Grupo"/>
          <p:cNvGrpSpPr/>
          <p:nvPr/>
        </p:nvGrpSpPr>
        <p:grpSpPr>
          <a:xfrm>
            <a:off x="5763274" y="4180036"/>
            <a:ext cx="308759" cy="516058"/>
            <a:chOff x="2173184" y="3373444"/>
            <a:chExt cx="308759" cy="516058"/>
          </a:xfrm>
        </p:grpSpPr>
        <p:sp>
          <p:nvSpPr>
            <p:cNvPr id="169" name="168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72"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3" name="Group 182">
            <a:extLst>
              <a:ext uri="{FF2B5EF4-FFF2-40B4-BE49-F238E27FC236}">
                <a16:creationId xmlns:a16="http://schemas.microsoft.com/office/drawing/2014/main" xmlns="" id="{0646D11C-040D-43CA-8143-1B110D2FB131}"/>
              </a:ext>
            </a:extLst>
          </p:cNvPr>
          <p:cNvGrpSpPr/>
          <p:nvPr/>
        </p:nvGrpSpPr>
        <p:grpSpPr>
          <a:xfrm rot="10800000">
            <a:off x="5901205" y="4713257"/>
            <a:ext cx="55282" cy="119978"/>
            <a:chOff x="7132321" y="4612913"/>
            <a:chExt cx="119270" cy="287888"/>
          </a:xfrm>
        </p:grpSpPr>
        <p:sp>
          <p:nvSpPr>
            <p:cNvPr id="176"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8" name="TextBox 190">
                <a:extLst>
                  <a:ext uri="{FF2B5EF4-FFF2-40B4-BE49-F238E27FC236}">
                    <a16:creationId xmlns:a16="http://schemas.microsoft.com/office/drawing/2014/main" xmlns="" id="{DD506070-295A-42A2-A88A-9E9BD754D637}"/>
                  </a:ext>
                </a:extLst>
              </p:cNvPr>
              <p:cNvSpPr txBox="1"/>
              <p:nvPr/>
            </p:nvSpPr>
            <p:spPr>
              <a:xfrm>
                <a:off x="5763196" y="4919931"/>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78" name="TextBox 190">
                <a:extLst>
                  <a:ext uri="{FF2B5EF4-FFF2-40B4-BE49-F238E27FC236}">
                    <a16:creationId xmlns:a16="http://schemas.microsoft.com/office/drawing/2014/main" xmlns=""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5763196" y="4919931"/>
                <a:ext cx="424860" cy="184666"/>
              </a:xfrm>
              <a:prstGeom prst="rect">
                <a:avLst/>
              </a:prstGeom>
              <a:blipFill rotWithShape="1">
                <a:blip r:embed="rId27"/>
                <a:stretch>
                  <a:fillRect l="-5714" r="-20000" b="-10000"/>
                </a:stretch>
              </a:blipFill>
            </p:spPr>
            <p:txBody>
              <a:bodyPr/>
              <a:lstStyle/>
              <a:p>
                <a:r>
                  <a:rPr lang="es-CR">
                    <a:noFill/>
                  </a:rPr>
                  <a:t> </a:t>
                </a:r>
              </a:p>
            </p:txBody>
          </p:sp>
        </mc:Fallback>
      </mc:AlternateContent>
    </p:spTree>
    <p:extLst>
      <p:ext uri="{BB962C8B-B14F-4D97-AF65-F5344CB8AC3E}">
        <p14:creationId xmlns:p14="http://schemas.microsoft.com/office/powerpoint/2010/main" val="277431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1832676" y="1533387"/>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994180" y="2684062"/>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841780" y="2684062"/>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0" name="Group 62">
            <a:extLst>
              <a:ext uri="{FF2B5EF4-FFF2-40B4-BE49-F238E27FC236}">
                <a16:creationId xmlns:a16="http://schemas.microsoft.com/office/drawing/2014/main" xmlns="" id="{CC99F878-82E4-40B3-8437-F9ECC5C4A173}"/>
              </a:ext>
            </a:extLst>
          </p:cNvPr>
          <p:cNvGrpSpPr/>
          <p:nvPr/>
        </p:nvGrpSpPr>
        <p:grpSpPr>
          <a:xfrm>
            <a:off x="4413956" y="2332444"/>
            <a:ext cx="7778044" cy="4347589"/>
            <a:chOff x="4103246" y="2330538"/>
            <a:chExt cx="7778044" cy="4347589"/>
          </a:xfrm>
        </p:grpSpPr>
        <p:sp>
          <p:nvSpPr>
            <p:cNvPr id="301" name="Rectangle 33">
              <a:extLst>
                <a:ext uri="{FF2B5EF4-FFF2-40B4-BE49-F238E27FC236}">
                  <a16:creationId xmlns:a16="http://schemas.microsoft.com/office/drawing/2014/main" xmlns="" id="{1BE2BA39-614B-40AB-B747-4AF7F05906EC}"/>
                </a:ext>
              </a:extLst>
            </p:cNvPr>
            <p:cNvSpPr/>
            <p:nvPr/>
          </p:nvSpPr>
          <p:spPr>
            <a:xfrm>
              <a:off x="4103246" y="2330538"/>
              <a:ext cx="7778044" cy="4347589"/>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2" name="TextBox 26">
                  <a:extLst>
                    <a:ext uri="{FF2B5EF4-FFF2-40B4-BE49-F238E27FC236}">
                      <a16:creationId xmlns:a16="http://schemas.microsoft.com/office/drawing/2014/main" xmlns="" id="{E284D0E1-DBB3-4F40-AB27-D53B644A74F7}"/>
                    </a:ext>
                  </a:extLst>
                </p:cNvPr>
                <p:cNvSpPr txBox="1"/>
                <p:nvPr/>
              </p:nvSpPr>
              <p:spPr>
                <a:xfrm>
                  <a:off x="4229565" y="2396668"/>
                  <a:ext cx="3574825" cy="369332"/>
                </a:xfrm>
                <a:prstGeom prst="rect">
                  <a:avLst/>
                </a:prstGeom>
                <a:noFill/>
              </p:spPr>
              <p:txBody>
                <a:bodyPr wrap="none" rtlCol="0">
                  <a:spAutoFit/>
                </a:bodyPr>
                <a:lstStyle/>
                <a:p>
                  <a:r>
                    <a:rPr lang="es-CR" dirty="0"/>
                    <a:t>L</a:t>
                  </a:r>
                  <a:r>
                    <a:rPr lang="en-US" dirty="0"/>
                    <a:t>a </a:t>
                  </a:r>
                  <a:r>
                    <a:rPr lang="en-US" dirty="0" err="1"/>
                    <a:t>corriente</a:t>
                  </a:r>
                  <a:r>
                    <a:rPr lang="en-US" dirty="0"/>
                    <a:t> de </a:t>
                  </a:r>
                  <a:r>
                    <a:rPr lang="en-US" dirty="0" err="1"/>
                    <a:t>saturación</a:t>
                  </a:r>
                  <a:r>
                    <a:rPr lang="en-US" dirty="0"/>
                    <a:t> </a:t>
                  </a:r>
                  <a:r>
                    <a:rPr lang="en-US" dirty="0" err="1"/>
                    <a:t>inversa</a:t>
                  </a:r>
                  <a:r>
                    <a:rPr lang="en-US" dirty="0"/>
                    <a:t> </a:t>
                  </a:r>
                  <a14:m>
                    <m:oMath xmlns:m="http://schemas.openxmlformats.org/officeDocument/2006/math">
                      <m:sSub>
                        <m:sSubPr>
                          <m:ctrlPr>
                            <a:rPr lang="en-US" i="1" smtClean="0">
                              <a:latin typeface="Cambria Math"/>
                            </a:rPr>
                          </m:ctrlPr>
                        </m:sSubPr>
                        <m:e>
                          <m:r>
                            <a:rPr lang="es-CR" b="0" i="1" smtClean="0">
                              <a:latin typeface="Cambria Math" panose="02040503050406030204" pitchFamily="18" charset="0"/>
                            </a:rPr>
                            <m:t>𝐼</m:t>
                          </m:r>
                        </m:e>
                        <m:sub>
                          <m:r>
                            <a:rPr lang="es-CR" b="0" i="1" smtClean="0">
                              <a:latin typeface="Cambria Math" panose="02040503050406030204" pitchFamily="18" charset="0"/>
                            </a:rPr>
                            <m:t>0</m:t>
                          </m:r>
                        </m:sub>
                      </m:sSub>
                    </m:oMath>
                  </a14:m>
                  <a:endParaRPr lang="en-US" dirty="0"/>
                </a:p>
              </p:txBody>
            </p:sp>
          </mc:Choice>
          <mc:Fallback xmlns="">
            <p:sp>
              <p:nvSpPr>
                <p:cNvPr id="27" name="TextBox 26">
                  <a:extLst>
                    <a:ext uri="{FF2B5EF4-FFF2-40B4-BE49-F238E27FC236}">
                      <a16:creationId xmlns:a16="http://schemas.microsoft.com/office/drawing/2014/main" id="{E284D0E1-DBB3-4F40-AB27-D53B644A74F7}"/>
                    </a:ext>
                  </a:extLst>
                </p:cNvPr>
                <p:cNvSpPr txBox="1">
                  <a:spLocks noRot="1" noChangeAspect="1" noMove="1" noResize="1" noEditPoints="1" noAdjustHandles="1" noChangeArrowheads="1" noChangeShapeType="1" noTextEdit="1"/>
                </p:cNvSpPr>
                <p:nvPr/>
              </p:nvSpPr>
              <p:spPr>
                <a:xfrm>
                  <a:off x="4229565" y="2396668"/>
                  <a:ext cx="3574825" cy="369332"/>
                </a:xfrm>
                <a:prstGeom prst="rect">
                  <a:avLst/>
                </a:prstGeom>
                <a:blipFill>
                  <a:blip r:embed="rId14"/>
                  <a:stretch>
                    <a:fillRect l="-153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3" name="TextBox 27">
                  <a:extLst>
                    <a:ext uri="{FF2B5EF4-FFF2-40B4-BE49-F238E27FC236}">
                      <a16:creationId xmlns:a16="http://schemas.microsoft.com/office/drawing/2014/main" xmlns="" id="{C5B8AE29-6D2B-421F-8D08-D8CFF3BB1EF9}"/>
                    </a:ext>
                  </a:extLst>
                </p:cNvPr>
                <p:cNvSpPr txBox="1"/>
                <p:nvPr/>
              </p:nvSpPr>
              <p:spPr>
                <a:xfrm>
                  <a:off x="7992268" y="2495823"/>
                  <a:ext cx="15943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a:rPr>
                            </m:ctrlPr>
                          </m:dPr>
                          <m:e>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−14</m:t>
                                </m:r>
                              </m:sup>
                            </m:sSup>
                            <m:r>
                              <a:rPr lang="en-US" sz="1400" b="0" i="1" smtClean="0">
                                <a:latin typeface="Cambria Math" panose="02040503050406030204" pitchFamily="18" charset="0"/>
                              </a:rPr>
                              <m:t>𝐴</m:t>
                            </m:r>
                            <m:r>
                              <a:rPr lang="en-US" sz="1400" b="0" i="1" smtClean="0">
                                <a:latin typeface="Cambria Math" panose="02040503050406030204" pitchFamily="18" charset="0"/>
                              </a:rPr>
                              <m:t> − </m:t>
                            </m:r>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−16</m:t>
                                </m:r>
                              </m:sup>
                            </m:sSup>
                            <m:r>
                              <a:rPr lang="en-US" sz="1400" b="0" i="1" smtClean="0">
                                <a:latin typeface="Cambria Math" panose="02040503050406030204" pitchFamily="18" charset="0"/>
                              </a:rPr>
                              <m:t>𝐴</m:t>
                            </m:r>
                          </m:e>
                        </m:d>
                      </m:oMath>
                    </m:oMathPara>
                  </a14:m>
                  <a:endParaRPr lang="en-US" sz="1400" dirty="0"/>
                </a:p>
              </p:txBody>
            </p:sp>
          </mc:Choice>
          <mc:Fallback xmlns="">
            <p:sp>
              <p:nvSpPr>
                <p:cNvPr id="28" name="TextBox 27">
                  <a:extLst>
                    <a:ext uri="{FF2B5EF4-FFF2-40B4-BE49-F238E27FC236}">
                      <a16:creationId xmlns:a16="http://schemas.microsoft.com/office/drawing/2014/main" id="{C5B8AE29-6D2B-421F-8D08-D8CFF3BB1EF9}"/>
                    </a:ext>
                  </a:extLst>
                </p:cNvPr>
                <p:cNvSpPr txBox="1">
                  <a:spLocks noRot="1" noChangeAspect="1" noMove="1" noResize="1" noEditPoints="1" noAdjustHandles="1" noChangeArrowheads="1" noChangeShapeType="1" noTextEdit="1"/>
                </p:cNvSpPr>
                <p:nvPr/>
              </p:nvSpPr>
              <p:spPr>
                <a:xfrm>
                  <a:off x="7992268" y="2495823"/>
                  <a:ext cx="1594347" cy="215444"/>
                </a:xfrm>
                <a:prstGeom prst="rect">
                  <a:avLst/>
                </a:prstGeom>
                <a:blipFill>
                  <a:blip r:embed="rId15"/>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4" name="TextBox 28">
                  <a:extLst>
                    <a:ext uri="{FF2B5EF4-FFF2-40B4-BE49-F238E27FC236}">
                      <a16:creationId xmlns:a16="http://schemas.microsoft.com/office/drawing/2014/main" xmlns="" id="{92F0BC2F-5DDE-4E64-B8D0-F21D8E1C4543}"/>
                    </a:ext>
                  </a:extLst>
                </p:cNvPr>
                <p:cNvSpPr txBox="1"/>
                <p:nvPr/>
              </p:nvSpPr>
              <p:spPr>
                <a:xfrm>
                  <a:off x="4411371" y="3015593"/>
                  <a:ext cx="2429639" cy="557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𝑞𝐴</m:t>
                        </m:r>
                        <m:sSup>
                          <m:sSupPr>
                            <m:ctrlPr>
                              <a:rPr lang="en-US" sz="1600" b="0" i="1" smtClean="0">
                                <a:latin typeface="Cambria Math"/>
                              </a:rPr>
                            </m:ctrlPr>
                          </m:sSupPr>
                          <m:e>
                            <m:sSub>
                              <m:sSubPr>
                                <m:ctrlPr>
                                  <a:rPr lang="en-US" sz="1600" b="0" i="1" smtClean="0">
                                    <a:latin typeface="Cambria Math"/>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𝑖</m:t>
                                </m:r>
                              </m:sub>
                            </m:sSub>
                          </m:e>
                          <m:sup>
                            <m:r>
                              <a:rPr lang="en-US" sz="1600" b="0" i="1" smtClean="0">
                                <a:latin typeface="Cambria Math" panose="02040503050406030204" pitchFamily="18" charset="0"/>
                              </a:rPr>
                              <m:t>2</m:t>
                            </m:r>
                          </m:sup>
                        </m:sSup>
                        <m:d>
                          <m:dPr>
                            <m:ctrlPr>
                              <a:rPr lang="en-US" sz="1600" b="0" i="1" smtClean="0">
                                <a:latin typeface="Cambria Math"/>
                              </a:rPr>
                            </m:ctrlPr>
                          </m:dPr>
                          <m:e>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𝑛</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𝐴</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𝑛</m:t>
                                    </m:r>
                                  </m:sub>
                                </m:sSub>
                              </m:den>
                            </m:f>
                            <m:r>
                              <a:rPr lang="en-US" sz="1600" b="0" i="1" smtClean="0">
                                <a:latin typeface="Cambria Math" panose="02040503050406030204" pitchFamily="18" charset="0"/>
                              </a:rPr>
                              <m:t>+</m:t>
                            </m:r>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𝑝</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𝐷</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𝑝</m:t>
                                    </m:r>
                                  </m:sub>
                                </m:sSub>
                              </m:den>
                            </m:f>
                          </m:e>
                        </m:d>
                      </m:oMath>
                    </m:oMathPara>
                  </a14:m>
                  <a:endParaRPr lang="en-US" sz="1600" dirty="0"/>
                </a:p>
              </p:txBody>
            </p:sp>
          </mc:Choice>
          <mc:Fallback xmlns="">
            <p:sp>
              <p:nvSpPr>
                <p:cNvPr id="29" name="TextBox 28">
                  <a:extLst>
                    <a:ext uri="{FF2B5EF4-FFF2-40B4-BE49-F238E27FC236}">
                      <a16:creationId xmlns:a16="http://schemas.microsoft.com/office/drawing/2014/main" id="{92F0BC2F-5DDE-4E64-B8D0-F21D8E1C4543}"/>
                    </a:ext>
                  </a:extLst>
                </p:cNvPr>
                <p:cNvSpPr txBox="1">
                  <a:spLocks noRot="1" noChangeAspect="1" noMove="1" noResize="1" noEditPoints="1" noAdjustHandles="1" noChangeArrowheads="1" noChangeShapeType="1" noTextEdit="1"/>
                </p:cNvSpPr>
                <p:nvPr/>
              </p:nvSpPr>
              <p:spPr>
                <a:xfrm>
                  <a:off x="4411371" y="3015593"/>
                  <a:ext cx="2429639" cy="55771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5" name="TextBox 29">
                  <a:extLst>
                    <a:ext uri="{FF2B5EF4-FFF2-40B4-BE49-F238E27FC236}">
                      <a16:creationId xmlns:a16="http://schemas.microsoft.com/office/drawing/2014/main" xmlns="" id="{CEA04C96-6680-4806-9937-3ADECB12121C}"/>
                    </a:ext>
                  </a:extLst>
                </p:cNvPr>
                <p:cNvSpPr txBox="1"/>
                <p:nvPr/>
              </p:nvSpPr>
              <p:spPr>
                <a:xfrm>
                  <a:off x="4292245" y="5872578"/>
                  <a:ext cx="5478679"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𝐷</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donadores</a:t>
                  </a:r>
                  <a:r>
                    <a:rPr lang="en-US" sz="1400" dirty="0"/>
                    <a:t> (# </a:t>
                  </a:r>
                  <a:r>
                    <a:rPr lang="es-CR" sz="1400" dirty="0"/>
                    <a:t>átomos pentavalentes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0" name="TextBox 29">
                  <a:extLst>
                    <a:ext uri="{FF2B5EF4-FFF2-40B4-BE49-F238E27FC236}">
                      <a16:creationId xmlns:a16="http://schemas.microsoft.com/office/drawing/2014/main" id="{CEA04C96-6680-4806-9937-3ADECB12121C}"/>
                    </a:ext>
                  </a:extLst>
                </p:cNvPr>
                <p:cNvSpPr txBox="1">
                  <a:spLocks noRot="1" noChangeAspect="1" noMove="1" noResize="1" noEditPoints="1" noAdjustHandles="1" noChangeArrowheads="1" noChangeShapeType="1" noTextEdit="1"/>
                </p:cNvSpPr>
                <p:nvPr/>
              </p:nvSpPr>
              <p:spPr>
                <a:xfrm>
                  <a:off x="4292245" y="5872578"/>
                  <a:ext cx="5478679" cy="215444"/>
                </a:xfrm>
                <a:prstGeom prst="rect">
                  <a:avLst/>
                </a:prstGeom>
                <a:blipFill>
                  <a:blip r:embed="rId17"/>
                  <a:stretch>
                    <a:fillRect l="-1112" t="-22222" r="-5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6" name="TextBox 30">
                  <a:extLst>
                    <a:ext uri="{FF2B5EF4-FFF2-40B4-BE49-F238E27FC236}">
                      <a16:creationId xmlns:a16="http://schemas.microsoft.com/office/drawing/2014/main" xmlns="" id="{2E981C94-3BCE-47DF-AE25-F7222EDCF8A3}"/>
                    </a:ext>
                  </a:extLst>
                </p:cNvPr>
                <p:cNvSpPr txBox="1"/>
                <p:nvPr/>
              </p:nvSpPr>
              <p:spPr>
                <a:xfrm>
                  <a:off x="4326145" y="3734599"/>
                  <a:ext cx="239501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:á</m:t>
                        </m:r>
                        <m:r>
                          <a:rPr lang="es-CR" sz="1400" b="0" i="1" smtClean="0">
                            <a:latin typeface="Cambria Math" panose="02040503050406030204" pitchFamily="18" charset="0"/>
                          </a:rPr>
                          <m:t>𝑟𝑒𝑎</m:t>
                        </m:r>
                        <m:r>
                          <a:rPr lang="es-CR" sz="1400" b="0" i="1" smtClean="0">
                            <a:latin typeface="Cambria Math" panose="02040503050406030204" pitchFamily="18" charset="0"/>
                          </a:rPr>
                          <m:t> </m:t>
                        </m:r>
                        <m:r>
                          <a:rPr lang="es-CR" sz="1400" b="0" i="1" smtClean="0">
                            <a:latin typeface="Cambria Math" panose="02040503050406030204" pitchFamily="18" charset="0"/>
                          </a:rPr>
                          <m:t>𝑡𝑟𝑎𝑛𝑠𝑣𝑒𝑟𝑠𝑎𝑙</m:t>
                        </m:r>
                        <m:r>
                          <a:rPr lang="es-CR" sz="1400" b="0" i="1" smtClean="0">
                            <a:latin typeface="Cambria Math" panose="02040503050406030204" pitchFamily="18" charset="0"/>
                          </a:rPr>
                          <m:t> </m:t>
                        </m:r>
                        <m:r>
                          <a:rPr lang="es-CR" sz="1400" b="0" i="1" smtClean="0">
                            <a:latin typeface="Cambria Math" panose="02040503050406030204" pitchFamily="18" charset="0"/>
                          </a:rPr>
                          <m:t>𝑑𝑒𝑙</m:t>
                        </m:r>
                        <m:r>
                          <a:rPr lang="es-CR" sz="1400" b="0" i="1" smtClean="0">
                            <a:latin typeface="Cambria Math" panose="02040503050406030204" pitchFamily="18" charset="0"/>
                          </a:rPr>
                          <m:t> </m:t>
                        </m:r>
                        <m:r>
                          <a:rPr lang="es-CR" sz="1400" b="0" i="1" smtClean="0">
                            <a:latin typeface="Cambria Math" panose="02040503050406030204" pitchFamily="18" charset="0"/>
                          </a:rPr>
                          <m:t>𝑑𝑖𝑜𝑑𝑜</m:t>
                        </m:r>
                      </m:oMath>
                    </m:oMathPara>
                  </a14:m>
                  <a:endParaRPr lang="en-US" sz="1400" dirty="0"/>
                </a:p>
              </p:txBody>
            </p:sp>
          </mc:Choice>
          <mc:Fallback xmlns="">
            <p:sp>
              <p:nvSpPr>
                <p:cNvPr id="31" name="TextBox 30">
                  <a:extLst>
                    <a:ext uri="{FF2B5EF4-FFF2-40B4-BE49-F238E27FC236}">
                      <a16:creationId xmlns:a16="http://schemas.microsoft.com/office/drawing/2014/main" id="{2E981C94-3BCE-47DF-AE25-F7222EDCF8A3}"/>
                    </a:ext>
                  </a:extLst>
                </p:cNvPr>
                <p:cNvSpPr txBox="1">
                  <a:spLocks noRot="1" noChangeAspect="1" noMove="1" noResize="1" noEditPoints="1" noAdjustHandles="1" noChangeArrowheads="1" noChangeShapeType="1" noTextEdit="1"/>
                </p:cNvSpPr>
                <p:nvPr/>
              </p:nvSpPr>
              <p:spPr>
                <a:xfrm>
                  <a:off x="4326145" y="3734599"/>
                  <a:ext cx="2395015" cy="215444"/>
                </a:xfrm>
                <a:prstGeom prst="rect">
                  <a:avLst/>
                </a:prstGeom>
                <a:blipFill>
                  <a:blip r:embed="rId18"/>
                  <a:stretch>
                    <a:fillRect l="-1272" r="-763"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 name="TextBox 31">
                  <a:extLst>
                    <a:ext uri="{FF2B5EF4-FFF2-40B4-BE49-F238E27FC236}">
                      <a16:creationId xmlns:a16="http://schemas.microsoft.com/office/drawing/2014/main" xmlns="" id="{AFF52791-2E08-4F40-B283-56FA803C2C27}"/>
                    </a:ext>
                  </a:extLst>
                </p:cNvPr>
                <p:cNvSpPr txBox="1"/>
                <p:nvPr/>
              </p:nvSpPr>
              <p:spPr>
                <a:xfrm>
                  <a:off x="4269273" y="5453559"/>
                  <a:ext cx="5215851"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𝐴</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aceptores</a:t>
                  </a:r>
                  <a:r>
                    <a:rPr lang="en-US" sz="1400" dirty="0"/>
                    <a:t> (# </a:t>
                  </a:r>
                  <a:r>
                    <a:rPr lang="es-CR" sz="1400" dirty="0"/>
                    <a:t>átomos trivalentes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2" name="TextBox 31">
                  <a:extLst>
                    <a:ext uri="{FF2B5EF4-FFF2-40B4-BE49-F238E27FC236}">
                      <a16:creationId xmlns:a16="http://schemas.microsoft.com/office/drawing/2014/main" id="{AFF52791-2E08-4F40-B283-56FA803C2C27}"/>
                    </a:ext>
                  </a:extLst>
                </p:cNvPr>
                <p:cNvSpPr txBox="1">
                  <a:spLocks noRot="1" noChangeAspect="1" noMove="1" noResize="1" noEditPoints="1" noAdjustHandles="1" noChangeArrowheads="1" noChangeShapeType="1" noTextEdit="1"/>
                </p:cNvSpPr>
                <p:nvPr/>
              </p:nvSpPr>
              <p:spPr>
                <a:xfrm>
                  <a:off x="4269273" y="5453559"/>
                  <a:ext cx="5215851" cy="215444"/>
                </a:xfrm>
                <a:prstGeom prst="rect">
                  <a:avLst/>
                </a:prstGeom>
                <a:blipFill>
                  <a:blip r:embed="rId19"/>
                  <a:stretch>
                    <a:fillRect l="-1168" t="-25714"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8" name="TextBox 32">
                  <a:extLst>
                    <a:ext uri="{FF2B5EF4-FFF2-40B4-BE49-F238E27FC236}">
                      <a16:creationId xmlns:a16="http://schemas.microsoft.com/office/drawing/2014/main" xmlns="" id="{77CB6D77-2141-495C-9357-5823346786DB}"/>
                    </a:ext>
                  </a:extLst>
                </p:cNvPr>
                <p:cNvSpPr txBox="1"/>
                <p:nvPr/>
              </p:nvSpPr>
              <p:spPr>
                <a:xfrm>
                  <a:off x="4267838" y="6272668"/>
                  <a:ext cx="6414192" cy="215444"/>
                </a:xfrm>
                <a:prstGeom prst="rect">
                  <a:avLst/>
                </a:prstGeom>
                <a:noFill/>
              </p:spPr>
              <p:txBody>
                <a:bodyPr wrap="none" lIns="0" tIns="0" rIns="0" bIns="0" rtlCol="0">
                  <a:spAutoFit/>
                </a:bodyPr>
                <a:lstStyle/>
                <a:p>
                  <a14:m>
                    <m:oMath xmlns:m="http://schemas.openxmlformats.org/officeDocument/2006/math">
                      <m:sSup>
                        <m:sSupPr>
                          <m:ctrlPr>
                            <a:rPr lang="en-US" sz="1400" b="0" i="1" smtClean="0">
                              <a:latin typeface="Cambria Math"/>
                            </a:rPr>
                          </m:ctrlPr>
                        </m:sSupPr>
                        <m:e>
                          <m:sSub>
                            <m:sSubPr>
                              <m:ctrlPr>
                                <a:rPr lang="en-US" sz="1400" b="0" i="1" smtClean="0">
                                  <a:latin typeface="Cambria Math"/>
                                </a:rPr>
                              </m:ctrlPr>
                            </m:sSubPr>
                            <m:e>
                              <m:r>
                                <a:rPr lang="es-CR" sz="1400" b="0" i="1" smtClean="0">
                                  <a:latin typeface="Cambria Math" panose="02040503050406030204" pitchFamily="18" charset="0"/>
                                </a:rPr>
                                <m:t>𝑛</m:t>
                              </m:r>
                            </m:e>
                            <m:sub>
                              <m:r>
                                <a:rPr lang="es-CR" sz="1400" b="0" i="1" smtClean="0">
                                  <a:latin typeface="Cambria Math" panose="02040503050406030204" pitchFamily="18" charset="0"/>
                                </a:rPr>
                                <m:t>𝑖</m:t>
                              </m:r>
                            </m:sub>
                          </m:sSub>
                        </m:e>
                        <m:sup>
                          <m:r>
                            <a:rPr lang="es-CR" sz="1400" b="0" i="1" smtClean="0">
                              <a:latin typeface="Cambria Math" panose="02040503050406030204" pitchFamily="18" charset="0"/>
                            </a:rPr>
                            <m:t>2</m:t>
                          </m:r>
                        </m:sup>
                      </m:sSup>
                      <m:r>
                        <a:rPr lang="en-US" sz="1400" b="0" i="1" smtClean="0">
                          <a:latin typeface="Cambria Math" panose="02040503050406030204" pitchFamily="18" charset="0"/>
                        </a:rPr>
                        <m:t>:</m:t>
                      </m:r>
                    </m:oMath>
                  </a14:m>
                  <a:r>
                    <a:rPr lang="en-US" sz="1400" dirty="0"/>
                    <a:t> </a:t>
                  </a:r>
                  <a:r>
                    <a:rPr lang="en-US" sz="1400" dirty="0" err="1"/>
                    <a:t>Concentración</a:t>
                  </a:r>
                  <a:r>
                    <a:rPr lang="en-US" sz="1400" dirty="0"/>
                    <a:t> de electrons/</a:t>
                  </a:r>
                  <a:r>
                    <a:rPr lang="en-US" sz="1400" dirty="0" err="1"/>
                    <a:t>huecos</a:t>
                  </a:r>
                  <a:r>
                    <a:rPr lang="en-US" sz="1400" dirty="0"/>
                    <a:t> </a:t>
                  </a:r>
                  <a:r>
                    <a:rPr lang="en-US" sz="1400" dirty="0" err="1"/>
                    <a:t>libres</a:t>
                  </a:r>
                  <a:r>
                    <a:rPr lang="en-US" sz="1400" dirty="0"/>
                    <a:t> </a:t>
                  </a:r>
                  <a:r>
                    <a:rPr lang="en-US" sz="1400" dirty="0" err="1"/>
                    <a:t>en</a:t>
                  </a:r>
                  <a:r>
                    <a:rPr lang="en-US" sz="1400" dirty="0"/>
                    <a:t> un material </a:t>
                  </a:r>
                  <a:r>
                    <a:rPr lang="en-US" sz="1400" dirty="0" err="1"/>
                    <a:t>intrínsico</a:t>
                  </a:r>
                  <a:r>
                    <a:rPr lang="en-US" sz="1400" dirty="0"/>
                    <a:t> (sin </a:t>
                  </a:r>
                  <a:r>
                    <a:rPr lang="es-CR" sz="1400" dirty="0"/>
                    <a:t>c</a:t>
                  </a:r>
                  <a14:m>
                    <m:oMath xmlns:m="http://schemas.openxmlformats.org/officeDocument/2006/math">
                      <m:r>
                        <m:rPr>
                          <m:sty m:val="p"/>
                        </m:rPr>
                        <a:rPr lang="es-CR" sz="1400" b="0" i="0" smtClean="0">
                          <a:latin typeface="Cambria Math" panose="02040503050406030204" pitchFamily="18" charset="0"/>
                        </a:rPr>
                        <m:t>ontaminar</m:t>
                      </m:r>
                      <m:r>
                        <a:rPr lang="es-CR" sz="1400" b="0" i="0" smtClean="0">
                          <a:latin typeface="Cambria Math" panose="02040503050406030204" pitchFamily="18" charset="0"/>
                        </a:rPr>
                        <m:t>)</m:t>
                      </m:r>
                    </m:oMath>
                  </a14:m>
                  <a:endParaRPr lang="en-US" sz="1400" dirty="0"/>
                </a:p>
              </p:txBody>
            </p:sp>
          </mc:Choice>
          <mc:Fallback xmlns="">
            <p:sp>
              <p:nvSpPr>
                <p:cNvPr id="33" name="TextBox 32">
                  <a:extLst>
                    <a:ext uri="{FF2B5EF4-FFF2-40B4-BE49-F238E27FC236}">
                      <a16:creationId xmlns:a16="http://schemas.microsoft.com/office/drawing/2014/main" id="{77CB6D77-2141-495C-9357-5823346786DB}"/>
                    </a:ext>
                  </a:extLst>
                </p:cNvPr>
                <p:cNvSpPr txBox="1">
                  <a:spLocks noRot="1" noChangeAspect="1" noMove="1" noResize="1" noEditPoints="1" noAdjustHandles="1" noChangeArrowheads="1" noChangeShapeType="1" noTextEdit="1"/>
                </p:cNvSpPr>
                <p:nvPr/>
              </p:nvSpPr>
              <p:spPr>
                <a:xfrm>
                  <a:off x="4267838" y="6272668"/>
                  <a:ext cx="6414192" cy="215444"/>
                </a:xfrm>
                <a:prstGeom prst="rect">
                  <a:avLst/>
                </a:prstGeom>
                <a:blipFill>
                  <a:blip r:embed="rId20"/>
                  <a:stretch>
                    <a:fillRect l="-665" t="-22857" r="-1141"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9" name="TextBox 34">
                  <a:extLst>
                    <a:ext uri="{FF2B5EF4-FFF2-40B4-BE49-F238E27FC236}">
                      <a16:creationId xmlns:a16="http://schemas.microsoft.com/office/drawing/2014/main" xmlns="" id="{19DA3CA6-D628-4041-A62B-409E92952739}"/>
                    </a:ext>
                  </a:extLst>
                </p:cNvPr>
                <p:cNvSpPr txBox="1"/>
                <p:nvPr/>
              </p:nvSpPr>
              <p:spPr>
                <a:xfrm>
                  <a:off x="4436087" y="4182167"/>
                  <a:ext cx="18337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𝐿𝑜𝑛𝑔𝑖𝑡𝑢𝑑</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35" name="TextBox 34">
                  <a:extLst>
                    <a:ext uri="{FF2B5EF4-FFF2-40B4-BE49-F238E27FC236}">
                      <a16:creationId xmlns:a16="http://schemas.microsoft.com/office/drawing/2014/main" id="{19DA3CA6-D628-4041-A62B-409E92952739}"/>
                    </a:ext>
                  </a:extLst>
                </p:cNvPr>
                <p:cNvSpPr txBox="1">
                  <a:spLocks noRot="1" noChangeAspect="1" noMove="1" noResize="1" noEditPoints="1" noAdjustHandles="1" noChangeArrowheads="1" noChangeShapeType="1" noTextEdit="1"/>
                </p:cNvSpPr>
                <p:nvPr/>
              </p:nvSpPr>
              <p:spPr>
                <a:xfrm>
                  <a:off x="4436087" y="4182167"/>
                  <a:ext cx="1833772" cy="215444"/>
                </a:xfrm>
                <a:prstGeom prst="rect">
                  <a:avLst/>
                </a:prstGeom>
                <a:blipFill>
                  <a:blip r:embed="rId21"/>
                  <a:stretch>
                    <a:fillRect l="-2990" r="-664"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5">
                  <a:extLst>
                    <a:ext uri="{FF2B5EF4-FFF2-40B4-BE49-F238E27FC236}">
                      <a16:creationId xmlns:a16="http://schemas.microsoft.com/office/drawing/2014/main" xmlns="" id="{7B53FF68-8FC7-45AE-8D28-36679E8BBD76}"/>
                    </a:ext>
                  </a:extLst>
                </p:cNvPr>
                <p:cNvSpPr txBox="1"/>
                <p:nvPr/>
              </p:nvSpPr>
              <p:spPr>
                <a:xfrm>
                  <a:off x="8455284" y="3254681"/>
                  <a:ext cx="76803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𝐸</m:t>
                        </m:r>
                      </m:oMath>
                    </m:oMathPara>
                  </a14:m>
                  <a:endParaRPr lang="en-US" sz="1400" dirty="0"/>
                </a:p>
              </p:txBody>
            </p:sp>
          </mc:Choice>
          <mc:Fallback xmlns="">
            <p:sp>
              <p:nvSpPr>
                <p:cNvPr id="36" name="TextBox 35">
                  <a:extLst>
                    <a:ext uri="{FF2B5EF4-FFF2-40B4-BE49-F238E27FC236}">
                      <a16:creationId xmlns:a16="http://schemas.microsoft.com/office/drawing/2014/main" id="{7B53FF68-8FC7-45AE-8D28-36679E8BBD76}"/>
                    </a:ext>
                  </a:extLst>
                </p:cNvPr>
                <p:cNvSpPr txBox="1">
                  <a:spLocks noRot="1" noChangeAspect="1" noMove="1" noResize="1" noEditPoints="1" noAdjustHandles="1" noChangeArrowheads="1" noChangeShapeType="1" noTextEdit="1"/>
                </p:cNvSpPr>
                <p:nvPr/>
              </p:nvSpPr>
              <p:spPr>
                <a:xfrm>
                  <a:off x="8455284" y="3254681"/>
                  <a:ext cx="768031" cy="215444"/>
                </a:xfrm>
                <a:prstGeom prst="rect">
                  <a:avLst/>
                </a:prstGeom>
                <a:blipFill>
                  <a:blip r:embed="rId22"/>
                  <a:stretch>
                    <a:fillRect l="-2381" r="-3968"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1" name="TextBox 36">
                  <a:extLst>
                    <a:ext uri="{FF2B5EF4-FFF2-40B4-BE49-F238E27FC236}">
                      <a16:creationId xmlns:a16="http://schemas.microsoft.com/office/drawing/2014/main" xmlns="" id="{BEA1EE84-C02E-4DC5-B3B0-7BDF281D2D9F}"/>
                    </a:ext>
                  </a:extLst>
                </p:cNvPr>
                <p:cNvSpPr txBox="1"/>
                <p:nvPr/>
              </p:nvSpPr>
              <p:spPr>
                <a:xfrm>
                  <a:off x="7343794" y="3554627"/>
                  <a:ext cx="85472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7" name="TextBox 36">
                  <a:extLst>
                    <a:ext uri="{FF2B5EF4-FFF2-40B4-BE49-F238E27FC236}">
                      <a16:creationId xmlns:a16="http://schemas.microsoft.com/office/drawing/2014/main" id="{BEA1EE84-C02E-4DC5-B3B0-7BDF281D2D9F}"/>
                    </a:ext>
                  </a:extLst>
                </p:cNvPr>
                <p:cNvSpPr txBox="1">
                  <a:spLocks noRot="1" noChangeAspect="1" noMove="1" noResize="1" noEditPoints="1" noAdjustHandles="1" noChangeArrowheads="1" noChangeShapeType="1" noTextEdit="1"/>
                </p:cNvSpPr>
                <p:nvPr/>
              </p:nvSpPr>
              <p:spPr>
                <a:xfrm>
                  <a:off x="7343794" y="3554627"/>
                  <a:ext cx="854721" cy="232051"/>
                </a:xfrm>
                <a:prstGeom prst="rect">
                  <a:avLst/>
                </a:prstGeom>
                <a:blipFill>
                  <a:blip r:embed="rId23"/>
                  <a:stretch>
                    <a:fillRect l="-4286" r="-714"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2" name="TextBox 37">
                  <a:extLst>
                    <a:ext uri="{FF2B5EF4-FFF2-40B4-BE49-F238E27FC236}">
                      <a16:creationId xmlns:a16="http://schemas.microsoft.com/office/drawing/2014/main" xmlns="" id="{6CC842D4-D737-4F61-B48A-FFAB08F967E3}"/>
                    </a:ext>
                  </a:extLst>
                </p:cNvPr>
                <p:cNvSpPr txBox="1"/>
                <p:nvPr/>
              </p:nvSpPr>
              <p:spPr>
                <a:xfrm>
                  <a:off x="7353976" y="3244538"/>
                  <a:ext cx="8921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8" name="TextBox 37">
                  <a:extLst>
                    <a:ext uri="{FF2B5EF4-FFF2-40B4-BE49-F238E27FC236}">
                      <a16:creationId xmlns:a16="http://schemas.microsoft.com/office/drawing/2014/main" id="{6CC842D4-D737-4F61-B48A-FFAB08F967E3}"/>
                    </a:ext>
                  </a:extLst>
                </p:cNvPr>
                <p:cNvSpPr txBox="1">
                  <a:spLocks noRot="1" noChangeAspect="1" noMove="1" noResize="1" noEditPoints="1" noAdjustHandles="1" noChangeArrowheads="1" noChangeShapeType="1" noTextEdit="1"/>
                </p:cNvSpPr>
                <p:nvPr/>
              </p:nvSpPr>
              <p:spPr>
                <a:xfrm>
                  <a:off x="7353976" y="3244538"/>
                  <a:ext cx="892103" cy="215444"/>
                </a:xfrm>
                <a:prstGeom prst="rect">
                  <a:avLst/>
                </a:prstGeom>
                <a:blipFill>
                  <a:blip r:embed="rId24"/>
                  <a:stretch>
                    <a:fillRect l="-2721"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3" name="TextBox 38">
                  <a:extLst>
                    <a:ext uri="{FF2B5EF4-FFF2-40B4-BE49-F238E27FC236}">
                      <a16:creationId xmlns:a16="http://schemas.microsoft.com/office/drawing/2014/main" xmlns="" id="{1E33108E-B5B9-482A-A476-8CCB2FF05928}"/>
                    </a:ext>
                  </a:extLst>
                </p:cNvPr>
                <p:cNvSpPr txBox="1"/>
                <p:nvPr/>
              </p:nvSpPr>
              <p:spPr>
                <a:xfrm>
                  <a:off x="8455283" y="3536372"/>
                  <a:ext cx="760336"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𝐸</m:t>
                        </m:r>
                      </m:oMath>
                    </m:oMathPara>
                  </a14:m>
                  <a:endParaRPr lang="en-US" sz="1400" dirty="0"/>
                </a:p>
              </p:txBody>
            </p:sp>
          </mc:Choice>
          <mc:Fallback xmlns="">
            <p:sp>
              <p:nvSpPr>
                <p:cNvPr id="39" name="TextBox 38">
                  <a:extLst>
                    <a:ext uri="{FF2B5EF4-FFF2-40B4-BE49-F238E27FC236}">
                      <a16:creationId xmlns:a16="http://schemas.microsoft.com/office/drawing/2014/main" id="{1E33108E-B5B9-482A-A476-8CCB2FF05928}"/>
                    </a:ext>
                  </a:extLst>
                </p:cNvPr>
                <p:cNvSpPr txBox="1">
                  <a:spLocks noRot="1" noChangeAspect="1" noMove="1" noResize="1" noEditPoints="1" noAdjustHandles="1" noChangeArrowheads="1" noChangeShapeType="1" noTextEdit="1"/>
                </p:cNvSpPr>
                <p:nvPr/>
              </p:nvSpPr>
              <p:spPr>
                <a:xfrm>
                  <a:off x="8455283" y="3536372"/>
                  <a:ext cx="760336" cy="232051"/>
                </a:xfrm>
                <a:prstGeom prst="rect">
                  <a:avLst/>
                </a:prstGeom>
                <a:blipFill>
                  <a:blip r:embed="rId25"/>
                  <a:stretch>
                    <a:fillRect l="-2400" r="-32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4" name="TextBox 39">
                  <a:extLst>
                    <a:ext uri="{FF2B5EF4-FFF2-40B4-BE49-F238E27FC236}">
                      <a16:creationId xmlns:a16="http://schemas.microsoft.com/office/drawing/2014/main" xmlns="" id="{E1CC8B2B-F6C4-4240-9594-4548CEFE2235}"/>
                    </a:ext>
                  </a:extLst>
                </p:cNvPr>
                <p:cNvSpPr txBox="1"/>
                <p:nvPr/>
              </p:nvSpPr>
              <p:spPr>
                <a:xfrm>
                  <a:off x="9703453" y="3973847"/>
                  <a:ext cx="1990545"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a14:m>
                  <a:r>
                    <a:rPr lang="en-US" sz="1400" dirty="0"/>
                    <a:t>:</a:t>
                  </a:r>
                  <a:r>
                    <a:rPr lang="en-US" sz="1400" dirty="0" err="1"/>
                    <a:t>movilidad</a:t>
                  </a:r>
                  <a:r>
                    <a:rPr lang="en-US" sz="1400" dirty="0"/>
                    <a:t> de </a:t>
                  </a:r>
                  <a:r>
                    <a:rPr lang="en-US" sz="1400" dirty="0" err="1"/>
                    <a:t>electrones</a:t>
                  </a:r>
                  <a:endParaRPr lang="en-US" sz="1400" dirty="0"/>
                </a:p>
              </p:txBody>
            </p:sp>
          </mc:Choice>
          <mc:Fallback xmlns="">
            <p:sp>
              <p:nvSpPr>
                <p:cNvPr id="40" name="TextBox 39">
                  <a:extLst>
                    <a:ext uri="{FF2B5EF4-FFF2-40B4-BE49-F238E27FC236}">
                      <a16:creationId xmlns:a16="http://schemas.microsoft.com/office/drawing/2014/main" id="{E1CC8B2B-F6C4-4240-9594-4548CEFE2235}"/>
                    </a:ext>
                  </a:extLst>
                </p:cNvPr>
                <p:cNvSpPr txBox="1">
                  <a:spLocks noRot="1" noChangeAspect="1" noMove="1" noResize="1" noEditPoints="1" noAdjustHandles="1" noChangeArrowheads="1" noChangeShapeType="1" noTextEdit="1"/>
                </p:cNvSpPr>
                <p:nvPr/>
              </p:nvSpPr>
              <p:spPr>
                <a:xfrm>
                  <a:off x="9703453" y="3973847"/>
                  <a:ext cx="1990545" cy="215444"/>
                </a:xfrm>
                <a:prstGeom prst="rect">
                  <a:avLst/>
                </a:prstGeom>
                <a:blipFill>
                  <a:blip r:embed="rId26"/>
                  <a:stretch>
                    <a:fillRect l="-3374" t="-25714" r="-3988"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40">
                  <a:extLst>
                    <a:ext uri="{FF2B5EF4-FFF2-40B4-BE49-F238E27FC236}">
                      <a16:creationId xmlns:a16="http://schemas.microsoft.com/office/drawing/2014/main" xmlns="" id="{A70B3011-61E1-476C-A39A-B5ED279BEDA1}"/>
                    </a:ext>
                  </a:extLst>
                </p:cNvPr>
                <p:cNvSpPr txBox="1"/>
                <p:nvPr/>
              </p:nvSpPr>
              <p:spPr>
                <a:xfrm>
                  <a:off x="9686413" y="4273106"/>
                  <a:ext cx="1738040" cy="232051"/>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a14:m>
                  <a:r>
                    <a:rPr lang="en-US" sz="1400" dirty="0"/>
                    <a:t>:</a:t>
                  </a:r>
                  <a:r>
                    <a:rPr lang="en-US" sz="1400" dirty="0" err="1"/>
                    <a:t>movilidad</a:t>
                  </a:r>
                  <a:r>
                    <a:rPr lang="en-US" sz="1400" dirty="0"/>
                    <a:t> de </a:t>
                  </a:r>
                  <a:r>
                    <a:rPr lang="en-US" sz="1400" dirty="0" err="1"/>
                    <a:t>huecos</a:t>
                  </a:r>
                  <a:endParaRPr lang="en-US" sz="1400" dirty="0"/>
                </a:p>
              </p:txBody>
            </p:sp>
          </mc:Choice>
          <mc:Fallback xmlns="">
            <p:sp>
              <p:nvSpPr>
                <p:cNvPr id="41" name="TextBox 40">
                  <a:extLst>
                    <a:ext uri="{FF2B5EF4-FFF2-40B4-BE49-F238E27FC236}">
                      <a16:creationId xmlns:a16="http://schemas.microsoft.com/office/drawing/2014/main" id="{A70B3011-61E1-476C-A39A-B5ED279BEDA1}"/>
                    </a:ext>
                  </a:extLst>
                </p:cNvPr>
                <p:cNvSpPr txBox="1">
                  <a:spLocks noRot="1" noChangeAspect="1" noMove="1" noResize="1" noEditPoints="1" noAdjustHandles="1" noChangeArrowheads="1" noChangeShapeType="1" noTextEdit="1"/>
                </p:cNvSpPr>
                <p:nvPr/>
              </p:nvSpPr>
              <p:spPr>
                <a:xfrm>
                  <a:off x="9686413" y="4273106"/>
                  <a:ext cx="1738040" cy="232051"/>
                </a:xfrm>
                <a:prstGeom prst="rect">
                  <a:avLst/>
                </a:prstGeom>
                <a:blipFill>
                  <a:blip r:embed="rId27"/>
                  <a:stretch>
                    <a:fillRect l="-3860" t="-21053" r="-4912" b="-4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6" name="TextBox 41">
                  <a:extLst>
                    <a:ext uri="{FF2B5EF4-FFF2-40B4-BE49-F238E27FC236}">
                      <a16:creationId xmlns:a16="http://schemas.microsoft.com/office/drawing/2014/main" xmlns="" id="{3701A2D3-187E-4882-8240-A427AD5F33E9}"/>
                    </a:ext>
                  </a:extLst>
                </p:cNvPr>
                <p:cNvSpPr txBox="1"/>
                <p:nvPr/>
              </p:nvSpPr>
              <p:spPr>
                <a:xfrm>
                  <a:off x="7992268" y="4026057"/>
                  <a:ext cx="1353640" cy="215444"/>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𝐸</m:t>
                      </m:r>
                    </m:oMath>
                  </a14:m>
                  <a:r>
                    <a:rPr lang="en-US" sz="1400" dirty="0"/>
                    <a:t>:Campo </a:t>
                  </a:r>
                  <a:r>
                    <a:rPr lang="en-US" sz="1400" dirty="0" err="1"/>
                    <a:t>Aplicado</a:t>
                  </a:r>
                  <a:endParaRPr lang="en-US" sz="1400" dirty="0"/>
                </a:p>
              </p:txBody>
            </p:sp>
          </mc:Choice>
          <mc:Fallback xmlns="">
            <p:sp>
              <p:nvSpPr>
                <p:cNvPr id="42" name="TextBox 41">
                  <a:extLst>
                    <a:ext uri="{FF2B5EF4-FFF2-40B4-BE49-F238E27FC236}">
                      <a16:creationId xmlns:a16="http://schemas.microsoft.com/office/drawing/2014/main" id="{3701A2D3-187E-4882-8240-A427AD5F33E9}"/>
                    </a:ext>
                  </a:extLst>
                </p:cNvPr>
                <p:cNvSpPr txBox="1">
                  <a:spLocks noRot="1" noChangeAspect="1" noMove="1" noResize="1" noEditPoints="1" noAdjustHandles="1" noChangeArrowheads="1" noChangeShapeType="1" noTextEdit="1"/>
                </p:cNvSpPr>
                <p:nvPr/>
              </p:nvSpPr>
              <p:spPr>
                <a:xfrm>
                  <a:off x="7992268" y="4026057"/>
                  <a:ext cx="1353640" cy="215444"/>
                </a:xfrm>
                <a:prstGeom prst="rect">
                  <a:avLst/>
                </a:prstGeom>
                <a:blipFill>
                  <a:blip r:embed="rId28"/>
                  <a:stretch>
                    <a:fillRect l="-4505" t="-25000" r="-6757"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7" name="TextBox 42">
                  <a:extLst>
                    <a:ext uri="{FF2B5EF4-FFF2-40B4-BE49-F238E27FC236}">
                      <a16:creationId xmlns:a16="http://schemas.microsoft.com/office/drawing/2014/main" xmlns="" id="{E470E5BA-CBCC-40E7-ACB2-9AEB4E35D190}"/>
                    </a:ext>
                  </a:extLst>
                </p:cNvPr>
                <p:cNvSpPr txBox="1"/>
                <p:nvPr/>
              </p:nvSpPr>
              <p:spPr>
                <a:xfrm>
                  <a:off x="9644544" y="3588155"/>
                  <a:ext cx="228652"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43" name="TextBox 42">
                  <a:extLst>
                    <a:ext uri="{FF2B5EF4-FFF2-40B4-BE49-F238E27FC236}">
                      <a16:creationId xmlns:a16="http://schemas.microsoft.com/office/drawing/2014/main" id="{E470E5BA-CBCC-40E7-ACB2-9AEB4E35D190}"/>
                    </a:ext>
                  </a:extLst>
                </p:cNvPr>
                <p:cNvSpPr txBox="1">
                  <a:spLocks noRot="1" noChangeAspect="1" noMove="1" noResize="1" noEditPoints="1" noAdjustHandles="1" noChangeArrowheads="1" noChangeShapeType="1" noTextEdit="1"/>
                </p:cNvSpPr>
                <p:nvPr/>
              </p:nvSpPr>
              <p:spPr>
                <a:xfrm>
                  <a:off x="9644544" y="3588155"/>
                  <a:ext cx="228652" cy="232051"/>
                </a:xfrm>
                <a:prstGeom prst="rect">
                  <a:avLst/>
                </a:prstGeom>
                <a:blipFill>
                  <a:blip r:embed="rId29"/>
                  <a:stretch>
                    <a:fillRect l="-18421" r="-526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8" name="TextBox 43">
                  <a:extLst>
                    <a:ext uri="{FF2B5EF4-FFF2-40B4-BE49-F238E27FC236}">
                      <a16:creationId xmlns:a16="http://schemas.microsoft.com/office/drawing/2014/main" xmlns="" id="{CDCA4CDC-ACB9-44AC-87BB-F7DFEF47AF15}"/>
                    </a:ext>
                  </a:extLst>
                </p:cNvPr>
                <p:cNvSpPr txBox="1"/>
                <p:nvPr/>
              </p:nvSpPr>
              <p:spPr>
                <a:xfrm>
                  <a:off x="9660936" y="3291515"/>
                  <a:ext cx="2325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m:oMathPara>
                  </a14:m>
                  <a:endParaRPr lang="en-US" sz="1400" dirty="0"/>
                </a:p>
              </p:txBody>
            </p:sp>
          </mc:Choice>
          <mc:Fallback xmlns="">
            <p:sp>
              <p:nvSpPr>
                <p:cNvPr id="44" name="TextBox 43">
                  <a:extLst>
                    <a:ext uri="{FF2B5EF4-FFF2-40B4-BE49-F238E27FC236}">
                      <a16:creationId xmlns:a16="http://schemas.microsoft.com/office/drawing/2014/main" id="{CDCA4CDC-ACB9-44AC-87BB-F7DFEF47AF15}"/>
                    </a:ext>
                  </a:extLst>
                </p:cNvPr>
                <p:cNvSpPr txBox="1">
                  <a:spLocks noRot="1" noChangeAspect="1" noMove="1" noResize="1" noEditPoints="1" noAdjustHandles="1" noChangeArrowheads="1" noChangeShapeType="1" noTextEdit="1"/>
                </p:cNvSpPr>
                <p:nvPr/>
              </p:nvSpPr>
              <p:spPr>
                <a:xfrm>
                  <a:off x="9660936" y="3291515"/>
                  <a:ext cx="232500" cy="215444"/>
                </a:xfrm>
                <a:prstGeom prst="rect">
                  <a:avLst/>
                </a:prstGeom>
                <a:blipFill>
                  <a:blip r:embed="rId30"/>
                  <a:stretch>
                    <a:fillRect l="-21053"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9" name="TextBox 44">
                  <a:extLst>
                    <a:ext uri="{FF2B5EF4-FFF2-40B4-BE49-F238E27FC236}">
                      <a16:creationId xmlns:a16="http://schemas.microsoft.com/office/drawing/2014/main" xmlns="" id="{648DCD26-8442-4923-9E14-AC9F5B93BB32}"/>
                    </a:ext>
                  </a:extLst>
                </p:cNvPr>
                <p:cNvSpPr txBox="1"/>
                <p:nvPr/>
              </p:nvSpPr>
              <p:spPr>
                <a:xfrm>
                  <a:off x="10097266" y="3094431"/>
                  <a:ext cx="19646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𝑆𝑖</m:t>
                        </m:r>
                      </m:oMath>
                    </m:oMathPara>
                  </a14:m>
                  <a:endParaRPr lang="en-US" sz="1400" dirty="0"/>
                </a:p>
              </p:txBody>
            </p:sp>
          </mc:Choice>
          <mc:Fallback xmlns="">
            <p:sp>
              <p:nvSpPr>
                <p:cNvPr id="45" name="TextBox 44">
                  <a:extLst>
                    <a:ext uri="{FF2B5EF4-FFF2-40B4-BE49-F238E27FC236}">
                      <a16:creationId xmlns:a16="http://schemas.microsoft.com/office/drawing/2014/main" id="{648DCD26-8442-4923-9E14-AC9F5B93BB32}"/>
                    </a:ext>
                  </a:extLst>
                </p:cNvPr>
                <p:cNvSpPr txBox="1">
                  <a:spLocks noRot="1" noChangeAspect="1" noMove="1" noResize="1" noEditPoints="1" noAdjustHandles="1" noChangeArrowheads="1" noChangeShapeType="1" noTextEdit="1"/>
                </p:cNvSpPr>
                <p:nvPr/>
              </p:nvSpPr>
              <p:spPr>
                <a:xfrm>
                  <a:off x="10097266" y="3094431"/>
                  <a:ext cx="196464" cy="215444"/>
                </a:xfrm>
                <a:prstGeom prst="rect">
                  <a:avLst/>
                </a:prstGeom>
                <a:blipFill>
                  <a:blip r:embed="rId31"/>
                  <a:stretch>
                    <a:fillRect l="-21212" r="-15152"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0" name="TextBox 45">
                  <a:extLst>
                    <a:ext uri="{FF2B5EF4-FFF2-40B4-BE49-F238E27FC236}">
                      <a16:creationId xmlns:a16="http://schemas.microsoft.com/office/drawing/2014/main" xmlns="" id="{AABCA5D8-1BA3-498D-8CEE-F0A9CD956BE1}"/>
                    </a:ext>
                  </a:extLst>
                </p:cNvPr>
                <p:cNvSpPr txBox="1"/>
                <p:nvPr/>
              </p:nvSpPr>
              <p:spPr>
                <a:xfrm>
                  <a:off x="10709588" y="3071018"/>
                  <a:ext cx="2476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𝐺𝑒</m:t>
                        </m:r>
                      </m:oMath>
                    </m:oMathPara>
                  </a14:m>
                  <a:endParaRPr lang="en-US" sz="1400" dirty="0"/>
                </a:p>
              </p:txBody>
            </p:sp>
          </mc:Choice>
          <mc:Fallback xmlns="">
            <p:sp>
              <p:nvSpPr>
                <p:cNvPr id="46" name="TextBox 45">
                  <a:extLst>
                    <a:ext uri="{FF2B5EF4-FFF2-40B4-BE49-F238E27FC236}">
                      <a16:creationId xmlns:a16="http://schemas.microsoft.com/office/drawing/2014/main" id="{AABCA5D8-1BA3-498D-8CEE-F0A9CD956BE1}"/>
                    </a:ext>
                  </a:extLst>
                </p:cNvPr>
                <p:cNvSpPr txBox="1">
                  <a:spLocks noRot="1" noChangeAspect="1" noMove="1" noResize="1" noEditPoints="1" noAdjustHandles="1" noChangeArrowheads="1" noChangeShapeType="1" noTextEdit="1"/>
                </p:cNvSpPr>
                <p:nvPr/>
              </p:nvSpPr>
              <p:spPr>
                <a:xfrm>
                  <a:off x="10709588" y="3071018"/>
                  <a:ext cx="247632" cy="215444"/>
                </a:xfrm>
                <a:prstGeom prst="rect">
                  <a:avLst/>
                </a:prstGeom>
                <a:blipFill>
                  <a:blip r:embed="rId32"/>
                  <a:stretch>
                    <a:fillRect l="-17500" r="-12500"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1" name="TextBox 46">
                  <a:extLst>
                    <a:ext uri="{FF2B5EF4-FFF2-40B4-BE49-F238E27FC236}">
                      <a16:creationId xmlns:a16="http://schemas.microsoft.com/office/drawing/2014/main" xmlns="" id="{F8BF5C97-6954-4EA6-8DB4-6D24AE6A5DFE}"/>
                    </a:ext>
                  </a:extLst>
                </p:cNvPr>
                <p:cNvSpPr txBox="1"/>
                <p:nvPr/>
              </p:nvSpPr>
              <p:spPr>
                <a:xfrm>
                  <a:off x="10642632"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3800</m:t>
                        </m:r>
                      </m:oMath>
                    </m:oMathPara>
                  </a14:m>
                  <a:endParaRPr lang="en-US" sz="1100" dirty="0"/>
                </a:p>
              </p:txBody>
            </p:sp>
          </mc:Choice>
          <mc:Fallback xmlns="">
            <p:sp>
              <p:nvSpPr>
                <p:cNvPr id="47" name="TextBox 46">
                  <a:extLst>
                    <a:ext uri="{FF2B5EF4-FFF2-40B4-BE49-F238E27FC236}">
                      <a16:creationId xmlns:a16="http://schemas.microsoft.com/office/drawing/2014/main" id="{F8BF5C97-6954-4EA6-8DB4-6D24AE6A5DFE}"/>
                    </a:ext>
                  </a:extLst>
                </p:cNvPr>
                <p:cNvSpPr txBox="1">
                  <a:spLocks noRot="1" noChangeAspect="1" noMove="1" noResize="1" noEditPoints="1" noAdjustHandles="1" noChangeArrowheads="1" noChangeShapeType="1" noTextEdit="1"/>
                </p:cNvSpPr>
                <p:nvPr/>
              </p:nvSpPr>
              <p:spPr>
                <a:xfrm>
                  <a:off x="10642632" y="3356366"/>
                  <a:ext cx="346249" cy="169277"/>
                </a:xfrm>
                <a:prstGeom prst="rect">
                  <a:avLst/>
                </a:prstGeom>
                <a:blipFill>
                  <a:blip r:embed="rId33"/>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2" name="TextBox 47">
                  <a:extLst>
                    <a:ext uri="{FF2B5EF4-FFF2-40B4-BE49-F238E27FC236}">
                      <a16:creationId xmlns:a16="http://schemas.microsoft.com/office/drawing/2014/main" xmlns="" id="{A39B54D2-4D92-4EA2-B458-CACD3CC61E67}"/>
                    </a:ext>
                  </a:extLst>
                </p:cNvPr>
                <p:cNvSpPr txBox="1"/>
                <p:nvPr/>
              </p:nvSpPr>
              <p:spPr>
                <a:xfrm>
                  <a:off x="10076238"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1300</m:t>
                        </m:r>
                      </m:oMath>
                    </m:oMathPara>
                  </a14:m>
                  <a:endParaRPr lang="en-US" sz="1100" dirty="0"/>
                </a:p>
              </p:txBody>
            </p:sp>
          </mc:Choice>
          <mc:Fallback xmlns="">
            <p:sp>
              <p:nvSpPr>
                <p:cNvPr id="48" name="TextBox 47">
                  <a:extLst>
                    <a:ext uri="{FF2B5EF4-FFF2-40B4-BE49-F238E27FC236}">
                      <a16:creationId xmlns:a16="http://schemas.microsoft.com/office/drawing/2014/main" id="{A39B54D2-4D92-4EA2-B458-CACD3CC61E67}"/>
                    </a:ext>
                  </a:extLst>
                </p:cNvPr>
                <p:cNvSpPr txBox="1">
                  <a:spLocks noRot="1" noChangeAspect="1" noMove="1" noResize="1" noEditPoints="1" noAdjustHandles="1" noChangeArrowheads="1" noChangeShapeType="1" noTextEdit="1"/>
                </p:cNvSpPr>
                <p:nvPr/>
              </p:nvSpPr>
              <p:spPr>
                <a:xfrm>
                  <a:off x="10076238" y="3356366"/>
                  <a:ext cx="346249" cy="169277"/>
                </a:xfrm>
                <a:prstGeom prst="rect">
                  <a:avLst/>
                </a:prstGeom>
                <a:blipFill>
                  <a:blip r:embed="rId34"/>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3" name="TextBox 48">
                  <a:extLst>
                    <a:ext uri="{FF2B5EF4-FFF2-40B4-BE49-F238E27FC236}">
                      <a16:creationId xmlns:a16="http://schemas.microsoft.com/office/drawing/2014/main" xmlns="" id="{BEC5D068-04EB-4BB9-A4C8-968ACF6386BF}"/>
                    </a:ext>
                  </a:extLst>
                </p:cNvPr>
                <p:cNvSpPr txBox="1"/>
                <p:nvPr/>
              </p:nvSpPr>
              <p:spPr>
                <a:xfrm>
                  <a:off x="10632628" y="3649518"/>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1</m:t>
                        </m:r>
                        <m:r>
                          <a:rPr lang="en-US" sz="1100" b="0" i="1" smtClean="0">
                            <a:latin typeface="Cambria Math" panose="02040503050406030204" pitchFamily="18" charset="0"/>
                          </a:rPr>
                          <m:t>800</m:t>
                        </m:r>
                      </m:oMath>
                    </m:oMathPara>
                  </a14:m>
                  <a:endParaRPr lang="en-US" sz="1100" dirty="0"/>
                </a:p>
              </p:txBody>
            </p:sp>
          </mc:Choice>
          <mc:Fallback xmlns="">
            <p:sp>
              <p:nvSpPr>
                <p:cNvPr id="49" name="TextBox 48">
                  <a:extLst>
                    <a:ext uri="{FF2B5EF4-FFF2-40B4-BE49-F238E27FC236}">
                      <a16:creationId xmlns:a16="http://schemas.microsoft.com/office/drawing/2014/main" id="{BEC5D068-04EB-4BB9-A4C8-968ACF6386BF}"/>
                    </a:ext>
                  </a:extLst>
                </p:cNvPr>
                <p:cNvSpPr txBox="1">
                  <a:spLocks noRot="1" noChangeAspect="1" noMove="1" noResize="1" noEditPoints="1" noAdjustHandles="1" noChangeArrowheads="1" noChangeShapeType="1" noTextEdit="1"/>
                </p:cNvSpPr>
                <p:nvPr/>
              </p:nvSpPr>
              <p:spPr>
                <a:xfrm>
                  <a:off x="10632628" y="3649518"/>
                  <a:ext cx="346249" cy="169277"/>
                </a:xfrm>
                <a:prstGeom prst="rect">
                  <a:avLst/>
                </a:prstGeom>
                <a:blipFill>
                  <a:blip r:embed="rId35"/>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4" name="TextBox 49">
                  <a:extLst>
                    <a:ext uri="{FF2B5EF4-FFF2-40B4-BE49-F238E27FC236}">
                      <a16:creationId xmlns:a16="http://schemas.microsoft.com/office/drawing/2014/main" xmlns="" id="{56633CA2-5E13-41DE-84CA-5D62F21466E0}"/>
                    </a:ext>
                  </a:extLst>
                </p:cNvPr>
                <p:cNvSpPr txBox="1"/>
                <p:nvPr/>
              </p:nvSpPr>
              <p:spPr>
                <a:xfrm>
                  <a:off x="10066234" y="3649518"/>
                  <a:ext cx="267701"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500</m:t>
                        </m:r>
                      </m:oMath>
                    </m:oMathPara>
                  </a14:m>
                  <a:endParaRPr lang="en-US" sz="1100" dirty="0"/>
                </a:p>
              </p:txBody>
            </p:sp>
          </mc:Choice>
          <mc:Fallback xmlns="">
            <p:sp>
              <p:nvSpPr>
                <p:cNvPr id="50" name="TextBox 49">
                  <a:extLst>
                    <a:ext uri="{FF2B5EF4-FFF2-40B4-BE49-F238E27FC236}">
                      <a16:creationId xmlns:a16="http://schemas.microsoft.com/office/drawing/2014/main" id="{56633CA2-5E13-41DE-84CA-5D62F21466E0}"/>
                    </a:ext>
                  </a:extLst>
                </p:cNvPr>
                <p:cNvSpPr txBox="1">
                  <a:spLocks noRot="1" noChangeAspect="1" noMove="1" noResize="1" noEditPoints="1" noAdjustHandles="1" noChangeArrowheads="1" noChangeShapeType="1" noTextEdit="1"/>
                </p:cNvSpPr>
                <p:nvPr/>
              </p:nvSpPr>
              <p:spPr>
                <a:xfrm>
                  <a:off x="10066234" y="3649518"/>
                  <a:ext cx="267701" cy="169277"/>
                </a:xfrm>
                <a:prstGeom prst="rect">
                  <a:avLst/>
                </a:prstGeom>
                <a:blipFill>
                  <a:blip r:embed="rId36"/>
                  <a:stretch>
                    <a:fillRect l="-11364" r="-1590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50">
                  <a:extLst>
                    <a:ext uri="{FF2B5EF4-FFF2-40B4-BE49-F238E27FC236}">
                      <a16:creationId xmlns:a16="http://schemas.microsoft.com/office/drawing/2014/main" xmlns="" id="{6F6DA5BA-2936-4F15-A81D-0E53E7CD4BEC}"/>
                    </a:ext>
                  </a:extLst>
                </p:cNvPr>
                <p:cNvSpPr txBox="1"/>
                <p:nvPr/>
              </p:nvSpPr>
              <p:spPr>
                <a:xfrm>
                  <a:off x="11152318" y="3344361"/>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1" name="TextBox 50">
                  <a:extLst>
                    <a:ext uri="{FF2B5EF4-FFF2-40B4-BE49-F238E27FC236}">
                      <a16:creationId xmlns:a16="http://schemas.microsoft.com/office/drawing/2014/main" id="{6F6DA5BA-2936-4F15-A81D-0E53E7CD4BEC}"/>
                    </a:ext>
                  </a:extLst>
                </p:cNvPr>
                <p:cNvSpPr txBox="1">
                  <a:spLocks noRot="1" noChangeAspect="1" noMove="1" noResize="1" noEditPoints="1" noAdjustHandles="1" noChangeArrowheads="1" noChangeShapeType="1" noTextEdit="1"/>
                </p:cNvSpPr>
                <p:nvPr/>
              </p:nvSpPr>
              <p:spPr>
                <a:xfrm>
                  <a:off x="11152318" y="3344361"/>
                  <a:ext cx="482761" cy="169277"/>
                </a:xfrm>
                <a:prstGeom prst="rect">
                  <a:avLst/>
                </a:prstGeom>
                <a:blipFill>
                  <a:blip r:embed="rId37"/>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6" name="TextBox 51">
                  <a:extLst>
                    <a:ext uri="{FF2B5EF4-FFF2-40B4-BE49-F238E27FC236}">
                      <a16:creationId xmlns:a16="http://schemas.microsoft.com/office/drawing/2014/main" xmlns="" id="{C640E55C-E0C4-4E2E-BF59-EEC525FED4A1}"/>
                    </a:ext>
                  </a:extLst>
                </p:cNvPr>
                <p:cNvSpPr txBox="1"/>
                <p:nvPr/>
              </p:nvSpPr>
              <p:spPr>
                <a:xfrm>
                  <a:off x="11152318" y="3649517"/>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2" name="TextBox 51">
                  <a:extLst>
                    <a:ext uri="{FF2B5EF4-FFF2-40B4-BE49-F238E27FC236}">
                      <a16:creationId xmlns:a16="http://schemas.microsoft.com/office/drawing/2014/main" id="{C640E55C-E0C4-4E2E-BF59-EEC525FED4A1}"/>
                    </a:ext>
                  </a:extLst>
                </p:cNvPr>
                <p:cNvSpPr txBox="1">
                  <a:spLocks noRot="1" noChangeAspect="1" noMove="1" noResize="1" noEditPoints="1" noAdjustHandles="1" noChangeArrowheads="1" noChangeShapeType="1" noTextEdit="1"/>
                </p:cNvSpPr>
                <p:nvPr/>
              </p:nvSpPr>
              <p:spPr>
                <a:xfrm>
                  <a:off x="11152318" y="3649517"/>
                  <a:ext cx="482761" cy="169277"/>
                </a:xfrm>
                <a:prstGeom prst="rect">
                  <a:avLst/>
                </a:prstGeom>
                <a:blipFill>
                  <a:blip r:embed="rId37"/>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54">
                  <a:extLst>
                    <a:ext uri="{FF2B5EF4-FFF2-40B4-BE49-F238E27FC236}">
                      <a16:creationId xmlns:a16="http://schemas.microsoft.com/office/drawing/2014/main" xmlns="" id="{D600FB60-B17C-4074-83FD-089F1CA13C91}"/>
                    </a:ext>
                  </a:extLst>
                </p:cNvPr>
                <p:cNvSpPr txBox="1"/>
                <p:nvPr/>
              </p:nvSpPr>
              <p:spPr>
                <a:xfrm>
                  <a:off x="6407210" y="4144743"/>
                  <a:ext cx="984180" cy="260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s-CR" sz="1400" b="0" i="1" smtClean="0">
                                    <a:latin typeface="Cambria Math" panose="02040503050406030204" pitchFamily="18" charset="0"/>
                                  </a:rPr>
                                  <m:t>𝑛</m:t>
                                </m:r>
                              </m:sub>
                            </m:sSub>
                          </m:e>
                        </m:rad>
                      </m:oMath>
                    </m:oMathPara>
                  </a14:m>
                  <a:endParaRPr lang="en-US" sz="1400" dirty="0"/>
                </a:p>
              </p:txBody>
            </p:sp>
          </mc:Choice>
          <mc:Fallback xmlns="">
            <p:sp>
              <p:nvSpPr>
                <p:cNvPr id="55" name="TextBox 54">
                  <a:extLst>
                    <a:ext uri="{FF2B5EF4-FFF2-40B4-BE49-F238E27FC236}">
                      <a16:creationId xmlns:a16="http://schemas.microsoft.com/office/drawing/2014/main" id="{D600FB60-B17C-4074-83FD-089F1CA13C91}"/>
                    </a:ext>
                  </a:extLst>
                </p:cNvPr>
                <p:cNvSpPr txBox="1">
                  <a:spLocks noRot="1" noChangeAspect="1" noMove="1" noResize="1" noEditPoints="1" noAdjustHandles="1" noChangeArrowheads="1" noChangeShapeType="1" noTextEdit="1"/>
                </p:cNvSpPr>
                <p:nvPr/>
              </p:nvSpPr>
              <p:spPr>
                <a:xfrm>
                  <a:off x="6407210" y="4144743"/>
                  <a:ext cx="984180" cy="260905"/>
                </a:xfrm>
                <a:prstGeom prst="rect">
                  <a:avLst/>
                </a:prstGeom>
                <a:blipFill>
                  <a:blip r:embed="rId38"/>
                  <a:stretch>
                    <a:fillRect l="-3727" r="-621"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8" name="TextBox 59">
                  <a:extLst>
                    <a:ext uri="{FF2B5EF4-FFF2-40B4-BE49-F238E27FC236}">
                      <a16:creationId xmlns:a16="http://schemas.microsoft.com/office/drawing/2014/main" xmlns="" id="{473702C9-7BE9-4E1B-AB9B-8AA39DD59270}"/>
                    </a:ext>
                  </a:extLst>
                </p:cNvPr>
                <p:cNvSpPr txBox="1"/>
                <p:nvPr/>
              </p:nvSpPr>
              <p:spPr>
                <a:xfrm>
                  <a:off x="7251555" y="2982246"/>
                  <a:ext cx="19153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𝐶𝑜𝑛𝑠𝑡𝑎𝑛𝑡𝑒</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60" name="TextBox 59">
                  <a:extLst>
                    <a:ext uri="{FF2B5EF4-FFF2-40B4-BE49-F238E27FC236}">
                      <a16:creationId xmlns:a16="http://schemas.microsoft.com/office/drawing/2014/main" id="{473702C9-7BE9-4E1B-AB9B-8AA39DD59270}"/>
                    </a:ext>
                  </a:extLst>
                </p:cNvPr>
                <p:cNvSpPr txBox="1">
                  <a:spLocks noRot="1" noChangeAspect="1" noMove="1" noResize="1" noEditPoints="1" noAdjustHandles="1" noChangeArrowheads="1" noChangeShapeType="1" noTextEdit="1"/>
                </p:cNvSpPr>
                <p:nvPr/>
              </p:nvSpPr>
              <p:spPr>
                <a:xfrm>
                  <a:off x="7251555" y="2982246"/>
                  <a:ext cx="1915396" cy="215444"/>
                </a:xfrm>
                <a:prstGeom prst="rect">
                  <a:avLst/>
                </a:prstGeom>
                <a:blipFill>
                  <a:blip r:embed="rId39"/>
                  <a:stretch>
                    <a:fillRect l="-1592" r="-955"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9" name="TextBox 60">
                  <a:extLst>
                    <a:ext uri="{FF2B5EF4-FFF2-40B4-BE49-F238E27FC236}">
                      <a16:creationId xmlns:a16="http://schemas.microsoft.com/office/drawing/2014/main" xmlns="" id="{DF045B48-9BBD-4102-94E6-D7DC3E335AA1}"/>
                    </a:ext>
                  </a:extLst>
                </p:cNvPr>
                <p:cNvSpPr txBox="1"/>
                <p:nvPr/>
              </p:nvSpPr>
              <p:spPr>
                <a:xfrm>
                  <a:off x="6383446" y="4405002"/>
                  <a:ext cx="1009507" cy="260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𝑝</m:t>
                                </m:r>
                              </m:sub>
                            </m:sSub>
                          </m:e>
                        </m:rad>
                      </m:oMath>
                    </m:oMathPara>
                  </a14:m>
                  <a:endParaRPr lang="en-US" sz="1400" dirty="0"/>
                </a:p>
              </p:txBody>
            </p:sp>
          </mc:Choice>
          <mc:Fallback xmlns="">
            <p:sp>
              <p:nvSpPr>
                <p:cNvPr id="61" name="TextBox 60">
                  <a:extLst>
                    <a:ext uri="{FF2B5EF4-FFF2-40B4-BE49-F238E27FC236}">
                      <a16:creationId xmlns:a16="http://schemas.microsoft.com/office/drawing/2014/main" id="{DF045B48-9BBD-4102-94E6-D7DC3E335AA1}"/>
                    </a:ext>
                  </a:extLst>
                </p:cNvPr>
                <p:cNvSpPr txBox="1">
                  <a:spLocks noRot="1" noChangeAspect="1" noMove="1" noResize="1" noEditPoints="1" noAdjustHandles="1" noChangeArrowheads="1" noChangeShapeType="1" noTextEdit="1"/>
                </p:cNvSpPr>
                <p:nvPr/>
              </p:nvSpPr>
              <p:spPr>
                <a:xfrm>
                  <a:off x="6383446" y="4405002"/>
                  <a:ext cx="1009507" cy="260969"/>
                </a:xfrm>
                <a:prstGeom prst="rect">
                  <a:avLst/>
                </a:prstGeom>
                <a:blipFill>
                  <a:blip r:embed="rId40"/>
                  <a:stretch>
                    <a:fillRect l="-180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0" name="TextBox 61">
                  <a:extLst>
                    <a:ext uri="{FF2B5EF4-FFF2-40B4-BE49-F238E27FC236}">
                      <a16:creationId xmlns:a16="http://schemas.microsoft.com/office/drawing/2014/main" xmlns="" id="{43A853AD-DF4E-41FE-8328-A51C2FD0EA7F}"/>
                    </a:ext>
                  </a:extLst>
                </p:cNvPr>
                <p:cNvSpPr txBox="1"/>
                <p:nvPr/>
              </p:nvSpPr>
              <p:spPr>
                <a:xfrm>
                  <a:off x="4326145" y="4869359"/>
                  <a:ext cx="4970116" cy="215444"/>
                </a:xfrm>
                <a:prstGeom prst="rect">
                  <a:avLst/>
                </a:prstGeom>
                <a:noFill/>
              </p:spPr>
              <p:txBody>
                <a:bodyPr wrap="squar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𝑛</m:t>
                          </m:r>
                        </m:sub>
                      </m:sSub>
                    </m:oMath>
                  </a14:m>
                  <a:r>
                    <a:rPr lang="en-US" sz="1400" dirty="0"/>
                    <a:t>:</a:t>
                  </a:r>
                  <a:r>
                    <a:rPr lang="en-US" sz="1400" dirty="0" err="1"/>
                    <a:t>tiempo</a:t>
                  </a:r>
                  <a:r>
                    <a:rPr lang="en-US" sz="1400" dirty="0"/>
                    <a:t> </a:t>
                  </a:r>
                  <a:r>
                    <a:rPr lang="en-US" sz="1400" dirty="0" err="1"/>
                    <a:t>promedio</a:t>
                  </a:r>
                  <a:r>
                    <a:rPr lang="en-US" sz="1400" dirty="0"/>
                    <a:t> de </a:t>
                  </a:r>
                  <a:r>
                    <a:rPr lang="en-US" sz="1400" dirty="0" err="1"/>
                    <a:t>recombinaci</a:t>
                  </a:r>
                  <a:r>
                    <a:rPr lang="es-CR" sz="1400" dirty="0" err="1"/>
                    <a:t>ón</a:t>
                  </a:r>
                  <a:r>
                    <a:rPr lang="es-CR" sz="1400" dirty="0"/>
                    <a:t> de los pares </a:t>
                  </a:r>
                  <a:r>
                    <a:rPr lang="es-CR" sz="1400" dirty="0" err="1"/>
                    <a:t>electron</a:t>
                  </a:r>
                  <a:r>
                    <a:rPr lang="en-US" sz="1400" dirty="0"/>
                    <a:t>-</a:t>
                  </a:r>
                  <a:r>
                    <a:rPr lang="es-CR" sz="1400" dirty="0"/>
                    <a:t>hueco</a:t>
                  </a:r>
                  <a:endParaRPr lang="en-US" sz="1400" dirty="0"/>
                </a:p>
              </p:txBody>
            </p:sp>
          </mc:Choice>
          <mc:Fallback xmlns="">
            <p:sp>
              <p:nvSpPr>
                <p:cNvPr id="62" name="TextBox 61">
                  <a:extLst>
                    <a:ext uri="{FF2B5EF4-FFF2-40B4-BE49-F238E27FC236}">
                      <a16:creationId xmlns:a16="http://schemas.microsoft.com/office/drawing/2014/main" id="{43A853AD-DF4E-41FE-8328-A51C2FD0EA7F}"/>
                    </a:ext>
                  </a:extLst>
                </p:cNvPr>
                <p:cNvSpPr txBox="1">
                  <a:spLocks noRot="1" noChangeAspect="1" noMove="1" noResize="1" noEditPoints="1" noAdjustHandles="1" noChangeArrowheads="1" noChangeShapeType="1" noTextEdit="1"/>
                </p:cNvSpPr>
                <p:nvPr/>
              </p:nvSpPr>
              <p:spPr>
                <a:xfrm>
                  <a:off x="4326145" y="4869359"/>
                  <a:ext cx="4970116" cy="215444"/>
                </a:xfrm>
                <a:prstGeom prst="rect">
                  <a:avLst/>
                </a:prstGeom>
                <a:blipFill>
                  <a:blip r:embed="rId41"/>
                  <a:stretch>
                    <a:fillRect l="-982" t="-25714" b="-514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2" name="TextBox 62">
                <a:extLst>
                  <a:ext uri="{FF2B5EF4-FFF2-40B4-BE49-F238E27FC236}">
                    <a16:creationId xmlns:a16="http://schemas.microsoft.com/office/drawing/2014/main" xmlns="" id="{750F3BBD-AE46-4142-A197-CE38D89255D7}"/>
                  </a:ext>
                </a:extLst>
              </p:cNvPr>
              <p:cNvSpPr txBox="1"/>
              <p:nvPr/>
            </p:nvSpPr>
            <p:spPr>
              <a:xfrm>
                <a:off x="390725" y="5444192"/>
                <a:ext cx="1615314" cy="29033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smtClean="0">
                        <a:latin typeface="Cambria Math" panose="02040503050406030204" pitchFamily="18" charset="0"/>
                        <a:ea typeface="Cambria Math" panose="02040503050406030204" pitchFamily="18" charset="0"/>
                      </a:rPr>
                      <m:t>=</m:t>
                    </m:r>
                    <m:sSub>
                      <m:sSubPr>
                        <m:ctrlPr>
                          <a:rPr lang="en-US" sz="1200" i="1">
                            <a:latin typeface="Cambria Math"/>
                          </a:rPr>
                        </m:ctrlPr>
                      </m:sSubPr>
                      <m:e>
                        <m:r>
                          <a:rPr lang="en-US" sz="1200" i="1">
                            <a:latin typeface="Cambria Math" panose="02040503050406030204" pitchFamily="18" charset="0"/>
                          </a:rPr>
                          <m:t>𝐼</m:t>
                        </m:r>
                      </m:e>
                      <m:sub>
                        <m:r>
                          <a:rPr lang="en-US" sz="1200" i="1">
                            <a:latin typeface="Cambria Math" panose="02040503050406030204" pitchFamily="18" charset="0"/>
                          </a:rPr>
                          <m:t>𝑜</m:t>
                        </m:r>
                      </m:sub>
                    </m:sSub>
                    <m:sSup>
                      <m:sSupPr>
                        <m:ctrlPr>
                          <a:rPr lang="en-US" sz="1200" i="1">
                            <a:latin typeface="Cambria Math"/>
                          </a:rPr>
                        </m:ctrlPr>
                      </m:sSupPr>
                      <m:e>
                        <m:r>
                          <a:rPr lang="en-US" sz="1200" i="1">
                            <a:latin typeface="Cambria Math" panose="02040503050406030204" pitchFamily="18" charset="0"/>
                          </a:rPr>
                          <m:t>𝑒</m:t>
                        </m:r>
                      </m:e>
                      <m:sup>
                        <m:f>
                          <m:fPr>
                            <m:ctrlPr>
                              <a:rPr lang="en-US" sz="1200" i="1">
                                <a:latin typeface="Cambria Math"/>
                              </a:rPr>
                            </m:ctrlPr>
                          </m:fPr>
                          <m:num>
                            <m:sSub>
                              <m:sSubPr>
                                <m:ctrlPr>
                                  <a:rPr lang="en-US" sz="1200" i="1">
                                    <a:latin typeface="Cambria Math"/>
                                  </a:rPr>
                                </m:ctrlPr>
                              </m:sSubPr>
                              <m:e>
                                <m:r>
                                  <a:rPr lang="en-US" sz="1200" i="1">
                                    <a:latin typeface="Cambria Math" panose="02040503050406030204" pitchFamily="18" charset="0"/>
                                  </a:rPr>
                                  <m:t>𝑉</m:t>
                                </m:r>
                              </m:e>
                              <m:sub>
                                <m:r>
                                  <a:rPr lang="en-US" sz="1200" b="0" i="1" smtClean="0">
                                    <a:latin typeface="Cambria Math" panose="02040503050406030204" pitchFamily="18" charset="0"/>
                                  </a:rPr>
                                  <m:t>𝐵𝐸</m:t>
                                </m:r>
                              </m:sub>
                            </m:sSub>
                          </m:num>
                          <m:den>
                            <m:sSub>
                              <m:sSubPr>
                                <m:ctrlPr>
                                  <a:rPr lang="en-US" sz="1200" i="1">
                                    <a:latin typeface="Cambria Math"/>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𝑉</m:t>
                                </m:r>
                              </m:e>
                              <m:sub>
                                <m:r>
                                  <a:rPr lang="en-US" sz="1200" i="1">
                                    <a:latin typeface="Cambria Math" panose="02040503050406030204" pitchFamily="18" charset="0"/>
                                    <a:ea typeface="Cambria Math" panose="02040503050406030204" pitchFamily="18" charset="0"/>
                                  </a:rPr>
                                  <m:t>𝑇</m:t>
                                </m:r>
                              </m:sub>
                            </m:sSub>
                          </m:den>
                        </m:f>
                      </m:sup>
                    </m:sSup>
                  </m:oMath>
                </a14:m>
                <a:r>
                  <a:rPr lang="en-US" sz="1200" dirty="0"/>
                  <a:t>    (NPN)</a:t>
                </a:r>
              </a:p>
            </p:txBody>
          </p:sp>
        </mc:Choice>
        <mc:Fallback xmlns="">
          <p:sp>
            <p:nvSpPr>
              <p:cNvPr id="63" name="TextBox 62">
                <a:extLst>
                  <a:ext uri="{FF2B5EF4-FFF2-40B4-BE49-F238E27FC236}">
                    <a16:creationId xmlns:a16="http://schemas.microsoft.com/office/drawing/2014/main" id="{750F3BBD-AE46-4142-A197-CE38D89255D7}"/>
                  </a:ext>
                </a:extLst>
              </p:cNvPr>
              <p:cNvSpPr txBox="1">
                <a:spLocks noRot="1" noChangeAspect="1" noMove="1" noResize="1" noEditPoints="1" noAdjustHandles="1" noChangeArrowheads="1" noChangeShapeType="1" noTextEdit="1"/>
              </p:cNvSpPr>
              <p:nvPr/>
            </p:nvSpPr>
            <p:spPr>
              <a:xfrm>
                <a:off x="7690086" y="1392607"/>
                <a:ext cx="1615314" cy="290336"/>
              </a:xfrm>
              <a:prstGeom prst="rect">
                <a:avLst/>
              </a:prstGeom>
              <a:blipFill>
                <a:blip r:embed="rId42"/>
                <a:stretch>
                  <a:fillRect l="-3396" r="-5283" b="-33333"/>
                </a:stretch>
              </a:blipFill>
            </p:spPr>
            <p:txBody>
              <a:bodyPr/>
              <a:lstStyle/>
              <a:p>
                <a:r>
                  <a:rPr lang="en-US">
                    <a:noFill/>
                  </a:rPr>
                  <a:t> </a:t>
                </a:r>
              </a:p>
            </p:txBody>
          </p:sp>
        </mc:Fallback>
      </mc:AlternateContent>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44"/>
                <a:stretch>
                  <a:fillRect l="-5714" r="-200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19" name="TextBox 210">
                <a:extLst>
                  <a:ext uri="{FF2B5EF4-FFF2-40B4-BE49-F238E27FC236}">
                    <a16:creationId xmlns:a16="http://schemas.microsoft.com/office/drawing/2014/main" xmlns="" id="{CFA50FA5-9EC9-4877-B3A4-EE12AA4D6F94}"/>
                  </a:ext>
                </a:extLst>
              </p:cNvPr>
              <p:cNvSpPr txBox="1"/>
              <p:nvPr/>
            </p:nvSpPr>
            <p:spPr>
              <a:xfrm>
                <a:off x="3794045" y="1083186"/>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i="1">
                          <a:latin typeface="Cambria Math"/>
                          <a:ea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119"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3794045" y="1083186"/>
                <a:ext cx="575542" cy="184666"/>
              </a:xfrm>
              <a:prstGeom prst="rect">
                <a:avLst/>
              </a:prstGeom>
              <a:blipFill rotWithShape="1">
                <a:blip r:embed="rId45"/>
                <a:stretch>
                  <a:fillRect l="-7368" r="-1053"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0" name="TextBox 13">
                <a:extLst>
                  <a:ext uri="{FF2B5EF4-FFF2-40B4-BE49-F238E27FC236}">
                    <a16:creationId xmlns:a16="http://schemas.microsoft.com/office/drawing/2014/main" xmlns="" id="{8F30EE7B-7750-45F4-8721-2605E22312F6}"/>
                  </a:ext>
                </a:extLst>
              </p:cNvPr>
              <p:cNvSpPr txBox="1"/>
              <p:nvPr/>
            </p:nvSpPr>
            <p:spPr>
              <a:xfrm>
                <a:off x="4722081" y="1496405"/>
                <a:ext cx="2625975" cy="445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r>
                        <a:rPr lang="en-US" sz="1400" b="0" i="1" smtClean="0">
                          <a:latin typeface="Cambria Math" panose="02040503050406030204" pitchFamily="18" charset="0"/>
                        </a:rPr>
                        <m:t>=</m:t>
                      </m:r>
                      <m:f>
                        <m:fPr>
                          <m:ctrlPr>
                            <a:rPr lang="en-US" sz="1400" b="0" i="1" smtClean="0">
                              <a:latin typeface="Cambria Math"/>
                            </a:rPr>
                          </m:ctrlPr>
                        </m:fPr>
                        <m:num>
                          <m:r>
                            <a:rPr lang="en-US" sz="1400" b="0" i="1" smtClean="0">
                              <a:latin typeface="Cambria Math" panose="02040503050406030204" pitchFamily="18" charset="0"/>
                            </a:rPr>
                            <m:t>𝑘𝑇</m:t>
                          </m:r>
                        </m:num>
                        <m:den>
                          <m:r>
                            <a:rPr lang="en-US" sz="1400" b="0" i="1" smtClean="0">
                              <a:latin typeface="Cambria Math" panose="02040503050406030204" pitchFamily="18" charset="0"/>
                            </a:rPr>
                            <m:t>𝑞</m:t>
                          </m:r>
                        </m:den>
                      </m:f>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25</m:t>
                      </m:r>
                      <m:r>
                        <a:rPr lang="en-US" sz="1400" b="0" i="1" smtClean="0">
                          <a:latin typeface="Cambria Math" panose="02040503050406030204" pitchFamily="18" charset="0"/>
                          <a:ea typeface="Cambria Math" panose="02040503050406030204" pitchFamily="18" charset="0"/>
                        </a:rPr>
                        <m:t>𝑚𝑉</m:t>
                      </m:r>
                      <m:r>
                        <a:rPr lang="en-US" sz="1400" b="0" i="1" smtClean="0">
                          <a:latin typeface="Cambria Math" panose="02040503050406030204" pitchFamily="18" charset="0"/>
                          <a:ea typeface="Cambria Math" panose="02040503050406030204" pitchFamily="18" charset="0"/>
                        </a:rPr>
                        <m:t> @ 300 </m:t>
                      </m:r>
                      <m:r>
                        <a:rPr lang="en-US" sz="1400" b="0" i="1" smtClean="0">
                          <a:latin typeface="Cambria Math" panose="02040503050406030204" pitchFamily="18" charset="0"/>
                          <a:ea typeface="Cambria Math" panose="02040503050406030204" pitchFamily="18" charset="0"/>
                        </a:rPr>
                        <m:t>𝐾</m:t>
                      </m:r>
                      <m:r>
                        <a:rPr lang="en-US" sz="1400" b="0" i="1" smtClean="0">
                          <a:latin typeface="Cambria Math" panose="02040503050406030204" pitchFamily="18" charset="0"/>
                          <a:ea typeface="Cambria Math" panose="02040503050406030204" pitchFamily="18" charset="0"/>
                        </a:rPr>
                        <m:t> (25℃)</m:t>
                      </m:r>
                    </m:oMath>
                  </m:oMathPara>
                </a14:m>
                <a:endParaRPr lang="en-US" sz="1400" dirty="0"/>
              </a:p>
            </p:txBody>
          </p:sp>
        </mc:Choice>
        <mc:Fallback xmlns="">
          <p:sp>
            <p:nvSpPr>
              <p:cNvPr id="120" name="TextBox 13">
                <a:extLst>
                  <a:ext uri="{FF2B5EF4-FFF2-40B4-BE49-F238E27FC236}">
                    <a16:creationId xmlns:a16="http://schemas.microsoft.com/office/drawing/2014/main" xmlns="" xmlns:a14="http://schemas.microsoft.com/office/drawing/2010/main" id="{8F30EE7B-7750-45F4-8721-2605E22312F6}"/>
                  </a:ext>
                </a:extLst>
              </p:cNvPr>
              <p:cNvSpPr txBox="1">
                <a:spLocks noRot="1" noChangeAspect="1" noMove="1" noResize="1" noEditPoints="1" noAdjustHandles="1" noChangeArrowheads="1" noChangeShapeType="1" noTextEdit="1"/>
              </p:cNvSpPr>
              <p:nvPr/>
            </p:nvSpPr>
            <p:spPr>
              <a:xfrm>
                <a:off x="4722081" y="1496405"/>
                <a:ext cx="2625975" cy="445315"/>
              </a:xfrm>
              <a:prstGeom prst="rect">
                <a:avLst/>
              </a:prstGeom>
              <a:blipFill rotWithShape="1">
                <a:blip r:embed="rId46"/>
                <a:stretch>
                  <a:fillRect l="-1163" r="-1860" b="-1216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1" name="TextBox 19">
                <a:extLst>
                  <a:ext uri="{FF2B5EF4-FFF2-40B4-BE49-F238E27FC236}">
                    <a16:creationId xmlns:a16="http://schemas.microsoft.com/office/drawing/2014/main" xmlns="" id="{0B0664D0-F815-431F-8174-F80FFAAEA96C}"/>
                  </a:ext>
                </a:extLst>
              </p:cNvPr>
              <p:cNvSpPr txBox="1"/>
              <p:nvPr/>
            </p:nvSpPr>
            <p:spPr>
              <a:xfrm>
                <a:off x="7873722" y="1327640"/>
                <a:ext cx="219585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=1.38064852</m:t>
                      </m:r>
                      <m:r>
                        <a:rPr lang="en-US" sz="1400" b="0" i="1" smtClean="0">
                          <a:latin typeface="Cambria Math" panose="02040503050406030204" pitchFamily="18" charset="0"/>
                          <a:ea typeface="Cambria Math" panose="02040503050406030204" pitchFamily="18" charset="0"/>
                        </a:rPr>
                        <m:t>𝑥</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10</m:t>
                          </m:r>
                        </m:e>
                        <m:sup>
                          <m:r>
                            <a:rPr lang="en-US" sz="1400" b="0" i="1" smtClean="0">
                              <a:latin typeface="Cambria Math" panose="02040503050406030204" pitchFamily="18" charset="0"/>
                              <a:ea typeface="Cambria Math" panose="02040503050406030204" pitchFamily="18" charset="0"/>
                            </a:rPr>
                            <m:t>−23</m:t>
                          </m:r>
                        </m:sup>
                      </m:sSup>
                      <m:f>
                        <m:fPr>
                          <m:type m:val="lin"/>
                          <m:ctrlPr>
                            <a:rPr lang="en-US" sz="1400" b="0" i="1" smtClean="0">
                              <a:latin typeface="Cambria Math"/>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𝐽</m:t>
                          </m:r>
                        </m:num>
                        <m:den>
                          <m:r>
                            <a:rPr lang="en-US" sz="1400" b="0" i="1" smtClean="0">
                              <a:latin typeface="Cambria Math" panose="02040503050406030204" pitchFamily="18" charset="0"/>
                              <a:ea typeface="Cambria Math" panose="02040503050406030204" pitchFamily="18" charset="0"/>
                            </a:rPr>
                            <m:t>𝐾</m:t>
                          </m:r>
                        </m:den>
                      </m:f>
                    </m:oMath>
                  </m:oMathPara>
                </a14:m>
                <a:endParaRPr lang="en-US" sz="1400" dirty="0"/>
              </a:p>
            </p:txBody>
          </p:sp>
        </mc:Choice>
        <mc:Fallback xmlns="">
          <p:sp>
            <p:nvSpPr>
              <p:cNvPr id="121" name="TextBox 19">
                <a:extLst>
                  <a:ext uri="{FF2B5EF4-FFF2-40B4-BE49-F238E27FC236}">
                    <a16:creationId xmlns:a16="http://schemas.microsoft.com/office/drawing/2014/main" xmlns="" xmlns:a14="http://schemas.microsoft.com/office/drawing/2010/main" id="{0B0664D0-F815-431F-8174-F80FFAAEA96C}"/>
                  </a:ext>
                </a:extLst>
              </p:cNvPr>
              <p:cNvSpPr txBox="1">
                <a:spLocks noRot="1" noChangeAspect="1" noMove="1" noResize="1" noEditPoints="1" noAdjustHandles="1" noChangeArrowheads="1" noChangeShapeType="1" noTextEdit="1"/>
              </p:cNvSpPr>
              <p:nvPr/>
            </p:nvSpPr>
            <p:spPr>
              <a:xfrm>
                <a:off x="7873722" y="1327640"/>
                <a:ext cx="2195858" cy="215444"/>
              </a:xfrm>
              <a:prstGeom prst="rect">
                <a:avLst/>
              </a:prstGeom>
              <a:blipFill rotWithShape="1">
                <a:blip r:embed="rId47"/>
                <a:stretch>
                  <a:fillRect l="-1667" t="-157143" r="-17778" b="-245714"/>
                </a:stretch>
              </a:blipFill>
            </p:spPr>
            <p:txBody>
              <a:bodyPr/>
              <a:lstStyle/>
              <a:p>
                <a:r>
                  <a:rPr lang="es-CR">
                    <a:noFill/>
                  </a:rPr>
                  <a:t> </a:t>
                </a:r>
              </a:p>
            </p:txBody>
          </p:sp>
        </mc:Fallback>
      </mc:AlternateContent>
      <p:sp>
        <p:nvSpPr>
          <p:cNvPr id="122" name="Rectangle 20">
            <a:extLst>
              <a:ext uri="{FF2B5EF4-FFF2-40B4-BE49-F238E27FC236}">
                <a16:creationId xmlns:a16="http://schemas.microsoft.com/office/drawing/2014/main" xmlns="" id="{C391764E-99D4-41E0-810F-7C8739A1867B}"/>
              </a:ext>
            </a:extLst>
          </p:cNvPr>
          <p:cNvSpPr/>
          <p:nvPr/>
        </p:nvSpPr>
        <p:spPr>
          <a:xfrm>
            <a:off x="10202620" y="1645642"/>
            <a:ext cx="1207382" cy="276999"/>
          </a:xfrm>
          <a:prstGeom prst="rect">
            <a:avLst/>
          </a:prstGeom>
        </p:spPr>
        <p:txBody>
          <a:bodyPr wrap="none">
            <a:spAutoFit/>
          </a:bodyPr>
          <a:lstStyle/>
          <a:p>
            <a:r>
              <a:rPr lang="en-US" sz="1200" i="0" dirty="0" err="1">
                <a:solidFill>
                  <a:srgbClr val="222222"/>
                </a:solidFill>
                <a:effectLst/>
                <a:latin typeface="Arial" panose="020B0604020202020204" pitchFamily="34" charset="0"/>
              </a:rPr>
              <a:t>Carga</a:t>
            </a:r>
            <a:r>
              <a:rPr lang="en-US" sz="1200" i="0" dirty="0">
                <a:solidFill>
                  <a:srgbClr val="222222"/>
                </a:solidFill>
                <a:effectLst/>
                <a:latin typeface="Arial" panose="020B0604020202020204" pitchFamily="34" charset="0"/>
              </a:rPr>
              <a:t> </a:t>
            </a:r>
            <a:r>
              <a:rPr lang="en-US" sz="1200" i="0" dirty="0" err="1">
                <a:solidFill>
                  <a:srgbClr val="222222"/>
                </a:solidFill>
                <a:effectLst/>
                <a:latin typeface="Arial" panose="020B0604020202020204" pitchFamily="34" charset="0"/>
              </a:rPr>
              <a:t>Electr</a:t>
            </a:r>
            <a:r>
              <a:rPr lang="en-US" sz="1200" dirty="0" err="1">
                <a:solidFill>
                  <a:srgbClr val="222222"/>
                </a:solidFill>
                <a:latin typeface="Arial" panose="020B0604020202020204" pitchFamily="34" charset="0"/>
              </a:rPr>
              <a:t>ón</a:t>
            </a:r>
            <a:endParaRPr lang="en-US" sz="1200" dirty="0"/>
          </a:p>
        </p:txBody>
      </p:sp>
      <mc:AlternateContent xmlns:mc="http://schemas.openxmlformats.org/markup-compatibility/2006" xmlns:a14="http://schemas.microsoft.com/office/drawing/2010/main">
        <mc:Choice Requires="a14">
          <p:sp>
            <p:nvSpPr>
              <p:cNvPr id="123" name="TextBox 22">
                <a:extLst>
                  <a:ext uri="{FF2B5EF4-FFF2-40B4-BE49-F238E27FC236}">
                    <a16:creationId xmlns:a16="http://schemas.microsoft.com/office/drawing/2014/main" xmlns="" id="{CC6995EA-1E60-449D-A60E-DF9686625A9B}"/>
                  </a:ext>
                </a:extLst>
              </p:cNvPr>
              <p:cNvSpPr txBox="1"/>
              <p:nvPr/>
            </p:nvSpPr>
            <p:spPr>
              <a:xfrm>
                <a:off x="7873722" y="1688383"/>
                <a:ext cx="2004972" cy="215444"/>
              </a:xfrm>
              <a:prstGeom prst="rect">
                <a:avLst/>
              </a:prstGeom>
              <a:noFill/>
            </p:spPr>
            <p:txBody>
              <a:bodyPr wrap="none" lIns="0" tIns="0" rIns="0" bIns="0" rtlCol="0">
                <a:spAutoFit/>
              </a:bodyPr>
              <a:lstStyle/>
              <a:p>
                <a:r>
                  <a:rPr lang="en-US" sz="1400" b="0" dirty="0">
                    <a:ea typeface="Cambria Math" panose="02040503050406030204" pitchFamily="18" charset="0"/>
                  </a:rPr>
                  <a:t>q</a:t>
                </a:r>
                <a14:m>
                  <m:oMath xmlns:m="http://schemas.openxmlformats.org/officeDocument/2006/math">
                    <m:r>
                      <a:rPr lang="en-US" sz="1400" b="0" i="1" smtClean="0">
                        <a:latin typeface="Cambria Math" panose="02040503050406030204" pitchFamily="18" charset="0"/>
                        <a:ea typeface="Cambria Math" panose="02040503050406030204" pitchFamily="18" charset="0"/>
                      </a:rPr>
                      <m:t>=1. 602176565</m:t>
                    </m:r>
                    <m:r>
                      <a:rPr lang="en-US" sz="1400" b="0" i="1" smtClean="0">
                        <a:latin typeface="Cambria Math" panose="02040503050406030204" pitchFamily="18" charset="0"/>
                        <a:ea typeface="Cambria Math" panose="02040503050406030204" pitchFamily="18" charset="0"/>
                      </a:rPr>
                      <m:t>𝑥</m:t>
                    </m:r>
                    <m:sSup>
                      <m:sSupPr>
                        <m:ctrlPr>
                          <a:rPr lang="en-US" sz="1400" b="0" i="1" smtClean="0">
                            <a:latin typeface="Cambria Math"/>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10</m:t>
                        </m:r>
                      </m:e>
                      <m:sup>
                        <m:r>
                          <a:rPr lang="en-US" sz="1400" b="0" i="1" smtClean="0">
                            <a:latin typeface="Cambria Math" panose="02040503050406030204" pitchFamily="18" charset="0"/>
                            <a:ea typeface="Cambria Math" panose="02040503050406030204" pitchFamily="18" charset="0"/>
                          </a:rPr>
                          <m:t>−19</m:t>
                        </m:r>
                      </m:sup>
                    </m:sSup>
                    <m:r>
                      <a:rPr lang="en-US" sz="1400" b="0" i="1" smtClean="0">
                        <a:latin typeface="Cambria Math" panose="02040503050406030204" pitchFamily="18" charset="0"/>
                        <a:ea typeface="Cambria Math" panose="02040503050406030204" pitchFamily="18" charset="0"/>
                      </a:rPr>
                      <m:t>𝐶</m:t>
                    </m:r>
                  </m:oMath>
                </a14:m>
                <a:endParaRPr lang="en-US" sz="1400" dirty="0"/>
              </a:p>
            </p:txBody>
          </p:sp>
        </mc:Choice>
        <mc:Fallback xmlns="">
          <p:sp>
            <p:nvSpPr>
              <p:cNvPr id="123" name="TextBox 22">
                <a:extLst>
                  <a:ext uri="{FF2B5EF4-FFF2-40B4-BE49-F238E27FC236}">
                    <a16:creationId xmlns:a16="http://schemas.microsoft.com/office/drawing/2014/main" xmlns="" xmlns:a14="http://schemas.microsoft.com/office/drawing/2010/main" id="{CC6995EA-1E60-449D-A60E-DF9686625A9B}"/>
                  </a:ext>
                </a:extLst>
              </p:cNvPr>
              <p:cNvSpPr txBox="1">
                <a:spLocks noRot="1" noChangeAspect="1" noMove="1" noResize="1" noEditPoints="1" noAdjustHandles="1" noChangeArrowheads="1" noChangeShapeType="1" noTextEdit="1"/>
              </p:cNvSpPr>
              <p:nvPr/>
            </p:nvSpPr>
            <p:spPr>
              <a:xfrm>
                <a:off x="7873722" y="1688383"/>
                <a:ext cx="2004972" cy="215444"/>
              </a:xfrm>
              <a:prstGeom prst="rect">
                <a:avLst/>
              </a:prstGeom>
              <a:blipFill rotWithShape="1">
                <a:blip r:embed="rId48"/>
                <a:stretch>
                  <a:fillRect l="-5471" t="-22857" r="-1520" b="-51429"/>
                </a:stretch>
              </a:blipFill>
            </p:spPr>
            <p:txBody>
              <a:bodyPr/>
              <a:lstStyle/>
              <a:p>
                <a:r>
                  <a:rPr lang="es-CR">
                    <a:noFill/>
                  </a:rPr>
                  <a:t> </a:t>
                </a:r>
              </a:p>
            </p:txBody>
          </p:sp>
        </mc:Fallback>
      </mc:AlternateContent>
      <p:sp>
        <p:nvSpPr>
          <p:cNvPr id="132" name="Rectangle 25">
            <a:extLst>
              <a:ext uri="{FF2B5EF4-FFF2-40B4-BE49-F238E27FC236}">
                <a16:creationId xmlns:a16="http://schemas.microsoft.com/office/drawing/2014/main" xmlns="" id="{A76C7138-4493-4090-966E-953B0BCCD2C3}"/>
              </a:ext>
            </a:extLst>
          </p:cNvPr>
          <p:cNvSpPr/>
          <p:nvPr/>
        </p:nvSpPr>
        <p:spPr>
          <a:xfrm>
            <a:off x="10231691" y="1281942"/>
            <a:ext cx="1191352" cy="276999"/>
          </a:xfrm>
          <a:prstGeom prst="rect">
            <a:avLst/>
          </a:prstGeom>
        </p:spPr>
        <p:txBody>
          <a:bodyPr wrap="none">
            <a:spAutoFit/>
          </a:bodyPr>
          <a:lstStyle/>
          <a:p>
            <a:r>
              <a:rPr lang="en-US" sz="1200" i="0" dirty="0" err="1">
                <a:solidFill>
                  <a:srgbClr val="222222"/>
                </a:solidFill>
                <a:effectLst/>
                <a:latin typeface="Arial" panose="020B0604020202020204" pitchFamily="34" charset="0"/>
              </a:rPr>
              <a:t>Cte</a:t>
            </a:r>
            <a:r>
              <a:rPr lang="en-US" sz="1200" i="0" dirty="0">
                <a:solidFill>
                  <a:srgbClr val="222222"/>
                </a:solidFill>
                <a:effectLst/>
                <a:latin typeface="Arial" panose="020B0604020202020204" pitchFamily="34" charset="0"/>
              </a:rPr>
              <a:t> Boltzmann</a:t>
            </a:r>
            <a:endParaRPr lang="en-US" sz="1200" dirty="0"/>
          </a:p>
        </p:txBody>
      </p:sp>
    </p:spTree>
    <p:extLst>
      <p:ext uri="{BB962C8B-B14F-4D97-AF65-F5344CB8AC3E}">
        <p14:creationId xmlns:p14="http://schemas.microsoft.com/office/powerpoint/2010/main" val="168723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P spid="120" grpId="0"/>
      <p:bldP spid="121" grpId="0"/>
      <p:bldP spid="122" grpId="0"/>
      <p:bldP spid="123" grpId="0"/>
      <p:bldP spid="1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1832676" y="1533387"/>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994180" y="2684062"/>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841780" y="2684062"/>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0" name="Group 62">
            <a:extLst>
              <a:ext uri="{FF2B5EF4-FFF2-40B4-BE49-F238E27FC236}">
                <a16:creationId xmlns:a16="http://schemas.microsoft.com/office/drawing/2014/main" xmlns="" id="{CC99F878-82E4-40B3-8437-F9ECC5C4A173}"/>
              </a:ext>
            </a:extLst>
          </p:cNvPr>
          <p:cNvGrpSpPr/>
          <p:nvPr/>
        </p:nvGrpSpPr>
        <p:grpSpPr>
          <a:xfrm>
            <a:off x="4413956" y="2358877"/>
            <a:ext cx="7778044" cy="4347589"/>
            <a:chOff x="4103246" y="2330538"/>
            <a:chExt cx="7778044" cy="4347589"/>
          </a:xfrm>
        </p:grpSpPr>
        <p:sp>
          <p:nvSpPr>
            <p:cNvPr id="301" name="Rectangle 33">
              <a:extLst>
                <a:ext uri="{FF2B5EF4-FFF2-40B4-BE49-F238E27FC236}">
                  <a16:creationId xmlns:a16="http://schemas.microsoft.com/office/drawing/2014/main" xmlns="" id="{1BE2BA39-614B-40AB-B747-4AF7F05906EC}"/>
                </a:ext>
              </a:extLst>
            </p:cNvPr>
            <p:cNvSpPr/>
            <p:nvPr/>
          </p:nvSpPr>
          <p:spPr>
            <a:xfrm>
              <a:off x="4103246" y="2330538"/>
              <a:ext cx="7778044" cy="4347589"/>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2" name="TextBox 26">
                  <a:extLst>
                    <a:ext uri="{FF2B5EF4-FFF2-40B4-BE49-F238E27FC236}">
                      <a16:creationId xmlns:a16="http://schemas.microsoft.com/office/drawing/2014/main" xmlns="" id="{E284D0E1-DBB3-4F40-AB27-D53B644A74F7}"/>
                    </a:ext>
                  </a:extLst>
                </p:cNvPr>
                <p:cNvSpPr txBox="1"/>
                <p:nvPr/>
              </p:nvSpPr>
              <p:spPr>
                <a:xfrm>
                  <a:off x="4229565" y="2396668"/>
                  <a:ext cx="3574825" cy="369332"/>
                </a:xfrm>
                <a:prstGeom prst="rect">
                  <a:avLst/>
                </a:prstGeom>
                <a:noFill/>
              </p:spPr>
              <p:txBody>
                <a:bodyPr wrap="none" rtlCol="0">
                  <a:spAutoFit/>
                </a:bodyPr>
                <a:lstStyle/>
                <a:p>
                  <a:r>
                    <a:rPr lang="es-CR" dirty="0"/>
                    <a:t>L</a:t>
                  </a:r>
                  <a:r>
                    <a:rPr lang="en-US" dirty="0"/>
                    <a:t>a </a:t>
                  </a:r>
                  <a:r>
                    <a:rPr lang="en-US" dirty="0" err="1"/>
                    <a:t>corriente</a:t>
                  </a:r>
                  <a:r>
                    <a:rPr lang="en-US" dirty="0"/>
                    <a:t> de </a:t>
                  </a:r>
                  <a:r>
                    <a:rPr lang="en-US" dirty="0" err="1"/>
                    <a:t>saturación</a:t>
                  </a:r>
                  <a:r>
                    <a:rPr lang="en-US" dirty="0"/>
                    <a:t> </a:t>
                  </a:r>
                  <a:r>
                    <a:rPr lang="en-US" dirty="0" err="1"/>
                    <a:t>inversa</a:t>
                  </a:r>
                  <a:r>
                    <a:rPr lang="en-US" dirty="0"/>
                    <a:t> </a:t>
                  </a:r>
                  <a14:m>
                    <m:oMath xmlns:m="http://schemas.openxmlformats.org/officeDocument/2006/math">
                      <m:sSub>
                        <m:sSubPr>
                          <m:ctrlPr>
                            <a:rPr lang="en-US" i="1" smtClean="0">
                              <a:latin typeface="Cambria Math"/>
                            </a:rPr>
                          </m:ctrlPr>
                        </m:sSubPr>
                        <m:e>
                          <m:r>
                            <a:rPr lang="es-CR" b="0" i="1" smtClean="0">
                              <a:latin typeface="Cambria Math" panose="02040503050406030204" pitchFamily="18" charset="0"/>
                            </a:rPr>
                            <m:t>𝐼</m:t>
                          </m:r>
                        </m:e>
                        <m:sub>
                          <m:r>
                            <a:rPr lang="es-CR" b="0" i="1" smtClean="0">
                              <a:latin typeface="Cambria Math" panose="02040503050406030204" pitchFamily="18" charset="0"/>
                            </a:rPr>
                            <m:t>0</m:t>
                          </m:r>
                        </m:sub>
                      </m:sSub>
                    </m:oMath>
                  </a14:m>
                  <a:endParaRPr lang="en-US" dirty="0"/>
                </a:p>
              </p:txBody>
            </p:sp>
          </mc:Choice>
          <mc:Fallback xmlns="">
            <p:sp>
              <p:nvSpPr>
                <p:cNvPr id="27" name="TextBox 26">
                  <a:extLst>
                    <a:ext uri="{FF2B5EF4-FFF2-40B4-BE49-F238E27FC236}">
                      <a16:creationId xmlns:a16="http://schemas.microsoft.com/office/drawing/2014/main" id="{E284D0E1-DBB3-4F40-AB27-D53B644A74F7}"/>
                    </a:ext>
                  </a:extLst>
                </p:cNvPr>
                <p:cNvSpPr txBox="1">
                  <a:spLocks noRot="1" noChangeAspect="1" noMove="1" noResize="1" noEditPoints="1" noAdjustHandles="1" noChangeArrowheads="1" noChangeShapeType="1" noTextEdit="1"/>
                </p:cNvSpPr>
                <p:nvPr/>
              </p:nvSpPr>
              <p:spPr>
                <a:xfrm>
                  <a:off x="4229565" y="2396668"/>
                  <a:ext cx="3574825" cy="369332"/>
                </a:xfrm>
                <a:prstGeom prst="rect">
                  <a:avLst/>
                </a:prstGeom>
                <a:blipFill>
                  <a:blip r:embed="rId14"/>
                  <a:stretch>
                    <a:fillRect l="-153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3" name="TextBox 27">
                  <a:extLst>
                    <a:ext uri="{FF2B5EF4-FFF2-40B4-BE49-F238E27FC236}">
                      <a16:creationId xmlns:a16="http://schemas.microsoft.com/office/drawing/2014/main" xmlns="" id="{C5B8AE29-6D2B-421F-8D08-D8CFF3BB1EF9}"/>
                    </a:ext>
                  </a:extLst>
                </p:cNvPr>
                <p:cNvSpPr txBox="1"/>
                <p:nvPr/>
              </p:nvSpPr>
              <p:spPr>
                <a:xfrm>
                  <a:off x="7992268" y="2495823"/>
                  <a:ext cx="15943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a:rPr>
                            </m:ctrlPr>
                          </m:dPr>
                          <m:e>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−14</m:t>
                                </m:r>
                              </m:sup>
                            </m:sSup>
                            <m:r>
                              <a:rPr lang="en-US" sz="1400" b="0" i="1" smtClean="0">
                                <a:latin typeface="Cambria Math" panose="02040503050406030204" pitchFamily="18" charset="0"/>
                              </a:rPr>
                              <m:t>𝐴</m:t>
                            </m:r>
                            <m:r>
                              <a:rPr lang="en-US" sz="1400" b="0" i="1" smtClean="0">
                                <a:latin typeface="Cambria Math" panose="02040503050406030204" pitchFamily="18" charset="0"/>
                              </a:rPr>
                              <m:t> − </m:t>
                            </m:r>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−16</m:t>
                                </m:r>
                              </m:sup>
                            </m:sSup>
                            <m:r>
                              <a:rPr lang="en-US" sz="1400" b="0" i="1" smtClean="0">
                                <a:latin typeface="Cambria Math" panose="02040503050406030204" pitchFamily="18" charset="0"/>
                              </a:rPr>
                              <m:t>𝐴</m:t>
                            </m:r>
                          </m:e>
                        </m:d>
                      </m:oMath>
                    </m:oMathPara>
                  </a14:m>
                  <a:endParaRPr lang="en-US" sz="1400" dirty="0"/>
                </a:p>
              </p:txBody>
            </p:sp>
          </mc:Choice>
          <mc:Fallback xmlns="">
            <p:sp>
              <p:nvSpPr>
                <p:cNvPr id="28" name="TextBox 27">
                  <a:extLst>
                    <a:ext uri="{FF2B5EF4-FFF2-40B4-BE49-F238E27FC236}">
                      <a16:creationId xmlns:a16="http://schemas.microsoft.com/office/drawing/2014/main" id="{C5B8AE29-6D2B-421F-8D08-D8CFF3BB1EF9}"/>
                    </a:ext>
                  </a:extLst>
                </p:cNvPr>
                <p:cNvSpPr txBox="1">
                  <a:spLocks noRot="1" noChangeAspect="1" noMove="1" noResize="1" noEditPoints="1" noAdjustHandles="1" noChangeArrowheads="1" noChangeShapeType="1" noTextEdit="1"/>
                </p:cNvSpPr>
                <p:nvPr/>
              </p:nvSpPr>
              <p:spPr>
                <a:xfrm>
                  <a:off x="7992268" y="2495823"/>
                  <a:ext cx="1594347" cy="215444"/>
                </a:xfrm>
                <a:prstGeom prst="rect">
                  <a:avLst/>
                </a:prstGeom>
                <a:blipFill>
                  <a:blip r:embed="rId15"/>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4" name="TextBox 28">
                  <a:extLst>
                    <a:ext uri="{FF2B5EF4-FFF2-40B4-BE49-F238E27FC236}">
                      <a16:creationId xmlns:a16="http://schemas.microsoft.com/office/drawing/2014/main" xmlns="" id="{92F0BC2F-5DDE-4E64-B8D0-F21D8E1C4543}"/>
                    </a:ext>
                  </a:extLst>
                </p:cNvPr>
                <p:cNvSpPr txBox="1"/>
                <p:nvPr/>
              </p:nvSpPr>
              <p:spPr>
                <a:xfrm>
                  <a:off x="4411371" y="3015593"/>
                  <a:ext cx="2429639" cy="557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𝑞𝐴</m:t>
                        </m:r>
                        <m:sSup>
                          <m:sSupPr>
                            <m:ctrlPr>
                              <a:rPr lang="en-US" sz="1600" b="0" i="1" smtClean="0">
                                <a:latin typeface="Cambria Math"/>
                              </a:rPr>
                            </m:ctrlPr>
                          </m:sSupPr>
                          <m:e>
                            <m:sSub>
                              <m:sSubPr>
                                <m:ctrlPr>
                                  <a:rPr lang="en-US" sz="1600" b="0" i="1" smtClean="0">
                                    <a:latin typeface="Cambria Math"/>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𝑖</m:t>
                                </m:r>
                              </m:sub>
                            </m:sSub>
                          </m:e>
                          <m:sup>
                            <m:r>
                              <a:rPr lang="en-US" sz="1600" b="0" i="1" smtClean="0">
                                <a:latin typeface="Cambria Math" panose="02040503050406030204" pitchFamily="18" charset="0"/>
                              </a:rPr>
                              <m:t>2</m:t>
                            </m:r>
                          </m:sup>
                        </m:sSup>
                        <m:d>
                          <m:dPr>
                            <m:ctrlPr>
                              <a:rPr lang="en-US" sz="1600" b="0" i="1" smtClean="0">
                                <a:latin typeface="Cambria Math"/>
                              </a:rPr>
                            </m:ctrlPr>
                          </m:dPr>
                          <m:e>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𝑛</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𝐴</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𝑛</m:t>
                                    </m:r>
                                  </m:sub>
                                </m:sSub>
                              </m:den>
                            </m:f>
                            <m:r>
                              <a:rPr lang="en-US" sz="1600" b="0" i="1" smtClean="0">
                                <a:latin typeface="Cambria Math" panose="02040503050406030204" pitchFamily="18" charset="0"/>
                              </a:rPr>
                              <m:t>+</m:t>
                            </m:r>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𝑝</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𝐷</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𝑝</m:t>
                                    </m:r>
                                  </m:sub>
                                </m:sSub>
                              </m:den>
                            </m:f>
                          </m:e>
                        </m:d>
                      </m:oMath>
                    </m:oMathPara>
                  </a14:m>
                  <a:endParaRPr lang="en-US" sz="1600" dirty="0"/>
                </a:p>
              </p:txBody>
            </p:sp>
          </mc:Choice>
          <mc:Fallback xmlns="">
            <p:sp>
              <p:nvSpPr>
                <p:cNvPr id="29" name="TextBox 28">
                  <a:extLst>
                    <a:ext uri="{FF2B5EF4-FFF2-40B4-BE49-F238E27FC236}">
                      <a16:creationId xmlns:a16="http://schemas.microsoft.com/office/drawing/2014/main" id="{92F0BC2F-5DDE-4E64-B8D0-F21D8E1C4543}"/>
                    </a:ext>
                  </a:extLst>
                </p:cNvPr>
                <p:cNvSpPr txBox="1">
                  <a:spLocks noRot="1" noChangeAspect="1" noMove="1" noResize="1" noEditPoints="1" noAdjustHandles="1" noChangeArrowheads="1" noChangeShapeType="1" noTextEdit="1"/>
                </p:cNvSpPr>
                <p:nvPr/>
              </p:nvSpPr>
              <p:spPr>
                <a:xfrm>
                  <a:off x="4411371" y="3015593"/>
                  <a:ext cx="2429639" cy="55771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5" name="TextBox 29">
                  <a:extLst>
                    <a:ext uri="{FF2B5EF4-FFF2-40B4-BE49-F238E27FC236}">
                      <a16:creationId xmlns:a16="http://schemas.microsoft.com/office/drawing/2014/main" xmlns="" id="{CEA04C96-6680-4806-9937-3ADECB12121C}"/>
                    </a:ext>
                  </a:extLst>
                </p:cNvPr>
                <p:cNvSpPr txBox="1"/>
                <p:nvPr/>
              </p:nvSpPr>
              <p:spPr>
                <a:xfrm>
                  <a:off x="4292245" y="5872578"/>
                  <a:ext cx="5478679"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𝐷</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donadores</a:t>
                  </a:r>
                  <a:r>
                    <a:rPr lang="en-US" sz="1400" dirty="0"/>
                    <a:t> (# </a:t>
                  </a:r>
                  <a:r>
                    <a:rPr lang="es-CR" sz="1400" dirty="0"/>
                    <a:t>átomos pentavalentes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0" name="TextBox 29">
                  <a:extLst>
                    <a:ext uri="{FF2B5EF4-FFF2-40B4-BE49-F238E27FC236}">
                      <a16:creationId xmlns:a16="http://schemas.microsoft.com/office/drawing/2014/main" id="{CEA04C96-6680-4806-9937-3ADECB12121C}"/>
                    </a:ext>
                  </a:extLst>
                </p:cNvPr>
                <p:cNvSpPr txBox="1">
                  <a:spLocks noRot="1" noChangeAspect="1" noMove="1" noResize="1" noEditPoints="1" noAdjustHandles="1" noChangeArrowheads="1" noChangeShapeType="1" noTextEdit="1"/>
                </p:cNvSpPr>
                <p:nvPr/>
              </p:nvSpPr>
              <p:spPr>
                <a:xfrm>
                  <a:off x="4292245" y="5872578"/>
                  <a:ext cx="5478679" cy="215444"/>
                </a:xfrm>
                <a:prstGeom prst="rect">
                  <a:avLst/>
                </a:prstGeom>
                <a:blipFill>
                  <a:blip r:embed="rId17"/>
                  <a:stretch>
                    <a:fillRect l="-1112" t="-22222" r="-5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6" name="TextBox 30">
                  <a:extLst>
                    <a:ext uri="{FF2B5EF4-FFF2-40B4-BE49-F238E27FC236}">
                      <a16:creationId xmlns:a16="http://schemas.microsoft.com/office/drawing/2014/main" xmlns="" id="{2E981C94-3BCE-47DF-AE25-F7222EDCF8A3}"/>
                    </a:ext>
                  </a:extLst>
                </p:cNvPr>
                <p:cNvSpPr txBox="1"/>
                <p:nvPr/>
              </p:nvSpPr>
              <p:spPr>
                <a:xfrm>
                  <a:off x="4326145" y="3734599"/>
                  <a:ext cx="239501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:á</m:t>
                        </m:r>
                        <m:r>
                          <a:rPr lang="es-CR" sz="1400" b="0" i="1" smtClean="0">
                            <a:latin typeface="Cambria Math" panose="02040503050406030204" pitchFamily="18" charset="0"/>
                          </a:rPr>
                          <m:t>𝑟𝑒𝑎</m:t>
                        </m:r>
                        <m:r>
                          <a:rPr lang="es-CR" sz="1400" b="0" i="1" smtClean="0">
                            <a:latin typeface="Cambria Math" panose="02040503050406030204" pitchFamily="18" charset="0"/>
                          </a:rPr>
                          <m:t> </m:t>
                        </m:r>
                        <m:r>
                          <a:rPr lang="es-CR" sz="1400" b="0" i="1" smtClean="0">
                            <a:latin typeface="Cambria Math" panose="02040503050406030204" pitchFamily="18" charset="0"/>
                          </a:rPr>
                          <m:t>𝑡𝑟𝑎𝑛𝑠𝑣𝑒𝑟𝑠𝑎𝑙</m:t>
                        </m:r>
                        <m:r>
                          <a:rPr lang="es-CR" sz="1400" b="0" i="1" smtClean="0">
                            <a:latin typeface="Cambria Math" panose="02040503050406030204" pitchFamily="18" charset="0"/>
                          </a:rPr>
                          <m:t> </m:t>
                        </m:r>
                        <m:r>
                          <a:rPr lang="es-CR" sz="1400" b="0" i="1" smtClean="0">
                            <a:latin typeface="Cambria Math" panose="02040503050406030204" pitchFamily="18" charset="0"/>
                          </a:rPr>
                          <m:t>𝑑𝑒𝑙</m:t>
                        </m:r>
                        <m:r>
                          <a:rPr lang="es-CR" sz="1400" b="0" i="1" smtClean="0">
                            <a:latin typeface="Cambria Math" panose="02040503050406030204" pitchFamily="18" charset="0"/>
                          </a:rPr>
                          <m:t> </m:t>
                        </m:r>
                        <m:r>
                          <a:rPr lang="es-CR" sz="1400" b="0" i="1" smtClean="0">
                            <a:latin typeface="Cambria Math" panose="02040503050406030204" pitchFamily="18" charset="0"/>
                          </a:rPr>
                          <m:t>𝑑𝑖𝑜𝑑𝑜</m:t>
                        </m:r>
                      </m:oMath>
                    </m:oMathPara>
                  </a14:m>
                  <a:endParaRPr lang="en-US" sz="1400" dirty="0"/>
                </a:p>
              </p:txBody>
            </p:sp>
          </mc:Choice>
          <mc:Fallback xmlns="">
            <p:sp>
              <p:nvSpPr>
                <p:cNvPr id="31" name="TextBox 30">
                  <a:extLst>
                    <a:ext uri="{FF2B5EF4-FFF2-40B4-BE49-F238E27FC236}">
                      <a16:creationId xmlns:a16="http://schemas.microsoft.com/office/drawing/2014/main" id="{2E981C94-3BCE-47DF-AE25-F7222EDCF8A3}"/>
                    </a:ext>
                  </a:extLst>
                </p:cNvPr>
                <p:cNvSpPr txBox="1">
                  <a:spLocks noRot="1" noChangeAspect="1" noMove="1" noResize="1" noEditPoints="1" noAdjustHandles="1" noChangeArrowheads="1" noChangeShapeType="1" noTextEdit="1"/>
                </p:cNvSpPr>
                <p:nvPr/>
              </p:nvSpPr>
              <p:spPr>
                <a:xfrm>
                  <a:off x="4326145" y="3734599"/>
                  <a:ext cx="2395015" cy="215444"/>
                </a:xfrm>
                <a:prstGeom prst="rect">
                  <a:avLst/>
                </a:prstGeom>
                <a:blipFill>
                  <a:blip r:embed="rId18"/>
                  <a:stretch>
                    <a:fillRect l="-1272" r="-763"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 name="TextBox 31">
                  <a:extLst>
                    <a:ext uri="{FF2B5EF4-FFF2-40B4-BE49-F238E27FC236}">
                      <a16:creationId xmlns:a16="http://schemas.microsoft.com/office/drawing/2014/main" xmlns="" id="{AFF52791-2E08-4F40-B283-56FA803C2C27}"/>
                    </a:ext>
                  </a:extLst>
                </p:cNvPr>
                <p:cNvSpPr txBox="1"/>
                <p:nvPr/>
              </p:nvSpPr>
              <p:spPr>
                <a:xfrm>
                  <a:off x="4269273" y="5453559"/>
                  <a:ext cx="5215851"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𝐴</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aceptores</a:t>
                  </a:r>
                  <a:r>
                    <a:rPr lang="en-US" sz="1400" dirty="0"/>
                    <a:t> (# </a:t>
                  </a:r>
                  <a:r>
                    <a:rPr lang="es-CR" sz="1400" dirty="0"/>
                    <a:t>átomos trivalentes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2" name="TextBox 31">
                  <a:extLst>
                    <a:ext uri="{FF2B5EF4-FFF2-40B4-BE49-F238E27FC236}">
                      <a16:creationId xmlns:a16="http://schemas.microsoft.com/office/drawing/2014/main" id="{AFF52791-2E08-4F40-B283-56FA803C2C27}"/>
                    </a:ext>
                  </a:extLst>
                </p:cNvPr>
                <p:cNvSpPr txBox="1">
                  <a:spLocks noRot="1" noChangeAspect="1" noMove="1" noResize="1" noEditPoints="1" noAdjustHandles="1" noChangeArrowheads="1" noChangeShapeType="1" noTextEdit="1"/>
                </p:cNvSpPr>
                <p:nvPr/>
              </p:nvSpPr>
              <p:spPr>
                <a:xfrm>
                  <a:off x="4269273" y="5453559"/>
                  <a:ext cx="5215851" cy="215444"/>
                </a:xfrm>
                <a:prstGeom prst="rect">
                  <a:avLst/>
                </a:prstGeom>
                <a:blipFill>
                  <a:blip r:embed="rId19"/>
                  <a:stretch>
                    <a:fillRect l="-1168" t="-25714"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8" name="TextBox 32">
                  <a:extLst>
                    <a:ext uri="{FF2B5EF4-FFF2-40B4-BE49-F238E27FC236}">
                      <a16:creationId xmlns:a16="http://schemas.microsoft.com/office/drawing/2014/main" xmlns="" id="{77CB6D77-2141-495C-9357-5823346786DB}"/>
                    </a:ext>
                  </a:extLst>
                </p:cNvPr>
                <p:cNvSpPr txBox="1"/>
                <p:nvPr/>
              </p:nvSpPr>
              <p:spPr>
                <a:xfrm>
                  <a:off x="4267838" y="6272668"/>
                  <a:ext cx="6414192" cy="215444"/>
                </a:xfrm>
                <a:prstGeom prst="rect">
                  <a:avLst/>
                </a:prstGeom>
                <a:noFill/>
              </p:spPr>
              <p:txBody>
                <a:bodyPr wrap="none" lIns="0" tIns="0" rIns="0" bIns="0" rtlCol="0">
                  <a:spAutoFit/>
                </a:bodyPr>
                <a:lstStyle/>
                <a:p>
                  <a14:m>
                    <m:oMath xmlns:m="http://schemas.openxmlformats.org/officeDocument/2006/math">
                      <m:sSup>
                        <m:sSupPr>
                          <m:ctrlPr>
                            <a:rPr lang="en-US" sz="1400" b="0" i="1" smtClean="0">
                              <a:latin typeface="Cambria Math"/>
                            </a:rPr>
                          </m:ctrlPr>
                        </m:sSupPr>
                        <m:e>
                          <m:sSub>
                            <m:sSubPr>
                              <m:ctrlPr>
                                <a:rPr lang="en-US" sz="1400" b="0" i="1" smtClean="0">
                                  <a:latin typeface="Cambria Math"/>
                                </a:rPr>
                              </m:ctrlPr>
                            </m:sSubPr>
                            <m:e>
                              <m:r>
                                <a:rPr lang="es-CR" sz="1400" b="0" i="1" smtClean="0">
                                  <a:latin typeface="Cambria Math" panose="02040503050406030204" pitchFamily="18" charset="0"/>
                                </a:rPr>
                                <m:t>𝑛</m:t>
                              </m:r>
                            </m:e>
                            <m:sub>
                              <m:r>
                                <a:rPr lang="es-CR" sz="1400" b="0" i="1" smtClean="0">
                                  <a:latin typeface="Cambria Math" panose="02040503050406030204" pitchFamily="18" charset="0"/>
                                </a:rPr>
                                <m:t>𝑖</m:t>
                              </m:r>
                            </m:sub>
                          </m:sSub>
                        </m:e>
                        <m:sup>
                          <m:r>
                            <a:rPr lang="es-CR" sz="1400" b="0" i="1" smtClean="0">
                              <a:latin typeface="Cambria Math" panose="02040503050406030204" pitchFamily="18" charset="0"/>
                            </a:rPr>
                            <m:t>2</m:t>
                          </m:r>
                        </m:sup>
                      </m:sSup>
                      <m:r>
                        <a:rPr lang="en-US" sz="1400" b="0" i="1" smtClean="0">
                          <a:latin typeface="Cambria Math" panose="02040503050406030204" pitchFamily="18" charset="0"/>
                        </a:rPr>
                        <m:t>:</m:t>
                      </m:r>
                    </m:oMath>
                  </a14:m>
                  <a:r>
                    <a:rPr lang="en-US" sz="1400" dirty="0"/>
                    <a:t> </a:t>
                  </a:r>
                  <a:r>
                    <a:rPr lang="en-US" sz="1400" dirty="0" err="1"/>
                    <a:t>Concentración</a:t>
                  </a:r>
                  <a:r>
                    <a:rPr lang="en-US" sz="1400" dirty="0"/>
                    <a:t> de electrons/</a:t>
                  </a:r>
                  <a:r>
                    <a:rPr lang="en-US" sz="1400" dirty="0" err="1"/>
                    <a:t>huecos</a:t>
                  </a:r>
                  <a:r>
                    <a:rPr lang="en-US" sz="1400" dirty="0"/>
                    <a:t> </a:t>
                  </a:r>
                  <a:r>
                    <a:rPr lang="en-US" sz="1400" dirty="0" err="1"/>
                    <a:t>libres</a:t>
                  </a:r>
                  <a:r>
                    <a:rPr lang="en-US" sz="1400" dirty="0"/>
                    <a:t> </a:t>
                  </a:r>
                  <a:r>
                    <a:rPr lang="en-US" sz="1400" dirty="0" err="1"/>
                    <a:t>en</a:t>
                  </a:r>
                  <a:r>
                    <a:rPr lang="en-US" sz="1400" dirty="0"/>
                    <a:t> un material </a:t>
                  </a:r>
                  <a:r>
                    <a:rPr lang="en-US" sz="1400" dirty="0" err="1"/>
                    <a:t>intrínsico</a:t>
                  </a:r>
                  <a:r>
                    <a:rPr lang="en-US" sz="1400" dirty="0"/>
                    <a:t> (sin </a:t>
                  </a:r>
                  <a:r>
                    <a:rPr lang="es-CR" sz="1400" dirty="0"/>
                    <a:t>c</a:t>
                  </a:r>
                  <a14:m>
                    <m:oMath xmlns:m="http://schemas.openxmlformats.org/officeDocument/2006/math">
                      <m:r>
                        <m:rPr>
                          <m:sty m:val="p"/>
                        </m:rPr>
                        <a:rPr lang="es-CR" sz="1400" b="0" i="0" smtClean="0">
                          <a:latin typeface="Cambria Math" panose="02040503050406030204" pitchFamily="18" charset="0"/>
                        </a:rPr>
                        <m:t>ontaminar</m:t>
                      </m:r>
                      <m:r>
                        <a:rPr lang="es-CR" sz="1400" b="0" i="0" smtClean="0">
                          <a:latin typeface="Cambria Math" panose="02040503050406030204" pitchFamily="18" charset="0"/>
                        </a:rPr>
                        <m:t>)</m:t>
                      </m:r>
                    </m:oMath>
                  </a14:m>
                  <a:endParaRPr lang="en-US" sz="1400" dirty="0"/>
                </a:p>
              </p:txBody>
            </p:sp>
          </mc:Choice>
          <mc:Fallback xmlns="">
            <p:sp>
              <p:nvSpPr>
                <p:cNvPr id="33" name="TextBox 32">
                  <a:extLst>
                    <a:ext uri="{FF2B5EF4-FFF2-40B4-BE49-F238E27FC236}">
                      <a16:creationId xmlns:a16="http://schemas.microsoft.com/office/drawing/2014/main" id="{77CB6D77-2141-495C-9357-5823346786DB}"/>
                    </a:ext>
                  </a:extLst>
                </p:cNvPr>
                <p:cNvSpPr txBox="1">
                  <a:spLocks noRot="1" noChangeAspect="1" noMove="1" noResize="1" noEditPoints="1" noAdjustHandles="1" noChangeArrowheads="1" noChangeShapeType="1" noTextEdit="1"/>
                </p:cNvSpPr>
                <p:nvPr/>
              </p:nvSpPr>
              <p:spPr>
                <a:xfrm>
                  <a:off x="4267838" y="6272668"/>
                  <a:ext cx="6414192" cy="215444"/>
                </a:xfrm>
                <a:prstGeom prst="rect">
                  <a:avLst/>
                </a:prstGeom>
                <a:blipFill>
                  <a:blip r:embed="rId20"/>
                  <a:stretch>
                    <a:fillRect l="-665" t="-22857" r="-1141"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9" name="TextBox 34">
                  <a:extLst>
                    <a:ext uri="{FF2B5EF4-FFF2-40B4-BE49-F238E27FC236}">
                      <a16:creationId xmlns:a16="http://schemas.microsoft.com/office/drawing/2014/main" xmlns="" id="{19DA3CA6-D628-4041-A62B-409E92952739}"/>
                    </a:ext>
                  </a:extLst>
                </p:cNvPr>
                <p:cNvSpPr txBox="1"/>
                <p:nvPr/>
              </p:nvSpPr>
              <p:spPr>
                <a:xfrm>
                  <a:off x="4436087" y="4182167"/>
                  <a:ext cx="18337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𝐿𝑜𝑛𝑔𝑖𝑡𝑢𝑑</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35" name="TextBox 34">
                  <a:extLst>
                    <a:ext uri="{FF2B5EF4-FFF2-40B4-BE49-F238E27FC236}">
                      <a16:creationId xmlns:a16="http://schemas.microsoft.com/office/drawing/2014/main" id="{19DA3CA6-D628-4041-A62B-409E92952739}"/>
                    </a:ext>
                  </a:extLst>
                </p:cNvPr>
                <p:cNvSpPr txBox="1">
                  <a:spLocks noRot="1" noChangeAspect="1" noMove="1" noResize="1" noEditPoints="1" noAdjustHandles="1" noChangeArrowheads="1" noChangeShapeType="1" noTextEdit="1"/>
                </p:cNvSpPr>
                <p:nvPr/>
              </p:nvSpPr>
              <p:spPr>
                <a:xfrm>
                  <a:off x="4436087" y="4182167"/>
                  <a:ext cx="1833772" cy="215444"/>
                </a:xfrm>
                <a:prstGeom prst="rect">
                  <a:avLst/>
                </a:prstGeom>
                <a:blipFill>
                  <a:blip r:embed="rId21"/>
                  <a:stretch>
                    <a:fillRect l="-2990" r="-664"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5">
                  <a:extLst>
                    <a:ext uri="{FF2B5EF4-FFF2-40B4-BE49-F238E27FC236}">
                      <a16:creationId xmlns:a16="http://schemas.microsoft.com/office/drawing/2014/main" xmlns="" id="{7B53FF68-8FC7-45AE-8D28-36679E8BBD76}"/>
                    </a:ext>
                  </a:extLst>
                </p:cNvPr>
                <p:cNvSpPr txBox="1"/>
                <p:nvPr/>
              </p:nvSpPr>
              <p:spPr>
                <a:xfrm>
                  <a:off x="8455284" y="3254681"/>
                  <a:ext cx="76803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𝐸</m:t>
                        </m:r>
                      </m:oMath>
                    </m:oMathPara>
                  </a14:m>
                  <a:endParaRPr lang="en-US" sz="1400" dirty="0"/>
                </a:p>
              </p:txBody>
            </p:sp>
          </mc:Choice>
          <mc:Fallback xmlns="">
            <p:sp>
              <p:nvSpPr>
                <p:cNvPr id="36" name="TextBox 35">
                  <a:extLst>
                    <a:ext uri="{FF2B5EF4-FFF2-40B4-BE49-F238E27FC236}">
                      <a16:creationId xmlns:a16="http://schemas.microsoft.com/office/drawing/2014/main" id="{7B53FF68-8FC7-45AE-8D28-36679E8BBD76}"/>
                    </a:ext>
                  </a:extLst>
                </p:cNvPr>
                <p:cNvSpPr txBox="1">
                  <a:spLocks noRot="1" noChangeAspect="1" noMove="1" noResize="1" noEditPoints="1" noAdjustHandles="1" noChangeArrowheads="1" noChangeShapeType="1" noTextEdit="1"/>
                </p:cNvSpPr>
                <p:nvPr/>
              </p:nvSpPr>
              <p:spPr>
                <a:xfrm>
                  <a:off x="8455284" y="3254681"/>
                  <a:ext cx="768031" cy="215444"/>
                </a:xfrm>
                <a:prstGeom prst="rect">
                  <a:avLst/>
                </a:prstGeom>
                <a:blipFill>
                  <a:blip r:embed="rId22"/>
                  <a:stretch>
                    <a:fillRect l="-2381" r="-3968"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1" name="TextBox 36">
                  <a:extLst>
                    <a:ext uri="{FF2B5EF4-FFF2-40B4-BE49-F238E27FC236}">
                      <a16:creationId xmlns:a16="http://schemas.microsoft.com/office/drawing/2014/main" xmlns="" id="{BEA1EE84-C02E-4DC5-B3B0-7BDF281D2D9F}"/>
                    </a:ext>
                  </a:extLst>
                </p:cNvPr>
                <p:cNvSpPr txBox="1"/>
                <p:nvPr/>
              </p:nvSpPr>
              <p:spPr>
                <a:xfrm>
                  <a:off x="7343794" y="3554627"/>
                  <a:ext cx="85472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7" name="TextBox 36">
                  <a:extLst>
                    <a:ext uri="{FF2B5EF4-FFF2-40B4-BE49-F238E27FC236}">
                      <a16:creationId xmlns:a16="http://schemas.microsoft.com/office/drawing/2014/main" id="{BEA1EE84-C02E-4DC5-B3B0-7BDF281D2D9F}"/>
                    </a:ext>
                  </a:extLst>
                </p:cNvPr>
                <p:cNvSpPr txBox="1">
                  <a:spLocks noRot="1" noChangeAspect="1" noMove="1" noResize="1" noEditPoints="1" noAdjustHandles="1" noChangeArrowheads="1" noChangeShapeType="1" noTextEdit="1"/>
                </p:cNvSpPr>
                <p:nvPr/>
              </p:nvSpPr>
              <p:spPr>
                <a:xfrm>
                  <a:off x="7343794" y="3554627"/>
                  <a:ext cx="854721" cy="232051"/>
                </a:xfrm>
                <a:prstGeom prst="rect">
                  <a:avLst/>
                </a:prstGeom>
                <a:blipFill>
                  <a:blip r:embed="rId23"/>
                  <a:stretch>
                    <a:fillRect l="-4286" r="-714"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2" name="TextBox 37">
                  <a:extLst>
                    <a:ext uri="{FF2B5EF4-FFF2-40B4-BE49-F238E27FC236}">
                      <a16:creationId xmlns:a16="http://schemas.microsoft.com/office/drawing/2014/main" xmlns="" id="{6CC842D4-D737-4F61-B48A-FFAB08F967E3}"/>
                    </a:ext>
                  </a:extLst>
                </p:cNvPr>
                <p:cNvSpPr txBox="1"/>
                <p:nvPr/>
              </p:nvSpPr>
              <p:spPr>
                <a:xfrm>
                  <a:off x="7353976" y="3244538"/>
                  <a:ext cx="8921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8" name="TextBox 37">
                  <a:extLst>
                    <a:ext uri="{FF2B5EF4-FFF2-40B4-BE49-F238E27FC236}">
                      <a16:creationId xmlns:a16="http://schemas.microsoft.com/office/drawing/2014/main" id="{6CC842D4-D737-4F61-B48A-FFAB08F967E3}"/>
                    </a:ext>
                  </a:extLst>
                </p:cNvPr>
                <p:cNvSpPr txBox="1">
                  <a:spLocks noRot="1" noChangeAspect="1" noMove="1" noResize="1" noEditPoints="1" noAdjustHandles="1" noChangeArrowheads="1" noChangeShapeType="1" noTextEdit="1"/>
                </p:cNvSpPr>
                <p:nvPr/>
              </p:nvSpPr>
              <p:spPr>
                <a:xfrm>
                  <a:off x="7353976" y="3244538"/>
                  <a:ext cx="892103" cy="215444"/>
                </a:xfrm>
                <a:prstGeom prst="rect">
                  <a:avLst/>
                </a:prstGeom>
                <a:blipFill>
                  <a:blip r:embed="rId24"/>
                  <a:stretch>
                    <a:fillRect l="-2721"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3" name="TextBox 38">
                  <a:extLst>
                    <a:ext uri="{FF2B5EF4-FFF2-40B4-BE49-F238E27FC236}">
                      <a16:creationId xmlns:a16="http://schemas.microsoft.com/office/drawing/2014/main" xmlns="" id="{1E33108E-B5B9-482A-A476-8CCB2FF05928}"/>
                    </a:ext>
                  </a:extLst>
                </p:cNvPr>
                <p:cNvSpPr txBox="1"/>
                <p:nvPr/>
              </p:nvSpPr>
              <p:spPr>
                <a:xfrm>
                  <a:off x="8455283" y="3536372"/>
                  <a:ext cx="760336"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𝐸</m:t>
                        </m:r>
                      </m:oMath>
                    </m:oMathPara>
                  </a14:m>
                  <a:endParaRPr lang="en-US" sz="1400" dirty="0"/>
                </a:p>
              </p:txBody>
            </p:sp>
          </mc:Choice>
          <mc:Fallback xmlns="">
            <p:sp>
              <p:nvSpPr>
                <p:cNvPr id="39" name="TextBox 38">
                  <a:extLst>
                    <a:ext uri="{FF2B5EF4-FFF2-40B4-BE49-F238E27FC236}">
                      <a16:creationId xmlns:a16="http://schemas.microsoft.com/office/drawing/2014/main" id="{1E33108E-B5B9-482A-A476-8CCB2FF05928}"/>
                    </a:ext>
                  </a:extLst>
                </p:cNvPr>
                <p:cNvSpPr txBox="1">
                  <a:spLocks noRot="1" noChangeAspect="1" noMove="1" noResize="1" noEditPoints="1" noAdjustHandles="1" noChangeArrowheads="1" noChangeShapeType="1" noTextEdit="1"/>
                </p:cNvSpPr>
                <p:nvPr/>
              </p:nvSpPr>
              <p:spPr>
                <a:xfrm>
                  <a:off x="8455283" y="3536372"/>
                  <a:ext cx="760336" cy="232051"/>
                </a:xfrm>
                <a:prstGeom prst="rect">
                  <a:avLst/>
                </a:prstGeom>
                <a:blipFill>
                  <a:blip r:embed="rId25"/>
                  <a:stretch>
                    <a:fillRect l="-2400" r="-32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4" name="TextBox 39">
                  <a:extLst>
                    <a:ext uri="{FF2B5EF4-FFF2-40B4-BE49-F238E27FC236}">
                      <a16:creationId xmlns:a16="http://schemas.microsoft.com/office/drawing/2014/main" xmlns="" id="{E1CC8B2B-F6C4-4240-9594-4548CEFE2235}"/>
                    </a:ext>
                  </a:extLst>
                </p:cNvPr>
                <p:cNvSpPr txBox="1"/>
                <p:nvPr/>
              </p:nvSpPr>
              <p:spPr>
                <a:xfrm>
                  <a:off x="9703453" y="3973847"/>
                  <a:ext cx="1990545"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a14:m>
                  <a:r>
                    <a:rPr lang="en-US" sz="1400" dirty="0"/>
                    <a:t>:</a:t>
                  </a:r>
                  <a:r>
                    <a:rPr lang="en-US" sz="1400" dirty="0" err="1"/>
                    <a:t>movilidad</a:t>
                  </a:r>
                  <a:r>
                    <a:rPr lang="en-US" sz="1400" dirty="0"/>
                    <a:t> de </a:t>
                  </a:r>
                  <a:r>
                    <a:rPr lang="en-US" sz="1400" dirty="0" err="1"/>
                    <a:t>electrones</a:t>
                  </a:r>
                  <a:endParaRPr lang="en-US" sz="1400" dirty="0"/>
                </a:p>
              </p:txBody>
            </p:sp>
          </mc:Choice>
          <mc:Fallback xmlns="">
            <p:sp>
              <p:nvSpPr>
                <p:cNvPr id="40" name="TextBox 39">
                  <a:extLst>
                    <a:ext uri="{FF2B5EF4-FFF2-40B4-BE49-F238E27FC236}">
                      <a16:creationId xmlns:a16="http://schemas.microsoft.com/office/drawing/2014/main" id="{E1CC8B2B-F6C4-4240-9594-4548CEFE2235}"/>
                    </a:ext>
                  </a:extLst>
                </p:cNvPr>
                <p:cNvSpPr txBox="1">
                  <a:spLocks noRot="1" noChangeAspect="1" noMove="1" noResize="1" noEditPoints="1" noAdjustHandles="1" noChangeArrowheads="1" noChangeShapeType="1" noTextEdit="1"/>
                </p:cNvSpPr>
                <p:nvPr/>
              </p:nvSpPr>
              <p:spPr>
                <a:xfrm>
                  <a:off x="9703453" y="3973847"/>
                  <a:ext cx="1990545" cy="215444"/>
                </a:xfrm>
                <a:prstGeom prst="rect">
                  <a:avLst/>
                </a:prstGeom>
                <a:blipFill>
                  <a:blip r:embed="rId26"/>
                  <a:stretch>
                    <a:fillRect l="-3374" t="-25714" r="-3988"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40">
                  <a:extLst>
                    <a:ext uri="{FF2B5EF4-FFF2-40B4-BE49-F238E27FC236}">
                      <a16:creationId xmlns:a16="http://schemas.microsoft.com/office/drawing/2014/main" xmlns="" id="{A70B3011-61E1-476C-A39A-B5ED279BEDA1}"/>
                    </a:ext>
                  </a:extLst>
                </p:cNvPr>
                <p:cNvSpPr txBox="1"/>
                <p:nvPr/>
              </p:nvSpPr>
              <p:spPr>
                <a:xfrm>
                  <a:off x="9686413" y="4273106"/>
                  <a:ext cx="1738040" cy="232051"/>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a14:m>
                  <a:r>
                    <a:rPr lang="en-US" sz="1400" dirty="0"/>
                    <a:t>:</a:t>
                  </a:r>
                  <a:r>
                    <a:rPr lang="en-US" sz="1400" dirty="0" err="1"/>
                    <a:t>movilidad</a:t>
                  </a:r>
                  <a:r>
                    <a:rPr lang="en-US" sz="1400" dirty="0"/>
                    <a:t> de </a:t>
                  </a:r>
                  <a:r>
                    <a:rPr lang="en-US" sz="1400" dirty="0" err="1"/>
                    <a:t>huecos</a:t>
                  </a:r>
                  <a:endParaRPr lang="en-US" sz="1400" dirty="0"/>
                </a:p>
              </p:txBody>
            </p:sp>
          </mc:Choice>
          <mc:Fallback xmlns="">
            <p:sp>
              <p:nvSpPr>
                <p:cNvPr id="41" name="TextBox 40">
                  <a:extLst>
                    <a:ext uri="{FF2B5EF4-FFF2-40B4-BE49-F238E27FC236}">
                      <a16:creationId xmlns:a16="http://schemas.microsoft.com/office/drawing/2014/main" id="{A70B3011-61E1-476C-A39A-B5ED279BEDA1}"/>
                    </a:ext>
                  </a:extLst>
                </p:cNvPr>
                <p:cNvSpPr txBox="1">
                  <a:spLocks noRot="1" noChangeAspect="1" noMove="1" noResize="1" noEditPoints="1" noAdjustHandles="1" noChangeArrowheads="1" noChangeShapeType="1" noTextEdit="1"/>
                </p:cNvSpPr>
                <p:nvPr/>
              </p:nvSpPr>
              <p:spPr>
                <a:xfrm>
                  <a:off x="9686413" y="4273106"/>
                  <a:ext cx="1738040" cy="232051"/>
                </a:xfrm>
                <a:prstGeom prst="rect">
                  <a:avLst/>
                </a:prstGeom>
                <a:blipFill>
                  <a:blip r:embed="rId27"/>
                  <a:stretch>
                    <a:fillRect l="-3860" t="-21053" r="-4912" b="-4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6" name="TextBox 41">
                  <a:extLst>
                    <a:ext uri="{FF2B5EF4-FFF2-40B4-BE49-F238E27FC236}">
                      <a16:creationId xmlns:a16="http://schemas.microsoft.com/office/drawing/2014/main" xmlns="" id="{3701A2D3-187E-4882-8240-A427AD5F33E9}"/>
                    </a:ext>
                  </a:extLst>
                </p:cNvPr>
                <p:cNvSpPr txBox="1"/>
                <p:nvPr/>
              </p:nvSpPr>
              <p:spPr>
                <a:xfrm>
                  <a:off x="7992268" y="4026057"/>
                  <a:ext cx="1353640" cy="215444"/>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𝐸</m:t>
                      </m:r>
                    </m:oMath>
                  </a14:m>
                  <a:r>
                    <a:rPr lang="en-US" sz="1400" dirty="0"/>
                    <a:t>:Campo </a:t>
                  </a:r>
                  <a:r>
                    <a:rPr lang="en-US" sz="1400" dirty="0" err="1"/>
                    <a:t>Aplicado</a:t>
                  </a:r>
                  <a:endParaRPr lang="en-US" sz="1400" dirty="0"/>
                </a:p>
              </p:txBody>
            </p:sp>
          </mc:Choice>
          <mc:Fallback xmlns="">
            <p:sp>
              <p:nvSpPr>
                <p:cNvPr id="42" name="TextBox 41">
                  <a:extLst>
                    <a:ext uri="{FF2B5EF4-FFF2-40B4-BE49-F238E27FC236}">
                      <a16:creationId xmlns:a16="http://schemas.microsoft.com/office/drawing/2014/main" id="{3701A2D3-187E-4882-8240-A427AD5F33E9}"/>
                    </a:ext>
                  </a:extLst>
                </p:cNvPr>
                <p:cNvSpPr txBox="1">
                  <a:spLocks noRot="1" noChangeAspect="1" noMove="1" noResize="1" noEditPoints="1" noAdjustHandles="1" noChangeArrowheads="1" noChangeShapeType="1" noTextEdit="1"/>
                </p:cNvSpPr>
                <p:nvPr/>
              </p:nvSpPr>
              <p:spPr>
                <a:xfrm>
                  <a:off x="7992268" y="4026057"/>
                  <a:ext cx="1353640" cy="215444"/>
                </a:xfrm>
                <a:prstGeom prst="rect">
                  <a:avLst/>
                </a:prstGeom>
                <a:blipFill>
                  <a:blip r:embed="rId28"/>
                  <a:stretch>
                    <a:fillRect l="-4505" t="-25000" r="-6757"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7" name="TextBox 42">
                  <a:extLst>
                    <a:ext uri="{FF2B5EF4-FFF2-40B4-BE49-F238E27FC236}">
                      <a16:creationId xmlns:a16="http://schemas.microsoft.com/office/drawing/2014/main" xmlns="" id="{E470E5BA-CBCC-40E7-ACB2-9AEB4E35D190}"/>
                    </a:ext>
                  </a:extLst>
                </p:cNvPr>
                <p:cNvSpPr txBox="1"/>
                <p:nvPr/>
              </p:nvSpPr>
              <p:spPr>
                <a:xfrm>
                  <a:off x="9644544" y="3588155"/>
                  <a:ext cx="228652"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43" name="TextBox 42">
                  <a:extLst>
                    <a:ext uri="{FF2B5EF4-FFF2-40B4-BE49-F238E27FC236}">
                      <a16:creationId xmlns:a16="http://schemas.microsoft.com/office/drawing/2014/main" id="{E470E5BA-CBCC-40E7-ACB2-9AEB4E35D190}"/>
                    </a:ext>
                  </a:extLst>
                </p:cNvPr>
                <p:cNvSpPr txBox="1">
                  <a:spLocks noRot="1" noChangeAspect="1" noMove="1" noResize="1" noEditPoints="1" noAdjustHandles="1" noChangeArrowheads="1" noChangeShapeType="1" noTextEdit="1"/>
                </p:cNvSpPr>
                <p:nvPr/>
              </p:nvSpPr>
              <p:spPr>
                <a:xfrm>
                  <a:off x="9644544" y="3588155"/>
                  <a:ext cx="228652" cy="232051"/>
                </a:xfrm>
                <a:prstGeom prst="rect">
                  <a:avLst/>
                </a:prstGeom>
                <a:blipFill>
                  <a:blip r:embed="rId29"/>
                  <a:stretch>
                    <a:fillRect l="-18421" r="-526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8" name="TextBox 43">
                  <a:extLst>
                    <a:ext uri="{FF2B5EF4-FFF2-40B4-BE49-F238E27FC236}">
                      <a16:creationId xmlns:a16="http://schemas.microsoft.com/office/drawing/2014/main" xmlns="" id="{CDCA4CDC-ACB9-44AC-87BB-F7DFEF47AF15}"/>
                    </a:ext>
                  </a:extLst>
                </p:cNvPr>
                <p:cNvSpPr txBox="1"/>
                <p:nvPr/>
              </p:nvSpPr>
              <p:spPr>
                <a:xfrm>
                  <a:off x="9660936" y="3291515"/>
                  <a:ext cx="2325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m:oMathPara>
                  </a14:m>
                  <a:endParaRPr lang="en-US" sz="1400" dirty="0"/>
                </a:p>
              </p:txBody>
            </p:sp>
          </mc:Choice>
          <mc:Fallback xmlns="">
            <p:sp>
              <p:nvSpPr>
                <p:cNvPr id="44" name="TextBox 43">
                  <a:extLst>
                    <a:ext uri="{FF2B5EF4-FFF2-40B4-BE49-F238E27FC236}">
                      <a16:creationId xmlns:a16="http://schemas.microsoft.com/office/drawing/2014/main" id="{CDCA4CDC-ACB9-44AC-87BB-F7DFEF47AF15}"/>
                    </a:ext>
                  </a:extLst>
                </p:cNvPr>
                <p:cNvSpPr txBox="1">
                  <a:spLocks noRot="1" noChangeAspect="1" noMove="1" noResize="1" noEditPoints="1" noAdjustHandles="1" noChangeArrowheads="1" noChangeShapeType="1" noTextEdit="1"/>
                </p:cNvSpPr>
                <p:nvPr/>
              </p:nvSpPr>
              <p:spPr>
                <a:xfrm>
                  <a:off x="9660936" y="3291515"/>
                  <a:ext cx="232500" cy="215444"/>
                </a:xfrm>
                <a:prstGeom prst="rect">
                  <a:avLst/>
                </a:prstGeom>
                <a:blipFill>
                  <a:blip r:embed="rId30"/>
                  <a:stretch>
                    <a:fillRect l="-21053"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9" name="TextBox 44">
                  <a:extLst>
                    <a:ext uri="{FF2B5EF4-FFF2-40B4-BE49-F238E27FC236}">
                      <a16:creationId xmlns:a16="http://schemas.microsoft.com/office/drawing/2014/main" xmlns="" id="{648DCD26-8442-4923-9E14-AC9F5B93BB32}"/>
                    </a:ext>
                  </a:extLst>
                </p:cNvPr>
                <p:cNvSpPr txBox="1"/>
                <p:nvPr/>
              </p:nvSpPr>
              <p:spPr>
                <a:xfrm>
                  <a:off x="10097266" y="3094431"/>
                  <a:ext cx="19646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𝑆𝑖</m:t>
                        </m:r>
                      </m:oMath>
                    </m:oMathPara>
                  </a14:m>
                  <a:endParaRPr lang="en-US" sz="1400" dirty="0"/>
                </a:p>
              </p:txBody>
            </p:sp>
          </mc:Choice>
          <mc:Fallback xmlns="">
            <p:sp>
              <p:nvSpPr>
                <p:cNvPr id="45" name="TextBox 44">
                  <a:extLst>
                    <a:ext uri="{FF2B5EF4-FFF2-40B4-BE49-F238E27FC236}">
                      <a16:creationId xmlns:a16="http://schemas.microsoft.com/office/drawing/2014/main" id="{648DCD26-8442-4923-9E14-AC9F5B93BB32}"/>
                    </a:ext>
                  </a:extLst>
                </p:cNvPr>
                <p:cNvSpPr txBox="1">
                  <a:spLocks noRot="1" noChangeAspect="1" noMove="1" noResize="1" noEditPoints="1" noAdjustHandles="1" noChangeArrowheads="1" noChangeShapeType="1" noTextEdit="1"/>
                </p:cNvSpPr>
                <p:nvPr/>
              </p:nvSpPr>
              <p:spPr>
                <a:xfrm>
                  <a:off x="10097266" y="3094431"/>
                  <a:ext cx="196464" cy="215444"/>
                </a:xfrm>
                <a:prstGeom prst="rect">
                  <a:avLst/>
                </a:prstGeom>
                <a:blipFill>
                  <a:blip r:embed="rId31"/>
                  <a:stretch>
                    <a:fillRect l="-21212" r="-15152"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0" name="TextBox 45">
                  <a:extLst>
                    <a:ext uri="{FF2B5EF4-FFF2-40B4-BE49-F238E27FC236}">
                      <a16:creationId xmlns:a16="http://schemas.microsoft.com/office/drawing/2014/main" xmlns="" id="{AABCA5D8-1BA3-498D-8CEE-F0A9CD956BE1}"/>
                    </a:ext>
                  </a:extLst>
                </p:cNvPr>
                <p:cNvSpPr txBox="1"/>
                <p:nvPr/>
              </p:nvSpPr>
              <p:spPr>
                <a:xfrm>
                  <a:off x="10709588" y="3071018"/>
                  <a:ext cx="2476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𝐺𝑒</m:t>
                        </m:r>
                      </m:oMath>
                    </m:oMathPara>
                  </a14:m>
                  <a:endParaRPr lang="en-US" sz="1400" dirty="0"/>
                </a:p>
              </p:txBody>
            </p:sp>
          </mc:Choice>
          <mc:Fallback xmlns="">
            <p:sp>
              <p:nvSpPr>
                <p:cNvPr id="46" name="TextBox 45">
                  <a:extLst>
                    <a:ext uri="{FF2B5EF4-FFF2-40B4-BE49-F238E27FC236}">
                      <a16:creationId xmlns:a16="http://schemas.microsoft.com/office/drawing/2014/main" id="{AABCA5D8-1BA3-498D-8CEE-F0A9CD956BE1}"/>
                    </a:ext>
                  </a:extLst>
                </p:cNvPr>
                <p:cNvSpPr txBox="1">
                  <a:spLocks noRot="1" noChangeAspect="1" noMove="1" noResize="1" noEditPoints="1" noAdjustHandles="1" noChangeArrowheads="1" noChangeShapeType="1" noTextEdit="1"/>
                </p:cNvSpPr>
                <p:nvPr/>
              </p:nvSpPr>
              <p:spPr>
                <a:xfrm>
                  <a:off x="10709588" y="3071018"/>
                  <a:ext cx="247632" cy="215444"/>
                </a:xfrm>
                <a:prstGeom prst="rect">
                  <a:avLst/>
                </a:prstGeom>
                <a:blipFill>
                  <a:blip r:embed="rId32"/>
                  <a:stretch>
                    <a:fillRect l="-17500" r="-12500"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1" name="TextBox 46">
                  <a:extLst>
                    <a:ext uri="{FF2B5EF4-FFF2-40B4-BE49-F238E27FC236}">
                      <a16:creationId xmlns:a16="http://schemas.microsoft.com/office/drawing/2014/main" xmlns="" id="{F8BF5C97-6954-4EA6-8DB4-6D24AE6A5DFE}"/>
                    </a:ext>
                  </a:extLst>
                </p:cNvPr>
                <p:cNvSpPr txBox="1"/>
                <p:nvPr/>
              </p:nvSpPr>
              <p:spPr>
                <a:xfrm>
                  <a:off x="10642632"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3800</m:t>
                        </m:r>
                      </m:oMath>
                    </m:oMathPara>
                  </a14:m>
                  <a:endParaRPr lang="en-US" sz="1100" dirty="0"/>
                </a:p>
              </p:txBody>
            </p:sp>
          </mc:Choice>
          <mc:Fallback xmlns="">
            <p:sp>
              <p:nvSpPr>
                <p:cNvPr id="47" name="TextBox 46">
                  <a:extLst>
                    <a:ext uri="{FF2B5EF4-FFF2-40B4-BE49-F238E27FC236}">
                      <a16:creationId xmlns:a16="http://schemas.microsoft.com/office/drawing/2014/main" id="{F8BF5C97-6954-4EA6-8DB4-6D24AE6A5DFE}"/>
                    </a:ext>
                  </a:extLst>
                </p:cNvPr>
                <p:cNvSpPr txBox="1">
                  <a:spLocks noRot="1" noChangeAspect="1" noMove="1" noResize="1" noEditPoints="1" noAdjustHandles="1" noChangeArrowheads="1" noChangeShapeType="1" noTextEdit="1"/>
                </p:cNvSpPr>
                <p:nvPr/>
              </p:nvSpPr>
              <p:spPr>
                <a:xfrm>
                  <a:off x="10642632" y="3356366"/>
                  <a:ext cx="346249" cy="169277"/>
                </a:xfrm>
                <a:prstGeom prst="rect">
                  <a:avLst/>
                </a:prstGeom>
                <a:blipFill>
                  <a:blip r:embed="rId33"/>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2" name="TextBox 47">
                  <a:extLst>
                    <a:ext uri="{FF2B5EF4-FFF2-40B4-BE49-F238E27FC236}">
                      <a16:creationId xmlns:a16="http://schemas.microsoft.com/office/drawing/2014/main" xmlns="" id="{A39B54D2-4D92-4EA2-B458-CACD3CC61E67}"/>
                    </a:ext>
                  </a:extLst>
                </p:cNvPr>
                <p:cNvSpPr txBox="1"/>
                <p:nvPr/>
              </p:nvSpPr>
              <p:spPr>
                <a:xfrm>
                  <a:off x="10076238"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1300</m:t>
                        </m:r>
                      </m:oMath>
                    </m:oMathPara>
                  </a14:m>
                  <a:endParaRPr lang="en-US" sz="1100" dirty="0"/>
                </a:p>
              </p:txBody>
            </p:sp>
          </mc:Choice>
          <mc:Fallback xmlns="">
            <p:sp>
              <p:nvSpPr>
                <p:cNvPr id="48" name="TextBox 47">
                  <a:extLst>
                    <a:ext uri="{FF2B5EF4-FFF2-40B4-BE49-F238E27FC236}">
                      <a16:creationId xmlns:a16="http://schemas.microsoft.com/office/drawing/2014/main" id="{A39B54D2-4D92-4EA2-B458-CACD3CC61E67}"/>
                    </a:ext>
                  </a:extLst>
                </p:cNvPr>
                <p:cNvSpPr txBox="1">
                  <a:spLocks noRot="1" noChangeAspect="1" noMove="1" noResize="1" noEditPoints="1" noAdjustHandles="1" noChangeArrowheads="1" noChangeShapeType="1" noTextEdit="1"/>
                </p:cNvSpPr>
                <p:nvPr/>
              </p:nvSpPr>
              <p:spPr>
                <a:xfrm>
                  <a:off x="10076238" y="3356366"/>
                  <a:ext cx="346249" cy="169277"/>
                </a:xfrm>
                <a:prstGeom prst="rect">
                  <a:avLst/>
                </a:prstGeom>
                <a:blipFill>
                  <a:blip r:embed="rId34"/>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3" name="TextBox 48">
                  <a:extLst>
                    <a:ext uri="{FF2B5EF4-FFF2-40B4-BE49-F238E27FC236}">
                      <a16:creationId xmlns:a16="http://schemas.microsoft.com/office/drawing/2014/main" xmlns="" id="{BEC5D068-04EB-4BB9-A4C8-968ACF6386BF}"/>
                    </a:ext>
                  </a:extLst>
                </p:cNvPr>
                <p:cNvSpPr txBox="1"/>
                <p:nvPr/>
              </p:nvSpPr>
              <p:spPr>
                <a:xfrm>
                  <a:off x="10632628" y="3649518"/>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1</m:t>
                        </m:r>
                        <m:r>
                          <a:rPr lang="en-US" sz="1100" b="0" i="1" smtClean="0">
                            <a:latin typeface="Cambria Math" panose="02040503050406030204" pitchFamily="18" charset="0"/>
                          </a:rPr>
                          <m:t>800</m:t>
                        </m:r>
                      </m:oMath>
                    </m:oMathPara>
                  </a14:m>
                  <a:endParaRPr lang="en-US" sz="1100" dirty="0"/>
                </a:p>
              </p:txBody>
            </p:sp>
          </mc:Choice>
          <mc:Fallback xmlns="">
            <p:sp>
              <p:nvSpPr>
                <p:cNvPr id="49" name="TextBox 48">
                  <a:extLst>
                    <a:ext uri="{FF2B5EF4-FFF2-40B4-BE49-F238E27FC236}">
                      <a16:creationId xmlns:a16="http://schemas.microsoft.com/office/drawing/2014/main" id="{BEC5D068-04EB-4BB9-A4C8-968ACF6386BF}"/>
                    </a:ext>
                  </a:extLst>
                </p:cNvPr>
                <p:cNvSpPr txBox="1">
                  <a:spLocks noRot="1" noChangeAspect="1" noMove="1" noResize="1" noEditPoints="1" noAdjustHandles="1" noChangeArrowheads="1" noChangeShapeType="1" noTextEdit="1"/>
                </p:cNvSpPr>
                <p:nvPr/>
              </p:nvSpPr>
              <p:spPr>
                <a:xfrm>
                  <a:off x="10632628" y="3649518"/>
                  <a:ext cx="346249" cy="169277"/>
                </a:xfrm>
                <a:prstGeom prst="rect">
                  <a:avLst/>
                </a:prstGeom>
                <a:blipFill>
                  <a:blip r:embed="rId35"/>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4" name="TextBox 49">
                  <a:extLst>
                    <a:ext uri="{FF2B5EF4-FFF2-40B4-BE49-F238E27FC236}">
                      <a16:creationId xmlns:a16="http://schemas.microsoft.com/office/drawing/2014/main" xmlns="" id="{56633CA2-5E13-41DE-84CA-5D62F21466E0}"/>
                    </a:ext>
                  </a:extLst>
                </p:cNvPr>
                <p:cNvSpPr txBox="1"/>
                <p:nvPr/>
              </p:nvSpPr>
              <p:spPr>
                <a:xfrm>
                  <a:off x="10066234" y="3649518"/>
                  <a:ext cx="267701"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500</m:t>
                        </m:r>
                      </m:oMath>
                    </m:oMathPara>
                  </a14:m>
                  <a:endParaRPr lang="en-US" sz="1100" dirty="0"/>
                </a:p>
              </p:txBody>
            </p:sp>
          </mc:Choice>
          <mc:Fallback xmlns="">
            <p:sp>
              <p:nvSpPr>
                <p:cNvPr id="50" name="TextBox 49">
                  <a:extLst>
                    <a:ext uri="{FF2B5EF4-FFF2-40B4-BE49-F238E27FC236}">
                      <a16:creationId xmlns:a16="http://schemas.microsoft.com/office/drawing/2014/main" id="{56633CA2-5E13-41DE-84CA-5D62F21466E0}"/>
                    </a:ext>
                  </a:extLst>
                </p:cNvPr>
                <p:cNvSpPr txBox="1">
                  <a:spLocks noRot="1" noChangeAspect="1" noMove="1" noResize="1" noEditPoints="1" noAdjustHandles="1" noChangeArrowheads="1" noChangeShapeType="1" noTextEdit="1"/>
                </p:cNvSpPr>
                <p:nvPr/>
              </p:nvSpPr>
              <p:spPr>
                <a:xfrm>
                  <a:off x="10066234" y="3649518"/>
                  <a:ext cx="267701" cy="169277"/>
                </a:xfrm>
                <a:prstGeom prst="rect">
                  <a:avLst/>
                </a:prstGeom>
                <a:blipFill>
                  <a:blip r:embed="rId36"/>
                  <a:stretch>
                    <a:fillRect l="-11364" r="-1590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50">
                  <a:extLst>
                    <a:ext uri="{FF2B5EF4-FFF2-40B4-BE49-F238E27FC236}">
                      <a16:creationId xmlns:a16="http://schemas.microsoft.com/office/drawing/2014/main" xmlns="" id="{6F6DA5BA-2936-4F15-A81D-0E53E7CD4BEC}"/>
                    </a:ext>
                  </a:extLst>
                </p:cNvPr>
                <p:cNvSpPr txBox="1"/>
                <p:nvPr/>
              </p:nvSpPr>
              <p:spPr>
                <a:xfrm>
                  <a:off x="11152318" y="3344361"/>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1" name="TextBox 50">
                  <a:extLst>
                    <a:ext uri="{FF2B5EF4-FFF2-40B4-BE49-F238E27FC236}">
                      <a16:creationId xmlns:a16="http://schemas.microsoft.com/office/drawing/2014/main" id="{6F6DA5BA-2936-4F15-A81D-0E53E7CD4BEC}"/>
                    </a:ext>
                  </a:extLst>
                </p:cNvPr>
                <p:cNvSpPr txBox="1">
                  <a:spLocks noRot="1" noChangeAspect="1" noMove="1" noResize="1" noEditPoints="1" noAdjustHandles="1" noChangeArrowheads="1" noChangeShapeType="1" noTextEdit="1"/>
                </p:cNvSpPr>
                <p:nvPr/>
              </p:nvSpPr>
              <p:spPr>
                <a:xfrm>
                  <a:off x="11152318" y="3344361"/>
                  <a:ext cx="482761" cy="169277"/>
                </a:xfrm>
                <a:prstGeom prst="rect">
                  <a:avLst/>
                </a:prstGeom>
                <a:blipFill>
                  <a:blip r:embed="rId37"/>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6" name="TextBox 51">
                  <a:extLst>
                    <a:ext uri="{FF2B5EF4-FFF2-40B4-BE49-F238E27FC236}">
                      <a16:creationId xmlns:a16="http://schemas.microsoft.com/office/drawing/2014/main" xmlns="" id="{C640E55C-E0C4-4E2E-BF59-EEC525FED4A1}"/>
                    </a:ext>
                  </a:extLst>
                </p:cNvPr>
                <p:cNvSpPr txBox="1"/>
                <p:nvPr/>
              </p:nvSpPr>
              <p:spPr>
                <a:xfrm>
                  <a:off x="11152318" y="3649517"/>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2" name="TextBox 51">
                  <a:extLst>
                    <a:ext uri="{FF2B5EF4-FFF2-40B4-BE49-F238E27FC236}">
                      <a16:creationId xmlns:a16="http://schemas.microsoft.com/office/drawing/2014/main" id="{C640E55C-E0C4-4E2E-BF59-EEC525FED4A1}"/>
                    </a:ext>
                  </a:extLst>
                </p:cNvPr>
                <p:cNvSpPr txBox="1">
                  <a:spLocks noRot="1" noChangeAspect="1" noMove="1" noResize="1" noEditPoints="1" noAdjustHandles="1" noChangeArrowheads="1" noChangeShapeType="1" noTextEdit="1"/>
                </p:cNvSpPr>
                <p:nvPr/>
              </p:nvSpPr>
              <p:spPr>
                <a:xfrm>
                  <a:off x="11152318" y="3649517"/>
                  <a:ext cx="482761" cy="169277"/>
                </a:xfrm>
                <a:prstGeom prst="rect">
                  <a:avLst/>
                </a:prstGeom>
                <a:blipFill>
                  <a:blip r:embed="rId37"/>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54">
                  <a:extLst>
                    <a:ext uri="{FF2B5EF4-FFF2-40B4-BE49-F238E27FC236}">
                      <a16:creationId xmlns:a16="http://schemas.microsoft.com/office/drawing/2014/main" xmlns="" id="{D600FB60-B17C-4074-83FD-089F1CA13C91}"/>
                    </a:ext>
                  </a:extLst>
                </p:cNvPr>
                <p:cNvSpPr txBox="1"/>
                <p:nvPr/>
              </p:nvSpPr>
              <p:spPr>
                <a:xfrm>
                  <a:off x="6407210" y="4144743"/>
                  <a:ext cx="984180" cy="260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s-CR" sz="1400" b="0" i="1" smtClean="0">
                                    <a:latin typeface="Cambria Math" panose="02040503050406030204" pitchFamily="18" charset="0"/>
                                  </a:rPr>
                                  <m:t>𝑛</m:t>
                                </m:r>
                              </m:sub>
                            </m:sSub>
                          </m:e>
                        </m:rad>
                      </m:oMath>
                    </m:oMathPara>
                  </a14:m>
                  <a:endParaRPr lang="en-US" sz="1400" dirty="0"/>
                </a:p>
              </p:txBody>
            </p:sp>
          </mc:Choice>
          <mc:Fallback xmlns="">
            <p:sp>
              <p:nvSpPr>
                <p:cNvPr id="55" name="TextBox 54">
                  <a:extLst>
                    <a:ext uri="{FF2B5EF4-FFF2-40B4-BE49-F238E27FC236}">
                      <a16:creationId xmlns:a16="http://schemas.microsoft.com/office/drawing/2014/main" id="{D600FB60-B17C-4074-83FD-089F1CA13C91}"/>
                    </a:ext>
                  </a:extLst>
                </p:cNvPr>
                <p:cNvSpPr txBox="1">
                  <a:spLocks noRot="1" noChangeAspect="1" noMove="1" noResize="1" noEditPoints="1" noAdjustHandles="1" noChangeArrowheads="1" noChangeShapeType="1" noTextEdit="1"/>
                </p:cNvSpPr>
                <p:nvPr/>
              </p:nvSpPr>
              <p:spPr>
                <a:xfrm>
                  <a:off x="6407210" y="4144743"/>
                  <a:ext cx="984180" cy="260905"/>
                </a:xfrm>
                <a:prstGeom prst="rect">
                  <a:avLst/>
                </a:prstGeom>
                <a:blipFill>
                  <a:blip r:embed="rId38"/>
                  <a:stretch>
                    <a:fillRect l="-3727" r="-621"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8" name="TextBox 59">
                  <a:extLst>
                    <a:ext uri="{FF2B5EF4-FFF2-40B4-BE49-F238E27FC236}">
                      <a16:creationId xmlns:a16="http://schemas.microsoft.com/office/drawing/2014/main" xmlns="" id="{473702C9-7BE9-4E1B-AB9B-8AA39DD59270}"/>
                    </a:ext>
                  </a:extLst>
                </p:cNvPr>
                <p:cNvSpPr txBox="1"/>
                <p:nvPr/>
              </p:nvSpPr>
              <p:spPr>
                <a:xfrm>
                  <a:off x="7251555" y="2982246"/>
                  <a:ext cx="19153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𝐶𝑜𝑛𝑠𝑡𝑎𝑛𝑡𝑒</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60" name="TextBox 59">
                  <a:extLst>
                    <a:ext uri="{FF2B5EF4-FFF2-40B4-BE49-F238E27FC236}">
                      <a16:creationId xmlns:a16="http://schemas.microsoft.com/office/drawing/2014/main" id="{473702C9-7BE9-4E1B-AB9B-8AA39DD59270}"/>
                    </a:ext>
                  </a:extLst>
                </p:cNvPr>
                <p:cNvSpPr txBox="1">
                  <a:spLocks noRot="1" noChangeAspect="1" noMove="1" noResize="1" noEditPoints="1" noAdjustHandles="1" noChangeArrowheads="1" noChangeShapeType="1" noTextEdit="1"/>
                </p:cNvSpPr>
                <p:nvPr/>
              </p:nvSpPr>
              <p:spPr>
                <a:xfrm>
                  <a:off x="7251555" y="2982246"/>
                  <a:ext cx="1915396" cy="215444"/>
                </a:xfrm>
                <a:prstGeom prst="rect">
                  <a:avLst/>
                </a:prstGeom>
                <a:blipFill>
                  <a:blip r:embed="rId39"/>
                  <a:stretch>
                    <a:fillRect l="-1592" r="-955"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9" name="TextBox 60">
                  <a:extLst>
                    <a:ext uri="{FF2B5EF4-FFF2-40B4-BE49-F238E27FC236}">
                      <a16:creationId xmlns:a16="http://schemas.microsoft.com/office/drawing/2014/main" xmlns="" id="{DF045B48-9BBD-4102-94E6-D7DC3E335AA1}"/>
                    </a:ext>
                  </a:extLst>
                </p:cNvPr>
                <p:cNvSpPr txBox="1"/>
                <p:nvPr/>
              </p:nvSpPr>
              <p:spPr>
                <a:xfrm>
                  <a:off x="6383446" y="4405002"/>
                  <a:ext cx="1009507" cy="260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𝑝</m:t>
                                </m:r>
                              </m:sub>
                            </m:sSub>
                          </m:e>
                        </m:rad>
                      </m:oMath>
                    </m:oMathPara>
                  </a14:m>
                  <a:endParaRPr lang="en-US" sz="1400" dirty="0"/>
                </a:p>
              </p:txBody>
            </p:sp>
          </mc:Choice>
          <mc:Fallback xmlns="">
            <p:sp>
              <p:nvSpPr>
                <p:cNvPr id="61" name="TextBox 60">
                  <a:extLst>
                    <a:ext uri="{FF2B5EF4-FFF2-40B4-BE49-F238E27FC236}">
                      <a16:creationId xmlns:a16="http://schemas.microsoft.com/office/drawing/2014/main" id="{DF045B48-9BBD-4102-94E6-D7DC3E335AA1}"/>
                    </a:ext>
                  </a:extLst>
                </p:cNvPr>
                <p:cNvSpPr txBox="1">
                  <a:spLocks noRot="1" noChangeAspect="1" noMove="1" noResize="1" noEditPoints="1" noAdjustHandles="1" noChangeArrowheads="1" noChangeShapeType="1" noTextEdit="1"/>
                </p:cNvSpPr>
                <p:nvPr/>
              </p:nvSpPr>
              <p:spPr>
                <a:xfrm>
                  <a:off x="6383446" y="4405002"/>
                  <a:ext cx="1009507" cy="260969"/>
                </a:xfrm>
                <a:prstGeom prst="rect">
                  <a:avLst/>
                </a:prstGeom>
                <a:blipFill>
                  <a:blip r:embed="rId40"/>
                  <a:stretch>
                    <a:fillRect l="-180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0" name="TextBox 61">
                  <a:extLst>
                    <a:ext uri="{FF2B5EF4-FFF2-40B4-BE49-F238E27FC236}">
                      <a16:creationId xmlns:a16="http://schemas.microsoft.com/office/drawing/2014/main" xmlns="" id="{43A853AD-DF4E-41FE-8328-A51C2FD0EA7F}"/>
                    </a:ext>
                  </a:extLst>
                </p:cNvPr>
                <p:cNvSpPr txBox="1"/>
                <p:nvPr/>
              </p:nvSpPr>
              <p:spPr>
                <a:xfrm>
                  <a:off x="4326145" y="4869359"/>
                  <a:ext cx="4970116" cy="215444"/>
                </a:xfrm>
                <a:prstGeom prst="rect">
                  <a:avLst/>
                </a:prstGeom>
                <a:noFill/>
              </p:spPr>
              <p:txBody>
                <a:bodyPr wrap="squar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𝑛</m:t>
                          </m:r>
                        </m:sub>
                      </m:sSub>
                    </m:oMath>
                  </a14:m>
                  <a:r>
                    <a:rPr lang="en-US" sz="1400" dirty="0"/>
                    <a:t>:</a:t>
                  </a:r>
                  <a:r>
                    <a:rPr lang="en-US" sz="1400" dirty="0" err="1"/>
                    <a:t>tiempo</a:t>
                  </a:r>
                  <a:r>
                    <a:rPr lang="en-US" sz="1400" dirty="0"/>
                    <a:t> </a:t>
                  </a:r>
                  <a:r>
                    <a:rPr lang="en-US" sz="1400" dirty="0" err="1"/>
                    <a:t>promedio</a:t>
                  </a:r>
                  <a:r>
                    <a:rPr lang="en-US" sz="1400" dirty="0"/>
                    <a:t> de </a:t>
                  </a:r>
                  <a:r>
                    <a:rPr lang="en-US" sz="1400" dirty="0" err="1"/>
                    <a:t>recombinaci</a:t>
                  </a:r>
                  <a:r>
                    <a:rPr lang="es-CR" sz="1400" dirty="0" err="1"/>
                    <a:t>ón</a:t>
                  </a:r>
                  <a:r>
                    <a:rPr lang="es-CR" sz="1400" dirty="0"/>
                    <a:t> de los pares </a:t>
                  </a:r>
                  <a:r>
                    <a:rPr lang="es-CR" sz="1400" dirty="0" err="1"/>
                    <a:t>electron</a:t>
                  </a:r>
                  <a:r>
                    <a:rPr lang="en-US" sz="1400" dirty="0"/>
                    <a:t>-</a:t>
                  </a:r>
                  <a:r>
                    <a:rPr lang="es-CR" sz="1400" dirty="0"/>
                    <a:t>hueco</a:t>
                  </a:r>
                  <a:endParaRPr lang="en-US" sz="1400" dirty="0"/>
                </a:p>
              </p:txBody>
            </p:sp>
          </mc:Choice>
          <mc:Fallback xmlns="">
            <p:sp>
              <p:nvSpPr>
                <p:cNvPr id="62" name="TextBox 61">
                  <a:extLst>
                    <a:ext uri="{FF2B5EF4-FFF2-40B4-BE49-F238E27FC236}">
                      <a16:creationId xmlns:a16="http://schemas.microsoft.com/office/drawing/2014/main" id="{43A853AD-DF4E-41FE-8328-A51C2FD0EA7F}"/>
                    </a:ext>
                  </a:extLst>
                </p:cNvPr>
                <p:cNvSpPr txBox="1">
                  <a:spLocks noRot="1" noChangeAspect="1" noMove="1" noResize="1" noEditPoints="1" noAdjustHandles="1" noChangeArrowheads="1" noChangeShapeType="1" noTextEdit="1"/>
                </p:cNvSpPr>
                <p:nvPr/>
              </p:nvSpPr>
              <p:spPr>
                <a:xfrm>
                  <a:off x="4326145" y="4869359"/>
                  <a:ext cx="4970116" cy="215444"/>
                </a:xfrm>
                <a:prstGeom prst="rect">
                  <a:avLst/>
                </a:prstGeom>
                <a:blipFill>
                  <a:blip r:embed="rId41"/>
                  <a:stretch>
                    <a:fillRect l="-982" t="-25714" b="-514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2" name="TextBox 62">
                <a:extLst>
                  <a:ext uri="{FF2B5EF4-FFF2-40B4-BE49-F238E27FC236}">
                    <a16:creationId xmlns:a16="http://schemas.microsoft.com/office/drawing/2014/main" xmlns="" id="{750F3BBD-AE46-4142-A197-CE38D89255D7}"/>
                  </a:ext>
                </a:extLst>
              </p:cNvPr>
              <p:cNvSpPr txBox="1"/>
              <p:nvPr/>
            </p:nvSpPr>
            <p:spPr>
              <a:xfrm>
                <a:off x="390725" y="5444192"/>
                <a:ext cx="1615314" cy="29033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smtClean="0">
                        <a:latin typeface="Cambria Math" panose="02040503050406030204" pitchFamily="18" charset="0"/>
                        <a:ea typeface="Cambria Math" panose="02040503050406030204" pitchFamily="18" charset="0"/>
                      </a:rPr>
                      <m:t>=</m:t>
                    </m:r>
                    <m:sSub>
                      <m:sSubPr>
                        <m:ctrlPr>
                          <a:rPr lang="en-US" sz="1200" i="1">
                            <a:latin typeface="Cambria Math"/>
                          </a:rPr>
                        </m:ctrlPr>
                      </m:sSubPr>
                      <m:e>
                        <m:r>
                          <a:rPr lang="en-US" sz="1200" i="1">
                            <a:latin typeface="Cambria Math" panose="02040503050406030204" pitchFamily="18" charset="0"/>
                          </a:rPr>
                          <m:t>𝐼</m:t>
                        </m:r>
                      </m:e>
                      <m:sub>
                        <m:r>
                          <a:rPr lang="en-US" sz="1200" i="1">
                            <a:latin typeface="Cambria Math" panose="02040503050406030204" pitchFamily="18" charset="0"/>
                          </a:rPr>
                          <m:t>𝑜</m:t>
                        </m:r>
                      </m:sub>
                    </m:sSub>
                    <m:sSup>
                      <m:sSupPr>
                        <m:ctrlPr>
                          <a:rPr lang="en-US" sz="1200" i="1">
                            <a:latin typeface="Cambria Math"/>
                          </a:rPr>
                        </m:ctrlPr>
                      </m:sSupPr>
                      <m:e>
                        <m:r>
                          <a:rPr lang="en-US" sz="1200" i="1">
                            <a:latin typeface="Cambria Math" panose="02040503050406030204" pitchFamily="18" charset="0"/>
                          </a:rPr>
                          <m:t>𝑒</m:t>
                        </m:r>
                      </m:e>
                      <m:sup>
                        <m:f>
                          <m:fPr>
                            <m:ctrlPr>
                              <a:rPr lang="en-US" sz="1200" i="1">
                                <a:latin typeface="Cambria Math"/>
                              </a:rPr>
                            </m:ctrlPr>
                          </m:fPr>
                          <m:num>
                            <m:sSub>
                              <m:sSubPr>
                                <m:ctrlPr>
                                  <a:rPr lang="en-US" sz="1200" i="1">
                                    <a:latin typeface="Cambria Math"/>
                                  </a:rPr>
                                </m:ctrlPr>
                              </m:sSubPr>
                              <m:e>
                                <m:r>
                                  <a:rPr lang="en-US" sz="1200" i="1">
                                    <a:latin typeface="Cambria Math" panose="02040503050406030204" pitchFamily="18" charset="0"/>
                                  </a:rPr>
                                  <m:t>𝑉</m:t>
                                </m:r>
                              </m:e>
                              <m:sub>
                                <m:r>
                                  <a:rPr lang="en-US" sz="1200" b="0" i="1" smtClean="0">
                                    <a:latin typeface="Cambria Math" panose="02040503050406030204" pitchFamily="18" charset="0"/>
                                  </a:rPr>
                                  <m:t>𝐵𝐸</m:t>
                                </m:r>
                              </m:sub>
                            </m:sSub>
                          </m:num>
                          <m:den>
                            <m:sSub>
                              <m:sSubPr>
                                <m:ctrlPr>
                                  <a:rPr lang="en-US" sz="1200" i="1">
                                    <a:latin typeface="Cambria Math"/>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𝑉</m:t>
                                </m:r>
                              </m:e>
                              <m:sub>
                                <m:r>
                                  <a:rPr lang="en-US" sz="1200" i="1">
                                    <a:latin typeface="Cambria Math" panose="02040503050406030204" pitchFamily="18" charset="0"/>
                                    <a:ea typeface="Cambria Math" panose="02040503050406030204" pitchFamily="18" charset="0"/>
                                  </a:rPr>
                                  <m:t>𝑇</m:t>
                                </m:r>
                              </m:sub>
                            </m:sSub>
                          </m:den>
                        </m:f>
                      </m:sup>
                    </m:sSup>
                  </m:oMath>
                </a14:m>
                <a:r>
                  <a:rPr lang="en-US" sz="1200" dirty="0"/>
                  <a:t>    (NPN)</a:t>
                </a:r>
              </a:p>
            </p:txBody>
          </p:sp>
        </mc:Choice>
        <mc:Fallback xmlns="">
          <p:sp>
            <p:nvSpPr>
              <p:cNvPr id="63" name="TextBox 62">
                <a:extLst>
                  <a:ext uri="{FF2B5EF4-FFF2-40B4-BE49-F238E27FC236}">
                    <a16:creationId xmlns:a16="http://schemas.microsoft.com/office/drawing/2014/main" id="{750F3BBD-AE46-4142-A197-CE38D89255D7}"/>
                  </a:ext>
                </a:extLst>
              </p:cNvPr>
              <p:cNvSpPr txBox="1">
                <a:spLocks noRot="1" noChangeAspect="1" noMove="1" noResize="1" noEditPoints="1" noAdjustHandles="1" noChangeArrowheads="1" noChangeShapeType="1" noTextEdit="1"/>
              </p:cNvSpPr>
              <p:nvPr/>
            </p:nvSpPr>
            <p:spPr>
              <a:xfrm>
                <a:off x="7690086" y="1392607"/>
                <a:ext cx="1615314" cy="290336"/>
              </a:xfrm>
              <a:prstGeom prst="rect">
                <a:avLst/>
              </a:prstGeom>
              <a:blipFill>
                <a:blip r:embed="rId42"/>
                <a:stretch>
                  <a:fillRect l="-3396" r="-5283" b="-33333"/>
                </a:stretch>
              </a:blipFill>
            </p:spPr>
            <p:txBody>
              <a:bodyPr/>
              <a:lstStyle/>
              <a:p>
                <a:r>
                  <a:rPr lang="en-US">
                    <a:noFill/>
                  </a:rPr>
                  <a:t> </a:t>
                </a:r>
              </a:p>
            </p:txBody>
          </p:sp>
        </mc:Fallback>
      </mc:AlternateContent>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44"/>
                <a:stretch>
                  <a:fillRect l="-5714" r="-200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19" name="TextBox 210">
                <a:extLst>
                  <a:ext uri="{FF2B5EF4-FFF2-40B4-BE49-F238E27FC236}">
                    <a16:creationId xmlns:a16="http://schemas.microsoft.com/office/drawing/2014/main" xmlns="" id="{CFA50FA5-9EC9-4877-B3A4-EE12AA4D6F94}"/>
                  </a:ext>
                </a:extLst>
              </p:cNvPr>
              <p:cNvSpPr txBox="1"/>
              <p:nvPr/>
            </p:nvSpPr>
            <p:spPr>
              <a:xfrm>
                <a:off x="3794045" y="1083186"/>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i="1">
                          <a:latin typeface="Cambria Math"/>
                          <a:ea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119"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3794045" y="1083186"/>
                <a:ext cx="575542" cy="184666"/>
              </a:xfrm>
              <a:prstGeom prst="rect">
                <a:avLst/>
              </a:prstGeom>
              <a:blipFill rotWithShape="1">
                <a:blip r:embed="rId45"/>
                <a:stretch>
                  <a:fillRect l="-7368" r="-1053" b="-23333"/>
                </a:stretch>
              </a:blipFill>
            </p:spPr>
            <p:txBody>
              <a:bodyPr/>
              <a:lstStyle/>
              <a:p>
                <a:r>
                  <a:rPr lang="es-CR">
                    <a:noFill/>
                  </a:rPr>
                  <a:t> </a:t>
                </a:r>
              </a:p>
            </p:txBody>
          </p:sp>
        </mc:Fallback>
      </mc:AlternateContent>
      <p:sp>
        <p:nvSpPr>
          <p:cNvPr id="5" name="4 CuadroTexto"/>
          <p:cNvSpPr txBox="1"/>
          <p:nvPr/>
        </p:nvSpPr>
        <p:spPr>
          <a:xfrm>
            <a:off x="5353202" y="95822"/>
            <a:ext cx="4591963" cy="369332"/>
          </a:xfrm>
          <a:prstGeom prst="rect">
            <a:avLst/>
          </a:prstGeom>
          <a:noFill/>
        </p:spPr>
        <p:txBody>
          <a:bodyPr wrap="none" rtlCol="0">
            <a:spAutoFit/>
          </a:bodyPr>
          <a:lstStyle/>
          <a:p>
            <a:r>
              <a:rPr lang="es-CR" dirty="0" smtClean="0">
                <a:solidFill>
                  <a:srgbClr val="7030A0"/>
                </a:solidFill>
              </a:rPr>
              <a:t>Proceso de Difusión (Dopado o contaminación)</a:t>
            </a:r>
            <a:endParaRPr lang="es-CR" dirty="0">
              <a:solidFill>
                <a:srgbClr val="7030A0"/>
              </a:solidFill>
            </a:endParaRPr>
          </a:p>
        </p:txBody>
      </p:sp>
      <p:sp>
        <p:nvSpPr>
          <p:cNvPr id="6" name="5 CuadroTexto"/>
          <p:cNvSpPr txBox="1"/>
          <p:nvPr/>
        </p:nvSpPr>
        <p:spPr>
          <a:xfrm>
            <a:off x="5143232" y="444653"/>
            <a:ext cx="6731986" cy="1815882"/>
          </a:xfrm>
          <a:prstGeom prst="rect">
            <a:avLst/>
          </a:prstGeom>
          <a:noFill/>
        </p:spPr>
        <p:txBody>
          <a:bodyPr wrap="square" rtlCol="0">
            <a:spAutoFit/>
          </a:bodyPr>
          <a:lstStyle/>
          <a:p>
            <a:pPr marL="342900" indent="-342900">
              <a:buFont typeface="+mj-lt"/>
              <a:buAutoNum type="arabicPeriod"/>
            </a:pPr>
            <a:r>
              <a:rPr lang="es-CR" sz="1400" b="1" dirty="0" smtClean="0"/>
              <a:t>Solubilidad del solido</a:t>
            </a:r>
            <a:r>
              <a:rPr lang="es-CR" sz="1400" dirty="0" smtClean="0"/>
              <a:t>:  Máxima concentración de átomos aceptores o donadores que se pueden disolver en el cristal puro (</a:t>
            </a:r>
            <a:r>
              <a:rPr lang="es-CR" sz="1400" dirty="0" err="1" smtClean="0"/>
              <a:t>ej</a:t>
            </a:r>
            <a:r>
              <a:rPr lang="es-CR" sz="1400" dirty="0" smtClean="0"/>
              <a:t>: 2%)</a:t>
            </a:r>
          </a:p>
          <a:p>
            <a:pPr marL="342900" indent="-342900">
              <a:buFont typeface="+mj-lt"/>
              <a:buAutoNum type="arabicPeriod"/>
            </a:pPr>
            <a:r>
              <a:rPr lang="es-CR" sz="1400" b="1" dirty="0" smtClean="0"/>
              <a:t>Temperatura de difusión</a:t>
            </a:r>
            <a:r>
              <a:rPr lang="es-CR" sz="1400" dirty="0" smtClean="0"/>
              <a:t>:  A mayor temperatura los átomos adquieren mayor energía térmica y por lo tanto mayor velocidad. Mayor velocidad  más profundidad dentro del cristal (</a:t>
            </a:r>
            <a:r>
              <a:rPr lang="es-CR" sz="1400" dirty="0" err="1" smtClean="0"/>
              <a:t>ej</a:t>
            </a:r>
            <a:r>
              <a:rPr lang="es-CR" sz="1400" dirty="0" smtClean="0"/>
              <a:t>: 800°C a 1200°C)</a:t>
            </a:r>
          </a:p>
          <a:p>
            <a:pPr marL="342900" indent="-342900">
              <a:buFont typeface="+mj-lt"/>
              <a:buAutoNum type="arabicPeriod"/>
            </a:pPr>
            <a:r>
              <a:rPr lang="es-CR" sz="1400" b="1" dirty="0" smtClean="0"/>
              <a:t>Tiempo de difusión</a:t>
            </a:r>
            <a:r>
              <a:rPr lang="es-CR" sz="1400" dirty="0" smtClean="0"/>
              <a:t>:  Determina la profundidad de la unión</a:t>
            </a:r>
          </a:p>
          <a:p>
            <a:pPr marL="342900" indent="-342900">
              <a:buFont typeface="+mj-lt"/>
              <a:buAutoNum type="arabicPeriod"/>
            </a:pPr>
            <a:r>
              <a:rPr lang="es-CR" sz="1400" b="1" dirty="0" smtClean="0"/>
              <a:t>Limpieza de la superficie</a:t>
            </a:r>
            <a:r>
              <a:rPr lang="es-CR" sz="1400" dirty="0" smtClean="0"/>
              <a:t>: Defectos del cristal  o contaminantes  interfieren seriamente  con la uniformidad del proceso de difusión.</a:t>
            </a:r>
            <a:endParaRPr lang="es-CR" sz="1400" dirty="0"/>
          </a:p>
        </p:txBody>
      </p:sp>
    </p:spTree>
    <p:extLst>
      <p:ext uri="{BB962C8B-B14F-4D97-AF65-F5344CB8AC3E}">
        <p14:creationId xmlns:p14="http://schemas.microsoft.com/office/powerpoint/2010/main" val="1408429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1832676" y="1533387"/>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994180" y="2684062"/>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841780" y="2684062"/>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0" name="Group 62">
            <a:extLst>
              <a:ext uri="{FF2B5EF4-FFF2-40B4-BE49-F238E27FC236}">
                <a16:creationId xmlns:a16="http://schemas.microsoft.com/office/drawing/2014/main" xmlns="" id="{CC99F878-82E4-40B3-8437-F9ECC5C4A173}"/>
              </a:ext>
            </a:extLst>
          </p:cNvPr>
          <p:cNvGrpSpPr/>
          <p:nvPr/>
        </p:nvGrpSpPr>
        <p:grpSpPr>
          <a:xfrm>
            <a:off x="4413956" y="2358877"/>
            <a:ext cx="7778044" cy="4347589"/>
            <a:chOff x="4103246" y="2330538"/>
            <a:chExt cx="7778044" cy="4347589"/>
          </a:xfrm>
        </p:grpSpPr>
        <p:sp>
          <p:nvSpPr>
            <p:cNvPr id="301" name="Rectangle 33">
              <a:extLst>
                <a:ext uri="{FF2B5EF4-FFF2-40B4-BE49-F238E27FC236}">
                  <a16:creationId xmlns:a16="http://schemas.microsoft.com/office/drawing/2014/main" xmlns="" id="{1BE2BA39-614B-40AB-B747-4AF7F05906EC}"/>
                </a:ext>
              </a:extLst>
            </p:cNvPr>
            <p:cNvSpPr/>
            <p:nvPr/>
          </p:nvSpPr>
          <p:spPr>
            <a:xfrm>
              <a:off x="4103246" y="2330538"/>
              <a:ext cx="7778044" cy="4347589"/>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2" name="TextBox 26">
                  <a:extLst>
                    <a:ext uri="{FF2B5EF4-FFF2-40B4-BE49-F238E27FC236}">
                      <a16:creationId xmlns:a16="http://schemas.microsoft.com/office/drawing/2014/main" xmlns="" id="{E284D0E1-DBB3-4F40-AB27-D53B644A74F7}"/>
                    </a:ext>
                  </a:extLst>
                </p:cNvPr>
                <p:cNvSpPr txBox="1"/>
                <p:nvPr/>
              </p:nvSpPr>
              <p:spPr>
                <a:xfrm>
                  <a:off x="4229565" y="2396668"/>
                  <a:ext cx="3574825" cy="369332"/>
                </a:xfrm>
                <a:prstGeom prst="rect">
                  <a:avLst/>
                </a:prstGeom>
                <a:noFill/>
              </p:spPr>
              <p:txBody>
                <a:bodyPr wrap="none" rtlCol="0">
                  <a:spAutoFit/>
                </a:bodyPr>
                <a:lstStyle/>
                <a:p>
                  <a:r>
                    <a:rPr lang="es-CR" dirty="0"/>
                    <a:t>L</a:t>
                  </a:r>
                  <a:r>
                    <a:rPr lang="en-US" dirty="0"/>
                    <a:t>a </a:t>
                  </a:r>
                  <a:r>
                    <a:rPr lang="en-US" dirty="0" err="1"/>
                    <a:t>corriente</a:t>
                  </a:r>
                  <a:r>
                    <a:rPr lang="en-US" dirty="0"/>
                    <a:t> de </a:t>
                  </a:r>
                  <a:r>
                    <a:rPr lang="en-US" dirty="0" err="1"/>
                    <a:t>saturación</a:t>
                  </a:r>
                  <a:r>
                    <a:rPr lang="en-US" dirty="0"/>
                    <a:t> </a:t>
                  </a:r>
                  <a:r>
                    <a:rPr lang="en-US" dirty="0" err="1"/>
                    <a:t>inversa</a:t>
                  </a:r>
                  <a:r>
                    <a:rPr lang="en-US" dirty="0"/>
                    <a:t> </a:t>
                  </a:r>
                  <a14:m>
                    <m:oMath xmlns:m="http://schemas.openxmlformats.org/officeDocument/2006/math">
                      <m:sSub>
                        <m:sSubPr>
                          <m:ctrlPr>
                            <a:rPr lang="en-US" i="1" smtClean="0">
                              <a:latin typeface="Cambria Math"/>
                            </a:rPr>
                          </m:ctrlPr>
                        </m:sSubPr>
                        <m:e>
                          <m:r>
                            <a:rPr lang="es-CR" b="0" i="1" smtClean="0">
                              <a:latin typeface="Cambria Math" panose="02040503050406030204" pitchFamily="18" charset="0"/>
                            </a:rPr>
                            <m:t>𝐼</m:t>
                          </m:r>
                        </m:e>
                        <m:sub>
                          <m:r>
                            <a:rPr lang="es-CR" b="0" i="1" smtClean="0">
                              <a:latin typeface="Cambria Math" panose="02040503050406030204" pitchFamily="18" charset="0"/>
                            </a:rPr>
                            <m:t>0</m:t>
                          </m:r>
                        </m:sub>
                      </m:sSub>
                    </m:oMath>
                  </a14:m>
                  <a:endParaRPr lang="en-US" dirty="0"/>
                </a:p>
              </p:txBody>
            </p:sp>
          </mc:Choice>
          <mc:Fallback xmlns="">
            <p:sp>
              <p:nvSpPr>
                <p:cNvPr id="27" name="TextBox 26">
                  <a:extLst>
                    <a:ext uri="{FF2B5EF4-FFF2-40B4-BE49-F238E27FC236}">
                      <a16:creationId xmlns:a16="http://schemas.microsoft.com/office/drawing/2014/main" id="{E284D0E1-DBB3-4F40-AB27-D53B644A74F7}"/>
                    </a:ext>
                  </a:extLst>
                </p:cNvPr>
                <p:cNvSpPr txBox="1">
                  <a:spLocks noRot="1" noChangeAspect="1" noMove="1" noResize="1" noEditPoints="1" noAdjustHandles="1" noChangeArrowheads="1" noChangeShapeType="1" noTextEdit="1"/>
                </p:cNvSpPr>
                <p:nvPr/>
              </p:nvSpPr>
              <p:spPr>
                <a:xfrm>
                  <a:off x="4229565" y="2396668"/>
                  <a:ext cx="3574825" cy="369332"/>
                </a:xfrm>
                <a:prstGeom prst="rect">
                  <a:avLst/>
                </a:prstGeom>
                <a:blipFill>
                  <a:blip r:embed="rId14"/>
                  <a:stretch>
                    <a:fillRect l="-153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3" name="TextBox 27">
                  <a:extLst>
                    <a:ext uri="{FF2B5EF4-FFF2-40B4-BE49-F238E27FC236}">
                      <a16:creationId xmlns:a16="http://schemas.microsoft.com/office/drawing/2014/main" xmlns="" id="{C5B8AE29-6D2B-421F-8D08-D8CFF3BB1EF9}"/>
                    </a:ext>
                  </a:extLst>
                </p:cNvPr>
                <p:cNvSpPr txBox="1"/>
                <p:nvPr/>
              </p:nvSpPr>
              <p:spPr>
                <a:xfrm>
                  <a:off x="7992268" y="2495823"/>
                  <a:ext cx="15943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a:rPr>
                            </m:ctrlPr>
                          </m:dPr>
                          <m:e>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−14</m:t>
                                </m:r>
                              </m:sup>
                            </m:sSup>
                            <m:r>
                              <a:rPr lang="en-US" sz="1400" b="0" i="1" smtClean="0">
                                <a:latin typeface="Cambria Math" panose="02040503050406030204" pitchFamily="18" charset="0"/>
                              </a:rPr>
                              <m:t>𝐴</m:t>
                            </m:r>
                            <m:r>
                              <a:rPr lang="en-US" sz="1400" b="0" i="1" smtClean="0">
                                <a:latin typeface="Cambria Math" panose="02040503050406030204" pitchFamily="18" charset="0"/>
                              </a:rPr>
                              <m:t> − </m:t>
                            </m:r>
                            <m:sSup>
                              <m:sSupPr>
                                <m:ctrlPr>
                                  <a:rPr lang="en-US" sz="1400" b="0" i="1" smtClean="0">
                                    <a:latin typeface="Cambria Math"/>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−16</m:t>
                                </m:r>
                              </m:sup>
                            </m:sSup>
                            <m:r>
                              <a:rPr lang="en-US" sz="1400" b="0" i="1" smtClean="0">
                                <a:latin typeface="Cambria Math" panose="02040503050406030204" pitchFamily="18" charset="0"/>
                              </a:rPr>
                              <m:t>𝐴</m:t>
                            </m:r>
                          </m:e>
                        </m:d>
                      </m:oMath>
                    </m:oMathPara>
                  </a14:m>
                  <a:endParaRPr lang="en-US" sz="1400" dirty="0"/>
                </a:p>
              </p:txBody>
            </p:sp>
          </mc:Choice>
          <mc:Fallback xmlns="">
            <p:sp>
              <p:nvSpPr>
                <p:cNvPr id="28" name="TextBox 27">
                  <a:extLst>
                    <a:ext uri="{FF2B5EF4-FFF2-40B4-BE49-F238E27FC236}">
                      <a16:creationId xmlns:a16="http://schemas.microsoft.com/office/drawing/2014/main" id="{C5B8AE29-6D2B-421F-8D08-D8CFF3BB1EF9}"/>
                    </a:ext>
                  </a:extLst>
                </p:cNvPr>
                <p:cNvSpPr txBox="1">
                  <a:spLocks noRot="1" noChangeAspect="1" noMove="1" noResize="1" noEditPoints="1" noAdjustHandles="1" noChangeArrowheads="1" noChangeShapeType="1" noTextEdit="1"/>
                </p:cNvSpPr>
                <p:nvPr/>
              </p:nvSpPr>
              <p:spPr>
                <a:xfrm>
                  <a:off x="7992268" y="2495823"/>
                  <a:ext cx="1594347" cy="215444"/>
                </a:xfrm>
                <a:prstGeom prst="rect">
                  <a:avLst/>
                </a:prstGeom>
                <a:blipFill>
                  <a:blip r:embed="rId15"/>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4" name="TextBox 28">
                  <a:extLst>
                    <a:ext uri="{FF2B5EF4-FFF2-40B4-BE49-F238E27FC236}">
                      <a16:creationId xmlns:a16="http://schemas.microsoft.com/office/drawing/2014/main" xmlns="" id="{92F0BC2F-5DDE-4E64-B8D0-F21D8E1C4543}"/>
                    </a:ext>
                  </a:extLst>
                </p:cNvPr>
                <p:cNvSpPr txBox="1"/>
                <p:nvPr/>
              </p:nvSpPr>
              <p:spPr>
                <a:xfrm>
                  <a:off x="4411371" y="3015593"/>
                  <a:ext cx="2429639" cy="557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𝑞𝐴</m:t>
                        </m:r>
                        <m:sSup>
                          <m:sSupPr>
                            <m:ctrlPr>
                              <a:rPr lang="en-US" sz="1600" b="0" i="1" smtClean="0">
                                <a:latin typeface="Cambria Math"/>
                              </a:rPr>
                            </m:ctrlPr>
                          </m:sSupPr>
                          <m:e>
                            <m:sSub>
                              <m:sSubPr>
                                <m:ctrlPr>
                                  <a:rPr lang="en-US" sz="1600" b="0" i="1" smtClean="0">
                                    <a:latin typeface="Cambria Math"/>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𝑖</m:t>
                                </m:r>
                              </m:sub>
                            </m:sSub>
                          </m:e>
                          <m:sup>
                            <m:r>
                              <a:rPr lang="en-US" sz="1600" b="0" i="1" smtClean="0">
                                <a:latin typeface="Cambria Math" panose="02040503050406030204" pitchFamily="18" charset="0"/>
                              </a:rPr>
                              <m:t>2</m:t>
                            </m:r>
                          </m:sup>
                        </m:sSup>
                        <m:d>
                          <m:dPr>
                            <m:ctrlPr>
                              <a:rPr lang="en-US" sz="1600" b="0" i="1" smtClean="0">
                                <a:latin typeface="Cambria Math"/>
                              </a:rPr>
                            </m:ctrlPr>
                          </m:dPr>
                          <m:e>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𝑛</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𝐴</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𝑛</m:t>
                                    </m:r>
                                  </m:sub>
                                </m:sSub>
                              </m:den>
                            </m:f>
                            <m:r>
                              <a:rPr lang="en-US" sz="1600" b="0" i="1" smtClean="0">
                                <a:latin typeface="Cambria Math" panose="02040503050406030204" pitchFamily="18" charset="0"/>
                              </a:rPr>
                              <m:t>+</m:t>
                            </m:r>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𝑝</m:t>
                                    </m:r>
                                  </m:sub>
                                </m:sSub>
                              </m:num>
                              <m:den>
                                <m:sSub>
                                  <m:sSubPr>
                                    <m:ctrlPr>
                                      <a:rPr lang="en-US" sz="1600" b="0" i="1" smtClean="0">
                                        <a:latin typeface="Cambria Math"/>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𝐷</m:t>
                                    </m:r>
                                  </m:sub>
                                </m:sSub>
                                <m:sSub>
                                  <m:sSubPr>
                                    <m:ctrlPr>
                                      <a:rPr lang="en-US" sz="1600" b="0" i="1" smtClean="0">
                                        <a:latin typeface="Cambria Math"/>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𝑝</m:t>
                                    </m:r>
                                  </m:sub>
                                </m:sSub>
                              </m:den>
                            </m:f>
                          </m:e>
                        </m:d>
                      </m:oMath>
                    </m:oMathPara>
                  </a14:m>
                  <a:endParaRPr lang="en-US" sz="1600" dirty="0"/>
                </a:p>
              </p:txBody>
            </p:sp>
          </mc:Choice>
          <mc:Fallback xmlns="">
            <p:sp>
              <p:nvSpPr>
                <p:cNvPr id="29" name="TextBox 28">
                  <a:extLst>
                    <a:ext uri="{FF2B5EF4-FFF2-40B4-BE49-F238E27FC236}">
                      <a16:creationId xmlns:a16="http://schemas.microsoft.com/office/drawing/2014/main" id="{92F0BC2F-5DDE-4E64-B8D0-F21D8E1C4543}"/>
                    </a:ext>
                  </a:extLst>
                </p:cNvPr>
                <p:cNvSpPr txBox="1">
                  <a:spLocks noRot="1" noChangeAspect="1" noMove="1" noResize="1" noEditPoints="1" noAdjustHandles="1" noChangeArrowheads="1" noChangeShapeType="1" noTextEdit="1"/>
                </p:cNvSpPr>
                <p:nvPr/>
              </p:nvSpPr>
              <p:spPr>
                <a:xfrm>
                  <a:off x="4411371" y="3015593"/>
                  <a:ext cx="2429639" cy="55771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5" name="TextBox 29">
                  <a:extLst>
                    <a:ext uri="{FF2B5EF4-FFF2-40B4-BE49-F238E27FC236}">
                      <a16:creationId xmlns:a16="http://schemas.microsoft.com/office/drawing/2014/main" xmlns="" id="{CEA04C96-6680-4806-9937-3ADECB12121C}"/>
                    </a:ext>
                  </a:extLst>
                </p:cNvPr>
                <p:cNvSpPr txBox="1"/>
                <p:nvPr/>
              </p:nvSpPr>
              <p:spPr>
                <a:xfrm>
                  <a:off x="4292245" y="5872578"/>
                  <a:ext cx="5478679"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𝐷</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donadores</a:t>
                  </a:r>
                  <a:r>
                    <a:rPr lang="en-US" sz="1400" dirty="0"/>
                    <a:t> (# </a:t>
                  </a:r>
                  <a:r>
                    <a:rPr lang="es-CR" sz="1400" dirty="0"/>
                    <a:t>átomos pentavalentes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0" name="TextBox 29">
                  <a:extLst>
                    <a:ext uri="{FF2B5EF4-FFF2-40B4-BE49-F238E27FC236}">
                      <a16:creationId xmlns:a16="http://schemas.microsoft.com/office/drawing/2014/main" id="{CEA04C96-6680-4806-9937-3ADECB12121C}"/>
                    </a:ext>
                  </a:extLst>
                </p:cNvPr>
                <p:cNvSpPr txBox="1">
                  <a:spLocks noRot="1" noChangeAspect="1" noMove="1" noResize="1" noEditPoints="1" noAdjustHandles="1" noChangeArrowheads="1" noChangeShapeType="1" noTextEdit="1"/>
                </p:cNvSpPr>
                <p:nvPr/>
              </p:nvSpPr>
              <p:spPr>
                <a:xfrm>
                  <a:off x="4292245" y="5872578"/>
                  <a:ext cx="5478679" cy="215444"/>
                </a:xfrm>
                <a:prstGeom prst="rect">
                  <a:avLst/>
                </a:prstGeom>
                <a:blipFill>
                  <a:blip r:embed="rId17"/>
                  <a:stretch>
                    <a:fillRect l="-1112" t="-22222" r="-5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6" name="TextBox 30">
                  <a:extLst>
                    <a:ext uri="{FF2B5EF4-FFF2-40B4-BE49-F238E27FC236}">
                      <a16:creationId xmlns:a16="http://schemas.microsoft.com/office/drawing/2014/main" xmlns="" id="{2E981C94-3BCE-47DF-AE25-F7222EDCF8A3}"/>
                    </a:ext>
                  </a:extLst>
                </p:cNvPr>
                <p:cNvSpPr txBox="1"/>
                <p:nvPr/>
              </p:nvSpPr>
              <p:spPr>
                <a:xfrm>
                  <a:off x="4326145" y="3734599"/>
                  <a:ext cx="239501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:á</m:t>
                        </m:r>
                        <m:r>
                          <a:rPr lang="es-CR" sz="1400" b="0" i="1" smtClean="0">
                            <a:latin typeface="Cambria Math" panose="02040503050406030204" pitchFamily="18" charset="0"/>
                          </a:rPr>
                          <m:t>𝑟𝑒𝑎</m:t>
                        </m:r>
                        <m:r>
                          <a:rPr lang="es-CR" sz="1400" b="0" i="1" smtClean="0">
                            <a:latin typeface="Cambria Math" panose="02040503050406030204" pitchFamily="18" charset="0"/>
                          </a:rPr>
                          <m:t> </m:t>
                        </m:r>
                        <m:r>
                          <a:rPr lang="es-CR" sz="1400" b="0" i="1" smtClean="0">
                            <a:latin typeface="Cambria Math" panose="02040503050406030204" pitchFamily="18" charset="0"/>
                          </a:rPr>
                          <m:t>𝑡𝑟𝑎𝑛𝑠𝑣𝑒𝑟𝑠𝑎𝑙</m:t>
                        </m:r>
                        <m:r>
                          <a:rPr lang="es-CR" sz="1400" b="0" i="1" smtClean="0">
                            <a:latin typeface="Cambria Math" panose="02040503050406030204" pitchFamily="18" charset="0"/>
                          </a:rPr>
                          <m:t> </m:t>
                        </m:r>
                        <m:r>
                          <a:rPr lang="es-CR" sz="1400" b="0" i="1" smtClean="0">
                            <a:latin typeface="Cambria Math" panose="02040503050406030204" pitchFamily="18" charset="0"/>
                          </a:rPr>
                          <m:t>𝑑𝑒𝑙</m:t>
                        </m:r>
                        <m:r>
                          <a:rPr lang="es-CR" sz="1400" b="0" i="1" smtClean="0">
                            <a:latin typeface="Cambria Math" panose="02040503050406030204" pitchFamily="18" charset="0"/>
                          </a:rPr>
                          <m:t> </m:t>
                        </m:r>
                        <m:r>
                          <a:rPr lang="es-CR" sz="1400" b="0" i="1" smtClean="0">
                            <a:latin typeface="Cambria Math" panose="02040503050406030204" pitchFamily="18" charset="0"/>
                          </a:rPr>
                          <m:t>𝑑𝑖𝑜𝑑𝑜</m:t>
                        </m:r>
                      </m:oMath>
                    </m:oMathPara>
                  </a14:m>
                  <a:endParaRPr lang="en-US" sz="1400" dirty="0"/>
                </a:p>
              </p:txBody>
            </p:sp>
          </mc:Choice>
          <mc:Fallback xmlns="">
            <p:sp>
              <p:nvSpPr>
                <p:cNvPr id="31" name="TextBox 30">
                  <a:extLst>
                    <a:ext uri="{FF2B5EF4-FFF2-40B4-BE49-F238E27FC236}">
                      <a16:creationId xmlns:a16="http://schemas.microsoft.com/office/drawing/2014/main" id="{2E981C94-3BCE-47DF-AE25-F7222EDCF8A3}"/>
                    </a:ext>
                  </a:extLst>
                </p:cNvPr>
                <p:cNvSpPr txBox="1">
                  <a:spLocks noRot="1" noChangeAspect="1" noMove="1" noResize="1" noEditPoints="1" noAdjustHandles="1" noChangeArrowheads="1" noChangeShapeType="1" noTextEdit="1"/>
                </p:cNvSpPr>
                <p:nvPr/>
              </p:nvSpPr>
              <p:spPr>
                <a:xfrm>
                  <a:off x="4326145" y="3734599"/>
                  <a:ext cx="2395015" cy="215444"/>
                </a:xfrm>
                <a:prstGeom prst="rect">
                  <a:avLst/>
                </a:prstGeom>
                <a:blipFill>
                  <a:blip r:embed="rId18"/>
                  <a:stretch>
                    <a:fillRect l="-1272" r="-763"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 name="TextBox 31">
                  <a:extLst>
                    <a:ext uri="{FF2B5EF4-FFF2-40B4-BE49-F238E27FC236}">
                      <a16:creationId xmlns:a16="http://schemas.microsoft.com/office/drawing/2014/main" xmlns="" id="{AFF52791-2E08-4F40-B283-56FA803C2C27}"/>
                    </a:ext>
                  </a:extLst>
                </p:cNvPr>
                <p:cNvSpPr txBox="1"/>
                <p:nvPr/>
              </p:nvSpPr>
              <p:spPr>
                <a:xfrm>
                  <a:off x="4269273" y="5453559"/>
                  <a:ext cx="5215851"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𝑁</m:t>
                          </m:r>
                        </m:e>
                        <m:sub>
                          <m:r>
                            <a:rPr lang="es-CR" sz="1400" b="0" i="1" smtClean="0">
                              <a:latin typeface="Cambria Math" panose="02040503050406030204" pitchFamily="18" charset="0"/>
                            </a:rPr>
                            <m:t>𝐴</m:t>
                          </m:r>
                        </m:sub>
                      </m:sSub>
                      <m:r>
                        <a:rPr lang="en-US" sz="1400" b="0" i="1" smtClean="0">
                          <a:latin typeface="Cambria Math" panose="02040503050406030204" pitchFamily="18" charset="0"/>
                        </a:rPr>
                        <m:t>:</m:t>
                      </m:r>
                    </m:oMath>
                  </a14:m>
                  <a:r>
                    <a:rPr lang="en-US" sz="1400" dirty="0"/>
                    <a:t> </a:t>
                  </a:r>
                  <a:r>
                    <a:rPr lang="en-US" sz="1400" dirty="0" err="1"/>
                    <a:t>Concentración</a:t>
                  </a:r>
                  <a:r>
                    <a:rPr lang="en-US" sz="1400" dirty="0"/>
                    <a:t> de </a:t>
                  </a:r>
                  <a:r>
                    <a:rPr lang="en-US" sz="1400" dirty="0" err="1"/>
                    <a:t>átomos</a:t>
                  </a:r>
                  <a:r>
                    <a:rPr lang="en-US" sz="1400" dirty="0"/>
                    <a:t> </a:t>
                  </a:r>
                  <a:r>
                    <a:rPr lang="en-US" sz="1400" dirty="0" err="1"/>
                    <a:t>aceptores</a:t>
                  </a:r>
                  <a:r>
                    <a:rPr lang="en-US" sz="1400" dirty="0"/>
                    <a:t> (# </a:t>
                  </a:r>
                  <a:r>
                    <a:rPr lang="es-CR" sz="1400" dirty="0"/>
                    <a:t>átomos trivalentes por </a:t>
                  </a:r>
                  <a14:m>
                    <m:oMath xmlns:m="http://schemas.openxmlformats.org/officeDocument/2006/math">
                      <m:sSup>
                        <m:sSupPr>
                          <m:ctrlPr>
                            <a:rPr lang="es-CR" sz="1400" i="1" smtClean="0">
                              <a:latin typeface="Cambria Math"/>
                            </a:rPr>
                          </m:ctrlPr>
                        </m:sSupPr>
                        <m:e>
                          <m:r>
                            <a:rPr lang="es-CR" sz="1400" b="0" i="1" smtClean="0">
                              <a:latin typeface="Cambria Math" panose="02040503050406030204" pitchFamily="18" charset="0"/>
                            </a:rPr>
                            <m:t>𝑚</m:t>
                          </m:r>
                        </m:e>
                        <m:sup>
                          <m:r>
                            <a:rPr lang="es-CR" sz="1400" b="0" i="1" smtClean="0">
                              <a:latin typeface="Cambria Math" panose="02040503050406030204" pitchFamily="18" charset="0"/>
                            </a:rPr>
                            <m:t>3</m:t>
                          </m:r>
                        </m:sup>
                      </m:sSup>
                      <m:r>
                        <a:rPr lang="es-CR" sz="1400" b="0" i="0" smtClean="0">
                          <a:latin typeface="Cambria Math" panose="02040503050406030204" pitchFamily="18" charset="0"/>
                        </a:rPr>
                        <m:t>)</m:t>
                      </m:r>
                    </m:oMath>
                  </a14:m>
                  <a:endParaRPr lang="en-US" sz="1400" dirty="0"/>
                </a:p>
              </p:txBody>
            </p:sp>
          </mc:Choice>
          <mc:Fallback xmlns="">
            <p:sp>
              <p:nvSpPr>
                <p:cNvPr id="32" name="TextBox 31">
                  <a:extLst>
                    <a:ext uri="{FF2B5EF4-FFF2-40B4-BE49-F238E27FC236}">
                      <a16:creationId xmlns:a16="http://schemas.microsoft.com/office/drawing/2014/main" id="{AFF52791-2E08-4F40-B283-56FA803C2C27}"/>
                    </a:ext>
                  </a:extLst>
                </p:cNvPr>
                <p:cNvSpPr txBox="1">
                  <a:spLocks noRot="1" noChangeAspect="1" noMove="1" noResize="1" noEditPoints="1" noAdjustHandles="1" noChangeArrowheads="1" noChangeShapeType="1" noTextEdit="1"/>
                </p:cNvSpPr>
                <p:nvPr/>
              </p:nvSpPr>
              <p:spPr>
                <a:xfrm>
                  <a:off x="4269273" y="5453559"/>
                  <a:ext cx="5215851" cy="215444"/>
                </a:xfrm>
                <a:prstGeom prst="rect">
                  <a:avLst/>
                </a:prstGeom>
                <a:blipFill>
                  <a:blip r:embed="rId19"/>
                  <a:stretch>
                    <a:fillRect l="-1168" t="-25714"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8" name="TextBox 32">
                  <a:extLst>
                    <a:ext uri="{FF2B5EF4-FFF2-40B4-BE49-F238E27FC236}">
                      <a16:creationId xmlns:a16="http://schemas.microsoft.com/office/drawing/2014/main" xmlns="" id="{77CB6D77-2141-495C-9357-5823346786DB}"/>
                    </a:ext>
                  </a:extLst>
                </p:cNvPr>
                <p:cNvSpPr txBox="1"/>
                <p:nvPr/>
              </p:nvSpPr>
              <p:spPr>
                <a:xfrm>
                  <a:off x="4267838" y="6272668"/>
                  <a:ext cx="6414192" cy="215444"/>
                </a:xfrm>
                <a:prstGeom prst="rect">
                  <a:avLst/>
                </a:prstGeom>
                <a:noFill/>
              </p:spPr>
              <p:txBody>
                <a:bodyPr wrap="none" lIns="0" tIns="0" rIns="0" bIns="0" rtlCol="0">
                  <a:spAutoFit/>
                </a:bodyPr>
                <a:lstStyle/>
                <a:p>
                  <a14:m>
                    <m:oMath xmlns:m="http://schemas.openxmlformats.org/officeDocument/2006/math">
                      <m:sSup>
                        <m:sSupPr>
                          <m:ctrlPr>
                            <a:rPr lang="en-US" sz="1400" b="0" i="1" smtClean="0">
                              <a:latin typeface="Cambria Math"/>
                            </a:rPr>
                          </m:ctrlPr>
                        </m:sSupPr>
                        <m:e>
                          <m:sSub>
                            <m:sSubPr>
                              <m:ctrlPr>
                                <a:rPr lang="en-US" sz="1400" b="0" i="1" smtClean="0">
                                  <a:latin typeface="Cambria Math"/>
                                </a:rPr>
                              </m:ctrlPr>
                            </m:sSubPr>
                            <m:e>
                              <m:r>
                                <a:rPr lang="es-CR" sz="1400" b="0" i="1" smtClean="0">
                                  <a:latin typeface="Cambria Math" panose="02040503050406030204" pitchFamily="18" charset="0"/>
                                </a:rPr>
                                <m:t>𝑛</m:t>
                              </m:r>
                            </m:e>
                            <m:sub>
                              <m:r>
                                <a:rPr lang="es-CR" sz="1400" b="0" i="1" smtClean="0">
                                  <a:latin typeface="Cambria Math" panose="02040503050406030204" pitchFamily="18" charset="0"/>
                                </a:rPr>
                                <m:t>𝑖</m:t>
                              </m:r>
                            </m:sub>
                          </m:sSub>
                        </m:e>
                        <m:sup>
                          <m:r>
                            <a:rPr lang="es-CR" sz="1400" b="0" i="1" smtClean="0">
                              <a:latin typeface="Cambria Math" panose="02040503050406030204" pitchFamily="18" charset="0"/>
                            </a:rPr>
                            <m:t>2</m:t>
                          </m:r>
                        </m:sup>
                      </m:sSup>
                      <m:r>
                        <a:rPr lang="en-US" sz="1400" b="0" i="1" smtClean="0">
                          <a:latin typeface="Cambria Math" panose="02040503050406030204" pitchFamily="18" charset="0"/>
                        </a:rPr>
                        <m:t>:</m:t>
                      </m:r>
                    </m:oMath>
                  </a14:m>
                  <a:r>
                    <a:rPr lang="en-US" sz="1400" dirty="0"/>
                    <a:t> </a:t>
                  </a:r>
                  <a:r>
                    <a:rPr lang="en-US" sz="1400" dirty="0" err="1"/>
                    <a:t>Concentración</a:t>
                  </a:r>
                  <a:r>
                    <a:rPr lang="en-US" sz="1400" dirty="0"/>
                    <a:t> de electrons/</a:t>
                  </a:r>
                  <a:r>
                    <a:rPr lang="en-US" sz="1400" dirty="0" err="1"/>
                    <a:t>huecos</a:t>
                  </a:r>
                  <a:r>
                    <a:rPr lang="en-US" sz="1400" dirty="0"/>
                    <a:t> </a:t>
                  </a:r>
                  <a:r>
                    <a:rPr lang="en-US" sz="1400" dirty="0" err="1"/>
                    <a:t>libres</a:t>
                  </a:r>
                  <a:r>
                    <a:rPr lang="en-US" sz="1400" dirty="0"/>
                    <a:t> </a:t>
                  </a:r>
                  <a:r>
                    <a:rPr lang="en-US" sz="1400" dirty="0" err="1"/>
                    <a:t>en</a:t>
                  </a:r>
                  <a:r>
                    <a:rPr lang="en-US" sz="1400" dirty="0"/>
                    <a:t> un material </a:t>
                  </a:r>
                  <a:r>
                    <a:rPr lang="en-US" sz="1400" dirty="0" err="1"/>
                    <a:t>intrínsico</a:t>
                  </a:r>
                  <a:r>
                    <a:rPr lang="en-US" sz="1400" dirty="0"/>
                    <a:t> (sin </a:t>
                  </a:r>
                  <a:r>
                    <a:rPr lang="es-CR" sz="1400" dirty="0"/>
                    <a:t>c</a:t>
                  </a:r>
                  <a14:m>
                    <m:oMath xmlns:m="http://schemas.openxmlformats.org/officeDocument/2006/math">
                      <m:r>
                        <m:rPr>
                          <m:sty m:val="p"/>
                        </m:rPr>
                        <a:rPr lang="es-CR" sz="1400" b="0" i="0" smtClean="0">
                          <a:latin typeface="Cambria Math" panose="02040503050406030204" pitchFamily="18" charset="0"/>
                        </a:rPr>
                        <m:t>ontaminar</m:t>
                      </m:r>
                      <m:r>
                        <a:rPr lang="es-CR" sz="1400" b="0" i="0" smtClean="0">
                          <a:latin typeface="Cambria Math" panose="02040503050406030204" pitchFamily="18" charset="0"/>
                        </a:rPr>
                        <m:t>)</m:t>
                      </m:r>
                    </m:oMath>
                  </a14:m>
                  <a:endParaRPr lang="en-US" sz="1400" dirty="0"/>
                </a:p>
              </p:txBody>
            </p:sp>
          </mc:Choice>
          <mc:Fallback xmlns="">
            <p:sp>
              <p:nvSpPr>
                <p:cNvPr id="33" name="TextBox 32">
                  <a:extLst>
                    <a:ext uri="{FF2B5EF4-FFF2-40B4-BE49-F238E27FC236}">
                      <a16:creationId xmlns:a16="http://schemas.microsoft.com/office/drawing/2014/main" id="{77CB6D77-2141-495C-9357-5823346786DB}"/>
                    </a:ext>
                  </a:extLst>
                </p:cNvPr>
                <p:cNvSpPr txBox="1">
                  <a:spLocks noRot="1" noChangeAspect="1" noMove="1" noResize="1" noEditPoints="1" noAdjustHandles="1" noChangeArrowheads="1" noChangeShapeType="1" noTextEdit="1"/>
                </p:cNvSpPr>
                <p:nvPr/>
              </p:nvSpPr>
              <p:spPr>
                <a:xfrm>
                  <a:off x="4267838" y="6272668"/>
                  <a:ext cx="6414192" cy="215444"/>
                </a:xfrm>
                <a:prstGeom prst="rect">
                  <a:avLst/>
                </a:prstGeom>
                <a:blipFill>
                  <a:blip r:embed="rId20"/>
                  <a:stretch>
                    <a:fillRect l="-665" t="-22857" r="-1141" b="-5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9" name="TextBox 34">
                  <a:extLst>
                    <a:ext uri="{FF2B5EF4-FFF2-40B4-BE49-F238E27FC236}">
                      <a16:creationId xmlns:a16="http://schemas.microsoft.com/office/drawing/2014/main" xmlns="" id="{19DA3CA6-D628-4041-A62B-409E92952739}"/>
                    </a:ext>
                  </a:extLst>
                </p:cNvPr>
                <p:cNvSpPr txBox="1"/>
                <p:nvPr/>
              </p:nvSpPr>
              <p:spPr>
                <a:xfrm>
                  <a:off x="4436087" y="4182167"/>
                  <a:ext cx="18337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𝐿𝑜𝑛𝑔𝑖𝑡𝑢𝑑</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35" name="TextBox 34">
                  <a:extLst>
                    <a:ext uri="{FF2B5EF4-FFF2-40B4-BE49-F238E27FC236}">
                      <a16:creationId xmlns:a16="http://schemas.microsoft.com/office/drawing/2014/main" id="{19DA3CA6-D628-4041-A62B-409E92952739}"/>
                    </a:ext>
                  </a:extLst>
                </p:cNvPr>
                <p:cNvSpPr txBox="1">
                  <a:spLocks noRot="1" noChangeAspect="1" noMove="1" noResize="1" noEditPoints="1" noAdjustHandles="1" noChangeArrowheads="1" noChangeShapeType="1" noTextEdit="1"/>
                </p:cNvSpPr>
                <p:nvPr/>
              </p:nvSpPr>
              <p:spPr>
                <a:xfrm>
                  <a:off x="4436087" y="4182167"/>
                  <a:ext cx="1833772" cy="215444"/>
                </a:xfrm>
                <a:prstGeom prst="rect">
                  <a:avLst/>
                </a:prstGeom>
                <a:blipFill>
                  <a:blip r:embed="rId21"/>
                  <a:stretch>
                    <a:fillRect l="-2990" r="-664"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5">
                  <a:extLst>
                    <a:ext uri="{FF2B5EF4-FFF2-40B4-BE49-F238E27FC236}">
                      <a16:creationId xmlns:a16="http://schemas.microsoft.com/office/drawing/2014/main" xmlns="" id="{7B53FF68-8FC7-45AE-8D28-36679E8BBD76}"/>
                    </a:ext>
                  </a:extLst>
                </p:cNvPr>
                <p:cNvSpPr txBox="1"/>
                <p:nvPr/>
              </p:nvSpPr>
              <p:spPr>
                <a:xfrm>
                  <a:off x="8455284" y="3254681"/>
                  <a:ext cx="76803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𝐸</m:t>
                        </m:r>
                      </m:oMath>
                    </m:oMathPara>
                  </a14:m>
                  <a:endParaRPr lang="en-US" sz="1400" dirty="0"/>
                </a:p>
              </p:txBody>
            </p:sp>
          </mc:Choice>
          <mc:Fallback xmlns="">
            <p:sp>
              <p:nvSpPr>
                <p:cNvPr id="36" name="TextBox 35">
                  <a:extLst>
                    <a:ext uri="{FF2B5EF4-FFF2-40B4-BE49-F238E27FC236}">
                      <a16:creationId xmlns:a16="http://schemas.microsoft.com/office/drawing/2014/main" id="{7B53FF68-8FC7-45AE-8D28-36679E8BBD76}"/>
                    </a:ext>
                  </a:extLst>
                </p:cNvPr>
                <p:cNvSpPr txBox="1">
                  <a:spLocks noRot="1" noChangeAspect="1" noMove="1" noResize="1" noEditPoints="1" noAdjustHandles="1" noChangeArrowheads="1" noChangeShapeType="1" noTextEdit="1"/>
                </p:cNvSpPr>
                <p:nvPr/>
              </p:nvSpPr>
              <p:spPr>
                <a:xfrm>
                  <a:off x="8455284" y="3254681"/>
                  <a:ext cx="768031" cy="215444"/>
                </a:xfrm>
                <a:prstGeom prst="rect">
                  <a:avLst/>
                </a:prstGeom>
                <a:blipFill>
                  <a:blip r:embed="rId22"/>
                  <a:stretch>
                    <a:fillRect l="-2381" r="-3968"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1" name="TextBox 36">
                  <a:extLst>
                    <a:ext uri="{FF2B5EF4-FFF2-40B4-BE49-F238E27FC236}">
                      <a16:creationId xmlns:a16="http://schemas.microsoft.com/office/drawing/2014/main" xmlns="" id="{BEA1EE84-C02E-4DC5-B3B0-7BDF281D2D9F}"/>
                    </a:ext>
                  </a:extLst>
                </p:cNvPr>
                <p:cNvSpPr txBox="1"/>
                <p:nvPr/>
              </p:nvSpPr>
              <p:spPr>
                <a:xfrm>
                  <a:off x="7343794" y="3554627"/>
                  <a:ext cx="85472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7" name="TextBox 36">
                  <a:extLst>
                    <a:ext uri="{FF2B5EF4-FFF2-40B4-BE49-F238E27FC236}">
                      <a16:creationId xmlns:a16="http://schemas.microsoft.com/office/drawing/2014/main" id="{BEA1EE84-C02E-4DC5-B3B0-7BDF281D2D9F}"/>
                    </a:ext>
                  </a:extLst>
                </p:cNvPr>
                <p:cNvSpPr txBox="1">
                  <a:spLocks noRot="1" noChangeAspect="1" noMove="1" noResize="1" noEditPoints="1" noAdjustHandles="1" noChangeArrowheads="1" noChangeShapeType="1" noTextEdit="1"/>
                </p:cNvSpPr>
                <p:nvPr/>
              </p:nvSpPr>
              <p:spPr>
                <a:xfrm>
                  <a:off x="7343794" y="3554627"/>
                  <a:ext cx="854721" cy="232051"/>
                </a:xfrm>
                <a:prstGeom prst="rect">
                  <a:avLst/>
                </a:prstGeom>
                <a:blipFill>
                  <a:blip r:embed="rId23"/>
                  <a:stretch>
                    <a:fillRect l="-4286" r="-714"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2" name="TextBox 37">
                  <a:extLst>
                    <a:ext uri="{FF2B5EF4-FFF2-40B4-BE49-F238E27FC236}">
                      <a16:creationId xmlns:a16="http://schemas.microsoft.com/office/drawing/2014/main" xmlns="" id="{6CC842D4-D737-4F61-B48A-FFAB08F967E3}"/>
                    </a:ext>
                  </a:extLst>
                </p:cNvPr>
                <p:cNvSpPr txBox="1"/>
                <p:nvPr/>
              </p:nvSpPr>
              <p:spPr>
                <a:xfrm>
                  <a:off x="7353976" y="3244538"/>
                  <a:ext cx="8921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38" name="TextBox 37">
                  <a:extLst>
                    <a:ext uri="{FF2B5EF4-FFF2-40B4-BE49-F238E27FC236}">
                      <a16:creationId xmlns:a16="http://schemas.microsoft.com/office/drawing/2014/main" id="{6CC842D4-D737-4F61-B48A-FFAB08F967E3}"/>
                    </a:ext>
                  </a:extLst>
                </p:cNvPr>
                <p:cNvSpPr txBox="1">
                  <a:spLocks noRot="1" noChangeAspect="1" noMove="1" noResize="1" noEditPoints="1" noAdjustHandles="1" noChangeArrowheads="1" noChangeShapeType="1" noTextEdit="1"/>
                </p:cNvSpPr>
                <p:nvPr/>
              </p:nvSpPr>
              <p:spPr>
                <a:xfrm>
                  <a:off x="7353976" y="3244538"/>
                  <a:ext cx="892103" cy="215444"/>
                </a:xfrm>
                <a:prstGeom prst="rect">
                  <a:avLst/>
                </a:prstGeom>
                <a:blipFill>
                  <a:blip r:embed="rId24"/>
                  <a:stretch>
                    <a:fillRect l="-2721"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3" name="TextBox 38">
                  <a:extLst>
                    <a:ext uri="{FF2B5EF4-FFF2-40B4-BE49-F238E27FC236}">
                      <a16:creationId xmlns:a16="http://schemas.microsoft.com/office/drawing/2014/main" xmlns="" id="{1E33108E-B5B9-482A-A476-8CCB2FF05928}"/>
                    </a:ext>
                  </a:extLst>
                </p:cNvPr>
                <p:cNvSpPr txBox="1"/>
                <p:nvPr/>
              </p:nvSpPr>
              <p:spPr>
                <a:xfrm>
                  <a:off x="8455283" y="3536372"/>
                  <a:ext cx="760336"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𝐸</m:t>
                        </m:r>
                      </m:oMath>
                    </m:oMathPara>
                  </a14:m>
                  <a:endParaRPr lang="en-US" sz="1400" dirty="0"/>
                </a:p>
              </p:txBody>
            </p:sp>
          </mc:Choice>
          <mc:Fallback xmlns="">
            <p:sp>
              <p:nvSpPr>
                <p:cNvPr id="39" name="TextBox 38">
                  <a:extLst>
                    <a:ext uri="{FF2B5EF4-FFF2-40B4-BE49-F238E27FC236}">
                      <a16:creationId xmlns:a16="http://schemas.microsoft.com/office/drawing/2014/main" id="{1E33108E-B5B9-482A-A476-8CCB2FF05928}"/>
                    </a:ext>
                  </a:extLst>
                </p:cNvPr>
                <p:cNvSpPr txBox="1">
                  <a:spLocks noRot="1" noChangeAspect="1" noMove="1" noResize="1" noEditPoints="1" noAdjustHandles="1" noChangeArrowheads="1" noChangeShapeType="1" noTextEdit="1"/>
                </p:cNvSpPr>
                <p:nvPr/>
              </p:nvSpPr>
              <p:spPr>
                <a:xfrm>
                  <a:off x="8455283" y="3536372"/>
                  <a:ext cx="760336" cy="232051"/>
                </a:xfrm>
                <a:prstGeom prst="rect">
                  <a:avLst/>
                </a:prstGeom>
                <a:blipFill>
                  <a:blip r:embed="rId25"/>
                  <a:stretch>
                    <a:fillRect l="-2400" r="-32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4" name="TextBox 39">
                  <a:extLst>
                    <a:ext uri="{FF2B5EF4-FFF2-40B4-BE49-F238E27FC236}">
                      <a16:creationId xmlns:a16="http://schemas.microsoft.com/office/drawing/2014/main" xmlns="" id="{E1CC8B2B-F6C4-4240-9594-4548CEFE2235}"/>
                    </a:ext>
                  </a:extLst>
                </p:cNvPr>
                <p:cNvSpPr txBox="1"/>
                <p:nvPr/>
              </p:nvSpPr>
              <p:spPr>
                <a:xfrm>
                  <a:off x="9703453" y="3973847"/>
                  <a:ext cx="1990545" cy="215444"/>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a14:m>
                  <a:r>
                    <a:rPr lang="en-US" sz="1400" dirty="0"/>
                    <a:t>:</a:t>
                  </a:r>
                  <a:r>
                    <a:rPr lang="en-US" sz="1400" dirty="0" err="1"/>
                    <a:t>movilidad</a:t>
                  </a:r>
                  <a:r>
                    <a:rPr lang="en-US" sz="1400" dirty="0"/>
                    <a:t> de </a:t>
                  </a:r>
                  <a:r>
                    <a:rPr lang="en-US" sz="1400" dirty="0" err="1"/>
                    <a:t>electrones</a:t>
                  </a:r>
                  <a:endParaRPr lang="en-US" sz="1400" dirty="0"/>
                </a:p>
              </p:txBody>
            </p:sp>
          </mc:Choice>
          <mc:Fallback xmlns="">
            <p:sp>
              <p:nvSpPr>
                <p:cNvPr id="40" name="TextBox 39">
                  <a:extLst>
                    <a:ext uri="{FF2B5EF4-FFF2-40B4-BE49-F238E27FC236}">
                      <a16:creationId xmlns:a16="http://schemas.microsoft.com/office/drawing/2014/main" id="{E1CC8B2B-F6C4-4240-9594-4548CEFE2235}"/>
                    </a:ext>
                  </a:extLst>
                </p:cNvPr>
                <p:cNvSpPr txBox="1">
                  <a:spLocks noRot="1" noChangeAspect="1" noMove="1" noResize="1" noEditPoints="1" noAdjustHandles="1" noChangeArrowheads="1" noChangeShapeType="1" noTextEdit="1"/>
                </p:cNvSpPr>
                <p:nvPr/>
              </p:nvSpPr>
              <p:spPr>
                <a:xfrm>
                  <a:off x="9703453" y="3973847"/>
                  <a:ext cx="1990545" cy="215444"/>
                </a:xfrm>
                <a:prstGeom prst="rect">
                  <a:avLst/>
                </a:prstGeom>
                <a:blipFill>
                  <a:blip r:embed="rId26"/>
                  <a:stretch>
                    <a:fillRect l="-3374" t="-25714" r="-3988"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40">
                  <a:extLst>
                    <a:ext uri="{FF2B5EF4-FFF2-40B4-BE49-F238E27FC236}">
                      <a16:creationId xmlns:a16="http://schemas.microsoft.com/office/drawing/2014/main" xmlns="" id="{A70B3011-61E1-476C-A39A-B5ED279BEDA1}"/>
                    </a:ext>
                  </a:extLst>
                </p:cNvPr>
                <p:cNvSpPr txBox="1"/>
                <p:nvPr/>
              </p:nvSpPr>
              <p:spPr>
                <a:xfrm>
                  <a:off x="9686413" y="4273106"/>
                  <a:ext cx="1738040" cy="232051"/>
                </a:xfrm>
                <a:prstGeom prst="rect">
                  <a:avLst/>
                </a:prstGeom>
                <a:noFill/>
              </p:spPr>
              <p:txBody>
                <a:bodyPr wrap="non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a14:m>
                  <a:r>
                    <a:rPr lang="en-US" sz="1400" dirty="0"/>
                    <a:t>:</a:t>
                  </a:r>
                  <a:r>
                    <a:rPr lang="en-US" sz="1400" dirty="0" err="1"/>
                    <a:t>movilidad</a:t>
                  </a:r>
                  <a:r>
                    <a:rPr lang="en-US" sz="1400" dirty="0"/>
                    <a:t> de </a:t>
                  </a:r>
                  <a:r>
                    <a:rPr lang="en-US" sz="1400" dirty="0" err="1"/>
                    <a:t>huecos</a:t>
                  </a:r>
                  <a:endParaRPr lang="en-US" sz="1400" dirty="0"/>
                </a:p>
              </p:txBody>
            </p:sp>
          </mc:Choice>
          <mc:Fallback xmlns="">
            <p:sp>
              <p:nvSpPr>
                <p:cNvPr id="41" name="TextBox 40">
                  <a:extLst>
                    <a:ext uri="{FF2B5EF4-FFF2-40B4-BE49-F238E27FC236}">
                      <a16:creationId xmlns:a16="http://schemas.microsoft.com/office/drawing/2014/main" id="{A70B3011-61E1-476C-A39A-B5ED279BEDA1}"/>
                    </a:ext>
                  </a:extLst>
                </p:cNvPr>
                <p:cNvSpPr txBox="1">
                  <a:spLocks noRot="1" noChangeAspect="1" noMove="1" noResize="1" noEditPoints="1" noAdjustHandles="1" noChangeArrowheads="1" noChangeShapeType="1" noTextEdit="1"/>
                </p:cNvSpPr>
                <p:nvPr/>
              </p:nvSpPr>
              <p:spPr>
                <a:xfrm>
                  <a:off x="9686413" y="4273106"/>
                  <a:ext cx="1738040" cy="232051"/>
                </a:xfrm>
                <a:prstGeom prst="rect">
                  <a:avLst/>
                </a:prstGeom>
                <a:blipFill>
                  <a:blip r:embed="rId27"/>
                  <a:stretch>
                    <a:fillRect l="-3860" t="-21053" r="-4912" b="-4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6" name="TextBox 41">
                  <a:extLst>
                    <a:ext uri="{FF2B5EF4-FFF2-40B4-BE49-F238E27FC236}">
                      <a16:creationId xmlns:a16="http://schemas.microsoft.com/office/drawing/2014/main" xmlns="" id="{3701A2D3-187E-4882-8240-A427AD5F33E9}"/>
                    </a:ext>
                  </a:extLst>
                </p:cNvPr>
                <p:cNvSpPr txBox="1"/>
                <p:nvPr/>
              </p:nvSpPr>
              <p:spPr>
                <a:xfrm>
                  <a:off x="7992268" y="4026057"/>
                  <a:ext cx="1353640" cy="215444"/>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𝐸</m:t>
                      </m:r>
                    </m:oMath>
                  </a14:m>
                  <a:r>
                    <a:rPr lang="en-US" sz="1400" dirty="0"/>
                    <a:t>:Campo </a:t>
                  </a:r>
                  <a:r>
                    <a:rPr lang="en-US" sz="1400" dirty="0" err="1"/>
                    <a:t>Aplicado</a:t>
                  </a:r>
                  <a:endParaRPr lang="en-US" sz="1400" dirty="0"/>
                </a:p>
              </p:txBody>
            </p:sp>
          </mc:Choice>
          <mc:Fallback xmlns="">
            <p:sp>
              <p:nvSpPr>
                <p:cNvPr id="42" name="TextBox 41">
                  <a:extLst>
                    <a:ext uri="{FF2B5EF4-FFF2-40B4-BE49-F238E27FC236}">
                      <a16:creationId xmlns:a16="http://schemas.microsoft.com/office/drawing/2014/main" id="{3701A2D3-187E-4882-8240-A427AD5F33E9}"/>
                    </a:ext>
                  </a:extLst>
                </p:cNvPr>
                <p:cNvSpPr txBox="1">
                  <a:spLocks noRot="1" noChangeAspect="1" noMove="1" noResize="1" noEditPoints="1" noAdjustHandles="1" noChangeArrowheads="1" noChangeShapeType="1" noTextEdit="1"/>
                </p:cNvSpPr>
                <p:nvPr/>
              </p:nvSpPr>
              <p:spPr>
                <a:xfrm>
                  <a:off x="7992268" y="4026057"/>
                  <a:ext cx="1353640" cy="215444"/>
                </a:xfrm>
                <a:prstGeom prst="rect">
                  <a:avLst/>
                </a:prstGeom>
                <a:blipFill>
                  <a:blip r:embed="rId28"/>
                  <a:stretch>
                    <a:fillRect l="-4505" t="-25000" r="-6757"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7" name="TextBox 42">
                  <a:extLst>
                    <a:ext uri="{FF2B5EF4-FFF2-40B4-BE49-F238E27FC236}">
                      <a16:creationId xmlns:a16="http://schemas.microsoft.com/office/drawing/2014/main" xmlns="" id="{E470E5BA-CBCC-40E7-ACB2-9AEB4E35D190}"/>
                    </a:ext>
                  </a:extLst>
                </p:cNvPr>
                <p:cNvSpPr txBox="1"/>
                <p:nvPr/>
              </p:nvSpPr>
              <p:spPr>
                <a:xfrm>
                  <a:off x="9644544" y="3588155"/>
                  <a:ext cx="228652"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43" name="TextBox 42">
                  <a:extLst>
                    <a:ext uri="{FF2B5EF4-FFF2-40B4-BE49-F238E27FC236}">
                      <a16:creationId xmlns:a16="http://schemas.microsoft.com/office/drawing/2014/main" id="{E470E5BA-CBCC-40E7-ACB2-9AEB4E35D190}"/>
                    </a:ext>
                  </a:extLst>
                </p:cNvPr>
                <p:cNvSpPr txBox="1">
                  <a:spLocks noRot="1" noChangeAspect="1" noMove="1" noResize="1" noEditPoints="1" noAdjustHandles="1" noChangeArrowheads="1" noChangeShapeType="1" noTextEdit="1"/>
                </p:cNvSpPr>
                <p:nvPr/>
              </p:nvSpPr>
              <p:spPr>
                <a:xfrm>
                  <a:off x="9644544" y="3588155"/>
                  <a:ext cx="228652" cy="232051"/>
                </a:xfrm>
                <a:prstGeom prst="rect">
                  <a:avLst/>
                </a:prstGeom>
                <a:blipFill>
                  <a:blip r:embed="rId29"/>
                  <a:stretch>
                    <a:fillRect l="-18421" r="-526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8" name="TextBox 43">
                  <a:extLst>
                    <a:ext uri="{FF2B5EF4-FFF2-40B4-BE49-F238E27FC236}">
                      <a16:creationId xmlns:a16="http://schemas.microsoft.com/office/drawing/2014/main" xmlns="" id="{CDCA4CDC-ACB9-44AC-87BB-F7DFEF47AF15}"/>
                    </a:ext>
                  </a:extLst>
                </p:cNvPr>
                <p:cNvSpPr txBox="1"/>
                <p:nvPr/>
              </p:nvSpPr>
              <p:spPr>
                <a:xfrm>
                  <a:off x="9660936" y="3291515"/>
                  <a:ext cx="2325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oMath>
                    </m:oMathPara>
                  </a14:m>
                  <a:endParaRPr lang="en-US" sz="1400" dirty="0"/>
                </a:p>
              </p:txBody>
            </p:sp>
          </mc:Choice>
          <mc:Fallback xmlns="">
            <p:sp>
              <p:nvSpPr>
                <p:cNvPr id="44" name="TextBox 43">
                  <a:extLst>
                    <a:ext uri="{FF2B5EF4-FFF2-40B4-BE49-F238E27FC236}">
                      <a16:creationId xmlns:a16="http://schemas.microsoft.com/office/drawing/2014/main" id="{CDCA4CDC-ACB9-44AC-87BB-F7DFEF47AF15}"/>
                    </a:ext>
                  </a:extLst>
                </p:cNvPr>
                <p:cNvSpPr txBox="1">
                  <a:spLocks noRot="1" noChangeAspect="1" noMove="1" noResize="1" noEditPoints="1" noAdjustHandles="1" noChangeArrowheads="1" noChangeShapeType="1" noTextEdit="1"/>
                </p:cNvSpPr>
                <p:nvPr/>
              </p:nvSpPr>
              <p:spPr>
                <a:xfrm>
                  <a:off x="9660936" y="3291515"/>
                  <a:ext cx="232500" cy="215444"/>
                </a:xfrm>
                <a:prstGeom prst="rect">
                  <a:avLst/>
                </a:prstGeom>
                <a:blipFill>
                  <a:blip r:embed="rId30"/>
                  <a:stretch>
                    <a:fillRect l="-21053"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9" name="TextBox 44">
                  <a:extLst>
                    <a:ext uri="{FF2B5EF4-FFF2-40B4-BE49-F238E27FC236}">
                      <a16:creationId xmlns:a16="http://schemas.microsoft.com/office/drawing/2014/main" xmlns="" id="{648DCD26-8442-4923-9E14-AC9F5B93BB32}"/>
                    </a:ext>
                  </a:extLst>
                </p:cNvPr>
                <p:cNvSpPr txBox="1"/>
                <p:nvPr/>
              </p:nvSpPr>
              <p:spPr>
                <a:xfrm>
                  <a:off x="10097266" y="3094431"/>
                  <a:ext cx="19646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𝑆𝑖</m:t>
                        </m:r>
                      </m:oMath>
                    </m:oMathPara>
                  </a14:m>
                  <a:endParaRPr lang="en-US" sz="1400" dirty="0"/>
                </a:p>
              </p:txBody>
            </p:sp>
          </mc:Choice>
          <mc:Fallback xmlns="">
            <p:sp>
              <p:nvSpPr>
                <p:cNvPr id="45" name="TextBox 44">
                  <a:extLst>
                    <a:ext uri="{FF2B5EF4-FFF2-40B4-BE49-F238E27FC236}">
                      <a16:creationId xmlns:a16="http://schemas.microsoft.com/office/drawing/2014/main" id="{648DCD26-8442-4923-9E14-AC9F5B93BB32}"/>
                    </a:ext>
                  </a:extLst>
                </p:cNvPr>
                <p:cNvSpPr txBox="1">
                  <a:spLocks noRot="1" noChangeAspect="1" noMove="1" noResize="1" noEditPoints="1" noAdjustHandles="1" noChangeArrowheads="1" noChangeShapeType="1" noTextEdit="1"/>
                </p:cNvSpPr>
                <p:nvPr/>
              </p:nvSpPr>
              <p:spPr>
                <a:xfrm>
                  <a:off x="10097266" y="3094431"/>
                  <a:ext cx="196464" cy="215444"/>
                </a:xfrm>
                <a:prstGeom prst="rect">
                  <a:avLst/>
                </a:prstGeom>
                <a:blipFill>
                  <a:blip r:embed="rId31"/>
                  <a:stretch>
                    <a:fillRect l="-21212" r="-15152"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0" name="TextBox 45">
                  <a:extLst>
                    <a:ext uri="{FF2B5EF4-FFF2-40B4-BE49-F238E27FC236}">
                      <a16:creationId xmlns:a16="http://schemas.microsoft.com/office/drawing/2014/main" xmlns="" id="{AABCA5D8-1BA3-498D-8CEE-F0A9CD956BE1}"/>
                    </a:ext>
                  </a:extLst>
                </p:cNvPr>
                <p:cNvSpPr txBox="1"/>
                <p:nvPr/>
              </p:nvSpPr>
              <p:spPr>
                <a:xfrm>
                  <a:off x="10709588" y="3071018"/>
                  <a:ext cx="2476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𝐺𝑒</m:t>
                        </m:r>
                      </m:oMath>
                    </m:oMathPara>
                  </a14:m>
                  <a:endParaRPr lang="en-US" sz="1400" dirty="0"/>
                </a:p>
              </p:txBody>
            </p:sp>
          </mc:Choice>
          <mc:Fallback xmlns="">
            <p:sp>
              <p:nvSpPr>
                <p:cNvPr id="46" name="TextBox 45">
                  <a:extLst>
                    <a:ext uri="{FF2B5EF4-FFF2-40B4-BE49-F238E27FC236}">
                      <a16:creationId xmlns:a16="http://schemas.microsoft.com/office/drawing/2014/main" id="{AABCA5D8-1BA3-498D-8CEE-F0A9CD956BE1}"/>
                    </a:ext>
                  </a:extLst>
                </p:cNvPr>
                <p:cNvSpPr txBox="1">
                  <a:spLocks noRot="1" noChangeAspect="1" noMove="1" noResize="1" noEditPoints="1" noAdjustHandles="1" noChangeArrowheads="1" noChangeShapeType="1" noTextEdit="1"/>
                </p:cNvSpPr>
                <p:nvPr/>
              </p:nvSpPr>
              <p:spPr>
                <a:xfrm>
                  <a:off x="10709588" y="3071018"/>
                  <a:ext cx="247632" cy="215444"/>
                </a:xfrm>
                <a:prstGeom prst="rect">
                  <a:avLst/>
                </a:prstGeom>
                <a:blipFill>
                  <a:blip r:embed="rId32"/>
                  <a:stretch>
                    <a:fillRect l="-17500" r="-12500"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1" name="TextBox 46">
                  <a:extLst>
                    <a:ext uri="{FF2B5EF4-FFF2-40B4-BE49-F238E27FC236}">
                      <a16:creationId xmlns:a16="http://schemas.microsoft.com/office/drawing/2014/main" xmlns="" id="{F8BF5C97-6954-4EA6-8DB4-6D24AE6A5DFE}"/>
                    </a:ext>
                  </a:extLst>
                </p:cNvPr>
                <p:cNvSpPr txBox="1"/>
                <p:nvPr/>
              </p:nvSpPr>
              <p:spPr>
                <a:xfrm>
                  <a:off x="10642632"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3800</m:t>
                        </m:r>
                      </m:oMath>
                    </m:oMathPara>
                  </a14:m>
                  <a:endParaRPr lang="en-US" sz="1100" dirty="0"/>
                </a:p>
              </p:txBody>
            </p:sp>
          </mc:Choice>
          <mc:Fallback xmlns="">
            <p:sp>
              <p:nvSpPr>
                <p:cNvPr id="47" name="TextBox 46">
                  <a:extLst>
                    <a:ext uri="{FF2B5EF4-FFF2-40B4-BE49-F238E27FC236}">
                      <a16:creationId xmlns:a16="http://schemas.microsoft.com/office/drawing/2014/main" id="{F8BF5C97-6954-4EA6-8DB4-6D24AE6A5DFE}"/>
                    </a:ext>
                  </a:extLst>
                </p:cNvPr>
                <p:cNvSpPr txBox="1">
                  <a:spLocks noRot="1" noChangeAspect="1" noMove="1" noResize="1" noEditPoints="1" noAdjustHandles="1" noChangeArrowheads="1" noChangeShapeType="1" noTextEdit="1"/>
                </p:cNvSpPr>
                <p:nvPr/>
              </p:nvSpPr>
              <p:spPr>
                <a:xfrm>
                  <a:off x="10642632" y="3356366"/>
                  <a:ext cx="346249" cy="169277"/>
                </a:xfrm>
                <a:prstGeom prst="rect">
                  <a:avLst/>
                </a:prstGeom>
                <a:blipFill>
                  <a:blip r:embed="rId33"/>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2" name="TextBox 47">
                  <a:extLst>
                    <a:ext uri="{FF2B5EF4-FFF2-40B4-BE49-F238E27FC236}">
                      <a16:creationId xmlns:a16="http://schemas.microsoft.com/office/drawing/2014/main" xmlns="" id="{A39B54D2-4D92-4EA2-B458-CACD3CC61E67}"/>
                    </a:ext>
                  </a:extLst>
                </p:cNvPr>
                <p:cNvSpPr txBox="1"/>
                <p:nvPr/>
              </p:nvSpPr>
              <p:spPr>
                <a:xfrm>
                  <a:off x="10076238" y="3356366"/>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1300</m:t>
                        </m:r>
                      </m:oMath>
                    </m:oMathPara>
                  </a14:m>
                  <a:endParaRPr lang="en-US" sz="1100" dirty="0"/>
                </a:p>
              </p:txBody>
            </p:sp>
          </mc:Choice>
          <mc:Fallback xmlns="">
            <p:sp>
              <p:nvSpPr>
                <p:cNvPr id="48" name="TextBox 47">
                  <a:extLst>
                    <a:ext uri="{FF2B5EF4-FFF2-40B4-BE49-F238E27FC236}">
                      <a16:creationId xmlns:a16="http://schemas.microsoft.com/office/drawing/2014/main" id="{A39B54D2-4D92-4EA2-B458-CACD3CC61E67}"/>
                    </a:ext>
                  </a:extLst>
                </p:cNvPr>
                <p:cNvSpPr txBox="1">
                  <a:spLocks noRot="1" noChangeAspect="1" noMove="1" noResize="1" noEditPoints="1" noAdjustHandles="1" noChangeArrowheads="1" noChangeShapeType="1" noTextEdit="1"/>
                </p:cNvSpPr>
                <p:nvPr/>
              </p:nvSpPr>
              <p:spPr>
                <a:xfrm>
                  <a:off x="10076238" y="3356366"/>
                  <a:ext cx="346249" cy="169277"/>
                </a:xfrm>
                <a:prstGeom prst="rect">
                  <a:avLst/>
                </a:prstGeom>
                <a:blipFill>
                  <a:blip r:embed="rId34"/>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3" name="TextBox 48">
                  <a:extLst>
                    <a:ext uri="{FF2B5EF4-FFF2-40B4-BE49-F238E27FC236}">
                      <a16:creationId xmlns:a16="http://schemas.microsoft.com/office/drawing/2014/main" xmlns="" id="{BEC5D068-04EB-4BB9-A4C8-968ACF6386BF}"/>
                    </a:ext>
                  </a:extLst>
                </p:cNvPr>
                <p:cNvSpPr txBox="1"/>
                <p:nvPr/>
              </p:nvSpPr>
              <p:spPr>
                <a:xfrm>
                  <a:off x="10632628" y="3649518"/>
                  <a:ext cx="346249"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1</m:t>
                        </m:r>
                        <m:r>
                          <a:rPr lang="en-US" sz="1100" b="0" i="1" smtClean="0">
                            <a:latin typeface="Cambria Math" panose="02040503050406030204" pitchFamily="18" charset="0"/>
                          </a:rPr>
                          <m:t>800</m:t>
                        </m:r>
                      </m:oMath>
                    </m:oMathPara>
                  </a14:m>
                  <a:endParaRPr lang="en-US" sz="1100" dirty="0"/>
                </a:p>
              </p:txBody>
            </p:sp>
          </mc:Choice>
          <mc:Fallback xmlns="">
            <p:sp>
              <p:nvSpPr>
                <p:cNvPr id="49" name="TextBox 48">
                  <a:extLst>
                    <a:ext uri="{FF2B5EF4-FFF2-40B4-BE49-F238E27FC236}">
                      <a16:creationId xmlns:a16="http://schemas.microsoft.com/office/drawing/2014/main" id="{BEC5D068-04EB-4BB9-A4C8-968ACF6386BF}"/>
                    </a:ext>
                  </a:extLst>
                </p:cNvPr>
                <p:cNvSpPr txBox="1">
                  <a:spLocks noRot="1" noChangeAspect="1" noMove="1" noResize="1" noEditPoints="1" noAdjustHandles="1" noChangeArrowheads="1" noChangeShapeType="1" noTextEdit="1"/>
                </p:cNvSpPr>
                <p:nvPr/>
              </p:nvSpPr>
              <p:spPr>
                <a:xfrm>
                  <a:off x="10632628" y="3649518"/>
                  <a:ext cx="346249" cy="169277"/>
                </a:xfrm>
                <a:prstGeom prst="rect">
                  <a:avLst/>
                </a:prstGeom>
                <a:blipFill>
                  <a:blip r:embed="rId35"/>
                  <a:stretch>
                    <a:fillRect l="-8772" r="-105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4" name="TextBox 49">
                  <a:extLst>
                    <a:ext uri="{FF2B5EF4-FFF2-40B4-BE49-F238E27FC236}">
                      <a16:creationId xmlns:a16="http://schemas.microsoft.com/office/drawing/2014/main" xmlns="" id="{56633CA2-5E13-41DE-84CA-5D62F21466E0}"/>
                    </a:ext>
                  </a:extLst>
                </p:cNvPr>
                <p:cNvSpPr txBox="1"/>
                <p:nvPr/>
              </p:nvSpPr>
              <p:spPr>
                <a:xfrm>
                  <a:off x="10066234" y="3649518"/>
                  <a:ext cx="267701"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500</m:t>
                        </m:r>
                      </m:oMath>
                    </m:oMathPara>
                  </a14:m>
                  <a:endParaRPr lang="en-US" sz="1100" dirty="0"/>
                </a:p>
              </p:txBody>
            </p:sp>
          </mc:Choice>
          <mc:Fallback xmlns="">
            <p:sp>
              <p:nvSpPr>
                <p:cNvPr id="50" name="TextBox 49">
                  <a:extLst>
                    <a:ext uri="{FF2B5EF4-FFF2-40B4-BE49-F238E27FC236}">
                      <a16:creationId xmlns:a16="http://schemas.microsoft.com/office/drawing/2014/main" id="{56633CA2-5E13-41DE-84CA-5D62F21466E0}"/>
                    </a:ext>
                  </a:extLst>
                </p:cNvPr>
                <p:cNvSpPr txBox="1">
                  <a:spLocks noRot="1" noChangeAspect="1" noMove="1" noResize="1" noEditPoints="1" noAdjustHandles="1" noChangeArrowheads="1" noChangeShapeType="1" noTextEdit="1"/>
                </p:cNvSpPr>
                <p:nvPr/>
              </p:nvSpPr>
              <p:spPr>
                <a:xfrm>
                  <a:off x="10066234" y="3649518"/>
                  <a:ext cx="267701" cy="169277"/>
                </a:xfrm>
                <a:prstGeom prst="rect">
                  <a:avLst/>
                </a:prstGeom>
                <a:blipFill>
                  <a:blip r:embed="rId36"/>
                  <a:stretch>
                    <a:fillRect l="-11364" r="-1590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50">
                  <a:extLst>
                    <a:ext uri="{FF2B5EF4-FFF2-40B4-BE49-F238E27FC236}">
                      <a16:creationId xmlns:a16="http://schemas.microsoft.com/office/drawing/2014/main" xmlns="" id="{6F6DA5BA-2936-4F15-A81D-0E53E7CD4BEC}"/>
                    </a:ext>
                  </a:extLst>
                </p:cNvPr>
                <p:cNvSpPr txBox="1"/>
                <p:nvPr/>
              </p:nvSpPr>
              <p:spPr>
                <a:xfrm>
                  <a:off x="11152318" y="3344361"/>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1" name="TextBox 50">
                  <a:extLst>
                    <a:ext uri="{FF2B5EF4-FFF2-40B4-BE49-F238E27FC236}">
                      <a16:creationId xmlns:a16="http://schemas.microsoft.com/office/drawing/2014/main" id="{6F6DA5BA-2936-4F15-A81D-0E53E7CD4BEC}"/>
                    </a:ext>
                  </a:extLst>
                </p:cNvPr>
                <p:cNvSpPr txBox="1">
                  <a:spLocks noRot="1" noChangeAspect="1" noMove="1" noResize="1" noEditPoints="1" noAdjustHandles="1" noChangeArrowheads="1" noChangeShapeType="1" noTextEdit="1"/>
                </p:cNvSpPr>
                <p:nvPr/>
              </p:nvSpPr>
              <p:spPr>
                <a:xfrm>
                  <a:off x="11152318" y="3344361"/>
                  <a:ext cx="482761" cy="169277"/>
                </a:xfrm>
                <a:prstGeom prst="rect">
                  <a:avLst/>
                </a:prstGeom>
                <a:blipFill>
                  <a:blip r:embed="rId37"/>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6" name="TextBox 51">
                  <a:extLst>
                    <a:ext uri="{FF2B5EF4-FFF2-40B4-BE49-F238E27FC236}">
                      <a16:creationId xmlns:a16="http://schemas.microsoft.com/office/drawing/2014/main" xmlns="" id="{C640E55C-E0C4-4E2E-BF59-EEC525FED4A1}"/>
                    </a:ext>
                  </a:extLst>
                </p:cNvPr>
                <p:cNvSpPr txBox="1"/>
                <p:nvPr/>
              </p:nvSpPr>
              <p:spPr>
                <a:xfrm>
                  <a:off x="11152318" y="3649517"/>
                  <a:ext cx="482761" cy="169277"/>
                </a:xfrm>
                <a:prstGeom prst="rect">
                  <a:avLst/>
                </a:prstGeom>
                <a:noFill/>
              </p:spPr>
              <p:txBody>
                <a:bodyPr wrap="none" lIns="0" tIns="0" rIns="0" bIns="0" rtlCol="0">
                  <a:spAutoFit/>
                </a:bodyPr>
                <a:lstStyle/>
                <a:p>
                  <a14:m>
                    <m:oMath xmlns:m="http://schemas.openxmlformats.org/officeDocument/2006/math">
                      <m:sSup>
                        <m:sSupPr>
                          <m:ctrlPr>
                            <a:rPr lang="en-US" sz="1100" i="1">
                              <a:latin typeface="Cambria Math"/>
                            </a:rPr>
                          </m:ctrlPr>
                        </m:sSupPr>
                        <m:e>
                          <m:r>
                            <a:rPr lang="en-US" sz="1100" i="1">
                              <a:latin typeface="Cambria Math" panose="02040503050406030204" pitchFamily="18" charset="0"/>
                            </a:rPr>
                            <m:t>𝑐𝑚</m:t>
                          </m:r>
                        </m:e>
                        <m:sup>
                          <m:r>
                            <a:rPr lang="en-US" sz="1100" i="1">
                              <a:latin typeface="Cambria Math" panose="02040503050406030204" pitchFamily="18" charset="0"/>
                            </a:rPr>
                            <m:t>2</m:t>
                          </m:r>
                        </m:sup>
                      </m:sSup>
                    </m:oMath>
                  </a14:m>
                  <a:r>
                    <a:rPr lang="en-US" sz="1100" dirty="0"/>
                    <a:t>/V-s</a:t>
                  </a:r>
                </a:p>
              </p:txBody>
            </p:sp>
          </mc:Choice>
          <mc:Fallback xmlns="">
            <p:sp>
              <p:nvSpPr>
                <p:cNvPr id="52" name="TextBox 51">
                  <a:extLst>
                    <a:ext uri="{FF2B5EF4-FFF2-40B4-BE49-F238E27FC236}">
                      <a16:creationId xmlns:a16="http://schemas.microsoft.com/office/drawing/2014/main" id="{C640E55C-E0C4-4E2E-BF59-EEC525FED4A1}"/>
                    </a:ext>
                  </a:extLst>
                </p:cNvPr>
                <p:cNvSpPr txBox="1">
                  <a:spLocks noRot="1" noChangeAspect="1" noMove="1" noResize="1" noEditPoints="1" noAdjustHandles="1" noChangeArrowheads="1" noChangeShapeType="1" noTextEdit="1"/>
                </p:cNvSpPr>
                <p:nvPr/>
              </p:nvSpPr>
              <p:spPr>
                <a:xfrm>
                  <a:off x="11152318" y="3649517"/>
                  <a:ext cx="482761" cy="169277"/>
                </a:xfrm>
                <a:prstGeom prst="rect">
                  <a:avLst/>
                </a:prstGeom>
                <a:blipFill>
                  <a:blip r:embed="rId37"/>
                  <a:stretch>
                    <a:fillRect l="-7500" t="-29630" r="-17500" b="-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54">
                  <a:extLst>
                    <a:ext uri="{FF2B5EF4-FFF2-40B4-BE49-F238E27FC236}">
                      <a16:creationId xmlns:a16="http://schemas.microsoft.com/office/drawing/2014/main" xmlns="" id="{D600FB60-B17C-4074-83FD-089F1CA13C91}"/>
                    </a:ext>
                  </a:extLst>
                </p:cNvPr>
                <p:cNvSpPr txBox="1"/>
                <p:nvPr/>
              </p:nvSpPr>
              <p:spPr>
                <a:xfrm>
                  <a:off x="6407210" y="4144743"/>
                  <a:ext cx="984180" cy="260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s-CR" sz="1400" b="0" i="1" smtClean="0">
                                    <a:latin typeface="Cambria Math" panose="02040503050406030204" pitchFamily="18" charset="0"/>
                                  </a:rPr>
                                  <m:t>𝑛</m:t>
                                </m:r>
                              </m:sub>
                            </m:sSub>
                          </m:e>
                        </m:rad>
                      </m:oMath>
                    </m:oMathPara>
                  </a14:m>
                  <a:endParaRPr lang="en-US" sz="1400" dirty="0"/>
                </a:p>
              </p:txBody>
            </p:sp>
          </mc:Choice>
          <mc:Fallback xmlns="">
            <p:sp>
              <p:nvSpPr>
                <p:cNvPr id="55" name="TextBox 54">
                  <a:extLst>
                    <a:ext uri="{FF2B5EF4-FFF2-40B4-BE49-F238E27FC236}">
                      <a16:creationId xmlns:a16="http://schemas.microsoft.com/office/drawing/2014/main" id="{D600FB60-B17C-4074-83FD-089F1CA13C91}"/>
                    </a:ext>
                  </a:extLst>
                </p:cNvPr>
                <p:cNvSpPr txBox="1">
                  <a:spLocks noRot="1" noChangeAspect="1" noMove="1" noResize="1" noEditPoints="1" noAdjustHandles="1" noChangeArrowheads="1" noChangeShapeType="1" noTextEdit="1"/>
                </p:cNvSpPr>
                <p:nvPr/>
              </p:nvSpPr>
              <p:spPr>
                <a:xfrm>
                  <a:off x="6407210" y="4144743"/>
                  <a:ext cx="984180" cy="260905"/>
                </a:xfrm>
                <a:prstGeom prst="rect">
                  <a:avLst/>
                </a:prstGeom>
                <a:blipFill>
                  <a:blip r:embed="rId38"/>
                  <a:stretch>
                    <a:fillRect l="-3727" r="-621"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8" name="TextBox 59">
                  <a:extLst>
                    <a:ext uri="{FF2B5EF4-FFF2-40B4-BE49-F238E27FC236}">
                      <a16:creationId xmlns:a16="http://schemas.microsoft.com/office/drawing/2014/main" xmlns="" id="{473702C9-7BE9-4E1B-AB9B-8AA39DD59270}"/>
                    </a:ext>
                  </a:extLst>
                </p:cNvPr>
                <p:cNvSpPr txBox="1"/>
                <p:nvPr/>
              </p:nvSpPr>
              <p:spPr>
                <a:xfrm>
                  <a:off x="7251555" y="2982246"/>
                  <a:ext cx="19153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𝐶𝑜𝑛𝑠𝑡𝑎𝑛𝑡𝑒</m:t>
                        </m:r>
                        <m:r>
                          <a:rPr lang="es-CR" sz="1400" b="0" i="1" smtClean="0">
                            <a:latin typeface="Cambria Math" panose="02040503050406030204" pitchFamily="18" charset="0"/>
                          </a:rPr>
                          <m:t> </m:t>
                        </m:r>
                        <m:r>
                          <a:rPr lang="es-CR" sz="1400" b="0" i="1" smtClean="0">
                            <a:latin typeface="Cambria Math" panose="02040503050406030204" pitchFamily="18" charset="0"/>
                          </a:rPr>
                          <m:t>𝑑𝑒</m:t>
                        </m:r>
                        <m:r>
                          <a:rPr lang="es-CR" sz="1400" b="0" i="1" smtClean="0">
                            <a:latin typeface="Cambria Math" panose="02040503050406030204" pitchFamily="18" charset="0"/>
                          </a:rPr>
                          <m:t> </m:t>
                        </m:r>
                        <m:r>
                          <a:rPr lang="es-CR" sz="1400" b="0" i="1" smtClean="0">
                            <a:latin typeface="Cambria Math" panose="02040503050406030204" pitchFamily="18" charset="0"/>
                          </a:rPr>
                          <m:t>𝐷𝑖𝑓𝑢𝑠𝑖</m:t>
                        </m:r>
                        <m:r>
                          <a:rPr lang="es-CR" sz="1400" b="0" i="1" smtClean="0">
                            <a:latin typeface="Cambria Math" panose="02040503050406030204" pitchFamily="18" charset="0"/>
                          </a:rPr>
                          <m:t>ó</m:t>
                        </m:r>
                        <m:r>
                          <a:rPr lang="es-CR" sz="1400" b="0" i="1" smtClean="0">
                            <a:latin typeface="Cambria Math" panose="02040503050406030204" pitchFamily="18" charset="0"/>
                          </a:rPr>
                          <m:t>𝑛</m:t>
                        </m:r>
                        <m:r>
                          <a:rPr lang="en-US" sz="1400" b="0" i="1" smtClean="0">
                            <a:latin typeface="Cambria Math" panose="02040503050406030204" pitchFamily="18" charset="0"/>
                          </a:rPr>
                          <m:t>:</m:t>
                        </m:r>
                      </m:oMath>
                    </m:oMathPara>
                  </a14:m>
                  <a:endParaRPr lang="en-US" sz="1400" dirty="0"/>
                </a:p>
              </p:txBody>
            </p:sp>
          </mc:Choice>
          <mc:Fallback xmlns="">
            <p:sp>
              <p:nvSpPr>
                <p:cNvPr id="60" name="TextBox 59">
                  <a:extLst>
                    <a:ext uri="{FF2B5EF4-FFF2-40B4-BE49-F238E27FC236}">
                      <a16:creationId xmlns:a16="http://schemas.microsoft.com/office/drawing/2014/main" id="{473702C9-7BE9-4E1B-AB9B-8AA39DD59270}"/>
                    </a:ext>
                  </a:extLst>
                </p:cNvPr>
                <p:cNvSpPr txBox="1">
                  <a:spLocks noRot="1" noChangeAspect="1" noMove="1" noResize="1" noEditPoints="1" noAdjustHandles="1" noChangeArrowheads="1" noChangeShapeType="1" noTextEdit="1"/>
                </p:cNvSpPr>
                <p:nvPr/>
              </p:nvSpPr>
              <p:spPr>
                <a:xfrm>
                  <a:off x="7251555" y="2982246"/>
                  <a:ext cx="1915396" cy="215444"/>
                </a:xfrm>
                <a:prstGeom prst="rect">
                  <a:avLst/>
                </a:prstGeom>
                <a:blipFill>
                  <a:blip r:embed="rId39"/>
                  <a:stretch>
                    <a:fillRect l="-1592" r="-955"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9" name="TextBox 60">
                  <a:extLst>
                    <a:ext uri="{FF2B5EF4-FFF2-40B4-BE49-F238E27FC236}">
                      <a16:creationId xmlns:a16="http://schemas.microsoft.com/office/drawing/2014/main" xmlns="" id="{DF045B48-9BBD-4102-94E6-D7DC3E335AA1}"/>
                    </a:ext>
                  </a:extLst>
                </p:cNvPr>
                <p:cNvSpPr txBox="1"/>
                <p:nvPr/>
              </p:nvSpPr>
              <p:spPr>
                <a:xfrm>
                  <a:off x="6383446" y="4405002"/>
                  <a:ext cx="1009507" cy="260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𝑝</m:t>
                                </m:r>
                              </m:sub>
                            </m:sSub>
                          </m:e>
                        </m:rad>
                      </m:oMath>
                    </m:oMathPara>
                  </a14:m>
                  <a:endParaRPr lang="en-US" sz="1400" dirty="0"/>
                </a:p>
              </p:txBody>
            </p:sp>
          </mc:Choice>
          <mc:Fallback xmlns="">
            <p:sp>
              <p:nvSpPr>
                <p:cNvPr id="61" name="TextBox 60">
                  <a:extLst>
                    <a:ext uri="{FF2B5EF4-FFF2-40B4-BE49-F238E27FC236}">
                      <a16:creationId xmlns:a16="http://schemas.microsoft.com/office/drawing/2014/main" id="{DF045B48-9BBD-4102-94E6-D7DC3E335AA1}"/>
                    </a:ext>
                  </a:extLst>
                </p:cNvPr>
                <p:cNvSpPr txBox="1">
                  <a:spLocks noRot="1" noChangeAspect="1" noMove="1" noResize="1" noEditPoints="1" noAdjustHandles="1" noChangeArrowheads="1" noChangeShapeType="1" noTextEdit="1"/>
                </p:cNvSpPr>
                <p:nvPr/>
              </p:nvSpPr>
              <p:spPr>
                <a:xfrm>
                  <a:off x="6383446" y="4405002"/>
                  <a:ext cx="1009507" cy="260969"/>
                </a:xfrm>
                <a:prstGeom prst="rect">
                  <a:avLst/>
                </a:prstGeom>
                <a:blipFill>
                  <a:blip r:embed="rId40"/>
                  <a:stretch>
                    <a:fillRect l="-180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0" name="TextBox 61">
                  <a:extLst>
                    <a:ext uri="{FF2B5EF4-FFF2-40B4-BE49-F238E27FC236}">
                      <a16:creationId xmlns:a16="http://schemas.microsoft.com/office/drawing/2014/main" xmlns="" id="{43A853AD-DF4E-41FE-8328-A51C2FD0EA7F}"/>
                    </a:ext>
                  </a:extLst>
                </p:cNvPr>
                <p:cNvSpPr txBox="1"/>
                <p:nvPr/>
              </p:nvSpPr>
              <p:spPr>
                <a:xfrm>
                  <a:off x="4326145" y="4869359"/>
                  <a:ext cx="4970116" cy="215444"/>
                </a:xfrm>
                <a:prstGeom prst="rect">
                  <a:avLst/>
                </a:prstGeom>
                <a:noFill/>
              </p:spPr>
              <p:txBody>
                <a:bodyPr wrap="square" lIns="0" tIns="0" rIns="0" bIns="0" rtlCol="0">
                  <a:spAutoFit/>
                </a:bodyPr>
                <a:lstStyle/>
                <a:p>
                  <a14:m>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𝑛</m:t>
                          </m:r>
                        </m:sub>
                      </m:sSub>
                    </m:oMath>
                  </a14:m>
                  <a:r>
                    <a:rPr lang="en-US" sz="1400" dirty="0"/>
                    <a:t>:</a:t>
                  </a:r>
                  <a:r>
                    <a:rPr lang="en-US" sz="1400" dirty="0" err="1"/>
                    <a:t>tiempo</a:t>
                  </a:r>
                  <a:r>
                    <a:rPr lang="en-US" sz="1400" dirty="0"/>
                    <a:t> </a:t>
                  </a:r>
                  <a:r>
                    <a:rPr lang="en-US" sz="1400" dirty="0" err="1"/>
                    <a:t>promedio</a:t>
                  </a:r>
                  <a:r>
                    <a:rPr lang="en-US" sz="1400" dirty="0"/>
                    <a:t> de </a:t>
                  </a:r>
                  <a:r>
                    <a:rPr lang="en-US" sz="1400" dirty="0" err="1"/>
                    <a:t>recombinaci</a:t>
                  </a:r>
                  <a:r>
                    <a:rPr lang="es-CR" sz="1400" dirty="0" err="1"/>
                    <a:t>ón</a:t>
                  </a:r>
                  <a:r>
                    <a:rPr lang="es-CR" sz="1400" dirty="0"/>
                    <a:t> de los pares </a:t>
                  </a:r>
                  <a:r>
                    <a:rPr lang="es-CR" sz="1400" dirty="0" err="1"/>
                    <a:t>electron</a:t>
                  </a:r>
                  <a:r>
                    <a:rPr lang="en-US" sz="1400" dirty="0"/>
                    <a:t>-</a:t>
                  </a:r>
                  <a:r>
                    <a:rPr lang="es-CR" sz="1400" dirty="0"/>
                    <a:t>hueco</a:t>
                  </a:r>
                  <a:endParaRPr lang="en-US" sz="1400" dirty="0"/>
                </a:p>
              </p:txBody>
            </p:sp>
          </mc:Choice>
          <mc:Fallback xmlns="">
            <p:sp>
              <p:nvSpPr>
                <p:cNvPr id="62" name="TextBox 61">
                  <a:extLst>
                    <a:ext uri="{FF2B5EF4-FFF2-40B4-BE49-F238E27FC236}">
                      <a16:creationId xmlns:a16="http://schemas.microsoft.com/office/drawing/2014/main" id="{43A853AD-DF4E-41FE-8328-A51C2FD0EA7F}"/>
                    </a:ext>
                  </a:extLst>
                </p:cNvPr>
                <p:cNvSpPr txBox="1">
                  <a:spLocks noRot="1" noChangeAspect="1" noMove="1" noResize="1" noEditPoints="1" noAdjustHandles="1" noChangeArrowheads="1" noChangeShapeType="1" noTextEdit="1"/>
                </p:cNvSpPr>
                <p:nvPr/>
              </p:nvSpPr>
              <p:spPr>
                <a:xfrm>
                  <a:off x="4326145" y="4869359"/>
                  <a:ext cx="4970116" cy="215444"/>
                </a:xfrm>
                <a:prstGeom prst="rect">
                  <a:avLst/>
                </a:prstGeom>
                <a:blipFill>
                  <a:blip r:embed="rId41"/>
                  <a:stretch>
                    <a:fillRect l="-982" t="-25714" b="-514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2" name="TextBox 62">
                <a:extLst>
                  <a:ext uri="{FF2B5EF4-FFF2-40B4-BE49-F238E27FC236}">
                    <a16:creationId xmlns:a16="http://schemas.microsoft.com/office/drawing/2014/main" xmlns="" id="{750F3BBD-AE46-4142-A197-CE38D89255D7}"/>
                  </a:ext>
                </a:extLst>
              </p:cNvPr>
              <p:cNvSpPr txBox="1"/>
              <p:nvPr/>
            </p:nvSpPr>
            <p:spPr>
              <a:xfrm>
                <a:off x="390725" y="5444192"/>
                <a:ext cx="1615314" cy="29033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smtClean="0">
                        <a:latin typeface="Cambria Math" panose="02040503050406030204" pitchFamily="18" charset="0"/>
                        <a:ea typeface="Cambria Math" panose="02040503050406030204" pitchFamily="18" charset="0"/>
                      </a:rPr>
                      <m:t>=</m:t>
                    </m:r>
                    <m:sSub>
                      <m:sSubPr>
                        <m:ctrlPr>
                          <a:rPr lang="en-US" sz="1200" i="1">
                            <a:latin typeface="Cambria Math"/>
                          </a:rPr>
                        </m:ctrlPr>
                      </m:sSubPr>
                      <m:e>
                        <m:r>
                          <a:rPr lang="en-US" sz="1200" i="1">
                            <a:latin typeface="Cambria Math" panose="02040503050406030204" pitchFamily="18" charset="0"/>
                          </a:rPr>
                          <m:t>𝐼</m:t>
                        </m:r>
                      </m:e>
                      <m:sub>
                        <m:r>
                          <a:rPr lang="en-US" sz="1200" i="1">
                            <a:latin typeface="Cambria Math" panose="02040503050406030204" pitchFamily="18" charset="0"/>
                          </a:rPr>
                          <m:t>𝑜</m:t>
                        </m:r>
                      </m:sub>
                    </m:sSub>
                    <m:sSup>
                      <m:sSupPr>
                        <m:ctrlPr>
                          <a:rPr lang="en-US" sz="1200" i="1">
                            <a:latin typeface="Cambria Math"/>
                          </a:rPr>
                        </m:ctrlPr>
                      </m:sSupPr>
                      <m:e>
                        <m:r>
                          <a:rPr lang="en-US" sz="1200" i="1">
                            <a:latin typeface="Cambria Math" panose="02040503050406030204" pitchFamily="18" charset="0"/>
                          </a:rPr>
                          <m:t>𝑒</m:t>
                        </m:r>
                      </m:e>
                      <m:sup>
                        <m:f>
                          <m:fPr>
                            <m:ctrlPr>
                              <a:rPr lang="en-US" sz="1200" i="1">
                                <a:latin typeface="Cambria Math"/>
                              </a:rPr>
                            </m:ctrlPr>
                          </m:fPr>
                          <m:num>
                            <m:sSub>
                              <m:sSubPr>
                                <m:ctrlPr>
                                  <a:rPr lang="en-US" sz="1200" i="1">
                                    <a:latin typeface="Cambria Math"/>
                                  </a:rPr>
                                </m:ctrlPr>
                              </m:sSubPr>
                              <m:e>
                                <m:r>
                                  <a:rPr lang="en-US" sz="1200" i="1">
                                    <a:latin typeface="Cambria Math" panose="02040503050406030204" pitchFamily="18" charset="0"/>
                                  </a:rPr>
                                  <m:t>𝑉</m:t>
                                </m:r>
                              </m:e>
                              <m:sub>
                                <m:r>
                                  <a:rPr lang="en-US" sz="1200" b="0" i="1" smtClean="0">
                                    <a:latin typeface="Cambria Math" panose="02040503050406030204" pitchFamily="18" charset="0"/>
                                  </a:rPr>
                                  <m:t>𝐵𝐸</m:t>
                                </m:r>
                              </m:sub>
                            </m:sSub>
                          </m:num>
                          <m:den>
                            <m:sSub>
                              <m:sSubPr>
                                <m:ctrlPr>
                                  <a:rPr lang="en-US" sz="1200" i="1">
                                    <a:latin typeface="Cambria Math"/>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𝑉</m:t>
                                </m:r>
                              </m:e>
                              <m:sub>
                                <m:r>
                                  <a:rPr lang="en-US" sz="1200" i="1">
                                    <a:latin typeface="Cambria Math" panose="02040503050406030204" pitchFamily="18" charset="0"/>
                                    <a:ea typeface="Cambria Math" panose="02040503050406030204" pitchFamily="18" charset="0"/>
                                  </a:rPr>
                                  <m:t>𝑇</m:t>
                                </m:r>
                              </m:sub>
                            </m:sSub>
                          </m:den>
                        </m:f>
                      </m:sup>
                    </m:sSup>
                  </m:oMath>
                </a14:m>
                <a:r>
                  <a:rPr lang="en-US" sz="1200" dirty="0"/>
                  <a:t>    (NPN)</a:t>
                </a:r>
              </a:p>
            </p:txBody>
          </p:sp>
        </mc:Choice>
        <mc:Fallback xmlns="">
          <p:sp>
            <p:nvSpPr>
              <p:cNvPr id="63" name="TextBox 62">
                <a:extLst>
                  <a:ext uri="{FF2B5EF4-FFF2-40B4-BE49-F238E27FC236}">
                    <a16:creationId xmlns:a16="http://schemas.microsoft.com/office/drawing/2014/main" id="{750F3BBD-AE46-4142-A197-CE38D89255D7}"/>
                  </a:ext>
                </a:extLst>
              </p:cNvPr>
              <p:cNvSpPr txBox="1">
                <a:spLocks noRot="1" noChangeAspect="1" noMove="1" noResize="1" noEditPoints="1" noAdjustHandles="1" noChangeArrowheads="1" noChangeShapeType="1" noTextEdit="1"/>
              </p:cNvSpPr>
              <p:nvPr/>
            </p:nvSpPr>
            <p:spPr>
              <a:xfrm>
                <a:off x="7690086" y="1392607"/>
                <a:ext cx="1615314" cy="290336"/>
              </a:xfrm>
              <a:prstGeom prst="rect">
                <a:avLst/>
              </a:prstGeom>
              <a:blipFill>
                <a:blip r:embed="rId42"/>
                <a:stretch>
                  <a:fillRect l="-3396" r="-5283" b="-33333"/>
                </a:stretch>
              </a:blipFill>
            </p:spPr>
            <p:txBody>
              <a:bodyPr/>
              <a:lstStyle/>
              <a:p>
                <a:r>
                  <a:rPr lang="en-US">
                    <a:noFill/>
                  </a:rPr>
                  <a:t> </a:t>
                </a:r>
              </a:p>
            </p:txBody>
          </p:sp>
        </mc:Fallback>
      </mc:AlternateContent>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44"/>
                <a:stretch>
                  <a:fillRect l="-5714" r="-200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19" name="TextBox 210">
                <a:extLst>
                  <a:ext uri="{FF2B5EF4-FFF2-40B4-BE49-F238E27FC236}">
                    <a16:creationId xmlns:a16="http://schemas.microsoft.com/office/drawing/2014/main" xmlns="" id="{CFA50FA5-9EC9-4877-B3A4-EE12AA4D6F94}"/>
                  </a:ext>
                </a:extLst>
              </p:cNvPr>
              <p:cNvSpPr txBox="1"/>
              <p:nvPr/>
            </p:nvSpPr>
            <p:spPr>
              <a:xfrm>
                <a:off x="3794045" y="1083186"/>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i="1">
                          <a:latin typeface="Cambria Math"/>
                          <a:ea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119"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3794045" y="1083186"/>
                <a:ext cx="575542" cy="184666"/>
              </a:xfrm>
              <a:prstGeom prst="rect">
                <a:avLst/>
              </a:prstGeom>
              <a:blipFill rotWithShape="1">
                <a:blip r:embed="rId45"/>
                <a:stretch>
                  <a:fillRect l="-7368" r="-1053"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16" name="TextBox 210">
                <a:extLst>
                  <a:ext uri="{FF2B5EF4-FFF2-40B4-BE49-F238E27FC236}">
                    <a16:creationId xmlns:a16="http://schemas.microsoft.com/office/drawing/2014/main" xmlns="" id="{CFA50FA5-9EC9-4877-B3A4-EE12AA4D6F94}"/>
                  </a:ext>
                </a:extLst>
              </p:cNvPr>
              <p:cNvSpPr txBox="1"/>
              <p:nvPr/>
            </p:nvSpPr>
            <p:spPr>
              <a:xfrm>
                <a:off x="5663683" y="840015"/>
                <a:ext cx="152060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𝑆𝑖</m:t>
                      </m:r>
                      <m:r>
                        <a:rPr lang="es-CR" sz="1200" b="0" i="1" smtClean="0">
                          <a:latin typeface="Cambria Math"/>
                        </a:rPr>
                        <m:t>  </m:t>
                      </m:r>
                      <m:sSub>
                        <m:sSubPr>
                          <m:ctrlPr>
                            <a:rPr lang="en-US" sz="1200" i="1" smtClean="0">
                              <a:latin typeface="Cambria Math"/>
                            </a:rPr>
                          </m:ctrlPr>
                        </m:sSubPr>
                        <m:e>
                          <m:r>
                            <a:rPr lang="es-CR" sz="1200" b="0" i="1" smtClean="0">
                              <a:latin typeface="Cambria Math"/>
                            </a:rPr>
                            <m:t>𝐼</m:t>
                          </m:r>
                        </m:e>
                        <m:sub>
                          <m:r>
                            <a:rPr lang="es-CR" sz="1200" b="0" i="1" smtClean="0">
                              <a:latin typeface="Cambria Math"/>
                            </a:rPr>
                            <m:t>0</m:t>
                          </m:r>
                          <m:r>
                            <a:rPr lang="en-US" sz="1200" b="0" i="1" smtClean="0">
                              <a:latin typeface="Cambria Math" panose="02040503050406030204" pitchFamily="18" charset="0"/>
                            </a:rPr>
                            <m:t>1</m:t>
                          </m:r>
                        </m:sub>
                      </m:sSub>
                      <m:r>
                        <a:rPr lang="es-CR" sz="1200" b="0" i="1" smtClean="0">
                          <a:latin typeface="Cambria Math"/>
                        </a:rPr>
                        <m:t>=1.22</m:t>
                      </m:r>
                      <m:r>
                        <a:rPr lang="es-CR" sz="1200" b="0" i="1" smtClean="0">
                          <a:latin typeface="Cambria Math"/>
                        </a:rPr>
                        <m:t>𝑥</m:t>
                      </m:r>
                      <m:sSup>
                        <m:sSupPr>
                          <m:ctrlPr>
                            <a:rPr lang="es-CR" sz="1200" b="0" i="1" smtClean="0">
                              <a:latin typeface="Cambria Math"/>
                            </a:rPr>
                          </m:ctrlPr>
                        </m:sSupPr>
                        <m:e>
                          <m:r>
                            <a:rPr lang="es-CR" sz="1200" b="0" i="1" smtClean="0">
                              <a:latin typeface="Cambria Math"/>
                            </a:rPr>
                            <m:t>10</m:t>
                          </m:r>
                        </m:e>
                        <m:sup>
                          <m:r>
                            <a:rPr lang="es-CR" sz="1200" b="0" i="1" smtClean="0">
                              <a:latin typeface="Cambria Math"/>
                            </a:rPr>
                            <m:t>−14</m:t>
                          </m:r>
                        </m:sup>
                      </m:sSup>
                      <m:r>
                        <a:rPr lang="es-CR" sz="1200" b="0" i="1" smtClean="0">
                          <a:latin typeface="Cambria Math"/>
                        </a:rPr>
                        <m:t> </m:t>
                      </m:r>
                      <m:r>
                        <a:rPr lang="es-CR" sz="1200" b="0" i="1" smtClean="0">
                          <a:latin typeface="Cambria Math"/>
                        </a:rPr>
                        <m:t>𝐴</m:t>
                      </m:r>
                    </m:oMath>
                  </m:oMathPara>
                </a14:m>
                <a:endParaRPr lang="en-US" sz="1200" dirty="0"/>
              </a:p>
            </p:txBody>
          </p:sp>
        </mc:Choice>
        <mc:Fallback xmlns="">
          <p:sp>
            <p:nvSpPr>
              <p:cNvPr id="116"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5663683" y="840015"/>
                <a:ext cx="1520608" cy="184666"/>
              </a:xfrm>
              <a:prstGeom prst="rect">
                <a:avLst/>
              </a:prstGeom>
              <a:blipFill rotWithShape="1">
                <a:blip r:embed="rId46"/>
                <a:stretch>
                  <a:fillRect l="-1600" r="-2400"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17" name="TextBox 210">
                <a:extLst>
                  <a:ext uri="{FF2B5EF4-FFF2-40B4-BE49-F238E27FC236}">
                    <a16:creationId xmlns:a16="http://schemas.microsoft.com/office/drawing/2014/main" xmlns="" id="{CFA50FA5-9EC9-4877-B3A4-EE12AA4D6F94}"/>
                  </a:ext>
                </a:extLst>
              </p:cNvPr>
              <p:cNvSpPr txBox="1"/>
              <p:nvPr/>
            </p:nvSpPr>
            <p:spPr>
              <a:xfrm>
                <a:off x="5880343" y="1160847"/>
                <a:ext cx="131856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𝐼</m:t>
                          </m:r>
                        </m:e>
                        <m:sub>
                          <m:r>
                            <a:rPr lang="es-CR" sz="1200" b="0" i="1" smtClean="0">
                              <a:latin typeface="Cambria Math"/>
                            </a:rPr>
                            <m:t>02</m:t>
                          </m:r>
                        </m:sub>
                      </m:sSub>
                      <m:r>
                        <a:rPr lang="es-CR" sz="1200" b="0" i="1" smtClean="0">
                          <a:latin typeface="Cambria Math"/>
                        </a:rPr>
                        <m:t>=1.01</m:t>
                      </m:r>
                      <m:r>
                        <a:rPr lang="es-CR" sz="1200" b="0" i="1" smtClean="0">
                          <a:latin typeface="Cambria Math"/>
                        </a:rPr>
                        <m:t>𝑥</m:t>
                      </m:r>
                      <m:sSup>
                        <m:sSupPr>
                          <m:ctrlPr>
                            <a:rPr lang="es-CR" sz="1200" b="0" i="1" smtClean="0">
                              <a:latin typeface="Cambria Math"/>
                            </a:rPr>
                          </m:ctrlPr>
                        </m:sSupPr>
                        <m:e>
                          <m:r>
                            <a:rPr lang="es-CR" sz="1200" b="0" i="1" smtClean="0">
                              <a:latin typeface="Cambria Math"/>
                            </a:rPr>
                            <m:t>10</m:t>
                          </m:r>
                        </m:e>
                        <m:sup>
                          <m:r>
                            <a:rPr lang="es-CR" sz="1200" b="0" i="1" smtClean="0">
                              <a:latin typeface="Cambria Math"/>
                            </a:rPr>
                            <m:t>−14</m:t>
                          </m:r>
                        </m:sup>
                      </m:sSup>
                      <m:r>
                        <a:rPr lang="es-CR" sz="1200" b="0" i="1" smtClean="0">
                          <a:latin typeface="Cambria Math"/>
                        </a:rPr>
                        <m:t> </m:t>
                      </m:r>
                      <m:r>
                        <a:rPr lang="es-CR" sz="1200" b="0" i="1" smtClean="0">
                          <a:latin typeface="Cambria Math"/>
                        </a:rPr>
                        <m:t>𝐴</m:t>
                      </m:r>
                    </m:oMath>
                  </m:oMathPara>
                </a14:m>
                <a:endParaRPr lang="en-US" sz="1200" dirty="0"/>
              </a:p>
            </p:txBody>
          </p:sp>
        </mc:Choice>
        <mc:Fallback xmlns="">
          <p:sp>
            <p:nvSpPr>
              <p:cNvPr id="117"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5880343" y="1160847"/>
                <a:ext cx="1318566" cy="184666"/>
              </a:xfrm>
              <a:prstGeom prst="rect">
                <a:avLst/>
              </a:prstGeom>
              <a:blipFill rotWithShape="1">
                <a:blip r:embed="rId47"/>
                <a:stretch>
                  <a:fillRect l="-2315" r="-2778" b="-12903"/>
                </a:stretch>
              </a:blipFill>
            </p:spPr>
            <p:txBody>
              <a:bodyPr/>
              <a:lstStyle/>
              <a:p>
                <a:r>
                  <a:rPr lang="es-CR">
                    <a:noFill/>
                  </a:rPr>
                  <a:t> </a:t>
                </a:r>
              </a:p>
            </p:txBody>
          </p:sp>
        </mc:Fallback>
      </mc:AlternateContent>
      <p:sp>
        <p:nvSpPr>
          <p:cNvPr id="8" name="7 Cerrar llave"/>
          <p:cNvSpPr/>
          <p:nvPr/>
        </p:nvSpPr>
        <p:spPr>
          <a:xfrm>
            <a:off x="7342294" y="581891"/>
            <a:ext cx="219971" cy="959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mc:AlternateContent xmlns:mc="http://schemas.openxmlformats.org/markup-compatibility/2006" xmlns:a14="http://schemas.microsoft.com/office/drawing/2010/main">
        <mc:Choice Requires="a14">
          <p:sp>
            <p:nvSpPr>
              <p:cNvPr id="120" name="TextBox 210">
                <a:extLst>
                  <a:ext uri="{FF2B5EF4-FFF2-40B4-BE49-F238E27FC236}">
                    <a16:creationId xmlns:a16="http://schemas.microsoft.com/office/drawing/2014/main" xmlns="" id="{CFA50FA5-9EC9-4877-B3A4-EE12AA4D6F94}"/>
                  </a:ext>
                </a:extLst>
              </p:cNvPr>
              <p:cNvSpPr txBox="1"/>
              <p:nvPr/>
            </p:nvSpPr>
            <p:spPr>
              <a:xfrm>
                <a:off x="8075580" y="1045838"/>
                <a:ext cx="867289"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s-CR" sz="1200" b="0" i="1" smtClean="0">
                            <a:latin typeface="Cambria Math"/>
                          </a:rPr>
                          <m:t>𝐼</m:t>
                        </m:r>
                      </m:e>
                      <m:sub>
                        <m:r>
                          <a:rPr lang="es-CR" sz="1200" b="0" i="1" smtClean="0">
                            <a:latin typeface="Cambria Math"/>
                          </a:rPr>
                          <m:t>𝐶</m:t>
                        </m:r>
                        <m:r>
                          <a:rPr lang="en-US" sz="1200" b="0" i="1" smtClean="0">
                            <a:latin typeface="Cambria Math" panose="02040503050406030204" pitchFamily="18" charset="0"/>
                          </a:rPr>
                          <m:t>1</m:t>
                        </m:r>
                      </m:sub>
                    </m:sSub>
                    <m:r>
                      <a:rPr lang="es-CR" sz="1200" i="1">
                        <a:latin typeface="Cambria Math"/>
                        <a:ea typeface="Cambria Math"/>
                      </a:rPr>
                      <m:t>≈</m:t>
                    </m:r>
                  </m:oMath>
                </a14:m>
                <a:r>
                  <a:rPr lang="en-US" sz="1200" dirty="0" smtClean="0"/>
                  <a:t>0.55 mA</a:t>
                </a:r>
                <a:endParaRPr lang="en-US" sz="1200" dirty="0"/>
              </a:p>
            </p:txBody>
          </p:sp>
        </mc:Choice>
        <mc:Fallback xmlns="">
          <p:sp>
            <p:nvSpPr>
              <p:cNvPr id="120"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8075580" y="1045838"/>
                <a:ext cx="867289" cy="184666"/>
              </a:xfrm>
              <a:prstGeom prst="rect">
                <a:avLst/>
              </a:prstGeom>
              <a:blipFill rotWithShape="1">
                <a:blip r:embed="rId48"/>
                <a:stretch>
                  <a:fillRect l="-6338" t="-26667" r="-9155"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1" name="TextBox 210">
                <a:extLst>
                  <a:ext uri="{FF2B5EF4-FFF2-40B4-BE49-F238E27FC236}">
                    <a16:creationId xmlns:a16="http://schemas.microsoft.com/office/drawing/2014/main" xmlns="" id="{CFA50FA5-9EC9-4877-B3A4-EE12AA4D6F94}"/>
                  </a:ext>
                </a:extLst>
              </p:cNvPr>
              <p:cNvSpPr txBox="1"/>
              <p:nvPr/>
            </p:nvSpPr>
            <p:spPr>
              <a:xfrm>
                <a:off x="8053468" y="1370184"/>
                <a:ext cx="902555"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s-CR" sz="1200" b="0" i="1" smtClean="0">
                            <a:latin typeface="Cambria Math"/>
                          </a:rPr>
                          <m:t>𝐼</m:t>
                        </m:r>
                      </m:e>
                      <m:sub>
                        <m:r>
                          <a:rPr lang="es-CR" sz="1200" b="0" i="1" smtClean="0">
                            <a:latin typeface="Cambria Math"/>
                          </a:rPr>
                          <m:t>𝐶</m:t>
                        </m:r>
                        <m:r>
                          <a:rPr lang="es-CR" sz="1200" b="0" i="1" smtClean="0">
                            <a:latin typeface="Cambria Math"/>
                          </a:rPr>
                          <m:t>2</m:t>
                        </m:r>
                      </m:sub>
                    </m:sSub>
                    <m:r>
                      <a:rPr lang="es-CR" sz="1200" i="1">
                        <a:latin typeface="Cambria Math"/>
                        <a:ea typeface="Cambria Math"/>
                      </a:rPr>
                      <m:t>≈</m:t>
                    </m:r>
                  </m:oMath>
                </a14:m>
                <a:r>
                  <a:rPr lang="en-US" sz="1200" dirty="0" smtClean="0"/>
                  <a:t> 0.45 mA</a:t>
                </a:r>
                <a:endParaRPr lang="en-US" sz="1200" dirty="0"/>
              </a:p>
            </p:txBody>
          </p:sp>
        </mc:Choice>
        <mc:Fallback xmlns="">
          <p:sp>
            <p:nvSpPr>
              <p:cNvPr id="121"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8053468" y="1370184"/>
                <a:ext cx="902555" cy="184666"/>
              </a:xfrm>
              <a:prstGeom prst="rect">
                <a:avLst/>
              </a:prstGeom>
              <a:blipFill rotWithShape="1">
                <a:blip r:embed="rId49"/>
                <a:stretch>
                  <a:fillRect l="-5405" t="-26667" r="-9459"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210">
                <a:extLst>
                  <a:ext uri="{FF2B5EF4-FFF2-40B4-BE49-F238E27FC236}">
                    <a16:creationId xmlns:a16="http://schemas.microsoft.com/office/drawing/2014/main" xmlns="" id="{CFA50FA5-9EC9-4877-B3A4-EE12AA4D6F94}"/>
                  </a:ext>
                </a:extLst>
              </p:cNvPr>
              <p:cNvSpPr txBox="1"/>
              <p:nvPr/>
            </p:nvSpPr>
            <p:spPr>
              <a:xfrm>
                <a:off x="9229092" y="1228633"/>
                <a:ext cx="153606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𝑉</m:t>
                          </m:r>
                        </m:e>
                        <m:sub>
                          <m:r>
                            <a:rPr lang="es-CR" sz="1200" b="0" i="1" smtClean="0">
                              <a:latin typeface="Cambria Math"/>
                            </a:rPr>
                            <m:t>𝐵𝐸</m:t>
                          </m:r>
                          <m:r>
                            <a:rPr lang="en-US" sz="1200" b="0" i="1" smtClean="0">
                              <a:latin typeface="Cambria Math" panose="02040503050406030204" pitchFamily="18" charset="0"/>
                            </a:rPr>
                            <m:t>1</m:t>
                          </m:r>
                        </m:sub>
                      </m:sSub>
                      <m:r>
                        <a:rPr lang="es-CR" sz="1200" b="0" i="1" smtClean="0">
                          <a:latin typeface="Cambria Math"/>
                        </a:rPr>
                        <m:t>=</m:t>
                      </m:r>
                      <m:sSub>
                        <m:sSubPr>
                          <m:ctrlPr>
                            <a:rPr lang="en-US" sz="1200" i="1">
                              <a:latin typeface="Cambria Math"/>
                            </a:rPr>
                          </m:ctrlPr>
                        </m:sSubPr>
                        <m:e>
                          <m:r>
                            <a:rPr lang="es-CR" sz="1200" i="1">
                              <a:latin typeface="Cambria Math"/>
                            </a:rPr>
                            <m:t>𝑉</m:t>
                          </m:r>
                        </m:e>
                        <m:sub>
                          <m:r>
                            <a:rPr lang="es-CR" sz="1200" i="1">
                              <a:latin typeface="Cambria Math"/>
                            </a:rPr>
                            <m:t>𝐵𝐸</m:t>
                          </m:r>
                          <m:r>
                            <a:rPr lang="es-CR" sz="1200" b="0" i="1" smtClean="0">
                              <a:latin typeface="Cambria Math"/>
                            </a:rPr>
                            <m:t>2</m:t>
                          </m:r>
                        </m:sub>
                      </m:sSub>
                      <m:r>
                        <a:rPr lang="es-CR" sz="1200" i="1">
                          <a:latin typeface="Cambria Math"/>
                          <a:ea typeface="Cambria Math"/>
                        </a:rPr>
                        <m:t>≈</m:t>
                      </m:r>
                      <m:r>
                        <a:rPr lang="es-CR" sz="1200" b="0" i="1" smtClean="0">
                          <a:latin typeface="Cambria Math"/>
                          <a:ea typeface="Cambria Math"/>
                        </a:rPr>
                        <m:t>0.613 </m:t>
                      </m:r>
                      <m:r>
                        <a:rPr lang="es-CR" sz="1200" b="0" i="1" smtClean="0">
                          <a:latin typeface="Cambria Math"/>
                          <a:ea typeface="Cambria Math"/>
                        </a:rPr>
                        <m:t>𝑉</m:t>
                      </m:r>
                    </m:oMath>
                  </m:oMathPara>
                </a14:m>
                <a:endParaRPr lang="en-US" sz="1200" dirty="0"/>
              </a:p>
            </p:txBody>
          </p:sp>
        </mc:Choice>
        <mc:Fallback xmlns="">
          <p:sp>
            <p:nvSpPr>
              <p:cNvPr id="122"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9229092" y="1228633"/>
                <a:ext cx="1536062" cy="184666"/>
              </a:xfrm>
              <a:prstGeom prst="rect">
                <a:avLst/>
              </a:prstGeom>
              <a:blipFill rotWithShape="1">
                <a:blip r:embed="rId50"/>
                <a:stretch>
                  <a:fillRect l="-1984" r="-1984" b="-10000"/>
                </a:stretch>
              </a:blipFill>
            </p:spPr>
            <p:txBody>
              <a:bodyPr/>
              <a:lstStyle/>
              <a:p>
                <a:r>
                  <a:rPr lang="es-CR">
                    <a:noFill/>
                  </a:rPr>
                  <a:t> </a:t>
                </a:r>
              </a:p>
            </p:txBody>
          </p:sp>
        </mc:Fallback>
      </mc:AlternateContent>
      <p:sp>
        <p:nvSpPr>
          <p:cNvPr id="9" name="8 CuadroTexto"/>
          <p:cNvSpPr txBox="1"/>
          <p:nvPr/>
        </p:nvSpPr>
        <p:spPr>
          <a:xfrm>
            <a:off x="7785644" y="618806"/>
            <a:ext cx="1695529" cy="369332"/>
          </a:xfrm>
          <a:prstGeom prst="rect">
            <a:avLst/>
          </a:prstGeom>
          <a:noFill/>
        </p:spPr>
        <p:txBody>
          <a:bodyPr wrap="none" rtlCol="0">
            <a:spAutoFit/>
          </a:bodyPr>
          <a:lstStyle/>
          <a:p>
            <a:r>
              <a:rPr lang="es-CR" dirty="0" smtClean="0"/>
              <a:t>Demuestre que:</a:t>
            </a:r>
            <a:endParaRPr lang="es-CR" dirty="0"/>
          </a:p>
        </p:txBody>
      </p:sp>
    </p:spTree>
    <p:extLst>
      <p:ext uri="{BB962C8B-B14F-4D97-AF65-F5344CB8AC3E}">
        <p14:creationId xmlns:p14="http://schemas.microsoft.com/office/powerpoint/2010/main" val="2673611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1832676" y="1533387"/>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994180" y="2684062"/>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841780" y="2684062"/>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3"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1734026" y="1573507"/>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3277694" y="1541505"/>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5" name="TextBox 3">
                <a:extLst>
                  <a:ext uri="{FF2B5EF4-FFF2-40B4-BE49-F238E27FC236}">
                    <a16:creationId xmlns:a16="http://schemas.microsoft.com/office/drawing/2014/main" xmlns="" id="{DF7B317B-CDFC-4DC3-93C4-784EDABFFF7A}"/>
                  </a:ext>
                </a:extLst>
              </p:cNvPr>
              <p:cNvSpPr txBox="1"/>
              <p:nvPr/>
            </p:nvSpPr>
            <p:spPr>
              <a:xfrm>
                <a:off x="1084289" y="1597610"/>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0.55 </m:t>
                      </m:r>
                      <m:r>
                        <a:rPr lang="es-CR" sz="1200" b="0" i="1" smtClean="0">
                          <a:latin typeface="Cambria Math"/>
                        </a:rPr>
                        <m:t>𝑚𝐴</m:t>
                      </m:r>
                    </m:oMath>
                  </m:oMathPara>
                </a14:m>
                <a:endParaRPr lang="en-US" sz="1200" dirty="0"/>
              </a:p>
            </p:txBody>
          </p:sp>
        </mc:Choice>
        <mc:Fallback xmlns="">
          <p:sp>
            <p:nvSpPr>
              <p:cNvPr id="235"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084289" y="1597610"/>
                <a:ext cx="583365" cy="184666"/>
              </a:xfrm>
              <a:prstGeom prst="rect">
                <a:avLst/>
              </a:prstGeom>
              <a:blipFill rotWithShape="1">
                <a:blip r:embed="rId11"/>
                <a:stretch>
                  <a:fillRect l="-6250" r="-625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36" name="TextBox 3">
                <a:extLst>
                  <a:ext uri="{FF2B5EF4-FFF2-40B4-BE49-F238E27FC236}">
                    <a16:creationId xmlns:a16="http://schemas.microsoft.com/office/drawing/2014/main" xmlns="" id="{DF7B317B-CDFC-4DC3-93C4-784EDABFFF7A}"/>
                  </a:ext>
                </a:extLst>
              </p:cNvPr>
              <p:cNvSpPr txBox="1"/>
              <p:nvPr/>
            </p:nvSpPr>
            <p:spPr>
              <a:xfrm>
                <a:off x="3421674" y="1586178"/>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0.45 </m:t>
                      </m:r>
                      <m:r>
                        <a:rPr lang="es-CR" sz="1200" b="0" i="1" smtClean="0">
                          <a:latin typeface="Cambria Math"/>
                        </a:rPr>
                        <m:t>𝑚𝐴</m:t>
                      </m:r>
                    </m:oMath>
                  </m:oMathPara>
                </a14:m>
                <a:endParaRPr lang="en-US" sz="1200" dirty="0"/>
              </a:p>
            </p:txBody>
          </p:sp>
        </mc:Choice>
        <mc:Fallback xmlns="">
          <p:sp>
            <p:nvSpPr>
              <p:cNvPr id="236"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3421674" y="1586178"/>
                <a:ext cx="583365" cy="184666"/>
              </a:xfrm>
              <a:prstGeom prst="rect">
                <a:avLst/>
              </a:prstGeom>
              <a:blipFill rotWithShape="1">
                <a:blip r:embed="rId12"/>
                <a:stretch>
                  <a:fillRect l="-5208" r="-7292"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37" name="TextBox 212">
                <a:extLst>
                  <a:ext uri="{FF2B5EF4-FFF2-40B4-BE49-F238E27FC236}">
                    <a16:creationId xmlns:a16="http://schemas.microsoft.com/office/drawing/2014/main" xmlns="" id="{20CB21DC-6D12-4BAE-A866-A18B05B9D179}"/>
                  </a:ext>
                </a:extLst>
              </p:cNvPr>
              <p:cNvSpPr txBox="1"/>
              <p:nvPr/>
            </p:nvSpPr>
            <p:spPr>
              <a:xfrm>
                <a:off x="4993411" y="3579870"/>
                <a:ext cx="446982"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oMath>
                </a14:m>
                <a:r>
                  <a:rPr lang="en-US" dirty="0" smtClean="0"/>
                  <a:t>=?</a:t>
                </a:r>
                <a:endParaRPr lang="en-US" dirty="0"/>
              </a:p>
            </p:txBody>
          </p:sp>
        </mc:Choice>
        <mc:Fallback xmlns="">
          <p:sp>
            <p:nvSpPr>
              <p:cNvPr id="237" name="TextBox 212">
                <a:extLst>
                  <a:ext uri="{FF2B5EF4-FFF2-40B4-BE49-F238E27FC236}">
                    <a16:creationId xmlns="" xmlns:a16="http://schemas.microsoft.com/office/drawing/2014/main"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4993411" y="3579870"/>
                <a:ext cx="446982" cy="276999"/>
              </a:xfrm>
              <a:prstGeom prst="rect">
                <a:avLst/>
              </a:prstGeom>
              <a:blipFill rotWithShape="1">
                <a:blip r:embed="rId13"/>
                <a:stretch>
                  <a:fillRect l="-12329" t="-26087" r="-32877" b="-50000"/>
                </a:stretch>
              </a:blipFill>
            </p:spPr>
            <p:txBody>
              <a:bodyPr/>
              <a:lstStyle/>
              <a:p>
                <a:r>
                  <a:rPr lang="es-CR">
                    <a:noFill/>
                  </a:rPr>
                  <a:t> </a:t>
                </a:r>
              </a:p>
            </p:txBody>
          </p:sp>
        </mc:Fallback>
      </mc:AlternateContent>
      <p:grpSp>
        <p:nvGrpSpPr>
          <p:cNvPr id="331" name="Group 198">
            <a:extLst>
              <a:ext uri="{FF2B5EF4-FFF2-40B4-BE49-F238E27FC236}">
                <a16:creationId xmlns:a16="http://schemas.microsoft.com/office/drawing/2014/main" xmlns="" id="{47B55235-11FB-4C5F-B887-65A9E89B7143}"/>
              </a:ext>
            </a:extLst>
          </p:cNvPr>
          <p:cNvGrpSpPr/>
          <p:nvPr/>
        </p:nvGrpSpPr>
        <p:grpSpPr>
          <a:xfrm>
            <a:off x="741686" y="5180651"/>
            <a:ext cx="3053416" cy="446302"/>
            <a:chOff x="7690086" y="1392607"/>
            <a:chExt cx="3053416" cy="446302"/>
          </a:xfrm>
        </p:grpSpPr>
        <mc:AlternateContent xmlns:mc="http://schemas.openxmlformats.org/markup-compatibility/2006" xmlns:a14="http://schemas.microsoft.com/office/drawing/2010/main">
          <mc:Choice Requires="a14">
            <p:sp>
              <p:nvSpPr>
                <p:cNvPr id="332" name="TextBox 62">
                  <a:extLst>
                    <a:ext uri="{FF2B5EF4-FFF2-40B4-BE49-F238E27FC236}">
                      <a16:creationId xmlns:a16="http://schemas.microsoft.com/office/drawing/2014/main" xmlns="" id="{750F3BBD-AE46-4142-A197-CE38D89255D7}"/>
                    </a:ext>
                  </a:extLst>
                </p:cNvPr>
                <p:cNvSpPr txBox="1"/>
                <p:nvPr/>
              </p:nvSpPr>
              <p:spPr>
                <a:xfrm>
                  <a:off x="7690086" y="1392607"/>
                  <a:ext cx="1881605" cy="338554"/>
                </a:xfrm>
                <a:prstGeom prst="rect">
                  <a:avLst/>
                </a:prstGeom>
                <a:noFill/>
              </p:spPr>
              <p:txBody>
                <a:bodyPr wrap="none" lIns="0" tIns="0" rIns="0" bIns="0" rtlCol="0">
                  <a:spAutoFit/>
                </a:bodyPr>
                <a:lstStyle/>
                <a:p>
                  <a14:m>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𝐸</m:t>
                          </m:r>
                        </m:sub>
                      </m:sSub>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𝐶</m:t>
                          </m:r>
                          <m:r>
                            <a:rPr lang="en-US" sz="1400" b="0" i="1" smtClean="0">
                              <a:latin typeface="Cambria Math" panose="02040503050406030204" pitchFamily="18" charset="0"/>
                            </a:rPr>
                            <m:t> </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a:rPr>
                          </m:ctrlPr>
                        </m:sSubPr>
                        <m:e>
                          <m:r>
                            <a:rPr lang="en-US" sz="1400" i="1">
                              <a:latin typeface="Cambria Math" panose="02040503050406030204" pitchFamily="18" charset="0"/>
                            </a:rPr>
                            <m:t>𝐼</m:t>
                          </m:r>
                        </m:e>
                        <m:sub>
                          <m:r>
                            <a:rPr lang="en-US" sz="1400" i="1">
                              <a:latin typeface="Cambria Math" panose="02040503050406030204" pitchFamily="18" charset="0"/>
                            </a:rPr>
                            <m:t>𝑜</m:t>
                          </m:r>
                        </m:sub>
                      </m:sSub>
                      <m:sSup>
                        <m:sSupPr>
                          <m:ctrlPr>
                            <a:rPr lang="en-US" sz="1400" i="1">
                              <a:latin typeface="Cambria Math"/>
                            </a:rPr>
                          </m:ctrlPr>
                        </m:sSupPr>
                        <m:e>
                          <m:r>
                            <a:rPr lang="en-US" sz="1400" i="1">
                              <a:latin typeface="Cambria Math" panose="02040503050406030204" pitchFamily="18" charset="0"/>
                            </a:rPr>
                            <m:t>𝑒</m:t>
                          </m:r>
                        </m:e>
                        <m:sup>
                          <m:f>
                            <m:fPr>
                              <m:ctrlPr>
                                <a:rPr lang="en-US" sz="1400" i="1">
                                  <a:latin typeface="Cambria Math"/>
                                </a:rPr>
                              </m:ctrlPr>
                            </m:fPr>
                            <m:num>
                              <m:sSub>
                                <m:sSubPr>
                                  <m:ctrlPr>
                                    <a:rPr lang="en-US" sz="1400" i="1">
                                      <a:latin typeface="Cambria Math"/>
                                    </a:rPr>
                                  </m:ctrlPr>
                                </m:sSubPr>
                                <m:e>
                                  <m:r>
                                    <a:rPr lang="en-US" sz="1400" i="1">
                                      <a:latin typeface="Cambria Math" panose="02040503050406030204" pitchFamily="18" charset="0"/>
                                    </a:rPr>
                                    <m:t>𝑉</m:t>
                                  </m:r>
                                </m:e>
                                <m:sub>
                                  <m:r>
                                    <a:rPr lang="en-US" sz="1400" b="0" i="1" smtClean="0">
                                      <a:latin typeface="Cambria Math" panose="02040503050406030204" pitchFamily="18" charset="0"/>
                                    </a:rPr>
                                    <m:t>𝐵𝐸</m:t>
                                  </m:r>
                                </m:sub>
                              </m:sSub>
                            </m:num>
                            <m:den>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𝑉</m:t>
                                  </m:r>
                                </m:e>
                                <m:sub>
                                  <m:r>
                                    <a:rPr lang="en-US" sz="1400" i="1">
                                      <a:latin typeface="Cambria Math" panose="02040503050406030204" pitchFamily="18" charset="0"/>
                                      <a:ea typeface="Cambria Math" panose="02040503050406030204" pitchFamily="18" charset="0"/>
                                    </a:rPr>
                                    <m:t>𝑇</m:t>
                                  </m:r>
                                </m:sub>
                              </m:sSub>
                            </m:den>
                          </m:f>
                        </m:sup>
                      </m:sSup>
                    </m:oMath>
                  </a14:m>
                  <a:r>
                    <a:rPr lang="en-US" sz="1400" dirty="0"/>
                    <a:t>    (NPN)</a:t>
                  </a:r>
                </a:p>
              </p:txBody>
            </p:sp>
          </mc:Choice>
          <mc:Fallback xmlns="">
            <p:sp>
              <p:nvSpPr>
                <p:cNvPr id="63" name="TextBox 62">
                  <a:extLst>
                    <a:ext uri="{FF2B5EF4-FFF2-40B4-BE49-F238E27FC236}">
                      <a16:creationId xmlns:a16="http://schemas.microsoft.com/office/drawing/2014/main" id="{750F3BBD-AE46-4142-A197-CE38D89255D7}"/>
                    </a:ext>
                  </a:extLst>
                </p:cNvPr>
                <p:cNvSpPr txBox="1">
                  <a:spLocks noRot="1" noChangeAspect="1" noMove="1" noResize="1" noEditPoints="1" noAdjustHandles="1" noChangeArrowheads="1" noChangeShapeType="1" noTextEdit="1"/>
                </p:cNvSpPr>
                <p:nvPr/>
              </p:nvSpPr>
              <p:spPr>
                <a:xfrm>
                  <a:off x="7690086" y="1392607"/>
                  <a:ext cx="1615314" cy="290336"/>
                </a:xfrm>
                <a:prstGeom prst="rect">
                  <a:avLst/>
                </a:prstGeom>
                <a:blipFill>
                  <a:blip r:embed="rId42"/>
                  <a:stretch>
                    <a:fillRect l="-3396" r="-528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64">
                  <a:extLst>
                    <a:ext uri="{FF2B5EF4-FFF2-40B4-BE49-F238E27FC236}">
                      <a16:creationId xmlns:a16="http://schemas.microsoft.com/office/drawing/2014/main" xmlns="" id="{AE98251D-7BB4-4A5C-B339-FD9F275B755F}"/>
                    </a:ext>
                  </a:extLst>
                </p:cNvPr>
                <p:cNvSpPr txBox="1"/>
                <p:nvPr/>
              </p:nvSpPr>
              <p:spPr>
                <a:xfrm>
                  <a:off x="9651088" y="1399045"/>
                  <a:ext cx="1092414" cy="439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𝐵𝐸</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func>
                          <m:funcPr>
                            <m:ctrlPr>
                              <a:rPr lang="en-US" sz="1400" b="0" i="1" smtClean="0">
                                <a:latin typeface="Cambria Math"/>
                              </a:rPr>
                            </m:ctrlPr>
                          </m:funcPr>
                          <m:fName>
                            <m:r>
                              <m:rPr>
                                <m:sty m:val="p"/>
                              </m:rPr>
                              <a:rPr lang="en-US" sz="1400" b="0" i="0" smtClean="0">
                                <a:latin typeface="Cambria Math" panose="02040503050406030204" pitchFamily="18" charset="0"/>
                              </a:rPr>
                              <m:t>ln</m:t>
                            </m:r>
                          </m:fName>
                          <m:e>
                            <m:f>
                              <m:fPr>
                                <m:ctrlPr>
                                  <a:rPr lang="en-US" sz="1400" b="0" i="1" smtClean="0">
                                    <a:latin typeface="Cambria Math"/>
                                  </a:rPr>
                                </m:ctrlPr>
                              </m:fPr>
                              <m:num>
                                <m:sSub>
                                  <m:sSubPr>
                                    <m:ctrlPr>
                                      <a:rPr lang="en-US" sz="1400" b="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𝐶</m:t>
                                    </m:r>
                                  </m:sub>
                                </m:sSub>
                              </m:num>
                              <m:den>
                                <m:sSub>
                                  <m:sSubPr>
                                    <m:ctrlPr>
                                      <a:rPr lang="en-US" sz="1400" b="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0</m:t>
                                    </m:r>
                                  </m:sub>
                                </m:sSub>
                              </m:den>
                            </m:f>
                          </m:e>
                        </m:func>
                      </m:oMath>
                    </m:oMathPara>
                  </a14:m>
                  <a:endParaRPr lang="en-US" sz="1400" dirty="0"/>
                </a:p>
              </p:txBody>
            </p:sp>
          </mc:Choice>
          <mc:Fallback xmlns="">
            <p:sp>
              <p:nvSpPr>
                <p:cNvPr id="65" name="TextBox 64">
                  <a:extLst>
                    <a:ext uri="{FF2B5EF4-FFF2-40B4-BE49-F238E27FC236}">
                      <a16:creationId xmlns:a16="http://schemas.microsoft.com/office/drawing/2014/main" id="{AE98251D-7BB4-4A5C-B339-FD9F275B755F}"/>
                    </a:ext>
                  </a:extLst>
                </p:cNvPr>
                <p:cNvSpPr txBox="1">
                  <a:spLocks noRot="1" noChangeAspect="1" noMove="1" noResize="1" noEditPoints="1" noAdjustHandles="1" noChangeArrowheads="1" noChangeShapeType="1" noTextEdit="1"/>
                </p:cNvSpPr>
                <p:nvPr/>
              </p:nvSpPr>
              <p:spPr>
                <a:xfrm>
                  <a:off x="9651088" y="1399045"/>
                  <a:ext cx="938590" cy="377091"/>
                </a:xfrm>
                <a:prstGeom prst="rect">
                  <a:avLst/>
                </a:prstGeom>
                <a:blipFill>
                  <a:blip r:embed="rId43"/>
                  <a:stretch>
                    <a:fillRect l="-3247" t="-3279" r="-1299" b="-983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44"/>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45"/>
                <a:stretch>
                  <a:fillRect l="-17188" t="-23333" r="-23438" b="-5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5" name="4 CuadroTexto"/>
              <p:cNvSpPr txBox="1"/>
              <p:nvPr/>
            </p:nvSpPr>
            <p:spPr>
              <a:xfrm>
                <a:off x="6234544" y="1381454"/>
                <a:ext cx="1287404" cy="656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i="1" smtClean="0">
                          <a:latin typeface="Cambria Math"/>
                          <a:ea typeface="Cambria Math"/>
                        </a:rPr>
                        <m:t>𝛽</m:t>
                      </m:r>
                      <m:r>
                        <a:rPr lang="es-CR" b="0" i="1" smtClean="0">
                          <a:latin typeface="Cambria Math"/>
                          <a:ea typeface="Cambria Math"/>
                        </a:rPr>
                        <m:t>=</m:t>
                      </m:r>
                      <m:f>
                        <m:fPr>
                          <m:ctrlPr>
                            <a:rPr lang="es-CR" b="0" i="1" smtClean="0">
                              <a:latin typeface="Cambria Math"/>
                              <a:ea typeface="Cambria Math"/>
                            </a:rPr>
                          </m:ctrlPr>
                        </m:fPr>
                        <m:num>
                          <m:sSub>
                            <m:sSubPr>
                              <m:ctrlPr>
                                <a:rPr lang="es-CR" b="0" i="1" smtClean="0">
                                  <a:latin typeface="Cambria Math"/>
                                  <a:ea typeface="Cambria Math"/>
                                </a:rPr>
                              </m:ctrlPr>
                            </m:sSubPr>
                            <m:e>
                              <m:r>
                                <a:rPr lang="es-CR" b="0" i="1" smtClean="0">
                                  <a:latin typeface="Cambria Math"/>
                                  <a:ea typeface="Cambria Math"/>
                                </a:rPr>
                                <m:t>𝐿</m:t>
                              </m:r>
                            </m:e>
                            <m:sub>
                              <m:r>
                                <a:rPr lang="es-CR" b="0" i="1" smtClean="0">
                                  <a:latin typeface="Cambria Math"/>
                                  <a:ea typeface="Cambria Math"/>
                                </a:rPr>
                                <m:t>𝐸</m:t>
                              </m:r>
                            </m:sub>
                          </m:sSub>
                        </m:num>
                        <m:den>
                          <m:sSub>
                            <m:sSubPr>
                              <m:ctrlPr>
                                <a:rPr lang="es-CR" b="0" i="1" smtClean="0">
                                  <a:latin typeface="Cambria Math"/>
                                  <a:ea typeface="Cambria Math"/>
                                </a:rPr>
                              </m:ctrlPr>
                            </m:sSubPr>
                            <m:e>
                              <m:r>
                                <a:rPr lang="es-CR" b="0" i="1" smtClean="0">
                                  <a:latin typeface="Cambria Math"/>
                                  <a:ea typeface="Cambria Math"/>
                                </a:rPr>
                                <m:t>𝑊</m:t>
                              </m:r>
                            </m:e>
                            <m:sub>
                              <m:r>
                                <a:rPr lang="es-CR" b="0" i="1" smtClean="0">
                                  <a:latin typeface="Cambria Math"/>
                                  <a:ea typeface="Cambria Math"/>
                                </a:rPr>
                                <m:t>𝐵</m:t>
                              </m:r>
                            </m:sub>
                          </m:sSub>
                        </m:den>
                      </m:f>
                      <m:f>
                        <m:fPr>
                          <m:ctrlPr>
                            <a:rPr lang="es-CR" i="1">
                              <a:latin typeface="Cambria Math"/>
                              <a:ea typeface="Cambria Math"/>
                            </a:rPr>
                          </m:ctrlPr>
                        </m:fPr>
                        <m:num>
                          <m:sSub>
                            <m:sSubPr>
                              <m:ctrlPr>
                                <a:rPr lang="es-CR" i="1">
                                  <a:latin typeface="Cambria Math"/>
                                  <a:ea typeface="Cambria Math"/>
                                </a:rPr>
                              </m:ctrlPr>
                            </m:sSubPr>
                            <m:e>
                              <m:r>
                                <a:rPr lang="es-CR" i="1" smtClean="0">
                                  <a:latin typeface="Cambria Math"/>
                                  <a:ea typeface="Cambria Math"/>
                                </a:rPr>
                                <m:t>𝜎</m:t>
                              </m:r>
                            </m:e>
                            <m:sub>
                              <m:r>
                                <a:rPr lang="es-CR" i="1">
                                  <a:latin typeface="Cambria Math"/>
                                  <a:ea typeface="Cambria Math"/>
                                </a:rPr>
                                <m:t>𝐸</m:t>
                              </m:r>
                            </m:sub>
                          </m:sSub>
                        </m:num>
                        <m:den>
                          <m:sSub>
                            <m:sSubPr>
                              <m:ctrlPr>
                                <a:rPr lang="es-CR" i="1">
                                  <a:latin typeface="Cambria Math"/>
                                  <a:ea typeface="Cambria Math"/>
                                </a:rPr>
                              </m:ctrlPr>
                            </m:sSubPr>
                            <m:e>
                              <m:r>
                                <a:rPr lang="es-CR" i="1" smtClean="0">
                                  <a:latin typeface="Cambria Math"/>
                                  <a:ea typeface="Cambria Math"/>
                                </a:rPr>
                                <m:t>𝜎</m:t>
                              </m:r>
                            </m:e>
                            <m:sub>
                              <m:r>
                                <a:rPr lang="es-CR" i="1">
                                  <a:latin typeface="Cambria Math"/>
                                  <a:ea typeface="Cambria Math"/>
                                </a:rPr>
                                <m:t>𝐵</m:t>
                              </m:r>
                            </m:sub>
                          </m:sSub>
                        </m:den>
                      </m:f>
                    </m:oMath>
                  </m:oMathPara>
                </a14:m>
                <a:endParaRPr lang="es-CR" dirty="0"/>
              </a:p>
            </p:txBody>
          </p:sp>
        </mc:Choice>
        <mc:Fallback xmlns="">
          <p:sp>
            <p:nvSpPr>
              <p:cNvPr id="5" name="4 CuadroTexto"/>
              <p:cNvSpPr txBox="1">
                <a:spLocks noRot="1" noChangeAspect="1" noMove="1" noResize="1" noEditPoints="1" noAdjustHandles="1" noChangeArrowheads="1" noChangeShapeType="1" noTextEdit="1"/>
              </p:cNvSpPr>
              <p:nvPr/>
            </p:nvSpPr>
            <p:spPr>
              <a:xfrm>
                <a:off x="6234544" y="1381454"/>
                <a:ext cx="1287404" cy="656205"/>
              </a:xfrm>
              <a:prstGeom prst="rect">
                <a:avLst/>
              </a:prstGeom>
              <a:blipFill rotWithShape="1">
                <a:blip r:embed="rId46"/>
                <a:stretch>
                  <a:fillRect/>
                </a:stretch>
              </a:blipFill>
            </p:spPr>
            <p:txBody>
              <a:bodyPr/>
              <a:lstStyle/>
              <a:p>
                <a:r>
                  <a:rPr lang="es-CR">
                    <a:noFill/>
                  </a:rPr>
                  <a:t> </a:t>
                </a:r>
              </a:p>
            </p:txBody>
          </p:sp>
        </mc:Fallback>
      </mc:AlternateContent>
      <p:sp>
        <p:nvSpPr>
          <p:cNvPr id="6" name="5 Rectángulo"/>
          <p:cNvSpPr/>
          <p:nvPr/>
        </p:nvSpPr>
        <p:spPr>
          <a:xfrm>
            <a:off x="8315159" y="4259925"/>
            <a:ext cx="895518" cy="22689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p</a:t>
            </a:r>
            <a:endParaRPr lang="es-CR" dirty="0"/>
          </a:p>
        </p:txBody>
      </p:sp>
      <p:sp>
        <p:nvSpPr>
          <p:cNvPr id="7" name="6 Rectángulo"/>
          <p:cNvSpPr/>
          <p:nvPr/>
        </p:nvSpPr>
        <p:spPr>
          <a:xfrm>
            <a:off x="8968302" y="3523463"/>
            <a:ext cx="242375" cy="736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n</a:t>
            </a:r>
            <a:endParaRPr lang="es-CR" dirty="0"/>
          </a:p>
        </p:txBody>
      </p:sp>
      <p:sp>
        <p:nvSpPr>
          <p:cNvPr id="127" name="126 Rectángulo"/>
          <p:cNvSpPr/>
          <p:nvPr/>
        </p:nvSpPr>
        <p:spPr>
          <a:xfrm>
            <a:off x="8968302" y="4486815"/>
            <a:ext cx="242375" cy="736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n</a:t>
            </a:r>
            <a:endParaRPr lang="es-CR" dirty="0"/>
          </a:p>
        </p:txBody>
      </p:sp>
      <mc:AlternateContent xmlns:mc="http://schemas.openxmlformats.org/markup-compatibility/2006" xmlns:a14="http://schemas.microsoft.com/office/drawing/2010/main">
        <mc:Choice Requires="a14">
          <p:sp>
            <p:nvSpPr>
              <p:cNvPr id="9" name="8 CuadroTexto"/>
              <p:cNvSpPr txBox="1"/>
              <p:nvPr/>
            </p:nvSpPr>
            <p:spPr>
              <a:xfrm>
                <a:off x="7646081" y="4187477"/>
                <a:ext cx="5543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𝑊</m:t>
                          </m:r>
                        </m:e>
                        <m:sub>
                          <m:r>
                            <a:rPr lang="es-CR" b="0" i="1" smtClean="0">
                              <a:latin typeface="Cambria Math"/>
                            </a:rPr>
                            <m:t>𝐵</m:t>
                          </m:r>
                        </m:sub>
                      </m:sSub>
                    </m:oMath>
                  </m:oMathPara>
                </a14:m>
                <a:endParaRPr lang="es-CR" dirty="0"/>
              </a:p>
            </p:txBody>
          </p:sp>
        </mc:Choice>
        <mc:Fallback xmlns="">
          <p:sp>
            <p:nvSpPr>
              <p:cNvPr id="9" name="8 CuadroTexto"/>
              <p:cNvSpPr txBox="1">
                <a:spLocks noRot="1" noChangeAspect="1" noMove="1" noResize="1" noEditPoints="1" noAdjustHandles="1" noChangeArrowheads="1" noChangeShapeType="1" noTextEdit="1"/>
              </p:cNvSpPr>
              <p:nvPr/>
            </p:nvSpPr>
            <p:spPr>
              <a:xfrm>
                <a:off x="7646081" y="4187477"/>
                <a:ext cx="554383" cy="369332"/>
              </a:xfrm>
              <a:prstGeom prst="rect">
                <a:avLst/>
              </a:prstGeom>
              <a:blipFill rotWithShape="1">
                <a:blip r:embed="rId47"/>
                <a:stretch>
                  <a:fillRect/>
                </a:stretch>
              </a:blipFill>
            </p:spPr>
            <p:txBody>
              <a:bodyPr/>
              <a:lstStyle/>
              <a:p>
                <a:r>
                  <a:rPr lang="es-CR">
                    <a:noFill/>
                  </a:rPr>
                  <a:t> </a:t>
                </a:r>
              </a:p>
            </p:txBody>
          </p:sp>
        </mc:Fallback>
      </mc:AlternateContent>
      <p:cxnSp>
        <p:nvCxnSpPr>
          <p:cNvPr id="13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8146062" y="4239836"/>
            <a:ext cx="0" cy="2670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9345470" y="4556809"/>
            <a:ext cx="0" cy="6664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135 CuadroTexto"/>
              <p:cNvSpPr txBox="1"/>
              <p:nvPr/>
            </p:nvSpPr>
            <p:spPr>
              <a:xfrm>
                <a:off x="9425755" y="4724962"/>
                <a:ext cx="484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𝐿</m:t>
                          </m:r>
                        </m:e>
                        <m:sub>
                          <m:r>
                            <a:rPr lang="es-CR" b="0" i="1" smtClean="0">
                              <a:latin typeface="Cambria Math"/>
                            </a:rPr>
                            <m:t>𝐸</m:t>
                          </m:r>
                        </m:sub>
                      </m:sSub>
                    </m:oMath>
                  </m:oMathPara>
                </a14:m>
                <a:endParaRPr lang="es-CR" dirty="0"/>
              </a:p>
            </p:txBody>
          </p:sp>
        </mc:Choice>
        <mc:Fallback xmlns="">
          <p:sp>
            <p:nvSpPr>
              <p:cNvPr id="136" name="135 CuadroTexto"/>
              <p:cNvSpPr txBox="1">
                <a:spLocks noRot="1" noChangeAspect="1" noMove="1" noResize="1" noEditPoints="1" noAdjustHandles="1" noChangeArrowheads="1" noChangeShapeType="1" noTextEdit="1"/>
              </p:cNvSpPr>
              <p:nvPr/>
            </p:nvSpPr>
            <p:spPr>
              <a:xfrm>
                <a:off x="9425755" y="4724962"/>
                <a:ext cx="484492" cy="369332"/>
              </a:xfrm>
              <a:prstGeom prst="rect">
                <a:avLst/>
              </a:prstGeom>
              <a:blipFill rotWithShape="1">
                <a:blip r:embed="rId48"/>
                <a:stretch>
                  <a:fillRect/>
                </a:stretch>
              </a:blipFill>
            </p:spPr>
            <p:txBody>
              <a:bodyPr/>
              <a:lstStyle/>
              <a:p>
                <a:r>
                  <a:rPr lang="es-CR">
                    <a:noFill/>
                  </a:rPr>
                  <a:t> </a:t>
                </a:r>
              </a:p>
            </p:txBody>
          </p:sp>
        </mc:Fallback>
      </mc:AlternateContent>
      <p:sp>
        <p:nvSpPr>
          <p:cNvPr id="139" name="TextBox 34">
            <a:extLst>
              <a:ext uri="{FF2B5EF4-FFF2-40B4-BE49-F238E27FC236}">
                <a16:creationId xmlns:a16="http://schemas.microsoft.com/office/drawing/2014/main" xmlns="" id="{0F0EC42B-DF0A-4044-B8B0-8E971520357E}"/>
              </a:ext>
            </a:extLst>
          </p:cNvPr>
          <p:cNvSpPr txBox="1"/>
          <p:nvPr/>
        </p:nvSpPr>
        <p:spPr>
          <a:xfrm>
            <a:off x="9345470" y="3309549"/>
            <a:ext cx="710579" cy="276999"/>
          </a:xfrm>
          <a:prstGeom prst="rect">
            <a:avLst/>
          </a:prstGeom>
          <a:noFill/>
        </p:spPr>
        <p:txBody>
          <a:bodyPr wrap="none" rtlCol="0">
            <a:spAutoFit/>
          </a:bodyPr>
          <a:lstStyle/>
          <a:p>
            <a:r>
              <a:rPr lang="en-US" sz="1200" dirty="0" err="1"/>
              <a:t>Colector</a:t>
            </a:r>
            <a:endParaRPr lang="en-US" sz="1200" dirty="0"/>
          </a:p>
        </p:txBody>
      </p:sp>
      <p:sp>
        <p:nvSpPr>
          <p:cNvPr id="140" name="TextBox 35">
            <a:extLst>
              <a:ext uri="{FF2B5EF4-FFF2-40B4-BE49-F238E27FC236}">
                <a16:creationId xmlns:a16="http://schemas.microsoft.com/office/drawing/2014/main" xmlns="" id="{C5B97F87-7D62-4984-A1C7-0B101886089F}"/>
              </a:ext>
            </a:extLst>
          </p:cNvPr>
          <p:cNvSpPr txBox="1"/>
          <p:nvPr/>
        </p:nvSpPr>
        <p:spPr>
          <a:xfrm>
            <a:off x="9342627" y="5349954"/>
            <a:ext cx="614271" cy="276999"/>
          </a:xfrm>
          <a:prstGeom prst="rect">
            <a:avLst/>
          </a:prstGeom>
          <a:noFill/>
        </p:spPr>
        <p:txBody>
          <a:bodyPr wrap="none" rtlCol="0">
            <a:spAutoFit/>
          </a:bodyPr>
          <a:lstStyle/>
          <a:p>
            <a:r>
              <a:rPr lang="en-US" sz="1200" dirty="0" err="1"/>
              <a:t>Emisor</a:t>
            </a:r>
            <a:endParaRPr lang="en-US" sz="1200" dirty="0"/>
          </a:p>
        </p:txBody>
      </p:sp>
      <p:sp>
        <p:nvSpPr>
          <p:cNvPr id="141" name="TextBox 36">
            <a:extLst>
              <a:ext uri="{FF2B5EF4-FFF2-40B4-BE49-F238E27FC236}">
                <a16:creationId xmlns:a16="http://schemas.microsoft.com/office/drawing/2014/main" xmlns="" id="{A1223912-3F75-428A-87EF-BDD2A5BB3034}"/>
              </a:ext>
            </a:extLst>
          </p:cNvPr>
          <p:cNvSpPr txBox="1"/>
          <p:nvPr/>
        </p:nvSpPr>
        <p:spPr>
          <a:xfrm>
            <a:off x="8065474" y="3856869"/>
            <a:ext cx="479618" cy="276999"/>
          </a:xfrm>
          <a:prstGeom prst="rect">
            <a:avLst/>
          </a:prstGeom>
          <a:noFill/>
        </p:spPr>
        <p:txBody>
          <a:bodyPr wrap="none" rtlCol="0">
            <a:spAutoFit/>
          </a:bodyPr>
          <a:lstStyle/>
          <a:p>
            <a:r>
              <a:rPr lang="en-US" sz="1200" dirty="0"/>
              <a:t>Base</a:t>
            </a:r>
          </a:p>
        </p:txBody>
      </p:sp>
      <mc:AlternateContent xmlns:mc="http://schemas.openxmlformats.org/markup-compatibility/2006" xmlns:a14="http://schemas.microsoft.com/office/drawing/2010/main">
        <mc:Choice Requires="a14">
          <p:sp>
            <p:nvSpPr>
              <p:cNvPr id="142" name="TextBox 35">
                <a:extLst>
                  <a:ext uri="{FF2B5EF4-FFF2-40B4-BE49-F238E27FC236}">
                    <a16:creationId xmlns:a16="http://schemas.microsoft.com/office/drawing/2014/main" xmlns="" id="{7B53FF68-8FC7-45AE-8D28-36679E8BBD76}"/>
                  </a:ext>
                </a:extLst>
              </p:cNvPr>
              <p:cNvSpPr txBox="1"/>
              <p:nvPr/>
            </p:nvSpPr>
            <p:spPr>
              <a:xfrm>
                <a:off x="9700759" y="1289817"/>
                <a:ext cx="88081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panose="02040503050406030204" pitchFamily="18" charset="0"/>
                            </a:rPr>
                            <m:t>𝑣</m:t>
                          </m:r>
                        </m:e>
                        <m:sub>
                          <m:r>
                            <a:rPr lang="es-CR" sz="1600" b="0" i="1" smtClean="0">
                              <a:latin typeface="Cambria Math" panose="02040503050406030204" pitchFamily="18" charset="0"/>
                            </a:rPr>
                            <m:t>𝑛</m:t>
                          </m:r>
                        </m:sub>
                      </m:sSub>
                      <m:r>
                        <a:rPr lang="en-US" sz="1600" b="0" i="1" smtClean="0">
                          <a:latin typeface="Cambria Math" panose="02040503050406030204" pitchFamily="18" charset="0"/>
                        </a:rPr>
                        <m:t>=</m:t>
                      </m:r>
                      <m:sSub>
                        <m:sSubPr>
                          <m:ctrlPr>
                            <a:rPr lang="en-US" sz="1600" b="0" i="1" smtClean="0">
                              <a:latin typeface="Cambria Math"/>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𝐸</m:t>
                      </m:r>
                    </m:oMath>
                  </m:oMathPara>
                </a14:m>
                <a:endParaRPr lang="en-US" sz="1600" dirty="0"/>
              </a:p>
            </p:txBody>
          </p:sp>
        </mc:Choice>
        <mc:Fallback xmlns="">
          <p:sp>
            <p:nvSpPr>
              <p:cNvPr id="142" name="TextBox 35">
                <a:extLst>
                  <a:ext uri="{FF2B5EF4-FFF2-40B4-BE49-F238E27FC236}">
                    <a16:creationId xmlns="" xmlns:a16="http://schemas.microsoft.com/office/drawing/2014/main" xmlns:a14="http://schemas.microsoft.com/office/drawing/2010/main" id="{7B53FF68-8FC7-45AE-8D28-36679E8BBD76}"/>
                  </a:ext>
                </a:extLst>
              </p:cNvPr>
              <p:cNvSpPr txBox="1">
                <a:spLocks noRot="1" noChangeAspect="1" noMove="1" noResize="1" noEditPoints="1" noAdjustHandles="1" noChangeArrowheads="1" noChangeShapeType="1" noTextEdit="1"/>
              </p:cNvSpPr>
              <p:nvPr/>
            </p:nvSpPr>
            <p:spPr>
              <a:xfrm>
                <a:off x="9700759" y="1289817"/>
                <a:ext cx="880818" cy="246221"/>
              </a:xfrm>
              <a:prstGeom prst="rect">
                <a:avLst/>
              </a:prstGeom>
              <a:blipFill rotWithShape="1">
                <a:blip r:embed="rId49"/>
                <a:stretch>
                  <a:fillRect l="-2759" r="-4138" b="-2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3" name="TextBox 38">
                <a:extLst>
                  <a:ext uri="{FF2B5EF4-FFF2-40B4-BE49-F238E27FC236}">
                    <a16:creationId xmlns:a16="http://schemas.microsoft.com/office/drawing/2014/main" xmlns="" id="{1E33108E-B5B9-482A-A476-8CCB2FF05928}"/>
                  </a:ext>
                </a:extLst>
              </p:cNvPr>
              <p:cNvSpPr txBox="1"/>
              <p:nvPr/>
            </p:nvSpPr>
            <p:spPr>
              <a:xfrm>
                <a:off x="9724811" y="1821284"/>
                <a:ext cx="87286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m:t>
                      </m:r>
                      <m:sSub>
                        <m:sSubPr>
                          <m:ctrlPr>
                            <a:rPr lang="en-US" sz="1600" b="0" i="1" smtClean="0">
                              <a:latin typeface="Cambria Math"/>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𝐸</m:t>
                      </m:r>
                    </m:oMath>
                  </m:oMathPara>
                </a14:m>
                <a:endParaRPr lang="en-US" sz="1600" dirty="0"/>
              </a:p>
            </p:txBody>
          </p:sp>
        </mc:Choice>
        <mc:Fallback xmlns="">
          <p:sp>
            <p:nvSpPr>
              <p:cNvPr id="143" name="TextBox 38">
                <a:extLst>
                  <a:ext uri="{FF2B5EF4-FFF2-40B4-BE49-F238E27FC236}">
                    <a16:creationId xmlns="" xmlns:a16="http://schemas.microsoft.com/office/drawing/2014/main" xmlns:a14="http://schemas.microsoft.com/office/drawing/2010/main" id="{1E33108E-B5B9-482A-A476-8CCB2FF05928}"/>
                  </a:ext>
                </a:extLst>
              </p:cNvPr>
              <p:cNvSpPr txBox="1">
                <a:spLocks noRot="1" noChangeAspect="1" noMove="1" noResize="1" noEditPoints="1" noAdjustHandles="1" noChangeArrowheads="1" noChangeShapeType="1" noTextEdit="1"/>
              </p:cNvSpPr>
              <p:nvPr/>
            </p:nvSpPr>
            <p:spPr>
              <a:xfrm>
                <a:off x="9724811" y="1821284"/>
                <a:ext cx="872868" cy="265201"/>
              </a:xfrm>
              <a:prstGeom prst="rect">
                <a:avLst/>
              </a:prstGeom>
              <a:blipFill rotWithShape="1">
                <a:blip r:embed="rId50"/>
                <a:stretch>
                  <a:fillRect l="-2797" r="-4196" b="-2093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4" name="TextBox 35">
                <a:extLst>
                  <a:ext uri="{FF2B5EF4-FFF2-40B4-BE49-F238E27FC236}">
                    <a16:creationId xmlns:a16="http://schemas.microsoft.com/office/drawing/2014/main" xmlns="" id="{7B53FF68-8FC7-45AE-8D28-36679E8BBD76}"/>
                  </a:ext>
                </a:extLst>
              </p:cNvPr>
              <p:cNvSpPr txBox="1"/>
              <p:nvPr/>
            </p:nvSpPr>
            <p:spPr>
              <a:xfrm>
                <a:off x="8277942" y="1315298"/>
                <a:ext cx="11142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a:ea typeface="Cambria Math"/>
                            </a:rPr>
                            <m:t>𝜎</m:t>
                          </m:r>
                        </m:e>
                        <m:sub>
                          <m:r>
                            <a:rPr lang="es-CR" sz="1600" b="0" i="1" smtClean="0">
                              <a:latin typeface="Cambria Math"/>
                            </a:rPr>
                            <m:t>𝐸</m:t>
                          </m:r>
                        </m:sub>
                      </m:sSub>
                      <m:r>
                        <a:rPr lang="en-US" sz="1600" b="0" i="1" smtClean="0">
                          <a:latin typeface="Cambria Math" panose="02040503050406030204" pitchFamily="18" charset="0"/>
                        </a:rPr>
                        <m:t>=</m:t>
                      </m:r>
                      <m:sSub>
                        <m:sSubPr>
                          <m:ctrlPr>
                            <a:rPr lang="en-US" sz="1600" b="0" i="1" smtClean="0">
                              <a:latin typeface="Cambria Math"/>
                            </a:rPr>
                          </m:ctrlPr>
                        </m:sSubPr>
                        <m:e>
                          <m:sSub>
                            <m:sSubPr>
                              <m:ctrlPr>
                                <a:rPr lang="en-US" sz="1600" b="0" i="1" smtClean="0">
                                  <a:latin typeface="Cambria Math"/>
                                </a:rPr>
                              </m:ctrlPr>
                            </m:sSubPr>
                            <m:e>
                              <m:r>
                                <a:rPr lang="es-CR" sz="1600" b="0" i="1" smtClean="0">
                                  <a:latin typeface="Cambria Math"/>
                                </a:rPr>
                                <m:t>𝑛</m:t>
                              </m:r>
                            </m:e>
                            <m:sub>
                              <m:r>
                                <a:rPr lang="es-CR" sz="1600" b="0" i="1" smtClean="0">
                                  <a:latin typeface="Cambria Math"/>
                                </a:rPr>
                                <m:t>𝐸</m:t>
                              </m:r>
                            </m:sub>
                          </m:sSub>
                          <m:r>
                            <a:rPr lang="es-CR" sz="1600" b="0" i="1" smtClean="0">
                              <a:latin typeface="Cambria Math"/>
                            </a:rPr>
                            <m:t>𝑞𝑣</m:t>
                          </m:r>
                        </m:e>
                        <m:sub>
                          <m:r>
                            <a:rPr lang="en-US" sz="1600" b="0" i="1" smtClean="0">
                              <a:latin typeface="Cambria Math" panose="02040503050406030204" pitchFamily="18" charset="0"/>
                            </a:rPr>
                            <m:t>𝑛</m:t>
                          </m:r>
                        </m:sub>
                      </m:sSub>
                    </m:oMath>
                  </m:oMathPara>
                </a14:m>
                <a:endParaRPr lang="en-US" sz="1600" dirty="0"/>
              </a:p>
            </p:txBody>
          </p:sp>
        </mc:Choice>
        <mc:Fallback xmlns="">
          <p:sp>
            <p:nvSpPr>
              <p:cNvPr id="144" name="TextBox 35">
                <a:extLst>
                  <a:ext uri="{FF2B5EF4-FFF2-40B4-BE49-F238E27FC236}">
                    <a16:creationId xmlns="" xmlns:a16="http://schemas.microsoft.com/office/drawing/2014/main" xmlns:a14="http://schemas.microsoft.com/office/drawing/2010/main" id="{7B53FF68-8FC7-45AE-8D28-36679E8BBD76}"/>
                  </a:ext>
                </a:extLst>
              </p:cNvPr>
              <p:cNvSpPr txBox="1">
                <a:spLocks noRot="1" noChangeAspect="1" noMove="1" noResize="1" noEditPoints="1" noAdjustHandles="1" noChangeArrowheads="1" noChangeShapeType="1" noTextEdit="1"/>
              </p:cNvSpPr>
              <p:nvPr/>
            </p:nvSpPr>
            <p:spPr>
              <a:xfrm>
                <a:off x="8277942" y="1315298"/>
                <a:ext cx="1114215" cy="246221"/>
              </a:xfrm>
              <a:prstGeom prst="rect">
                <a:avLst/>
              </a:prstGeom>
              <a:blipFill rotWithShape="1">
                <a:blip r:embed="rId51"/>
                <a:stretch>
                  <a:fillRect l="-1093" b="-225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5" name="TextBox 35">
                <a:extLst>
                  <a:ext uri="{FF2B5EF4-FFF2-40B4-BE49-F238E27FC236}">
                    <a16:creationId xmlns:a16="http://schemas.microsoft.com/office/drawing/2014/main" xmlns="" id="{7B53FF68-8FC7-45AE-8D28-36679E8BBD76}"/>
                  </a:ext>
                </a:extLst>
              </p:cNvPr>
              <p:cNvSpPr txBox="1"/>
              <p:nvPr/>
            </p:nvSpPr>
            <p:spPr>
              <a:xfrm>
                <a:off x="8321385" y="1861793"/>
                <a:ext cx="1080424"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a:ea typeface="Cambria Math"/>
                            </a:rPr>
                            <m:t>𝜎</m:t>
                          </m:r>
                        </m:e>
                        <m:sub>
                          <m:r>
                            <a:rPr lang="es-CR" sz="1600" b="0" i="1" smtClean="0">
                              <a:latin typeface="Cambria Math"/>
                            </a:rPr>
                            <m:t>𝐵</m:t>
                          </m:r>
                        </m:sub>
                      </m:sSub>
                      <m:r>
                        <a:rPr lang="en-US" sz="1600" b="0" i="1" smtClean="0">
                          <a:latin typeface="Cambria Math" panose="02040503050406030204" pitchFamily="18" charset="0"/>
                        </a:rPr>
                        <m:t>=</m:t>
                      </m:r>
                      <m:sSub>
                        <m:sSubPr>
                          <m:ctrlPr>
                            <a:rPr lang="en-US" sz="1600" b="0" i="1" smtClean="0">
                              <a:latin typeface="Cambria Math"/>
                            </a:rPr>
                          </m:ctrlPr>
                        </m:sSubPr>
                        <m:e>
                          <m:sSub>
                            <m:sSubPr>
                              <m:ctrlPr>
                                <a:rPr lang="en-US" sz="1600" b="0" i="1" smtClean="0">
                                  <a:latin typeface="Cambria Math"/>
                                </a:rPr>
                              </m:ctrlPr>
                            </m:sSubPr>
                            <m:e>
                              <m:r>
                                <a:rPr lang="es-CR" sz="1600" b="0" i="1" smtClean="0">
                                  <a:latin typeface="Cambria Math"/>
                                </a:rPr>
                                <m:t>𝑛</m:t>
                              </m:r>
                            </m:e>
                            <m:sub>
                              <m:r>
                                <a:rPr lang="es-CR" sz="1600" b="0" i="1" smtClean="0">
                                  <a:latin typeface="Cambria Math"/>
                                </a:rPr>
                                <m:t>𝐵</m:t>
                              </m:r>
                            </m:sub>
                          </m:sSub>
                          <m:r>
                            <a:rPr lang="es-CR" sz="1600" b="0" i="1" smtClean="0">
                              <a:latin typeface="Cambria Math"/>
                            </a:rPr>
                            <m:t>𝑞𝑣</m:t>
                          </m:r>
                        </m:e>
                        <m:sub>
                          <m:r>
                            <a:rPr lang="es-CR" sz="1600" b="0" i="1" smtClean="0">
                              <a:latin typeface="Cambria Math"/>
                              <a:ea typeface="Cambria Math" panose="02040503050406030204" pitchFamily="18" charset="0"/>
                            </a:rPr>
                            <m:t>𝑝</m:t>
                          </m:r>
                        </m:sub>
                      </m:sSub>
                    </m:oMath>
                  </m:oMathPara>
                </a14:m>
                <a:endParaRPr lang="en-US" sz="1600" dirty="0"/>
              </a:p>
            </p:txBody>
          </p:sp>
        </mc:Choice>
        <mc:Fallback xmlns="">
          <p:sp>
            <p:nvSpPr>
              <p:cNvPr id="145" name="TextBox 35">
                <a:extLst>
                  <a:ext uri="{FF2B5EF4-FFF2-40B4-BE49-F238E27FC236}">
                    <a16:creationId xmlns="" xmlns:a16="http://schemas.microsoft.com/office/drawing/2014/main" xmlns:a14="http://schemas.microsoft.com/office/drawing/2010/main" id="{7B53FF68-8FC7-45AE-8D28-36679E8BBD76}"/>
                  </a:ext>
                </a:extLst>
              </p:cNvPr>
              <p:cNvSpPr txBox="1">
                <a:spLocks noRot="1" noChangeAspect="1" noMove="1" noResize="1" noEditPoints="1" noAdjustHandles="1" noChangeArrowheads="1" noChangeShapeType="1" noTextEdit="1"/>
              </p:cNvSpPr>
              <p:nvPr/>
            </p:nvSpPr>
            <p:spPr>
              <a:xfrm>
                <a:off x="8321385" y="1861793"/>
                <a:ext cx="1080424" cy="265201"/>
              </a:xfrm>
              <a:prstGeom prst="rect">
                <a:avLst/>
              </a:prstGeom>
              <a:blipFill rotWithShape="1">
                <a:blip r:embed="rId52"/>
                <a:stretch>
                  <a:fillRect l="-1695" r="-1695" b="-20455"/>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 name="18 CuadroTexto"/>
              <p:cNvSpPr txBox="1"/>
              <p:nvPr/>
            </p:nvSpPr>
            <p:spPr>
              <a:xfrm>
                <a:off x="6312461" y="2333384"/>
                <a:ext cx="4465261" cy="338554"/>
              </a:xfrm>
              <a:prstGeom prst="rect">
                <a:avLst/>
              </a:prstGeom>
              <a:noFill/>
            </p:spPr>
            <p:txBody>
              <a:bodyPr wrap="none" rtlCol="0">
                <a:spAutoFit/>
              </a:bodyPr>
              <a:lstStyle/>
              <a:p>
                <a14:m>
                  <m:oMath xmlns:m="http://schemas.openxmlformats.org/officeDocument/2006/math">
                    <m:sSub>
                      <m:sSubPr>
                        <m:ctrlPr>
                          <a:rPr lang="es-CR" sz="1600" i="1" smtClean="0">
                            <a:latin typeface="Cambria Math"/>
                          </a:rPr>
                        </m:ctrlPr>
                      </m:sSubPr>
                      <m:e>
                        <m:r>
                          <a:rPr lang="es-CR" sz="1600" b="0" i="1" smtClean="0">
                            <a:latin typeface="Cambria Math"/>
                          </a:rPr>
                          <m:t>𝑛</m:t>
                        </m:r>
                      </m:e>
                      <m:sub>
                        <m:r>
                          <a:rPr lang="es-CR" sz="1600" b="0" i="1" smtClean="0">
                            <a:latin typeface="Cambria Math"/>
                          </a:rPr>
                          <m:t>𝐸</m:t>
                        </m:r>
                      </m:sub>
                    </m:sSub>
                  </m:oMath>
                </a14:m>
                <a:r>
                  <a:rPr lang="es-CR" sz="1600" dirty="0" smtClean="0"/>
                  <a:t>: Concentración de electrones libres en el Emisor</a:t>
                </a:r>
                <a:endParaRPr lang="es-CR" sz="1600" dirty="0"/>
              </a:p>
            </p:txBody>
          </p:sp>
        </mc:Choice>
        <mc:Fallback xmlns="">
          <p:sp>
            <p:nvSpPr>
              <p:cNvPr id="19" name="18 CuadroTexto"/>
              <p:cNvSpPr txBox="1">
                <a:spLocks noRot="1" noChangeAspect="1" noMove="1" noResize="1" noEditPoints="1" noAdjustHandles="1" noChangeArrowheads="1" noChangeShapeType="1" noTextEdit="1"/>
              </p:cNvSpPr>
              <p:nvPr/>
            </p:nvSpPr>
            <p:spPr>
              <a:xfrm>
                <a:off x="6312461" y="2333384"/>
                <a:ext cx="4465261" cy="338554"/>
              </a:xfrm>
              <a:prstGeom prst="rect">
                <a:avLst/>
              </a:prstGeom>
              <a:blipFill rotWithShape="1">
                <a:blip r:embed="rId53"/>
                <a:stretch>
                  <a:fillRect t="-5455" b="-2363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8" name="147 CuadroTexto"/>
              <p:cNvSpPr txBox="1"/>
              <p:nvPr/>
            </p:nvSpPr>
            <p:spPr>
              <a:xfrm>
                <a:off x="6314898" y="2751268"/>
                <a:ext cx="3501151" cy="338554"/>
              </a:xfrm>
              <a:prstGeom prst="rect">
                <a:avLst/>
              </a:prstGeom>
              <a:noFill/>
            </p:spPr>
            <p:txBody>
              <a:bodyPr wrap="none" rtlCol="0">
                <a:spAutoFit/>
              </a:bodyPr>
              <a:lstStyle/>
              <a:p>
                <a14:m>
                  <m:oMath xmlns:m="http://schemas.openxmlformats.org/officeDocument/2006/math">
                    <m:sSub>
                      <m:sSubPr>
                        <m:ctrlPr>
                          <a:rPr lang="es-CR" sz="1600" i="1" smtClean="0">
                            <a:latin typeface="Cambria Math"/>
                          </a:rPr>
                        </m:ctrlPr>
                      </m:sSubPr>
                      <m:e>
                        <m:r>
                          <a:rPr lang="es-CR" sz="1600" b="0" i="1" smtClean="0">
                            <a:latin typeface="Cambria Math"/>
                          </a:rPr>
                          <m:t>𝑛</m:t>
                        </m:r>
                      </m:e>
                      <m:sub>
                        <m:r>
                          <a:rPr lang="es-CR" sz="1600" b="0" i="1" smtClean="0">
                            <a:latin typeface="Cambria Math"/>
                          </a:rPr>
                          <m:t>𝐵</m:t>
                        </m:r>
                      </m:sub>
                    </m:sSub>
                  </m:oMath>
                </a14:m>
                <a:r>
                  <a:rPr lang="es-CR" sz="1600" dirty="0" smtClean="0"/>
                  <a:t>: Concentración de huecos en la Base</a:t>
                </a:r>
                <a:endParaRPr lang="es-CR" sz="1600" dirty="0"/>
              </a:p>
            </p:txBody>
          </p:sp>
        </mc:Choice>
        <mc:Fallback xmlns="">
          <p:sp>
            <p:nvSpPr>
              <p:cNvPr id="148" name="147 CuadroTexto"/>
              <p:cNvSpPr txBox="1">
                <a:spLocks noRot="1" noChangeAspect="1" noMove="1" noResize="1" noEditPoints="1" noAdjustHandles="1" noChangeArrowheads="1" noChangeShapeType="1" noTextEdit="1"/>
              </p:cNvSpPr>
              <p:nvPr/>
            </p:nvSpPr>
            <p:spPr>
              <a:xfrm>
                <a:off x="6314898" y="2751268"/>
                <a:ext cx="3501151" cy="338554"/>
              </a:xfrm>
              <a:prstGeom prst="rect">
                <a:avLst/>
              </a:prstGeom>
              <a:blipFill rotWithShape="1">
                <a:blip r:embed="rId54"/>
                <a:stretch>
                  <a:fillRect t="-5357" b="-21429"/>
                </a:stretch>
              </a:blipFill>
            </p:spPr>
            <p:txBody>
              <a:bodyPr/>
              <a:lstStyle/>
              <a:p>
                <a:r>
                  <a:rPr lang="es-CR">
                    <a:noFill/>
                  </a:rPr>
                  <a:t> </a:t>
                </a:r>
              </a:p>
            </p:txBody>
          </p:sp>
        </mc:Fallback>
      </mc:AlternateContent>
      <p:grpSp>
        <p:nvGrpSpPr>
          <p:cNvPr id="149"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50"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52"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55"/>
                <a:stretch>
                  <a:fillRect l="-5714" r="-200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8" name="TextBox 210">
                <a:extLst>
                  <a:ext uri="{FF2B5EF4-FFF2-40B4-BE49-F238E27FC236}">
                    <a16:creationId xmlns:a16="http://schemas.microsoft.com/office/drawing/2014/main" xmlns="" id="{CFA50FA5-9EC9-4877-B3A4-EE12AA4D6F94}"/>
                  </a:ext>
                </a:extLst>
              </p:cNvPr>
              <p:cNvSpPr txBox="1"/>
              <p:nvPr/>
            </p:nvSpPr>
            <p:spPr>
              <a:xfrm>
                <a:off x="3794045" y="1083186"/>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i="1">
                          <a:latin typeface="Cambria Math"/>
                          <a:ea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108"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3794045" y="1083186"/>
                <a:ext cx="575542" cy="184666"/>
              </a:xfrm>
              <a:prstGeom prst="rect">
                <a:avLst/>
              </a:prstGeom>
              <a:blipFill rotWithShape="1">
                <a:blip r:embed="rId11"/>
                <a:stretch>
                  <a:fillRect l="-7368" r="-1053" b="-23333"/>
                </a:stretch>
              </a:blipFill>
            </p:spPr>
            <p:txBody>
              <a:bodyPr/>
              <a:lstStyle/>
              <a:p>
                <a:r>
                  <a:rPr lang="es-CR">
                    <a:noFill/>
                  </a:rPr>
                  <a:t> </a:t>
                </a:r>
              </a:p>
            </p:txBody>
          </p:sp>
        </mc:Fallback>
      </mc:AlternateContent>
    </p:spTree>
    <p:extLst>
      <p:ext uri="{BB962C8B-B14F-4D97-AF65-F5344CB8AC3E}">
        <p14:creationId xmlns:p14="http://schemas.microsoft.com/office/powerpoint/2010/main" val="232826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1832676" y="1533387"/>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994180" y="2684062"/>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841780" y="2684062"/>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3"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1734026" y="1573507"/>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3277694" y="1541505"/>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5" name="TextBox 3">
                <a:extLst>
                  <a:ext uri="{FF2B5EF4-FFF2-40B4-BE49-F238E27FC236}">
                    <a16:creationId xmlns:a16="http://schemas.microsoft.com/office/drawing/2014/main" xmlns="" id="{DF7B317B-CDFC-4DC3-93C4-784EDABFFF7A}"/>
                  </a:ext>
                </a:extLst>
              </p:cNvPr>
              <p:cNvSpPr txBox="1"/>
              <p:nvPr/>
            </p:nvSpPr>
            <p:spPr>
              <a:xfrm>
                <a:off x="1084289" y="1597610"/>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0.55 </m:t>
                      </m:r>
                      <m:r>
                        <a:rPr lang="es-CR" sz="1200" b="0" i="1" smtClean="0">
                          <a:latin typeface="Cambria Math"/>
                        </a:rPr>
                        <m:t>𝑚𝐴</m:t>
                      </m:r>
                    </m:oMath>
                  </m:oMathPara>
                </a14:m>
                <a:endParaRPr lang="en-US" sz="1200" dirty="0"/>
              </a:p>
            </p:txBody>
          </p:sp>
        </mc:Choice>
        <mc:Fallback xmlns="">
          <p:sp>
            <p:nvSpPr>
              <p:cNvPr id="235"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084289" y="1597610"/>
                <a:ext cx="583365" cy="184666"/>
              </a:xfrm>
              <a:prstGeom prst="rect">
                <a:avLst/>
              </a:prstGeom>
              <a:blipFill rotWithShape="1">
                <a:blip r:embed="rId11"/>
                <a:stretch>
                  <a:fillRect l="-6250" r="-625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36" name="TextBox 3">
                <a:extLst>
                  <a:ext uri="{FF2B5EF4-FFF2-40B4-BE49-F238E27FC236}">
                    <a16:creationId xmlns:a16="http://schemas.microsoft.com/office/drawing/2014/main" xmlns="" id="{DF7B317B-CDFC-4DC3-93C4-784EDABFFF7A}"/>
                  </a:ext>
                </a:extLst>
              </p:cNvPr>
              <p:cNvSpPr txBox="1"/>
              <p:nvPr/>
            </p:nvSpPr>
            <p:spPr>
              <a:xfrm>
                <a:off x="3421674" y="1586178"/>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0.45 </m:t>
                      </m:r>
                      <m:r>
                        <a:rPr lang="es-CR" sz="1200" b="0" i="1" smtClean="0">
                          <a:latin typeface="Cambria Math"/>
                        </a:rPr>
                        <m:t>𝑚𝐴</m:t>
                      </m:r>
                    </m:oMath>
                  </m:oMathPara>
                </a14:m>
                <a:endParaRPr lang="en-US" sz="1200" dirty="0"/>
              </a:p>
            </p:txBody>
          </p:sp>
        </mc:Choice>
        <mc:Fallback xmlns="">
          <p:sp>
            <p:nvSpPr>
              <p:cNvPr id="236"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3421674" y="1586178"/>
                <a:ext cx="583365" cy="184666"/>
              </a:xfrm>
              <a:prstGeom prst="rect">
                <a:avLst/>
              </a:prstGeom>
              <a:blipFill rotWithShape="1">
                <a:blip r:embed="rId12"/>
                <a:stretch>
                  <a:fillRect l="-5208" r="-7292"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13"/>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14"/>
                <a:stretch>
                  <a:fillRect l="-17188" t="-23333" r="-23438" b="-5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5355770" y="1115243"/>
                <a:ext cx="6044541" cy="646331"/>
              </a:xfrm>
              <a:prstGeom prst="rect">
                <a:avLst/>
              </a:prstGeom>
              <a:noFill/>
            </p:spPr>
            <p:txBody>
              <a:bodyPr wrap="square" rtlCol="0">
                <a:spAutoFit/>
              </a:bodyPr>
              <a:lstStyle/>
              <a:p>
                <a:r>
                  <a:rPr lang="es-CR" dirty="0" smtClean="0"/>
                  <a:t>¿Cómo corregir la desviación del voltaje de salida </a:t>
                </a:r>
                <a14:m>
                  <m:oMath xmlns:m="http://schemas.openxmlformats.org/officeDocument/2006/math">
                    <m:sSub>
                      <m:sSubPr>
                        <m:ctrlPr>
                          <a:rPr lang="es-CR" i="1" smtClean="0">
                            <a:latin typeface="Cambria Math"/>
                          </a:rPr>
                        </m:ctrlPr>
                      </m:sSubPr>
                      <m:e>
                        <m:r>
                          <a:rPr lang="es-CR" b="0" i="1" smtClean="0">
                            <a:latin typeface="Cambria Math"/>
                          </a:rPr>
                          <m:t>𝑣</m:t>
                        </m:r>
                      </m:e>
                      <m:sub>
                        <m:r>
                          <a:rPr lang="es-CR" b="0" i="1" smtClean="0">
                            <a:latin typeface="Cambria Math"/>
                          </a:rPr>
                          <m:t>𝑜</m:t>
                        </m:r>
                        <m:r>
                          <a:rPr lang="es-CR" b="0" i="1" smtClean="0">
                            <a:latin typeface="Cambria Math"/>
                          </a:rPr>
                          <m:t> </m:t>
                        </m:r>
                      </m:sub>
                    </m:sSub>
                  </m:oMath>
                </a14:m>
                <a:r>
                  <a:rPr lang="es-CR" dirty="0" smtClean="0"/>
                  <a:t>(Offset) producido por el desbalance en el amplificador diferencial?</a:t>
                </a:r>
                <a:endParaRPr lang="es-CR" dirty="0"/>
              </a:p>
            </p:txBody>
          </p:sp>
        </mc:Choice>
        <mc:Fallback xmlns="">
          <p:sp>
            <p:nvSpPr>
              <p:cNvPr id="8" name="7 CuadroTexto"/>
              <p:cNvSpPr txBox="1">
                <a:spLocks noRot="1" noChangeAspect="1" noMove="1" noResize="1" noEditPoints="1" noAdjustHandles="1" noChangeArrowheads="1" noChangeShapeType="1" noTextEdit="1"/>
              </p:cNvSpPr>
              <p:nvPr/>
            </p:nvSpPr>
            <p:spPr>
              <a:xfrm>
                <a:off x="5355770" y="1115243"/>
                <a:ext cx="6044541" cy="646331"/>
              </a:xfrm>
              <a:prstGeom prst="rect">
                <a:avLst/>
              </a:prstGeom>
              <a:blipFill rotWithShape="1">
                <a:blip r:embed="rId15"/>
                <a:stretch>
                  <a:fillRect l="-908" t="-4717" b="-14151"/>
                </a:stretch>
              </a:blipFill>
            </p:spPr>
            <p:txBody>
              <a:bodyPr/>
              <a:lstStyle/>
              <a:p>
                <a:r>
                  <a:rPr lang="es-CR">
                    <a:noFill/>
                  </a:rPr>
                  <a:t> </a:t>
                </a:r>
              </a:p>
            </p:txBody>
          </p:sp>
        </mc:Fallback>
      </mc:AlternateContent>
      <p:grpSp>
        <p:nvGrpSpPr>
          <p:cNvPr id="110"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11"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14"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spTree>
    <p:extLst>
      <p:ext uri="{BB962C8B-B14F-4D97-AF65-F5344CB8AC3E}">
        <p14:creationId xmlns:p14="http://schemas.microsoft.com/office/powerpoint/2010/main" val="149751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175" y="1533387"/>
            <a:ext cx="23476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04154" y="2672505"/>
            <a:ext cx="5353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1" name="Group 198">
            <a:extLst>
              <a:ext uri="{FF2B5EF4-FFF2-40B4-BE49-F238E27FC236}">
                <a16:creationId xmlns:a16="http://schemas.microsoft.com/office/drawing/2014/main" xmlns="" id="{47B55235-11FB-4C5F-B887-65A9E89B7143}"/>
              </a:ext>
            </a:extLst>
          </p:cNvPr>
          <p:cNvGrpSpPr/>
          <p:nvPr/>
        </p:nvGrpSpPr>
        <p:grpSpPr>
          <a:xfrm>
            <a:off x="741686" y="5180651"/>
            <a:ext cx="3053416" cy="446302"/>
            <a:chOff x="7690086" y="1392607"/>
            <a:chExt cx="3053416" cy="446302"/>
          </a:xfrm>
        </p:grpSpPr>
        <mc:AlternateContent xmlns:mc="http://schemas.openxmlformats.org/markup-compatibility/2006" xmlns:a14="http://schemas.microsoft.com/office/drawing/2010/main">
          <mc:Choice Requires="a14">
            <p:sp>
              <p:nvSpPr>
                <p:cNvPr id="332" name="TextBox 62">
                  <a:extLst>
                    <a:ext uri="{FF2B5EF4-FFF2-40B4-BE49-F238E27FC236}">
                      <a16:creationId xmlns:a16="http://schemas.microsoft.com/office/drawing/2014/main" xmlns="" id="{750F3BBD-AE46-4142-A197-CE38D89255D7}"/>
                    </a:ext>
                  </a:extLst>
                </p:cNvPr>
                <p:cNvSpPr txBox="1"/>
                <p:nvPr/>
              </p:nvSpPr>
              <p:spPr>
                <a:xfrm>
                  <a:off x="7690086" y="1392607"/>
                  <a:ext cx="1881605" cy="338554"/>
                </a:xfrm>
                <a:prstGeom prst="rect">
                  <a:avLst/>
                </a:prstGeom>
                <a:noFill/>
              </p:spPr>
              <p:txBody>
                <a:bodyPr wrap="none" lIns="0" tIns="0" rIns="0" bIns="0" rtlCol="0">
                  <a:spAutoFit/>
                </a:bodyPr>
                <a:lstStyle/>
                <a:p>
                  <a14:m>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𝐸</m:t>
                          </m:r>
                        </m:sub>
                      </m:sSub>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𝐶</m:t>
                          </m:r>
                          <m:r>
                            <a:rPr lang="en-US" sz="1400" b="0" i="1" smtClean="0">
                              <a:latin typeface="Cambria Math" panose="02040503050406030204" pitchFamily="18" charset="0"/>
                            </a:rPr>
                            <m:t> </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a:rPr>
                          </m:ctrlPr>
                        </m:sSubPr>
                        <m:e>
                          <m:r>
                            <a:rPr lang="en-US" sz="1400" i="1">
                              <a:latin typeface="Cambria Math" panose="02040503050406030204" pitchFamily="18" charset="0"/>
                            </a:rPr>
                            <m:t>𝐼</m:t>
                          </m:r>
                        </m:e>
                        <m:sub>
                          <m:r>
                            <a:rPr lang="en-US" sz="1400" i="1">
                              <a:latin typeface="Cambria Math" panose="02040503050406030204" pitchFamily="18" charset="0"/>
                            </a:rPr>
                            <m:t>𝑜</m:t>
                          </m:r>
                        </m:sub>
                      </m:sSub>
                      <m:sSup>
                        <m:sSupPr>
                          <m:ctrlPr>
                            <a:rPr lang="en-US" sz="1400" i="1">
                              <a:latin typeface="Cambria Math"/>
                            </a:rPr>
                          </m:ctrlPr>
                        </m:sSupPr>
                        <m:e>
                          <m:r>
                            <a:rPr lang="en-US" sz="1400" i="1">
                              <a:latin typeface="Cambria Math" panose="02040503050406030204" pitchFamily="18" charset="0"/>
                            </a:rPr>
                            <m:t>𝑒</m:t>
                          </m:r>
                        </m:e>
                        <m:sup>
                          <m:f>
                            <m:fPr>
                              <m:ctrlPr>
                                <a:rPr lang="en-US" sz="1400" i="1">
                                  <a:latin typeface="Cambria Math"/>
                                </a:rPr>
                              </m:ctrlPr>
                            </m:fPr>
                            <m:num>
                              <m:sSub>
                                <m:sSubPr>
                                  <m:ctrlPr>
                                    <a:rPr lang="en-US" sz="1400" i="1">
                                      <a:latin typeface="Cambria Math"/>
                                    </a:rPr>
                                  </m:ctrlPr>
                                </m:sSubPr>
                                <m:e>
                                  <m:r>
                                    <a:rPr lang="en-US" sz="1400" i="1">
                                      <a:latin typeface="Cambria Math" panose="02040503050406030204" pitchFamily="18" charset="0"/>
                                    </a:rPr>
                                    <m:t>𝑉</m:t>
                                  </m:r>
                                </m:e>
                                <m:sub>
                                  <m:r>
                                    <a:rPr lang="en-US" sz="1400" b="0" i="1" smtClean="0">
                                      <a:latin typeface="Cambria Math" panose="02040503050406030204" pitchFamily="18" charset="0"/>
                                    </a:rPr>
                                    <m:t>𝐵𝐸</m:t>
                                  </m:r>
                                </m:sub>
                              </m:sSub>
                            </m:num>
                            <m:den>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𝑉</m:t>
                                  </m:r>
                                </m:e>
                                <m:sub>
                                  <m:r>
                                    <a:rPr lang="en-US" sz="1400" i="1">
                                      <a:latin typeface="Cambria Math" panose="02040503050406030204" pitchFamily="18" charset="0"/>
                                      <a:ea typeface="Cambria Math" panose="02040503050406030204" pitchFamily="18" charset="0"/>
                                    </a:rPr>
                                    <m:t>𝑇</m:t>
                                  </m:r>
                                </m:sub>
                              </m:sSub>
                            </m:den>
                          </m:f>
                        </m:sup>
                      </m:sSup>
                    </m:oMath>
                  </a14:m>
                  <a:r>
                    <a:rPr lang="en-US" sz="1400" dirty="0"/>
                    <a:t>    (NPN)</a:t>
                  </a:r>
                </a:p>
              </p:txBody>
            </p:sp>
          </mc:Choice>
          <mc:Fallback xmlns="">
            <p:sp>
              <p:nvSpPr>
                <p:cNvPr id="63" name="TextBox 62">
                  <a:extLst>
                    <a:ext uri="{FF2B5EF4-FFF2-40B4-BE49-F238E27FC236}">
                      <a16:creationId xmlns:a16="http://schemas.microsoft.com/office/drawing/2014/main" id="{750F3BBD-AE46-4142-A197-CE38D89255D7}"/>
                    </a:ext>
                  </a:extLst>
                </p:cNvPr>
                <p:cNvSpPr txBox="1">
                  <a:spLocks noRot="1" noChangeAspect="1" noMove="1" noResize="1" noEditPoints="1" noAdjustHandles="1" noChangeArrowheads="1" noChangeShapeType="1" noTextEdit="1"/>
                </p:cNvSpPr>
                <p:nvPr/>
              </p:nvSpPr>
              <p:spPr>
                <a:xfrm>
                  <a:off x="7690086" y="1392607"/>
                  <a:ext cx="1615314" cy="290336"/>
                </a:xfrm>
                <a:prstGeom prst="rect">
                  <a:avLst/>
                </a:prstGeom>
                <a:blipFill>
                  <a:blip r:embed="rId42"/>
                  <a:stretch>
                    <a:fillRect l="-3396" r="-528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64">
                  <a:extLst>
                    <a:ext uri="{FF2B5EF4-FFF2-40B4-BE49-F238E27FC236}">
                      <a16:creationId xmlns:a16="http://schemas.microsoft.com/office/drawing/2014/main" xmlns="" id="{AE98251D-7BB4-4A5C-B339-FD9F275B755F}"/>
                    </a:ext>
                  </a:extLst>
                </p:cNvPr>
                <p:cNvSpPr txBox="1"/>
                <p:nvPr/>
              </p:nvSpPr>
              <p:spPr>
                <a:xfrm>
                  <a:off x="9651088" y="1399045"/>
                  <a:ext cx="1092414" cy="439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𝐵𝐸</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func>
                          <m:funcPr>
                            <m:ctrlPr>
                              <a:rPr lang="en-US" sz="1400" b="0" i="1" smtClean="0">
                                <a:latin typeface="Cambria Math"/>
                              </a:rPr>
                            </m:ctrlPr>
                          </m:funcPr>
                          <m:fName>
                            <m:r>
                              <m:rPr>
                                <m:sty m:val="p"/>
                              </m:rPr>
                              <a:rPr lang="en-US" sz="1400" b="0" i="0" smtClean="0">
                                <a:latin typeface="Cambria Math" panose="02040503050406030204" pitchFamily="18" charset="0"/>
                              </a:rPr>
                              <m:t>ln</m:t>
                            </m:r>
                          </m:fName>
                          <m:e>
                            <m:f>
                              <m:fPr>
                                <m:ctrlPr>
                                  <a:rPr lang="en-US" sz="1400" b="0" i="1" smtClean="0">
                                    <a:latin typeface="Cambria Math"/>
                                  </a:rPr>
                                </m:ctrlPr>
                              </m:fPr>
                              <m:num>
                                <m:sSub>
                                  <m:sSubPr>
                                    <m:ctrlPr>
                                      <a:rPr lang="en-US" sz="1400" b="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𝐶</m:t>
                                    </m:r>
                                  </m:sub>
                                </m:sSub>
                              </m:num>
                              <m:den>
                                <m:sSub>
                                  <m:sSubPr>
                                    <m:ctrlPr>
                                      <a:rPr lang="en-US" sz="1400" b="0" i="1" smtClean="0">
                                        <a:latin typeface="Cambria Math"/>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0</m:t>
                                    </m:r>
                                  </m:sub>
                                </m:sSub>
                              </m:den>
                            </m:f>
                          </m:e>
                        </m:func>
                      </m:oMath>
                    </m:oMathPara>
                  </a14:m>
                  <a:endParaRPr lang="en-US" sz="1400" dirty="0"/>
                </a:p>
              </p:txBody>
            </p:sp>
          </mc:Choice>
          <mc:Fallback xmlns="">
            <p:sp>
              <p:nvSpPr>
                <p:cNvPr id="65" name="TextBox 64">
                  <a:extLst>
                    <a:ext uri="{FF2B5EF4-FFF2-40B4-BE49-F238E27FC236}">
                      <a16:creationId xmlns:a16="http://schemas.microsoft.com/office/drawing/2014/main" id="{AE98251D-7BB4-4A5C-B339-FD9F275B755F}"/>
                    </a:ext>
                  </a:extLst>
                </p:cNvPr>
                <p:cNvSpPr txBox="1">
                  <a:spLocks noRot="1" noChangeAspect="1" noMove="1" noResize="1" noEditPoints="1" noAdjustHandles="1" noChangeArrowheads="1" noChangeShapeType="1" noTextEdit="1"/>
                </p:cNvSpPr>
                <p:nvPr/>
              </p:nvSpPr>
              <p:spPr>
                <a:xfrm>
                  <a:off x="9651088" y="1399045"/>
                  <a:ext cx="938590" cy="377091"/>
                </a:xfrm>
                <a:prstGeom prst="rect">
                  <a:avLst/>
                </a:prstGeom>
                <a:blipFill>
                  <a:blip r:embed="rId43"/>
                  <a:stretch>
                    <a:fillRect l="-3247" t="-3279" r="-1299" b="-983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44"/>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45"/>
                <a:stretch>
                  <a:fillRect l="-17188" t="-23333" r="-23438" b="-5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5355770" y="1115243"/>
                <a:ext cx="6044541" cy="646331"/>
              </a:xfrm>
              <a:prstGeom prst="rect">
                <a:avLst/>
              </a:prstGeom>
              <a:noFill/>
            </p:spPr>
            <p:txBody>
              <a:bodyPr wrap="square" rtlCol="0">
                <a:spAutoFit/>
              </a:bodyPr>
              <a:lstStyle/>
              <a:p>
                <a:r>
                  <a:rPr lang="es-CR" dirty="0" smtClean="0"/>
                  <a:t>¿Cómo corregir la desviación del voltaje de salida </a:t>
                </a:r>
                <a14:m>
                  <m:oMath xmlns:m="http://schemas.openxmlformats.org/officeDocument/2006/math">
                    <m:sSub>
                      <m:sSubPr>
                        <m:ctrlPr>
                          <a:rPr lang="es-CR" i="1" smtClean="0">
                            <a:latin typeface="Cambria Math"/>
                          </a:rPr>
                        </m:ctrlPr>
                      </m:sSubPr>
                      <m:e>
                        <m:r>
                          <a:rPr lang="es-CR" b="0" i="1" smtClean="0">
                            <a:latin typeface="Cambria Math"/>
                          </a:rPr>
                          <m:t>𝑣</m:t>
                        </m:r>
                      </m:e>
                      <m:sub>
                        <m:r>
                          <a:rPr lang="es-CR" b="0" i="1" smtClean="0">
                            <a:latin typeface="Cambria Math"/>
                          </a:rPr>
                          <m:t>𝑜</m:t>
                        </m:r>
                        <m:r>
                          <a:rPr lang="es-CR" b="0" i="1" smtClean="0">
                            <a:latin typeface="Cambria Math"/>
                          </a:rPr>
                          <m:t> </m:t>
                        </m:r>
                      </m:sub>
                    </m:sSub>
                  </m:oMath>
                </a14:m>
                <a:r>
                  <a:rPr lang="es-CR" dirty="0" smtClean="0"/>
                  <a:t>(Offset) producido por el desbalance en el amplificador diferencial?</a:t>
                </a:r>
                <a:endParaRPr lang="es-CR" dirty="0"/>
              </a:p>
            </p:txBody>
          </p:sp>
        </mc:Choice>
        <mc:Fallback xmlns="">
          <p:sp>
            <p:nvSpPr>
              <p:cNvPr id="8" name="7 CuadroTexto"/>
              <p:cNvSpPr txBox="1">
                <a:spLocks noRot="1" noChangeAspect="1" noMove="1" noResize="1" noEditPoints="1" noAdjustHandles="1" noChangeArrowheads="1" noChangeShapeType="1" noTextEdit="1"/>
              </p:cNvSpPr>
              <p:nvPr/>
            </p:nvSpPr>
            <p:spPr>
              <a:xfrm>
                <a:off x="5355770" y="1115243"/>
                <a:ext cx="6044541" cy="646331"/>
              </a:xfrm>
              <a:prstGeom prst="rect">
                <a:avLst/>
              </a:prstGeom>
              <a:blipFill rotWithShape="1">
                <a:blip r:embed="rId46"/>
                <a:stretch>
                  <a:fillRect l="-908" t="-4717" b="-14151"/>
                </a:stretch>
              </a:blipFill>
            </p:spPr>
            <p:txBody>
              <a:bodyPr/>
              <a:lstStyle/>
              <a:p>
                <a:r>
                  <a:rPr lang="es-CR">
                    <a:noFill/>
                  </a:rPr>
                  <a:t> </a:t>
                </a:r>
              </a:p>
            </p:txBody>
          </p:sp>
        </mc:Fallback>
      </mc:AlternateContent>
      <p:sp>
        <p:nvSpPr>
          <p:cNvPr id="5" name="4 CuadroTexto"/>
          <p:cNvSpPr txBox="1"/>
          <p:nvPr/>
        </p:nvSpPr>
        <p:spPr>
          <a:xfrm>
            <a:off x="5355770" y="2074747"/>
            <a:ext cx="1274451" cy="369332"/>
          </a:xfrm>
          <a:prstGeom prst="rect">
            <a:avLst/>
          </a:prstGeom>
          <a:noFill/>
        </p:spPr>
        <p:txBody>
          <a:bodyPr wrap="none" rtlCol="0">
            <a:spAutoFit/>
          </a:bodyPr>
          <a:lstStyle/>
          <a:p>
            <a:r>
              <a:rPr lang="es-CR" dirty="0" smtClean="0"/>
              <a:t>Método 1:  </a:t>
            </a:r>
            <a:endParaRPr lang="es-CR" dirty="0"/>
          </a:p>
        </p:txBody>
      </p:sp>
      <p:sp>
        <p:nvSpPr>
          <p:cNvPr id="105" name="TextBox 223">
            <a:extLst>
              <a:ext uri="{FF2B5EF4-FFF2-40B4-BE49-F238E27FC236}">
                <a16:creationId xmlns:a16="http://schemas.microsoft.com/office/drawing/2014/main" xmlns="" id="{9F393A4F-B2EF-49C9-95CD-A38D112659FD}"/>
              </a:ext>
            </a:extLst>
          </p:cNvPr>
          <p:cNvSpPr txBox="1"/>
          <p:nvPr/>
        </p:nvSpPr>
        <p:spPr>
          <a:xfrm>
            <a:off x="6747786" y="2442971"/>
            <a:ext cx="2956771" cy="338554"/>
          </a:xfrm>
          <a:prstGeom prst="rect">
            <a:avLst/>
          </a:prstGeom>
          <a:noFill/>
        </p:spPr>
        <p:txBody>
          <a:bodyPr wrap="none" rtlCol="0">
            <a:spAutoFit/>
          </a:bodyPr>
          <a:lstStyle/>
          <a:p>
            <a:r>
              <a:rPr lang="es-CR" sz="1600" dirty="0" smtClean="0">
                <a:solidFill>
                  <a:srgbClr val="FF0000"/>
                </a:solidFill>
              </a:rPr>
              <a:t>Voltaje de Desviación de </a:t>
            </a:r>
            <a:r>
              <a:rPr lang="es-CR" sz="1600" dirty="0">
                <a:solidFill>
                  <a:srgbClr val="FF0000"/>
                </a:solidFill>
              </a:rPr>
              <a:t>Entrada </a:t>
            </a:r>
            <a:endParaRPr lang="en-US" sz="1600" dirty="0">
              <a:solidFill>
                <a:srgbClr val="FF0000"/>
              </a:solidFill>
            </a:endParaRPr>
          </a:p>
        </p:txBody>
      </p:sp>
      <mc:AlternateContent xmlns:mc="http://schemas.openxmlformats.org/markup-compatibility/2006" xmlns:a14="http://schemas.microsoft.com/office/drawing/2010/main">
        <mc:Choice Requires="a14">
          <p:sp>
            <p:nvSpPr>
              <p:cNvPr id="106" name="TextBox 224">
                <a:extLst>
                  <a:ext uri="{FF2B5EF4-FFF2-40B4-BE49-F238E27FC236}">
                    <a16:creationId xmlns:a16="http://schemas.microsoft.com/office/drawing/2014/main" xmlns="" id="{A4FAB8E1-C805-4CA4-B1AB-7A325D1EEA12}"/>
                  </a:ext>
                </a:extLst>
              </p:cNvPr>
              <p:cNvSpPr txBox="1"/>
              <p:nvPr/>
            </p:nvSpPr>
            <p:spPr>
              <a:xfrm>
                <a:off x="8609773" y="2761762"/>
                <a:ext cx="37228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oMath>
                  </m:oMathPara>
                </a14:m>
                <a:endParaRPr lang="en-US" sz="1600" dirty="0"/>
              </a:p>
            </p:txBody>
          </p:sp>
        </mc:Choice>
        <mc:Fallback xmlns="">
          <p:sp>
            <p:nvSpPr>
              <p:cNvPr id="106" name="TextBox 224">
                <a:extLst>
                  <a:ext uri="{FF2B5EF4-FFF2-40B4-BE49-F238E27FC236}">
                    <a16:creationId xmlns="" xmlns:a16="http://schemas.microsoft.com/office/drawing/2014/main" xmlns:a14="http://schemas.microsoft.com/office/drawing/2010/main" id="{A4FAB8E1-C805-4CA4-B1AB-7A325D1EEA12}"/>
                  </a:ext>
                </a:extLst>
              </p:cNvPr>
              <p:cNvSpPr txBox="1">
                <a:spLocks noRot="1" noChangeAspect="1" noMove="1" noResize="1" noEditPoints="1" noAdjustHandles="1" noChangeArrowheads="1" noChangeShapeType="1" noTextEdit="1"/>
              </p:cNvSpPr>
              <p:nvPr/>
            </p:nvSpPr>
            <p:spPr>
              <a:xfrm>
                <a:off x="8609773" y="2761762"/>
                <a:ext cx="372281" cy="246221"/>
              </a:xfrm>
              <a:prstGeom prst="rect">
                <a:avLst/>
              </a:prstGeom>
              <a:blipFill rotWithShape="1">
                <a:blip r:embed="rId47"/>
                <a:stretch>
                  <a:fillRect l="-11475" r="-6557" b="-17500"/>
                </a:stretch>
              </a:blipFill>
            </p:spPr>
            <p:txBody>
              <a:bodyPr/>
              <a:lstStyle/>
              <a:p>
                <a:r>
                  <a:rPr lang="es-CR">
                    <a:noFill/>
                  </a:rPr>
                  <a:t> </a:t>
                </a:r>
              </a:p>
            </p:txBody>
          </p:sp>
        </mc:Fallback>
      </mc:AlternateContent>
      <p:sp>
        <p:nvSpPr>
          <p:cNvPr id="107" name="TextBox 225">
            <a:extLst>
              <a:ext uri="{FF2B5EF4-FFF2-40B4-BE49-F238E27FC236}">
                <a16:creationId xmlns:a16="http://schemas.microsoft.com/office/drawing/2014/main" xmlns="" id="{66A5C21C-16FB-48C7-9109-90A978E2BB5F}"/>
              </a:ext>
            </a:extLst>
          </p:cNvPr>
          <p:cNvSpPr txBox="1"/>
          <p:nvPr/>
        </p:nvSpPr>
        <p:spPr>
          <a:xfrm>
            <a:off x="6804122" y="2720755"/>
            <a:ext cx="1757148" cy="307777"/>
          </a:xfrm>
          <a:prstGeom prst="rect">
            <a:avLst/>
          </a:prstGeom>
          <a:noFill/>
        </p:spPr>
        <p:txBody>
          <a:bodyPr wrap="none" rtlCol="0">
            <a:spAutoFit/>
          </a:bodyPr>
          <a:lstStyle/>
          <a:p>
            <a:r>
              <a:rPr lang="es-CR" sz="1400" i="1" dirty="0"/>
              <a:t>(Input </a:t>
            </a:r>
            <a:r>
              <a:rPr lang="es-CR" sz="1400" i="1" dirty="0" smtClean="0"/>
              <a:t>Offset </a:t>
            </a:r>
            <a:r>
              <a:rPr lang="es-CR" sz="1400" i="1" dirty="0" err="1" smtClean="0"/>
              <a:t>Voltage</a:t>
            </a:r>
            <a:r>
              <a:rPr lang="es-CR" sz="1400" i="1" dirty="0" smtClean="0"/>
              <a:t>)</a:t>
            </a:r>
            <a:endParaRPr lang="en-US" sz="1400" i="1" dirty="0"/>
          </a:p>
        </p:txBody>
      </p:sp>
      <p:sp>
        <p:nvSpPr>
          <p:cNvPr id="108" name="TextBox 226">
            <a:extLst>
              <a:ext uri="{FF2B5EF4-FFF2-40B4-BE49-F238E27FC236}">
                <a16:creationId xmlns:a16="http://schemas.microsoft.com/office/drawing/2014/main" xmlns="" id="{F2EC30DB-B300-4DB7-A34D-DAF0455C8B5B}"/>
              </a:ext>
            </a:extLst>
          </p:cNvPr>
          <p:cNvSpPr txBox="1"/>
          <p:nvPr/>
        </p:nvSpPr>
        <p:spPr>
          <a:xfrm>
            <a:off x="6804122" y="3164500"/>
            <a:ext cx="4323057" cy="830997"/>
          </a:xfrm>
          <a:prstGeom prst="rect">
            <a:avLst/>
          </a:prstGeom>
          <a:noFill/>
        </p:spPr>
        <p:txBody>
          <a:bodyPr wrap="square" rtlCol="0">
            <a:spAutoFit/>
          </a:bodyPr>
          <a:lstStyle/>
          <a:p>
            <a:r>
              <a:rPr lang="es-CR" sz="1600" dirty="0" smtClean="0"/>
              <a:t>Voltaje que se debe aplicar entre los terminales de entrada </a:t>
            </a:r>
            <a:r>
              <a:rPr lang="es-CR" sz="1600" dirty="0"/>
              <a:t>del amplificador para garantizar que el voltaje de salida sea 0 V.</a:t>
            </a:r>
            <a:endParaRPr lang="en-US" sz="1600" dirty="0"/>
          </a:p>
        </p:txBody>
      </p:sp>
      <mc:AlternateContent xmlns:mc="http://schemas.openxmlformats.org/markup-compatibility/2006" xmlns:a14="http://schemas.microsoft.com/office/drawing/2010/main">
        <mc:Choice Requires="a14">
          <p:sp>
            <p:nvSpPr>
              <p:cNvPr id="109" name="TextBox 227">
                <a:extLst>
                  <a:ext uri="{FF2B5EF4-FFF2-40B4-BE49-F238E27FC236}">
                    <a16:creationId xmlns:a16="http://schemas.microsoft.com/office/drawing/2014/main" xmlns="" id="{8F142FE6-8C44-403A-BB98-1A71E99C00E7}"/>
                  </a:ext>
                </a:extLst>
              </p:cNvPr>
              <p:cNvSpPr txBox="1"/>
              <p:nvPr/>
            </p:nvSpPr>
            <p:spPr>
              <a:xfrm>
                <a:off x="7347829" y="4305880"/>
                <a:ext cx="66973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r>
                        <a:rPr lang="en-US" sz="1600" b="0" i="1" smtClean="0">
                          <a:latin typeface="Cambria Math" panose="02040503050406030204" pitchFamily="18" charset="0"/>
                        </a:rPr>
                        <m:t>=?</m:t>
                      </m:r>
                    </m:oMath>
                  </m:oMathPara>
                </a14:m>
                <a:endParaRPr lang="en-US" sz="1600" dirty="0"/>
              </a:p>
            </p:txBody>
          </p:sp>
        </mc:Choice>
        <mc:Fallback xmlns="">
          <p:sp>
            <p:nvSpPr>
              <p:cNvPr id="109"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7347829" y="4305880"/>
                <a:ext cx="669734" cy="246221"/>
              </a:xfrm>
              <a:prstGeom prst="rect">
                <a:avLst/>
              </a:prstGeom>
              <a:blipFill rotWithShape="1">
                <a:blip r:embed="rId48"/>
                <a:stretch>
                  <a:fillRect l="-6364" r="-6364" b="-14634"/>
                </a:stretch>
              </a:blipFill>
            </p:spPr>
            <p:txBody>
              <a:bodyPr/>
              <a:lstStyle/>
              <a:p>
                <a:r>
                  <a:rPr lang="es-CR">
                    <a:noFill/>
                  </a:rPr>
                  <a:t> </a:t>
                </a:r>
              </a:p>
            </p:txBody>
          </p:sp>
        </mc:Fallback>
      </mc:AlternateContent>
      <p:grpSp>
        <p:nvGrpSpPr>
          <p:cNvPr id="7" name="6 Grupo"/>
          <p:cNvGrpSpPr/>
          <p:nvPr/>
        </p:nvGrpSpPr>
        <p:grpSpPr>
          <a:xfrm flipH="1">
            <a:off x="816959" y="2531944"/>
            <a:ext cx="195781" cy="290336"/>
            <a:chOff x="5245291" y="4677883"/>
            <a:chExt cx="299293" cy="290336"/>
          </a:xfrm>
        </p:grpSpPr>
        <p:grpSp>
          <p:nvGrpSpPr>
            <p:cNvPr id="110" name="Group 94">
              <a:extLst>
                <a:ext uri="{FF2B5EF4-FFF2-40B4-BE49-F238E27FC236}">
                  <a16:creationId xmlns:a16="http://schemas.microsoft.com/office/drawing/2014/main" xmlns="" id="{0966BAAB-165E-43D9-B473-79727363905C}"/>
                </a:ext>
              </a:extLst>
            </p:cNvPr>
            <p:cNvGrpSpPr/>
            <p:nvPr/>
          </p:nvGrpSpPr>
          <p:grpSpPr>
            <a:xfrm rot="5400000">
              <a:off x="5361163" y="4784797"/>
              <a:ext cx="290336" cy="76507"/>
              <a:chOff x="7529811" y="3713163"/>
              <a:chExt cx="640072" cy="158750"/>
            </a:xfrm>
          </p:grpSpPr>
          <p:cxnSp>
            <p:nvCxnSpPr>
              <p:cNvPr id="11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245291" y="4822433"/>
              <a:ext cx="220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49"/>
                <a:stretch>
                  <a:fillRect l="-5714" r="-20000" b="-6667"/>
                </a:stretch>
              </a:blipFill>
            </p:spPr>
            <p:txBody>
              <a:bodyPr/>
              <a:lstStyle/>
              <a:p>
                <a:r>
                  <a:rPr lang="es-CR">
                    <a:noFill/>
                  </a:rPr>
                  <a:t> </a:t>
                </a:r>
              </a:p>
            </p:txBody>
          </p:sp>
        </mc:Fallback>
      </mc:AlternateContent>
      <p:cxnSp>
        <p:nvCxnSpPr>
          <p:cNvPr id="130" name="Straight Connector 127">
            <a:extLst>
              <a:ext uri="{FF2B5EF4-FFF2-40B4-BE49-F238E27FC236}">
                <a16:creationId xmlns:a16="http://schemas.microsoft.com/office/drawing/2014/main" xmlns="" id="{2A32AF7A-4708-48BC-BA70-81FC780196E9}"/>
              </a:ext>
            </a:extLst>
          </p:cNvPr>
          <p:cNvCxnSpPr>
            <a:cxnSpLocks/>
          </p:cNvCxnSpPr>
          <p:nvPr/>
        </p:nvCxnSpPr>
        <p:spPr>
          <a:xfrm>
            <a:off x="834747" y="1533387"/>
            <a:ext cx="0" cy="10090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2" idx="4"/>
          </p:cNvCxnSpPr>
          <p:nvPr/>
        </p:nvCxnSpPr>
        <p:spPr>
          <a:xfrm rot="5400000" flipH="1">
            <a:off x="861951" y="2788706"/>
            <a:ext cx="1611882" cy="1659432"/>
          </a:xfrm>
          <a:prstGeom prst="bentConnector4">
            <a:avLst>
              <a:gd name="adj1" fmla="val -4727"/>
              <a:gd name="adj2" fmla="val 99997"/>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29 CuadroTexto"/>
              <p:cNvSpPr txBox="1"/>
              <p:nvPr/>
            </p:nvSpPr>
            <p:spPr>
              <a:xfrm>
                <a:off x="409738" y="2545895"/>
                <a:ext cx="3438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𝑅</m:t>
                      </m:r>
                    </m:oMath>
                  </m:oMathPara>
                </a14:m>
                <a:endParaRPr lang="es-CR" sz="1400" dirty="0"/>
              </a:p>
            </p:txBody>
          </p:sp>
        </mc:Choice>
        <mc:Fallback xmlns="">
          <p:sp>
            <p:nvSpPr>
              <p:cNvPr id="30" name="29 CuadroTexto"/>
              <p:cNvSpPr txBox="1">
                <a:spLocks noRot="1" noChangeAspect="1" noMove="1" noResize="1" noEditPoints="1" noAdjustHandles="1" noChangeArrowheads="1" noChangeShapeType="1" noTextEdit="1"/>
              </p:cNvSpPr>
              <p:nvPr/>
            </p:nvSpPr>
            <p:spPr>
              <a:xfrm>
                <a:off x="409738" y="2545895"/>
                <a:ext cx="343812" cy="307777"/>
              </a:xfrm>
              <a:prstGeom prst="rect">
                <a:avLst/>
              </a:prstGeom>
              <a:blipFill rotWithShape="1">
                <a:blip r:embed="rId50"/>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7" name="TextBox 227">
                <a:extLst>
                  <a:ext uri="{FF2B5EF4-FFF2-40B4-BE49-F238E27FC236}">
                    <a16:creationId xmlns:a16="http://schemas.microsoft.com/office/drawing/2014/main" xmlns="" id="{8F142FE6-8C44-403A-BB98-1A71E99C00E7}"/>
                  </a:ext>
                </a:extLst>
              </p:cNvPr>
              <p:cNvSpPr txBox="1"/>
              <p:nvPr/>
            </p:nvSpPr>
            <p:spPr>
              <a:xfrm>
                <a:off x="1040422" y="2736443"/>
                <a:ext cx="37228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oMath>
                  </m:oMathPara>
                </a14:m>
                <a:endParaRPr lang="en-US" sz="1600" dirty="0"/>
              </a:p>
            </p:txBody>
          </p:sp>
        </mc:Choice>
        <mc:Fallback xmlns="">
          <p:sp>
            <p:nvSpPr>
              <p:cNvPr id="137"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1040422" y="2736443"/>
                <a:ext cx="372281" cy="246221"/>
              </a:xfrm>
              <a:prstGeom prst="rect">
                <a:avLst/>
              </a:prstGeom>
              <a:blipFill rotWithShape="1">
                <a:blip r:embed="rId51"/>
                <a:stretch>
                  <a:fillRect l="-13115" r="-4918" b="-15000"/>
                </a:stretch>
              </a:blipFill>
            </p:spPr>
            <p:txBody>
              <a:bodyPr/>
              <a:lstStyle/>
              <a:p>
                <a:r>
                  <a:rPr lang="es-CR">
                    <a:noFill/>
                  </a:rPr>
                  <a:t> </a:t>
                </a:r>
              </a:p>
            </p:txBody>
          </p:sp>
        </mc:Fallback>
      </mc:AlternateContent>
    </p:spTree>
    <p:extLst>
      <p:ext uri="{BB962C8B-B14F-4D97-AF65-F5344CB8AC3E}">
        <p14:creationId xmlns:p14="http://schemas.microsoft.com/office/powerpoint/2010/main" val="241945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175" y="1533387"/>
            <a:ext cx="23476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04154" y="2672505"/>
            <a:ext cx="5353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13"/>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14"/>
                <a:stretch>
                  <a:fillRect l="-17188" t="-23333" r="-23438" b="-5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5355770" y="1115243"/>
                <a:ext cx="6044541" cy="646331"/>
              </a:xfrm>
              <a:prstGeom prst="rect">
                <a:avLst/>
              </a:prstGeom>
              <a:noFill/>
            </p:spPr>
            <p:txBody>
              <a:bodyPr wrap="square" rtlCol="0">
                <a:spAutoFit/>
              </a:bodyPr>
              <a:lstStyle/>
              <a:p>
                <a:r>
                  <a:rPr lang="es-CR" dirty="0" smtClean="0"/>
                  <a:t>¿Cómo corregir la desviación del voltaje de salida </a:t>
                </a:r>
                <a14:m>
                  <m:oMath xmlns:m="http://schemas.openxmlformats.org/officeDocument/2006/math">
                    <m:sSub>
                      <m:sSubPr>
                        <m:ctrlPr>
                          <a:rPr lang="es-CR" i="1" smtClean="0">
                            <a:latin typeface="Cambria Math"/>
                          </a:rPr>
                        </m:ctrlPr>
                      </m:sSubPr>
                      <m:e>
                        <m:r>
                          <a:rPr lang="es-CR" b="0" i="1" smtClean="0">
                            <a:latin typeface="Cambria Math"/>
                          </a:rPr>
                          <m:t>𝑣</m:t>
                        </m:r>
                      </m:e>
                      <m:sub>
                        <m:r>
                          <a:rPr lang="es-CR" b="0" i="1" smtClean="0">
                            <a:latin typeface="Cambria Math"/>
                          </a:rPr>
                          <m:t>𝑜</m:t>
                        </m:r>
                        <m:r>
                          <a:rPr lang="es-CR" b="0" i="1" smtClean="0">
                            <a:latin typeface="Cambria Math"/>
                          </a:rPr>
                          <m:t> </m:t>
                        </m:r>
                      </m:sub>
                    </m:sSub>
                  </m:oMath>
                </a14:m>
                <a:r>
                  <a:rPr lang="es-CR" dirty="0" smtClean="0"/>
                  <a:t>(Offset) producido por el desbalance en el amplificador diferencial?</a:t>
                </a:r>
                <a:endParaRPr lang="es-CR" dirty="0"/>
              </a:p>
            </p:txBody>
          </p:sp>
        </mc:Choice>
        <mc:Fallback xmlns="">
          <p:sp>
            <p:nvSpPr>
              <p:cNvPr id="8" name="7 CuadroTexto"/>
              <p:cNvSpPr txBox="1">
                <a:spLocks noRot="1" noChangeAspect="1" noMove="1" noResize="1" noEditPoints="1" noAdjustHandles="1" noChangeArrowheads="1" noChangeShapeType="1" noTextEdit="1"/>
              </p:cNvSpPr>
              <p:nvPr/>
            </p:nvSpPr>
            <p:spPr>
              <a:xfrm>
                <a:off x="5355770" y="1115243"/>
                <a:ext cx="6044541" cy="646331"/>
              </a:xfrm>
              <a:prstGeom prst="rect">
                <a:avLst/>
              </a:prstGeom>
              <a:blipFill rotWithShape="1">
                <a:blip r:embed="rId15"/>
                <a:stretch>
                  <a:fillRect l="-908" t="-4717" b="-14151"/>
                </a:stretch>
              </a:blipFill>
            </p:spPr>
            <p:txBody>
              <a:bodyPr/>
              <a:lstStyle/>
              <a:p>
                <a:r>
                  <a:rPr lang="es-CR">
                    <a:noFill/>
                  </a:rPr>
                  <a:t> </a:t>
                </a:r>
              </a:p>
            </p:txBody>
          </p:sp>
        </mc:Fallback>
      </mc:AlternateContent>
      <p:sp>
        <p:nvSpPr>
          <p:cNvPr id="5" name="4 CuadroTexto"/>
          <p:cNvSpPr txBox="1"/>
          <p:nvPr/>
        </p:nvSpPr>
        <p:spPr>
          <a:xfrm>
            <a:off x="5355770" y="2074747"/>
            <a:ext cx="1274451" cy="369332"/>
          </a:xfrm>
          <a:prstGeom prst="rect">
            <a:avLst/>
          </a:prstGeom>
          <a:noFill/>
        </p:spPr>
        <p:txBody>
          <a:bodyPr wrap="none" rtlCol="0">
            <a:spAutoFit/>
          </a:bodyPr>
          <a:lstStyle/>
          <a:p>
            <a:r>
              <a:rPr lang="es-CR" dirty="0" smtClean="0"/>
              <a:t>Método 1:  </a:t>
            </a:r>
            <a:endParaRPr lang="es-CR" dirty="0"/>
          </a:p>
        </p:txBody>
      </p:sp>
      <p:grpSp>
        <p:nvGrpSpPr>
          <p:cNvPr id="7" name="6 Grupo"/>
          <p:cNvGrpSpPr/>
          <p:nvPr/>
        </p:nvGrpSpPr>
        <p:grpSpPr>
          <a:xfrm flipH="1">
            <a:off x="816959" y="2531944"/>
            <a:ext cx="195781" cy="290336"/>
            <a:chOff x="5245291" y="4677883"/>
            <a:chExt cx="299293" cy="290336"/>
          </a:xfrm>
        </p:grpSpPr>
        <p:grpSp>
          <p:nvGrpSpPr>
            <p:cNvPr id="110" name="Group 94">
              <a:extLst>
                <a:ext uri="{FF2B5EF4-FFF2-40B4-BE49-F238E27FC236}">
                  <a16:creationId xmlns:a16="http://schemas.microsoft.com/office/drawing/2014/main" xmlns="" id="{0966BAAB-165E-43D9-B473-79727363905C}"/>
                </a:ext>
              </a:extLst>
            </p:cNvPr>
            <p:cNvGrpSpPr/>
            <p:nvPr/>
          </p:nvGrpSpPr>
          <p:grpSpPr>
            <a:xfrm rot="5400000">
              <a:off x="5361163" y="4784797"/>
              <a:ext cx="290336" cy="76507"/>
              <a:chOff x="7529811" y="3713163"/>
              <a:chExt cx="640072" cy="158750"/>
            </a:xfrm>
          </p:grpSpPr>
          <p:cxnSp>
            <p:nvCxnSpPr>
              <p:cNvPr id="11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245291" y="4822433"/>
              <a:ext cx="220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cxnSp>
        <p:nvCxnSpPr>
          <p:cNvPr id="130" name="Straight Connector 127">
            <a:extLst>
              <a:ext uri="{FF2B5EF4-FFF2-40B4-BE49-F238E27FC236}">
                <a16:creationId xmlns:a16="http://schemas.microsoft.com/office/drawing/2014/main" xmlns="" id="{2A32AF7A-4708-48BC-BA70-81FC780196E9}"/>
              </a:ext>
            </a:extLst>
          </p:cNvPr>
          <p:cNvCxnSpPr>
            <a:cxnSpLocks/>
          </p:cNvCxnSpPr>
          <p:nvPr/>
        </p:nvCxnSpPr>
        <p:spPr>
          <a:xfrm>
            <a:off x="834747" y="1533387"/>
            <a:ext cx="0" cy="10090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2" idx="4"/>
          </p:cNvCxnSpPr>
          <p:nvPr/>
        </p:nvCxnSpPr>
        <p:spPr>
          <a:xfrm rot="5400000" flipH="1">
            <a:off x="861951" y="2788706"/>
            <a:ext cx="1611882" cy="1659432"/>
          </a:xfrm>
          <a:prstGeom prst="bentConnector4">
            <a:avLst>
              <a:gd name="adj1" fmla="val -4727"/>
              <a:gd name="adj2" fmla="val 99997"/>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29 CuadroTexto"/>
              <p:cNvSpPr txBox="1"/>
              <p:nvPr/>
            </p:nvSpPr>
            <p:spPr>
              <a:xfrm>
                <a:off x="409738" y="2545895"/>
                <a:ext cx="3438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𝑅</m:t>
                      </m:r>
                    </m:oMath>
                  </m:oMathPara>
                </a14:m>
                <a:endParaRPr lang="es-CR" sz="1400" dirty="0"/>
              </a:p>
            </p:txBody>
          </p:sp>
        </mc:Choice>
        <mc:Fallback xmlns="">
          <p:sp>
            <p:nvSpPr>
              <p:cNvPr id="30" name="29 CuadroTexto"/>
              <p:cNvSpPr txBox="1">
                <a:spLocks noRot="1" noChangeAspect="1" noMove="1" noResize="1" noEditPoints="1" noAdjustHandles="1" noChangeArrowheads="1" noChangeShapeType="1" noTextEdit="1"/>
              </p:cNvSpPr>
              <p:nvPr/>
            </p:nvSpPr>
            <p:spPr>
              <a:xfrm>
                <a:off x="409738" y="2545895"/>
                <a:ext cx="343812" cy="307777"/>
              </a:xfrm>
              <a:prstGeom prst="rect">
                <a:avLst/>
              </a:prstGeom>
              <a:blipFill rotWithShape="1">
                <a:blip r:embed="rId1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7" name="TextBox 227">
                <a:extLst>
                  <a:ext uri="{FF2B5EF4-FFF2-40B4-BE49-F238E27FC236}">
                    <a16:creationId xmlns:a16="http://schemas.microsoft.com/office/drawing/2014/main" xmlns="" id="{8F142FE6-8C44-403A-BB98-1A71E99C00E7}"/>
                  </a:ext>
                </a:extLst>
              </p:cNvPr>
              <p:cNvSpPr txBox="1"/>
              <p:nvPr/>
            </p:nvSpPr>
            <p:spPr>
              <a:xfrm>
                <a:off x="1040422" y="2736443"/>
                <a:ext cx="37228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oMath>
                  </m:oMathPara>
                </a14:m>
                <a:endParaRPr lang="en-US" sz="1600" dirty="0"/>
              </a:p>
            </p:txBody>
          </p:sp>
        </mc:Choice>
        <mc:Fallback xmlns="">
          <p:sp>
            <p:nvSpPr>
              <p:cNvPr id="137"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1040422" y="2736443"/>
                <a:ext cx="372281" cy="246221"/>
              </a:xfrm>
              <a:prstGeom prst="rect">
                <a:avLst/>
              </a:prstGeom>
              <a:blipFill rotWithShape="1">
                <a:blip r:embed="rId18"/>
                <a:stretch>
                  <a:fillRect l="-13115" r="-4918" b="-15000"/>
                </a:stretch>
              </a:blipFill>
            </p:spPr>
            <p:txBody>
              <a:bodyPr/>
              <a:lstStyle/>
              <a:p>
                <a:r>
                  <a:rPr lang="es-CR">
                    <a:noFill/>
                  </a:rPr>
                  <a:t> </a:t>
                </a:r>
              </a:p>
            </p:txBody>
          </p:sp>
        </mc:Fallback>
      </mc:AlternateContent>
      <p:sp>
        <p:nvSpPr>
          <p:cNvPr id="131" name="TextBox 223">
            <a:extLst>
              <a:ext uri="{FF2B5EF4-FFF2-40B4-BE49-F238E27FC236}">
                <a16:creationId xmlns:a16="http://schemas.microsoft.com/office/drawing/2014/main" xmlns="" id="{9F393A4F-B2EF-49C9-95CD-A38D112659FD}"/>
              </a:ext>
            </a:extLst>
          </p:cNvPr>
          <p:cNvSpPr txBox="1"/>
          <p:nvPr/>
        </p:nvSpPr>
        <p:spPr>
          <a:xfrm>
            <a:off x="6879622" y="2821606"/>
            <a:ext cx="3268715" cy="338554"/>
          </a:xfrm>
          <a:prstGeom prst="rect">
            <a:avLst/>
          </a:prstGeom>
          <a:noFill/>
        </p:spPr>
        <p:txBody>
          <a:bodyPr wrap="none" rtlCol="0">
            <a:spAutoFit/>
          </a:bodyPr>
          <a:lstStyle/>
          <a:p>
            <a:r>
              <a:rPr lang="es-CR" sz="1600" dirty="0">
                <a:solidFill>
                  <a:srgbClr val="FF0000"/>
                </a:solidFill>
              </a:rPr>
              <a:t>Corriente de Polarización de Entrada </a:t>
            </a:r>
            <a:endParaRPr lang="en-US" sz="1600" dirty="0">
              <a:solidFill>
                <a:srgbClr val="FF0000"/>
              </a:solidFill>
            </a:endParaRPr>
          </a:p>
        </p:txBody>
      </p:sp>
      <mc:AlternateContent xmlns:mc="http://schemas.openxmlformats.org/markup-compatibility/2006" xmlns:a14="http://schemas.microsoft.com/office/drawing/2010/main">
        <mc:Choice Requires="a14">
          <p:sp>
            <p:nvSpPr>
              <p:cNvPr id="132" name="TextBox 224">
                <a:extLst>
                  <a:ext uri="{FF2B5EF4-FFF2-40B4-BE49-F238E27FC236}">
                    <a16:creationId xmlns:a16="http://schemas.microsoft.com/office/drawing/2014/main" xmlns="" id="{A4FAB8E1-C805-4CA4-B1AB-7A325D1EEA12}"/>
                  </a:ext>
                </a:extLst>
              </p:cNvPr>
              <p:cNvSpPr txBox="1"/>
              <p:nvPr/>
            </p:nvSpPr>
            <p:spPr>
              <a:xfrm>
                <a:off x="7551717" y="3647271"/>
                <a:ext cx="1600566" cy="474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panose="02040503050406030204" pitchFamily="18" charset="0"/>
                            </a:rPr>
                            <m:t>𝐼</m:t>
                          </m:r>
                        </m:e>
                        <m:sub>
                          <m:r>
                            <a:rPr lang="es-CR" sz="1600" b="0" i="1" smtClean="0">
                              <a:latin typeface="Cambria Math" panose="02040503050406030204" pitchFamily="18" charset="0"/>
                            </a:rPr>
                            <m:t>𝑏𝑖𝑎𝑠</m:t>
                          </m:r>
                        </m:sub>
                      </m:sSub>
                      <m:r>
                        <a:rPr lang="en-US" sz="1600" b="0" i="1" smtClean="0">
                          <a:latin typeface="Cambria Math" panose="02040503050406030204" pitchFamily="18" charset="0"/>
                        </a:rPr>
                        <m:t>=</m:t>
                      </m:r>
                      <m:f>
                        <m:fPr>
                          <m:ctrlPr>
                            <a:rPr lang="en-US" sz="1600" b="0" i="1" smtClean="0">
                              <a:latin typeface="Cambria Math"/>
                            </a:rPr>
                          </m:ctrlPr>
                        </m:fPr>
                        <m:num>
                          <m:d>
                            <m:dPr>
                              <m:begChr m:val="|"/>
                              <m:endChr m:val="|"/>
                              <m:ctrlPr>
                                <a:rPr lang="en-US" sz="1600" b="0" i="1" smtClean="0">
                                  <a:latin typeface="Cambria Math"/>
                                </a:rPr>
                              </m:ctrlPr>
                            </m:dPr>
                            <m:e>
                              <m:sSub>
                                <m:sSubPr>
                                  <m:ctrlPr>
                                    <a:rPr lang="en-US" sz="1600" b="0" i="1" smtClean="0">
                                      <a:latin typeface="Cambria Math"/>
                                    </a:rPr>
                                  </m:ctrlPr>
                                </m:sSubPr>
                                <m:e>
                                  <m:r>
                                    <a:rPr lang="es-CR" sz="1600" b="0" i="1" smtClean="0">
                                      <a:latin typeface="Cambria Math" panose="02040503050406030204" pitchFamily="18" charset="0"/>
                                    </a:rPr>
                                    <m:t>𝐼</m:t>
                                  </m:r>
                                </m:e>
                                <m:sub>
                                  <m:r>
                                    <a:rPr lang="es-CR" sz="1600" b="0" i="1" smtClean="0">
                                      <a:latin typeface="Cambria Math" panose="02040503050406030204" pitchFamily="18" charset="0"/>
                                    </a:rPr>
                                    <m:t>𝐵</m:t>
                                  </m:r>
                                  <m:r>
                                    <a:rPr lang="es-CR"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𝐵</m:t>
                                  </m:r>
                                  <m:r>
                                    <a:rPr lang="en-US" sz="1600" b="0" i="1" smtClean="0">
                                      <a:latin typeface="Cambria Math" panose="02040503050406030204" pitchFamily="18" charset="0"/>
                                    </a:rPr>
                                    <m:t>2</m:t>
                                  </m:r>
                                </m:sub>
                              </m:sSub>
                            </m:e>
                          </m:d>
                        </m:num>
                        <m:den>
                          <m:r>
                            <a:rPr lang="en-US" sz="1600" b="0" i="1" smtClean="0">
                              <a:latin typeface="Cambria Math" panose="02040503050406030204" pitchFamily="18" charset="0"/>
                            </a:rPr>
                            <m:t>2</m:t>
                          </m:r>
                        </m:den>
                      </m:f>
                    </m:oMath>
                  </m:oMathPara>
                </a14:m>
                <a:endParaRPr lang="en-US" sz="1600" dirty="0"/>
              </a:p>
            </p:txBody>
          </p:sp>
        </mc:Choice>
        <mc:Fallback xmlns="">
          <p:sp>
            <p:nvSpPr>
              <p:cNvPr id="132" name="TextBox 224">
                <a:extLst>
                  <a:ext uri="{FF2B5EF4-FFF2-40B4-BE49-F238E27FC236}">
                    <a16:creationId xmlns="" xmlns:a16="http://schemas.microsoft.com/office/drawing/2014/main" xmlns:a14="http://schemas.microsoft.com/office/drawing/2010/main" id="{A4FAB8E1-C805-4CA4-B1AB-7A325D1EEA12}"/>
                  </a:ext>
                </a:extLst>
              </p:cNvPr>
              <p:cNvSpPr txBox="1">
                <a:spLocks noRot="1" noChangeAspect="1" noMove="1" noResize="1" noEditPoints="1" noAdjustHandles="1" noChangeArrowheads="1" noChangeShapeType="1" noTextEdit="1"/>
              </p:cNvSpPr>
              <p:nvPr/>
            </p:nvSpPr>
            <p:spPr>
              <a:xfrm>
                <a:off x="7551717" y="3647271"/>
                <a:ext cx="1600566" cy="474489"/>
              </a:xfrm>
              <a:prstGeom prst="rect">
                <a:avLst/>
              </a:prstGeom>
              <a:blipFill rotWithShape="1">
                <a:blip r:embed="rId19"/>
                <a:stretch>
                  <a:fillRect/>
                </a:stretch>
              </a:blipFill>
            </p:spPr>
            <p:txBody>
              <a:bodyPr/>
              <a:lstStyle/>
              <a:p>
                <a:r>
                  <a:rPr lang="es-CR">
                    <a:noFill/>
                  </a:rPr>
                  <a:t> </a:t>
                </a:r>
              </a:p>
            </p:txBody>
          </p:sp>
        </mc:Fallback>
      </mc:AlternateContent>
      <p:sp>
        <p:nvSpPr>
          <p:cNvPr id="133" name="TextBox 225">
            <a:extLst>
              <a:ext uri="{FF2B5EF4-FFF2-40B4-BE49-F238E27FC236}">
                <a16:creationId xmlns:a16="http://schemas.microsoft.com/office/drawing/2014/main" xmlns="" id="{66A5C21C-16FB-48C7-9109-90A978E2BB5F}"/>
              </a:ext>
            </a:extLst>
          </p:cNvPr>
          <p:cNvSpPr txBox="1"/>
          <p:nvPr/>
        </p:nvSpPr>
        <p:spPr>
          <a:xfrm>
            <a:off x="6935958" y="3099390"/>
            <a:ext cx="1608004" cy="307777"/>
          </a:xfrm>
          <a:prstGeom prst="rect">
            <a:avLst/>
          </a:prstGeom>
          <a:noFill/>
        </p:spPr>
        <p:txBody>
          <a:bodyPr wrap="none" rtlCol="0">
            <a:spAutoFit/>
          </a:bodyPr>
          <a:lstStyle/>
          <a:p>
            <a:r>
              <a:rPr lang="es-CR" sz="1400" i="1" dirty="0"/>
              <a:t>(Input </a:t>
            </a:r>
            <a:r>
              <a:rPr lang="es-CR" sz="1400" i="1" dirty="0" err="1"/>
              <a:t>Bias</a:t>
            </a:r>
            <a:r>
              <a:rPr lang="es-CR" sz="1400" i="1" dirty="0"/>
              <a:t> </a:t>
            </a:r>
            <a:r>
              <a:rPr lang="es-CR" sz="1400" i="1" dirty="0" err="1"/>
              <a:t>Current</a:t>
            </a:r>
            <a:r>
              <a:rPr lang="es-CR" sz="1400" i="1" dirty="0"/>
              <a:t>)</a:t>
            </a:r>
            <a:endParaRPr lang="en-US" sz="1400" i="1" dirty="0"/>
          </a:p>
        </p:txBody>
      </p:sp>
      <p:sp>
        <p:nvSpPr>
          <p:cNvPr id="134" name="TextBox 226">
            <a:extLst>
              <a:ext uri="{FF2B5EF4-FFF2-40B4-BE49-F238E27FC236}">
                <a16:creationId xmlns:a16="http://schemas.microsoft.com/office/drawing/2014/main" xmlns="" id="{F2EC30DB-B300-4DB7-A34D-DAF0455C8B5B}"/>
              </a:ext>
            </a:extLst>
          </p:cNvPr>
          <p:cNvSpPr txBox="1"/>
          <p:nvPr/>
        </p:nvSpPr>
        <p:spPr>
          <a:xfrm>
            <a:off x="6909604" y="4384745"/>
            <a:ext cx="3611303" cy="830997"/>
          </a:xfrm>
          <a:prstGeom prst="rect">
            <a:avLst/>
          </a:prstGeom>
          <a:noFill/>
        </p:spPr>
        <p:txBody>
          <a:bodyPr wrap="square" rtlCol="0">
            <a:spAutoFit/>
          </a:bodyPr>
          <a:lstStyle/>
          <a:p>
            <a:r>
              <a:rPr lang="es-CR" sz="1600" dirty="0"/>
              <a:t>Promedio de las corrientes de entrada del amplificador para garantizar que el voltaje de salida sea 0 V.</a:t>
            </a:r>
            <a:endParaRPr lang="en-US" sz="1600" dirty="0"/>
          </a:p>
        </p:txBody>
      </p:sp>
      <mc:AlternateContent xmlns:mc="http://schemas.openxmlformats.org/markup-compatibility/2006" xmlns:a14="http://schemas.microsoft.com/office/drawing/2010/main">
        <mc:Choice Requires="a14">
          <p:sp>
            <p:nvSpPr>
              <p:cNvPr id="135" name="TextBox 227">
                <a:extLst>
                  <a:ext uri="{FF2B5EF4-FFF2-40B4-BE49-F238E27FC236}">
                    <a16:creationId xmlns:a16="http://schemas.microsoft.com/office/drawing/2014/main" xmlns="" id="{8F142FE6-8C44-403A-BB98-1A71E99C00E7}"/>
                  </a:ext>
                </a:extLst>
              </p:cNvPr>
              <p:cNvSpPr txBox="1"/>
              <p:nvPr/>
            </p:nvSpPr>
            <p:spPr>
              <a:xfrm>
                <a:off x="7585407" y="5450975"/>
                <a:ext cx="72987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panose="02040503050406030204" pitchFamily="18" charset="0"/>
                            </a:rPr>
                            <m:t>𝐼</m:t>
                          </m:r>
                        </m:e>
                        <m:sub>
                          <m:r>
                            <a:rPr lang="es-CR" sz="1600" b="0" i="1" smtClean="0">
                              <a:latin typeface="Cambria Math" panose="02040503050406030204" pitchFamily="18" charset="0"/>
                            </a:rPr>
                            <m:t>𝑏𝑖𝑎𝑠</m:t>
                          </m:r>
                        </m:sub>
                      </m:sSub>
                      <m:r>
                        <a:rPr lang="en-US" sz="1600" b="0" i="1" smtClean="0">
                          <a:latin typeface="Cambria Math" panose="02040503050406030204" pitchFamily="18" charset="0"/>
                        </a:rPr>
                        <m:t>=?</m:t>
                      </m:r>
                    </m:oMath>
                  </m:oMathPara>
                </a14:m>
                <a:endParaRPr lang="en-US" sz="1600" dirty="0"/>
              </a:p>
            </p:txBody>
          </p:sp>
        </mc:Choice>
        <mc:Fallback xmlns="">
          <p:sp>
            <p:nvSpPr>
              <p:cNvPr id="135"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7585407" y="5450975"/>
                <a:ext cx="729879" cy="246221"/>
              </a:xfrm>
              <a:prstGeom prst="rect">
                <a:avLst/>
              </a:prstGeom>
              <a:blipFill rotWithShape="1">
                <a:blip r:embed="rId20"/>
                <a:stretch>
                  <a:fillRect l="-5833" r="-5833" b="-14634"/>
                </a:stretch>
              </a:blipFill>
            </p:spPr>
            <p:txBody>
              <a:bodyPr/>
              <a:lstStyle/>
              <a:p>
                <a:r>
                  <a:rPr lang="es-CR">
                    <a:noFill/>
                  </a:rPr>
                  <a:t> </a:t>
                </a:r>
              </a:p>
            </p:txBody>
          </p:sp>
        </mc:Fallback>
      </mc:AlternateContent>
    </p:spTree>
    <p:extLst>
      <p:ext uri="{BB962C8B-B14F-4D97-AF65-F5344CB8AC3E}">
        <p14:creationId xmlns:p14="http://schemas.microsoft.com/office/powerpoint/2010/main" val="613754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175" y="1533387"/>
            <a:ext cx="23476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04154" y="2672505"/>
            <a:ext cx="5353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13"/>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14"/>
                <a:stretch>
                  <a:fillRect l="-17188" t="-23333" r="-23438" b="-5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5355770" y="1115243"/>
                <a:ext cx="6044541" cy="646331"/>
              </a:xfrm>
              <a:prstGeom prst="rect">
                <a:avLst/>
              </a:prstGeom>
              <a:noFill/>
            </p:spPr>
            <p:txBody>
              <a:bodyPr wrap="square" rtlCol="0">
                <a:spAutoFit/>
              </a:bodyPr>
              <a:lstStyle/>
              <a:p>
                <a:r>
                  <a:rPr lang="es-CR" dirty="0" smtClean="0"/>
                  <a:t>¿Cómo corregir la desviación del voltaje de salida </a:t>
                </a:r>
                <a14:m>
                  <m:oMath xmlns:m="http://schemas.openxmlformats.org/officeDocument/2006/math">
                    <m:sSub>
                      <m:sSubPr>
                        <m:ctrlPr>
                          <a:rPr lang="es-CR" i="1" smtClean="0">
                            <a:latin typeface="Cambria Math"/>
                          </a:rPr>
                        </m:ctrlPr>
                      </m:sSubPr>
                      <m:e>
                        <m:r>
                          <a:rPr lang="es-CR" b="0" i="1" smtClean="0">
                            <a:latin typeface="Cambria Math"/>
                          </a:rPr>
                          <m:t>𝑣</m:t>
                        </m:r>
                      </m:e>
                      <m:sub>
                        <m:r>
                          <a:rPr lang="es-CR" b="0" i="1" smtClean="0">
                            <a:latin typeface="Cambria Math"/>
                          </a:rPr>
                          <m:t>𝑜</m:t>
                        </m:r>
                        <m:r>
                          <a:rPr lang="es-CR" b="0" i="1" smtClean="0">
                            <a:latin typeface="Cambria Math"/>
                          </a:rPr>
                          <m:t> </m:t>
                        </m:r>
                      </m:sub>
                    </m:sSub>
                  </m:oMath>
                </a14:m>
                <a:r>
                  <a:rPr lang="es-CR" dirty="0" smtClean="0"/>
                  <a:t>(Offset) producido por el desbalance en el amplificador diferencial?</a:t>
                </a:r>
                <a:endParaRPr lang="es-CR" dirty="0"/>
              </a:p>
            </p:txBody>
          </p:sp>
        </mc:Choice>
        <mc:Fallback xmlns="">
          <p:sp>
            <p:nvSpPr>
              <p:cNvPr id="8" name="7 CuadroTexto"/>
              <p:cNvSpPr txBox="1">
                <a:spLocks noRot="1" noChangeAspect="1" noMove="1" noResize="1" noEditPoints="1" noAdjustHandles="1" noChangeArrowheads="1" noChangeShapeType="1" noTextEdit="1"/>
              </p:cNvSpPr>
              <p:nvPr/>
            </p:nvSpPr>
            <p:spPr>
              <a:xfrm>
                <a:off x="5355770" y="1115243"/>
                <a:ext cx="6044541" cy="646331"/>
              </a:xfrm>
              <a:prstGeom prst="rect">
                <a:avLst/>
              </a:prstGeom>
              <a:blipFill rotWithShape="1">
                <a:blip r:embed="rId15"/>
                <a:stretch>
                  <a:fillRect l="-908" t="-4717" b="-14151"/>
                </a:stretch>
              </a:blipFill>
            </p:spPr>
            <p:txBody>
              <a:bodyPr/>
              <a:lstStyle/>
              <a:p>
                <a:r>
                  <a:rPr lang="es-CR">
                    <a:noFill/>
                  </a:rPr>
                  <a:t> </a:t>
                </a:r>
              </a:p>
            </p:txBody>
          </p:sp>
        </mc:Fallback>
      </mc:AlternateContent>
      <p:sp>
        <p:nvSpPr>
          <p:cNvPr id="5" name="4 CuadroTexto"/>
          <p:cNvSpPr txBox="1"/>
          <p:nvPr/>
        </p:nvSpPr>
        <p:spPr>
          <a:xfrm>
            <a:off x="5355770" y="2074747"/>
            <a:ext cx="1274451" cy="369332"/>
          </a:xfrm>
          <a:prstGeom prst="rect">
            <a:avLst/>
          </a:prstGeom>
          <a:noFill/>
        </p:spPr>
        <p:txBody>
          <a:bodyPr wrap="none" rtlCol="0">
            <a:spAutoFit/>
          </a:bodyPr>
          <a:lstStyle/>
          <a:p>
            <a:r>
              <a:rPr lang="es-CR" dirty="0" smtClean="0"/>
              <a:t>Método 1:  </a:t>
            </a:r>
            <a:endParaRPr lang="es-CR" dirty="0"/>
          </a:p>
        </p:txBody>
      </p:sp>
      <p:grpSp>
        <p:nvGrpSpPr>
          <p:cNvPr id="7" name="6 Grupo"/>
          <p:cNvGrpSpPr/>
          <p:nvPr/>
        </p:nvGrpSpPr>
        <p:grpSpPr>
          <a:xfrm flipH="1">
            <a:off x="816959" y="2531944"/>
            <a:ext cx="195781" cy="290336"/>
            <a:chOff x="5245291" y="4677883"/>
            <a:chExt cx="299293" cy="290336"/>
          </a:xfrm>
        </p:grpSpPr>
        <p:grpSp>
          <p:nvGrpSpPr>
            <p:cNvPr id="110" name="Group 94">
              <a:extLst>
                <a:ext uri="{FF2B5EF4-FFF2-40B4-BE49-F238E27FC236}">
                  <a16:creationId xmlns:a16="http://schemas.microsoft.com/office/drawing/2014/main" xmlns="" id="{0966BAAB-165E-43D9-B473-79727363905C}"/>
                </a:ext>
              </a:extLst>
            </p:cNvPr>
            <p:cNvGrpSpPr/>
            <p:nvPr/>
          </p:nvGrpSpPr>
          <p:grpSpPr>
            <a:xfrm rot="5400000">
              <a:off x="5361163" y="4784797"/>
              <a:ext cx="290336" cy="76507"/>
              <a:chOff x="7529811" y="3713163"/>
              <a:chExt cx="640072" cy="158750"/>
            </a:xfrm>
          </p:grpSpPr>
          <p:cxnSp>
            <p:nvCxnSpPr>
              <p:cNvPr id="11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245291" y="4822433"/>
              <a:ext cx="220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cxnSp>
        <p:nvCxnSpPr>
          <p:cNvPr id="130" name="Straight Connector 127">
            <a:extLst>
              <a:ext uri="{FF2B5EF4-FFF2-40B4-BE49-F238E27FC236}">
                <a16:creationId xmlns:a16="http://schemas.microsoft.com/office/drawing/2014/main" xmlns="" id="{2A32AF7A-4708-48BC-BA70-81FC780196E9}"/>
              </a:ext>
            </a:extLst>
          </p:cNvPr>
          <p:cNvCxnSpPr>
            <a:cxnSpLocks/>
          </p:cNvCxnSpPr>
          <p:nvPr/>
        </p:nvCxnSpPr>
        <p:spPr>
          <a:xfrm>
            <a:off x="834747" y="1533387"/>
            <a:ext cx="0" cy="10090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2" idx="4"/>
          </p:cNvCxnSpPr>
          <p:nvPr/>
        </p:nvCxnSpPr>
        <p:spPr>
          <a:xfrm rot="5400000" flipH="1">
            <a:off x="861951" y="2788706"/>
            <a:ext cx="1611882" cy="1659432"/>
          </a:xfrm>
          <a:prstGeom prst="bentConnector4">
            <a:avLst>
              <a:gd name="adj1" fmla="val -4727"/>
              <a:gd name="adj2" fmla="val 99997"/>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29 CuadroTexto"/>
              <p:cNvSpPr txBox="1"/>
              <p:nvPr/>
            </p:nvSpPr>
            <p:spPr>
              <a:xfrm>
                <a:off x="409738" y="2545895"/>
                <a:ext cx="3438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𝑅</m:t>
                      </m:r>
                    </m:oMath>
                  </m:oMathPara>
                </a14:m>
                <a:endParaRPr lang="es-CR" sz="1400" dirty="0"/>
              </a:p>
            </p:txBody>
          </p:sp>
        </mc:Choice>
        <mc:Fallback xmlns="">
          <p:sp>
            <p:nvSpPr>
              <p:cNvPr id="30" name="29 CuadroTexto"/>
              <p:cNvSpPr txBox="1">
                <a:spLocks noRot="1" noChangeAspect="1" noMove="1" noResize="1" noEditPoints="1" noAdjustHandles="1" noChangeArrowheads="1" noChangeShapeType="1" noTextEdit="1"/>
              </p:cNvSpPr>
              <p:nvPr/>
            </p:nvSpPr>
            <p:spPr>
              <a:xfrm>
                <a:off x="409738" y="2545895"/>
                <a:ext cx="343812" cy="307777"/>
              </a:xfrm>
              <a:prstGeom prst="rect">
                <a:avLst/>
              </a:prstGeom>
              <a:blipFill rotWithShape="1">
                <a:blip r:embed="rId1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7" name="TextBox 227">
                <a:extLst>
                  <a:ext uri="{FF2B5EF4-FFF2-40B4-BE49-F238E27FC236}">
                    <a16:creationId xmlns:a16="http://schemas.microsoft.com/office/drawing/2014/main" xmlns="" id="{8F142FE6-8C44-403A-BB98-1A71E99C00E7}"/>
                  </a:ext>
                </a:extLst>
              </p:cNvPr>
              <p:cNvSpPr txBox="1"/>
              <p:nvPr/>
            </p:nvSpPr>
            <p:spPr>
              <a:xfrm>
                <a:off x="1040422" y="2736443"/>
                <a:ext cx="37228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oMath>
                  </m:oMathPara>
                </a14:m>
                <a:endParaRPr lang="en-US" sz="1600" dirty="0"/>
              </a:p>
            </p:txBody>
          </p:sp>
        </mc:Choice>
        <mc:Fallback xmlns="">
          <p:sp>
            <p:nvSpPr>
              <p:cNvPr id="137"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1040422" y="2736443"/>
                <a:ext cx="372281" cy="246221"/>
              </a:xfrm>
              <a:prstGeom prst="rect">
                <a:avLst/>
              </a:prstGeom>
              <a:blipFill rotWithShape="1">
                <a:blip r:embed="rId18"/>
                <a:stretch>
                  <a:fillRect l="-13115" r="-4918" b="-15000"/>
                </a:stretch>
              </a:blipFill>
            </p:spPr>
            <p:txBody>
              <a:bodyPr/>
              <a:lstStyle/>
              <a:p>
                <a:r>
                  <a:rPr lang="es-CR">
                    <a:noFill/>
                  </a:rPr>
                  <a:t> </a:t>
                </a:r>
              </a:p>
            </p:txBody>
          </p:sp>
        </mc:Fallback>
      </mc:AlternateContent>
      <p:sp>
        <p:nvSpPr>
          <p:cNvPr id="105" name="TextBox 223">
            <a:extLst>
              <a:ext uri="{FF2B5EF4-FFF2-40B4-BE49-F238E27FC236}">
                <a16:creationId xmlns:a16="http://schemas.microsoft.com/office/drawing/2014/main" xmlns="" id="{9F393A4F-B2EF-49C9-95CD-A38D112659FD}"/>
              </a:ext>
            </a:extLst>
          </p:cNvPr>
          <p:cNvSpPr txBox="1"/>
          <p:nvPr/>
        </p:nvSpPr>
        <p:spPr>
          <a:xfrm>
            <a:off x="6870884" y="2774434"/>
            <a:ext cx="3162532" cy="338554"/>
          </a:xfrm>
          <a:prstGeom prst="rect">
            <a:avLst/>
          </a:prstGeom>
          <a:noFill/>
        </p:spPr>
        <p:txBody>
          <a:bodyPr wrap="none" rtlCol="0">
            <a:spAutoFit/>
          </a:bodyPr>
          <a:lstStyle/>
          <a:p>
            <a:r>
              <a:rPr lang="es-CR" sz="1600" dirty="0">
                <a:solidFill>
                  <a:srgbClr val="FF0000"/>
                </a:solidFill>
              </a:rPr>
              <a:t>Corriente de </a:t>
            </a:r>
            <a:r>
              <a:rPr lang="es-CR" sz="1600" dirty="0" smtClean="0">
                <a:solidFill>
                  <a:srgbClr val="FF0000"/>
                </a:solidFill>
              </a:rPr>
              <a:t>Desviación de </a:t>
            </a:r>
            <a:r>
              <a:rPr lang="es-CR" sz="1600" dirty="0">
                <a:solidFill>
                  <a:srgbClr val="FF0000"/>
                </a:solidFill>
              </a:rPr>
              <a:t>Entrada </a:t>
            </a:r>
            <a:endParaRPr lang="en-US" sz="1600" dirty="0">
              <a:solidFill>
                <a:srgbClr val="FF0000"/>
              </a:solidFill>
            </a:endParaRPr>
          </a:p>
        </p:txBody>
      </p:sp>
      <mc:AlternateContent xmlns:mc="http://schemas.openxmlformats.org/markup-compatibility/2006" xmlns:a14="http://schemas.microsoft.com/office/drawing/2010/main">
        <mc:Choice Requires="a14">
          <p:sp>
            <p:nvSpPr>
              <p:cNvPr id="106" name="TextBox 224">
                <a:extLst>
                  <a:ext uri="{FF2B5EF4-FFF2-40B4-BE49-F238E27FC236}">
                    <a16:creationId xmlns:a16="http://schemas.microsoft.com/office/drawing/2014/main" xmlns="" id="{A4FAB8E1-C805-4CA4-B1AB-7A325D1EEA12}"/>
                  </a:ext>
                </a:extLst>
              </p:cNvPr>
              <p:cNvSpPr txBox="1"/>
              <p:nvPr/>
            </p:nvSpPr>
            <p:spPr>
              <a:xfrm>
                <a:off x="7542979" y="3600099"/>
                <a:ext cx="145309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panose="02040503050406030204" pitchFamily="18" charset="0"/>
                            </a:rPr>
                            <m:t>𝐼</m:t>
                          </m:r>
                        </m:e>
                        <m:sub>
                          <m:r>
                            <a:rPr lang="es-CR" sz="1600" b="0" i="1" smtClean="0">
                              <a:latin typeface="Cambria Math"/>
                            </a:rPr>
                            <m:t>𝑜𝑠</m:t>
                          </m:r>
                        </m:sub>
                      </m:sSub>
                      <m:r>
                        <a:rPr lang="en-US" sz="1600" b="0" i="1" smtClean="0">
                          <a:latin typeface="Cambria Math" panose="02040503050406030204" pitchFamily="18" charset="0"/>
                        </a:rPr>
                        <m:t>=</m:t>
                      </m:r>
                      <m:d>
                        <m:dPr>
                          <m:begChr m:val="|"/>
                          <m:endChr m:val="|"/>
                          <m:ctrlPr>
                            <a:rPr lang="en-US" sz="1600" i="1">
                              <a:latin typeface="Cambria Math"/>
                            </a:rPr>
                          </m:ctrlPr>
                        </m:dPr>
                        <m:e>
                          <m:sSub>
                            <m:sSubPr>
                              <m:ctrlPr>
                                <a:rPr lang="en-US" sz="1600" i="1">
                                  <a:latin typeface="Cambria Math"/>
                                </a:rPr>
                              </m:ctrlPr>
                            </m:sSubPr>
                            <m:e>
                              <m:r>
                                <a:rPr lang="es-CR" sz="1600" i="1">
                                  <a:latin typeface="Cambria Math" panose="02040503050406030204" pitchFamily="18" charset="0"/>
                                </a:rPr>
                                <m:t>𝐼</m:t>
                              </m:r>
                            </m:e>
                            <m:sub>
                              <m:r>
                                <a:rPr lang="es-CR" sz="1600" i="1">
                                  <a:latin typeface="Cambria Math" panose="02040503050406030204" pitchFamily="18" charset="0"/>
                                </a:rPr>
                                <m:t>𝐵</m:t>
                              </m:r>
                              <m:r>
                                <a:rPr lang="es-CR" sz="1600" i="1">
                                  <a:latin typeface="Cambria Math" panose="02040503050406030204" pitchFamily="18" charset="0"/>
                                </a:rPr>
                                <m:t>1</m:t>
                              </m:r>
                            </m:sub>
                          </m:sSub>
                          <m:r>
                            <a:rPr lang="es-CR" sz="1600" i="1">
                              <a:latin typeface="Cambria Math"/>
                            </a:rPr>
                            <m:t>−</m:t>
                          </m:r>
                          <m:sSub>
                            <m:sSubPr>
                              <m:ctrlPr>
                                <a:rPr lang="en-US" sz="1600" i="1">
                                  <a:latin typeface="Cambria Math"/>
                                </a:rPr>
                              </m:ctrlPr>
                            </m:sSubPr>
                            <m:e>
                              <m:r>
                                <a:rPr lang="en-US" sz="1600" i="1">
                                  <a:latin typeface="Cambria Math" panose="02040503050406030204" pitchFamily="18" charset="0"/>
                                </a:rPr>
                                <m:t>𝐼</m:t>
                              </m:r>
                            </m:e>
                            <m:sub>
                              <m:r>
                                <a:rPr lang="en-US" sz="1600" i="1">
                                  <a:latin typeface="Cambria Math" panose="02040503050406030204" pitchFamily="18" charset="0"/>
                                </a:rPr>
                                <m:t>𝐵</m:t>
                              </m:r>
                              <m:r>
                                <a:rPr lang="en-US" sz="1600" i="1">
                                  <a:latin typeface="Cambria Math" panose="02040503050406030204" pitchFamily="18" charset="0"/>
                                </a:rPr>
                                <m:t>2</m:t>
                              </m:r>
                            </m:sub>
                          </m:sSub>
                        </m:e>
                      </m:d>
                    </m:oMath>
                  </m:oMathPara>
                </a14:m>
                <a:endParaRPr lang="en-US" sz="1600" dirty="0"/>
              </a:p>
            </p:txBody>
          </p:sp>
        </mc:Choice>
        <mc:Fallback xmlns="">
          <p:sp>
            <p:nvSpPr>
              <p:cNvPr id="106" name="TextBox 224">
                <a:extLst>
                  <a:ext uri="{FF2B5EF4-FFF2-40B4-BE49-F238E27FC236}">
                    <a16:creationId xmlns="" xmlns:a16="http://schemas.microsoft.com/office/drawing/2014/main" xmlns:a14="http://schemas.microsoft.com/office/drawing/2010/main" id="{A4FAB8E1-C805-4CA4-B1AB-7A325D1EEA12}"/>
                  </a:ext>
                </a:extLst>
              </p:cNvPr>
              <p:cNvSpPr txBox="1">
                <a:spLocks noRot="1" noChangeAspect="1" noMove="1" noResize="1" noEditPoints="1" noAdjustHandles="1" noChangeArrowheads="1" noChangeShapeType="1" noTextEdit="1"/>
              </p:cNvSpPr>
              <p:nvPr/>
            </p:nvSpPr>
            <p:spPr>
              <a:xfrm>
                <a:off x="7542979" y="3600099"/>
                <a:ext cx="1453090" cy="246221"/>
              </a:xfrm>
              <a:prstGeom prst="rect">
                <a:avLst/>
              </a:prstGeom>
              <a:blipFill rotWithShape="1">
                <a:blip r:embed="rId19"/>
                <a:stretch>
                  <a:fillRect l="-2510" b="-12500"/>
                </a:stretch>
              </a:blipFill>
            </p:spPr>
            <p:txBody>
              <a:bodyPr/>
              <a:lstStyle/>
              <a:p>
                <a:r>
                  <a:rPr lang="es-CR">
                    <a:noFill/>
                  </a:rPr>
                  <a:t> </a:t>
                </a:r>
              </a:p>
            </p:txBody>
          </p:sp>
        </mc:Fallback>
      </mc:AlternateContent>
      <p:sp>
        <p:nvSpPr>
          <p:cNvPr id="107" name="TextBox 225">
            <a:extLst>
              <a:ext uri="{FF2B5EF4-FFF2-40B4-BE49-F238E27FC236}">
                <a16:creationId xmlns:a16="http://schemas.microsoft.com/office/drawing/2014/main" xmlns="" id="{66A5C21C-16FB-48C7-9109-90A978E2BB5F}"/>
              </a:ext>
            </a:extLst>
          </p:cNvPr>
          <p:cNvSpPr txBox="1"/>
          <p:nvPr/>
        </p:nvSpPr>
        <p:spPr>
          <a:xfrm>
            <a:off x="6927220" y="3052218"/>
            <a:ext cx="1746247" cy="307777"/>
          </a:xfrm>
          <a:prstGeom prst="rect">
            <a:avLst/>
          </a:prstGeom>
          <a:noFill/>
        </p:spPr>
        <p:txBody>
          <a:bodyPr wrap="none" rtlCol="0">
            <a:spAutoFit/>
          </a:bodyPr>
          <a:lstStyle/>
          <a:p>
            <a:r>
              <a:rPr lang="es-CR" sz="1400" i="1" dirty="0"/>
              <a:t>(Input </a:t>
            </a:r>
            <a:r>
              <a:rPr lang="es-CR" sz="1400" i="1" dirty="0" smtClean="0"/>
              <a:t>Offset </a:t>
            </a:r>
            <a:r>
              <a:rPr lang="es-CR" sz="1400" i="1" dirty="0" err="1" smtClean="0"/>
              <a:t>Current</a:t>
            </a:r>
            <a:r>
              <a:rPr lang="es-CR" sz="1400" i="1" dirty="0"/>
              <a:t>)</a:t>
            </a:r>
            <a:endParaRPr lang="en-US" sz="1400" i="1" dirty="0"/>
          </a:p>
        </p:txBody>
      </p:sp>
      <p:sp>
        <p:nvSpPr>
          <p:cNvPr id="108" name="TextBox 226">
            <a:extLst>
              <a:ext uri="{FF2B5EF4-FFF2-40B4-BE49-F238E27FC236}">
                <a16:creationId xmlns:a16="http://schemas.microsoft.com/office/drawing/2014/main" xmlns="" id="{F2EC30DB-B300-4DB7-A34D-DAF0455C8B5B}"/>
              </a:ext>
            </a:extLst>
          </p:cNvPr>
          <p:cNvSpPr txBox="1"/>
          <p:nvPr/>
        </p:nvSpPr>
        <p:spPr>
          <a:xfrm>
            <a:off x="6900866" y="4337573"/>
            <a:ext cx="3611303" cy="830997"/>
          </a:xfrm>
          <a:prstGeom prst="rect">
            <a:avLst/>
          </a:prstGeom>
          <a:noFill/>
        </p:spPr>
        <p:txBody>
          <a:bodyPr wrap="square" rtlCol="0">
            <a:spAutoFit/>
          </a:bodyPr>
          <a:lstStyle/>
          <a:p>
            <a:r>
              <a:rPr lang="es-CR" sz="1600" dirty="0" smtClean="0"/>
              <a:t>Diferencia de </a:t>
            </a:r>
            <a:r>
              <a:rPr lang="es-CR" sz="1600" dirty="0"/>
              <a:t>las corrientes de entrada del amplificador para garantizar que el voltaje de salida sea 0 V</a:t>
            </a:r>
            <a:r>
              <a:rPr lang="es-CR" sz="1600" dirty="0" smtClean="0"/>
              <a:t>. </a:t>
            </a:r>
            <a:endParaRPr lang="en-US" sz="1600" dirty="0"/>
          </a:p>
        </p:txBody>
      </p:sp>
      <mc:AlternateContent xmlns:mc="http://schemas.openxmlformats.org/markup-compatibility/2006" xmlns:a14="http://schemas.microsoft.com/office/drawing/2010/main">
        <mc:Choice Requires="a14">
          <p:sp>
            <p:nvSpPr>
              <p:cNvPr id="109" name="TextBox 227">
                <a:extLst>
                  <a:ext uri="{FF2B5EF4-FFF2-40B4-BE49-F238E27FC236}">
                    <a16:creationId xmlns:a16="http://schemas.microsoft.com/office/drawing/2014/main" xmlns="" id="{8F142FE6-8C44-403A-BB98-1A71E99C00E7}"/>
                  </a:ext>
                </a:extLst>
              </p:cNvPr>
              <p:cNvSpPr txBox="1"/>
              <p:nvPr/>
            </p:nvSpPr>
            <p:spPr>
              <a:xfrm>
                <a:off x="7576669" y="5403803"/>
                <a:ext cx="5824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panose="02040503050406030204" pitchFamily="18" charset="0"/>
                            </a:rPr>
                            <m:t>𝐼</m:t>
                          </m:r>
                        </m:e>
                        <m:sub>
                          <m:r>
                            <a:rPr lang="es-CR" sz="1600" b="0" i="1" smtClean="0">
                              <a:latin typeface="Cambria Math"/>
                            </a:rPr>
                            <m:t>𝑜𝑠</m:t>
                          </m:r>
                        </m:sub>
                      </m:sSub>
                      <m:r>
                        <a:rPr lang="en-US" sz="1600" b="0" i="1" smtClean="0">
                          <a:latin typeface="Cambria Math" panose="02040503050406030204" pitchFamily="18" charset="0"/>
                        </a:rPr>
                        <m:t>=?</m:t>
                      </m:r>
                    </m:oMath>
                  </m:oMathPara>
                </a14:m>
                <a:endParaRPr lang="en-US" sz="1600" dirty="0"/>
              </a:p>
            </p:txBody>
          </p:sp>
        </mc:Choice>
        <mc:Fallback xmlns="">
          <p:sp>
            <p:nvSpPr>
              <p:cNvPr id="109"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7576669" y="5403803"/>
                <a:ext cx="582404" cy="246221"/>
              </a:xfrm>
              <a:prstGeom prst="rect">
                <a:avLst/>
              </a:prstGeom>
              <a:blipFill rotWithShape="1">
                <a:blip r:embed="rId20"/>
                <a:stretch>
                  <a:fillRect l="-8421" r="-7368" b="-9756"/>
                </a:stretch>
              </a:blipFill>
            </p:spPr>
            <p:txBody>
              <a:bodyPr/>
              <a:lstStyle/>
              <a:p>
                <a:r>
                  <a:rPr lang="es-CR">
                    <a:noFill/>
                  </a:rPr>
                  <a:t> </a:t>
                </a:r>
              </a:p>
            </p:txBody>
          </p:sp>
        </mc:Fallback>
      </mc:AlternateContent>
    </p:spTree>
    <p:extLst>
      <p:ext uri="{BB962C8B-B14F-4D97-AF65-F5344CB8AC3E}">
        <p14:creationId xmlns:p14="http://schemas.microsoft.com/office/powerpoint/2010/main" val="2017731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175" y="1533387"/>
            <a:ext cx="23476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04154" y="2672505"/>
            <a:ext cx="5353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13"/>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14"/>
                <a:stretch>
                  <a:fillRect l="-17188" t="-23333" r="-23438" b="-53333"/>
                </a:stretch>
              </a:blipFill>
            </p:spPr>
            <p:txBody>
              <a:bodyPr/>
              <a:lstStyle/>
              <a:p>
                <a:r>
                  <a:rPr lang="es-CR">
                    <a:noFill/>
                  </a:rPr>
                  <a:t> </a:t>
                </a:r>
              </a:p>
            </p:txBody>
          </p:sp>
        </mc:Fallback>
      </mc:AlternateContent>
      <p:grpSp>
        <p:nvGrpSpPr>
          <p:cNvPr id="7" name="6 Grupo"/>
          <p:cNvGrpSpPr/>
          <p:nvPr/>
        </p:nvGrpSpPr>
        <p:grpSpPr>
          <a:xfrm flipH="1">
            <a:off x="816959" y="2531944"/>
            <a:ext cx="195781" cy="290336"/>
            <a:chOff x="5245291" y="4677883"/>
            <a:chExt cx="299293" cy="290336"/>
          </a:xfrm>
        </p:grpSpPr>
        <p:grpSp>
          <p:nvGrpSpPr>
            <p:cNvPr id="110" name="Group 94">
              <a:extLst>
                <a:ext uri="{FF2B5EF4-FFF2-40B4-BE49-F238E27FC236}">
                  <a16:creationId xmlns:a16="http://schemas.microsoft.com/office/drawing/2014/main" xmlns="" id="{0966BAAB-165E-43D9-B473-79727363905C}"/>
                </a:ext>
              </a:extLst>
            </p:cNvPr>
            <p:cNvGrpSpPr/>
            <p:nvPr/>
          </p:nvGrpSpPr>
          <p:grpSpPr>
            <a:xfrm rot="5400000">
              <a:off x="5361163" y="4784797"/>
              <a:ext cx="290336" cy="76507"/>
              <a:chOff x="7529811" y="3713163"/>
              <a:chExt cx="640072" cy="158750"/>
            </a:xfrm>
          </p:grpSpPr>
          <p:cxnSp>
            <p:nvCxnSpPr>
              <p:cNvPr id="11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245291" y="4822433"/>
              <a:ext cx="220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cxnSp>
        <p:nvCxnSpPr>
          <p:cNvPr id="130" name="Straight Connector 127">
            <a:extLst>
              <a:ext uri="{FF2B5EF4-FFF2-40B4-BE49-F238E27FC236}">
                <a16:creationId xmlns:a16="http://schemas.microsoft.com/office/drawing/2014/main" xmlns="" id="{2A32AF7A-4708-48BC-BA70-81FC780196E9}"/>
              </a:ext>
            </a:extLst>
          </p:cNvPr>
          <p:cNvCxnSpPr>
            <a:cxnSpLocks/>
          </p:cNvCxnSpPr>
          <p:nvPr/>
        </p:nvCxnSpPr>
        <p:spPr>
          <a:xfrm>
            <a:off x="834747" y="1533387"/>
            <a:ext cx="0" cy="10090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2" idx="4"/>
          </p:cNvCxnSpPr>
          <p:nvPr/>
        </p:nvCxnSpPr>
        <p:spPr>
          <a:xfrm rot="5400000" flipH="1">
            <a:off x="861951" y="2788706"/>
            <a:ext cx="1611882" cy="1659432"/>
          </a:xfrm>
          <a:prstGeom prst="bentConnector4">
            <a:avLst>
              <a:gd name="adj1" fmla="val -4727"/>
              <a:gd name="adj2" fmla="val 99997"/>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29 CuadroTexto"/>
              <p:cNvSpPr txBox="1"/>
              <p:nvPr/>
            </p:nvSpPr>
            <p:spPr>
              <a:xfrm>
                <a:off x="409738" y="2545895"/>
                <a:ext cx="3438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𝑅</m:t>
                      </m:r>
                    </m:oMath>
                  </m:oMathPara>
                </a14:m>
                <a:endParaRPr lang="es-CR" sz="1400" dirty="0"/>
              </a:p>
            </p:txBody>
          </p:sp>
        </mc:Choice>
        <mc:Fallback xmlns="">
          <p:sp>
            <p:nvSpPr>
              <p:cNvPr id="30" name="29 CuadroTexto"/>
              <p:cNvSpPr txBox="1">
                <a:spLocks noRot="1" noChangeAspect="1" noMove="1" noResize="1" noEditPoints="1" noAdjustHandles="1" noChangeArrowheads="1" noChangeShapeType="1" noTextEdit="1"/>
              </p:cNvSpPr>
              <p:nvPr/>
            </p:nvSpPr>
            <p:spPr>
              <a:xfrm>
                <a:off x="409738" y="2545895"/>
                <a:ext cx="343812" cy="307777"/>
              </a:xfrm>
              <a:prstGeom prst="rect">
                <a:avLst/>
              </a:prstGeom>
              <a:blipFill rotWithShape="1">
                <a:blip r:embed="rId1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7" name="TextBox 227">
                <a:extLst>
                  <a:ext uri="{FF2B5EF4-FFF2-40B4-BE49-F238E27FC236}">
                    <a16:creationId xmlns:a16="http://schemas.microsoft.com/office/drawing/2014/main" xmlns="" id="{8F142FE6-8C44-403A-BB98-1A71E99C00E7}"/>
                  </a:ext>
                </a:extLst>
              </p:cNvPr>
              <p:cNvSpPr txBox="1"/>
              <p:nvPr/>
            </p:nvSpPr>
            <p:spPr>
              <a:xfrm>
                <a:off x="1040422" y="2736443"/>
                <a:ext cx="37228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oMath>
                  </m:oMathPara>
                </a14:m>
                <a:endParaRPr lang="en-US" sz="1600" dirty="0"/>
              </a:p>
            </p:txBody>
          </p:sp>
        </mc:Choice>
        <mc:Fallback xmlns="">
          <p:sp>
            <p:nvSpPr>
              <p:cNvPr id="137"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1040422" y="2736443"/>
                <a:ext cx="372281" cy="246221"/>
              </a:xfrm>
              <a:prstGeom prst="rect">
                <a:avLst/>
              </a:prstGeom>
              <a:blipFill rotWithShape="1">
                <a:blip r:embed="rId18"/>
                <a:stretch>
                  <a:fillRect l="-13115" r="-4918" b="-15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8" name="TextBox 226">
                <a:extLst>
                  <a:ext uri="{FF2B5EF4-FFF2-40B4-BE49-F238E27FC236}">
                    <a16:creationId xmlns:a16="http://schemas.microsoft.com/office/drawing/2014/main" xmlns="" id="{F2EC30DB-B300-4DB7-A34D-DAF0455C8B5B}"/>
                  </a:ext>
                </a:extLst>
              </p:cNvPr>
              <p:cNvSpPr txBox="1"/>
              <p:nvPr/>
            </p:nvSpPr>
            <p:spPr>
              <a:xfrm>
                <a:off x="5506373" y="367538"/>
                <a:ext cx="5418344" cy="584775"/>
              </a:xfrm>
              <a:prstGeom prst="rect">
                <a:avLst/>
              </a:prstGeom>
              <a:noFill/>
            </p:spPr>
            <p:txBody>
              <a:bodyPr wrap="square" rtlCol="0">
                <a:spAutoFit/>
              </a:bodyPr>
              <a:lstStyle/>
              <a:p>
                <a:r>
                  <a:rPr lang="es-CR" sz="1600" dirty="0" smtClean="0"/>
                  <a:t>Al cambiar la temperatura el amplificador se puede volver a desbalancear y es necesario reajustar el valor de </a:t>
                </a:r>
                <a14:m>
                  <m:oMath xmlns:m="http://schemas.openxmlformats.org/officeDocument/2006/math">
                    <m:sSub>
                      <m:sSubPr>
                        <m:ctrlPr>
                          <a:rPr lang="es-CR" sz="1600" i="1" smtClean="0">
                            <a:latin typeface="Cambria Math"/>
                          </a:rPr>
                        </m:ctrlPr>
                      </m:sSubPr>
                      <m:e>
                        <m:r>
                          <a:rPr lang="es-CR" sz="1600" b="0" i="1" smtClean="0">
                            <a:latin typeface="Cambria Math"/>
                          </a:rPr>
                          <m:t>𝑉</m:t>
                        </m:r>
                      </m:e>
                      <m:sub>
                        <m:r>
                          <a:rPr lang="es-CR" sz="1600" b="0" i="1" smtClean="0">
                            <a:latin typeface="Cambria Math"/>
                          </a:rPr>
                          <m:t>𝑖𝑜𝑠</m:t>
                        </m:r>
                      </m:sub>
                    </m:sSub>
                  </m:oMath>
                </a14:m>
                <a:endParaRPr lang="en-US" sz="1600" dirty="0"/>
              </a:p>
            </p:txBody>
          </p:sp>
        </mc:Choice>
        <mc:Fallback xmlns="">
          <p:sp>
            <p:nvSpPr>
              <p:cNvPr id="108" name="TextBox 226">
                <a:extLst>
                  <a:ext uri="{FF2B5EF4-FFF2-40B4-BE49-F238E27FC236}">
                    <a16:creationId xmlns:a16="http://schemas.microsoft.com/office/drawing/2014/main" xmlns="" id="{F2EC30DB-B300-4DB7-A34D-DAF0455C8B5B}"/>
                  </a:ext>
                </a:extLst>
              </p:cNvPr>
              <p:cNvSpPr txBox="1">
                <a:spLocks noRot="1" noChangeAspect="1" noMove="1" noResize="1" noEditPoints="1" noAdjustHandles="1" noChangeArrowheads="1" noChangeShapeType="1" noTextEdit="1"/>
              </p:cNvSpPr>
              <p:nvPr/>
            </p:nvSpPr>
            <p:spPr>
              <a:xfrm>
                <a:off x="5506373" y="367538"/>
                <a:ext cx="5418344" cy="584775"/>
              </a:xfrm>
              <a:prstGeom prst="rect">
                <a:avLst/>
              </a:prstGeom>
              <a:blipFill rotWithShape="1">
                <a:blip r:embed="rId19"/>
                <a:stretch>
                  <a:fillRect l="-562" t="-3125" b="-125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6" name="5 CuadroTexto"/>
              <p:cNvSpPr txBox="1"/>
              <p:nvPr/>
            </p:nvSpPr>
            <p:spPr>
              <a:xfrm>
                <a:off x="5727345" y="1147406"/>
                <a:ext cx="3363933" cy="532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i="1" smtClean="0">
                              <a:latin typeface="Cambria Math"/>
                            </a:rPr>
                          </m:ctrlPr>
                        </m:sSubPr>
                        <m:e>
                          <m:r>
                            <a:rPr lang="es-CR" sz="1400" b="0" i="1" smtClean="0">
                              <a:latin typeface="Cambria Math"/>
                            </a:rPr>
                            <m:t>𝑉</m:t>
                          </m:r>
                        </m:e>
                        <m:sub>
                          <m:r>
                            <a:rPr lang="es-CR" sz="1400" b="0" i="1" smtClean="0">
                              <a:latin typeface="Cambria Math"/>
                            </a:rPr>
                            <m:t>𝑖𝑜𝑠</m:t>
                          </m:r>
                        </m:sub>
                      </m:sSub>
                      <m:r>
                        <a:rPr lang="es-CR" sz="1400" b="0" i="1" smtClean="0">
                          <a:latin typeface="Cambria Math"/>
                        </a:rPr>
                        <m:t>= </m:t>
                      </m:r>
                      <m:sSub>
                        <m:sSubPr>
                          <m:ctrlPr>
                            <a:rPr lang="es-CR" sz="1400" b="0" i="1" smtClean="0">
                              <a:latin typeface="Cambria Math"/>
                            </a:rPr>
                          </m:ctrlPr>
                        </m:sSubPr>
                        <m:e>
                          <m:r>
                            <a:rPr lang="es-CR" sz="1400" b="0" i="1" smtClean="0">
                              <a:latin typeface="Cambria Math"/>
                            </a:rPr>
                            <m:t>𝑉</m:t>
                          </m:r>
                        </m:e>
                        <m:sub>
                          <m:r>
                            <a:rPr lang="es-CR" sz="1400" b="0" i="1" smtClean="0">
                              <a:latin typeface="Cambria Math"/>
                            </a:rPr>
                            <m:t>𝐵𝐸</m:t>
                          </m:r>
                          <m:r>
                            <a:rPr lang="es-CR" sz="1400" b="0" i="1" smtClean="0">
                              <a:latin typeface="Cambria Math"/>
                            </a:rPr>
                            <m:t>1</m:t>
                          </m:r>
                        </m:sub>
                      </m:sSub>
                      <m:r>
                        <a:rPr lang="es-CR" sz="1400" b="0" i="1" smtClean="0">
                          <a:latin typeface="Cambria Math"/>
                        </a:rPr>
                        <m:t>−</m:t>
                      </m:r>
                      <m:sSub>
                        <m:sSubPr>
                          <m:ctrlPr>
                            <a:rPr lang="es-CR" sz="1400" b="0" i="1" smtClean="0">
                              <a:latin typeface="Cambria Math"/>
                            </a:rPr>
                          </m:ctrlPr>
                        </m:sSubPr>
                        <m:e>
                          <m:r>
                            <a:rPr lang="es-CR" sz="1400" b="0" i="1" smtClean="0">
                              <a:latin typeface="Cambria Math"/>
                            </a:rPr>
                            <m:t>𝑉</m:t>
                          </m:r>
                        </m:e>
                        <m:sub>
                          <m:r>
                            <a:rPr lang="es-CR" sz="1400" b="0" i="1" smtClean="0">
                              <a:latin typeface="Cambria Math"/>
                            </a:rPr>
                            <m:t>𝐵𝐸</m:t>
                          </m:r>
                          <m:r>
                            <a:rPr lang="es-CR" sz="1400" b="0" i="1" smtClean="0">
                              <a:latin typeface="Cambria Math"/>
                            </a:rPr>
                            <m:t>2</m:t>
                          </m:r>
                        </m:sub>
                      </m:sSub>
                      <m:r>
                        <a:rPr lang="es-CR" sz="1400" b="0" i="1" smtClean="0">
                          <a:latin typeface="Cambria Math"/>
                        </a:rPr>
                        <m:t>=</m:t>
                      </m:r>
                      <m:sSub>
                        <m:sSubPr>
                          <m:ctrlPr>
                            <a:rPr lang="es-CR" sz="1400" b="0" i="1" smtClean="0">
                              <a:latin typeface="Cambria Math"/>
                            </a:rPr>
                          </m:ctrlPr>
                        </m:sSubPr>
                        <m:e>
                          <m:r>
                            <a:rPr lang="es-CR" sz="1400" b="0" i="1" smtClean="0">
                              <a:latin typeface="Cambria Math"/>
                            </a:rPr>
                            <m:t>𝑉</m:t>
                          </m:r>
                        </m:e>
                        <m:sub>
                          <m:r>
                            <a:rPr lang="es-CR" sz="1400" b="0" i="1" smtClean="0">
                              <a:latin typeface="Cambria Math"/>
                            </a:rPr>
                            <m:t>𝑇</m:t>
                          </m:r>
                        </m:sub>
                      </m:sSub>
                      <m:func>
                        <m:funcPr>
                          <m:ctrlPr>
                            <a:rPr lang="es-CR" sz="1400" b="0" i="1" smtClean="0">
                              <a:latin typeface="Cambria Math"/>
                            </a:rPr>
                          </m:ctrlPr>
                        </m:funcPr>
                        <m:fName>
                          <m:r>
                            <m:rPr>
                              <m:sty m:val="p"/>
                            </m:rPr>
                            <a:rPr lang="es-CR" sz="1400" b="0" i="0" smtClean="0">
                              <a:latin typeface="Cambria Math"/>
                            </a:rPr>
                            <m:t>ln</m:t>
                          </m:r>
                        </m:fName>
                        <m:e>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𝐼</m:t>
                                  </m:r>
                                </m:e>
                                <m:sub>
                                  <m:r>
                                    <a:rPr lang="es-CR" sz="1400" b="0" i="1" smtClean="0">
                                      <a:latin typeface="Cambria Math"/>
                                    </a:rPr>
                                    <m:t>𝐶</m:t>
                                  </m:r>
                                  <m:r>
                                    <a:rPr lang="es-CR" sz="1400" b="0" i="1" smtClean="0">
                                      <a:latin typeface="Cambria Math"/>
                                    </a:rPr>
                                    <m:t>1</m:t>
                                  </m:r>
                                </m:sub>
                              </m:sSub>
                            </m:num>
                            <m:den>
                              <m:sSub>
                                <m:sSubPr>
                                  <m:ctrlPr>
                                    <a:rPr lang="es-CR" sz="1400" b="0" i="1" smtClean="0">
                                      <a:latin typeface="Cambria Math"/>
                                    </a:rPr>
                                  </m:ctrlPr>
                                </m:sSubPr>
                                <m:e>
                                  <m:r>
                                    <a:rPr lang="es-CR" sz="1400" b="0" i="1" smtClean="0">
                                      <a:latin typeface="Cambria Math"/>
                                    </a:rPr>
                                    <m:t>𝐼</m:t>
                                  </m:r>
                                </m:e>
                                <m:sub>
                                  <m:r>
                                    <a:rPr lang="es-CR" sz="1400" b="0" i="1" smtClean="0">
                                      <a:latin typeface="Cambria Math"/>
                                    </a:rPr>
                                    <m:t>𝑜</m:t>
                                  </m:r>
                                  <m:r>
                                    <a:rPr lang="es-CR" sz="1400" b="0" i="1" smtClean="0">
                                      <a:latin typeface="Cambria Math"/>
                                    </a:rPr>
                                    <m:t>1</m:t>
                                  </m:r>
                                </m:sub>
                              </m:sSub>
                            </m:den>
                          </m:f>
                          <m:r>
                            <a:rPr lang="es-CR" sz="1400" b="0" i="1" smtClean="0">
                              <a:latin typeface="Cambria Math"/>
                            </a:rPr>
                            <m:t>−</m:t>
                          </m:r>
                          <m:sSub>
                            <m:sSubPr>
                              <m:ctrlPr>
                                <a:rPr lang="es-CR" sz="1400" i="1">
                                  <a:latin typeface="Cambria Math"/>
                                </a:rPr>
                              </m:ctrlPr>
                            </m:sSubPr>
                            <m:e>
                              <m:r>
                                <a:rPr lang="es-CR" sz="1400" i="1">
                                  <a:latin typeface="Cambria Math"/>
                                </a:rPr>
                                <m:t>𝑉</m:t>
                              </m:r>
                            </m:e>
                            <m:sub>
                              <m:r>
                                <a:rPr lang="es-CR" sz="1400" i="1">
                                  <a:latin typeface="Cambria Math"/>
                                </a:rPr>
                                <m:t>𝑇</m:t>
                              </m:r>
                            </m:sub>
                          </m:sSub>
                          <m:func>
                            <m:funcPr>
                              <m:ctrlPr>
                                <a:rPr lang="es-CR" sz="1400" i="1">
                                  <a:latin typeface="Cambria Math"/>
                                </a:rPr>
                              </m:ctrlPr>
                            </m:funcPr>
                            <m:fName>
                              <m:r>
                                <m:rPr>
                                  <m:sty m:val="p"/>
                                </m:rPr>
                                <a:rPr lang="es-CR" sz="1400">
                                  <a:latin typeface="Cambria Math"/>
                                </a:rPr>
                                <m:t>ln</m:t>
                              </m:r>
                            </m:fName>
                            <m:e>
                              <m:f>
                                <m:fPr>
                                  <m:ctrlPr>
                                    <a:rPr lang="es-CR" sz="1400" i="1">
                                      <a:latin typeface="Cambria Math"/>
                                    </a:rPr>
                                  </m:ctrlPr>
                                </m:fPr>
                                <m:num>
                                  <m:sSub>
                                    <m:sSubPr>
                                      <m:ctrlPr>
                                        <a:rPr lang="es-CR" sz="1400" i="1">
                                          <a:latin typeface="Cambria Math"/>
                                        </a:rPr>
                                      </m:ctrlPr>
                                    </m:sSubPr>
                                    <m:e>
                                      <m:r>
                                        <a:rPr lang="es-CR" sz="1400" i="1">
                                          <a:latin typeface="Cambria Math"/>
                                        </a:rPr>
                                        <m:t>𝐼</m:t>
                                      </m:r>
                                    </m:e>
                                    <m:sub>
                                      <m:r>
                                        <a:rPr lang="es-CR" sz="1400" i="1">
                                          <a:latin typeface="Cambria Math"/>
                                        </a:rPr>
                                        <m:t>𝐶</m:t>
                                      </m:r>
                                      <m:r>
                                        <a:rPr lang="es-CR" sz="1400" i="1">
                                          <a:latin typeface="Cambria Math"/>
                                        </a:rPr>
                                        <m:t>1</m:t>
                                      </m:r>
                                    </m:sub>
                                  </m:sSub>
                                </m:num>
                                <m:den>
                                  <m:sSub>
                                    <m:sSubPr>
                                      <m:ctrlPr>
                                        <a:rPr lang="es-CR" sz="1400" i="1">
                                          <a:latin typeface="Cambria Math"/>
                                        </a:rPr>
                                      </m:ctrlPr>
                                    </m:sSubPr>
                                    <m:e>
                                      <m:r>
                                        <a:rPr lang="es-CR" sz="1400" i="1">
                                          <a:latin typeface="Cambria Math"/>
                                        </a:rPr>
                                        <m:t>𝐼</m:t>
                                      </m:r>
                                    </m:e>
                                    <m:sub>
                                      <m:r>
                                        <a:rPr lang="es-CR" sz="1400" i="1">
                                          <a:latin typeface="Cambria Math"/>
                                        </a:rPr>
                                        <m:t>𝑜</m:t>
                                      </m:r>
                                      <m:r>
                                        <a:rPr lang="es-CR" sz="1400" b="0" i="1" smtClean="0">
                                          <a:latin typeface="Cambria Math"/>
                                        </a:rPr>
                                        <m:t>2</m:t>
                                      </m:r>
                                    </m:sub>
                                  </m:sSub>
                                </m:den>
                              </m:f>
                            </m:e>
                          </m:func>
                        </m:e>
                      </m:func>
                    </m:oMath>
                  </m:oMathPara>
                </a14:m>
                <a:endParaRPr lang="es-CR" sz="14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5727345" y="1147406"/>
                <a:ext cx="3363933" cy="532005"/>
              </a:xfrm>
              <a:prstGeom prst="rect">
                <a:avLst/>
              </a:prstGeom>
              <a:blipFill rotWithShape="1">
                <a:blip r:embed="rId20"/>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1" name="TextBox 28">
                <a:extLst>
                  <a:ext uri="{FF2B5EF4-FFF2-40B4-BE49-F238E27FC236}">
                    <a16:creationId xmlns:a16="http://schemas.microsoft.com/office/drawing/2014/main" xmlns="" id="{92F0BC2F-5DDE-4E64-B8D0-F21D8E1C4543}"/>
                  </a:ext>
                </a:extLst>
              </p:cNvPr>
              <p:cNvSpPr txBox="1"/>
              <p:nvPr/>
            </p:nvSpPr>
            <p:spPr>
              <a:xfrm>
                <a:off x="9399692" y="1977221"/>
                <a:ext cx="1821909" cy="418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r>
                        <a:rPr lang="en-US" sz="1200" b="0" i="1" smtClean="0">
                          <a:latin typeface="Cambria Math" panose="02040503050406030204" pitchFamily="18" charset="0"/>
                        </a:rPr>
                        <m:t>𝑞𝐴</m:t>
                      </m:r>
                      <m:sSup>
                        <m:sSupPr>
                          <m:ctrlPr>
                            <a:rPr lang="en-US" sz="1200" b="0" i="1" smtClean="0">
                              <a:latin typeface="Cambria Math"/>
                            </a:rPr>
                          </m:ctrlPr>
                        </m:sSupPr>
                        <m:e>
                          <m:sSub>
                            <m:sSubPr>
                              <m:ctrlPr>
                                <a:rPr lang="en-US" sz="1200" b="0" i="1" smtClean="0">
                                  <a:latin typeface="Cambria Math"/>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𝑖</m:t>
                              </m:r>
                            </m:sub>
                          </m:sSub>
                        </m:e>
                        <m:sup>
                          <m:r>
                            <a:rPr lang="en-US" sz="1200" b="0" i="1" smtClean="0">
                              <a:latin typeface="Cambria Math" panose="02040503050406030204" pitchFamily="18" charset="0"/>
                            </a:rPr>
                            <m:t>2</m:t>
                          </m:r>
                        </m:sup>
                      </m:sSup>
                      <m:d>
                        <m:dPr>
                          <m:ctrlPr>
                            <a:rPr lang="en-US" sz="1200" b="0" i="1" smtClean="0">
                              <a:latin typeface="Cambria Math"/>
                            </a:rPr>
                          </m:ctrlPr>
                        </m:dPr>
                        <m:e>
                          <m:f>
                            <m:fPr>
                              <m:ctrlPr>
                                <a:rPr lang="en-US" sz="1200" b="0" i="1" smtClean="0">
                                  <a:latin typeface="Cambria Math"/>
                                </a:rPr>
                              </m:ctrlPr>
                            </m:fPr>
                            <m:num>
                              <m:sSub>
                                <m:sSubPr>
                                  <m:ctrlPr>
                                    <a:rPr lang="en-US" sz="1200" b="0" i="1" smtClean="0">
                                      <a:latin typeface="Cambria Math"/>
                                    </a:rPr>
                                  </m:ctrlPr>
                                </m:sSubPr>
                                <m:e>
                                  <m:r>
                                    <a:rPr lang="en-US" sz="1200" b="0" i="1" smtClean="0">
                                      <a:latin typeface="Cambria Math" panose="02040503050406030204" pitchFamily="18" charset="0"/>
                                    </a:rPr>
                                    <m:t>𝐷</m:t>
                                  </m:r>
                                </m:e>
                                <m:sub>
                                  <m:r>
                                    <a:rPr lang="en-US" sz="1200" b="0" i="1" smtClean="0">
                                      <a:latin typeface="Cambria Math" panose="02040503050406030204" pitchFamily="18" charset="0"/>
                                    </a:rPr>
                                    <m:t>𝑛</m:t>
                                  </m:r>
                                </m:sub>
                              </m:sSub>
                            </m:num>
                            <m:den>
                              <m:sSub>
                                <m:sSubPr>
                                  <m:ctrlPr>
                                    <a:rPr lang="en-US" sz="1200" b="0" i="1" smtClean="0">
                                      <a:latin typeface="Cambria Math"/>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𝐴</m:t>
                                  </m:r>
                                </m:sub>
                              </m:sSub>
                              <m:sSub>
                                <m:sSubPr>
                                  <m:ctrlPr>
                                    <a:rPr lang="en-US" sz="1200" b="0" i="1" smtClean="0">
                                      <a:latin typeface="Cambria Math"/>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𝑛</m:t>
                                  </m:r>
                                </m:sub>
                              </m:sSub>
                            </m:den>
                          </m:f>
                          <m:r>
                            <a:rPr lang="en-US" sz="1200" b="0" i="1" smtClean="0">
                              <a:latin typeface="Cambria Math" panose="02040503050406030204" pitchFamily="18" charset="0"/>
                            </a:rPr>
                            <m:t>+</m:t>
                          </m:r>
                          <m:f>
                            <m:fPr>
                              <m:ctrlPr>
                                <a:rPr lang="en-US" sz="1200" b="0" i="1" smtClean="0">
                                  <a:latin typeface="Cambria Math"/>
                                </a:rPr>
                              </m:ctrlPr>
                            </m:fPr>
                            <m:num>
                              <m:sSub>
                                <m:sSubPr>
                                  <m:ctrlPr>
                                    <a:rPr lang="en-US" sz="1200" b="0" i="1" smtClean="0">
                                      <a:latin typeface="Cambria Math"/>
                                    </a:rPr>
                                  </m:ctrlPr>
                                </m:sSubPr>
                                <m:e>
                                  <m:r>
                                    <a:rPr lang="en-US" sz="1200" b="0" i="1" smtClean="0">
                                      <a:latin typeface="Cambria Math" panose="02040503050406030204" pitchFamily="18" charset="0"/>
                                    </a:rPr>
                                    <m:t>𝐷</m:t>
                                  </m:r>
                                </m:e>
                                <m:sub>
                                  <m:r>
                                    <a:rPr lang="en-US" sz="1200" b="0" i="1" smtClean="0">
                                      <a:latin typeface="Cambria Math" panose="02040503050406030204" pitchFamily="18" charset="0"/>
                                    </a:rPr>
                                    <m:t>𝑝</m:t>
                                  </m:r>
                                </m:sub>
                              </m:sSub>
                            </m:num>
                            <m:den>
                              <m:sSub>
                                <m:sSubPr>
                                  <m:ctrlPr>
                                    <a:rPr lang="en-US" sz="1200" b="0" i="1" smtClean="0">
                                      <a:latin typeface="Cambria Math"/>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𝐷</m:t>
                                  </m:r>
                                </m:sub>
                              </m:sSub>
                              <m:sSub>
                                <m:sSubPr>
                                  <m:ctrlPr>
                                    <a:rPr lang="en-US" sz="1200" b="0" i="1" smtClean="0">
                                      <a:latin typeface="Cambria Math"/>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𝑝</m:t>
                                  </m:r>
                                </m:sub>
                              </m:sSub>
                            </m:den>
                          </m:f>
                        </m:e>
                      </m:d>
                    </m:oMath>
                  </m:oMathPara>
                </a14:m>
                <a:endParaRPr lang="en-US" sz="1200" dirty="0"/>
              </a:p>
            </p:txBody>
          </p:sp>
        </mc:Choice>
        <mc:Fallback xmlns="">
          <p:sp>
            <p:nvSpPr>
              <p:cNvPr id="131" name="TextBox 28">
                <a:extLst>
                  <a:ext uri="{FF2B5EF4-FFF2-40B4-BE49-F238E27FC236}">
                    <a16:creationId xmlns:a16="http://schemas.microsoft.com/office/drawing/2014/main" xmlns="" xmlns:a14="http://schemas.microsoft.com/office/drawing/2010/main" id="{92F0BC2F-5DDE-4E64-B8D0-F21D8E1C4543}"/>
                  </a:ext>
                </a:extLst>
              </p:cNvPr>
              <p:cNvSpPr txBox="1">
                <a:spLocks noRot="1" noChangeAspect="1" noMove="1" noResize="1" noEditPoints="1" noAdjustHandles="1" noChangeArrowheads="1" noChangeShapeType="1" noTextEdit="1"/>
              </p:cNvSpPr>
              <p:nvPr/>
            </p:nvSpPr>
            <p:spPr>
              <a:xfrm>
                <a:off x="9399692" y="1977221"/>
                <a:ext cx="1821909" cy="418384"/>
              </a:xfrm>
              <a:prstGeom prst="rect">
                <a:avLst/>
              </a:prstGeom>
              <a:blipFill rotWithShape="1">
                <a:blip r:embed="rId21"/>
                <a:stretch>
                  <a:fillRect l="-1672" b="-869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2" name="TextBox 36">
                <a:extLst>
                  <a:ext uri="{FF2B5EF4-FFF2-40B4-BE49-F238E27FC236}">
                    <a16:creationId xmlns:a16="http://schemas.microsoft.com/office/drawing/2014/main" xmlns="" id="{BEA1EE84-C02E-4DC5-B3B0-7BDF281D2D9F}"/>
                  </a:ext>
                </a:extLst>
              </p:cNvPr>
              <p:cNvSpPr txBox="1"/>
              <p:nvPr/>
            </p:nvSpPr>
            <p:spPr>
              <a:xfrm>
                <a:off x="9455926" y="2880912"/>
                <a:ext cx="85472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132" name="TextBox 36">
                <a:extLst>
                  <a:ext uri="{FF2B5EF4-FFF2-40B4-BE49-F238E27FC236}">
                    <a16:creationId xmlns:a16="http://schemas.microsoft.com/office/drawing/2014/main" xmlns="" xmlns:a14="http://schemas.microsoft.com/office/drawing/2010/main" id="{BEA1EE84-C02E-4DC5-B3B0-7BDF281D2D9F}"/>
                  </a:ext>
                </a:extLst>
              </p:cNvPr>
              <p:cNvSpPr txBox="1">
                <a:spLocks noRot="1" noChangeAspect="1" noMove="1" noResize="1" noEditPoints="1" noAdjustHandles="1" noChangeArrowheads="1" noChangeShapeType="1" noTextEdit="1"/>
              </p:cNvSpPr>
              <p:nvPr/>
            </p:nvSpPr>
            <p:spPr>
              <a:xfrm>
                <a:off x="9455926" y="2880912"/>
                <a:ext cx="854721" cy="232051"/>
              </a:xfrm>
              <a:prstGeom prst="rect">
                <a:avLst/>
              </a:prstGeom>
              <a:blipFill rotWithShape="1">
                <a:blip r:embed="rId22"/>
                <a:stretch>
                  <a:fillRect l="-3571" r="-1429" b="-1842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3" name="TextBox 37">
                <a:extLst>
                  <a:ext uri="{FF2B5EF4-FFF2-40B4-BE49-F238E27FC236}">
                    <a16:creationId xmlns:a16="http://schemas.microsoft.com/office/drawing/2014/main" xmlns="" id="{6CC842D4-D737-4F61-B48A-FFAB08F967E3}"/>
                  </a:ext>
                </a:extLst>
              </p:cNvPr>
              <p:cNvSpPr txBox="1"/>
              <p:nvPr/>
            </p:nvSpPr>
            <p:spPr>
              <a:xfrm>
                <a:off x="9466108" y="2570823"/>
                <a:ext cx="8921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𝑇</m:t>
                          </m:r>
                        </m:sub>
                      </m:sSub>
                    </m:oMath>
                  </m:oMathPara>
                </a14:m>
                <a:endParaRPr lang="en-US" sz="1400" dirty="0"/>
              </a:p>
            </p:txBody>
          </p:sp>
        </mc:Choice>
        <mc:Fallback xmlns="">
          <p:sp>
            <p:nvSpPr>
              <p:cNvPr id="133" name="TextBox 37">
                <a:extLst>
                  <a:ext uri="{FF2B5EF4-FFF2-40B4-BE49-F238E27FC236}">
                    <a16:creationId xmlns:a16="http://schemas.microsoft.com/office/drawing/2014/main" xmlns="" xmlns:a14="http://schemas.microsoft.com/office/drawing/2010/main" id="{6CC842D4-D737-4F61-B48A-FFAB08F967E3}"/>
                  </a:ext>
                </a:extLst>
              </p:cNvPr>
              <p:cNvSpPr txBox="1">
                <a:spLocks noRot="1" noChangeAspect="1" noMove="1" noResize="1" noEditPoints="1" noAdjustHandles="1" noChangeArrowheads="1" noChangeShapeType="1" noTextEdit="1"/>
              </p:cNvSpPr>
              <p:nvPr/>
            </p:nvSpPr>
            <p:spPr>
              <a:xfrm>
                <a:off x="9466108" y="2570823"/>
                <a:ext cx="892103" cy="215444"/>
              </a:xfrm>
              <a:prstGeom prst="rect">
                <a:avLst/>
              </a:prstGeom>
              <a:blipFill rotWithShape="1">
                <a:blip r:embed="rId23"/>
                <a:stretch>
                  <a:fillRect l="-2740" b="-2285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4" name="TextBox 54">
                <a:extLst>
                  <a:ext uri="{FF2B5EF4-FFF2-40B4-BE49-F238E27FC236}">
                    <a16:creationId xmlns:a16="http://schemas.microsoft.com/office/drawing/2014/main" xmlns="" id="{D600FB60-B17C-4074-83FD-089F1CA13C91}"/>
                  </a:ext>
                </a:extLst>
              </p:cNvPr>
              <p:cNvSpPr txBox="1"/>
              <p:nvPr/>
            </p:nvSpPr>
            <p:spPr>
              <a:xfrm>
                <a:off x="10777076" y="2604372"/>
                <a:ext cx="984180" cy="260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s-CR" sz="1400" b="0" i="1" smtClean="0">
                              <a:latin typeface="Cambria Math" panose="02040503050406030204" pitchFamily="18" charset="0"/>
                            </a:rPr>
                            <m:t>𝑛</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s-CR" sz="1400" b="0" i="1" smtClean="0">
                                  <a:latin typeface="Cambria Math" panose="02040503050406030204" pitchFamily="18" charset="0"/>
                                </a:rPr>
                                <m:t>𝑛</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s-CR" sz="1400" b="0" i="1" smtClean="0">
                                  <a:latin typeface="Cambria Math" panose="02040503050406030204" pitchFamily="18" charset="0"/>
                                </a:rPr>
                                <m:t>𝑛</m:t>
                              </m:r>
                            </m:sub>
                          </m:sSub>
                        </m:e>
                      </m:rad>
                    </m:oMath>
                  </m:oMathPara>
                </a14:m>
                <a:endParaRPr lang="en-US" sz="1400" dirty="0"/>
              </a:p>
            </p:txBody>
          </p:sp>
        </mc:Choice>
        <mc:Fallback xmlns="">
          <p:sp>
            <p:nvSpPr>
              <p:cNvPr id="134" name="TextBox 54">
                <a:extLst>
                  <a:ext uri="{FF2B5EF4-FFF2-40B4-BE49-F238E27FC236}">
                    <a16:creationId xmlns:a16="http://schemas.microsoft.com/office/drawing/2014/main" xmlns="" xmlns:a14="http://schemas.microsoft.com/office/drawing/2010/main" id="{D600FB60-B17C-4074-83FD-089F1CA13C91}"/>
                  </a:ext>
                </a:extLst>
              </p:cNvPr>
              <p:cNvSpPr txBox="1">
                <a:spLocks noRot="1" noChangeAspect="1" noMove="1" noResize="1" noEditPoints="1" noAdjustHandles="1" noChangeArrowheads="1" noChangeShapeType="1" noTextEdit="1"/>
              </p:cNvSpPr>
              <p:nvPr/>
            </p:nvSpPr>
            <p:spPr>
              <a:xfrm>
                <a:off x="10777076" y="2604372"/>
                <a:ext cx="984180" cy="260905"/>
              </a:xfrm>
              <a:prstGeom prst="rect">
                <a:avLst/>
              </a:prstGeom>
              <a:blipFill rotWithShape="1">
                <a:blip r:embed="rId24"/>
                <a:stretch>
                  <a:fillRect l="-3727" b="-465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5" name="TextBox 60">
                <a:extLst>
                  <a:ext uri="{FF2B5EF4-FFF2-40B4-BE49-F238E27FC236}">
                    <a16:creationId xmlns:a16="http://schemas.microsoft.com/office/drawing/2014/main" xmlns="" id="{DF045B48-9BBD-4102-94E6-D7DC3E335AA1}"/>
                  </a:ext>
                </a:extLst>
              </p:cNvPr>
              <p:cNvSpPr txBox="1"/>
              <p:nvPr/>
            </p:nvSpPr>
            <p:spPr>
              <a:xfrm>
                <a:off x="10753312" y="2864631"/>
                <a:ext cx="1009507" cy="260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𝑝</m:t>
                          </m:r>
                        </m:sub>
                      </m:sSub>
                      <m:r>
                        <a:rPr lang="en-US" sz="1400" b="0" i="1" smtClean="0">
                          <a:latin typeface="Cambria Math" panose="02040503050406030204" pitchFamily="18" charset="0"/>
                        </a:rPr>
                        <m:t>=</m:t>
                      </m:r>
                      <m:rad>
                        <m:radPr>
                          <m:degHide m:val="on"/>
                          <m:ctrlPr>
                            <a:rPr lang="en-US" sz="1400" b="0" i="1" smtClean="0">
                              <a:latin typeface="Cambria Math"/>
                            </a:rPr>
                          </m:ctrlPr>
                        </m:radPr>
                        <m:deg/>
                        <m:e>
                          <m:sSub>
                            <m:sSubPr>
                              <m:ctrlPr>
                                <a:rPr lang="en-US" sz="1400" b="0" i="1" smtClean="0">
                                  <a:latin typeface="Cambria Math"/>
                                </a:rPr>
                              </m:ctrlPr>
                            </m:sSubPr>
                            <m:e>
                              <m:r>
                                <a:rPr lang="es-CR" sz="1400" b="0" i="1" smtClean="0">
                                  <a:latin typeface="Cambria Math" panose="02040503050406030204" pitchFamily="18" charset="0"/>
                                </a:rPr>
                                <m:t>𝐷</m:t>
                              </m:r>
                            </m:e>
                            <m:sub>
                              <m:r>
                                <a:rPr lang="en-US" sz="1400" b="0" i="1" smtClean="0">
                                  <a:latin typeface="Cambria Math" panose="02040503050406030204" pitchFamily="18" charset="0"/>
                                </a:rPr>
                                <m:t>𝑝</m:t>
                              </m:r>
                            </m:sub>
                          </m:sSub>
                          <m:sSub>
                            <m:sSubPr>
                              <m:ctrlPr>
                                <a:rPr lang="en-US" sz="1400" b="0" i="1" smtClean="0">
                                  <a:latin typeface="Cambria Math"/>
                                </a:rPr>
                              </m:ctrlPr>
                            </m:sSubPr>
                            <m:e>
                              <m:r>
                                <a:rPr lang="en-US" sz="1400" b="0" i="1" smtClean="0">
                                  <a:latin typeface="Cambria Math" panose="02040503050406030204" pitchFamily="18" charset="0"/>
                                  <a:ea typeface="Cambria Math" panose="02040503050406030204" pitchFamily="18" charset="0"/>
                                </a:rPr>
                                <m:t>𝜏</m:t>
                              </m:r>
                            </m:e>
                            <m:sub>
                              <m:r>
                                <a:rPr lang="en-US" sz="1400" b="0" i="1" smtClean="0">
                                  <a:latin typeface="Cambria Math" panose="02040503050406030204" pitchFamily="18" charset="0"/>
                                </a:rPr>
                                <m:t>𝑝</m:t>
                              </m:r>
                            </m:sub>
                          </m:sSub>
                        </m:e>
                      </m:rad>
                    </m:oMath>
                  </m:oMathPara>
                </a14:m>
                <a:endParaRPr lang="en-US" sz="1400" dirty="0"/>
              </a:p>
            </p:txBody>
          </p:sp>
        </mc:Choice>
        <mc:Fallback xmlns="">
          <p:sp>
            <p:nvSpPr>
              <p:cNvPr id="135" name="TextBox 60">
                <a:extLst>
                  <a:ext uri="{FF2B5EF4-FFF2-40B4-BE49-F238E27FC236}">
                    <a16:creationId xmlns:a16="http://schemas.microsoft.com/office/drawing/2014/main" xmlns="" xmlns:a14="http://schemas.microsoft.com/office/drawing/2010/main" id="{DF045B48-9BBD-4102-94E6-D7DC3E335AA1}"/>
                  </a:ext>
                </a:extLst>
              </p:cNvPr>
              <p:cNvSpPr txBox="1">
                <a:spLocks noRot="1" noChangeAspect="1" noMove="1" noResize="1" noEditPoints="1" noAdjustHandles="1" noChangeArrowheads="1" noChangeShapeType="1" noTextEdit="1"/>
              </p:cNvSpPr>
              <p:nvPr/>
            </p:nvSpPr>
            <p:spPr>
              <a:xfrm>
                <a:off x="10753312" y="2864631"/>
                <a:ext cx="1009507" cy="260969"/>
              </a:xfrm>
              <a:prstGeom prst="rect">
                <a:avLst/>
              </a:prstGeom>
              <a:blipFill rotWithShape="1">
                <a:blip r:embed="rId25"/>
                <a:stretch>
                  <a:fillRect l="-1807" b="-1395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6" name="TextBox 13">
                <a:extLst>
                  <a:ext uri="{FF2B5EF4-FFF2-40B4-BE49-F238E27FC236}">
                    <a16:creationId xmlns:a16="http://schemas.microsoft.com/office/drawing/2014/main" xmlns="" id="{8F30EE7B-7750-45F4-8721-2605E22312F6}"/>
                  </a:ext>
                </a:extLst>
              </p:cNvPr>
              <p:cNvSpPr txBox="1"/>
              <p:nvPr/>
            </p:nvSpPr>
            <p:spPr>
              <a:xfrm>
                <a:off x="10192260" y="1358782"/>
                <a:ext cx="575863" cy="381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𝑇</m:t>
                          </m:r>
                        </m:sub>
                      </m:sSub>
                      <m:r>
                        <a:rPr lang="en-US" sz="1200" b="0" i="1" smtClean="0">
                          <a:latin typeface="Cambria Math" panose="02040503050406030204" pitchFamily="18" charset="0"/>
                        </a:rPr>
                        <m:t>=</m:t>
                      </m:r>
                      <m:f>
                        <m:fPr>
                          <m:ctrlPr>
                            <a:rPr lang="en-US" sz="1200" b="0" i="1" smtClean="0">
                              <a:latin typeface="Cambria Math"/>
                            </a:rPr>
                          </m:ctrlPr>
                        </m:fPr>
                        <m:num>
                          <m:r>
                            <a:rPr lang="en-US" sz="1200" b="0" i="1" smtClean="0">
                              <a:latin typeface="Cambria Math" panose="02040503050406030204" pitchFamily="18" charset="0"/>
                            </a:rPr>
                            <m:t>𝑘𝑇</m:t>
                          </m:r>
                        </m:num>
                        <m:den>
                          <m:r>
                            <a:rPr lang="en-US" sz="1200" b="0" i="1" smtClean="0">
                              <a:latin typeface="Cambria Math" panose="02040503050406030204" pitchFamily="18" charset="0"/>
                            </a:rPr>
                            <m:t>𝑞</m:t>
                          </m:r>
                        </m:den>
                      </m:f>
                    </m:oMath>
                  </m:oMathPara>
                </a14:m>
                <a:endParaRPr lang="en-US" sz="1200" dirty="0"/>
              </a:p>
            </p:txBody>
          </p:sp>
        </mc:Choice>
        <mc:Fallback xmlns="">
          <p:sp>
            <p:nvSpPr>
              <p:cNvPr id="136" name="TextBox 13">
                <a:extLst>
                  <a:ext uri="{FF2B5EF4-FFF2-40B4-BE49-F238E27FC236}">
                    <a16:creationId xmlns:a16="http://schemas.microsoft.com/office/drawing/2014/main" xmlns="" xmlns:a14="http://schemas.microsoft.com/office/drawing/2010/main" id="{8F30EE7B-7750-45F4-8721-2605E22312F6}"/>
                  </a:ext>
                </a:extLst>
              </p:cNvPr>
              <p:cNvSpPr txBox="1">
                <a:spLocks noRot="1" noChangeAspect="1" noMove="1" noResize="1" noEditPoints="1" noAdjustHandles="1" noChangeArrowheads="1" noChangeShapeType="1" noTextEdit="1"/>
              </p:cNvSpPr>
              <p:nvPr/>
            </p:nvSpPr>
            <p:spPr>
              <a:xfrm>
                <a:off x="10192260" y="1358782"/>
                <a:ext cx="575863" cy="381708"/>
              </a:xfrm>
              <a:prstGeom prst="rect">
                <a:avLst/>
              </a:prstGeom>
              <a:blipFill rotWithShape="1">
                <a:blip r:embed="rId26"/>
                <a:stretch>
                  <a:fillRect l="-6383" t="-3175" r="-6383" b="-11111"/>
                </a:stretch>
              </a:blipFill>
            </p:spPr>
            <p:txBody>
              <a:bodyPr/>
              <a:lstStyle/>
              <a:p>
                <a:r>
                  <a:rPr lang="es-CR">
                    <a:noFill/>
                  </a:rPr>
                  <a:t> </a:t>
                </a:r>
              </a:p>
            </p:txBody>
          </p:sp>
        </mc:Fallback>
      </mc:AlternateContent>
      <p:sp>
        <p:nvSpPr>
          <p:cNvPr id="9" name="8 CuadroTexto"/>
          <p:cNvSpPr txBox="1"/>
          <p:nvPr/>
        </p:nvSpPr>
        <p:spPr>
          <a:xfrm>
            <a:off x="425333" y="481495"/>
            <a:ext cx="3369769" cy="369332"/>
          </a:xfrm>
          <a:prstGeom prst="rect">
            <a:avLst/>
          </a:prstGeom>
          <a:noFill/>
        </p:spPr>
        <p:txBody>
          <a:bodyPr wrap="none" rtlCol="0">
            <a:spAutoFit/>
          </a:bodyPr>
          <a:lstStyle/>
          <a:p>
            <a:r>
              <a:rPr lang="es-CR" dirty="0" smtClean="0"/>
              <a:t>Input Offset </a:t>
            </a:r>
            <a:r>
              <a:rPr lang="es-CR" dirty="0" err="1" smtClean="0"/>
              <a:t>Thermal</a:t>
            </a:r>
            <a:r>
              <a:rPr lang="es-CR" dirty="0" smtClean="0"/>
              <a:t> </a:t>
            </a:r>
            <a:r>
              <a:rPr lang="es-CR" dirty="0" err="1" smtClean="0"/>
              <a:t>Voltage</a:t>
            </a:r>
            <a:r>
              <a:rPr lang="es-CR" dirty="0" smtClean="0"/>
              <a:t> </a:t>
            </a:r>
            <a:r>
              <a:rPr lang="es-CR" dirty="0" err="1" smtClean="0"/>
              <a:t>Drift</a:t>
            </a:r>
            <a:endParaRPr lang="es-CR" dirty="0"/>
          </a:p>
        </p:txBody>
      </p:sp>
      <mc:AlternateContent xmlns:mc="http://schemas.openxmlformats.org/markup-compatibility/2006" xmlns:a14="http://schemas.microsoft.com/office/drawing/2010/main">
        <mc:Choice Requires="a14">
          <p:sp>
            <p:nvSpPr>
              <p:cNvPr id="10" name="9 CuadroTexto"/>
              <p:cNvSpPr txBox="1"/>
              <p:nvPr/>
            </p:nvSpPr>
            <p:spPr>
              <a:xfrm>
                <a:off x="4141829" y="405192"/>
                <a:ext cx="678776" cy="5533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s-CR" sz="1600" i="1" smtClean="0">
                              <a:latin typeface="Cambria Math"/>
                            </a:rPr>
                          </m:ctrlPr>
                        </m:fPr>
                        <m:num>
                          <m:r>
                            <a:rPr lang="es-CR" sz="1600" i="1" smtClean="0">
                              <a:latin typeface="Cambria Math"/>
                              <a:ea typeface="Cambria Math"/>
                            </a:rPr>
                            <m:t>∆</m:t>
                          </m:r>
                          <m:sSub>
                            <m:sSubPr>
                              <m:ctrlPr>
                                <a:rPr lang="es-CR" sz="1600" i="1" smtClean="0">
                                  <a:latin typeface="Cambria Math"/>
                                  <a:ea typeface="Cambria Math"/>
                                </a:rPr>
                              </m:ctrlPr>
                            </m:sSubPr>
                            <m:e>
                              <m:r>
                                <a:rPr lang="es-CR" sz="1600" b="0" i="1" smtClean="0">
                                  <a:latin typeface="Cambria Math"/>
                                  <a:ea typeface="Cambria Math"/>
                                </a:rPr>
                                <m:t>𝑉</m:t>
                              </m:r>
                            </m:e>
                            <m:sub>
                              <m:r>
                                <a:rPr lang="es-CR" sz="1600" b="0" i="1" smtClean="0">
                                  <a:latin typeface="Cambria Math"/>
                                  <a:ea typeface="Cambria Math"/>
                                </a:rPr>
                                <m:t>𝑖𝑜𝑠</m:t>
                              </m:r>
                            </m:sub>
                          </m:sSub>
                        </m:num>
                        <m:den>
                          <m:r>
                            <a:rPr lang="es-CR" sz="1600" i="1" smtClean="0">
                              <a:latin typeface="Cambria Math"/>
                              <a:ea typeface="Cambria Math"/>
                            </a:rPr>
                            <m:t>∆</m:t>
                          </m:r>
                          <m:r>
                            <a:rPr lang="es-CR" sz="1600" b="0" i="1" smtClean="0">
                              <a:latin typeface="Cambria Math"/>
                              <a:ea typeface="Cambria Math"/>
                            </a:rPr>
                            <m:t>𝑇</m:t>
                          </m:r>
                        </m:den>
                      </m:f>
                    </m:oMath>
                  </m:oMathPara>
                </a14:m>
                <a:endParaRPr lang="es-CR" sz="1600"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4141829" y="405192"/>
                <a:ext cx="678776" cy="553357"/>
              </a:xfrm>
              <a:prstGeom prst="rect">
                <a:avLst/>
              </a:prstGeom>
              <a:blipFill rotWithShape="1">
                <a:blip r:embed="rId27"/>
                <a:stretch>
                  <a:fillRect/>
                </a:stretch>
              </a:blipFill>
            </p:spPr>
            <p:txBody>
              <a:bodyPr/>
              <a:lstStyle/>
              <a:p>
                <a:r>
                  <a:rPr lang="es-CR">
                    <a:noFill/>
                  </a:rPr>
                  <a:t> </a:t>
                </a:r>
              </a:p>
            </p:txBody>
          </p:sp>
        </mc:Fallback>
      </mc:AlternateContent>
      <p:pic>
        <p:nvPicPr>
          <p:cNvPr id="1026" name="Picture 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08068" y="1846499"/>
            <a:ext cx="42767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08069" y="3908305"/>
            <a:ext cx="6825688" cy="2541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1" name="10 CuadroTexto"/>
              <p:cNvSpPr txBox="1"/>
              <p:nvPr/>
            </p:nvSpPr>
            <p:spPr>
              <a:xfrm>
                <a:off x="479394" y="5178818"/>
                <a:ext cx="3727667" cy="759054"/>
              </a:xfrm>
              <a:prstGeom prst="rect">
                <a:avLst/>
              </a:prstGeom>
              <a:noFill/>
            </p:spPr>
            <p:txBody>
              <a:bodyPr wrap="square" rtlCol="0">
                <a:spAutoFit/>
              </a:bodyPr>
              <a:lstStyle/>
              <a:p>
                <a:r>
                  <a:rPr lang="es-CR" sz="1400" dirty="0" smtClean="0"/>
                  <a:t>Si el amplificador posee un </a:t>
                </a:r>
                <a:r>
                  <a:rPr lang="es-CR" sz="1400" dirty="0" err="1" smtClean="0"/>
                  <a:t>drift</a:t>
                </a:r>
                <a:r>
                  <a:rPr lang="es-CR" sz="1400" dirty="0" smtClean="0"/>
                  <a:t> de </a:t>
                </a:r>
                <a14:m>
                  <m:oMath xmlns:m="http://schemas.openxmlformats.org/officeDocument/2006/math">
                    <m:f>
                      <m:fPr>
                        <m:type m:val="skw"/>
                        <m:ctrlPr>
                          <a:rPr lang="es-CR" sz="1400" i="1" smtClean="0">
                            <a:latin typeface="Cambria Math"/>
                          </a:rPr>
                        </m:ctrlPr>
                      </m:fPr>
                      <m:num>
                        <m:r>
                          <a:rPr lang="es-CR" sz="1400" b="0" i="1" smtClean="0">
                            <a:latin typeface="Cambria Math"/>
                          </a:rPr>
                          <m:t>10 </m:t>
                        </m:r>
                        <m:r>
                          <a:rPr lang="es-CR" sz="1400" b="0" i="1" smtClean="0">
                            <a:latin typeface="Cambria Math"/>
                            <a:ea typeface="Cambria Math"/>
                          </a:rPr>
                          <m:t>𝜇</m:t>
                        </m:r>
                        <m:r>
                          <a:rPr lang="es-CR" sz="1400" b="0" i="1" smtClean="0">
                            <a:latin typeface="Cambria Math"/>
                            <a:ea typeface="Cambria Math"/>
                          </a:rPr>
                          <m:t>𝑉</m:t>
                        </m:r>
                      </m:num>
                      <m:den>
                        <m:r>
                          <a:rPr lang="es-CR" sz="1400" i="1" smtClean="0">
                            <a:latin typeface="Cambria Math"/>
                            <a:ea typeface="Cambria Math"/>
                          </a:rPr>
                          <m:t>℃</m:t>
                        </m:r>
                      </m:den>
                    </m:f>
                  </m:oMath>
                </a14:m>
                <a:endParaRPr lang="es-CR" sz="1400" dirty="0" smtClean="0"/>
              </a:p>
              <a:p>
                <a:r>
                  <a:rPr lang="es-CR" sz="1400" dirty="0" smtClean="0"/>
                  <a:t>¿Cuál sería el ajuste que habría que hacer al </a:t>
                </a:r>
                <a14:m>
                  <m:oMath xmlns:m="http://schemas.openxmlformats.org/officeDocument/2006/math">
                    <m:sSub>
                      <m:sSubPr>
                        <m:ctrlPr>
                          <a:rPr lang="es-CR" sz="1400" i="1" smtClean="0">
                            <a:latin typeface="Cambria Math"/>
                          </a:rPr>
                        </m:ctrlPr>
                      </m:sSubPr>
                      <m:e>
                        <m:r>
                          <a:rPr lang="es-CR" sz="1400" b="0" i="1" smtClean="0">
                            <a:latin typeface="Cambria Math"/>
                          </a:rPr>
                          <m:t>𝑉</m:t>
                        </m:r>
                      </m:e>
                      <m:sub>
                        <m:r>
                          <a:rPr lang="es-CR" sz="1400" b="0" i="1" smtClean="0">
                            <a:latin typeface="Cambria Math"/>
                          </a:rPr>
                          <m:t>𝑖𝑜𝑠</m:t>
                        </m:r>
                      </m:sub>
                    </m:sSub>
                  </m:oMath>
                </a14:m>
                <a:r>
                  <a:rPr lang="es-CR" sz="1400" dirty="0" smtClean="0"/>
                  <a:t>si la temperatura pasa de </a:t>
                </a:r>
                <a14:m>
                  <m:oMath xmlns:m="http://schemas.openxmlformats.org/officeDocument/2006/math">
                    <m:r>
                      <a:rPr lang="es-CR" sz="1400" b="0" i="1" smtClean="0">
                        <a:latin typeface="Cambria Math"/>
                      </a:rPr>
                      <m:t>25</m:t>
                    </m:r>
                    <m:r>
                      <a:rPr lang="es-CR" sz="1400" b="0" i="1" smtClean="0">
                        <a:latin typeface="Cambria Math"/>
                        <a:ea typeface="Cambria Math"/>
                      </a:rPr>
                      <m:t>℃</m:t>
                    </m:r>
                  </m:oMath>
                </a14:m>
                <a:r>
                  <a:rPr lang="es-CR" sz="1400" dirty="0" smtClean="0"/>
                  <a:t> a </a:t>
                </a:r>
                <a14:m>
                  <m:oMath xmlns:m="http://schemas.openxmlformats.org/officeDocument/2006/math">
                    <m:r>
                      <a:rPr lang="es-CR" sz="1400" b="0" i="1" smtClean="0">
                        <a:latin typeface="Cambria Math"/>
                      </a:rPr>
                      <m:t>40</m:t>
                    </m:r>
                    <m:r>
                      <a:rPr lang="es-CR" sz="1400" i="1">
                        <a:latin typeface="Cambria Math"/>
                        <a:ea typeface="Cambria Math"/>
                      </a:rPr>
                      <m:t>℃</m:t>
                    </m:r>
                  </m:oMath>
                </a14:m>
                <a:r>
                  <a:rPr lang="es-CR" sz="1400" dirty="0" smtClean="0"/>
                  <a:t>?</a:t>
                </a:r>
                <a:endParaRPr lang="es-CR" sz="1400"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479394" y="5178818"/>
                <a:ext cx="3727667" cy="759054"/>
              </a:xfrm>
              <a:prstGeom prst="rect">
                <a:avLst/>
              </a:prstGeom>
              <a:blipFill rotWithShape="1">
                <a:blip r:embed="rId30"/>
                <a:stretch>
                  <a:fillRect l="-491" t="-56452" r="-1146" b="-30645"/>
                </a:stretch>
              </a:blipFill>
            </p:spPr>
            <p:txBody>
              <a:bodyPr/>
              <a:lstStyle/>
              <a:p>
                <a:r>
                  <a:rPr lang="es-CR">
                    <a:noFill/>
                  </a:rPr>
                  <a:t> </a:t>
                </a:r>
              </a:p>
            </p:txBody>
          </p:sp>
        </mc:Fallback>
      </mc:AlternateContent>
    </p:spTree>
    <p:extLst>
      <p:ext uri="{BB962C8B-B14F-4D97-AF65-F5344CB8AC3E}">
        <p14:creationId xmlns:p14="http://schemas.microsoft.com/office/powerpoint/2010/main" val="71429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xmlns="" id="{E7EC74C8-52BB-446E-8DF3-736BCF814CF9}"/>
              </a:ext>
            </a:extLst>
          </p:cNvPr>
          <p:cNvGrpSpPr/>
          <p:nvPr/>
        </p:nvGrpSpPr>
        <p:grpSpPr>
          <a:xfrm>
            <a:off x="4800381" y="1660055"/>
            <a:ext cx="418618" cy="1079500"/>
            <a:chOff x="3276600" y="2936875"/>
            <a:chExt cx="418618" cy="1079500"/>
          </a:xfrm>
        </p:grpSpPr>
        <p:cxnSp>
          <p:nvCxnSpPr>
            <p:cNvPr id="8" name="Straight Connector 7">
              <a:extLst>
                <a:ext uri="{FF2B5EF4-FFF2-40B4-BE49-F238E27FC236}">
                  <a16:creationId xmlns:a16="http://schemas.microsoft.com/office/drawing/2014/main" xmlns="" id="{B60D1D61-B4A9-4B8A-9BDD-1F3AD76D6200}"/>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59957795-7D6C-417E-982B-EB5814A7B0B6}"/>
                </a:ext>
              </a:extLst>
            </p:cNvPr>
            <p:cNvCxnSpPr/>
            <p:nvPr/>
          </p:nvCxnSpPr>
          <p:spPr>
            <a:xfrm flipH="1">
              <a:off x="3518452" y="3279913"/>
              <a:ext cx="167723" cy="8241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5C0155E8-89E9-455E-A263-9A2C7CE1A93D}"/>
                </a:ext>
              </a:extLst>
            </p:cNvPr>
            <p:cNvCxnSpPr>
              <a:cxnSpLocks/>
            </p:cNvCxnSpPr>
            <p:nvPr/>
          </p:nvCxnSpPr>
          <p:spPr>
            <a:xfrm>
              <a:off x="3518452" y="3622675"/>
              <a:ext cx="176766" cy="696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0EE2712-3D66-431C-8DA5-1F6BE3E103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854789C3-0BD6-44F9-96F0-3047C1C61A6E}"/>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FFB02D3-35CE-438E-9632-75F96DDFD00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xmlns="" id="{5F47C722-F513-4EB6-9E2C-202CEB1CB406}"/>
              </a:ext>
            </a:extLst>
          </p:cNvPr>
          <p:cNvGrpSpPr/>
          <p:nvPr/>
        </p:nvGrpSpPr>
        <p:grpSpPr>
          <a:xfrm>
            <a:off x="1672631" y="1653162"/>
            <a:ext cx="418618" cy="1079500"/>
            <a:chOff x="3276600" y="2936875"/>
            <a:chExt cx="418618" cy="1079500"/>
          </a:xfrm>
        </p:grpSpPr>
        <p:cxnSp>
          <p:nvCxnSpPr>
            <p:cNvPr id="26" name="Straight Connector 25">
              <a:extLst>
                <a:ext uri="{FF2B5EF4-FFF2-40B4-BE49-F238E27FC236}">
                  <a16:creationId xmlns:a16="http://schemas.microsoft.com/office/drawing/2014/main" xmlns="" id="{EC81D456-BDC6-452A-BDF4-F663CCF8C7B4}"/>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26D9F26-3816-41EE-8574-5DBC5A55098A}"/>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AB22D43E-D081-466E-890A-E7B39729F130}"/>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2E98C623-6D76-429B-B39C-982BBBD29876}"/>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7BA7317-13F1-4469-9C8D-8015AA32E879}"/>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306D7FE-6960-442F-B88E-61D5DEA5E1DE}"/>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2033121" cy="369332"/>
          </a:xfrm>
          <a:prstGeom prst="rect">
            <a:avLst/>
          </a:prstGeom>
          <a:noFill/>
        </p:spPr>
        <p:txBody>
          <a:bodyPr wrap="none" rtlCol="0">
            <a:spAutoFit/>
          </a:bodyPr>
          <a:lstStyle/>
          <a:p>
            <a:r>
              <a:rPr lang="en-US" dirty="0"/>
              <a:t>El Transistor Bipolar</a:t>
            </a:r>
          </a:p>
        </p:txBody>
      </p:sp>
      <p:sp>
        <p:nvSpPr>
          <p:cNvPr id="33" name="TextBox 32">
            <a:extLst>
              <a:ext uri="{FF2B5EF4-FFF2-40B4-BE49-F238E27FC236}">
                <a16:creationId xmlns:a16="http://schemas.microsoft.com/office/drawing/2014/main" xmlns="" id="{1CF54AB0-69FB-45E5-9E09-B120357F13B9}"/>
              </a:ext>
            </a:extLst>
          </p:cNvPr>
          <p:cNvSpPr txBox="1"/>
          <p:nvPr/>
        </p:nvSpPr>
        <p:spPr>
          <a:xfrm>
            <a:off x="857009" y="1211109"/>
            <a:ext cx="601447" cy="369332"/>
          </a:xfrm>
          <a:prstGeom prst="rect">
            <a:avLst/>
          </a:prstGeom>
          <a:noFill/>
        </p:spPr>
        <p:txBody>
          <a:bodyPr wrap="none" rtlCol="0">
            <a:spAutoFit/>
          </a:bodyPr>
          <a:lstStyle/>
          <a:p>
            <a:r>
              <a:rPr lang="en-US" dirty="0"/>
              <a:t>NPN</a:t>
            </a:r>
          </a:p>
        </p:txBody>
      </p:sp>
      <p:sp>
        <p:nvSpPr>
          <p:cNvPr id="34" name="TextBox 33">
            <a:extLst>
              <a:ext uri="{FF2B5EF4-FFF2-40B4-BE49-F238E27FC236}">
                <a16:creationId xmlns:a16="http://schemas.microsoft.com/office/drawing/2014/main" xmlns="" id="{A4B01A6C-6EC4-42C9-87E5-745544131F99}"/>
              </a:ext>
            </a:extLst>
          </p:cNvPr>
          <p:cNvSpPr txBox="1"/>
          <p:nvPr/>
        </p:nvSpPr>
        <p:spPr>
          <a:xfrm>
            <a:off x="4288776" y="1290723"/>
            <a:ext cx="570990" cy="369332"/>
          </a:xfrm>
          <a:prstGeom prst="rect">
            <a:avLst/>
          </a:prstGeom>
          <a:noFill/>
        </p:spPr>
        <p:txBody>
          <a:bodyPr wrap="none" rtlCol="0">
            <a:spAutoFit/>
          </a:bodyPr>
          <a:lstStyle/>
          <a:p>
            <a:r>
              <a:rPr lang="en-US" dirty="0"/>
              <a:t>PNP</a:t>
            </a:r>
          </a:p>
        </p:txBody>
      </p:sp>
      <p:sp>
        <p:nvSpPr>
          <p:cNvPr id="35" name="TextBox 34">
            <a:extLst>
              <a:ext uri="{FF2B5EF4-FFF2-40B4-BE49-F238E27FC236}">
                <a16:creationId xmlns:a16="http://schemas.microsoft.com/office/drawing/2014/main" xmlns="" id="{0F0EC42B-DF0A-4044-B8B0-8E971520357E}"/>
              </a:ext>
            </a:extLst>
          </p:cNvPr>
          <p:cNvSpPr txBox="1"/>
          <p:nvPr/>
        </p:nvSpPr>
        <p:spPr>
          <a:xfrm>
            <a:off x="1781154" y="1334306"/>
            <a:ext cx="710579" cy="276999"/>
          </a:xfrm>
          <a:prstGeom prst="rect">
            <a:avLst/>
          </a:prstGeom>
          <a:noFill/>
        </p:spPr>
        <p:txBody>
          <a:bodyPr wrap="none" rtlCol="0">
            <a:spAutoFit/>
          </a:bodyPr>
          <a:lstStyle/>
          <a:p>
            <a:r>
              <a:rPr lang="en-US" sz="1200" dirty="0" err="1"/>
              <a:t>Colector</a:t>
            </a:r>
            <a:endParaRPr lang="en-US" sz="1200" dirty="0"/>
          </a:p>
        </p:txBody>
      </p:sp>
      <p:sp>
        <p:nvSpPr>
          <p:cNvPr id="36" name="TextBox 35">
            <a:extLst>
              <a:ext uri="{FF2B5EF4-FFF2-40B4-BE49-F238E27FC236}">
                <a16:creationId xmlns:a16="http://schemas.microsoft.com/office/drawing/2014/main" xmlns="" id="{C5B97F87-7D62-4984-A1C7-0B101886089F}"/>
              </a:ext>
            </a:extLst>
          </p:cNvPr>
          <p:cNvSpPr txBox="1"/>
          <p:nvPr/>
        </p:nvSpPr>
        <p:spPr>
          <a:xfrm>
            <a:off x="1793557" y="2793707"/>
            <a:ext cx="614271" cy="276999"/>
          </a:xfrm>
          <a:prstGeom prst="rect">
            <a:avLst/>
          </a:prstGeom>
          <a:noFill/>
        </p:spPr>
        <p:txBody>
          <a:bodyPr wrap="none" rtlCol="0">
            <a:spAutoFit/>
          </a:bodyPr>
          <a:lstStyle/>
          <a:p>
            <a:r>
              <a:rPr lang="en-US" sz="1200" dirty="0" err="1"/>
              <a:t>Emisor</a:t>
            </a:r>
            <a:endParaRPr lang="en-US" sz="1200" dirty="0"/>
          </a:p>
        </p:txBody>
      </p:sp>
      <p:sp>
        <p:nvSpPr>
          <p:cNvPr id="37" name="TextBox 36">
            <a:extLst>
              <a:ext uri="{FF2B5EF4-FFF2-40B4-BE49-F238E27FC236}">
                <a16:creationId xmlns:a16="http://schemas.microsoft.com/office/drawing/2014/main" xmlns="" id="{A1223912-3F75-428A-87EF-BDD2A5BB3034}"/>
              </a:ext>
            </a:extLst>
          </p:cNvPr>
          <p:cNvSpPr txBox="1"/>
          <p:nvPr/>
        </p:nvSpPr>
        <p:spPr>
          <a:xfrm>
            <a:off x="1218647" y="1941857"/>
            <a:ext cx="479618" cy="276999"/>
          </a:xfrm>
          <a:prstGeom prst="rect">
            <a:avLst/>
          </a:prstGeom>
          <a:noFill/>
        </p:spPr>
        <p:txBody>
          <a:bodyPr wrap="none" rtlCol="0">
            <a:spAutoFit/>
          </a:bodyPr>
          <a:lstStyle/>
          <a:p>
            <a:r>
              <a:rPr lang="en-US" sz="1200" dirty="0"/>
              <a:t>Base</a:t>
            </a:r>
          </a:p>
        </p:txBody>
      </p:sp>
      <p:sp>
        <p:nvSpPr>
          <p:cNvPr id="38" name="TextBox 37">
            <a:extLst>
              <a:ext uri="{FF2B5EF4-FFF2-40B4-BE49-F238E27FC236}">
                <a16:creationId xmlns:a16="http://schemas.microsoft.com/office/drawing/2014/main" xmlns="" id="{892E3C51-8DF0-411E-A97E-004BE7CE99FB}"/>
              </a:ext>
            </a:extLst>
          </p:cNvPr>
          <p:cNvSpPr txBox="1"/>
          <p:nvPr/>
        </p:nvSpPr>
        <p:spPr>
          <a:xfrm>
            <a:off x="4923302" y="2732662"/>
            <a:ext cx="710579" cy="276999"/>
          </a:xfrm>
          <a:prstGeom prst="rect">
            <a:avLst/>
          </a:prstGeom>
          <a:noFill/>
        </p:spPr>
        <p:txBody>
          <a:bodyPr wrap="none" rtlCol="0">
            <a:spAutoFit/>
          </a:bodyPr>
          <a:lstStyle/>
          <a:p>
            <a:r>
              <a:rPr lang="en-US" sz="1200" dirty="0" err="1"/>
              <a:t>Colector</a:t>
            </a:r>
            <a:endParaRPr lang="en-US" sz="1200" dirty="0"/>
          </a:p>
        </p:txBody>
      </p:sp>
      <p:sp>
        <p:nvSpPr>
          <p:cNvPr id="39" name="TextBox 38">
            <a:extLst>
              <a:ext uri="{FF2B5EF4-FFF2-40B4-BE49-F238E27FC236}">
                <a16:creationId xmlns:a16="http://schemas.microsoft.com/office/drawing/2014/main" xmlns="" id="{E2AD2CF9-9BD1-4AFB-82C1-684DC0B8CBB6}"/>
              </a:ext>
            </a:extLst>
          </p:cNvPr>
          <p:cNvSpPr txBox="1"/>
          <p:nvPr/>
        </p:nvSpPr>
        <p:spPr>
          <a:xfrm>
            <a:off x="4924121" y="1392607"/>
            <a:ext cx="614271" cy="276999"/>
          </a:xfrm>
          <a:prstGeom prst="rect">
            <a:avLst/>
          </a:prstGeom>
          <a:noFill/>
        </p:spPr>
        <p:txBody>
          <a:bodyPr wrap="none" rtlCol="0">
            <a:spAutoFit/>
          </a:bodyPr>
          <a:lstStyle/>
          <a:p>
            <a:r>
              <a:rPr lang="en-US" sz="1200" dirty="0" err="1"/>
              <a:t>Emisor</a:t>
            </a:r>
            <a:endParaRPr lang="en-US" sz="1200" dirty="0"/>
          </a:p>
        </p:txBody>
      </p:sp>
      <p:sp>
        <p:nvSpPr>
          <p:cNvPr id="40" name="TextBox 39">
            <a:extLst>
              <a:ext uri="{FF2B5EF4-FFF2-40B4-BE49-F238E27FC236}">
                <a16:creationId xmlns:a16="http://schemas.microsoft.com/office/drawing/2014/main" xmlns="" id="{35BF4B2D-7B72-48F0-9932-AFB16365B114}"/>
              </a:ext>
            </a:extLst>
          </p:cNvPr>
          <p:cNvSpPr txBox="1"/>
          <p:nvPr/>
        </p:nvSpPr>
        <p:spPr>
          <a:xfrm>
            <a:off x="4301988" y="1947005"/>
            <a:ext cx="479618" cy="276999"/>
          </a:xfrm>
          <a:prstGeom prst="rect">
            <a:avLst/>
          </a:prstGeom>
          <a:noFill/>
        </p:spPr>
        <p:txBody>
          <a:bodyPr wrap="none" rtlCol="0">
            <a:spAutoFit/>
          </a:bodyPr>
          <a:lstStyle/>
          <a:p>
            <a:r>
              <a:rPr lang="en-US" sz="1200" dirty="0"/>
              <a:t>Base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xmlns="" id="{DB5E6C4A-0F75-49FD-9073-80FC93437443}"/>
                  </a:ext>
                </a:extLst>
              </p:cNvPr>
              <p:cNvSpPr txBox="1"/>
              <p:nvPr/>
            </p:nvSpPr>
            <p:spPr>
              <a:xfrm>
                <a:off x="2238328" y="1653162"/>
                <a:ext cx="16260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sub>
                      </m:sSub>
                    </m:oMath>
                  </m:oMathPara>
                </a14:m>
                <a:endParaRPr lang="en-US" sz="1200" dirty="0"/>
              </a:p>
            </p:txBody>
          </p:sp>
        </mc:Choice>
        <mc:Fallback xmlns="">
          <p:sp>
            <p:nvSpPr>
              <p:cNvPr id="41" name="TextBox 40">
                <a:extLst>
                  <a:ext uri="{FF2B5EF4-FFF2-40B4-BE49-F238E27FC236}">
                    <a16:creationId xmlns:a16="http://schemas.microsoft.com/office/drawing/2014/main" id="{DB5E6C4A-0F75-49FD-9073-80FC93437443}"/>
                  </a:ext>
                </a:extLst>
              </p:cNvPr>
              <p:cNvSpPr txBox="1">
                <a:spLocks noRot="1" noChangeAspect="1" noMove="1" noResize="1" noEditPoints="1" noAdjustHandles="1" noChangeArrowheads="1" noChangeShapeType="1" noTextEdit="1"/>
              </p:cNvSpPr>
              <p:nvPr/>
            </p:nvSpPr>
            <p:spPr>
              <a:xfrm>
                <a:off x="2238328" y="1653162"/>
                <a:ext cx="162609" cy="184666"/>
              </a:xfrm>
              <a:prstGeom prst="rect">
                <a:avLst/>
              </a:prstGeom>
              <a:blipFill>
                <a:blip r:embed="rId2"/>
                <a:stretch>
                  <a:fillRect l="-22222" r="-7407" b="-1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xmlns="" id="{DC65C57D-8D81-4175-AA91-BE1D37A93CF6}"/>
              </a:ext>
            </a:extLst>
          </p:cNvPr>
          <p:cNvCxnSpPr>
            <a:cxnSpLocks/>
          </p:cNvCxnSpPr>
          <p:nvPr/>
        </p:nvCxnSpPr>
        <p:spPr>
          <a:xfrm>
            <a:off x="2169691" y="1685278"/>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xmlns="" id="{DBEDB066-B30A-4AB1-A20C-88F2F5AB59BC}"/>
                  </a:ext>
                </a:extLst>
              </p:cNvPr>
              <p:cNvSpPr txBox="1"/>
              <p:nvPr/>
            </p:nvSpPr>
            <p:spPr>
              <a:xfrm>
                <a:off x="2238328" y="2444564"/>
                <a:ext cx="16684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oMath>
                  </m:oMathPara>
                </a14:m>
                <a:endParaRPr lang="en-US" sz="1200" dirty="0"/>
              </a:p>
            </p:txBody>
          </p:sp>
        </mc:Choice>
        <mc:Fallback xmlns="">
          <p:sp>
            <p:nvSpPr>
              <p:cNvPr id="45" name="TextBox 44">
                <a:extLst>
                  <a:ext uri="{FF2B5EF4-FFF2-40B4-BE49-F238E27FC236}">
                    <a16:creationId xmlns:a16="http://schemas.microsoft.com/office/drawing/2014/main" id="{DBEDB066-B30A-4AB1-A20C-88F2F5AB59BC}"/>
                  </a:ext>
                </a:extLst>
              </p:cNvPr>
              <p:cNvSpPr txBox="1">
                <a:spLocks noRot="1" noChangeAspect="1" noMove="1" noResize="1" noEditPoints="1" noAdjustHandles="1" noChangeArrowheads="1" noChangeShapeType="1" noTextEdit="1"/>
              </p:cNvSpPr>
              <p:nvPr/>
            </p:nvSpPr>
            <p:spPr>
              <a:xfrm>
                <a:off x="2238328" y="2444564"/>
                <a:ext cx="166841" cy="184666"/>
              </a:xfrm>
              <a:prstGeom prst="rect">
                <a:avLst/>
              </a:prstGeom>
              <a:blipFill>
                <a:blip r:embed="rId3"/>
                <a:stretch>
                  <a:fillRect l="-21429" r="-3571" b="-13333"/>
                </a:stretch>
              </a:blipFill>
            </p:spPr>
            <p:txBody>
              <a:bodyPr/>
              <a:lstStyle/>
              <a:p>
                <a:r>
                  <a:rPr lang="en-US">
                    <a:noFill/>
                  </a:rPr>
                  <a:t> </a:t>
                </a:r>
              </a:p>
            </p:txBody>
          </p:sp>
        </mc:Fallback>
      </mc:AlternateContent>
      <p:cxnSp>
        <p:nvCxnSpPr>
          <p:cNvPr id="46" name="Straight Arrow Connector 45">
            <a:extLst>
              <a:ext uri="{FF2B5EF4-FFF2-40B4-BE49-F238E27FC236}">
                <a16:creationId xmlns:a16="http://schemas.microsoft.com/office/drawing/2014/main" xmlns="" id="{EE3785CE-6279-4CAF-8DCD-000CDE9B6455}"/>
              </a:ext>
            </a:extLst>
          </p:cNvPr>
          <p:cNvCxnSpPr>
            <a:cxnSpLocks/>
          </p:cNvCxnSpPr>
          <p:nvPr/>
        </p:nvCxnSpPr>
        <p:spPr>
          <a:xfrm>
            <a:off x="2169691" y="2476680"/>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935E5986-9923-4C9A-86BF-564BDF6B0069}"/>
                  </a:ext>
                </a:extLst>
              </p:cNvPr>
              <p:cNvSpPr txBox="1"/>
              <p:nvPr/>
            </p:nvSpPr>
            <p:spPr>
              <a:xfrm>
                <a:off x="1570877" y="2316278"/>
                <a:ext cx="17030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𝐵</m:t>
                          </m:r>
                        </m:sub>
                      </m:sSub>
                    </m:oMath>
                  </m:oMathPara>
                </a14:m>
                <a:endParaRPr lang="en-US" sz="1200" dirty="0"/>
              </a:p>
            </p:txBody>
          </p:sp>
        </mc:Choice>
        <mc:Fallback xmlns="">
          <p:sp>
            <p:nvSpPr>
              <p:cNvPr id="47" name="TextBox 46">
                <a:extLst>
                  <a:ext uri="{FF2B5EF4-FFF2-40B4-BE49-F238E27FC236}">
                    <a16:creationId xmlns:a16="http://schemas.microsoft.com/office/drawing/2014/main" id="{935E5986-9923-4C9A-86BF-564BDF6B0069}"/>
                  </a:ext>
                </a:extLst>
              </p:cNvPr>
              <p:cNvSpPr txBox="1">
                <a:spLocks noRot="1" noChangeAspect="1" noMove="1" noResize="1" noEditPoints="1" noAdjustHandles="1" noChangeArrowheads="1" noChangeShapeType="1" noTextEdit="1"/>
              </p:cNvSpPr>
              <p:nvPr/>
            </p:nvSpPr>
            <p:spPr>
              <a:xfrm>
                <a:off x="1570877" y="2316278"/>
                <a:ext cx="170303" cy="184666"/>
              </a:xfrm>
              <a:prstGeom prst="rect">
                <a:avLst/>
              </a:prstGeom>
              <a:blipFill>
                <a:blip r:embed="rId4"/>
                <a:stretch>
                  <a:fillRect l="-21429" r="-3571" b="-13333"/>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xmlns="" id="{CC9920A1-4C43-4BD2-9B16-02E0D726886D}"/>
              </a:ext>
            </a:extLst>
          </p:cNvPr>
          <p:cNvCxnSpPr>
            <a:cxnSpLocks/>
          </p:cNvCxnSpPr>
          <p:nvPr/>
        </p:nvCxnSpPr>
        <p:spPr>
          <a:xfrm flipV="1">
            <a:off x="1603668" y="2284200"/>
            <a:ext cx="261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xmlns="" id="{DAA9FE6A-F867-4797-A9A6-50989E6B80B2}"/>
                  </a:ext>
                </a:extLst>
              </p:cNvPr>
              <p:cNvSpPr txBox="1"/>
              <p:nvPr/>
            </p:nvSpPr>
            <p:spPr>
              <a:xfrm>
                <a:off x="5347229" y="1653162"/>
                <a:ext cx="16684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oMath>
                  </m:oMathPara>
                </a14:m>
                <a:endParaRPr lang="en-US" sz="1200" dirty="0"/>
              </a:p>
            </p:txBody>
          </p:sp>
        </mc:Choice>
        <mc:Fallback xmlns="">
          <p:sp>
            <p:nvSpPr>
              <p:cNvPr id="51" name="TextBox 50">
                <a:extLst>
                  <a:ext uri="{FF2B5EF4-FFF2-40B4-BE49-F238E27FC236}">
                    <a16:creationId xmlns:a16="http://schemas.microsoft.com/office/drawing/2014/main" id="{DAA9FE6A-F867-4797-A9A6-50989E6B80B2}"/>
                  </a:ext>
                </a:extLst>
              </p:cNvPr>
              <p:cNvSpPr txBox="1">
                <a:spLocks noRot="1" noChangeAspect="1" noMove="1" noResize="1" noEditPoints="1" noAdjustHandles="1" noChangeArrowheads="1" noChangeShapeType="1" noTextEdit="1"/>
              </p:cNvSpPr>
              <p:nvPr/>
            </p:nvSpPr>
            <p:spPr>
              <a:xfrm>
                <a:off x="5347229" y="1653162"/>
                <a:ext cx="166841" cy="184666"/>
              </a:xfrm>
              <a:prstGeom prst="rect">
                <a:avLst/>
              </a:prstGeom>
              <a:blipFill>
                <a:blip r:embed="rId3"/>
                <a:stretch>
                  <a:fillRect l="-21429" r="-3571" b="-13333"/>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xmlns="" id="{C3E9339F-4BAB-495F-83FB-D047410969AB}"/>
              </a:ext>
            </a:extLst>
          </p:cNvPr>
          <p:cNvCxnSpPr>
            <a:cxnSpLocks/>
          </p:cNvCxnSpPr>
          <p:nvPr/>
        </p:nvCxnSpPr>
        <p:spPr>
          <a:xfrm>
            <a:off x="5278592" y="1685278"/>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xmlns="" id="{EC355ED3-01CF-4F7E-9FD2-E67EAF4EAF62}"/>
                  </a:ext>
                </a:extLst>
              </p:cNvPr>
              <p:cNvSpPr txBox="1"/>
              <p:nvPr/>
            </p:nvSpPr>
            <p:spPr>
              <a:xfrm>
                <a:off x="5347229" y="2444564"/>
                <a:ext cx="16260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sub>
                      </m:sSub>
                    </m:oMath>
                  </m:oMathPara>
                </a14:m>
                <a:endParaRPr lang="en-US" sz="1200" dirty="0"/>
              </a:p>
            </p:txBody>
          </p:sp>
        </mc:Choice>
        <mc:Fallback xmlns="">
          <p:sp>
            <p:nvSpPr>
              <p:cNvPr id="53" name="TextBox 52">
                <a:extLst>
                  <a:ext uri="{FF2B5EF4-FFF2-40B4-BE49-F238E27FC236}">
                    <a16:creationId xmlns:a16="http://schemas.microsoft.com/office/drawing/2014/main" id="{EC355ED3-01CF-4F7E-9FD2-E67EAF4EAF62}"/>
                  </a:ext>
                </a:extLst>
              </p:cNvPr>
              <p:cNvSpPr txBox="1">
                <a:spLocks noRot="1" noChangeAspect="1" noMove="1" noResize="1" noEditPoints="1" noAdjustHandles="1" noChangeArrowheads="1" noChangeShapeType="1" noTextEdit="1"/>
              </p:cNvSpPr>
              <p:nvPr/>
            </p:nvSpPr>
            <p:spPr>
              <a:xfrm>
                <a:off x="5347229" y="2444564"/>
                <a:ext cx="162609" cy="184666"/>
              </a:xfrm>
              <a:prstGeom prst="rect">
                <a:avLst/>
              </a:prstGeom>
              <a:blipFill>
                <a:blip r:embed="rId2"/>
                <a:stretch>
                  <a:fillRect l="-22222" r="-7407" b="-16667"/>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xmlns="" id="{FAFCBB3C-422B-4872-81B2-08C0D424A720}"/>
              </a:ext>
            </a:extLst>
          </p:cNvPr>
          <p:cNvCxnSpPr>
            <a:cxnSpLocks/>
          </p:cNvCxnSpPr>
          <p:nvPr/>
        </p:nvCxnSpPr>
        <p:spPr>
          <a:xfrm>
            <a:off x="5278592" y="2476680"/>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xmlns="" id="{EBA210DB-763D-42B9-82AB-BE09556E417F}"/>
                  </a:ext>
                </a:extLst>
              </p:cNvPr>
              <p:cNvSpPr txBox="1"/>
              <p:nvPr/>
            </p:nvSpPr>
            <p:spPr>
              <a:xfrm>
                <a:off x="4679778" y="2316278"/>
                <a:ext cx="17030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𝐵</m:t>
                          </m:r>
                        </m:sub>
                      </m:sSub>
                    </m:oMath>
                  </m:oMathPara>
                </a14:m>
                <a:endParaRPr lang="en-US" sz="1200" dirty="0"/>
              </a:p>
            </p:txBody>
          </p:sp>
        </mc:Choice>
        <mc:Fallback xmlns="">
          <p:sp>
            <p:nvSpPr>
              <p:cNvPr id="55" name="TextBox 54">
                <a:extLst>
                  <a:ext uri="{FF2B5EF4-FFF2-40B4-BE49-F238E27FC236}">
                    <a16:creationId xmlns:a16="http://schemas.microsoft.com/office/drawing/2014/main" id="{EBA210DB-763D-42B9-82AB-BE09556E417F}"/>
                  </a:ext>
                </a:extLst>
              </p:cNvPr>
              <p:cNvSpPr txBox="1">
                <a:spLocks noRot="1" noChangeAspect="1" noMove="1" noResize="1" noEditPoints="1" noAdjustHandles="1" noChangeArrowheads="1" noChangeShapeType="1" noTextEdit="1"/>
              </p:cNvSpPr>
              <p:nvPr/>
            </p:nvSpPr>
            <p:spPr>
              <a:xfrm>
                <a:off x="4679778" y="2316278"/>
                <a:ext cx="170303" cy="184666"/>
              </a:xfrm>
              <a:prstGeom prst="rect">
                <a:avLst/>
              </a:prstGeom>
              <a:blipFill>
                <a:blip r:embed="rId4"/>
                <a:stretch>
                  <a:fillRect l="-21429" r="-3571" b="-13333"/>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xmlns="" id="{9A1A9A39-802B-48A8-8C56-180D2C45AB1F}"/>
              </a:ext>
            </a:extLst>
          </p:cNvPr>
          <p:cNvCxnSpPr>
            <a:cxnSpLocks/>
          </p:cNvCxnSpPr>
          <p:nvPr/>
        </p:nvCxnSpPr>
        <p:spPr>
          <a:xfrm flipH="1">
            <a:off x="4764929" y="2284200"/>
            <a:ext cx="223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xmlns="" id="{BDE10C9B-A75B-4D6B-8360-16598707F4AA}"/>
                  </a:ext>
                </a:extLst>
              </p:cNvPr>
              <p:cNvSpPr txBox="1"/>
              <p:nvPr/>
            </p:nvSpPr>
            <p:spPr>
              <a:xfrm>
                <a:off x="3041347" y="2688066"/>
                <a:ext cx="84561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sub>
                      </m:sSub>
                      <m:r>
                        <a:rPr lang="en-US" sz="1200" b="0" i="1" smtClean="0">
                          <a:latin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𝐵</m:t>
                          </m:r>
                        </m:sub>
                      </m:sSub>
                    </m:oMath>
                  </m:oMathPara>
                </a14:m>
                <a:endParaRPr lang="en-US" sz="1200" dirty="0"/>
              </a:p>
            </p:txBody>
          </p:sp>
        </mc:Choice>
        <mc:Fallback xmlns="">
          <p:sp>
            <p:nvSpPr>
              <p:cNvPr id="60" name="TextBox 59">
                <a:extLst>
                  <a:ext uri="{FF2B5EF4-FFF2-40B4-BE49-F238E27FC236}">
                    <a16:creationId xmlns:a16="http://schemas.microsoft.com/office/drawing/2014/main" id="{BDE10C9B-A75B-4D6B-8360-16598707F4AA}"/>
                  </a:ext>
                </a:extLst>
              </p:cNvPr>
              <p:cNvSpPr txBox="1">
                <a:spLocks noRot="1" noChangeAspect="1" noMove="1" noResize="1" noEditPoints="1" noAdjustHandles="1" noChangeArrowheads="1" noChangeShapeType="1" noTextEdit="1"/>
              </p:cNvSpPr>
              <p:nvPr/>
            </p:nvSpPr>
            <p:spPr>
              <a:xfrm>
                <a:off x="3041347" y="2688066"/>
                <a:ext cx="845616" cy="184666"/>
              </a:xfrm>
              <a:prstGeom prst="rect">
                <a:avLst/>
              </a:prstGeom>
              <a:blipFill>
                <a:blip r:embed="rId5"/>
                <a:stretch>
                  <a:fillRect l="-215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xmlns="" id="{28597124-FF78-497A-8F59-E6CEB248415E}"/>
                  </a:ext>
                </a:extLst>
              </p:cNvPr>
              <p:cNvSpPr txBox="1"/>
              <p:nvPr/>
            </p:nvSpPr>
            <p:spPr>
              <a:xfrm>
                <a:off x="3041347" y="2978373"/>
                <a:ext cx="87600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𝐵</m:t>
                          </m:r>
                        </m:sub>
                      </m:sSub>
                    </m:oMath>
                  </m:oMathPara>
                </a14:m>
                <a:endParaRPr lang="en-US" sz="1200" dirty="0"/>
              </a:p>
            </p:txBody>
          </p:sp>
        </mc:Choice>
        <mc:Fallback xmlns="">
          <p:sp>
            <p:nvSpPr>
              <p:cNvPr id="61" name="TextBox 60">
                <a:extLst>
                  <a:ext uri="{FF2B5EF4-FFF2-40B4-BE49-F238E27FC236}">
                    <a16:creationId xmlns:a16="http://schemas.microsoft.com/office/drawing/2014/main" id="{28597124-FF78-497A-8F59-E6CEB248415E}"/>
                  </a:ext>
                </a:extLst>
              </p:cNvPr>
              <p:cNvSpPr txBox="1">
                <a:spLocks noRot="1" noChangeAspect="1" noMove="1" noResize="1" noEditPoints="1" noAdjustHandles="1" noChangeArrowheads="1" noChangeShapeType="1" noTextEdit="1"/>
              </p:cNvSpPr>
              <p:nvPr/>
            </p:nvSpPr>
            <p:spPr>
              <a:xfrm>
                <a:off x="3041347" y="2978373"/>
                <a:ext cx="876009" cy="184666"/>
              </a:xfrm>
              <a:prstGeom prst="rect">
                <a:avLst/>
              </a:prstGeom>
              <a:blipFill>
                <a:blip r:embed="rId6"/>
                <a:stretch>
                  <a:fillRect l="-4167" b="-13333"/>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xmlns="" id="{CF8900B1-15D0-4C55-8666-6EE89D30E42D}"/>
              </a:ext>
            </a:extLst>
          </p:cNvPr>
          <p:cNvSpPr/>
          <p:nvPr/>
        </p:nvSpPr>
        <p:spPr>
          <a:xfrm>
            <a:off x="1029232" y="3965540"/>
            <a:ext cx="4189767" cy="886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R" sz="1200" dirty="0"/>
              <a:t>Para que el transistor funcione en la zona lineal:</a:t>
            </a:r>
          </a:p>
          <a:p>
            <a:pPr marL="171450" indent="-171450">
              <a:buFont typeface="Arial" panose="020B0604020202020204" pitchFamily="34" charset="0"/>
              <a:buChar char="•"/>
            </a:pPr>
            <a:r>
              <a:rPr lang="es-CR" sz="1200" dirty="0"/>
              <a:t>El diodo que hay entre el colector y la base </a:t>
            </a:r>
            <a:r>
              <a:rPr lang="es-CR" sz="1200" b="1" dirty="0"/>
              <a:t>NO</a:t>
            </a:r>
            <a:r>
              <a:rPr lang="es-CR" sz="1200" dirty="0"/>
              <a:t> debe conducir</a:t>
            </a:r>
          </a:p>
          <a:p>
            <a:pPr marL="171450" indent="-171450">
              <a:buFont typeface="Arial" panose="020B0604020202020204" pitchFamily="34" charset="0"/>
              <a:buChar char="•"/>
            </a:pPr>
            <a:r>
              <a:rPr lang="es-CR" sz="1200" dirty="0"/>
              <a:t>El diodo que hay entre el emisor y la base debe conducir</a:t>
            </a:r>
          </a:p>
          <a:p>
            <a:pPr algn="ctr"/>
            <a:endParaRPr lang="es-CR" sz="1200" dirty="0"/>
          </a:p>
        </p:txBody>
      </p:sp>
      <p:grpSp>
        <p:nvGrpSpPr>
          <p:cNvPr id="199" name="Group 198">
            <a:extLst>
              <a:ext uri="{FF2B5EF4-FFF2-40B4-BE49-F238E27FC236}">
                <a16:creationId xmlns:a16="http://schemas.microsoft.com/office/drawing/2014/main" xmlns="" id="{47B55235-11FB-4C5F-B887-65A9E89B7143}"/>
              </a:ext>
            </a:extLst>
          </p:cNvPr>
          <p:cNvGrpSpPr/>
          <p:nvPr/>
        </p:nvGrpSpPr>
        <p:grpSpPr>
          <a:xfrm>
            <a:off x="7690086" y="1392607"/>
            <a:ext cx="2899592" cy="1069989"/>
            <a:chOff x="7690086" y="1392607"/>
            <a:chExt cx="2899592" cy="1069989"/>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xmlns="" id="{750F3BBD-AE46-4142-A197-CE38D89255D7}"/>
                    </a:ext>
                  </a:extLst>
                </p:cNvPr>
                <p:cNvSpPr txBox="1"/>
                <p:nvPr/>
              </p:nvSpPr>
              <p:spPr>
                <a:xfrm>
                  <a:off x="7690086" y="1392607"/>
                  <a:ext cx="1615314" cy="29033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smtClean="0">
                          <a:latin typeface="Cambria Math" panose="02040503050406030204" pitchFamily="18" charset="0"/>
                          <a:ea typeface="Cambria Math" panose="02040503050406030204" pitchFamily="18" charset="0"/>
                        </a:rPr>
                        <m:t>=</m:t>
                      </m:r>
                      <m:sSub>
                        <m:sSubPr>
                          <m:ctrlPr>
                            <a:rPr lang="en-US" sz="1200" i="1">
                              <a:latin typeface="Cambria Math"/>
                            </a:rPr>
                          </m:ctrlPr>
                        </m:sSubPr>
                        <m:e>
                          <m:r>
                            <a:rPr lang="en-US" sz="1200" i="1">
                              <a:latin typeface="Cambria Math" panose="02040503050406030204" pitchFamily="18" charset="0"/>
                            </a:rPr>
                            <m:t>𝐼</m:t>
                          </m:r>
                        </m:e>
                        <m:sub>
                          <m:r>
                            <a:rPr lang="en-US" sz="1200" i="1">
                              <a:latin typeface="Cambria Math" panose="02040503050406030204" pitchFamily="18" charset="0"/>
                            </a:rPr>
                            <m:t>𝑜</m:t>
                          </m:r>
                        </m:sub>
                      </m:sSub>
                      <m:sSup>
                        <m:sSupPr>
                          <m:ctrlPr>
                            <a:rPr lang="en-US" sz="1200" i="1">
                              <a:latin typeface="Cambria Math"/>
                            </a:rPr>
                          </m:ctrlPr>
                        </m:sSupPr>
                        <m:e>
                          <m:r>
                            <a:rPr lang="en-US" sz="1200" i="1">
                              <a:latin typeface="Cambria Math" panose="02040503050406030204" pitchFamily="18" charset="0"/>
                            </a:rPr>
                            <m:t>𝑒</m:t>
                          </m:r>
                        </m:e>
                        <m:sup>
                          <m:f>
                            <m:fPr>
                              <m:ctrlPr>
                                <a:rPr lang="en-US" sz="1200" i="1">
                                  <a:latin typeface="Cambria Math"/>
                                </a:rPr>
                              </m:ctrlPr>
                            </m:fPr>
                            <m:num>
                              <m:sSub>
                                <m:sSubPr>
                                  <m:ctrlPr>
                                    <a:rPr lang="en-US" sz="1200" i="1">
                                      <a:latin typeface="Cambria Math"/>
                                    </a:rPr>
                                  </m:ctrlPr>
                                </m:sSubPr>
                                <m:e>
                                  <m:r>
                                    <a:rPr lang="en-US" sz="1200" i="1">
                                      <a:latin typeface="Cambria Math" panose="02040503050406030204" pitchFamily="18" charset="0"/>
                                    </a:rPr>
                                    <m:t>𝑉</m:t>
                                  </m:r>
                                </m:e>
                                <m:sub>
                                  <m:r>
                                    <a:rPr lang="en-US" sz="1200" b="0" i="1" smtClean="0">
                                      <a:latin typeface="Cambria Math" panose="02040503050406030204" pitchFamily="18" charset="0"/>
                                    </a:rPr>
                                    <m:t>𝐵𝐸</m:t>
                                  </m:r>
                                </m:sub>
                              </m:sSub>
                            </m:num>
                            <m:den>
                              <m:sSub>
                                <m:sSubPr>
                                  <m:ctrlPr>
                                    <a:rPr lang="en-US" sz="1200" i="1">
                                      <a:latin typeface="Cambria Math"/>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𝑉</m:t>
                                  </m:r>
                                </m:e>
                                <m:sub>
                                  <m:r>
                                    <a:rPr lang="en-US" sz="1200" i="1">
                                      <a:latin typeface="Cambria Math" panose="02040503050406030204" pitchFamily="18" charset="0"/>
                                      <a:ea typeface="Cambria Math" panose="02040503050406030204" pitchFamily="18" charset="0"/>
                                    </a:rPr>
                                    <m:t>𝑇</m:t>
                                  </m:r>
                                </m:sub>
                              </m:sSub>
                            </m:den>
                          </m:f>
                        </m:sup>
                      </m:sSup>
                    </m:oMath>
                  </a14:m>
                  <a:r>
                    <a:rPr lang="en-US" sz="1200" dirty="0"/>
                    <a:t>    (NPN)</a:t>
                  </a:r>
                </a:p>
              </p:txBody>
            </p:sp>
          </mc:Choice>
          <mc:Fallback xmlns="">
            <p:sp>
              <p:nvSpPr>
                <p:cNvPr id="63" name="TextBox 62">
                  <a:extLst>
                    <a:ext uri="{FF2B5EF4-FFF2-40B4-BE49-F238E27FC236}">
                      <a16:creationId xmlns:a16="http://schemas.microsoft.com/office/drawing/2014/main" id="{750F3BBD-AE46-4142-A197-CE38D89255D7}"/>
                    </a:ext>
                  </a:extLst>
                </p:cNvPr>
                <p:cNvSpPr txBox="1">
                  <a:spLocks noRot="1" noChangeAspect="1" noMove="1" noResize="1" noEditPoints="1" noAdjustHandles="1" noChangeArrowheads="1" noChangeShapeType="1" noTextEdit="1"/>
                </p:cNvSpPr>
                <p:nvPr/>
              </p:nvSpPr>
              <p:spPr>
                <a:xfrm>
                  <a:off x="7690086" y="1392607"/>
                  <a:ext cx="1615314" cy="290336"/>
                </a:xfrm>
                <a:prstGeom prst="rect">
                  <a:avLst/>
                </a:prstGeom>
                <a:blipFill>
                  <a:blip r:embed="rId7"/>
                  <a:stretch>
                    <a:fillRect l="-3396" r="-528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xmlns="" id="{B61FF780-C9CF-4DB3-8F5D-5930A3010BF5}"/>
                    </a:ext>
                  </a:extLst>
                </p:cNvPr>
                <p:cNvSpPr txBox="1"/>
                <p:nvPr/>
              </p:nvSpPr>
              <p:spPr>
                <a:xfrm>
                  <a:off x="7690086" y="2065381"/>
                  <a:ext cx="1596078" cy="29033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smtClean="0">
                          <a:latin typeface="Cambria Math" panose="02040503050406030204" pitchFamily="18" charset="0"/>
                          <a:ea typeface="Cambria Math" panose="02040503050406030204" pitchFamily="18" charset="0"/>
                        </a:rPr>
                        <m:t>=</m:t>
                      </m:r>
                      <m:sSub>
                        <m:sSubPr>
                          <m:ctrlPr>
                            <a:rPr lang="en-US" sz="1200" i="1">
                              <a:latin typeface="Cambria Math"/>
                            </a:rPr>
                          </m:ctrlPr>
                        </m:sSubPr>
                        <m:e>
                          <m:r>
                            <a:rPr lang="en-US" sz="1200" i="1">
                              <a:latin typeface="Cambria Math" panose="02040503050406030204" pitchFamily="18" charset="0"/>
                            </a:rPr>
                            <m:t>𝐼</m:t>
                          </m:r>
                        </m:e>
                        <m:sub>
                          <m:r>
                            <a:rPr lang="en-US" sz="1200" i="1">
                              <a:latin typeface="Cambria Math" panose="02040503050406030204" pitchFamily="18" charset="0"/>
                            </a:rPr>
                            <m:t>𝑜</m:t>
                          </m:r>
                        </m:sub>
                      </m:sSub>
                      <m:sSup>
                        <m:sSupPr>
                          <m:ctrlPr>
                            <a:rPr lang="en-US" sz="1200" i="1">
                              <a:latin typeface="Cambria Math"/>
                            </a:rPr>
                          </m:ctrlPr>
                        </m:sSupPr>
                        <m:e>
                          <m:r>
                            <a:rPr lang="en-US" sz="1200" i="1">
                              <a:latin typeface="Cambria Math" panose="02040503050406030204" pitchFamily="18" charset="0"/>
                            </a:rPr>
                            <m:t>𝑒</m:t>
                          </m:r>
                        </m:e>
                        <m:sup>
                          <m:f>
                            <m:fPr>
                              <m:ctrlPr>
                                <a:rPr lang="en-US" sz="1200" i="1">
                                  <a:latin typeface="Cambria Math"/>
                                </a:rPr>
                              </m:ctrlPr>
                            </m:fPr>
                            <m:num>
                              <m:sSub>
                                <m:sSubPr>
                                  <m:ctrlPr>
                                    <a:rPr lang="en-US" sz="1200" i="1">
                                      <a:latin typeface="Cambria Math"/>
                                    </a:rPr>
                                  </m:ctrlPr>
                                </m:sSubPr>
                                <m:e>
                                  <m:r>
                                    <a:rPr lang="en-US" sz="1200" i="1">
                                      <a:latin typeface="Cambria Math" panose="02040503050406030204" pitchFamily="18" charset="0"/>
                                    </a:rPr>
                                    <m:t>𝑉</m:t>
                                  </m:r>
                                </m:e>
                                <m:sub>
                                  <m:r>
                                    <a:rPr lang="en-US" sz="1200" b="0" i="1" smtClean="0">
                                      <a:latin typeface="Cambria Math" panose="02040503050406030204" pitchFamily="18" charset="0"/>
                                    </a:rPr>
                                    <m:t>𝐸𝐵</m:t>
                                  </m:r>
                                </m:sub>
                              </m:sSub>
                            </m:num>
                            <m:den>
                              <m:sSub>
                                <m:sSubPr>
                                  <m:ctrlPr>
                                    <a:rPr lang="en-US" sz="1200" i="1">
                                      <a:latin typeface="Cambria Math"/>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𝑉</m:t>
                                  </m:r>
                                </m:e>
                                <m:sub>
                                  <m:r>
                                    <a:rPr lang="en-US" sz="1200" i="1">
                                      <a:latin typeface="Cambria Math" panose="02040503050406030204" pitchFamily="18" charset="0"/>
                                      <a:ea typeface="Cambria Math" panose="02040503050406030204" pitchFamily="18" charset="0"/>
                                    </a:rPr>
                                    <m:t>𝑇</m:t>
                                  </m:r>
                                </m:sub>
                              </m:sSub>
                            </m:den>
                          </m:f>
                        </m:sup>
                      </m:sSup>
                    </m:oMath>
                  </a14:m>
                  <a:r>
                    <a:rPr lang="en-US" sz="1200" dirty="0"/>
                    <a:t>    (PNP)</a:t>
                  </a:r>
                </a:p>
              </p:txBody>
            </p:sp>
          </mc:Choice>
          <mc:Fallback xmlns="">
            <p:sp>
              <p:nvSpPr>
                <p:cNvPr id="64" name="TextBox 63">
                  <a:extLst>
                    <a:ext uri="{FF2B5EF4-FFF2-40B4-BE49-F238E27FC236}">
                      <a16:creationId xmlns:a16="http://schemas.microsoft.com/office/drawing/2014/main" id="{B61FF780-C9CF-4DB3-8F5D-5930A3010BF5}"/>
                    </a:ext>
                  </a:extLst>
                </p:cNvPr>
                <p:cNvSpPr txBox="1">
                  <a:spLocks noRot="1" noChangeAspect="1" noMove="1" noResize="1" noEditPoints="1" noAdjustHandles="1" noChangeArrowheads="1" noChangeShapeType="1" noTextEdit="1"/>
                </p:cNvSpPr>
                <p:nvPr/>
              </p:nvSpPr>
              <p:spPr>
                <a:xfrm>
                  <a:off x="7690086" y="2065381"/>
                  <a:ext cx="1596078" cy="290336"/>
                </a:xfrm>
                <a:prstGeom prst="rect">
                  <a:avLst/>
                </a:prstGeom>
                <a:blipFill>
                  <a:blip r:embed="rId8"/>
                  <a:stretch>
                    <a:fillRect l="-3435" r="-5344"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xmlns="" id="{AE98251D-7BB4-4A5C-B339-FD9F275B755F}"/>
                    </a:ext>
                  </a:extLst>
                </p:cNvPr>
                <p:cNvSpPr txBox="1"/>
                <p:nvPr/>
              </p:nvSpPr>
              <p:spPr>
                <a:xfrm>
                  <a:off x="9651088" y="1399045"/>
                  <a:ext cx="938590" cy="377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𝐵𝐸</m:t>
                            </m:r>
                          </m:sub>
                        </m:sSub>
                        <m:r>
                          <a:rPr lang="en-US" sz="1200" b="0" i="1" smtClean="0">
                            <a:latin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𝑇</m:t>
                            </m:r>
                          </m:sub>
                        </m:sSub>
                        <m:func>
                          <m:funcPr>
                            <m:ctrlPr>
                              <a:rPr lang="en-US" sz="1200" b="0" i="1" smtClean="0">
                                <a:latin typeface="Cambria Math"/>
                              </a:rPr>
                            </m:ctrlPr>
                          </m:funcPr>
                          <m:fName>
                            <m:r>
                              <m:rPr>
                                <m:sty m:val="p"/>
                              </m:rPr>
                              <a:rPr lang="en-US" sz="1200" b="0" i="0" smtClean="0">
                                <a:latin typeface="Cambria Math" panose="02040503050406030204" pitchFamily="18" charset="0"/>
                              </a:rPr>
                              <m:t>ln</m:t>
                            </m:r>
                          </m:fName>
                          <m:e>
                            <m:f>
                              <m:fPr>
                                <m:ctrlPr>
                                  <a:rPr lang="en-US" sz="1200" b="0" i="1" smtClean="0">
                                    <a:latin typeface="Cambria Math"/>
                                  </a:rPr>
                                </m:ctrlPr>
                              </m:fPr>
                              <m:num>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sub>
                                </m:sSub>
                              </m:num>
                              <m:den>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0</m:t>
                                    </m:r>
                                  </m:sub>
                                </m:sSub>
                              </m:den>
                            </m:f>
                          </m:e>
                        </m:func>
                      </m:oMath>
                    </m:oMathPara>
                  </a14:m>
                  <a:endParaRPr lang="en-US" sz="1200" dirty="0"/>
                </a:p>
              </p:txBody>
            </p:sp>
          </mc:Choice>
          <mc:Fallback xmlns="">
            <p:sp>
              <p:nvSpPr>
                <p:cNvPr id="65" name="TextBox 64">
                  <a:extLst>
                    <a:ext uri="{FF2B5EF4-FFF2-40B4-BE49-F238E27FC236}">
                      <a16:creationId xmlns:a16="http://schemas.microsoft.com/office/drawing/2014/main" id="{AE98251D-7BB4-4A5C-B339-FD9F275B755F}"/>
                    </a:ext>
                  </a:extLst>
                </p:cNvPr>
                <p:cNvSpPr txBox="1">
                  <a:spLocks noRot="1" noChangeAspect="1" noMove="1" noResize="1" noEditPoints="1" noAdjustHandles="1" noChangeArrowheads="1" noChangeShapeType="1" noTextEdit="1"/>
                </p:cNvSpPr>
                <p:nvPr/>
              </p:nvSpPr>
              <p:spPr>
                <a:xfrm>
                  <a:off x="9651088" y="1399045"/>
                  <a:ext cx="938590" cy="377091"/>
                </a:xfrm>
                <a:prstGeom prst="rect">
                  <a:avLst/>
                </a:prstGeom>
                <a:blipFill>
                  <a:blip r:embed="rId9"/>
                  <a:stretch>
                    <a:fillRect l="-3247" t="-3279" r="-129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xmlns="" id="{2021F574-AD44-4897-95BC-228DFFF59431}"/>
                    </a:ext>
                  </a:extLst>
                </p:cNvPr>
                <p:cNvSpPr txBox="1"/>
                <p:nvPr/>
              </p:nvSpPr>
              <p:spPr>
                <a:xfrm>
                  <a:off x="9651088" y="2085505"/>
                  <a:ext cx="937244" cy="377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𝐸𝐵</m:t>
                            </m:r>
                          </m:sub>
                        </m:sSub>
                        <m:r>
                          <a:rPr lang="en-US" sz="1200" b="0" i="1" smtClean="0">
                            <a:latin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𝑇</m:t>
                            </m:r>
                          </m:sub>
                        </m:sSub>
                        <m:func>
                          <m:funcPr>
                            <m:ctrlPr>
                              <a:rPr lang="en-US" sz="1200" b="0" i="1" smtClean="0">
                                <a:latin typeface="Cambria Math"/>
                              </a:rPr>
                            </m:ctrlPr>
                          </m:funcPr>
                          <m:fName>
                            <m:r>
                              <m:rPr>
                                <m:sty m:val="p"/>
                              </m:rPr>
                              <a:rPr lang="en-US" sz="1200" b="0" i="0" smtClean="0">
                                <a:latin typeface="Cambria Math" panose="02040503050406030204" pitchFamily="18" charset="0"/>
                              </a:rPr>
                              <m:t>ln</m:t>
                            </m:r>
                          </m:fName>
                          <m:e>
                            <m:f>
                              <m:fPr>
                                <m:ctrlPr>
                                  <a:rPr lang="en-US" sz="1200" b="0" i="1" smtClean="0">
                                    <a:latin typeface="Cambria Math"/>
                                  </a:rPr>
                                </m:ctrlPr>
                              </m:fPr>
                              <m:num>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sub>
                                </m:sSub>
                              </m:num>
                              <m:den>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0</m:t>
                                    </m:r>
                                  </m:sub>
                                </m:sSub>
                              </m:den>
                            </m:f>
                          </m:e>
                        </m:func>
                      </m:oMath>
                    </m:oMathPara>
                  </a14:m>
                  <a:endParaRPr lang="en-US" sz="1200" dirty="0"/>
                </a:p>
              </p:txBody>
            </p:sp>
          </mc:Choice>
          <mc:Fallback xmlns="">
            <p:sp>
              <p:nvSpPr>
                <p:cNvPr id="66" name="TextBox 65">
                  <a:extLst>
                    <a:ext uri="{FF2B5EF4-FFF2-40B4-BE49-F238E27FC236}">
                      <a16:creationId xmlns:a16="http://schemas.microsoft.com/office/drawing/2014/main" id="{2021F574-AD44-4897-95BC-228DFFF59431}"/>
                    </a:ext>
                  </a:extLst>
                </p:cNvPr>
                <p:cNvSpPr txBox="1">
                  <a:spLocks noRot="1" noChangeAspect="1" noMove="1" noResize="1" noEditPoints="1" noAdjustHandles="1" noChangeArrowheads="1" noChangeShapeType="1" noTextEdit="1"/>
                </p:cNvSpPr>
                <p:nvPr/>
              </p:nvSpPr>
              <p:spPr>
                <a:xfrm>
                  <a:off x="9651088" y="2085505"/>
                  <a:ext cx="937244" cy="377091"/>
                </a:xfrm>
                <a:prstGeom prst="rect">
                  <a:avLst/>
                </a:prstGeom>
                <a:blipFill>
                  <a:blip r:embed="rId10"/>
                  <a:stretch>
                    <a:fillRect l="-3247" t="-3226" r="-649" b="-8065"/>
                  </a:stretch>
                </a:blipFill>
              </p:spPr>
              <p:txBody>
                <a:bodyPr/>
                <a:lstStyle/>
                <a:p>
                  <a:r>
                    <a:rPr lang="en-US">
                      <a:noFill/>
                    </a:rPr>
                    <a:t> </a:t>
                  </a:r>
                </a:p>
              </p:txBody>
            </p:sp>
          </mc:Fallback>
        </mc:AlternateContent>
      </p:grpSp>
      <p:grpSp>
        <p:nvGrpSpPr>
          <p:cNvPr id="198" name="Group 197">
            <a:extLst>
              <a:ext uri="{FF2B5EF4-FFF2-40B4-BE49-F238E27FC236}">
                <a16:creationId xmlns:a16="http://schemas.microsoft.com/office/drawing/2014/main" xmlns="" id="{00F671EE-3C22-471C-A15E-E73FE8E529A8}"/>
              </a:ext>
            </a:extLst>
          </p:cNvPr>
          <p:cNvGrpSpPr/>
          <p:nvPr/>
        </p:nvGrpSpPr>
        <p:grpSpPr>
          <a:xfrm>
            <a:off x="7106535" y="3183519"/>
            <a:ext cx="4564866" cy="2879409"/>
            <a:chOff x="7106535" y="3183519"/>
            <a:chExt cx="4564866" cy="2879409"/>
          </a:xfrm>
        </p:grpSpPr>
        <p:grpSp>
          <p:nvGrpSpPr>
            <p:cNvPr id="195" name="Group 194">
              <a:extLst>
                <a:ext uri="{FF2B5EF4-FFF2-40B4-BE49-F238E27FC236}">
                  <a16:creationId xmlns:a16="http://schemas.microsoft.com/office/drawing/2014/main" xmlns="" id="{C4AE754A-C1AD-44A4-8B3A-B03EB106CBBD}"/>
                </a:ext>
              </a:extLst>
            </p:cNvPr>
            <p:cNvGrpSpPr/>
            <p:nvPr/>
          </p:nvGrpSpPr>
          <p:grpSpPr>
            <a:xfrm>
              <a:off x="7106535" y="3183519"/>
              <a:ext cx="4564866" cy="2879409"/>
              <a:chOff x="7106535" y="3183519"/>
              <a:chExt cx="4564866" cy="2879409"/>
            </a:xfrm>
          </p:grpSpPr>
          <p:grpSp>
            <p:nvGrpSpPr>
              <p:cNvPr id="177" name="Group 176">
                <a:extLst>
                  <a:ext uri="{FF2B5EF4-FFF2-40B4-BE49-F238E27FC236}">
                    <a16:creationId xmlns:a16="http://schemas.microsoft.com/office/drawing/2014/main" xmlns="" id="{05F11FA4-9B97-442E-AB82-1676C8F14BE9}"/>
                  </a:ext>
                </a:extLst>
              </p:cNvPr>
              <p:cNvGrpSpPr/>
              <p:nvPr/>
            </p:nvGrpSpPr>
            <p:grpSpPr>
              <a:xfrm>
                <a:off x="9542492" y="3534340"/>
                <a:ext cx="1154435" cy="2126720"/>
                <a:chOff x="7902682" y="3221016"/>
                <a:chExt cx="1154435" cy="2126720"/>
              </a:xfrm>
            </p:grpSpPr>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7797501" y="3581541"/>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C8E8B666-D23C-4D87-9E09-120719887026}"/>
                    </a:ext>
                  </a:extLst>
                </p:cNvPr>
                <p:cNvGrpSpPr/>
                <p:nvPr/>
              </p:nvGrpSpPr>
              <p:grpSpPr>
                <a:xfrm rot="5400000">
                  <a:off x="7795768" y="4907214"/>
                  <a:ext cx="290336" cy="76507"/>
                  <a:chOff x="7529811" y="3713163"/>
                  <a:chExt cx="640072" cy="158750"/>
                </a:xfrm>
              </p:grpSpPr>
              <p:cxnSp>
                <p:nvCxnSpPr>
                  <p:cNvPr id="115" name="Straight Connector 114">
                    <a:extLst>
                      <a:ext uri="{FF2B5EF4-FFF2-40B4-BE49-F238E27FC236}">
                        <a16:creationId xmlns:a16="http://schemas.microsoft.com/office/drawing/2014/main" xmlns="" id="{81A67C0B-AC2B-4256-A338-A6C8B3A73B5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443C1F7-36C3-4822-97B2-5E6A84D68F65}"/>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487A6CA7-0613-411B-94E6-6185585B8500}"/>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A4C1100-BC89-4388-9F4B-DCED72B1E478}"/>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39A3C1F-BF75-47B9-A6CB-00BAA05F6A37}"/>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C7A9135-BD22-45F8-8A41-DAAEA150A464}"/>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54E5243-8D82-4A32-82A7-4DA52C32B73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A9F8AFA8-0177-4713-BF89-164F7D415283}"/>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122BBEC-5194-450D-AA50-4E1F371E95C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xmlns="" id="{D1234EB9-33CC-4D4A-8229-4D66EB5E755F}"/>
                    </a:ext>
                  </a:extLst>
                </p:cNvPr>
                <p:cNvCxnSpPr>
                  <a:cxnSpLocks/>
                </p:cNvCxnSpPr>
                <p:nvPr/>
              </p:nvCxnSpPr>
              <p:spPr>
                <a:xfrm>
                  <a:off x="7939413" y="3746471"/>
                  <a:ext cx="0" cy="10538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xmlns="" id="{450BBC13-97D4-42E1-8AF7-8EBD02336AD9}"/>
                    </a:ext>
                  </a:extLst>
                </p:cNvPr>
                <p:cNvGrpSpPr/>
                <p:nvPr/>
              </p:nvGrpSpPr>
              <p:grpSpPr>
                <a:xfrm>
                  <a:off x="8605210" y="3733767"/>
                  <a:ext cx="418618" cy="1079500"/>
                  <a:chOff x="3276600" y="2936875"/>
                  <a:chExt cx="418618" cy="1079500"/>
                </a:xfrm>
              </p:grpSpPr>
              <p:cxnSp>
                <p:nvCxnSpPr>
                  <p:cNvPr id="130" name="Straight Connector 129">
                    <a:extLst>
                      <a:ext uri="{FF2B5EF4-FFF2-40B4-BE49-F238E27FC236}">
                        <a16:creationId xmlns:a16="http://schemas.microsoft.com/office/drawing/2014/main" xmlns="" id="{EF308F2F-8600-46AB-86D6-EDF4CDA19CE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297008D-F382-4992-ABCB-076EE313354E}"/>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A4597B0F-D05F-4E9D-84A9-3D1AAC0A12C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61C4632-DC5A-4E25-B214-88D9E345BB04}"/>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6EE2DFB-F72C-4BA0-B0AB-837EFE7CA8CF}"/>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305C6263-B8E3-486B-8567-A5EF52F928B0}"/>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D8D775AA-505E-4D39-AF1F-3B88F05CF36F}"/>
                    </a:ext>
                  </a:extLst>
                </p:cNvPr>
                <p:cNvGrpSpPr/>
                <p:nvPr/>
              </p:nvGrpSpPr>
              <p:grpSpPr>
                <a:xfrm rot="5400000">
                  <a:off x="8872174" y="4907213"/>
                  <a:ext cx="290336" cy="76507"/>
                  <a:chOff x="7529811" y="3713163"/>
                  <a:chExt cx="640072" cy="158750"/>
                </a:xfrm>
              </p:grpSpPr>
              <p:cxnSp>
                <p:nvCxnSpPr>
                  <p:cNvPr id="137" name="Straight Connector 136">
                    <a:extLst>
                      <a:ext uri="{FF2B5EF4-FFF2-40B4-BE49-F238E27FC236}">
                        <a16:creationId xmlns:a16="http://schemas.microsoft.com/office/drawing/2014/main" xmlns="" id="{274849B0-67CD-4210-85C8-42433B4A38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C429121C-12B0-452F-8AF1-C9EAFE1E0D1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A7FC95A-DC3E-4208-B693-FA28EEF948E3}"/>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84CC659-080F-4B06-ADE4-E09239C7053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64135D1-0B76-4D72-99EA-6B63E9008E73}"/>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36F0A59-D151-4B9F-9877-F485B4110761}"/>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B32C21A-CEB0-4A19-B2CC-54A618D094E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587C92A-EBA7-4310-8F82-12E2C7621B3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24C944C-F178-4103-A4A2-5DBFC653F331}"/>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xmlns="" id="{D4DFEF69-D5EF-4D17-986D-88F0AB672E55}"/>
                    </a:ext>
                  </a:extLst>
                </p:cNvPr>
                <p:cNvGrpSpPr/>
                <p:nvPr/>
              </p:nvGrpSpPr>
              <p:grpSpPr>
                <a:xfrm rot="5400000">
                  <a:off x="8873696" y="3563049"/>
                  <a:ext cx="290336" cy="76507"/>
                  <a:chOff x="7529811" y="3713163"/>
                  <a:chExt cx="640072" cy="158750"/>
                </a:xfrm>
              </p:grpSpPr>
              <p:cxnSp>
                <p:nvCxnSpPr>
                  <p:cNvPr id="147" name="Straight Connector 146">
                    <a:extLst>
                      <a:ext uri="{FF2B5EF4-FFF2-40B4-BE49-F238E27FC236}">
                        <a16:creationId xmlns:a16="http://schemas.microsoft.com/office/drawing/2014/main" xmlns="" id="{72EC81D9-7C63-4999-8E63-2D4981817181}"/>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A896A59C-9FB8-4DE1-9B19-278F1BB27131}"/>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4FDF832B-F649-4A46-BBF5-158C163F64D7}"/>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E7BA4693-9F92-4B5D-8015-3C562B0D0E8F}"/>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F341326D-8B53-4754-B1A4-B32A04741E0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DFBE96E3-277E-4309-86A7-520C17B66359}"/>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9A54FBC8-7DC1-4509-95A8-0C4C6639E20B}"/>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336FF2B6-1665-4B2B-921E-3F07085A990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89BCA865-BD9C-4BA7-B87E-7BE8CC7D1F6C}"/>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xmlns="" id="{D5505D13-002F-4D66-ABC2-F9DC2F0563C4}"/>
                    </a:ext>
                  </a:extLst>
                </p:cNvPr>
                <p:cNvCxnSpPr>
                  <a:cxnSpLocks/>
                </p:cNvCxnSpPr>
                <p:nvPr/>
              </p:nvCxnSpPr>
              <p:spPr>
                <a:xfrm flipV="1">
                  <a:off x="7947033" y="4292568"/>
                  <a:ext cx="723554" cy="70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DA58ED68-50CC-40DC-BC8A-0D8A43C08FBD}"/>
                    </a:ext>
                  </a:extLst>
                </p:cNvPr>
                <p:cNvCxnSpPr>
                  <a:cxnSpLocks/>
                </p:cNvCxnSpPr>
                <p:nvPr/>
              </p:nvCxnSpPr>
              <p:spPr>
                <a:xfrm>
                  <a:off x="7928929" y="5347735"/>
                  <a:ext cx="108404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CD4D9E9B-DC0C-40C2-9097-3968377B8518}"/>
                    </a:ext>
                  </a:extLst>
                </p:cNvPr>
                <p:cNvCxnSpPr>
                  <a:cxnSpLocks/>
                </p:cNvCxnSpPr>
                <p:nvPr/>
              </p:nvCxnSpPr>
              <p:spPr>
                <a:xfrm>
                  <a:off x="7928930" y="3231149"/>
                  <a:ext cx="108404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915787FD-D08F-4560-A1AF-C31A37DF315F}"/>
                    </a:ext>
                  </a:extLst>
                </p:cNvPr>
                <p:cNvCxnSpPr>
                  <a:cxnSpLocks/>
                </p:cNvCxnSpPr>
                <p:nvPr/>
              </p:nvCxnSpPr>
              <p:spPr>
                <a:xfrm>
                  <a:off x="9015940" y="3231149"/>
                  <a:ext cx="0" cy="2383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13BEAC3D-682B-4442-8B18-1B7ED1D59944}"/>
                    </a:ext>
                  </a:extLst>
                </p:cNvPr>
                <p:cNvCxnSpPr>
                  <a:cxnSpLocks/>
                </p:cNvCxnSpPr>
                <p:nvPr/>
              </p:nvCxnSpPr>
              <p:spPr>
                <a:xfrm>
                  <a:off x="7935107" y="3221016"/>
                  <a:ext cx="0" cy="280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3D8806A-B464-4BB6-867A-0189563C8E75}"/>
                    </a:ext>
                  </a:extLst>
                </p:cNvPr>
                <p:cNvCxnSpPr>
                  <a:cxnSpLocks/>
                </p:cNvCxnSpPr>
                <p:nvPr/>
              </p:nvCxnSpPr>
              <p:spPr>
                <a:xfrm>
                  <a:off x="7935974" y="5065990"/>
                  <a:ext cx="0" cy="280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B8E685F-64CF-4253-8455-192706FCEE79}"/>
                    </a:ext>
                  </a:extLst>
                </p:cNvPr>
                <p:cNvCxnSpPr>
                  <a:cxnSpLocks/>
                </p:cNvCxnSpPr>
                <p:nvPr/>
              </p:nvCxnSpPr>
              <p:spPr>
                <a:xfrm>
                  <a:off x="9012380" y="5090635"/>
                  <a:ext cx="0" cy="2558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xmlns="" id="{E718E817-932D-4DA6-87B9-4086E8FF86C5}"/>
                  </a:ext>
                </a:extLst>
              </p:cNvPr>
              <p:cNvGrpSpPr/>
              <p:nvPr/>
            </p:nvGrpSpPr>
            <p:grpSpPr>
              <a:xfrm>
                <a:off x="10064428" y="3429000"/>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xmlns="" id="{0646D11C-040D-43CA-8143-1B110D2FB131}"/>
                  </a:ext>
                </a:extLst>
              </p:cNvPr>
              <p:cNvGrpSpPr/>
              <p:nvPr/>
            </p:nvGrpSpPr>
            <p:grpSpPr>
              <a:xfrm rot="10800000">
                <a:off x="10058705" y="5666584"/>
                <a:ext cx="55282" cy="119978"/>
                <a:chOff x="7132321" y="4612913"/>
                <a:chExt cx="119270" cy="287888"/>
              </a:xfrm>
            </p:grpSpPr>
            <p:sp>
              <p:nvSpPr>
                <p:cNvPr id="184"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xmlns="" id="{69503D9D-5345-485E-9178-1F2E5A4F3E12}"/>
                      </a:ext>
                    </a:extLst>
                  </p:cNvPr>
                  <p:cNvSpPr txBox="1"/>
                  <p:nvPr/>
                </p:nvSpPr>
                <p:spPr>
                  <a:xfrm>
                    <a:off x="9275863" y="5179573"/>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186" name="TextBox 185">
                    <a:extLst>
                      <a:ext uri="{FF2B5EF4-FFF2-40B4-BE49-F238E27FC236}">
                        <a16:creationId xmlns:a16="http://schemas.microsoft.com/office/drawing/2014/main" id="{69503D9D-5345-485E-9178-1F2E5A4F3E12}"/>
                      </a:ext>
                    </a:extLst>
                  </p:cNvPr>
                  <p:cNvSpPr txBox="1">
                    <a:spLocks noRot="1" noChangeAspect="1" noMove="1" noResize="1" noEditPoints="1" noAdjustHandles="1" noChangeArrowheads="1" noChangeShapeType="1" noTextEdit="1"/>
                  </p:cNvSpPr>
                  <p:nvPr/>
                </p:nvSpPr>
                <p:spPr>
                  <a:xfrm>
                    <a:off x="9275863" y="5179573"/>
                    <a:ext cx="198964" cy="184666"/>
                  </a:xfrm>
                  <a:prstGeom prst="rect">
                    <a:avLst/>
                  </a:prstGeom>
                  <a:blipFill>
                    <a:blip r:embed="rId11"/>
                    <a:stretch>
                      <a:fillRect l="-18750" r="-625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xmlns="" id="{E954FCF3-EDF4-44D6-8D3B-73CCF0A8A1C9}"/>
                      </a:ext>
                    </a:extLst>
                  </p:cNvPr>
                  <p:cNvSpPr txBox="1"/>
                  <p:nvPr/>
                </p:nvSpPr>
                <p:spPr>
                  <a:xfrm>
                    <a:off x="9243476" y="3868976"/>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187" name="TextBox 186">
                    <a:extLst>
                      <a:ext uri="{FF2B5EF4-FFF2-40B4-BE49-F238E27FC236}">
                        <a16:creationId xmlns:a16="http://schemas.microsoft.com/office/drawing/2014/main" id="{E954FCF3-EDF4-44D6-8D3B-73CCF0A8A1C9}"/>
                      </a:ext>
                    </a:extLst>
                  </p:cNvPr>
                  <p:cNvSpPr txBox="1">
                    <a:spLocks noRot="1" noChangeAspect="1" noMove="1" noResize="1" noEditPoints="1" noAdjustHandles="1" noChangeArrowheads="1" noChangeShapeType="1" noTextEdit="1"/>
                  </p:cNvSpPr>
                  <p:nvPr/>
                </p:nvSpPr>
                <p:spPr>
                  <a:xfrm>
                    <a:off x="9243476" y="3868976"/>
                    <a:ext cx="202555" cy="184666"/>
                  </a:xfrm>
                  <a:prstGeom prst="rect">
                    <a:avLst/>
                  </a:prstGeom>
                  <a:blipFill>
                    <a:blip r:embed="rId12"/>
                    <a:stretch>
                      <a:fillRect l="-17647" r="-294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xmlns="" id="{5237B5DE-57C3-4E8C-9FAB-C5E91398F855}"/>
                      </a:ext>
                    </a:extLst>
                  </p:cNvPr>
                  <p:cNvSpPr txBox="1"/>
                  <p:nvPr/>
                </p:nvSpPr>
                <p:spPr>
                  <a:xfrm>
                    <a:off x="10809883" y="3844331"/>
                    <a:ext cx="2007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𝐿</m:t>
                              </m:r>
                            </m:sub>
                          </m:sSub>
                        </m:oMath>
                      </m:oMathPara>
                    </a14:m>
                    <a:endParaRPr lang="en-US" sz="1200" dirty="0"/>
                  </a:p>
                </p:txBody>
              </p:sp>
            </mc:Choice>
            <mc:Fallback xmlns="">
              <p:sp>
                <p:nvSpPr>
                  <p:cNvPr id="188" name="TextBox 187">
                    <a:extLst>
                      <a:ext uri="{FF2B5EF4-FFF2-40B4-BE49-F238E27FC236}">
                        <a16:creationId xmlns:a16="http://schemas.microsoft.com/office/drawing/2014/main" id="{5237B5DE-57C3-4E8C-9FAB-C5E91398F855}"/>
                      </a:ext>
                    </a:extLst>
                  </p:cNvPr>
                  <p:cNvSpPr txBox="1">
                    <a:spLocks noRot="1" noChangeAspect="1" noMove="1" noResize="1" noEditPoints="1" noAdjustHandles="1" noChangeArrowheads="1" noChangeShapeType="1" noTextEdit="1"/>
                  </p:cNvSpPr>
                  <p:nvPr/>
                </p:nvSpPr>
                <p:spPr>
                  <a:xfrm>
                    <a:off x="10809883" y="3844331"/>
                    <a:ext cx="200760" cy="184666"/>
                  </a:xfrm>
                  <a:prstGeom prst="rect">
                    <a:avLst/>
                  </a:prstGeom>
                  <a:blipFill>
                    <a:blip r:embed="rId13"/>
                    <a:stretch>
                      <a:fillRect l="-18182" r="-606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xmlns="" id="{06655FCD-4B88-4C83-BB3E-E67C8978FDB3}"/>
                      </a:ext>
                    </a:extLst>
                  </p:cNvPr>
                  <p:cNvSpPr txBox="1"/>
                  <p:nvPr/>
                </p:nvSpPr>
                <p:spPr>
                  <a:xfrm>
                    <a:off x="10809883" y="5179573"/>
                    <a:ext cx="8615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=9.7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89" name="TextBox 188">
                    <a:extLst>
                      <a:ext uri="{FF2B5EF4-FFF2-40B4-BE49-F238E27FC236}">
                        <a16:creationId xmlns:a16="http://schemas.microsoft.com/office/drawing/2014/main" id="{06655FCD-4B88-4C83-BB3E-E67C8978FDB3}"/>
                      </a:ext>
                    </a:extLst>
                  </p:cNvPr>
                  <p:cNvSpPr txBox="1">
                    <a:spLocks noRot="1" noChangeAspect="1" noMove="1" noResize="1" noEditPoints="1" noAdjustHandles="1" noChangeArrowheads="1" noChangeShapeType="1" noTextEdit="1"/>
                  </p:cNvSpPr>
                  <p:nvPr/>
                </p:nvSpPr>
                <p:spPr>
                  <a:xfrm>
                    <a:off x="10809883" y="5179573"/>
                    <a:ext cx="861518" cy="184666"/>
                  </a:xfrm>
                  <a:prstGeom prst="rect">
                    <a:avLst/>
                  </a:prstGeom>
                  <a:blipFill>
                    <a:blip r:embed="rId14"/>
                    <a:stretch>
                      <a:fillRect l="-4225" r="-352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9920696" y="3183519"/>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id="{C1F134B5-F316-47BD-8887-CF981080E20A}"/>
                      </a:ext>
                    </a:extLst>
                  </p:cNvPr>
                  <p:cNvSpPr txBox="1">
                    <a:spLocks noRot="1" noChangeAspect="1" noMove="1" noResize="1" noEditPoints="1" noAdjustHandles="1" noChangeArrowheads="1" noChangeShapeType="1" noTextEdit="1"/>
                  </p:cNvSpPr>
                  <p:nvPr/>
                </p:nvSpPr>
                <p:spPr>
                  <a:xfrm>
                    <a:off x="9920696" y="3183519"/>
                    <a:ext cx="488980" cy="184666"/>
                  </a:xfrm>
                  <a:prstGeom prst="rect">
                    <a:avLst/>
                  </a:prstGeom>
                  <a:blipFill>
                    <a:blip r:embed="rId15"/>
                    <a:stretch>
                      <a:fillRect l="-6173" r="-617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xmlns="" id="{DD506070-295A-42A2-A88A-9E9BD754D637}"/>
                      </a:ext>
                    </a:extLst>
                  </p:cNvPr>
                  <p:cNvSpPr txBox="1"/>
                  <p:nvPr/>
                </p:nvSpPr>
                <p:spPr>
                  <a:xfrm>
                    <a:off x="9920696" y="5873258"/>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1" name="TextBox 190">
                    <a:extLst>
                      <a:ext uri="{FF2B5EF4-FFF2-40B4-BE49-F238E27FC236}">
                        <a16:creationId xmlns:a16="http://schemas.microsoft.com/office/drawing/2014/main" id="{DD506070-295A-42A2-A88A-9E9BD754D637}"/>
                      </a:ext>
                    </a:extLst>
                  </p:cNvPr>
                  <p:cNvSpPr txBox="1">
                    <a:spLocks noRot="1" noChangeAspect="1" noMove="1" noResize="1" noEditPoints="1" noAdjustHandles="1" noChangeArrowheads="1" noChangeShapeType="1" noTextEdit="1"/>
                  </p:cNvSpPr>
                  <p:nvPr/>
                </p:nvSpPr>
                <p:spPr>
                  <a:xfrm>
                    <a:off x="9920696" y="5873258"/>
                    <a:ext cx="424860" cy="184666"/>
                  </a:xfrm>
                  <a:prstGeom prst="rect">
                    <a:avLst/>
                  </a:prstGeom>
                  <a:blipFill>
                    <a:blip r:embed="rId16"/>
                    <a:stretch>
                      <a:fillRect l="-1429" r="-8571"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xmlns="" id="{051AFA95-9EC1-45D3-A004-58907611ABB7}"/>
                      </a:ext>
                    </a:extLst>
                  </p:cNvPr>
                  <p:cNvSpPr txBox="1"/>
                  <p:nvPr/>
                </p:nvSpPr>
                <p:spPr>
                  <a:xfrm>
                    <a:off x="10671792" y="4459903"/>
                    <a:ext cx="410241" cy="184666"/>
                  </a:xfrm>
                  <a:prstGeom prst="rect">
                    <a:avLst/>
                  </a:prstGeom>
                  <a:noFill/>
                </p:spPr>
                <p:txBody>
                  <a:bodyPr wrap="none" lIns="0" tIns="0" rIns="0" bIns="0" rtlCol="0">
                    <a:spAutoFit/>
                  </a:bodyPr>
                  <a:lstStyle/>
                  <a:p>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=100</a:t>
                    </a:r>
                  </a:p>
                </p:txBody>
              </p:sp>
            </mc:Choice>
            <mc:Fallback xmlns="">
              <p:sp>
                <p:nvSpPr>
                  <p:cNvPr id="192" name="TextBox 191">
                    <a:extLst>
                      <a:ext uri="{FF2B5EF4-FFF2-40B4-BE49-F238E27FC236}">
                        <a16:creationId xmlns:a16="http://schemas.microsoft.com/office/drawing/2014/main" id="{051AFA95-9EC1-45D3-A004-58907611ABB7}"/>
                      </a:ext>
                    </a:extLst>
                  </p:cNvPr>
                  <p:cNvSpPr txBox="1">
                    <a:spLocks noRot="1" noChangeAspect="1" noMove="1" noResize="1" noEditPoints="1" noAdjustHandles="1" noChangeArrowheads="1" noChangeShapeType="1" noTextEdit="1"/>
                  </p:cNvSpPr>
                  <p:nvPr/>
                </p:nvSpPr>
                <p:spPr>
                  <a:xfrm>
                    <a:off x="10671792" y="4459903"/>
                    <a:ext cx="410241" cy="184666"/>
                  </a:xfrm>
                  <a:prstGeom prst="rect">
                    <a:avLst/>
                  </a:prstGeom>
                  <a:blipFill>
                    <a:blip r:embed="rId17"/>
                    <a:stretch>
                      <a:fillRect l="-17910" t="-26667" r="-22388"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TextBox 192">
                    <a:extLst>
                      <a:ext uri="{FF2B5EF4-FFF2-40B4-BE49-F238E27FC236}">
                        <a16:creationId xmlns:a16="http://schemas.microsoft.com/office/drawing/2014/main" xmlns="" id="{722DED3D-5652-4AF8-B09A-152397191991}"/>
                      </a:ext>
                    </a:extLst>
                  </p:cNvPr>
                  <p:cNvSpPr txBox="1"/>
                  <p:nvPr/>
                </p:nvSpPr>
                <p:spPr>
                  <a:xfrm>
                    <a:off x="7267181" y="4801345"/>
                    <a:ext cx="84580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sSup>
                            <m:sSupPr>
                              <m:ctrlPr>
                                <a:rPr lang="en-US" sz="1200" b="0" i="1" smtClean="0">
                                  <a:latin typeface="Cambria Math"/>
                                </a:rPr>
                              </m:ctrlPr>
                            </m:sSupPr>
                            <m:e>
                              <m:r>
                                <a:rPr lang="en-US" sz="1200" b="0" i="1" smtClean="0">
                                  <a:latin typeface="Cambria Math" panose="02040503050406030204" pitchFamily="18" charset="0"/>
                                </a:rPr>
                                <m:t>10</m:t>
                              </m:r>
                            </m:e>
                            <m:sup>
                              <m:r>
                                <a:rPr lang="en-US" sz="1200" b="0" i="1" smtClean="0">
                                  <a:latin typeface="Cambria Math" panose="02040503050406030204" pitchFamily="18" charset="0"/>
                                </a:rPr>
                                <m:t>−14</m:t>
                              </m:r>
                            </m:sup>
                          </m:sSup>
                          <m:r>
                            <a:rPr lang="en-US" sz="1200" b="0" i="1" smtClean="0">
                              <a:latin typeface="Cambria Math" panose="02040503050406030204" pitchFamily="18" charset="0"/>
                            </a:rPr>
                            <m:t>𝐴</m:t>
                          </m:r>
                        </m:oMath>
                      </m:oMathPara>
                    </a14:m>
                    <a:endParaRPr lang="en-US" sz="1200" dirty="0"/>
                  </a:p>
                </p:txBody>
              </p:sp>
            </mc:Choice>
            <mc:Fallback xmlns="">
              <p:sp>
                <p:nvSpPr>
                  <p:cNvPr id="193" name="TextBox 192">
                    <a:extLst>
                      <a:ext uri="{FF2B5EF4-FFF2-40B4-BE49-F238E27FC236}">
                        <a16:creationId xmlns:a16="http://schemas.microsoft.com/office/drawing/2014/main" id="{722DED3D-5652-4AF8-B09A-152397191991}"/>
                      </a:ext>
                    </a:extLst>
                  </p:cNvPr>
                  <p:cNvSpPr txBox="1">
                    <a:spLocks noRot="1" noChangeAspect="1" noMove="1" noResize="1" noEditPoints="1" noAdjustHandles="1" noChangeArrowheads="1" noChangeShapeType="1" noTextEdit="1"/>
                  </p:cNvSpPr>
                  <p:nvPr/>
                </p:nvSpPr>
                <p:spPr>
                  <a:xfrm>
                    <a:off x="7267181" y="4801345"/>
                    <a:ext cx="845809" cy="184666"/>
                  </a:xfrm>
                  <a:prstGeom prst="rect">
                    <a:avLst/>
                  </a:prstGeom>
                  <a:blipFill>
                    <a:blip r:embed="rId18"/>
                    <a:stretch>
                      <a:fillRect l="-4317" r="-359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xmlns="" id="{3D116207-58D8-4372-9B5B-E80A100C6DAB}"/>
                      </a:ext>
                    </a:extLst>
                  </p:cNvPr>
                  <p:cNvSpPr txBox="1"/>
                  <p:nvPr/>
                </p:nvSpPr>
                <p:spPr>
                  <a:xfrm>
                    <a:off x="7106535" y="3282863"/>
                    <a:ext cx="1806892" cy="523220"/>
                  </a:xfrm>
                  <a:prstGeom prst="rect">
                    <a:avLst/>
                  </a:prstGeom>
                  <a:noFill/>
                </p:spPr>
                <p:txBody>
                  <a:bodyPr wrap="square" rtlCol="0">
                    <a:spAutoFit/>
                  </a:bodyPr>
                  <a:lstStyle/>
                  <a:p>
                    <a:r>
                      <a:rPr lang="es-CR" sz="1400" dirty="0"/>
                      <a:t>Diseñe una fuente de corriente de </a:t>
                    </a:r>
                    <a14:m>
                      <m:oMath xmlns:m="http://schemas.openxmlformats.org/officeDocument/2006/math">
                        <m:r>
                          <a:rPr lang="en-US" sz="1400" b="0" i="0" smtClean="0">
                            <a:latin typeface="Cambria Math" panose="02040503050406030204" pitchFamily="18" charset="0"/>
                          </a:rPr>
                          <m:t>1 </m:t>
                        </m:r>
                        <m:r>
                          <m:rPr>
                            <m:sty m:val="p"/>
                          </m:rPr>
                          <a:rPr lang="en-US" sz="1400" b="0" i="0" smtClean="0">
                            <a:latin typeface="Cambria Math" panose="02040503050406030204" pitchFamily="18" charset="0"/>
                          </a:rPr>
                          <m:t>mA</m:t>
                        </m:r>
                      </m:oMath>
                    </a14:m>
                    <a:endParaRPr lang="en-US" sz="1400" dirty="0"/>
                  </a:p>
                </p:txBody>
              </p:sp>
            </mc:Choice>
            <mc:Fallback xmlns="">
              <p:sp>
                <p:nvSpPr>
                  <p:cNvPr id="194" name="TextBox 193">
                    <a:extLst>
                      <a:ext uri="{FF2B5EF4-FFF2-40B4-BE49-F238E27FC236}">
                        <a16:creationId xmlns:a16="http://schemas.microsoft.com/office/drawing/2014/main" xmlns="" xmlns:a14="http://schemas.microsoft.com/office/drawing/2010/main" id="{3D116207-58D8-4372-9B5B-E80A100C6DAB}"/>
                      </a:ext>
                    </a:extLst>
                  </p:cNvPr>
                  <p:cNvSpPr txBox="1">
                    <a:spLocks noRot="1" noChangeAspect="1" noMove="1" noResize="1" noEditPoints="1" noAdjustHandles="1" noChangeArrowheads="1" noChangeShapeType="1" noTextEdit="1"/>
                  </p:cNvSpPr>
                  <p:nvPr/>
                </p:nvSpPr>
                <p:spPr>
                  <a:xfrm>
                    <a:off x="7106535" y="3282863"/>
                    <a:ext cx="1806892" cy="523220"/>
                  </a:xfrm>
                  <a:prstGeom prst="rect">
                    <a:avLst/>
                  </a:prstGeom>
                  <a:blipFill rotWithShape="1">
                    <a:blip r:embed="rId19"/>
                    <a:stretch>
                      <a:fillRect l="-1014" t="-1176" b="-11765"/>
                    </a:stretch>
                  </a:blipFill>
                </p:spPr>
                <p:txBody>
                  <a:bodyPr/>
                  <a:lstStyle/>
                  <a:p>
                    <a:r>
                      <a:rPr lang="es-CR">
                        <a:noFill/>
                      </a:rPr>
                      <a:t> </a:t>
                    </a:r>
                  </a:p>
                </p:txBody>
              </p:sp>
            </mc:Fallback>
          </mc:AlternateContent>
          <p:sp>
            <p:nvSpPr>
              <p:cNvPr id="124" name="TextBox 193">
                <a:extLst>
                  <a:ext uri="{FF2B5EF4-FFF2-40B4-BE49-F238E27FC236}">
                    <a16:creationId xmlns:a16="http://schemas.microsoft.com/office/drawing/2014/main" xmlns="" xmlns:a14="http://schemas.microsoft.com/office/drawing/2010/main" xmlns:mc="http://schemas.openxmlformats.org/markup-compatibility/2006" id="{3D116207-58D8-4372-9B5B-E80A100C6DAB}"/>
                  </a:ext>
                </a:extLst>
              </p:cNvPr>
              <p:cNvSpPr txBox="1"/>
              <p:nvPr/>
            </p:nvSpPr>
            <p:spPr>
              <a:xfrm>
                <a:off x="7106535" y="5801318"/>
                <a:ext cx="1806892" cy="261610"/>
              </a:xfrm>
              <a:prstGeom prst="rect">
                <a:avLst/>
              </a:prstGeom>
              <a:noFill/>
            </p:spPr>
            <p:txBody>
              <a:bodyPr wrap="square" rtlCol="0">
                <a:spAutoFit/>
              </a:bodyPr>
              <a:lstStyle/>
              <a:p>
                <a:r>
                  <a:rPr lang="es-CR" sz="1100" dirty="0" smtClean="0"/>
                  <a:t>*recuerde usar rechazo de </a:t>
                </a:r>
                <a:r>
                  <a:rPr lang="es-CR" sz="1100" dirty="0" smtClean="0">
                    <a:sym typeface="Symbol"/>
                  </a:rPr>
                  <a:t></a:t>
                </a:r>
                <a:endParaRPr lang="en-US" sz="1100" dirty="0"/>
              </a:p>
            </p:txBody>
          </p:sp>
        </p:grpSp>
        <p:cxnSp>
          <p:nvCxnSpPr>
            <p:cNvPr id="196"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10711756" y="4053642"/>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10689579" y="4055776"/>
                  <a:ext cx="530915"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1 </m:t>
                        </m:r>
                        <m:r>
                          <m:rPr>
                            <m:sty m:val="p"/>
                          </m:rPr>
                          <a:rPr lang="en-US" sz="1050">
                            <a:latin typeface="Cambria Math" panose="02040503050406030204" pitchFamily="18" charset="0"/>
                          </a:rPr>
                          <m:t>mA</m:t>
                        </m:r>
                      </m:oMath>
                    </m:oMathPara>
                  </a14:m>
                  <a:endParaRPr lang="en-US" sz="1050" dirty="0"/>
                </a:p>
              </p:txBody>
            </p:sp>
          </mc:Choice>
          <mc:Fallback xmlns="">
            <p:sp>
              <p:nvSpPr>
                <p:cNvPr id="197" name="Rectangle 196">
                  <a:extLst>
                    <a:ext uri="{FF2B5EF4-FFF2-40B4-BE49-F238E27FC236}">
                      <a16:creationId xmlns:a16="http://schemas.microsoft.com/office/drawing/2014/main" id="{847CA505-0F36-497B-8DE0-BAD274D1E9DB}"/>
                    </a:ext>
                  </a:extLst>
                </p:cNvPr>
                <p:cNvSpPr>
                  <a:spLocks noRot="1" noChangeAspect="1" noMove="1" noResize="1" noEditPoints="1" noAdjustHandles="1" noChangeArrowheads="1" noChangeShapeType="1" noTextEdit="1"/>
                </p:cNvSpPr>
                <p:nvPr/>
              </p:nvSpPr>
              <p:spPr>
                <a:xfrm>
                  <a:off x="10689579" y="4055776"/>
                  <a:ext cx="530915" cy="261610"/>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xmlns="" id="{99F49AB1-E0B1-46D6-BA88-28462D7E2D25}"/>
                  </a:ext>
                </a:extLst>
              </p:cNvPr>
              <p:cNvSpPr txBox="1"/>
              <p:nvPr/>
            </p:nvSpPr>
            <p:spPr>
              <a:xfrm>
                <a:off x="3041347" y="3287290"/>
                <a:ext cx="62029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𝛽</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𝐵</m:t>
                          </m:r>
                        </m:sub>
                      </m:sSub>
                    </m:oMath>
                  </m:oMathPara>
                </a14:m>
                <a:endParaRPr lang="en-US" sz="1200" dirty="0"/>
              </a:p>
            </p:txBody>
          </p:sp>
        </mc:Choice>
        <mc:Fallback xmlns="">
          <p:sp>
            <p:nvSpPr>
              <p:cNvPr id="200" name="TextBox 199">
                <a:extLst>
                  <a:ext uri="{FF2B5EF4-FFF2-40B4-BE49-F238E27FC236}">
                    <a16:creationId xmlns:a16="http://schemas.microsoft.com/office/drawing/2014/main" id="{99F49AB1-E0B1-46D6-BA88-28462D7E2D25}"/>
                  </a:ext>
                </a:extLst>
              </p:cNvPr>
              <p:cNvSpPr txBox="1">
                <a:spLocks noRot="1" noChangeAspect="1" noMove="1" noResize="1" noEditPoints="1" noAdjustHandles="1" noChangeArrowheads="1" noChangeShapeType="1" noTextEdit="1"/>
              </p:cNvSpPr>
              <p:nvPr/>
            </p:nvSpPr>
            <p:spPr>
              <a:xfrm>
                <a:off x="3041347" y="3287290"/>
                <a:ext cx="620298" cy="184666"/>
              </a:xfrm>
              <a:prstGeom prst="rect">
                <a:avLst/>
              </a:prstGeom>
              <a:blipFill>
                <a:blip r:embed="rId21"/>
                <a:stretch>
                  <a:fillRect l="-5882" t="-3226" b="-29032"/>
                </a:stretch>
              </a:blipFill>
            </p:spPr>
            <p:txBody>
              <a:bodyPr/>
              <a:lstStyle/>
              <a:p>
                <a:r>
                  <a:rPr lang="en-US">
                    <a:noFill/>
                  </a:rPr>
                  <a:t> </a:t>
                </a:r>
              </a:p>
            </p:txBody>
          </p:sp>
        </mc:Fallback>
      </mc:AlternateContent>
    </p:spTree>
    <p:extLst>
      <p:ext uri="{BB962C8B-B14F-4D97-AF65-F5344CB8AC3E}">
        <p14:creationId xmlns:p14="http://schemas.microsoft.com/office/powerpoint/2010/main" val="291624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175" y="1533387"/>
            <a:ext cx="23476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04154" y="2672505"/>
            <a:ext cx="5353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13"/>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14"/>
                <a:stretch>
                  <a:fillRect l="-17188" t="-23333" r="-23438" b="-53333"/>
                </a:stretch>
              </a:blipFill>
            </p:spPr>
            <p:txBody>
              <a:bodyPr/>
              <a:lstStyle/>
              <a:p>
                <a:r>
                  <a:rPr lang="es-CR">
                    <a:noFill/>
                  </a:rPr>
                  <a:t> </a:t>
                </a:r>
              </a:p>
            </p:txBody>
          </p:sp>
        </mc:Fallback>
      </mc:AlternateContent>
      <p:grpSp>
        <p:nvGrpSpPr>
          <p:cNvPr id="7" name="6 Grupo"/>
          <p:cNvGrpSpPr/>
          <p:nvPr/>
        </p:nvGrpSpPr>
        <p:grpSpPr>
          <a:xfrm flipH="1">
            <a:off x="816959" y="2531944"/>
            <a:ext cx="195781" cy="290336"/>
            <a:chOff x="5245291" y="4677883"/>
            <a:chExt cx="299293" cy="290336"/>
          </a:xfrm>
        </p:grpSpPr>
        <p:grpSp>
          <p:nvGrpSpPr>
            <p:cNvPr id="110" name="Group 94">
              <a:extLst>
                <a:ext uri="{FF2B5EF4-FFF2-40B4-BE49-F238E27FC236}">
                  <a16:creationId xmlns:a16="http://schemas.microsoft.com/office/drawing/2014/main" xmlns="" id="{0966BAAB-165E-43D9-B473-79727363905C}"/>
                </a:ext>
              </a:extLst>
            </p:cNvPr>
            <p:cNvGrpSpPr/>
            <p:nvPr/>
          </p:nvGrpSpPr>
          <p:grpSpPr>
            <a:xfrm rot="5400000">
              <a:off x="5361163" y="4784797"/>
              <a:ext cx="290336" cy="76507"/>
              <a:chOff x="7529811" y="3713163"/>
              <a:chExt cx="640072" cy="158750"/>
            </a:xfrm>
          </p:grpSpPr>
          <p:cxnSp>
            <p:nvCxnSpPr>
              <p:cNvPr id="11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245291" y="4822433"/>
              <a:ext cx="220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cxnSp>
        <p:nvCxnSpPr>
          <p:cNvPr id="130" name="Straight Connector 127">
            <a:extLst>
              <a:ext uri="{FF2B5EF4-FFF2-40B4-BE49-F238E27FC236}">
                <a16:creationId xmlns:a16="http://schemas.microsoft.com/office/drawing/2014/main" xmlns="" id="{2A32AF7A-4708-48BC-BA70-81FC780196E9}"/>
              </a:ext>
            </a:extLst>
          </p:cNvPr>
          <p:cNvCxnSpPr>
            <a:cxnSpLocks/>
          </p:cNvCxnSpPr>
          <p:nvPr/>
        </p:nvCxnSpPr>
        <p:spPr>
          <a:xfrm>
            <a:off x="834747" y="1533387"/>
            <a:ext cx="0" cy="10090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2" idx="4"/>
          </p:cNvCxnSpPr>
          <p:nvPr/>
        </p:nvCxnSpPr>
        <p:spPr>
          <a:xfrm rot="5400000" flipH="1">
            <a:off x="861951" y="2788706"/>
            <a:ext cx="1611882" cy="1659432"/>
          </a:xfrm>
          <a:prstGeom prst="bentConnector4">
            <a:avLst>
              <a:gd name="adj1" fmla="val -4727"/>
              <a:gd name="adj2" fmla="val 99997"/>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29 CuadroTexto"/>
              <p:cNvSpPr txBox="1"/>
              <p:nvPr/>
            </p:nvSpPr>
            <p:spPr>
              <a:xfrm>
                <a:off x="409738" y="2545895"/>
                <a:ext cx="3438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𝑅</m:t>
                      </m:r>
                    </m:oMath>
                  </m:oMathPara>
                </a14:m>
                <a:endParaRPr lang="es-CR" sz="1400" dirty="0"/>
              </a:p>
            </p:txBody>
          </p:sp>
        </mc:Choice>
        <mc:Fallback xmlns="">
          <p:sp>
            <p:nvSpPr>
              <p:cNvPr id="30" name="29 CuadroTexto"/>
              <p:cNvSpPr txBox="1">
                <a:spLocks noRot="1" noChangeAspect="1" noMove="1" noResize="1" noEditPoints="1" noAdjustHandles="1" noChangeArrowheads="1" noChangeShapeType="1" noTextEdit="1"/>
              </p:cNvSpPr>
              <p:nvPr/>
            </p:nvSpPr>
            <p:spPr>
              <a:xfrm>
                <a:off x="409738" y="2545895"/>
                <a:ext cx="343812" cy="307777"/>
              </a:xfrm>
              <a:prstGeom prst="rect">
                <a:avLst/>
              </a:prstGeom>
              <a:blipFill rotWithShape="1">
                <a:blip r:embed="rId1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7" name="TextBox 227">
                <a:extLst>
                  <a:ext uri="{FF2B5EF4-FFF2-40B4-BE49-F238E27FC236}">
                    <a16:creationId xmlns:a16="http://schemas.microsoft.com/office/drawing/2014/main" xmlns="" id="{8F142FE6-8C44-403A-BB98-1A71E99C00E7}"/>
                  </a:ext>
                </a:extLst>
              </p:cNvPr>
              <p:cNvSpPr txBox="1"/>
              <p:nvPr/>
            </p:nvSpPr>
            <p:spPr>
              <a:xfrm>
                <a:off x="1040422" y="2736443"/>
                <a:ext cx="37228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oMath>
                  </m:oMathPara>
                </a14:m>
                <a:endParaRPr lang="en-US" sz="1600" dirty="0"/>
              </a:p>
            </p:txBody>
          </p:sp>
        </mc:Choice>
        <mc:Fallback xmlns="">
          <p:sp>
            <p:nvSpPr>
              <p:cNvPr id="137"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1040422" y="2736443"/>
                <a:ext cx="372281" cy="246221"/>
              </a:xfrm>
              <a:prstGeom prst="rect">
                <a:avLst/>
              </a:prstGeom>
              <a:blipFill rotWithShape="1">
                <a:blip r:embed="rId18"/>
                <a:stretch>
                  <a:fillRect l="-13115" r="-4918" b="-15000"/>
                </a:stretch>
              </a:blipFill>
            </p:spPr>
            <p:txBody>
              <a:bodyPr/>
              <a:lstStyle/>
              <a:p>
                <a:r>
                  <a:rPr lang="es-CR">
                    <a:noFill/>
                  </a:rPr>
                  <a:t> </a:t>
                </a:r>
              </a:p>
            </p:txBody>
          </p:sp>
        </mc:Fallback>
      </mc:AlternateContent>
      <p:sp>
        <p:nvSpPr>
          <p:cNvPr id="9" name="8 CuadroTexto"/>
          <p:cNvSpPr txBox="1"/>
          <p:nvPr/>
        </p:nvSpPr>
        <p:spPr>
          <a:xfrm>
            <a:off x="425333" y="481495"/>
            <a:ext cx="3118098" cy="369332"/>
          </a:xfrm>
          <a:prstGeom prst="rect">
            <a:avLst/>
          </a:prstGeom>
          <a:noFill/>
        </p:spPr>
        <p:txBody>
          <a:bodyPr wrap="none" rtlCol="0">
            <a:spAutoFit/>
          </a:bodyPr>
          <a:lstStyle/>
          <a:p>
            <a:r>
              <a:rPr lang="es-CR" dirty="0" smtClean="0"/>
              <a:t>Input Offset </a:t>
            </a:r>
            <a:r>
              <a:rPr lang="es-CR" dirty="0" err="1" smtClean="0"/>
              <a:t>Aging</a:t>
            </a:r>
            <a:r>
              <a:rPr lang="es-CR" dirty="0" smtClean="0"/>
              <a:t> </a:t>
            </a:r>
            <a:r>
              <a:rPr lang="es-CR" dirty="0" err="1" smtClean="0"/>
              <a:t>Voltage</a:t>
            </a:r>
            <a:r>
              <a:rPr lang="es-CR" dirty="0" smtClean="0"/>
              <a:t> </a:t>
            </a:r>
            <a:r>
              <a:rPr lang="es-CR" dirty="0" err="1" smtClean="0"/>
              <a:t>Drift</a:t>
            </a:r>
            <a:endParaRPr lang="es-CR" dirty="0"/>
          </a:p>
        </p:txBody>
      </p:sp>
      <mc:AlternateContent xmlns:mc="http://schemas.openxmlformats.org/markup-compatibility/2006" xmlns:a14="http://schemas.microsoft.com/office/drawing/2010/main">
        <mc:Choice Requires="a14">
          <p:sp>
            <p:nvSpPr>
              <p:cNvPr id="10" name="9 CuadroTexto"/>
              <p:cNvSpPr txBox="1"/>
              <p:nvPr/>
            </p:nvSpPr>
            <p:spPr>
              <a:xfrm>
                <a:off x="3952046" y="405192"/>
                <a:ext cx="678776" cy="5533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s-CR" sz="1600" i="1" smtClean="0">
                              <a:latin typeface="Cambria Math"/>
                            </a:rPr>
                          </m:ctrlPr>
                        </m:fPr>
                        <m:num>
                          <m:r>
                            <a:rPr lang="es-CR" sz="1600" i="1" smtClean="0">
                              <a:latin typeface="Cambria Math"/>
                              <a:ea typeface="Cambria Math"/>
                            </a:rPr>
                            <m:t>∆</m:t>
                          </m:r>
                          <m:sSub>
                            <m:sSubPr>
                              <m:ctrlPr>
                                <a:rPr lang="es-CR" sz="1600" i="1" smtClean="0">
                                  <a:latin typeface="Cambria Math"/>
                                  <a:ea typeface="Cambria Math"/>
                                </a:rPr>
                              </m:ctrlPr>
                            </m:sSubPr>
                            <m:e>
                              <m:r>
                                <a:rPr lang="es-CR" sz="1600" b="0" i="1" smtClean="0">
                                  <a:latin typeface="Cambria Math"/>
                                  <a:ea typeface="Cambria Math"/>
                                </a:rPr>
                                <m:t>𝑉</m:t>
                              </m:r>
                            </m:e>
                            <m:sub>
                              <m:r>
                                <a:rPr lang="es-CR" sz="1600" b="0" i="1" smtClean="0">
                                  <a:latin typeface="Cambria Math"/>
                                  <a:ea typeface="Cambria Math"/>
                                </a:rPr>
                                <m:t>𝑖𝑜𝑠</m:t>
                              </m:r>
                            </m:sub>
                          </m:sSub>
                        </m:num>
                        <m:den>
                          <m:r>
                            <a:rPr lang="es-CR" sz="1600" i="1" smtClean="0">
                              <a:latin typeface="Cambria Math"/>
                              <a:ea typeface="Cambria Math"/>
                            </a:rPr>
                            <m:t>𝑚</m:t>
                          </m:r>
                          <m:r>
                            <a:rPr lang="es-CR" sz="1600" b="0" i="1" smtClean="0">
                              <a:latin typeface="Cambria Math"/>
                              <a:ea typeface="Cambria Math"/>
                            </a:rPr>
                            <m:t>𝑒𝑠</m:t>
                          </m:r>
                        </m:den>
                      </m:f>
                    </m:oMath>
                  </m:oMathPara>
                </a14:m>
                <a:endParaRPr lang="es-CR" sz="1600"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3952046" y="405192"/>
                <a:ext cx="678776" cy="553357"/>
              </a:xfrm>
              <a:prstGeom prst="rect">
                <a:avLst/>
              </a:prstGeom>
              <a:blipFill rotWithShape="1">
                <a:blip r:embed="rId19"/>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9" name="TextBox 226">
                <a:extLst>
                  <a:ext uri="{FF2B5EF4-FFF2-40B4-BE49-F238E27FC236}">
                    <a16:creationId xmlns:a16="http://schemas.microsoft.com/office/drawing/2014/main" xmlns="" id="{F2EC30DB-B300-4DB7-A34D-DAF0455C8B5B}"/>
                  </a:ext>
                </a:extLst>
              </p:cNvPr>
              <p:cNvSpPr txBox="1"/>
              <p:nvPr/>
            </p:nvSpPr>
            <p:spPr>
              <a:xfrm>
                <a:off x="5506373" y="1970632"/>
                <a:ext cx="5418344" cy="622350"/>
              </a:xfrm>
              <a:prstGeom prst="rect">
                <a:avLst/>
              </a:prstGeom>
              <a:noFill/>
            </p:spPr>
            <p:txBody>
              <a:bodyPr wrap="square" rtlCol="0">
                <a:spAutoFit/>
              </a:bodyPr>
              <a:lstStyle/>
              <a:p>
                <a:r>
                  <a:rPr lang="es-CR" sz="1600" dirty="0" smtClean="0"/>
                  <a:t>Con el paso del tiempo el amplificador se puede volver a desbalancear (</a:t>
                </a:r>
                <a14:m>
                  <m:oMath xmlns:m="http://schemas.openxmlformats.org/officeDocument/2006/math">
                    <m:f>
                      <m:fPr>
                        <m:type m:val="skw"/>
                        <m:ctrlPr>
                          <a:rPr lang="es-CR" sz="1600" i="1" smtClean="0">
                            <a:latin typeface="Cambria Math"/>
                          </a:rPr>
                        </m:ctrlPr>
                      </m:fPr>
                      <m:num>
                        <m:r>
                          <a:rPr lang="es-CR" sz="1600" b="0" i="1" smtClean="0">
                            <a:latin typeface="Cambria Math"/>
                          </a:rPr>
                          <m:t>3</m:t>
                        </m:r>
                        <m:r>
                          <a:rPr lang="es-CR" sz="1600" b="0" i="1" smtClean="0">
                            <a:latin typeface="Cambria Math"/>
                            <a:ea typeface="Cambria Math"/>
                          </a:rPr>
                          <m:t>𝜇</m:t>
                        </m:r>
                        <m:r>
                          <a:rPr lang="es-CR" sz="1600" b="0" i="1" smtClean="0">
                            <a:latin typeface="Cambria Math"/>
                            <a:ea typeface="Cambria Math"/>
                          </a:rPr>
                          <m:t>𝑉</m:t>
                        </m:r>
                      </m:num>
                      <m:den>
                        <m:r>
                          <a:rPr lang="es-CR" sz="1600" b="0" i="1" smtClean="0">
                            <a:latin typeface="Cambria Math"/>
                          </a:rPr>
                          <m:t>𝑎</m:t>
                        </m:r>
                        <m:r>
                          <a:rPr lang="es-CR" sz="1600" b="0" i="1" smtClean="0">
                            <a:latin typeface="Cambria Math"/>
                          </a:rPr>
                          <m:t>ñ</m:t>
                        </m:r>
                        <m:r>
                          <a:rPr lang="es-CR" sz="1600" b="0" i="1" smtClean="0">
                            <a:latin typeface="Cambria Math"/>
                          </a:rPr>
                          <m:t>𝑜</m:t>
                        </m:r>
                      </m:den>
                    </m:f>
                  </m:oMath>
                </a14:m>
                <a:r>
                  <a:rPr lang="es-CR" sz="1600" dirty="0" smtClean="0"/>
                  <a:t>) y es necesario reajustar el valor de </a:t>
                </a:r>
                <a14:m>
                  <m:oMath xmlns:m="http://schemas.openxmlformats.org/officeDocument/2006/math">
                    <m:sSub>
                      <m:sSubPr>
                        <m:ctrlPr>
                          <a:rPr lang="es-CR" sz="1600" i="1" smtClean="0">
                            <a:latin typeface="Cambria Math"/>
                          </a:rPr>
                        </m:ctrlPr>
                      </m:sSubPr>
                      <m:e>
                        <m:r>
                          <a:rPr lang="es-CR" sz="1600" b="0" i="1" smtClean="0">
                            <a:latin typeface="Cambria Math"/>
                          </a:rPr>
                          <m:t>𝑉</m:t>
                        </m:r>
                      </m:e>
                      <m:sub>
                        <m:r>
                          <a:rPr lang="es-CR" sz="1600" b="0" i="1" smtClean="0">
                            <a:latin typeface="Cambria Math"/>
                          </a:rPr>
                          <m:t>𝑖𝑜𝑠</m:t>
                        </m:r>
                      </m:sub>
                    </m:sSub>
                  </m:oMath>
                </a14:m>
                <a:endParaRPr lang="en-US" sz="1600" dirty="0"/>
              </a:p>
            </p:txBody>
          </p:sp>
        </mc:Choice>
        <mc:Fallback xmlns="">
          <p:sp>
            <p:nvSpPr>
              <p:cNvPr id="109" name="TextBox 226">
                <a:extLst>
                  <a:ext uri="{FF2B5EF4-FFF2-40B4-BE49-F238E27FC236}">
                    <a16:creationId xmlns:a16="http://schemas.microsoft.com/office/drawing/2014/main" xmlns="" id="{F2EC30DB-B300-4DB7-A34D-DAF0455C8B5B}"/>
                  </a:ext>
                </a:extLst>
              </p:cNvPr>
              <p:cNvSpPr txBox="1">
                <a:spLocks noRot="1" noChangeAspect="1" noMove="1" noResize="1" noEditPoints="1" noAdjustHandles="1" noChangeArrowheads="1" noChangeShapeType="1" noTextEdit="1"/>
              </p:cNvSpPr>
              <p:nvPr/>
            </p:nvSpPr>
            <p:spPr>
              <a:xfrm>
                <a:off x="5506373" y="1970632"/>
                <a:ext cx="5418344" cy="622350"/>
              </a:xfrm>
              <a:prstGeom prst="rect">
                <a:avLst/>
              </a:prstGeom>
              <a:blipFill rotWithShape="1">
                <a:blip r:embed="rId20"/>
                <a:stretch>
                  <a:fillRect l="-562" t="-38235" b="-11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8" name="137 CuadroTexto"/>
              <p:cNvSpPr txBox="1"/>
              <p:nvPr/>
            </p:nvSpPr>
            <p:spPr>
              <a:xfrm>
                <a:off x="5691918" y="3139474"/>
                <a:ext cx="3727667" cy="523220"/>
              </a:xfrm>
              <a:prstGeom prst="rect">
                <a:avLst/>
              </a:prstGeom>
              <a:noFill/>
            </p:spPr>
            <p:txBody>
              <a:bodyPr wrap="square" rtlCol="0">
                <a:spAutoFit/>
              </a:bodyPr>
              <a:lstStyle/>
              <a:p>
                <a:r>
                  <a:rPr lang="es-CR" sz="1400" dirty="0" smtClean="0"/>
                  <a:t>¿Cuál sería el ajuste que habría que hacer al </a:t>
                </a:r>
                <a14:m>
                  <m:oMath xmlns:m="http://schemas.openxmlformats.org/officeDocument/2006/math">
                    <m:sSub>
                      <m:sSubPr>
                        <m:ctrlPr>
                          <a:rPr lang="es-CR" sz="1400" i="1" smtClean="0">
                            <a:latin typeface="Cambria Math"/>
                          </a:rPr>
                        </m:ctrlPr>
                      </m:sSubPr>
                      <m:e>
                        <m:r>
                          <a:rPr lang="es-CR" sz="1400" b="0" i="1" smtClean="0">
                            <a:latin typeface="Cambria Math"/>
                          </a:rPr>
                          <m:t>𝑉</m:t>
                        </m:r>
                      </m:e>
                      <m:sub>
                        <m:r>
                          <a:rPr lang="es-CR" sz="1400" b="0" i="1" smtClean="0">
                            <a:latin typeface="Cambria Math"/>
                          </a:rPr>
                          <m:t>𝑖𝑜𝑠</m:t>
                        </m:r>
                      </m:sub>
                    </m:sSub>
                  </m:oMath>
                </a14:m>
                <a:r>
                  <a:rPr lang="es-CR" sz="1400" dirty="0" smtClean="0"/>
                  <a:t> luego de 5 años?</a:t>
                </a:r>
                <a:endParaRPr lang="es-CR" sz="1400" dirty="0"/>
              </a:p>
            </p:txBody>
          </p:sp>
        </mc:Choice>
        <mc:Fallback xmlns="">
          <p:sp>
            <p:nvSpPr>
              <p:cNvPr id="138" name="137 CuadroTexto"/>
              <p:cNvSpPr txBox="1">
                <a:spLocks noRot="1" noChangeAspect="1" noMove="1" noResize="1" noEditPoints="1" noAdjustHandles="1" noChangeArrowheads="1" noChangeShapeType="1" noTextEdit="1"/>
              </p:cNvSpPr>
              <p:nvPr/>
            </p:nvSpPr>
            <p:spPr>
              <a:xfrm>
                <a:off x="5691918" y="3139474"/>
                <a:ext cx="3727667" cy="523220"/>
              </a:xfrm>
              <a:prstGeom prst="rect">
                <a:avLst/>
              </a:prstGeom>
              <a:blipFill rotWithShape="1">
                <a:blip r:embed="rId21"/>
                <a:stretch>
                  <a:fillRect l="-491" t="-1163" b="-10465"/>
                </a:stretch>
              </a:blipFill>
            </p:spPr>
            <p:txBody>
              <a:bodyPr/>
              <a:lstStyle/>
              <a:p>
                <a:r>
                  <a:rPr lang="es-CR">
                    <a:noFill/>
                  </a:rPr>
                  <a:t> </a:t>
                </a:r>
              </a:p>
            </p:txBody>
          </p:sp>
        </mc:Fallback>
      </mc:AlternateContent>
    </p:spTree>
    <p:extLst>
      <p:ext uri="{BB962C8B-B14F-4D97-AF65-F5344CB8AC3E}">
        <p14:creationId xmlns:p14="http://schemas.microsoft.com/office/powerpoint/2010/main" val="75351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181">
            <a:extLst>
              <a:ext uri="{FF2B5EF4-FFF2-40B4-BE49-F238E27FC236}">
                <a16:creationId xmlns:a16="http://schemas.microsoft.com/office/drawing/2014/main" xmlns="" id="{E718E817-932D-4DA6-87B9-4086E8FF86C5}"/>
              </a:ext>
            </a:extLst>
          </p:cNvPr>
          <p:cNvGrpSpPr/>
          <p:nvPr/>
        </p:nvGrpSpPr>
        <p:grpSpPr>
          <a:xfrm>
            <a:off x="2531589" y="1413409"/>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387857" y="116792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a14="http://schemas.microsoft.com/office/drawing/2010/main" xmlns="" id="{C1F134B5-F316-47BD-8887-CF981080E20A}"/>
                  </a:ext>
                </a:extLst>
              </p:cNvPr>
              <p:cNvSpPr txBox="1">
                <a:spLocks noRot="1" noChangeAspect="1" noMove="1" noResize="1" noEditPoints="1" noAdjustHandles="1" noChangeArrowheads="1" noChangeShapeType="1" noTextEdit="1"/>
              </p:cNvSpPr>
              <p:nvPr/>
            </p:nvSpPr>
            <p:spPr>
              <a:xfrm>
                <a:off x="2387857" y="1167928"/>
                <a:ext cx="488980" cy="184666"/>
              </a:xfrm>
              <a:prstGeom prst="rect">
                <a:avLst/>
              </a:prstGeom>
              <a:blipFill rotWithShape="1">
                <a:blip r:embed="rId2"/>
                <a:stretch>
                  <a:fillRect l="-7500" r="-75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687329" y="4057530"/>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a16="http://schemas.microsoft.com/office/drawing/2014/main" xmlns:a14="http://schemas.microsoft.com/office/drawing/2010/main" xmlns="" id="{847CA505-0F36-497B-8DE0-BAD274D1E9DB}"/>
                  </a:ext>
                </a:extLst>
              </p:cNvPr>
              <p:cNvSpPr>
                <a:spLocks noRot="1" noChangeAspect="1" noMove="1" noResize="1" noEditPoints="1" noAdjustHandles="1" noChangeArrowheads="1" noChangeShapeType="1" noTextEdit="1"/>
              </p:cNvSpPr>
              <p:nvPr/>
            </p:nvSpPr>
            <p:spPr>
              <a:xfrm>
                <a:off x="2687329" y="4057530"/>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690209" y="1965163"/>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25802" y="2118311"/>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184102" y="2113704"/>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57348" y="1961532"/>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44420" y="3193204"/>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1825372" y="153338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192021" y="154150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26659" y="231360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283582" y="193486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a14="http://schemas.microsoft.com/office/drawing/2010/main" xmlns="" id="{DF7B317B-CDFC-4DC3-93C4-784EDABFFF7A}"/>
                  </a:ext>
                </a:extLst>
              </p:cNvPr>
              <p:cNvSpPr txBox="1">
                <a:spLocks noRot="1" noChangeAspect="1" noMove="1" noResize="1" noEditPoints="1" noAdjustHandles="1" noChangeArrowheads="1" noChangeShapeType="1" noTextEdit="1"/>
              </p:cNvSpPr>
              <p:nvPr/>
            </p:nvSpPr>
            <p:spPr>
              <a:xfrm>
                <a:off x="1283582" y="1934863"/>
                <a:ext cx="450444" cy="184666"/>
              </a:xfrm>
              <a:prstGeom prst="rect">
                <a:avLst/>
              </a:prstGeom>
              <a:blipFill rotWithShape="1">
                <a:blip r:embed="rId4"/>
                <a:stretch>
                  <a:fillRect l="-8219" r="-9589" b="-3226"/>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277694" y="192505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a14="http://schemas.microsoft.com/office/drawing/2010/main" xmlns="" id="{4274BF3B-3B74-446B-9B2B-A1E0FB8B3BD2}"/>
                  </a:ext>
                </a:extLst>
              </p:cNvPr>
              <p:cNvSpPr txBox="1">
                <a:spLocks noRot="1" noChangeAspect="1" noMove="1" noResize="1" noEditPoints="1" noAdjustHandles="1" noChangeArrowheads="1" noChangeShapeType="1" noTextEdit="1"/>
              </p:cNvSpPr>
              <p:nvPr/>
            </p:nvSpPr>
            <p:spPr>
              <a:xfrm>
                <a:off x="3277694" y="1925051"/>
                <a:ext cx="450444" cy="184666"/>
              </a:xfrm>
              <a:prstGeom prst="rect">
                <a:avLst/>
              </a:prstGeom>
              <a:blipFill rotWithShape="1">
                <a:blip r:embed="rId5"/>
                <a:stretch>
                  <a:fillRect l="-8108" r="-8108"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33846" y="2307444"/>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59297" y="2265471"/>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00316" y="2325460"/>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175" y="1533387"/>
            <a:ext cx="23476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04154" y="2672505"/>
            <a:ext cx="5353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40515" y="2672505"/>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xmlns="" id="{CCCE8640-C5F6-485D-824E-A9F1914276DF}"/>
              </a:ext>
            </a:extLst>
          </p:cNvPr>
          <p:cNvGrpSpPr/>
          <p:nvPr/>
        </p:nvGrpSpPr>
        <p:grpSpPr>
          <a:xfrm>
            <a:off x="3849642" y="2674888"/>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29944" y="2439245"/>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xmlns:a14="http://schemas.microsoft.com/office/drawing/2010/main" xmlns="" id="{CFA50FA5-9EC9-4877-B3A4-EE12AA4D6F94}"/>
                  </a:ext>
                </a:extLst>
              </p:cNvPr>
              <p:cNvSpPr txBox="1">
                <a:spLocks noRot="1" noChangeAspect="1" noMove="1" noResize="1" noEditPoints="1" noAdjustHandles="1" noChangeArrowheads="1" noChangeShapeType="1" noTextEdit="1"/>
              </p:cNvSpPr>
              <p:nvPr/>
            </p:nvSpPr>
            <p:spPr>
              <a:xfrm>
                <a:off x="1329944" y="2439245"/>
                <a:ext cx="185692" cy="184666"/>
              </a:xfrm>
              <a:prstGeom prst="rect">
                <a:avLst/>
              </a:prstGeom>
              <a:blipFill rotWithShape="1">
                <a:blip r:embed="rId6"/>
                <a:stretch>
                  <a:fillRect l="-9677"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05819" y="2439245"/>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xmlns:a14="http://schemas.microsoft.com/office/drawing/2010/main" xmlns="" id="{EAD23AF1-93EC-4C8B-8A93-51D161528547}"/>
                  </a:ext>
                </a:extLst>
              </p:cNvPr>
              <p:cNvSpPr txBox="1">
                <a:spLocks noRot="1" noChangeAspect="1" noMove="1" noResize="1" noEditPoints="1" noAdjustHandles="1" noChangeArrowheads="1" noChangeShapeType="1" noTextEdit="1"/>
              </p:cNvSpPr>
              <p:nvPr/>
            </p:nvSpPr>
            <p:spPr>
              <a:xfrm>
                <a:off x="3605819" y="2439245"/>
                <a:ext cx="189283" cy="184666"/>
              </a:xfrm>
              <a:prstGeom prst="rect">
                <a:avLst/>
              </a:prstGeom>
              <a:blipFill rotWithShape="1">
                <a:blip r:embed="rId7"/>
                <a:stretch>
                  <a:fillRect l="-12903" r="-6452"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48628" y="2346912"/>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a14="http://schemas.microsoft.com/office/drawing/2010/main" xmlns="" id="{20CB21DC-6D12-4BAE-A866-A18B05B9D179}"/>
                  </a:ext>
                </a:extLst>
              </p:cNvPr>
              <p:cNvSpPr txBox="1">
                <a:spLocks noRot="1" noChangeAspect="1" noMove="1" noResize="1" noEditPoints="1" noAdjustHandles="1" noChangeArrowheads="1" noChangeShapeType="1" noTextEdit="1"/>
              </p:cNvSpPr>
              <p:nvPr/>
            </p:nvSpPr>
            <p:spPr>
              <a:xfrm>
                <a:off x="2448628" y="2346912"/>
                <a:ext cx="184153" cy="184666"/>
              </a:xfrm>
              <a:prstGeom prst="rect">
                <a:avLst/>
              </a:prstGeom>
              <a:blipFill rotWithShape="1">
                <a:blip r:embed="rId8"/>
                <a:stretch>
                  <a:fillRect l="-13333" r="-6667" b="-6667"/>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198174" y="2075458"/>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59230" y="2057051"/>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35271" y="2476769"/>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35271" y="2476769"/>
                <a:ext cx="206723" cy="184666"/>
              </a:xfrm>
              <a:prstGeom prst="rect">
                <a:avLst/>
              </a:prstGeom>
              <a:blipFill rotWithShape="1">
                <a:blip r:embed="rId9"/>
                <a:stretch>
                  <a:fillRect l="-24242" r="-6061"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20354" y="2476769"/>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20354" y="2476769"/>
                <a:ext cx="203133" cy="184666"/>
              </a:xfrm>
              <a:prstGeom prst="rect">
                <a:avLst/>
              </a:prstGeom>
              <a:blipFill rotWithShape="1">
                <a:blip r:embed="rId10"/>
                <a:stretch>
                  <a:fillRect l="-21212" r="-6061" b="-22581"/>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03795" y="3193204"/>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43228" y="3908305"/>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09348" y="2674888"/>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09348" y="2674888"/>
                <a:ext cx="464358" cy="184666"/>
              </a:xfrm>
              <a:prstGeom prst="rect">
                <a:avLst/>
              </a:prstGeom>
              <a:blipFill rotWithShape="1">
                <a:blip r:embed="rId13"/>
                <a:stretch>
                  <a:fillRect l="-14474" t="-26667" r="-21053"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63625" y="2689192"/>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63625" y="2689192"/>
                <a:ext cx="389402" cy="184666"/>
              </a:xfrm>
              <a:prstGeom prst="rect">
                <a:avLst/>
              </a:prstGeom>
              <a:blipFill rotWithShape="1">
                <a:blip r:embed="rId14"/>
                <a:stretch>
                  <a:fillRect l="-17188" t="-23333" r="-23438" b="-53333"/>
                </a:stretch>
              </a:blipFill>
            </p:spPr>
            <p:txBody>
              <a:bodyPr/>
              <a:lstStyle/>
              <a:p>
                <a:r>
                  <a:rPr lang="es-CR">
                    <a:noFill/>
                  </a:rPr>
                  <a:t> </a:t>
                </a:r>
              </a:p>
            </p:txBody>
          </p:sp>
        </mc:Fallback>
      </mc:AlternateContent>
      <p:grpSp>
        <p:nvGrpSpPr>
          <p:cNvPr id="7" name="6 Grupo"/>
          <p:cNvGrpSpPr/>
          <p:nvPr/>
        </p:nvGrpSpPr>
        <p:grpSpPr>
          <a:xfrm flipH="1">
            <a:off x="816959" y="2531944"/>
            <a:ext cx="195781" cy="290336"/>
            <a:chOff x="5245291" y="4677883"/>
            <a:chExt cx="299293" cy="290336"/>
          </a:xfrm>
        </p:grpSpPr>
        <p:grpSp>
          <p:nvGrpSpPr>
            <p:cNvPr id="110" name="Group 94">
              <a:extLst>
                <a:ext uri="{FF2B5EF4-FFF2-40B4-BE49-F238E27FC236}">
                  <a16:creationId xmlns:a16="http://schemas.microsoft.com/office/drawing/2014/main" xmlns="" id="{0966BAAB-165E-43D9-B473-79727363905C}"/>
                </a:ext>
              </a:extLst>
            </p:cNvPr>
            <p:cNvGrpSpPr/>
            <p:nvPr/>
          </p:nvGrpSpPr>
          <p:grpSpPr>
            <a:xfrm rot="5400000">
              <a:off x="5361163" y="4784797"/>
              <a:ext cx="290336" cy="76507"/>
              <a:chOff x="7529811" y="3713163"/>
              <a:chExt cx="640072" cy="158750"/>
            </a:xfrm>
          </p:grpSpPr>
          <p:cxnSp>
            <p:nvCxnSpPr>
              <p:cNvPr id="11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245291" y="4822433"/>
              <a:ext cx="2209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oup 182">
            <a:extLst>
              <a:ext uri="{FF2B5EF4-FFF2-40B4-BE49-F238E27FC236}">
                <a16:creationId xmlns:a16="http://schemas.microsoft.com/office/drawing/2014/main" xmlns="" id="{0646D11C-040D-43CA-8143-1B110D2FB131}"/>
              </a:ext>
            </a:extLst>
          </p:cNvPr>
          <p:cNvGrpSpPr/>
          <p:nvPr/>
        </p:nvGrpSpPr>
        <p:grpSpPr>
          <a:xfrm rot="10800000">
            <a:off x="2481159" y="4441526"/>
            <a:ext cx="55282" cy="119978"/>
            <a:chOff x="7132321" y="4612913"/>
            <a:chExt cx="119270" cy="287888"/>
          </a:xfrm>
        </p:grpSpPr>
        <p:sp>
          <p:nvSpPr>
            <p:cNvPr id="125"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9" name="TextBox 190">
                <a:extLst>
                  <a:ext uri="{FF2B5EF4-FFF2-40B4-BE49-F238E27FC236}">
                    <a16:creationId xmlns:a16="http://schemas.microsoft.com/office/drawing/2014/main" xmlns="" id="{DD506070-295A-42A2-A88A-9E9BD754D637}"/>
                  </a:ext>
                </a:extLst>
              </p:cNvPr>
              <p:cNvSpPr txBox="1"/>
              <p:nvPr/>
            </p:nvSpPr>
            <p:spPr>
              <a:xfrm>
                <a:off x="2343150" y="4648200"/>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2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43150" y="4648200"/>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cxnSp>
        <p:nvCxnSpPr>
          <p:cNvPr id="130" name="Straight Connector 127">
            <a:extLst>
              <a:ext uri="{FF2B5EF4-FFF2-40B4-BE49-F238E27FC236}">
                <a16:creationId xmlns:a16="http://schemas.microsoft.com/office/drawing/2014/main" xmlns="" id="{2A32AF7A-4708-48BC-BA70-81FC780196E9}"/>
              </a:ext>
            </a:extLst>
          </p:cNvPr>
          <p:cNvCxnSpPr>
            <a:cxnSpLocks/>
          </p:cNvCxnSpPr>
          <p:nvPr/>
        </p:nvCxnSpPr>
        <p:spPr>
          <a:xfrm>
            <a:off x="834747" y="1533387"/>
            <a:ext cx="0" cy="10090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2" idx="4"/>
          </p:cNvCxnSpPr>
          <p:nvPr/>
        </p:nvCxnSpPr>
        <p:spPr>
          <a:xfrm rot="5400000" flipH="1">
            <a:off x="861951" y="2788706"/>
            <a:ext cx="1611882" cy="1659432"/>
          </a:xfrm>
          <a:prstGeom prst="bentConnector4">
            <a:avLst>
              <a:gd name="adj1" fmla="val -4727"/>
              <a:gd name="adj2" fmla="val 99997"/>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29 CuadroTexto"/>
              <p:cNvSpPr txBox="1"/>
              <p:nvPr/>
            </p:nvSpPr>
            <p:spPr>
              <a:xfrm>
                <a:off x="409738" y="2545895"/>
                <a:ext cx="3438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𝑅</m:t>
                      </m:r>
                    </m:oMath>
                  </m:oMathPara>
                </a14:m>
                <a:endParaRPr lang="es-CR" sz="1400" dirty="0"/>
              </a:p>
            </p:txBody>
          </p:sp>
        </mc:Choice>
        <mc:Fallback xmlns="">
          <p:sp>
            <p:nvSpPr>
              <p:cNvPr id="30" name="29 CuadroTexto"/>
              <p:cNvSpPr txBox="1">
                <a:spLocks noRot="1" noChangeAspect="1" noMove="1" noResize="1" noEditPoints="1" noAdjustHandles="1" noChangeArrowheads="1" noChangeShapeType="1" noTextEdit="1"/>
              </p:cNvSpPr>
              <p:nvPr/>
            </p:nvSpPr>
            <p:spPr>
              <a:xfrm>
                <a:off x="409738" y="2545895"/>
                <a:ext cx="343812" cy="307777"/>
              </a:xfrm>
              <a:prstGeom prst="rect">
                <a:avLst/>
              </a:prstGeom>
              <a:blipFill rotWithShape="1">
                <a:blip r:embed="rId1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7" name="TextBox 227">
                <a:extLst>
                  <a:ext uri="{FF2B5EF4-FFF2-40B4-BE49-F238E27FC236}">
                    <a16:creationId xmlns:a16="http://schemas.microsoft.com/office/drawing/2014/main" xmlns="" id="{8F142FE6-8C44-403A-BB98-1A71E99C00E7}"/>
                  </a:ext>
                </a:extLst>
              </p:cNvPr>
              <p:cNvSpPr txBox="1"/>
              <p:nvPr/>
            </p:nvSpPr>
            <p:spPr>
              <a:xfrm>
                <a:off x="1040422" y="2736443"/>
                <a:ext cx="37228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s-CR" sz="1600" b="0" i="1" smtClean="0">
                              <a:latin typeface="Cambria Math"/>
                            </a:rPr>
                            <m:t>𝑉</m:t>
                          </m:r>
                        </m:e>
                        <m:sub>
                          <m:r>
                            <a:rPr lang="es-CR" sz="1600" b="0" i="1" smtClean="0">
                              <a:latin typeface="Cambria Math"/>
                            </a:rPr>
                            <m:t>𝑖𝑜𝑠</m:t>
                          </m:r>
                        </m:sub>
                      </m:sSub>
                    </m:oMath>
                  </m:oMathPara>
                </a14:m>
                <a:endParaRPr lang="en-US" sz="1600" dirty="0"/>
              </a:p>
            </p:txBody>
          </p:sp>
        </mc:Choice>
        <mc:Fallback xmlns="">
          <p:sp>
            <p:nvSpPr>
              <p:cNvPr id="137" name="TextBox 227">
                <a:extLst>
                  <a:ext uri="{FF2B5EF4-FFF2-40B4-BE49-F238E27FC236}">
                    <a16:creationId xmlns="" xmlns:a16="http://schemas.microsoft.com/office/drawing/2014/main" xmlns:a14="http://schemas.microsoft.com/office/drawing/2010/main" id="{8F142FE6-8C44-403A-BB98-1A71E99C00E7}"/>
                  </a:ext>
                </a:extLst>
              </p:cNvPr>
              <p:cNvSpPr txBox="1">
                <a:spLocks noRot="1" noChangeAspect="1" noMove="1" noResize="1" noEditPoints="1" noAdjustHandles="1" noChangeArrowheads="1" noChangeShapeType="1" noTextEdit="1"/>
              </p:cNvSpPr>
              <p:nvPr/>
            </p:nvSpPr>
            <p:spPr>
              <a:xfrm>
                <a:off x="1040422" y="2736443"/>
                <a:ext cx="372281" cy="246221"/>
              </a:xfrm>
              <a:prstGeom prst="rect">
                <a:avLst/>
              </a:prstGeom>
              <a:blipFill rotWithShape="1">
                <a:blip r:embed="rId18"/>
                <a:stretch>
                  <a:fillRect l="-13115" r="-4918" b="-15000"/>
                </a:stretch>
              </a:blipFill>
            </p:spPr>
            <p:txBody>
              <a:bodyPr/>
              <a:lstStyle/>
              <a:p>
                <a:r>
                  <a:rPr lang="es-CR">
                    <a:noFill/>
                  </a:rPr>
                  <a:t> </a:t>
                </a:r>
              </a:p>
            </p:txBody>
          </p:sp>
        </mc:Fallback>
      </mc:AlternateContent>
      <p:sp>
        <p:nvSpPr>
          <p:cNvPr id="9" name="8 CuadroTexto"/>
          <p:cNvSpPr txBox="1"/>
          <p:nvPr/>
        </p:nvSpPr>
        <p:spPr>
          <a:xfrm>
            <a:off x="425333" y="481495"/>
            <a:ext cx="3038268" cy="369332"/>
          </a:xfrm>
          <a:prstGeom prst="rect">
            <a:avLst/>
          </a:prstGeom>
          <a:noFill/>
        </p:spPr>
        <p:txBody>
          <a:bodyPr wrap="none" rtlCol="0">
            <a:spAutoFit/>
          </a:bodyPr>
          <a:lstStyle/>
          <a:p>
            <a:r>
              <a:rPr lang="es-CR" dirty="0" err="1" smtClean="0"/>
              <a:t>Supply</a:t>
            </a:r>
            <a:r>
              <a:rPr lang="es-CR" dirty="0" smtClean="0"/>
              <a:t> </a:t>
            </a:r>
            <a:r>
              <a:rPr lang="es-CR" dirty="0" err="1" smtClean="0"/>
              <a:t>Voltage</a:t>
            </a:r>
            <a:r>
              <a:rPr lang="es-CR" dirty="0" smtClean="0"/>
              <a:t> </a:t>
            </a:r>
            <a:r>
              <a:rPr lang="es-CR" dirty="0" err="1" smtClean="0"/>
              <a:t>Rejection</a:t>
            </a:r>
            <a:r>
              <a:rPr lang="es-CR" dirty="0" smtClean="0"/>
              <a:t> Ratio</a:t>
            </a:r>
            <a:endParaRPr lang="es-CR" dirty="0"/>
          </a:p>
        </p:txBody>
      </p:sp>
      <mc:AlternateContent xmlns:mc="http://schemas.openxmlformats.org/markup-compatibility/2006" xmlns:a14="http://schemas.microsoft.com/office/drawing/2010/main">
        <mc:Choice Requires="a14">
          <p:sp>
            <p:nvSpPr>
              <p:cNvPr id="10" name="9 CuadroTexto"/>
              <p:cNvSpPr txBox="1"/>
              <p:nvPr/>
            </p:nvSpPr>
            <p:spPr>
              <a:xfrm>
                <a:off x="5859471" y="513158"/>
                <a:ext cx="2024657" cy="5952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600" i="1" smtClean="0">
                          <a:latin typeface="Cambria Math"/>
                        </a:rPr>
                        <m:t>𝑆</m:t>
                      </m:r>
                      <m:r>
                        <a:rPr lang="es-CR" sz="1600" b="0" i="1" smtClean="0">
                          <a:latin typeface="Cambria Math"/>
                        </a:rPr>
                        <m:t>𝑉𝑅𝑅</m:t>
                      </m:r>
                      <m:r>
                        <a:rPr lang="es-CR" sz="1600" b="0" i="1" smtClean="0">
                          <a:latin typeface="Cambria Math"/>
                        </a:rPr>
                        <m:t>=20</m:t>
                      </m:r>
                      <m:func>
                        <m:funcPr>
                          <m:ctrlPr>
                            <a:rPr lang="es-CR" sz="1600" b="0" i="1" smtClean="0">
                              <a:latin typeface="Cambria Math"/>
                            </a:rPr>
                          </m:ctrlPr>
                        </m:funcPr>
                        <m:fName>
                          <m:r>
                            <m:rPr>
                              <m:sty m:val="p"/>
                            </m:rPr>
                            <a:rPr lang="es-CR" sz="1600" b="0" i="0" smtClean="0">
                              <a:latin typeface="Cambria Math"/>
                            </a:rPr>
                            <m:t>log</m:t>
                          </m:r>
                        </m:fName>
                        <m:e>
                          <m:f>
                            <m:fPr>
                              <m:ctrlPr>
                                <a:rPr lang="es-CR" sz="1600" b="0" i="1" smtClean="0">
                                  <a:latin typeface="Cambria Math"/>
                                </a:rPr>
                              </m:ctrlPr>
                            </m:fPr>
                            <m:num>
                              <m:r>
                                <a:rPr lang="es-CR" sz="1600" b="0" i="1" smtClean="0">
                                  <a:latin typeface="Cambria Math"/>
                                  <a:ea typeface="Cambria Math"/>
                                </a:rPr>
                                <m:t>∆</m:t>
                              </m:r>
                              <m:sSub>
                                <m:sSubPr>
                                  <m:ctrlPr>
                                    <a:rPr lang="es-CR" sz="1600" b="0" i="1" smtClean="0">
                                      <a:latin typeface="Cambria Math"/>
                                      <a:ea typeface="Cambria Math"/>
                                    </a:rPr>
                                  </m:ctrlPr>
                                </m:sSubPr>
                                <m:e>
                                  <m:r>
                                    <a:rPr lang="es-CR" sz="1600" b="0" i="1" smtClean="0">
                                      <a:latin typeface="Cambria Math"/>
                                      <a:ea typeface="Cambria Math"/>
                                    </a:rPr>
                                    <m:t>𝑉</m:t>
                                  </m:r>
                                </m:e>
                                <m:sub>
                                  <m:r>
                                    <a:rPr lang="es-CR" sz="1600" b="0" i="1" smtClean="0">
                                      <a:latin typeface="Cambria Math"/>
                                      <a:ea typeface="Cambria Math"/>
                                    </a:rPr>
                                    <m:t>𝐶𝐶</m:t>
                                  </m:r>
                                </m:sub>
                              </m:sSub>
                            </m:num>
                            <m:den>
                              <m:r>
                                <a:rPr lang="es-CR" sz="1600" b="0" i="1" smtClean="0">
                                  <a:latin typeface="Cambria Math"/>
                                  <a:ea typeface="Cambria Math"/>
                                </a:rPr>
                                <m:t>∆</m:t>
                              </m:r>
                              <m:sSub>
                                <m:sSubPr>
                                  <m:ctrlPr>
                                    <a:rPr lang="es-CR" sz="1600" b="0" i="1" smtClean="0">
                                      <a:latin typeface="Cambria Math"/>
                                      <a:ea typeface="Cambria Math"/>
                                    </a:rPr>
                                  </m:ctrlPr>
                                </m:sSubPr>
                                <m:e>
                                  <m:r>
                                    <a:rPr lang="es-CR" sz="1600" b="0" i="1" smtClean="0">
                                      <a:latin typeface="Cambria Math"/>
                                      <a:ea typeface="Cambria Math"/>
                                    </a:rPr>
                                    <m:t>𝑉</m:t>
                                  </m:r>
                                </m:e>
                                <m:sub>
                                  <m:r>
                                    <a:rPr lang="es-CR" sz="1600" b="0" i="1" smtClean="0">
                                      <a:latin typeface="Cambria Math"/>
                                      <a:ea typeface="Cambria Math"/>
                                    </a:rPr>
                                    <m:t>𝑖𝑜𝑠</m:t>
                                  </m:r>
                                </m:sub>
                              </m:sSub>
                            </m:den>
                          </m:f>
                        </m:e>
                      </m:func>
                    </m:oMath>
                  </m:oMathPara>
                </a14:m>
                <a:endParaRPr lang="es-CR" sz="1600"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5859471" y="513158"/>
                <a:ext cx="2024657" cy="595228"/>
              </a:xfrm>
              <a:prstGeom prst="rect">
                <a:avLst/>
              </a:prstGeom>
              <a:blipFill rotWithShape="1">
                <a:blip r:embed="rId19"/>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9" name="TextBox 226">
                <a:extLst>
                  <a:ext uri="{FF2B5EF4-FFF2-40B4-BE49-F238E27FC236}">
                    <a16:creationId xmlns:a16="http://schemas.microsoft.com/office/drawing/2014/main" xmlns="" id="{F2EC30DB-B300-4DB7-A34D-DAF0455C8B5B}"/>
                  </a:ext>
                </a:extLst>
              </p:cNvPr>
              <p:cNvSpPr txBox="1"/>
              <p:nvPr/>
            </p:nvSpPr>
            <p:spPr>
              <a:xfrm>
                <a:off x="5363869" y="1681875"/>
                <a:ext cx="5418344" cy="584775"/>
              </a:xfrm>
              <a:prstGeom prst="rect">
                <a:avLst/>
              </a:prstGeom>
              <a:noFill/>
            </p:spPr>
            <p:txBody>
              <a:bodyPr wrap="square" rtlCol="0">
                <a:spAutoFit/>
              </a:bodyPr>
              <a:lstStyle/>
              <a:p>
                <a:r>
                  <a:rPr lang="es-CR" sz="1600" dirty="0" smtClean="0"/>
                  <a:t>Al variar el voltaje de alimentación el amplificador se puede volver a desbalancear y es necesario reajustar el valor de </a:t>
                </a:r>
                <a14:m>
                  <m:oMath xmlns:m="http://schemas.openxmlformats.org/officeDocument/2006/math">
                    <m:sSub>
                      <m:sSubPr>
                        <m:ctrlPr>
                          <a:rPr lang="es-CR" sz="1600" i="1" smtClean="0">
                            <a:latin typeface="Cambria Math"/>
                          </a:rPr>
                        </m:ctrlPr>
                      </m:sSubPr>
                      <m:e>
                        <m:r>
                          <a:rPr lang="es-CR" sz="1600" b="0" i="1" smtClean="0">
                            <a:latin typeface="Cambria Math"/>
                          </a:rPr>
                          <m:t>𝑉</m:t>
                        </m:r>
                      </m:e>
                      <m:sub>
                        <m:r>
                          <a:rPr lang="es-CR" sz="1600" b="0" i="1" smtClean="0">
                            <a:latin typeface="Cambria Math"/>
                          </a:rPr>
                          <m:t>𝑖𝑜𝑠</m:t>
                        </m:r>
                      </m:sub>
                    </m:sSub>
                  </m:oMath>
                </a14:m>
                <a:endParaRPr lang="en-US" sz="1600" dirty="0"/>
              </a:p>
            </p:txBody>
          </p:sp>
        </mc:Choice>
        <mc:Fallback xmlns="">
          <p:sp>
            <p:nvSpPr>
              <p:cNvPr id="109" name="TextBox 226">
                <a:extLst>
                  <a:ext uri="{FF2B5EF4-FFF2-40B4-BE49-F238E27FC236}">
                    <a16:creationId xmlns:a16="http://schemas.microsoft.com/office/drawing/2014/main" xmlns="" id="{F2EC30DB-B300-4DB7-A34D-DAF0455C8B5B}"/>
                  </a:ext>
                </a:extLst>
              </p:cNvPr>
              <p:cNvSpPr txBox="1">
                <a:spLocks noRot="1" noChangeAspect="1" noMove="1" noResize="1" noEditPoints="1" noAdjustHandles="1" noChangeArrowheads="1" noChangeShapeType="1" noTextEdit="1"/>
              </p:cNvSpPr>
              <p:nvPr/>
            </p:nvSpPr>
            <p:spPr>
              <a:xfrm>
                <a:off x="5363869" y="1681875"/>
                <a:ext cx="5418344" cy="584775"/>
              </a:xfrm>
              <a:prstGeom prst="rect">
                <a:avLst/>
              </a:prstGeom>
              <a:blipFill rotWithShape="1">
                <a:blip r:embed="rId20"/>
                <a:stretch>
                  <a:fillRect l="-675" t="-3125" b="-12500"/>
                </a:stretch>
              </a:blipFill>
            </p:spPr>
            <p:txBody>
              <a:bodyPr/>
              <a:lstStyle/>
              <a:p>
                <a:r>
                  <a:rPr lang="es-CR">
                    <a:noFill/>
                  </a:rPr>
                  <a:t> </a:t>
                </a:r>
              </a:p>
            </p:txBody>
          </p:sp>
        </mc:Fallback>
      </mc:AlternateContent>
      <p:sp>
        <p:nvSpPr>
          <p:cNvPr id="105" name="TextBox 226">
            <a:extLst>
              <a:ext uri="{FF2B5EF4-FFF2-40B4-BE49-F238E27FC236}">
                <a16:creationId xmlns:a16="http://schemas.microsoft.com/office/drawing/2014/main" xmlns="" id="{F2EC30DB-B300-4DB7-A34D-DAF0455C8B5B}"/>
              </a:ext>
            </a:extLst>
          </p:cNvPr>
          <p:cNvSpPr txBox="1"/>
          <p:nvPr/>
        </p:nvSpPr>
        <p:spPr>
          <a:xfrm>
            <a:off x="5363869" y="2679951"/>
            <a:ext cx="5418344" cy="584775"/>
          </a:xfrm>
          <a:prstGeom prst="rect">
            <a:avLst/>
          </a:prstGeom>
          <a:noFill/>
        </p:spPr>
        <p:txBody>
          <a:bodyPr wrap="square" rtlCol="0">
            <a:spAutoFit/>
          </a:bodyPr>
          <a:lstStyle/>
          <a:p>
            <a:r>
              <a:rPr lang="es-CR" sz="1600" dirty="0" smtClean="0"/>
              <a:t>Algunos fabricantes utilizan como sinónimo el término: </a:t>
            </a:r>
          </a:p>
          <a:p>
            <a:r>
              <a:rPr lang="es-CR" sz="1600" dirty="0" smtClean="0"/>
              <a:t>PSRR  </a:t>
            </a:r>
            <a:r>
              <a:rPr lang="es-CR" sz="1600" dirty="0" err="1" smtClean="0"/>
              <a:t>Power</a:t>
            </a:r>
            <a:r>
              <a:rPr lang="es-CR" sz="1600" dirty="0" smtClean="0"/>
              <a:t> </a:t>
            </a:r>
            <a:r>
              <a:rPr lang="es-CR" sz="1600" dirty="0" err="1" smtClean="0"/>
              <a:t>Supply</a:t>
            </a:r>
            <a:r>
              <a:rPr lang="es-CR" sz="1600" dirty="0" smtClean="0"/>
              <a:t> </a:t>
            </a:r>
            <a:r>
              <a:rPr lang="es-CR" sz="1600" dirty="0" err="1" smtClean="0"/>
              <a:t>Rejectio</a:t>
            </a:r>
            <a:r>
              <a:rPr lang="es-CR" sz="1600" dirty="0" smtClean="0"/>
              <a:t> Ratio</a:t>
            </a:r>
            <a:endParaRPr lang="en-US" sz="1600" dirty="0"/>
          </a:p>
        </p:txBody>
      </p:sp>
      <mc:AlternateContent xmlns:mc="http://schemas.openxmlformats.org/markup-compatibility/2006" xmlns:a14="http://schemas.microsoft.com/office/drawing/2010/main">
        <mc:Choice Requires="a14">
          <p:sp>
            <p:nvSpPr>
              <p:cNvPr id="106" name="105 CuadroTexto"/>
              <p:cNvSpPr txBox="1"/>
              <p:nvPr/>
            </p:nvSpPr>
            <p:spPr>
              <a:xfrm>
                <a:off x="5363869" y="4143760"/>
                <a:ext cx="4421399" cy="738664"/>
              </a:xfrm>
              <a:prstGeom prst="rect">
                <a:avLst/>
              </a:prstGeom>
              <a:noFill/>
            </p:spPr>
            <p:txBody>
              <a:bodyPr wrap="square" rtlCol="0">
                <a:spAutoFit/>
              </a:bodyPr>
              <a:lstStyle/>
              <a:p>
                <a:r>
                  <a:rPr lang="es-CR" sz="1400" dirty="0" smtClean="0"/>
                  <a:t>Si el amplificador posee un SVRR de </a:t>
                </a:r>
                <a14:m>
                  <m:oMath xmlns:m="http://schemas.openxmlformats.org/officeDocument/2006/math">
                    <m:r>
                      <a:rPr lang="es-CR" sz="1400" b="0" i="1" smtClean="0">
                        <a:latin typeface="Cambria Math"/>
                      </a:rPr>
                      <m:t>75 </m:t>
                    </m:r>
                    <m:r>
                      <a:rPr lang="es-CR" sz="1400" b="0" i="1" smtClean="0">
                        <a:latin typeface="Cambria Math"/>
                      </a:rPr>
                      <m:t>𝑑𝐵</m:t>
                    </m:r>
                  </m:oMath>
                </a14:m>
                <a:endParaRPr lang="es-CR" sz="1400" dirty="0" smtClean="0"/>
              </a:p>
              <a:p>
                <a:r>
                  <a:rPr lang="es-CR" sz="1400" dirty="0" smtClean="0"/>
                  <a:t>¿Cuál sería el ajuste que habría que hacer al </a:t>
                </a:r>
                <a14:m>
                  <m:oMath xmlns:m="http://schemas.openxmlformats.org/officeDocument/2006/math">
                    <m:sSub>
                      <m:sSubPr>
                        <m:ctrlPr>
                          <a:rPr lang="es-CR" sz="1400" i="1" smtClean="0">
                            <a:latin typeface="Cambria Math"/>
                          </a:rPr>
                        </m:ctrlPr>
                      </m:sSubPr>
                      <m:e>
                        <m:r>
                          <a:rPr lang="es-CR" sz="1400" b="0" i="1" smtClean="0">
                            <a:latin typeface="Cambria Math"/>
                          </a:rPr>
                          <m:t>𝑉</m:t>
                        </m:r>
                      </m:e>
                      <m:sub>
                        <m:r>
                          <a:rPr lang="es-CR" sz="1400" b="0" i="1" smtClean="0">
                            <a:latin typeface="Cambria Math"/>
                          </a:rPr>
                          <m:t>𝑖𝑜𝑠</m:t>
                        </m:r>
                      </m:sub>
                    </m:sSub>
                  </m:oMath>
                </a14:m>
                <a:r>
                  <a:rPr lang="es-CR" sz="1400" dirty="0" smtClean="0"/>
                  <a:t>si la alimentación pasará de </a:t>
                </a:r>
                <a14:m>
                  <m:oMath xmlns:m="http://schemas.openxmlformats.org/officeDocument/2006/math">
                    <m:r>
                      <a:rPr lang="es-CR" sz="1400" b="0" i="1" smtClean="0">
                        <a:latin typeface="Cambria Math"/>
                      </a:rPr>
                      <m:t>15 </m:t>
                    </m:r>
                    <m:r>
                      <a:rPr lang="es-CR" sz="1400" b="0" i="1" smtClean="0">
                        <a:latin typeface="Cambria Math"/>
                      </a:rPr>
                      <m:t>𝑉</m:t>
                    </m:r>
                  </m:oMath>
                </a14:m>
                <a:r>
                  <a:rPr lang="es-CR" sz="1400" dirty="0" smtClean="0"/>
                  <a:t>a </a:t>
                </a:r>
                <a14:m>
                  <m:oMath xmlns:m="http://schemas.openxmlformats.org/officeDocument/2006/math">
                    <m:r>
                      <a:rPr lang="es-CR" sz="1400" b="0" i="1" smtClean="0">
                        <a:latin typeface="Cambria Math"/>
                      </a:rPr>
                      <m:t>9</m:t>
                    </m:r>
                    <m:r>
                      <a:rPr lang="es-CR" sz="1400" i="1">
                        <a:latin typeface="Cambria Math"/>
                      </a:rPr>
                      <m:t> </m:t>
                    </m:r>
                    <m:r>
                      <a:rPr lang="es-CR" sz="1400" i="1">
                        <a:latin typeface="Cambria Math"/>
                      </a:rPr>
                      <m:t>𝑉</m:t>
                    </m:r>
                  </m:oMath>
                </a14:m>
                <a:r>
                  <a:rPr lang="es-CR" sz="1400" dirty="0" smtClean="0"/>
                  <a:t>?</a:t>
                </a:r>
                <a:endParaRPr lang="es-CR" sz="1400" dirty="0"/>
              </a:p>
            </p:txBody>
          </p:sp>
        </mc:Choice>
        <mc:Fallback xmlns="">
          <p:sp>
            <p:nvSpPr>
              <p:cNvPr id="106" name="105 CuadroTexto"/>
              <p:cNvSpPr txBox="1">
                <a:spLocks noRot="1" noChangeAspect="1" noMove="1" noResize="1" noEditPoints="1" noAdjustHandles="1" noChangeArrowheads="1" noChangeShapeType="1" noTextEdit="1"/>
              </p:cNvSpPr>
              <p:nvPr/>
            </p:nvSpPr>
            <p:spPr>
              <a:xfrm>
                <a:off x="5363869" y="4143760"/>
                <a:ext cx="4421399" cy="738664"/>
              </a:xfrm>
              <a:prstGeom prst="rect">
                <a:avLst/>
              </a:prstGeom>
              <a:blipFill rotWithShape="1">
                <a:blip r:embed="rId21"/>
                <a:stretch>
                  <a:fillRect l="-414" t="-826" b="-7438"/>
                </a:stretch>
              </a:blipFill>
            </p:spPr>
            <p:txBody>
              <a:bodyPr/>
              <a:lstStyle/>
              <a:p>
                <a:r>
                  <a:rPr lang="es-CR">
                    <a:noFill/>
                  </a:rPr>
                  <a:t> </a:t>
                </a:r>
              </a:p>
            </p:txBody>
          </p:sp>
        </mc:Fallback>
      </mc:AlternateContent>
    </p:spTree>
    <p:extLst>
      <p:ext uri="{BB962C8B-B14F-4D97-AF65-F5344CB8AC3E}">
        <p14:creationId xmlns:p14="http://schemas.microsoft.com/office/powerpoint/2010/main" val="149804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4101316" cy="369332"/>
          </a:xfrm>
          <a:prstGeom prst="rect">
            <a:avLst/>
          </a:prstGeom>
          <a:noFill/>
        </p:spPr>
        <p:txBody>
          <a:bodyPr wrap="none" rtlCol="0">
            <a:spAutoFit/>
          </a:bodyPr>
          <a:lstStyle/>
          <a:p>
            <a:r>
              <a:rPr lang="en-US" dirty="0"/>
              <a:t>El </a:t>
            </a:r>
            <a:r>
              <a:rPr lang="en-US" dirty="0" err="1"/>
              <a:t>amplificador</a:t>
            </a:r>
            <a:r>
              <a:rPr lang="en-US" dirty="0"/>
              <a:t> </a:t>
            </a:r>
            <a:r>
              <a:rPr lang="en-US" dirty="0" err="1" smtClean="0"/>
              <a:t>diferencial</a:t>
            </a:r>
            <a:r>
              <a:rPr lang="en-US" dirty="0" smtClean="0"/>
              <a:t> </a:t>
            </a:r>
            <a:r>
              <a:rPr lang="en-US" dirty="0" err="1"/>
              <a:t>d</a:t>
            </a:r>
            <a:r>
              <a:rPr lang="en-US" dirty="0" err="1" smtClean="0"/>
              <a:t>esbalanceado</a:t>
            </a:r>
            <a:endParaRPr lang="en-US" dirty="0"/>
          </a:p>
        </p:txBody>
      </p:sp>
      <p:grpSp>
        <p:nvGrpSpPr>
          <p:cNvPr id="182" name="Group 181">
            <a:extLst>
              <a:ext uri="{FF2B5EF4-FFF2-40B4-BE49-F238E27FC236}">
                <a16:creationId xmlns:a16="http://schemas.microsoft.com/office/drawing/2014/main" xmlns="" id="{E718E817-932D-4DA6-87B9-4086E8FF86C5}"/>
              </a:ext>
            </a:extLst>
          </p:cNvPr>
          <p:cNvGrpSpPr/>
          <p:nvPr/>
        </p:nvGrpSpPr>
        <p:grpSpPr>
          <a:xfrm>
            <a:off x="2591567" y="2232665"/>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102714" y="201410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 xmlns:a16="http://schemas.microsoft.com/office/drawing/2014/main"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2102714" y="2014108"/>
                <a:ext cx="488980" cy="184666"/>
              </a:xfrm>
              <a:prstGeom prst="rect">
                <a:avLst/>
              </a:prstGeom>
              <a:blipFill rotWithShape="1">
                <a:blip r:embed="rId2"/>
                <a:stretch>
                  <a:fillRect l="-7500" r="-7500"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723443" y="4876786"/>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 xmlns:a16="http://schemas.microsoft.com/office/drawing/2014/main" xmlns:a14="http://schemas.microsoft.com/office/drawing/2010/main" id="{847CA505-0F36-497B-8DE0-BAD274D1E9DB}"/>
                  </a:ext>
                </a:extLst>
              </p:cNvPr>
              <p:cNvSpPr>
                <a:spLocks noRot="1" noChangeAspect="1" noMove="1" noResize="1" noEditPoints="1" noAdjustHandles="1" noChangeArrowheads="1" noChangeShapeType="1" noTextEdit="1"/>
              </p:cNvSpPr>
              <p:nvPr/>
            </p:nvSpPr>
            <p:spPr>
              <a:xfrm>
                <a:off x="2723443" y="4876786"/>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726322" y="2613282"/>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61916" y="2937567"/>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220216" y="2932960"/>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84157" y="2648725"/>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80534" y="4012460"/>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224144" y="2815427"/>
            <a:ext cx="0" cy="141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62773" y="3132865"/>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337185" y="2565492"/>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 xmlns:a16="http://schemas.microsoft.com/office/drawing/2014/main"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1337185" y="2565492"/>
                <a:ext cx="450444" cy="184666"/>
              </a:xfrm>
              <a:prstGeom prst="rect">
                <a:avLst/>
              </a:prstGeom>
              <a:blipFill rotWithShape="1">
                <a:blip r:embed="rId4"/>
                <a:stretch>
                  <a:fillRect l="-6757" r="-9459" b="-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327114" y="256945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 xmlns:a16="http://schemas.microsoft.com/office/drawing/2014/main" xmlns:a14="http://schemas.microsoft.com/office/drawing/2010/main" id="{4274BF3B-3B74-446B-9B2B-A1E0FB8B3BD2}"/>
                  </a:ext>
                </a:extLst>
              </p:cNvPr>
              <p:cNvSpPr txBox="1">
                <a:spLocks noRot="1" noChangeAspect="1" noMove="1" noResize="1" noEditPoints="1" noAdjustHandles="1" noChangeArrowheads="1" noChangeShapeType="1" noTextEdit="1"/>
              </p:cNvSpPr>
              <p:nvPr/>
            </p:nvSpPr>
            <p:spPr>
              <a:xfrm>
                <a:off x="3327114" y="2569453"/>
                <a:ext cx="450444" cy="184666"/>
              </a:xfrm>
              <a:prstGeom prst="rect">
                <a:avLst/>
              </a:prstGeom>
              <a:blipFill rotWithShape="1">
                <a:blip r:embed="rId5"/>
                <a:stretch>
                  <a:fillRect l="-8108" r="-8108" b="-3226"/>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69960" y="3126700"/>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95411" y="3084727"/>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36430" y="3144716"/>
            <a:ext cx="3901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1868790" y="2352643"/>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30294" y="3503318"/>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76629" y="3491761"/>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877894" y="3503318"/>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3885756" y="3494144"/>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66058" y="3258501"/>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 xmlns:a16="http://schemas.microsoft.com/office/drawing/2014/main"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1366058" y="3258501"/>
                <a:ext cx="185692" cy="184666"/>
              </a:xfrm>
              <a:prstGeom prst="rect">
                <a:avLst/>
              </a:prstGeom>
              <a:blipFill rotWithShape="1">
                <a:blip r:embed="rId6"/>
                <a:stretch>
                  <a:fillRect l="-9677" r="-6452"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41933" y="3258501"/>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 xmlns:a16="http://schemas.microsoft.com/office/drawing/2014/main" xmlns:a14="http://schemas.microsoft.com/office/drawing/2010/main" id="{EAD23AF1-93EC-4C8B-8A93-51D161528547}"/>
                  </a:ext>
                </a:extLst>
              </p:cNvPr>
              <p:cNvSpPr txBox="1">
                <a:spLocks noRot="1" noChangeAspect="1" noMove="1" noResize="1" noEditPoints="1" noAdjustHandles="1" noChangeArrowheads="1" noChangeShapeType="1" noTextEdit="1"/>
              </p:cNvSpPr>
              <p:nvPr/>
            </p:nvSpPr>
            <p:spPr>
              <a:xfrm>
                <a:off x="3641933" y="3258501"/>
                <a:ext cx="189283" cy="184666"/>
              </a:xfrm>
              <a:prstGeom prst="rect">
                <a:avLst/>
              </a:prstGeom>
              <a:blipFill rotWithShape="1">
                <a:blip r:embed="rId7"/>
                <a:stretch>
                  <a:fillRect l="-9677" r="-9677"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84742" y="3166168"/>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 xmlns:a16="http://schemas.microsoft.com/office/drawing/2014/main"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2484742" y="3166168"/>
                <a:ext cx="184153" cy="184666"/>
              </a:xfrm>
              <a:prstGeom prst="rect">
                <a:avLst/>
              </a:prstGeom>
              <a:blipFill rotWithShape="1">
                <a:blip r:embed="rId8"/>
                <a:stretch>
                  <a:fillRect l="-13333" r="-6667" b="-6452"/>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234288" y="2894714"/>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95344" y="2876307"/>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71385" y="3296025"/>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71385" y="3296025"/>
                <a:ext cx="206723" cy="184666"/>
              </a:xfrm>
              <a:prstGeom prst="rect">
                <a:avLst/>
              </a:prstGeom>
              <a:blipFill rotWithShape="1">
                <a:blip r:embed="rId9"/>
                <a:stretch>
                  <a:fillRect l="-20588" r="-5882"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56468" y="3296025"/>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56468" y="3296025"/>
                <a:ext cx="203133" cy="184666"/>
              </a:xfrm>
              <a:prstGeom prst="rect">
                <a:avLst/>
              </a:prstGeom>
              <a:blipFill rotWithShape="1">
                <a:blip r:embed="rId10"/>
                <a:stretch>
                  <a:fillRect l="-24242" r="-3030" b="-23333"/>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39909" y="4012460"/>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79342" y="4727561"/>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3"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1792868" y="2926499"/>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3289768" y="2946232"/>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5" name="TextBox 3">
                <a:extLst>
                  <a:ext uri="{FF2B5EF4-FFF2-40B4-BE49-F238E27FC236}">
                    <a16:creationId xmlns:a16="http://schemas.microsoft.com/office/drawing/2014/main" xmlns="" id="{DF7B317B-CDFC-4DC3-93C4-784EDABFFF7A}"/>
                  </a:ext>
                </a:extLst>
              </p:cNvPr>
              <p:cNvSpPr txBox="1"/>
              <p:nvPr/>
            </p:nvSpPr>
            <p:spPr>
              <a:xfrm>
                <a:off x="1149888" y="2940112"/>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0.55 </m:t>
                      </m:r>
                      <m:r>
                        <a:rPr lang="es-CR" sz="1200" b="0" i="1" smtClean="0">
                          <a:latin typeface="Cambria Math"/>
                        </a:rPr>
                        <m:t>𝑚𝐴</m:t>
                      </m:r>
                    </m:oMath>
                  </m:oMathPara>
                </a14:m>
                <a:endParaRPr lang="en-US" sz="1200" dirty="0"/>
              </a:p>
            </p:txBody>
          </p:sp>
        </mc:Choice>
        <mc:Fallback xmlns="">
          <p:sp>
            <p:nvSpPr>
              <p:cNvPr id="235" name="TextBox 3">
                <a:extLst>
                  <a:ext uri="{FF2B5EF4-FFF2-40B4-BE49-F238E27FC236}">
                    <a16:creationId xmlns="" xmlns:a16="http://schemas.microsoft.com/office/drawing/2014/main"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1149888" y="2940112"/>
                <a:ext cx="583365" cy="184666"/>
              </a:xfrm>
              <a:prstGeom prst="rect">
                <a:avLst/>
              </a:prstGeom>
              <a:blipFill rotWithShape="1">
                <a:blip r:embed="rId11"/>
                <a:stretch>
                  <a:fillRect l="-6316" r="-7368"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36" name="TextBox 3">
                <a:extLst>
                  <a:ext uri="{FF2B5EF4-FFF2-40B4-BE49-F238E27FC236}">
                    <a16:creationId xmlns:a16="http://schemas.microsoft.com/office/drawing/2014/main" xmlns="" id="{DF7B317B-CDFC-4DC3-93C4-784EDABFFF7A}"/>
                  </a:ext>
                </a:extLst>
              </p:cNvPr>
              <p:cNvSpPr txBox="1"/>
              <p:nvPr/>
            </p:nvSpPr>
            <p:spPr>
              <a:xfrm>
                <a:off x="3404795" y="2928736"/>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0.45 </m:t>
                      </m:r>
                      <m:r>
                        <a:rPr lang="es-CR" sz="1200" b="0" i="1" smtClean="0">
                          <a:latin typeface="Cambria Math"/>
                        </a:rPr>
                        <m:t>𝑚𝐴</m:t>
                      </m:r>
                    </m:oMath>
                  </m:oMathPara>
                </a14:m>
                <a:endParaRPr lang="en-US" sz="1200" dirty="0"/>
              </a:p>
            </p:txBody>
          </p:sp>
        </mc:Choice>
        <mc:Fallback xmlns="">
          <p:sp>
            <p:nvSpPr>
              <p:cNvPr id="236" name="TextBox 3">
                <a:extLst>
                  <a:ext uri="{FF2B5EF4-FFF2-40B4-BE49-F238E27FC236}">
                    <a16:creationId xmlns="" xmlns:a16="http://schemas.microsoft.com/office/drawing/2014/main"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3404795" y="2928736"/>
                <a:ext cx="583365" cy="184666"/>
              </a:xfrm>
              <a:prstGeom prst="rect">
                <a:avLst/>
              </a:prstGeom>
              <a:blipFill rotWithShape="1">
                <a:blip r:embed="rId12"/>
                <a:stretch>
                  <a:fillRect l="-6316" r="-7368"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45462" y="3494144"/>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45462" y="3494144"/>
                <a:ext cx="464358" cy="184666"/>
              </a:xfrm>
              <a:prstGeom prst="rect">
                <a:avLst/>
              </a:prstGeom>
              <a:blipFill rotWithShape="1">
                <a:blip r:embed="rId13"/>
                <a:stretch>
                  <a:fillRect l="-14474" t="-23333" r="-21053" b="-5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99739" y="3508448"/>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99739" y="3508448"/>
                <a:ext cx="389402" cy="184666"/>
              </a:xfrm>
              <a:prstGeom prst="rect">
                <a:avLst/>
              </a:prstGeom>
              <a:blipFill rotWithShape="1">
                <a:blip r:embed="rId14"/>
                <a:stretch>
                  <a:fillRect l="-17188" t="-26667" r="-23438"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5355770" y="1115243"/>
                <a:ext cx="6044541" cy="646331"/>
              </a:xfrm>
              <a:prstGeom prst="rect">
                <a:avLst/>
              </a:prstGeom>
              <a:noFill/>
            </p:spPr>
            <p:txBody>
              <a:bodyPr wrap="square" rtlCol="0">
                <a:spAutoFit/>
              </a:bodyPr>
              <a:lstStyle/>
              <a:p>
                <a:r>
                  <a:rPr lang="es-CR" dirty="0" smtClean="0"/>
                  <a:t>¿Cómo corregir la desviación del voltaje de salida </a:t>
                </a:r>
                <a14:m>
                  <m:oMath xmlns:m="http://schemas.openxmlformats.org/officeDocument/2006/math">
                    <m:sSub>
                      <m:sSubPr>
                        <m:ctrlPr>
                          <a:rPr lang="es-CR" i="1" smtClean="0">
                            <a:latin typeface="Cambria Math"/>
                          </a:rPr>
                        </m:ctrlPr>
                      </m:sSubPr>
                      <m:e>
                        <m:r>
                          <a:rPr lang="es-CR" b="0" i="1" smtClean="0">
                            <a:latin typeface="Cambria Math"/>
                          </a:rPr>
                          <m:t>𝑣</m:t>
                        </m:r>
                      </m:e>
                      <m:sub>
                        <m:r>
                          <a:rPr lang="es-CR" b="0" i="1" smtClean="0">
                            <a:latin typeface="Cambria Math"/>
                          </a:rPr>
                          <m:t>𝑜</m:t>
                        </m:r>
                        <m:r>
                          <a:rPr lang="es-CR" b="0" i="1" smtClean="0">
                            <a:latin typeface="Cambria Math"/>
                          </a:rPr>
                          <m:t> </m:t>
                        </m:r>
                      </m:sub>
                    </m:sSub>
                  </m:oMath>
                </a14:m>
                <a:r>
                  <a:rPr lang="es-CR" dirty="0" smtClean="0"/>
                  <a:t>(Offset) producido por el desbalance en el amplificador diferencial?</a:t>
                </a:r>
                <a:endParaRPr lang="es-CR" dirty="0"/>
              </a:p>
            </p:txBody>
          </p:sp>
        </mc:Choice>
        <mc:Fallback xmlns="">
          <p:sp>
            <p:nvSpPr>
              <p:cNvPr id="8" name="7 CuadroTexto"/>
              <p:cNvSpPr txBox="1">
                <a:spLocks noRot="1" noChangeAspect="1" noMove="1" noResize="1" noEditPoints="1" noAdjustHandles="1" noChangeArrowheads="1" noChangeShapeType="1" noTextEdit="1"/>
              </p:cNvSpPr>
              <p:nvPr/>
            </p:nvSpPr>
            <p:spPr>
              <a:xfrm>
                <a:off x="5355770" y="1115243"/>
                <a:ext cx="6044541" cy="646331"/>
              </a:xfrm>
              <a:prstGeom prst="rect">
                <a:avLst/>
              </a:prstGeom>
              <a:blipFill rotWithShape="1">
                <a:blip r:embed="rId15"/>
                <a:stretch>
                  <a:fillRect l="-908" t="-4717" b="-14151"/>
                </a:stretch>
              </a:blipFill>
            </p:spPr>
            <p:txBody>
              <a:bodyPr/>
              <a:lstStyle/>
              <a:p>
                <a:r>
                  <a:rPr lang="es-CR">
                    <a:noFill/>
                  </a:rPr>
                  <a:t> </a:t>
                </a:r>
              </a:p>
            </p:txBody>
          </p:sp>
        </mc:Fallback>
      </mc:AlternateContent>
      <p:grpSp>
        <p:nvGrpSpPr>
          <p:cNvPr id="110" name="Group 182">
            <a:extLst>
              <a:ext uri="{FF2B5EF4-FFF2-40B4-BE49-F238E27FC236}">
                <a16:creationId xmlns:a16="http://schemas.microsoft.com/office/drawing/2014/main" xmlns="" id="{0646D11C-040D-43CA-8143-1B110D2FB131}"/>
              </a:ext>
            </a:extLst>
          </p:cNvPr>
          <p:cNvGrpSpPr/>
          <p:nvPr/>
        </p:nvGrpSpPr>
        <p:grpSpPr>
          <a:xfrm rot="10800000">
            <a:off x="2517273" y="5260782"/>
            <a:ext cx="55282" cy="119978"/>
            <a:chOff x="7132321" y="4612913"/>
            <a:chExt cx="119270" cy="287888"/>
          </a:xfrm>
        </p:grpSpPr>
        <p:sp>
          <p:nvSpPr>
            <p:cNvPr id="111"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TextBox 190">
                <a:extLst>
                  <a:ext uri="{FF2B5EF4-FFF2-40B4-BE49-F238E27FC236}">
                    <a16:creationId xmlns:a16="http://schemas.microsoft.com/office/drawing/2014/main" xmlns="" id="{DD506070-295A-42A2-A88A-9E9BD754D637}"/>
                  </a:ext>
                </a:extLst>
              </p:cNvPr>
              <p:cNvSpPr txBox="1"/>
              <p:nvPr/>
            </p:nvSpPr>
            <p:spPr>
              <a:xfrm>
                <a:off x="2379264" y="5467456"/>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14"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79264" y="5467456"/>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sp>
        <p:nvSpPr>
          <p:cNvPr id="105" name="104 CuadroTexto"/>
          <p:cNvSpPr txBox="1"/>
          <p:nvPr/>
        </p:nvSpPr>
        <p:spPr>
          <a:xfrm>
            <a:off x="5355770" y="2074747"/>
            <a:ext cx="1274451" cy="369332"/>
          </a:xfrm>
          <a:prstGeom prst="rect">
            <a:avLst/>
          </a:prstGeom>
          <a:noFill/>
        </p:spPr>
        <p:txBody>
          <a:bodyPr wrap="none" rtlCol="0">
            <a:spAutoFit/>
          </a:bodyPr>
          <a:lstStyle/>
          <a:p>
            <a:r>
              <a:rPr lang="es-CR" dirty="0" smtClean="0"/>
              <a:t>Método 2:  </a:t>
            </a:r>
            <a:endParaRPr lang="es-CR" dirty="0"/>
          </a:p>
        </p:txBody>
      </p:sp>
      <mc:AlternateContent xmlns:mc="http://schemas.openxmlformats.org/markup-compatibility/2006" xmlns:a14="http://schemas.microsoft.com/office/drawing/2010/main">
        <mc:Choice Requires="a14">
          <p:sp>
            <p:nvSpPr>
              <p:cNvPr id="106" name="TextBox 223">
                <a:extLst>
                  <a:ext uri="{FF2B5EF4-FFF2-40B4-BE49-F238E27FC236}">
                    <a16:creationId xmlns:a16="http://schemas.microsoft.com/office/drawing/2014/main" xmlns="" id="{9F393A4F-B2EF-49C9-95CD-A38D112659FD}"/>
                  </a:ext>
                </a:extLst>
              </p:cNvPr>
              <p:cNvSpPr txBox="1"/>
              <p:nvPr/>
            </p:nvSpPr>
            <p:spPr>
              <a:xfrm>
                <a:off x="5846937" y="2440975"/>
                <a:ext cx="5428666" cy="338554"/>
              </a:xfrm>
              <a:prstGeom prst="rect">
                <a:avLst/>
              </a:prstGeom>
              <a:noFill/>
            </p:spPr>
            <p:txBody>
              <a:bodyPr wrap="none" rtlCol="0">
                <a:spAutoFit/>
              </a:bodyPr>
              <a:lstStyle/>
              <a:p>
                <a:r>
                  <a:rPr lang="es-CR" sz="1600" dirty="0" smtClean="0">
                    <a:solidFill>
                      <a:srgbClr val="FF0000"/>
                    </a:solidFill>
                  </a:rPr>
                  <a:t>Circuito de Anulación de la desviación del Voltaje de Salida </a:t>
                </a:r>
                <a14:m>
                  <m:oMath xmlns:m="http://schemas.openxmlformats.org/officeDocument/2006/math">
                    <m:sSub>
                      <m:sSubPr>
                        <m:ctrlPr>
                          <a:rPr lang="es-CR" sz="1600" i="1" smtClean="0">
                            <a:solidFill>
                              <a:srgbClr val="FF0000"/>
                            </a:solidFill>
                            <a:latin typeface="Cambria Math"/>
                          </a:rPr>
                        </m:ctrlPr>
                      </m:sSubPr>
                      <m:e>
                        <m:r>
                          <a:rPr lang="es-CR" sz="1600" b="0" i="1" smtClean="0">
                            <a:solidFill>
                              <a:srgbClr val="FF0000"/>
                            </a:solidFill>
                            <a:latin typeface="Cambria Math"/>
                          </a:rPr>
                          <m:t>𝑣</m:t>
                        </m:r>
                      </m:e>
                      <m:sub>
                        <m:r>
                          <a:rPr lang="es-CR" sz="1600" b="0" i="1" smtClean="0">
                            <a:solidFill>
                              <a:srgbClr val="FF0000"/>
                            </a:solidFill>
                            <a:latin typeface="Cambria Math"/>
                          </a:rPr>
                          <m:t>𝑜</m:t>
                        </m:r>
                      </m:sub>
                    </m:sSub>
                  </m:oMath>
                </a14:m>
                <a:endParaRPr lang="en-US" sz="1600" dirty="0">
                  <a:solidFill>
                    <a:srgbClr val="FF0000"/>
                  </a:solidFill>
                </a:endParaRPr>
              </a:p>
            </p:txBody>
          </p:sp>
        </mc:Choice>
        <mc:Fallback xmlns="">
          <p:sp>
            <p:nvSpPr>
              <p:cNvPr id="106" name="TextBox 223">
                <a:extLst>
                  <a:ext uri="{FF2B5EF4-FFF2-40B4-BE49-F238E27FC236}">
                    <a16:creationId xmlns="" xmlns:a16="http://schemas.microsoft.com/office/drawing/2014/main" id="{9F393A4F-B2EF-49C9-95CD-A38D112659FD}"/>
                  </a:ext>
                </a:extLst>
              </p:cNvPr>
              <p:cNvSpPr txBox="1">
                <a:spLocks noRot="1" noChangeAspect="1" noMove="1" noResize="1" noEditPoints="1" noAdjustHandles="1" noChangeArrowheads="1" noChangeShapeType="1" noTextEdit="1"/>
              </p:cNvSpPr>
              <p:nvPr/>
            </p:nvSpPr>
            <p:spPr>
              <a:xfrm>
                <a:off x="5846937" y="2440975"/>
                <a:ext cx="5428666" cy="338554"/>
              </a:xfrm>
              <a:prstGeom prst="rect">
                <a:avLst/>
              </a:prstGeom>
              <a:blipFill rotWithShape="1">
                <a:blip r:embed="rId17"/>
                <a:stretch>
                  <a:fillRect l="-561" t="-5357" b="-21429"/>
                </a:stretch>
              </a:blipFill>
            </p:spPr>
            <p:txBody>
              <a:bodyPr/>
              <a:lstStyle/>
              <a:p>
                <a:r>
                  <a:rPr lang="es-CR">
                    <a:noFill/>
                  </a:rPr>
                  <a:t> </a:t>
                </a:r>
              </a:p>
            </p:txBody>
          </p:sp>
        </mc:Fallback>
      </mc:AlternateContent>
      <p:sp>
        <p:nvSpPr>
          <p:cNvPr id="108" name="TextBox 225">
            <a:extLst>
              <a:ext uri="{FF2B5EF4-FFF2-40B4-BE49-F238E27FC236}">
                <a16:creationId xmlns:a16="http://schemas.microsoft.com/office/drawing/2014/main" xmlns="" id="{66A5C21C-16FB-48C7-9109-90A978E2BB5F}"/>
              </a:ext>
            </a:extLst>
          </p:cNvPr>
          <p:cNvSpPr txBox="1"/>
          <p:nvPr/>
        </p:nvSpPr>
        <p:spPr>
          <a:xfrm>
            <a:off x="5992995" y="2756354"/>
            <a:ext cx="1294329" cy="307777"/>
          </a:xfrm>
          <a:prstGeom prst="rect">
            <a:avLst/>
          </a:prstGeom>
          <a:noFill/>
        </p:spPr>
        <p:txBody>
          <a:bodyPr wrap="none" rtlCol="0">
            <a:spAutoFit/>
          </a:bodyPr>
          <a:lstStyle/>
          <a:p>
            <a:r>
              <a:rPr lang="es-CR" sz="1400" i="1" dirty="0" smtClean="0"/>
              <a:t>(Offset </a:t>
            </a:r>
            <a:r>
              <a:rPr lang="es-CR" sz="1400" i="1" dirty="0" err="1" smtClean="0"/>
              <a:t>Nulling</a:t>
            </a:r>
            <a:r>
              <a:rPr lang="es-CR" sz="1400" i="1" dirty="0" smtClean="0"/>
              <a:t>)</a:t>
            </a:r>
            <a:endParaRPr lang="en-US" sz="1400" i="1" dirty="0"/>
          </a:p>
        </p:txBody>
      </p:sp>
      <p:sp>
        <p:nvSpPr>
          <p:cNvPr id="109" name="TextBox 226">
            <a:extLst>
              <a:ext uri="{FF2B5EF4-FFF2-40B4-BE49-F238E27FC236}">
                <a16:creationId xmlns:a16="http://schemas.microsoft.com/office/drawing/2014/main" xmlns="" id="{F2EC30DB-B300-4DB7-A34D-DAF0455C8B5B}"/>
              </a:ext>
            </a:extLst>
          </p:cNvPr>
          <p:cNvSpPr txBox="1"/>
          <p:nvPr/>
        </p:nvSpPr>
        <p:spPr>
          <a:xfrm>
            <a:off x="6091601" y="3182039"/>
            <a:ext cx="5403713" cy="1323439"/>
          </a:xfrm>
          <a:prstGeom prst="rect">
            <a:avLst/>
          </a:prstGeom>
          <a:noFill/>
        </p:spPr>
        <p:txBody>
          <a:bodyPr wrap="square" rtlCol="0">
            <a:spAutoFit/>
          </a:bodyPr>
          <a:lstStyle/>
          <a:p>
            <a:r>
              <a:rPr lang="es-CR" sz="1600" dirty="0" smtClean="0"/>
              <a:t>Algunos amplificadores operacionales traen dos terminales extra para conectar un potenciómetro que permita balancear el amplificador diferencial de forma que el voltaje de salida sea 0.  Es importante notar que este ajuste no iguala las corrientes de los colectores.</a:t>
            </a:r>
            <a:endParaRPr lang="en-US" sz="1600" dirty="0"/>
          </a:p>
        </p:txBody>
      </p:sp>
      <p:grpSp>
        <p:nvGrpSpPr>
          <p:cNvPr id="7" name="6 Grupo"/>
          <p:cNvGrpSpPr/>
          <p:nvPr/>
        </p:nvGrpSpPr>
        <p:grpSpPr>
          <a:xfrm rot="10800000">
            <a:off x="2414664" y="1514695"/>
            <a:ext cx="401063" cy="321610"/>
            <a:chOff x="1382309" y="1234491"/>
            <a:chExt cx="401063" cy="321610"/>
          </a:xfrm>
        </p:grpSpPr>
        <p:grpSp>
          <p:nvGrpSpPr>
            <p:cNvPr id="118" name="Group 94">
              <a:extLst>
                <a:ext uri="{FF2B5EF4-FFF2-40B4-BE49-F238E27FC236}">
                  <a16:creationId xmlns:a16="http://schemas.microsoft.com/office/drawing/2014/main" xmlns="" id="{0966BAAB-165E-43D9-B473-79727363905C}"/>
                </a:ext>
              </a:extLst>
            </p:cNvPr>
            <p:cNvGrpSpPr/>
            <p:nvPr/>
          </p:nvGrpSpPr>
          <p:grpSpPr>
            <a:xfrm>
              <a:off x="1382309" y="1487879"/>
              <a:ext cx="401063" cy="68222"/>
              <a:chOff x="7529811" y="3713163"/>
              <a:chExt cx="640072" cy="158750"/>
            </a:xfrm>
          </p:grpSpPr>
          <p:cxnSp>
            <p:nvCxnSpPr>
              <p:cNvPr id="120"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1582842" y="1234491"/>
              <a:ext cx="0" cy="239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132 CuadroTexto"/>
              <p:cNvSpPr txBox="1"/>
              <p:nvPr/>
            </p:nvSpPr>
            <p:spPr>
              <a:xfrm>
                <a:off x="2471915" y="1130631"/>
                <a:ext cx="772839" cy="325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𝑜𝑓𝑓𝑠𝑒𝑡</m:t>
                          </m:r>
                        </m:sub>
                      </m:sSub>
                    </m:oMath>
                  </m:oMathPara>
                </a14:m>
                <a:endParaRPr lang="es-CR" sz="1400" dirty="0"/>
              </a:p>
            </p:txBody>
          </p:sp>
        </mc:Choice>
        <mc:Fallback xmlns="">
          <p:sp>
            <p:nvSpPr>
              <p:cNvPr id="133" name="132 CuadroTexto"/>
              <p:cNvSpPr txBox="1">
                <a:spLocks noRot="1" noChangeAspect="1" noMove="1" noResize="1" noEditPoints="1" noAdjustHandles="1" noChangeArrowheads="1" noChangeShapeType="1" noTextEdit="1"/>
              </p:cNvSpPr>
              <p:nvPr/>
            </p:nvSpPr>
            <p:spPr>
              <a:xfrm>
                <a:off x="2471915" y="1130631"/>
                <a:ext cx="772839" cy="325025"/>
              </a:xfrm>
              <a:prstGeom prst="rect">
                <a:avLst/>
              </a:prstGeom>
              <a:blipFill rotWithShape="1">
                <a:blip r:embed="rId18"/>
                <a:stretch>
                  <a:fillRect b="-1852"/>
                </a:stretch>
              </a:blipFill>
            </p:spPr>
            <p:txBody>
              <a:bodyPr/>
              <a:lstStyle/>
              <a:p>
                <a:r>
                  <a:rPr lang="es-CR">
                    <a:noFill/>
                  </a:rPr>
                  <a:t> </a:t>
                </a:r>
              </a:p>
            </p:txBody>
          </p:sp>
        </mc:Fallback>
      </mc:AlternateContent>
      <p:cxnSp>
        <p:nvCxnSpPr>
          <p:cNvPr id="134" name="Straight Connector 170">
            <a:extLst>
              <a:ext uri="{FF2B5EF4-FFF2-40B4-BE49-F238E27FC236}">
                <a16:creationId xmlns:a16="http://schemas.microsoft.com/office/drawing/2014/main" xmlns="" id="{28AD3513-9E21-4548-8150-E8419078DB87}"/>
              </a:ext>
            </a:extLst>
          </p:cNvPr>
          <p:cNvCxnSpPr>
            <a:cxnSpLocks/>
          </p:cNvCxnSpPr>
          <p:nvPr/>
        </p:nvCxnSpPr>
        <p:spPr>
          <a:xfrm>
            <a:off x="2815727" y="1545120"/>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70">
            <a:extLst>
              <a:ext uri="{FF2B5EF4-FFF2-40B4-BE49-F238E27FC236}">
                <a16:creationId xmlns:a16="http://schemas.microsoft.com/office/drawing/2014/main" xmlns="" id="{28AD3513-9E21-4548-8150-E8419078DB87}"/>
              </a:ext>
            </a:extLst>
          </p:cNvPr>
          <p:cNvCxnSpPr>
            <a:cxnSpLocks/>
          </p:cNvCxnSpPr>
          <p:nvPr/>
        </p:nvCxnSpPr>
        <p:spPr>
          <a:xfrm>
            <a:off x="1056686" y="1545120"/>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70">
            <a:extLst>
              <a:ext uri="{FF2B5EF4-FFF2-40B4-BE49-F238E27FC236}">
                <a16:creationId xmlns:a16="http://schemas.microsoft.com/office/drawing/2014/main" xmlns="" id="{28AD3513-9E21-4548-8150-E8419078DB87}"/>
              </a:ext>
            </a:extLst>
          </p:cNvPr>
          <p:cNvCxnSpPr>
            <a:cxnSpLocks/>
          </p:cNvCxnSpPr>
          <p:nvPr/>
        </p:nvCxnSpPr>
        <p:spPr>
          <a:xfrm>
            <a:off x="3233668" y="2875707"/>
            <a:ext cx="9395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70">
            <a:extLst>
              <a:ext uri="{FF2B5EF4-FFF2-40B4-BE49-F238E27FC236}">
                <a16:creationId xmlns:a16="http://schemas.microsoft.com/office/drawing/2014/main" xmlns="" id="{28AD3513-9E21-4548-8150-E8419078DB87}"/>
              </a:ext>
            </a:extLst>
          </p:cNvPr>
          <p:cNvCxnSpPr>
            <a:cxnSpLocks/>
          </p:cNvCxnSpPr>
          <p:nvPr/>
        </p:nvCxnSpPr>
        <p:spPr>
          <a:xfrm>
            <a:off x="1036988" y="2867502"/>
            <a:ext cx="84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57">
            <a:extLst>
              <a:ext uri="{FF2B5EF4-FFF2-40B4-BE49-F238E27FC236}">
                <a16:creationId xmlns:a16="http://schemas.microsoft.com/office/drawing/2014/main" xmlns="" id="{1FFAE678-2703-4FCD-864E-075362E2BD08}"/>
              </a:ext>
            </a:extLst>
          </p:cNvPr>
          <p:cNvCxnSpPr>
            <a:cxnSpLocks/>
          </p:cNvCxnSpPr>
          <p:nvPr/>
        </p:nvCxnSpPr>
        <p:spPr>
          <a:xfrm>
            <a:off x="4168861" y="1550803"/>
            <a:ext cx="0" cy="13249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57">
            <a:extLst>
              <a:ext uri="{FF2B5EF4-FFF2-40B4-BE49-F238E27FC236}">
                <a16:creationId xmlns:a16="http://schemas.microsoft.com/office/drawing/2014/main" xmlns="" id="{1FFAE678-2703-4FCD-864E-075362E2BD08}"/>
              </a:ext>
            </a:extLst>
          </p:cNvPr>
          <p:cNvCxnSpPr>
            <a:cxnSpLocks/>
          </p:cNvCxnSpPr>
          <p:nvPr/>
        </p:nvCxnSpPr>
        <p:spPr>
          <a:xfrm>
            <a:off x="1056686" y="1538112"/>
            <a:ext cx="0" cy="1337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57">
            <a:extLst>
              <a:ext uri="{FF2B5EF4-FFF2-40B4-BE49-F238E27FC236}">
                <a16:creationId xmlns:a16="http://schemas.microsoft.com/office/drawing/2014/main" xmlns="" id="{1FFAE678-2703-4FCD-864E-075362E2BD08}"/>
              </a:ext>
            </a:extLst>
          </p:cNvPr>
          <p:cNvCxnSpPr>
            <a:cxnSpLocks/>
            <a:endCxn id="178" idx="0"/>
          </p:cNvCxnSpPr>
          <p:nvPr/>
        </p:nvCxnSpPr>
        <p:spPr>
          <a:xfrm>
            <a:off x="2612330" y="1745108"/>
            <a:ext cx="6878" cy="487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4235639" y="2455443"/>
            <a:ext cx="797013" cy="261610"/>
          </a:xfrm>
          <a:prstGeom prst="rect">
            <a:avLst/>
          </a:prstGeom>
          <a:noFill/>
        </p:spPr>
        <p:txBody>
          <a:bodyPr wrap="none" rtlCol="0">
            <a:spAutoFit/>
          </a:bodyPr>
          <a:lstStyle/>
          <a:p>
            <a:r>
              <a:rPr lang="es-CR" sz="1100" dirty="0" smtClean="0"/>
              <a:t>Offset </a:t>
            </a:r>
            <a:r>
              <a:rPr lang="es-CR" sz="1100" dirty="0" err="1" smtClean="0"/>
              <a:t>Null</a:t>
            </a:r>
            <a:endParaRPr lang="es-CR" sz="1100" dirty="0"/>
          </a:p>
        </p:txBody>
      </p:sp>
      <p:sp>
        <p:nvSpPr>
          <p:cNvPr id="141" name="140 CuadroTexto"/>
          <p:cNvSpPr txBox="1"/>
          <p:nvPr/>
        </p:nvSpPr>
        <p:spPr>
          <a:xfrm>
            <a:off x="183285" y="2478964"/>
            <a:ext cx="797013" cy="261610"/>
          </a:xfrm>
          <a:prstGeom prst="rect">
            <a:avLst/>
          </a:prstGeom>
          <a:noFill/>
        </p:spPr>
        <p:txBody>
          <a:bodyPr wrap="none" rtlCol="0">
            <a:spAutoFit/>
          </a:bodyPr>
          <a:lstStyle/>
          <a:p>
            <a:r>
              <a:rPr lang="es-CR" sz="1100" dirty="0" smtClean="0"/>
              <a:t>Offset </a:t>
            </a:r>
            <a:r>
              <a:rPr lang="es-CR" sz="1100" dirty="0" err="1" smtClean="0"/>
              <a:t>Null</a:t>
            </a:r>
            <a:endParaRPr lang="es-CR" sz="1100" dirty="0"/>
          </a:p>
        </p:txBody>
      </p:sp>
      <mc:AlternateContent xmlns:mc="http://schemas.openxmlformats.org/markup-compatibility/2006" xmlns:a14="http://schemas.microsoft.com/office/drawing/2010/main">
        <mc:Choice Requires="a14">
          <p:sp>
            <p:nvSpPr>
              <p:cNvPr id="20" name="19 CuadroTexto"/>
              <p:cNvSpPr txBox="1"/>
              <p:nvPr/>
            </p:nvSpPr>
            <p:spPr>
              <a:xfrm>
                <a:off x="4041153" y="4829942"/>
                <a:ext cx="6618643" cy="325025"/>
              </a:xfrm>
              <a:prstGeom prst="rect">
                <a:avLst/>
              </a:prstGeom>
              <a:noFill/>
            </p:spPr>
            <p:txBody>
              <a:bodyPr wrap="square" rtlCol="0">
                <a:spAutoFit/>
              </a:bodyPr>
              <a:lstStyle/>
              <a:p>
                <a:r>
                  <a:rPr lang="es-CR" sz="1400" dirty="0" smtClean="0"/>
                  <a:t>Demuestre que para balancear el circuito usando un potenciómetro (</a:t>
                </a:r>
                <a14:m>
                  <m:oMath xmlns:m="http://schemas.openxmlformats.org/officeDocument/2006/math">
                    <m:sSub>
                      <m:sSubPr>
                        <m:ctrlPr>
                          <a:rPr lang="es-CR" sz="1400" i="1" smtClean="0">
                            <a:latin typeface="Cambria Math"/>
                          </a:rPr>
                        </m:ctrlPr>
                      </m:sSubPr>
                      <m:e>
                        <m:r>
                          <a:rPr lang="es-CR" sz="1400" b="0" i="1" smtClean="0">
                            <a:latin typeface="Cambria Math"/>
                          </a:rPr>
                          <m:t>𝑅</m:t>
                        </m:r>
                      </m:e>
                      <m:sub>
                        <m:r>
                          <a:rPr lang="es-CR" sz="1400" b="0" i="1" smtClean="0">
                            <a:latin typeface="Cambria Math"/>
                          </a:rPr>
                          <m:t>𝑜𝑓𝑓𝑠𝑒𝑡</m:t>
                        </m:r>
                      </m:sub>
                    </m:sSub>
                  </m:oMath>
                </a14:m>
                <a:r>
                  <a:rPr lang="es-CR" sz="1400" dirty="0" smtClean="0"/>
                  <a:t>) de </a:t>
                </a:r>
                <a14:m>
                  <m:oMath xmlns:m="http://schemas.openxmlformats.org/officeDocument/2006/math">
                    <m:r>
                      <a:rPr lang="es-CR" sz="1400" b="0" i="1" smtClean="0">
                        <a:latin typeface="Cambria Math"/>
                      </a:rPr>
                      <m:t>10 </m:t>
                    </m:r>
                    <m:r>
                      <a:rPr lang="es-CR" sz="1400" b="0" i="1" smtClean="0">
                        <a:latin typeface="Cambria Math"/>
                      </a:rPr>
                      <m:t>𝐾</m:t>
                    </m:r>
                    <m:r>
                      <m:rPr>
                        <m:sty m:val="p"/>
                      </m:rPr>
                      <a:rPr lang="el-GR" sz="1400" b="0" i="1" smtClean="0">
                        <a:latin typeface="Cambria Math"/>
                        <a:ea typeface="Cambria Math"/>
                      </a:rPr>
                      <m:t>Ω</m:t>
                    </m:r>
                  </m:oMath>
                </a14:m>
                <a:endParaRPr lang="es-CR" sz="1400" b="0" dirty="0" smtClean="0">
                  <a:ea typeface="Cambria Math"/>
                </a:endParaRPr>
              </a:p>
            </p:txBody>
          </p:sp>
        </mc:Choice>
        <mc:Fallback xmlns="">
          <p:sp>
            <p:nvSpPr>
              <p:cNvPr id="20" name="19 CuadroTexto"/>
              <p:cNvSpPr txBox="1">
                <a:spLocks noRot="1" noChangeAspect="1" noMove="1" noResize="1" noEditPoints="1" noAdjustHandles="1" noChangeArrowheads="1" noChangeShapeType="1" noTextEdit="1"/>
              </p:cNvSpPr>
              <p:nvPr/>
            </p:nvSpPr>
            <p:spPr>
              <a:xfrm>
                <a:off x="4041153" y="4829942"/>
                <a:ext cx="6618643" cy="325025"/>
              </a:xfrm>
              <a:prstGeom prst="rect">
                <a:avLst/>
              </a:prstGeom>
              <a:blipFill rotWithShape="1">
                <a:blip r:embed="rId19"/>
                <a:stretch>
                  <a:fillRect l="-276" b="-1296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 name="20 CuadroTexto"/>
              <p:cNvSpPr txBox="1"/>
              <p:nvPr/>
            </p:nvSpPr>
            <p:spPr>
              <a:xfrm>
                <a:off x="4108068" y="5687188"/>
                <a:ext cx="1908343" cy="291811"/>
              </a:xfrm>
              <a:prstGeom prst="rect">
                <a:avLst/>
              </a:prstGeom>
              <a:noFill/>
            </p:spPr>
            <p:txBody>
              <a:bodyPr wrap="none" rtlCol="0">
                <a:spAutoFit/>
              </a:bodyPr>
              <a:lstStyle/>
              <a:p>
                <a:pPr algn="r"/>
                <a14:m>
                  <m:oMathPara xmlns:m="http://schemas.openxmlformats.org/officeDocument/2006/math">
                    <m:oMathParaPr>
                      <m:jc m:val="centerGroup"/>
                    </m:oMathParaPr>
                    <m:oMath xmlns:m="http://schemas.openxmlformats.org/officeDocument/2006/math">
                      <m:d>
                        <m:dPr>
                          <m:ctrlPr>
                            <a:rPr lang="es-CR" sz="1200" b="0" i="1" smtClean="0">
                              <a:latin typeface="Cambria Math"/>
                            </a:rPr>
                          </m:ctrlPr>
                        </m:dPr>
                        <m:e>
                          <m:r>
                            <a:rPr lang="es-CR" sz="1200" b="0" i="1" smtClean="0">
                              <a:latin typeface="Cambria Math"/>
                            </a:rPr>
                            <m:t>1−</m:t>
                          </m:r>
                          <m:r>
                            <a:rPr lang="es-CR" sz="1200" b="0" i="1" smtClean="0">
                              <a:latin typeface="Cambria Math"/>
                            </a:rPr>
                            <m:t>𝑎</m:t>
                          </m:r>
                        </m:e>
                      </m:d>
                      <m:sSub>
                        <m:sSubPr>
                          <m:ctrlPr>
                            <a:rPr lang="es-CR" sz="1200" b="0" i="1" smtClean="0">
                              <a:latin typeface="Cambria Math"/>
                            </a:rPr>
                          </m:ctrlPr>
                        </m:sSubPr>
                        <m:e>
                          <m:r>
                            <a:rPr lang="es-CR" sz="1200" b="0" i="1" smtClean="0">
                              <a:latin typeface="Cambria Math"/>
                            </a:rPr>
                            <m:t>𝑅</m:t>
                          </m:r>
                        </m:e>
                        <m:sub>
                          <m:r>
                            <a:rPr lang="es-CR" sz="1200" b="0" i="1" smtClean="0">
                              <a:latin typeface="Cambria Math"/>
                            </a:rPr>
                            <m:t>𝑜𝑓𝑓𝑠𝑒𝑡</m:t>
                          </m:r>
                        </m:sub>
                      </m:sSub>
                      <m:r>
                        <a:rPr lang="es-CR" sz="1200" b="0" i="1" smtClean="0">
                          <a:latin typeface="Cambria Math"/>
                        </a:rPr>
                        <m:t>=5.74 </m:t>
                      </m:r>
                      <m:r>
                        <a:rPr lang="es-CR" sz="1200" b="0" i="1" smtClean="0">
                          <a:latin typeface="Cambria Math"/>
                        </a:rPr>
                        <m:t>𝐾</m:t>
                      </m:r>
                      <m:r>
                        <m:rPr>
                          <m:sty m:val="p"/>
                        </m:rPr>
                        <a:rPr lang="el-GR" sz="1200" b="0" i="1" smtClean="0">
                          <a:latin typeface="Cambria Math"/>
                          <a:ea typeface="Cambria Math"/>
                        </a:rPr>
                        <m:t>Ω</m:t>
                      </m:r>
                    </m:oMath>
                  </m:oMathPara>
                </a14:m>
                <a:endParaRPr lang="es-CR" sz="12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4108068" y="5687188"/>
                <a:ext cx="1908343" cy="291811"/>
              </a:xfrm>
              <a:prstGeom prst="rect">
                <a:avLst/>
              </a:prstGeom>
              <a:blipFill rotWithShape="1">
                <a:blip r:embed="rId20"/>
                <a:stretch>
                  <a:fillRect b="-208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2" name="141 CuadroTexto"/>
              <p:cNvSpPr txBox="1"/>
              <p:nvPr/>
            </p:nvSpPr>
            <p:spPr>
              <a:xfrm>
                <a:off x="4481106" y="5373295"/>
                <a:ext cx="1511889"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𝑎</m:t>
                      </m:r>
                      <m:sSub>
                        <m:sSubPr>
                          <m:ctrlPr>
                            <a:rPr lang="es-CR" sz="1200" b="0" i="1" smtClean="0">
                              <a:latin typeface="Cambria Math"/>
                            </a:rPr>
                          </m:ctrlPr>
                        </m:sSubPr>
                        <m:e>
                          <m:r>
                            <a:rPr lang="es-CR" sz="1200" b="0" i="1" smtClean="0">
                              <a:latin typeface="Cambria Math"/>
                            </a:rPr>
                            <m:t>𝑅</m:t>
                          </m:r>
                        </m:e>
                        <m:sub>
                          <m:r>
                            <a:rPr lang="es-CR" sz="1200" b="0" i="1" smtClean="0">
                              <a:latin typeface="Cambria Math"/>
                            </a:rPr>
                            <m:t>𝑜𝑓𝑓𝑠𝑒𝑡</m:t>
                          </m:r>
                        </m:sub>
                      </m:sSub>
                      <m:r>
                        <a:rPr lang="es-CR" sz="1200" b="0" i="1" smtClean="0">
                          <a:latin typeface="Cambria Math"/>
                        </a:rPr>
                        <m:t>=4,26 </m:t>
                      </m:r>
                      <m:r>
                        <a:rPr lang="es-CR" sz="1200" b="0" i="1" smtClean="0">
                          <a:latin typeface="Cambria Math"/>
                        </a:rPr>
                        <m:t>𝐾</m:t>
                      </m:r>
                      <m:r>
                        <m:rPr>
                          <m:sty m:val="p"/>
                        </m:rPr>
                        <a:rPr lang="el-GR" sz="1200" b="0" i="1" smtClean="0">
                          <a:latin typeface="Cambria Math"/>
                          <a:ea typeface="Cambria Math"/>
                        </a:rPr>
                        <m:t>Ω</m:t>
                      </m:r>
                    </m:oMath>
                  </m:oMathPara>
                </a14:m>
                <a:endParaRPr lang="es-CR" sz="1200" dirty="0"/>
              </a:p>
            </p:txBody>
          </p:sp>
        </mc:Choice>
        <mc:Fallback xmlns="">
          <p:sp>
            <p:nvSpPr>
              <p:cNvPr id="142" name="141 CuadroTexto"/>
              <p:cNvSpPr txBox="1">
                <a:spLocks noRot="1" noChangeAspect="1" noMove="1" noResize="1" noEditPoints="1" noAdjustHandles="1" noChangeArrowheads="1" noChangeShapeType="1" noTextEdit="1"/>
              </p:cNvSpPr>
              <p:nvPr/>
            </p:nvSpPr>
            <p:spPr>
              <a:xfrm>
                <a:off x="4481106" y="5373295"/>
                <a:ext cx="1511889" cy="291811"/>
              </a:xfrm>
              <a:prstGeom prst="rect">
                <a:avLst/>
              </a:prstGeom>
              <a:blipFill rotWithShape="1">
                <a:blip r:embed="rId21"/>
                <a:stretch>
                  <a:fillRect b="-208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2" name="21 CuadroTexto"/>
              <p:cNvSpPr txBox="1"/>
              <p:nvPr/>
            </p:nvSpPr>
            <p:spPr>
              <a:xfrm>
                <a:off x="6640159" y="5356400"/>
                <a:ext cx="115711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200" i="1" smtClean="0">
                              <a:latin typeface="Cambria Math"/>
                            </a:rPr>
                          </m:ctrlPr>
                        </m:sSubPr>
                        <m:e>
                          <m:r>
                            <a:rPr lang="es-CR" sz="1200" b="0" i="1" smtClean="0">
                              <a:latin typeface="Cambria Math"/>
                            </a:rPr>
                            <m:t>𝐼</m:t>
                          </m:r>
                        </m:e>
                        <m:sub>
                          <m:r>
                            <a:rPr lang="es-CR" sz="1200" b="0" i="1" smtClean="0">
                              <a:latin typeface="Cambria Math"/>
                            </a:rPr>
                            <m:t>𝐶</m:t>
                          </m:r>
                          <m:r>
                            <a:rPr lang="es-CR" sz="1200" b="0" i="1" smtClean="0">
                              <a:latin typeface="Cambria Math"/>
                            </a:rPr>
                            <m:t>1</m:t>
                          </m:r>
                        </m:sub>
                      </m:sSub>
                      <m:r>
                        <a:rPr lang="es-CR" sz="1200" b="0" i="1" smtClean="0">
                          <a:latin typeface="Cambria Math"/>
                        </a:rPr>
                        <m:t>=0.55 </m:t>
                      </m:r>
                      <m:r>
                        <a:rPr lang="es-CR" sz="1200" b="0" i="1" smtClean="0">
                          <a:latin typeface="Cambria Math"/>
                        </a:rPr>
                        <m:t>𝑚𝐴</m:t>
                      </m:r>
                    </m:oMath>
                  </m:oMathPara>
                </a14:m>
                <a:endParaRPr lang="es-CR" sz="1200" dirty="0"/>
              </a:p>
            </p:txBody>
          </p:sp>
        </mc:Choice>
        <mc:Fallback xmlns="">
          <p:sp>
            <p:nvSpPr>
              <p:cNvPr id="22" name="21 CuadroTexto"/>
              <p:cNvSpPr txBox="1">
                <a:spLocks noRot="1" noChangeAspect="1" noMove="1" noResize="1" noEditPoints="1" noAdjustHandles="1" noChangeArrowheads="1" noChangeShapeType="1" noTextEdit="1"/>
              </p:cNvSpPr>
              <p:nvPr/>
            </p:nvSpPr>
            <p:spPr>
              <a:xfrm>
                <a:off x="6640159" y="5356400"/>
                <a:ext cx="1157112" cy="276999"/>
              </a:xfrm>
              <a:prstGeom prst="rect">
                <a:avLst/>
              </a:prstGeom>
              <a:blipFill rotWithShape="1">
                <a:blip r:embed="rId22"/>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3" name="142 CuadroTexto"/>
              <p:cNvSpPr txBox="1"/>
              <p:nvPr/>
            </p:nvSpPr>
            <p:spPr>
              <a:xfrm>
                <a:off x="6627334" y="5694595"/>
                <a:ext cx="11827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200" i="1" smtClean="0">
                              <a:latin typeface="Cambria Math"/>
                            </a:rPr>
                          </m:ctrlPr>
                        </m:sSubPr>
                        <m:e>
                          <m:r>
                            <a:rPr lang="es-CR" sz="1200" b="0" i="1" smtClean="0">
                              <a:latin typeface="Cambria Math"/>
                            </a:rPr>
                            <m:t>𝐼</m:t>
                          </m:r>
                        </m:e>
                        <m:sub>
                          <m:r>
                            <a:rPr lang="es-CR" sz="1200" b="0" i="1" smtClean="0">
                              <a:latin typeface="Cambria Math"/>
                            </a:rPr>
                            <m:t>𝐶</m:t>
                          </m:r>
                          <m:r>
                            <a:rPr lang="es-CR" sz="1200" b="0" i="1" smtClean="0">
                              <a:latin typeface="Cambria Math"/>
                            </a:rPr>
                            <m:t>2</m:t>
                          </m:r>
                        </m:sub>
                      </m:sSub>
                      <m:r>
                        <a:rPr lang="es-CR" sz="1200" b="0" i="1" smtClean="0">
                          <a:latin typeface="Cambria Math"/>
                        </a:rPr>
                        <m:t>=0. 45 </m:t>
                      </m:r>
                      <m:r>
                        <a:rPr lang="es-CR" sz="1200" b="0" i="1" smtClean="0">
                          <a:latin typeface="Cambria Math"/>
                        </a:rPr>
                        <m:t>𝑚𝐴</m:t>
                      </m:r>
                    </m:oMath>
                  </m:oMathPara>
                </a14:m>
                <a:endParaRPr lang="es-CR" sz="1200" dirty="0"/>
              </a:p>
            </p:txBody>
          </p:sp>
        </mc:Choice>
        <mc:Fallback xmlns="">
          <p:sp>
            <p:nvSpPr>
              <p:cNvPr id="143" name="142 CuadroTexto"/>
              <p:cNvSpPr txBox="1">
                <a:spLocks noRot="1" noChangeAspect="1" noMove="1" noResize="1" noEditPoints="1" noAdjustHandles="1" noChangeArrowheads="1" noChangeShapeType="1" noTextEdit="1"/>
              </p:cNvSpPr>
              <p:nvPr/>
            </p:nvSpPr>
            <p:spPr>
              <a:xfrm>
                <a:off x="6627334" y="5694595"/>
                <a:ext cx="1182760" cy="276999"/>
              </a:xfrm>
              <a:prstGeom prst="rect">
                <a:avLst/>
              </a:prstGeom>
              <a:blipFill rotWithShape="1">
                <a:blip r:embed="rId23"/>
                <a:stretch>
                  <a:fillRect/>
                </a:stretch>
              </a:blipFill>
            </p:spPr>
            <p:txBody>
              <a:bodyPr/>
              <a:lstStyle/>
              <a:p>
                <a:r>
                  <a:rPr lang="es-CR">
                    <a:noFill/>
                  </a:rPr>
                  <a:t> </a:t>
                </a:r>
              </a:p>
            </p:txBody>
          </p:sp>
        </mc:Fallback>
      </mc:AlternateContent>
      <p:cxnSp>
        <p:nvCxnSpPr>
          <p:cNvPr id="145" name="Straight Connector 157">
            <a:extLst>
              <a:ext uri="{FF2B5EF4-FFF2-40B4-BE49-F238E27FC236}">
                <a16:creationId xmlns:a16="http://schemas.microsoft.com/office/drawing/2014/main" xmlns="" id="{1FFAE678-2703-4FCD-864E-075362E2BD08}"/>
              </a:ext>
            </a:extLst>
          </p:cNvPr>
          <p:cNvCxnSpPr>
            <a:cxnSpLocks/>
          </p:cNvCxnSpPr>
          <p:nvPr/>
        </p:nvCxnSpPr>
        <p:spPr>
          <a:xfrm>
            <a:off x="3227343" y="2352643"/>
            <a:ext cx="0" cy="2073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57">
            <a:extLst>
              <a:ext uri="{FF2B5EF4-FFF2-40B4-BE49-F238E27FC236}">
                <a16:creationId xmlns:a16="http://schemas.microsoft.com/office/drawing/2014/main" xmlns="" id="{1FFAE678-2703-4FCD-864E-075362E2BD08}"/>
              </a:ext>
            </a:extLst>
          </p:cNvPr>
          <p:cNvCxnSpPr>
            <a:cxnSpLocks/>
          </p:cNvCxnSpPr>
          <p:nvPr/>
        </p:nvCxnSpPr>
        <p:spPr>
          <a:xfrm>
            <a:off x="1869826" y="2796704"/>
            <a:ext cx="0" cy="141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57">
            <a:extLst>
              <a:ext uri="{FF2B5EF4-FFF2-40B4-BE49-F238E27FC236}">
                <a16:creationId xmlns:a16="http://schemas.microsoft.com/office/drawing/2014/main" xmlns="" id="{1FFAE678-2703-4FCD-864E-075362E2BD08}"/>
              </a:ext>
            </a:extLst>
          </p:cNvPr>
          <p:cNvCxnSpPr>
            <a:cxnSpLocks/>
          </p:cNvCxnSpPr>
          <p:nvPr/>
        </p:nvCxnSpPr>
        <p:spPr>
          <a:xfrm>
            <a:off x="1863928" y="2352643"/>
            <a:ext cx="0" cy="2073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652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02EA1A8-84AE-490C-A954-576D2AF4371A}"/>
              </a:ext>
            </a:extLst>
          </p:cNvPr>
          <p:cNvSpPr txBox="1"/>
          <p:nvPr/>
        </p:nvSpPr>
        <p:spPr>
          <a:xfrm>
            <a:off x="801512" y="496711"/>
            <a:ext cx="2787686" cy="369332"/>
          </a:xfrm>
          <a:prstGeom prst="rect">
            <a:avLst/>
          </a:prstGeom>
          <a:noFill/>
        </p:spPr>
        <p:txBody>
          <a:bodyPr wrap="none" rtlCol="0">
            <a:spAutoFit/>
          </a:bodyPr>
          <a:lstStyle/>
          <a:p>
            <a:r>
              <a:rPr lang="en-US" dirty="0" smtClean="0"/>
              <a:t>El </a:t>
            </a:r>
            <a:r>
              <a:rPr lang="en-US" dirty="0" err="1" smtClean="0"/>
              <a:t>Amplificador</a:t>
            </a:r>
            <a:r>
              <a:rPr lang="en-US" dirty="0" smtClean="0"/>
              <a:t> </a:t>
            </a:r>
            <a:r>
              <a:rPr lang="en-US" dirty="0" err="1" smtClean="0"/>
              <a:t>Operacional</a:t>
            </a:r>
            <a:endParaRPr lang="en-US" dirty="0"/>
          </a:p>
        </p:txBody>
      </p:sp>
      <p:grpSp>
        <p:nvGrpSpPr>
          <p:cNvPr id="16" name="15 Grupo"/>
          <p:cNvGrpSpPr/>
          <p:nvPr/>
        </p:nvGrpSpPr>
        <p:grpSpPr>
          <a:xfrm>
            <a:off x="1724998" y="1579280"/>
            <a:ext cx="1753019" cy="959051"/>
            <a:chOff x="1724998" y="1741159"/>
            <a:chExt cx="1753019" cy="959051"/>
          </a:xfrm>
        </p:grpSpPr>
        <p:grpSp>
          <p:nvGrpSpPr>
            <p:cNvPr id="8" name="7 Grupo"/>
            <p:cNvGrpSpPr/>
            <p:nvPr/>
          </p:nvGrpSpPr>
          <p:grpSpPr>
            <a:xfrm>
              <a:off x="2195355" y="1741159"/>
              <a:ext cx="902525" cy="959051"/>
              <a:chOff x="2195355" y="1741159"/>
              <a:chExt cx="902525" cy="959051"/>
            </a:xfrm>
          </p:grpSpPr>
          <p:sp>
            <p:nvSpPr>
              <p:cNvPr id="5" name="4 Triángulo isósceles"/>
              <p:cNvSpPr/>
              <p:nvPr/>
            </p:nvSpPr>
            <p:spPr>
              <a:xfrm rot="5400000">
                <a:off x="2167092" y="1769422"/>
                <a:ext cx="959051" cy="90252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5 CuadroTexto"/>
              <p:cNvSpPr txBox="1"/>
              <p:nvPr/>
            </p:nvSpPr>
            <p:spPr>
              <a:xfrm>
                <a:off x="2206182" y="1765182"/>
                <a:ext cx="279244" cy="461665"/>
              </a:xfrm>
              <a:prstGeom prst="rect">
                <a:avLst/>
              </a:prstGeom>
              <a:noFill/>
            </p:spPr>
            <p:txBody>
              <a:bodyPr wrap="none" rtlCol="0">
                <a:spAutoFit/>
              </a:bodyPr>
              <a:lstStyle/>
              <a:p>
                <a:r>
                  <a:rPr lang="es-CR" sz="2400" dirty="0" smtClean="0"/>
                  <a:t>-</a:t>
                </a:r>
                <a:endParaRPr lang="es-CR" sz="2400" dirty="0"/>
              </a:p>
            </p:txBody>
          </p:sp>
          <p:sp>
            <p:nvSpPr>
              <p:cNvPr id="7" name="6 CuadroTexto"/>
              <p:cNvSpPr txBox="1"/>
              <p:nvPr/>
            </p:nvSpPr>
            <p:spPr>
              <a:xfrm>
                <a:off x="2197062" y="2199777"/>
                <a:ext cx="287258" cy="338554"/>
              </a:xfrm>
              <a:prstGeom prst="rect">
                <a:avLst/>
              </a:prstGeom>
              <a:noFill/>
            </p:spPr>
            <p:txBody>
              <a:bodyPr wrap="none" rtlCol="0">
                <a:spAutoFit/>
              </a:bodyPr>
              <a:lstStyle/>
              <a:p>
                <a:r>
                  <a:rPr lang="es-CR" sz="1600" dirty="0"/>
                  <a:t>+</a:t>
                </a:r>
              </a:p>
            </p:txBody>
          </p:sp>
        </p:grpSp>
        <p:cxnSp>
          <p:nvCxnSpPr>
            <p:cNvPr id="10" name="9 Conector recto"/>
            <p:cNvCxnSpPr/>
            <p:nvPr/>
          </p:nvCxnSpPr>
          <p:spPr>
            <a:xfrm>
              <a:off x="1724998" y="1996014"/>
              <a:ext cx="472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724998" y="2402992"/>
              <a:ext cx="4703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3097880" y="2216170"/>
              <a:ext cx="38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12">
                <a:extLst>
                  <a:ext uri="{FF2B5EF4-FFF2-40B4-BE49-F238E27FC236}">
                    <a16:creationId xmlns:a16="http://schemas.microsoft.com/office/drawing/2014/main" xmlns="" id="{20CB21DC-6D12-4BAE-A866-A18B05B9D179}"/>
                  </a:ext>
                </a:extLst>
              </p:cNvPr>
              <p:cNvSpPr txBox="1"/>
              <p:nvPr/>
            </p:nvSpPr>
            <p:spPr>
              <a:xfrm>
                <a:off x="9437735" y="1742117"/>
                <a:ext cx="3287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R" sz="1600" b="0" i="1" smtClean="0">
                              <a:latin typeface="Cambria Math"/>
                            </a:rPr>
                          </m:ctrlPr>
                        </m:sSubPr>
                        <m:e>
                          <m:r>
                            <a:rPr lang="es-CR" sz="1600" b="0" i="1" smtClean="0">
                              <a:latin typeface="Cambria Math"/>
                            </a:rPr>
                            <m:t>𝑣</m:t>
                          </m:r>
                        </m:e>
                        <m:sub>
                          <m:r>
                            <a:rPr lang="es-CR" sz="1600" b="0" i="1" smtClean="0">
                              <a:latin typeface="Cambria Math"/>
                            </a:rPr>
                            <m:t>+</m:t>
                          </m:r>
                        </m:sub>
                      </m:sSub>
                      <m:r>
                        <a:rPr lang="es-CR" sz="1600" b="0" i="1" smtClean="0">
                          <a:latin typeface="Cambria Math"/>
                        </a:rPr>
                        <m:t>:</m:t>
                      </m:r>
                    </m:oMath>
                  </m:oMathPara>
                </a14:m>
                <a:endParaRPr lang="en-US" sz="1600" dirty="0"/>
              </a:p>
            </p:txBody>
          </p:sp>
        </mc:Choice>
        <mc:Fallback xmlns="">
          <p:sp>
            <p:nvSpPr>
              <p:cNvPr id="21"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9437735" y="1742117"/>
                <a:ext cx="328744" cy="246221"/>
              </a:xfrm>
              <a:prstGeom prst="rect">
                <a:avLst/>
              </a:prstGeom>
              <a:blipFill rotWithShape="1">
                <a:blip r:embed="rId2"/>
                <a:stretch>
                  <a:fillRect l="-7407" r="-9259" b="-125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2" name="TextBox 212">
                <a:extLst>
                  <a:ext uri="{FF2B5EF4-FFF2-40B4-BE49-F238E27FC236}">
                    <a16:creationId xmlns:a16="http://schemas.microsoft.com/office/drawing/2014/main" xmlns="" id="{20CB21DC-6D12-4BAE-A866-A18B05B9D179}"/>
                  </a:ext>
                </a:extLst>
              </p:cNvPr>
              <p:cNvSpPr txBox="1"/>
              <p:nvPr/>
            </p:nvSpPr>
            <p:spPr>
              <a:xfrm>
                <a:off x="9437735" y="2124682"/>
                <a:ext cx="31874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R" sz="1600" b="0" i="1" smtClean="0">
                              <a:latin typeface="Cambria Math"/>
                            </a:rPr>
                          </m:ctrlPr>
                        </m:sSubPr>
                        <m:e>
                          <m:r>
                            <a:rPr lang="es-CR" sz="1600" b="0" i="1" smtClean="0">
                              <a:latin typeface="Cambria Math"/>
                            </a:rPr>
                            <m:t>𝑣</m:t>
                          </m:r>
                        </m:e>
                        <m:sub>
                          <m:r>
                            <a:rPr lang="es-CR" sz="1600" b="0" i="1" smtClean="0">
                              <a:latin typeface="Cambria Math"/>
                            </a:rPr>
                            <m:t>−</m:t>
                          </m:r>
                        </m:sub>
                      </m:sSub>
                      <m:r>
                        <a:rPr lang="es-CR" sz="1600" b="0" i="1" smtClean="0">
                          <a:latin typeface="Cambria Math"/>
                        </a:rPr>
                        <m:t>:</m:t>
                      </m:r>
                    </m:oMath>
                  </m:oMathPara>
                </a14:m>
                <a:endParaRPr lang="en-US" sz="1600" dirty="0"/>
              </a:p>
            </p:txBody>
          </p:sp>
        </mc:Choice>
        <mc:Fallback xmlns="">
          <p:sp>
            <p:nvSpPr>
              <p:cNvPr id="22"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9437735" y="2124682"/>
                <a:ext cx="318742" cy="246221"/>
              </a:xfrm>
              <a:prstGeom prst="rect">
                <a:avLst/>
              </a:prstGeom>
              <a:blipFill rotWithShape="1">
                <a:blip r:embed="rId3"/>
                <a:stretch>
                  <a:fillRect l="-7692" r="-9615" b="-5000"/>
                </a:stretch>
              </a:blipFill>
            </p:spPr>
            <p:txBody>
              <a:bodyPr/>
              <a:lstStyle/>
              <a:p>
                <a:r>
                  <a:rPr lang="es-CR">
                    <a:noFill/>
                  </a:rPr>
                  <a:t> </a:t>
                </a:r>
              </a:p>
            </p:txBody>
          </p:sp>
        </mc:Fallback>
      </mc:AlternateContent>
      <p:sp>
        <p:nvSpPr>
          <p:cNvPr id="23" name="TextBox 31">
            <a:extLst>
              <a:ext uri="{FF2B5EF4-FFF2-40B4-BE49-F238E27FC236}">
                <a16:creationId xmlns:a16="http://schemas.microsoft.com/office/drawing/2014/main" xmlns="" id="{AFDFABC7-9FD6-4358-BAE3-6DE9C4E6F906}"/>
              </a:ext>
            </a:extLst>
          </p:cNvPr>
          <p:cNvSpPr txBox="1"/>
          <p:nvPr/>
        </p:nvSpPr>
        <p:spPr>
          <a:xfrm>
            <a:off x="9815426" y="1742117"/>
            <a:ext cx="1473545" cy="276999"/>
          </a:xfrm>
          <a:prstGeom prst="rect">
            <a:avLst/>
          </a:prstGeom>
          <a:noFill/>
        </p:spPr>
        <p:txBody>
          <a:bodyPr wrap="none" rtlCol="0">
            <a:spAutoFit/>
          </a:bodyPr>
          <a:lstStyle/>
          <a:p>
            <a:r>
              <a:rPr lang="en-US" sz="1200" dirty="0" smtClean="0"/>
              <a:t>Entrada no </a:t>
            </a:r>
            <a:r>
              <a:rPr lang="en-US" sz="1200" dirty="0" err="1" smtClean="0"/>
              <a:t>inversora</a:t>
            </a:r>
            <a:endParaRPr lang="en-US" sz="1200" dirty="0"/>
          </a:p>
        </p:txBody>
      </p:sp>
      <p:sp>
        <p:nvSpPr>
          <p:cNvPr id="24" name="TextBox 31">
            <a:extLst>
              <a:ext uri="{FF2B5EF4-FFF2-40B4-BE49-F238E27FC236}">
                <a16:creationId xmlns:a16="http://schemas.microsoft.com/office/drawing/2014/main" xmlns="" id="{AFDFABC7-9FD6-4358-BAE3-6DE9C4E6F906}"/>
              </a:ext>
            </a:extLst>
          </p:cNvPr>
          <p:cNvSpPr txBox="1"/>
          <p:nvPr/>
        </p:nvSpPr>
        <p:spPr>
          <a:xfrm>
            <a:off x="9863603" y="2089032"/>
            <a:ext cx="1276375" cy="276999"/>
          </a:xfrm>
          <a:prstGeom prst="rect">
            <a:avLst/>
          </a:prstGeom>
          <a:noFill/>
        </p:spPr>
        <p:txBody>
          <a:bodyPr wrap="none" rtlCol="0">
            <a:spAutoFit/>
          </a:bodyPr>
          <a:lstStyle/>
          <a:p>
            <a:r>
              <a:rPr lang="en-US" sz="1200" dirty="0" smtClean="0"/>
              <a:t>Entrada </a:t>
            </a:r>
            <a:r>
              <a:rPr lang="en-US" sz="1200" dirty="0" err="1" smtClean="0"/>
              <a:t>inversora</a:t>
            </a:r>
            <a:endParaRPr lang="en-US" sz="1200" dirty="0"/>
          </a:p>
        </p:txBody>
      </p:sp>
      <mc:AlternateContent xmlns:mc="http://schemas.openxmlformats.org/markup-compatibility/2006" xmlns:a14="http://schemas.microsoft.com/office/drawing/2010/main">
        <mc:Choice Requires="a14">
          <p:sp>
            <p:nvSpPr>
              <p:cNvPr id="25" name="TextBox 212">
                <a:extLst>
                  <a:ext uri="{FF2B5EF4-FFF2-40B4-BE49-F238E27FC236}">
                    <a16:creationId xmlns:a16="http://schemas.microsoft.com/office/drawing/2014/main" xmlns="" id="{20CB21DC-6D12-4BAE-A866-A18B05B9D179}"/>
                  </a:ext>
                </a:extLst>
              </p:cNvPr>
              <p:cNvSpPr txBox="1"/>
              <p:nvPr/>
            </p:nvSpPr>
            <p:spPr>
              <a:xfrm>
                <a:off x="3505273" y="1914787"/>
                <a:ext cx="9735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𝑜</m:t>
                          </m:r>
                        </m:sub>
                      </m:sSub>
                      <m:r>
                        <a:rPr lang="es-CR" sz="1600" b="0" i="1" smtClean="0">
                          <a:latin typeface="Cambria Math"/>
                        </a:rPr>
                        <m:t>=</m:t>
                      </m:r>
                      <m:sSub>
                        <m:sSubPr>
                          <m:ctrlPr>
                            <a:rPr lang="es-CR" sz="1600" b="0" i="1" smtClean="0">
                              <a:latin typeface="Cambria Math"/>
                            </a:rPr>
                          </m:ctrlPr>
                        </m:sSubPr>
                        <m:e>
                          <m:r>
                            <a:rPr lang="es-CR" sz="1600" b="0" i="1" smtClean="0">
                              <a:latin typeface="Cambria Math"/>
                            </a:rPr>
                            <m:t>𝐴</m:t>
                          </m:r>
                        </m:e>
                        <m:sub>
                          <m:r>
                            <a:rPr lang="es-CR" sz="1600" b="0" i="1" smtClean="0">
                              <a:latin typeface="Cambria Math"/>
                            </a:rPr>
                            <m:t>𝑑</m:t>
                          </m:r>
                        </m:sub>
                      </m:sSub>
                      <m:sSub>
                        <m:sSubPr>
                          <m:ctrlPr>
                            <a:rPr lang="es-CR" sz="1600" b="0" i="1" smtClean="0">
                              <a:latin typeface="Cambria Math"/>
                            </a:rPr>
                          </m:ctrlPr>
                        </m:sSubPr>
                        <m:e>
                          <m:r>
                            <a:rPr lang="es-CR" sz="1600" b="0" i="1" smtClean="0">
                              <a:latin typeface="Cambria Math"/>
                            </a:rPr>
                            <m:t>𝑣</m:t>
                          </m:r>
                        </m:e>
                        <m:sub>
                          <m:r>
                            <a:rPr lang="es-CR" sz="1600" b="0" i="1" smtClean="0">
                              <a:latin typeface="Cambria Math"/>
                            </a:rPr>
                            <m:t>𝑑</m:t>
                          </m:r>
                        </m:sub>
                      </m:sSub>
                    </m:oMath>
                  </m:oMathPara>
                </a14:m>
                <a:endParaRPr lang="en-US" sz="1600" dirty="0"/>
              </a:p>
            </p:txBody>
          </p:sp>
        </mc:Choice>
        <mc:Fallback xmlns="">
          <p:sp>
            <p:nvSpPr>
              <p:cNvPr id="25"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3505273" y="1914787"/>
                <a:ext cx="973535" cy="246221"/>
              </a:xfrm>
              <a:prstGeom prst="rect">
                <a:avLst/>
              </a:prstGeom>
              <a:blipFill rotWithShape="1">
                <a:blip r:embed="rId4"/>
                <a:stretch>
                  <a:fillRect l="-1875" r="-625" b="-175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6" name="TextBox 212">
                <a:extLst>
                  <a:ext uri="{FF2B5EF4-FFF2-40B4-BE49-F238E27FC236}">
                    <a16:creationId xmlns:a16="http://schemas.microsoft.com/office/drawing/2014/main" xmlns="" id="{20CB21DC-6D12-4BAE-A866-A18B05B9D179}"/>
                  </a:ext>
                </a:extLst>
              </p:cNvPr>
              <p:cNvSpPr txBox="1"/>
              <p:nvPr/>
            </p:nvSpPr>
            <p:spPr>
              <a:xfrm>
                <a:off x="5478854" y="1637788"/>
                <a:ext cx="34028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R" sz="1600" b="0" i="1" smtClean="0">
                              <a:latin typeface="Cambria Math"/>
                            </a:rPr>
                          </m:ctrlPr>
                        </m:sSubPr>
                        <m:e>
                          <m:r>
                            <a:rPr lang="es-CR" sz="1600" b="0" i="1" smtClean="0">
                              <a:latin typeface="Cambria Math"/>
                            </a:rPr>
                            <m:t>𝐴</m:t>
                          </m:r>
                        </m:e>
                        <m:sub>
                          <m:r>
                            <a:rPr lang="es-CR" sz="1600" b="0" i="1" smtClean="0">
                              <a:latin typeface="Cambria Math"/>
                            </a:rPr>
                            <m:t>𝑑</m:t>
                          </m:r>
                        </m:sub>
                      </m:sSub>
                      <m:r>
                        <a:rPr lang="es-CR" sz="1600" b="0" i="1" smtClean="0">
                          <a:latin typeface="Cambria Math"/>
                        </a:rPr>
                        <m:t>:</m:t>
                      </m:r>
                    </m:oMath>
                  </m:oMathPara>
                </a14:m>
                <a:endParaRPr lang="en-US" sz="1600" dirty="0"/>
              </a:p>
            </p:txBody>
          </p:sp>
        </mc:Choice>
        <mc:Fallback xmlns="">
          <p:sp>
            <p:nvSpPr>
              <p:cNvPr id="26"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5478854" y="1637788"/>
                <a:ext cx="340286" cy="246221"/>
              </a:xfrm>
              <a:prstGeom prst="rect">
                <a:avLst/>
              </a:prstGeom>
              <a:blipFill rotWithShape="1">
                <a:blip r:embed="rId5"/>
                <a:stretch>
                  <a:fillRect l="-14286" r="-7143" b="-15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7" name="26 Rectángulo"/>
              <p:cNvSpPr/>
              <p:nvPr/>
            </p:nvSpPr>
            <p:spPr>
              <a:xfrm>
                <a:off x="5417056" y="2029790"/>
                <a:ext cx="140929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R" sz="1600" i="1" smtClean="0">
                              <a:latin typeface="Cambria Math"/>
                            </a:rPr>
                          </m:ctrlPr>
                        </m:sSubPr>
                        <m:e>
                          <m:r>
                            <a:rPr lang="es-CR" sz="1600" i="1">
                              <a:latin typeface="Cambria Math"/>
                            </a:rPr>
                            <m:t>𝑣</m:t>
                          </m:r>
                        </m:e>
                        <m:sub>
                          <m:r>
                            <a:rPr lang="es-CR" sz="1600" i="1">
                              <a:latin typeface="Cambria Math"/>
                            </a:rPr>
                            <m:t>𝑑</m:t>
                          </m:r>
                        </m:sub>
                      </m:sSub>
                      <m:r>
                        <a:rPr lang="es-CR" sz="1600" b="0" i="1" smtClean="0">
                          <a:latin typeface="Cambria Math"/>
                        </a:rPr>
                        <m:t>=</m:t>
                      </m:r>
                      <m:sSub>
                        <m:sSubPr>
                          <m:ctrlPr>
                            <a:rPr lang="es-CR" sz="1600" b="0" i="1" smtClean="0">
                              <a:latin typeface="Cambria Math"/>
                            </a:rPr>
                          </m:ctrlPr>
                        </m:sSubPr>
                        <m:e>
                          <m:r>
                            <a:rPr lang="es-CR" sz="1600" b="0" i="1" smtClean="0">
                              <a:latin typeface="Cambria Math"/>
                            </a:rPr>
                            <m:t>𝑣</m:t>
                          </m:r>
                        </m:e>
                        <m:sub>
                          <m:r>
                            <a:rPr lang="es-CR" sz="1600" b="0" i="1" smtClean="0">
                              <a:latin typeface="Cambria Math"/>
                            </a:rPr>
                            <m:t>+</m:t>
                          </m:r>
                        </m:sub>
                      </m:sSub>
                      <m:r>
                        <a:rPr lang="es-CR" sz="1600" b="0" i="1" smtClean="0">
                          <a:latin typeface="Cambria Math"/>
                        </a:rPr>
                        <m:t>−</m:t>
                      </m:r>
                      <m:sSub>
                        <m:sSubPr>
                          <m:ctrlPr>
                            <a:rPr lang="es-CR" sz="1600" b="0" i="1" smtClean="0">
                              <a:latin typeface="Cambria Math"/>
                            </a:rPr>
                          </m:ctrlPr>
                        </m:sSubPr>
                        <m:e>
                          <m:r>
                            <a:rPr lang="es-CR" sz="1600" b="0" i="1" smtClean="0">
                              <a:latin typeface="Cambria Math"/>
                            </a:rPr>
                            <m:t>𝑣</m:t>
                          </m:r>
                        </m:e>
                        <m:sub>
                          <m:r>
                            <a:rPr lang="es-CR" sz="1600" b="0" i="1" smtClean="0">
                              <a:latin typeface="Cambria Math"/>
                            </a:rPr>
                            <m:t>−</m:t>
                          </m:r>
                        </m:sub>
                      </m:sSub>
                    </m:oMath>
                  </m:oMathPara>
                </a14:m>
                <a:endParaRPr lang="es-CR" sz="1600" dirty="0"/>
              </a:p>
            </p:txBody>
          </p:sp>
        </mc:Choice>
        <mc:Fallback xmlns="">
          <p:sp>
            <p:nvSpPr>
              <p:cNvPr id="27" name="26 Rectángulo"/>
              <p:cNvSpPr>
                <a:spLocks noRot="1" noChangeAspect="1" noMove="1" noResize="1" noEditPoints="1" noAdjustHandles="1" noChangeArrowheads="1" noChangeShapeType="1" noTextEdit="1"/>
              </p:cNvSpPr>
              <p:nvPr/>
            </p:nvSpPr>
            <p:spPr>
              <a:xfrm>
                <a:off x="5417056" y="2029790"/>
                <a:ext cx="1409297" cy="338554"/>
              </a:xfrm>
              <a:prstGeom prst="rect">
                <a:avLst/>
              </a:prstGeom>
              <a:blipFill rotWithShape="1">
                <a:blip r:embed="rId6"/>
                <a:stretch>
                  <a:fillRect/>
                </a:stretch>
              </a:blipFill>
            </p:spPr>
            <p:txBody>
              <a:bodyPr/>
              <a:lstStyle/>
              <a:p>
                <a:r>
                  <a:rPr lang="es-CR">
                    <a:noFill/>
                  </a:rPr>
                  <a:t> </a:t>
                </a:r>
              </a:p>
            </p:txBody>
          </p:sp>
        </mc:Fallback>
      </mc:AlternateContent>
      <p:sp>
        <p:nvSpPr>
          <p:cNvPr id="28" name="TextBox 31">
            <a:extLst>
              <a:ext uri="{FF2B5EF4-FFF2-40B4-BE49-F238E27FC236}">
                <a16:creationId xmlns:a16="http://schemas.microsoft.com/office/drawing/2014/main" xmlns="" id="{AFDFABC7-9FD6-4358-BAE3-6DE9C4E6F906}"/>
              </a:ext>
            </a:extLst>
          </p:cNvPr>
          <p:cNvSpPr txBox="1"/>
          <p:nvPr/>
        </p:nvSpPr>
        <p:spPr>
          <a:xfrm>
            <a:off x="5879307" y="1637788"/>
            <a:ext cx="2105576" cy="276999"/>
          </a:xfrm>
          <a:prstGeom prst="rect">
            <a:avLst/>
          </a:prstGeom>
          <a:noFill/>
        </p:spPr>
        <p:txBody>
          <a:bodyPr wrap="none" rtlCol="0">
            <a:spAutoFit/>
          </a:bodyPr>
          <a:lstStyle/>
          <a:p>
            <a:r>
              <a:rPr lang="en-US" sz="1200" dirty="0" err="1" smtClean="0"/>
              <a:t>Ganancia</a:t>
            </a:r>
            <a:r>
              <a:rPr lang="en-US" sz="1200" dirty="0" smtClean="0"/>
              <a:t>  </a:t>
            </a:r>
            <a:r>
              <a:rPr lang="en-US" sz="1200" dirty="0" err="1" smtClean="0"/>
              <a:t>en</a:t>
            </a:r>
            <a:r>
              <a:rPr lang="en-US" sz="1200" dirty="0" smtClean="0"/>
              <a:t> </a:t>
            </a:r>
            <a:r>
              <a:rPr lang="en-US" sz="1200" dirty="0" err="1" smtClean="0"/>
              <a:t>Modo</a:t>
            </a:r>
            <a:r>
              <a:rPr lang="en-US" sz="1200" dirty="0" smtClean="0"/>
              <a:t> </a:t>
            </a:r>
            <a:r>
              <a:rPr lang="en-US" sz="1200" dirty="0" err="1" smtClean="0"/>
              <a:t>Diferencial</a:t>
            </a:r>
            <a:endParaRPr lang="en-US" sz="1200" dirty="0"/>
          </a:p>
        </p:txBody>
      </p:sp>
      <p:sp>
        <p:nvSpPr>
          <p:cNvPr id="29" name="TextBox 31">
            <a:extLst>
              <a:ext uri="{FF2B5EF4-FFF2-40B4-BE49-F238E27FC236}">
                <a16:creationId xmlns:a16="http://schemas.microsoft.com/office/drawing/2014/main" xmlns="" id="{AFDFABC7-9FD6-4358-BAE3-6DE9C4E6F906}"/>
              </a:ext>
            </a:extLst>
          </p:cNvPr>
          <p:cNvSpPr txBox="1"/>
          <p:nvPr/>
        </p:nvSpPr>
        <p:spPr>
          <a:xfrm>
            <a:off x="6892006" y="2091345"/>
            <a:ext cx="1924116" cy="276999"/>
          </a:xfrm>
          <a:prstGeom prst="rect">
            <a:avLst/>
          </a:prstGeom>
          <a:noFill/>
        </p:spPr>
        <p:txBody>
          <a:bodyPr wrap="none" rtlCol="0">
            <a:spAutoFit/>
          </a:bodyPr>
          <a:lstStyle/>
          <a:p>
            <a:r>
              <a:rPr lang="en-US" sz="1200" dirty="0" err="1" smtClean="0"/>
              <a:t>Voltaje</a:t>
            </a:r>
            <a:r>
              <a:rPr lang="en-US" sz="1200" dirty="0" smtClean="0"/>
              <a:t> </a:t>
            </a:r>
            <a:r>
              <a:rPr lang="en-US" sz="1200" dirty="0" err="1" smtClean="0"/>
              <a:t>en</a:t>
            </a:r>
            <a:r>
              <a:rPr lang="en-US" sz="1200" dirty="0" smtClean="0"/>
              <a:t> </a:t>
            </a:r>
            <a:r>
              <a:rPr lang="en-US" sz="1200" dirty="0" err="1" smtClean="0"/>
              <a:t>Modo</a:t>
            </a:r>
            <a:r>
              <a:rPr lang="en-US" sz="1200" dirty="0" smtClean="0"/>
              <a:t> </a:t>
            </a:r>
            <a:r>
              <a:rPr lang="en-US" sz="1200" dirty="0" err="1" smtClean="0"/>
              <a:t>Diferencial</a:t>
            </a:r>
            <a:endParaRPr lang="en-US" sz="1200" dirty="0"/>
          </a:p>
        </p:txBody>
      </p:sp>
      <mc:AlternateContent xmlns:mc="http://schemas.openxmlformats.org/markup-compatibility/2006" xmlns:a14="http://schemas.microsoft.com/office/drawing/2010/main">
        <mc:Choice Requires="a14">
          <p:sp>
            <p:nvSpPr>
              <p:cNvPr id="63" name="62 CuadroTexto"/>
              <p:cNvSpPr txBox="1"/>
              <p:nvPr/>
            </p:nvSpPr>
            <p:spPr>
              <a:xfrm>
                <a:off x="1286098" y="1588300"/>
                <a:ext cx="44890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600" i="1" smtClean="0">
                              <a:latin typeface="Cambria Math"/>
                            </a:rPr>
                          </m:ctrlPr>
                        </m:sSubPr>
                        <m:e>
                          <m:r>
                            <a:rPr lang="es-CR" sz="1600" b="0" i="1" smtClean="0">
                              <a:latin typeface="Cambria Math"/>
                            </a:rPr>
                            <m:t>𝑣</m:t>
                          </m:r>
                        </m:e>
                        <m:sub>
                          <m:r>
                            <a:rPr lang="es-CR" sz="1600" b="0" i="1" smtClean="0">
                              <a:latin typeface="Cambria Math"/>
                            </a:rPr>
                            <m:t>−</m:t>
                          </m:r>
                        </m:sub>
                      </m:sSub>
                    </m:oMath>
                  </m:oMathPara>
                </a14:m>
                <a:endParaRPr lang="es-CR" sz="1600" dirty="0"/>
              </a:p>
            </p:txBody>
          </p:sp>
        </mc:Choice>
        <mc:Fallback xmlns="">
          <p:sp>
            <p:nvSpPr>
              <p:cNvPr id="63" name="62 CuadroTexto"/>
              <p:cNvSpPr txBox="1">
                <a:spLocks noRot="1" noChangeAspect="1" noMove="1" noResize="1" noEditPoints="1" noAdjustHandles="1" noChangeArrowheads="1" noChangeShapeType="1" noTextEdit="1"/>
              </p:cNvSpPr>
              <p:nvPr/>
            </p:nvSpPr>
            <p:spPr>
              <a:xfrm>
                <a:off x="1286098" y="1588300"/>
                <a:ext cx="448904" cy="338554"/>
              </a:xfrm>
              <a:prstGeom prst="rect">
                <a:avLst/>
              </a:prstGeom>
              <a:blipFill rotWithShape="1">
                <a:blip r:embed="rId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64" name="63 CuadroTexto"/>
              <p:cNvSpPr txBox="1"/>
              <p:nvPr/>
            </p:nvSpPr>
            <p:spPr>
              <a:xfrm>
                <a:off x="1276094" y="2026903"/>
                <a:ext cx="45890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600" i="1" smtClean="0">
                              <a:latin typeface="Cambria Math"/>
                            </a:rPr>
                          </m:ctrlPr>
                        </m:sSubPr>
                        <m:e>
                          <m:r>
                            <a:rPr lang="es-CR" sz="1600" b="0" i="1" smtClean="0">
                              <a:latin typeface="Cambria Math"/>
                            </a:rPr>
                            <m:t>𝑣</m:t>
                          </m:r>
                        </m:e>
                        <m:sub>
                          <m:r>
                            <a:rPr lang="es-CR" sz="1600" b="0" i="1" smtClean="0">
                              <a:latin typeface="Cambria Math"/>
                            </a:rPr>
                            <m:t>+</m:t>
                          </m:r>
                        </m:sub>
                      </m:sSub>
                    </m:oMath>
                  </m:oMathPara>
                </a14:m>
                <a:endParaRPr lang="es-CR" sz="1600" dirty="0"/>
              </a:p>
            </p:txBody>
          </p:sp>
        </mc:Choice>
        <mc:Fallback xmlns="">
          <p:sp>
            <p:nvSpPr>
              <p:cNvPr id="64" name="63 CuadroTexto"/>
              <p:cNvSpPr txBox="1">
                <a:spLocks noRot="1" noChangeAspect="1" noMove="1" noResize="1" noEditPoints="1" noAdjustHandles="1" noChangeArrowheads="1" noChangeShapeType="1" noTextEdit="1"/>
              </p:cNvSpPr>
              <p:nvPr/>
            </p:nvSpPr>
            <p:spPr>
              <a:xfrm>
                <a:off x="1276094" y="2026903"/>
                <a:ext cx="458908" cy="338554"/>
              </a:xfrm>
              <a:prstGeom prst="rect">
                <a:avLst/>
              </a:prstGeom>
              <a:blipFill rotWithShape="1">
                <a:blip r:embed="rId8"/>
                <a:stretch>
                  <a:fillRect/>
                </a:stretch>
              </a:blipFill>
            </p:spPr>
            <p:txBody>
              <a:bodyPr/>
              <a:lstStyle/>
              <a:p>
                <a:r>
                  <a:rPr lang="es-CR">
                    <a:noFill/>
                  </a:rPr>
                  <a:t> </a:t>
                </a:r>
              </a:p>
            </p:txBody>
          </p:sp>
        </mc:Fallback>
      </mc:AlternateContent>
      <p:grpSp>
        <p:nvGrpSpPr>
          <p:cNvPr id="66" name="65 Grupo"/>
          <p:cNvGrpSpPr/>
          <p:nvPr/>
        </p:nvGrpSpPr>
        <p:grpSpPr>
          <a:xfrm>
            <a:off x="1604742" y="3930733"/>
            <a:ext cx="7841720" cy="1749378"/>
            <a:chOff x="1604742" y="3930733"/>
            <a:chExt cx="7841720" cy="1749378"/>
          </a:xfrm>
        </p:grpSpPr>
        <mc:AlternateContent xmlns:mc="http://schemas.openxmlformats.org/markup-compatibility/2006" xmlns:a14="http://schemas.microsoft.com/office/drawing/2010/main">
          <mc:Choice Requires="a14">
            <p:sp>
              <p:nvSpPr>
                <p:cNvPr id="17" name="16 CuadroTexto"/>
                <p:cNvSpPr txBox="1"/>
                <p:nvPr/>
              </p:nvSpPr>
              <p:spPr>
                <a:xfrm>
                  <a:off x="1614746" y="4013165"/>
                  <a:ext cx="44890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600" i="1" smtClean="0">
                                <a:latin typeface="Cambria Math"/>
                              </a:rPr>
                            </m:ctrlPr>
                          </m:sSubPr>
                          <m:e>
                            <m:r>
                              <a:rPr lang="es-CR" sz="1600" b="0" i="1" smtClean="0">
                                <a:latin typeface="Cambria Math"/>
                              </a:rPr>
                              <m:t>𝑣</m:t>
                            </m:r>
                          </m:e>
                          <m:sub>
                            <m:r>
                              <a:rPr lang="es-CR" sz="1600" b="0" i="1" smtClean="0">
                                <a:latin typeface="Cambria Math"/>
                              </a:rPr>
                              <m:t>−</m:t>
                            </m:r>
                          </m:sub>
                        </m:sSub>
                      </m:oMath>
                    </m:oMathPara>
                  </a14:m>
                  <a:endParaRPr lang="es-CR" sz="1600" dirty="0"/>
                </a:p>
              </p:txBody>
            </p:sp>
          </mc:Choice>
          <mc:Fallback xmlns="">
            <p:sp>
              <p:nvSpPr>
                <p:cNvPr id="17" name="16 CuadroTexto"/>
                <p:cNvSpPr txBox="1">
                  <a:spLocks noRot="1" noChangeAspect="1" noMove="1" noResize="1" noEditPoints="1" noAdjustHandles="1" noChangeArrowheads="1" noChangeShapeType="1" noTextEdit="1"/>
                </p:cNvSpPr>
                <p:nvPr/>
              </p:nvSpPr>
              <p:spPr>
                <a:xfrm>
                  <a:off x="1614746" y="4013165"/>
                  <a:ext cx="448904" cy="338554"/>
                </a:xfrm>
                <a:prstGeom prst="rect">
                  <a:avLst/>
                </a:prstGeom>
                <a:blipFill rotWithShape="1">
                  <a:blip r:embed="rId9"/>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8" name="17 CuadroTexto"/>
                <p:cNvSpPr txBox="1"/>
                <p:nvPr/>
              </p:nvSpPr>
              <p:spPr>
                <a:xfrm>
                  <a:off x="1604742" y="4451768"/>
                  <a:ext cx="45890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600" i="1" smtClean="0">
                                <a:latin typeface="Cambria Math"/>
                              </a:rPr>
                            </m:ctrlPr>
                          </m:sSubPr>
                          <m:e>
                            <m:r>
                              <a:rPr lang="es-CR" sz="1600" b="0" i="1" smtClean="0">
                                <a:latin typeface="Cambria Math"/>
                              </a:rPr>
                              <m:t>𝑣</m:t>
                            </m:r>
                          </m:e>
                          <m:sub>
                            <m:r>
                              <a:rPr lang="es-CR" sz="1600" b="0" i="1" smtClean="0">
                                <a:latin typeface="Cambria Math"/>
                              </a:rPr>
                              <m:t>+</m:t>
                            </m:r>
                          </m:sub>
                        </m:sSub>
                      </m:oMath>
                    </m:oMathPara>
                  </a14:m>
                  <a:endParaRPr lang="es-CR" sz="1600" dirty="0"/>
                </a:p>
              </p:txBody>
            </p:sp>
          </mc:Choice>
          <mc:Fallback xmlns="">
            <p:sp>
              <p:nvSpPr>
                <p:cNvPr id="18" name="17 CuadroTexto"/>
                <p:cNvSpPr txBox="1">
                  <a:spLocks noRot="1" noChangeAspect="1" noMove="1" noResize="1" noEditPoints="1" noAdjustHandles="1" noChangeArrowheads="1" noChangeShapeType="1" noTextEdit="1"/>
                </p:cNvSpPr>
                <p:nvPr/>
              </p:nvSpPr>
              <p:spPr>
                <a:xfrm>
                  <a:off x="1604742" y="4451768"/>
                  <a:ext cx="458908" cy="338554"/>
                </a:xfrm>
                <a:prstGeom prst="rect">
                  <a:avLst/>
                </a:prstGeom>
                <a:blipFill rotWithShape="1">
                  <a:blip r:embed="rId10"/>
                  <a:stretch>
                    <a:fillRect/>
                  </a:stretch>
                </a:blipFill>
              </p:spPr>
              <p:txBody>
                <a:bodyPr/>
                <a:lstStyle/>
                <a:p>
                  <a:r>
                    <a:rPr lang="es-CR">
                      <a:noFill/>
                    </a:rPr>
                    <a:t> </a:t>
                  </a:r>
                </a:p>
              </p:txBody>
            </p:sp>
          </mc:Fallback>
        </mc:AlternateContent>
        <p:sp>
          <p:nvSpPr>
            <p:cNvPr id="30" name="29 Rectángulo redondeado"/>
            <p:cNvSpPr/>
            <p:nvPr/>
          </p:nvSpPr>
          <p:spPr>
            <a:xfrm>
              <a:off x="2612571" y="3930733"/>
              <a:ext cx="1520041"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smtClean="0">
                  <a:solidFill>
                    <a:schemeClr val="tx1"/>
                  </a:solidFill>
                </a:rPr>
                <a:t>Amplificador diferencial</a:t>
              </a:r>
              <a:endParaRPr lang="es-CR" sz="1400" dirty="0">
                <a:solidFill>
                  <a:schemeClr val="tx1"/>
                </a:solidFill>
              </a:endParaRPr>
            </a:p>
          </p:txBody>
        </p:sp>
        <p:sp>
          <p:nvSpPr>
            <p:cNvPr id="31" name="30 Rectángulo redondeado"/>
            <p:cNvSpPr/>
            <p:nvPr/>
          </p:nvSpPr>
          <p:spPr>
            <a:xfrm>
              <a:off x="4888976" y="3930733"/>
              <a:ext cx="1520041"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smtClean="0">
                  <a:solidFill>
                    <a:schemeClr val="tx1"/>
                  </a:solidFill>
                </a:rPr>
                <a:t>Amplificador de  alta Ganancia</a:t>
              </a:r>
              <a:endParaRPr lang="es-CR" sz="1400" dirty="0">
                <a:solidFill>
                  <a:schemeClr val="tx1"/>
                </a:solidFill>
              </a:endParaRPr>
            </a:p>
          </p:txBody>
        </p:sp>
        <p:sp>
          <p:nvSpPr>
            <p:cNvPr id="32" name="31 Rectángulo redondeado"/>
            <p:cNvSpPr/>
            <p:nvPr/>
          </p:nvSpPr>
          <p:spPr>
            <a:xfrm>
              <a:off x="7165381" y="3930733"/>
              <a:ext cx="1520041"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smtClean="0">
                  <a:solidFill>
                    <a:schemeClr val="tx1"/>
                  </a:solidFill>
                </a:rPr>
                <a:t>Amplificador de  Salida</a:t>
              </a:r>
              <a:endParaRPr lang="es-CR" sz="1400" dirty="0">
                <a:solidFill>
                  <a:schemeClr val="tx1"/>
                </a:solidFill>
              </a:endParaRPr>
            </a:p>
          </p:txBody>
        </p:sp>
        <p:cxnSp>
          <p:nvCxnSpPr>
            <p:cNvPr id="34" name="33 Conector recto de flecha"/>
            <p:cNvCxnSpPr>
              <a:stCxn id="30" idx="3"/>
              <a:endCxn id="31" idx="1"/>
            </p:cNvCxnSpPr>
            <p:nvPr/>
          </p:nvCxnSpPr>
          <p:spPr>
            <a:xfrm>
              <a:off x="4132612" y="4387933"/>
              <a:ext cx="756364"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p:nvPr/>
          </p:nvCxnSpPr>
          <p:spPr>
            <a:xfrm>
              <a:off x="6409017" y="4387933"/>
              <a:ext cx="756364"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a:off x="2140507" y="4195345"/>
              <a:ext cx="472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2129662" y="4621045"/>
              <a:ext cx="472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685422" y="4387933"/>
              <a:ext cx="472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212">
                  <a:extLst>
                    <a:ext uri="{FF2B5EF4-FFF2-40B4-BE49-F238E27FC236}">
                      <a16:creationId xmlns:a16="http://schemas.microsoft.com/office/drawing/2014/main" xmlns="" id="{20CB21DC-6D12-4BAE-A866-A18B05B9D179}"/>
                    </a:ext>
                  </a:extLst>
                </p:cNvPr>
                <p:cNvSpPr txBox="1"/>
                <p:nvPr/>
              </p:nvSpPr>
              <p:spPr>
                <a:xfrm>
                  <a:off x="9199792" y="4264822"/>
                  <a:ext cx="2466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𝑜</m:t>
                            </m:r>
                          </m:sub>
                        </m:sSub>
                      </m:oMath>
                    </m:oMathPara>
                  </a14:m>
                  <a:endParaRPr lang="en-US" sz="1600" dirty="0"/>
                </a:p>
              </p:txBody>
            </p:sp>
          </mc:Choice>
          <mc:Fallback xmlns="">
            <p:sp>
              <p:nvSpPr>
                <p:cNvPr id="39"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9199792" y="4264822"/>
                  <a:ext cx="246670" cy="246221"/>
                </a:xfrm>
                <a:prstGeom prst="rect">
                  <a:avLst/>
                </a:prstGeom>
                <a:blipFill rotWithShape="1">
                  <a:blip r:embed="rId11"/>
                  <a:stretch>
                    <a:fillRect l="-9756" b="-10000"/>
                  </a:stretch>
                </a:blipFill>
              </p:spPr>
              <p:txBody>
                <a:bodyPr/>
                <a:lstStyle/>
                <a:p>
                  <a:r>
                    <a:rPr lang="es-CR">
                      <a:noFill/>
                    </a:rPr>
                    <a:t> </a:t>
                  </a:r>
                </a:p>
              </p:txBody>
            </p:sp>
          </mc:Fallback>
        </mc:AlternateContent>
        <p:grpSp>
          <p:nvGrpSpPr>
            <p:cNvPr id="41" name="Group 94">
              <a:extLst>
                <a:ext uri="{FF2B5EF4-FFF2-40B4-BE49-F238E27FC236}">
                  <a16:creationId xmlns:a16="http://schemas.microsoft.com/office/drawing/2014/main" xmlns="" id="{0966BAAB-165E-43D9-B473-79727363905C}"/>
                </a:ext>
              </a:extLst>
            </p:cNvPr>
            <p:cNvGrpSpPr/>
            <p:nvPr/>
          </p:nvGrpSpPr>
          <p:grpSpPr>
            <a:xfrm rot="10800000">
              <a:off x="3153940" y="5222490"/>
              <a:ext cx="401063" cy="68222"/>
              <a:chOff x="7529811" y="3713163"/>
              <a:chExt cx="640072" cy="158750"/>
            </a:xfrm>
          </p:grpSpPr>
          <p:cxnSp>
            <p:nvCxnSpPr>
              <p:cNvPr id="43"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Arrow Connector 195">
              <a:extLst>
                <a:ext uri="{FF2B5EF4-FFF2-40B4-BE49-F238E27FC236}">
                  <a16:creationId xmlns:a16="http://schemas.microsoft.com/office/drawing/2014/main" xmlns="" id="{4AFBE444-E721-4E06-8F0A-DC05D4FE9391}"/>
                </a:ext>
              </a:extLst>
            </p:cNvPr>
            <p:cNvCxnSpPr>
              <a:cxnSpLocks/>
            </p:cNvCxnSpPr>
            <p:nvPr/>
          </p:nvCxnSpPr>
          <p:spPr>
            <a:xfrm flipV="1">
              <a:off x="3222874" y="5116978"/>
              <a:ext cx="287437" cy="211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3740727" y="4845133"/>
              <a:ext cx="0" cy="398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2956955" y="4845133"/>
              <a:ext cx="0" cy="398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2956955" y="5249005"/>
              <a:ext cx="2745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3520959" y="5249005"/>
              <a:ext cx="219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212">
                  <a:extLst>
                    <a:ext uri="{FF2B5EF4-FFF2-40B4-BE49-F238E27FC236}">
                      <a16:creationId xmlns:a16="http://schemas.microsoft.com/office/drawing/2014/main" xmlns="" id="{20CB21DC-6D12-4BAE-A866-A18B05B9D179}"/>
                    </a:ext>
                  </a:extLst>
                </p:cNvPr>
                <p:cNvSpPr txBox="1"/>
                <p:nvPr/>
              </p:nvSpPr>
              <p:spPr>
                <a:xfrm>
                  <a:off x="3043735" y="5414141"/>
                  <a:ext cx="674287" cy="265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R" sz="1600" b="0" i="1" smtClean="0">
                                <a:latin typeface="Cambria Math"/>
                              </a:rPr>
                            </m:ctrlPr>
                          </m:sSubPr>
                          <m:e>
                            <m:r>
                              <a:rPr lang="es-CR" sz="1600" b="0" i="1" smtClean="0">
                                <a:latin typeface="Cambria Math"/>
                              </a:rPr>
                              <m:t>𝑅</m:t>
                            </m:r>
                          </m:e>
                          <m:sub>
                            <m:r>
                              <a:rPr lang="es-CR" sz="1600" b="0" i="1" smtClean="0">
                                <a:latin typeface="Cambria Math"/>
                              </a:rPr>
                              <m:t>𝑜𝑓𝑓𝑠𝑒𝑡</m:t>
                            </m:r>
                          </m:sub>
                        </m:sSub>
                      </m:oMath>
                    </m:oMathPara>
                  </a14:m>
                  <a:endParaRPr lang="en-US" sz="1600" dirty="0"/>
                </a:p>
              </p:txBody>
            </p:sp>
          </mc:Choice>
          <mc:Fallback xmlns="">
            <p:sp>
              <p:nvSpPr>
                <p:cNvPr id="65"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3043735" y="5414141"/>
                  <a:ext cx="674287" cy="265970"/>
                </a:xfrm>
                <a:prstGeom prst="rect">
                  <a:avLst/>
                </a:prstGeom>
                <a:blipFill rotWithShape="1">
                  <a:blip r:embed="rId12"/>
                  <a:stretch>
                    <a:fillRect l="-6306" r="-3604" b="-25000"/>
                  </a:stretch>
                </a:blipFill>
              </p:spPr>
              <p:txBody>
                <a:bodyPr/>
                <a:lstStyle/>
                <a:p>
                  <a:r>
                    <a:rPr lang="es-CR">
                      <a:noFill/>
                    </a:rPr>
                    <a:t> </a:t>
                  </a:r>
                </a:p>
              </p:txBody>
            </p:sp>
          </mc:Fallback>
        </mc:AlternateContent>
      </p:grpSp>
    </p:spTree>
    <p:extLst>
      <p:ext uri="{BB962C8B-B14F-4D97-AF65-F5344CB8AC3E}">
        <p14:creationId xmlns:p14="http://schemas.microsoft.com/office/powerpoint/2010/main" val="29930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181">
            <a:extLst>
              <a:ext uri="{FF2B5EF4-FFF2-40B4-BE49-F238E27FC236}">
                <a16:creationId xmlns:a16="http://schemas.microsoft.com/office/drawing/2014/main" xmlns="" id="{E718E817-932D-4DA6-87B9-4086E8FF86C5}"/>
              </a:ext>
            </a:extLst>
          </p:cNvPr>
          <p:cNvGrpSpPr/>
          <p:nvPr/>
        </p:nvGrpSpPr>
        <p:grpSpPr>
          <a:xfrm>
            <a:off x="2591567" y="2232665"/>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2102714" y="2014108"/>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 xmlns:a16="http://schemas.microsoft.com/office/drawing/2014/main"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2102714" y="2014108"/>
                <a:ext cx="488980" cy="184666"/>
              </a:xfrm>
              <a:prstGeom prst="rect">
                <a:avLst/>
              </a:prstGeom>
              <a:blipFill rotWithShape="1">
                <a:blip r:embed="rId2"/>
                <a:stretch>
                  <a:fillRect l="-7500" r="-7500"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2723443" y="4876786"/>
                <a:ext cx="5629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a:latin typeface="Cambria Math" panose="02040503050406030204" pitchFamily="18" charset="0"/>
                        </a:rPr>
                        <m:t>1 </m:t>
                      </m:r>
                      <m:r>
                        <m:rPr>
                          <m:sty m:val="p"/>
                        </m:rPr>
                        <a:rPr lang="en-US" sz="1200">
                          <a:latin typeface="Cambria Math" panose="02040503050406030204" pitchFamily="18" charset="0"/>
                        </a:rPr>
                        <m:t>mA</m:t>
                      </m:r>
                    </m:oMath>
                  </m:oMathPara>
                </a14:m>
                <a:endParaRPr lang="en-US" sz="1200" dirty="0"/>
              </a:p>
            </p:txBody>
          </p:sp>
        </mc:Choice>
        <mc:Fallback xmlns="">
          <p:sp>
            <p:nvSpPr>
              <p:cNvPr id="197" name="Rectangle 196">
                <a:extLst>
                  <a:ext uri="{FF2B5EF4-FFF2-40B4-BE49-F238E27FC236}">
                    <a16:creationId xmlns="" xmlns:a16="http://schemas.microsoft.com/office/drawing/2014/main" xmlns:a14="http://schemas.microsoft.com/office/drawing/2010/main" id="{847CA505-0F36-497B-8DE0-BAD274D1E9DB}"/>
                  </a:ext>
                </a:extLst>
              </p:cNvPr>
              <p:cNvSpPr>
                <a:spLocks noRot="1" noChangeAspect="1" noMove="1" noResize="1" noEditPoints="1" noAdjustHandles="1" noChangeArrowheads="1" noChangeShapeType="1" noTextEdit="1"/>
              </p:cNvSpPr>
              <p:nvPr/>
            </p:nvSpPr>
            <p:spPr>
              <a:xfrm>
                <a:off x="2723443" y="4876786"/>
                <a:ext cx="562975" cy="276999"/>
              </a:xfrm>
              <a:prstGeom prst="rect">
                <a:avLst/>
              </a:prstGeom>
              <a:blipFill rotWithShape="1">
                <a:blip r:embed="rId3"/>
                <a:stretch>
                  <a:fillRect/>
                </a:stretch>
              </a:blipFill>
            </p:spPr>
            <p:txBody>
              <a:bodyPr/>
              <a:lstStyle/>
              <a:p>
                <a:r>
                  <a:rPr lang="es-CR">
                    <a:noFill/>
                  </a:rPr>
                  <a:t> </a:t>
                </a:r>
              </a:p>
            </p:txBody>
          </p:sp>
        </mc:Fallback>
      </mc:AlternateContent>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1726322" y="2613282"/>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1461916" y="2937567"/>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3220216" y="2932960"/>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3084157" y="2648725"/>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1880534" y="4012460"/>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3224144" y="2815427"/>
            <a:ext cx="0" cy="141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1862773" y="3132865"/>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1337185" y="2565492"/>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 xmlns:a16="http://schemas.microsoft.com/office/drawing/2014/main"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1337185" y="2565492"/>
                <a:ext cx="450444" cy="184666"/>
              </a:xfrm>
              <a:prstGeom prst="rect">
                <a:avLst/>
              </a:prstGeom>
              <a:blipFill rotWithShape="1">
                <a:blip r:embed="rId4"/>
                <a:stretch>
                  <a:fillRect l="-6757" r="-9459" b="-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3327114" y="2569453"/>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 xmlns:a16="http://schemas.microsoft.com/office/drawing/2014/main" xmlns:a14="http://schemas.microsoft.com/office/drawing/2010/main" id="{4274BF3B-3B74-446B-9B2B-A1E0FB8B3BD2}"/>
                  </a:ext>
                </a:extLst>
              </p:cNvPr>
              <p:cNvSpPr txBox="1">
                <a:spLocks noRot="1" noChangeAspect="1" noMove="1" noResize="1" noEditPoints="1" noAdjustHandles="1" noChangeArrowheads="1" noChangeShapeType="1" noTextEdit="1"/>
              </p:cNvSpPr>
              <p:nvPr/>
            </p:nvSpPr>
            <p:spPr>
              <a:xfrm>
                <a:off x="3327114" y="2569453"/>
                <a:ext cx="450444" cy="184666"/>
              </a:xfrm>
              <a:prstGeom prst="rect">
                <a:avLst/>
              </a:prstGeom>
              <a:blipFill rotWithShape="1">
                <a:blip r:embed="rId5"/>
                <a:stretch>
                  <a:fillRect l="-8108" r="-8108" b="-3226"/>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2269960" y="3126700"/>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2795411" y="3084727"/>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2836430" y="3144716"/>
            <a:ext cx="3901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1868790" y="2352643"/>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1030294" y="3503318"/>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3576629" y="3491761"/>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877894" y="3503318"/>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3885756" y="3494144"/>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1366058" y="3258501"/>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 xmlns:a16="http://schemas.microsoft.com/office/drawing/2014/main"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1366058" y="3258501"/>
                <a:ext cx="185692" cy="184666"/>
              </a:xfrm>
              <a:prstGeom prst="rect">
                <a:avLst/>
              </a:prstGeom>
              <a:blipFill rotWithShape="1">
                <a:blip r:embed="rId6"/>
                <a:stretch>
                  <a:fillRect l="-9677" r="-6452"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3641933" y="3258501"/>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 xmlns:a16="http://schemas.microsoft.com/office/drawing/2014/main" xmlns:a14="http://schemas.microsoft.com/office/drawing/2010/main" id="{EAD23AF1-93EC-4C8B-8A93-51D161528547}"/>
                  </a:ext>
                </a:extLst>
              </p:cNvPr>
              <p:cNvSpPr txBox="1">
                <a:spLocks noRot="1" noChangeAspect="1" noMove="1" noResize="1" noEditPoints="1" noAdjustHandles="1" noChangeArrowheads="1" noChangeShapeType="1" noTextEdit="1"/>
              </p:cNvSpPr>
              <p:nvPr/>
            </p:nvSpPr>
            <p:spPr>
              <a:xfrm>
                <a:off x="3641933" y="3258501"/>
                <a:ext cx="189283" cy="184666"/>
              </a:xfrm>
              <a:prstGeom prst="rect">
                <a:avLst/>
              </a:prstGeom>
              <a:blipFill rotWithShape="1">
                <a:blip r:embed="rId7"/>
                <a:stretch>
                  <a:fillRect l="-9677" r="-9677"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2484742" y="3166168"/>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 xmlns:a16="http://schemas.microsoft.com/office/drawing/2014/main"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2484742" y="3166168"/>
                <a:ext cx="184153" cy="184666"/>
              </a:xfrm>
              <a:prstGeom prst="rect">
                <a:avLst/>
              </a:prstGeom>
              <a:blipFill rotWithShape="1">
                <a:blip r:embed="rId8"/>
                <a:stretch>
                  <a:fillRect l="-13333" r="-6667" b="-6452"/>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2234288" y="2894714"/>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2595344" y="2876307"/>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2971385" y="3296025"/>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 xmlns:a16="http://schemas.microsoft.com/office/drawing/2014/main"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971385" y="3296025"/>
                <a:ext cx="206723" cy="184666"/>
              </a:xfrm>
              <a:prstGeom prst="rect">
                <a:avLst/>
              </a:prstGeom>
              <a:blipFill rotWithShape="1">
                <a:blip r:embed="rId9"/>
                <a:stretch>
                  <a:fillRect l="-20588" r="-5882"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1956468" y="3296025"/>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 xmlns:a16="http://schemas.microsoft.com/office/drawing/2014/main"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956468" y="3296025"/>
                <a:ext cx="203133" cy="184666"/>
              </a:xfrm>
              <a:prstGeom prst="rect">
                <a:avLst/>
              </a:prstGeom>
              <a:blipFill rotWithShape="1">
                <a:blip r:embed="rId10"/>
                <a:stretch>
                  <a:fillRect l="-24242" r="-3030" b="-23333"/>
                </a:stretch>
              </a:blipFill>
            </p:spPr>
            <p:txBody>
              <a:bodyPr/>
              <a:lstStyle/>
              <a:p>
                <a:r>
                  <a:rPr lang="es-CR">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2539909" y="4012460"/>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379342" y="4727561"/>
            <a:ext cx="308759" cy="516058"/>
            <a:chOff x="2173184" y="3373444"/>
            <a:chExt cx="308759" cy="516058"/>
          </a:xfrm>
        </p:grpSpPr>
        <p:sp>
          <p:nvSpPr>
            <p:cNvPr id="2" name="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157"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3"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1792868" y="2926499"/>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3289768" y="2946232"/>
            <a:ext cx="0" cy="2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5" name="TextBox 3">
                <a:extLst>
                  <a:ext uri="{FF2B5EF4-FFF2-40B4-BE49-F238E27FC236}">
                    <a16:creationId xmlns:a16="http://schemas.microsoft.com/office/drawing/2014/main" xmlns="" id="{DF7B317B-CDFC-4DC3-93C4-784EDABFFF7A}"/>
                  </a:ext>
                </a:extLst>
              </p:cNvPr>
              <p:cNvSpPr txBox="1"/>
              <p:nvPr/>
            </p:nvSpPr>
            <p:spPr>
              <a:xfrm>
                <a:off x="1149888" y="2940112"/>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0.55 </m:t>
                      </m:r>
                      <m:r>
                        <a:rPr lang="es-CR" sz="1200" b="0" i="1" smtClean="0">
                          <a:latin typeface="Cambria Math"/>
                        </a:rPr>
                        <m:t>𝑚𝐴</m:t>
                      </m:r>
                    </m:oMath>
                  </m:oMathPara>
                </a14:m>
                <a:endParaRPr lang="en-US" sz="1200" dirty="0"/>
              </a:p>
            </p:txBody>
          </p:sp>
        </mc:Choice>
        <mc:Fallback xmlns="">
          <p:sp>
            <p:nvSpPr>
              <p:cNvPr id="235" name="TextBox 3">
                <a:extLst>
                  <a:ext uri="{FF2B5EF4-FFF2-40B4-BE49-F238E27FC236}">
                    <a16:creationId xmlns="" xmlns:a16="http://schemas.microsoft.com/office/drawing/2014/main"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1149888" y="2940112"/>
                <a:ext cx="583365" cy="184666"/>
              </a:xfrm>
              <a:prstGeom prst="rect">
                <a:avLst/>
              </a:prstGeom>
              <a:blipFill rotWithShape="1">
                <a:blip r:embed="rId11"/>
                <a:stretch>
                  <a:fillRect l="-6316" r="-7368"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36" name="TextBox 3">
                <a:extLst>
                  <a:ext uri="{FF2B5EF4-FFF2-40B4-BE49-F238E27FC236}">
                    <a16:creationId xmlns:a16="http://schemas.microsoft.com/office/drawing/2014/main" xmlns="" id="{DF7B317B-CDFC-4DC3-93C4-784EDABFFF7A}"/>
                  </a:ext>
                </a:extLst>
              </p:cNvPr>
              <p:cNvSpPr txBox="1"/>
              <p:nvPr/>
            </p:nvSpPr>
            <p:spPr>
              <a:xfrm>
                <a:off x="3404795" y="2928736"/>
                <a:ext cx="583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0.45 </m:t>
                      </m:r>
                      <m:r>
                        <a:rPr lang="es-CR" sz="1200" b="0" i="1" smtClean="0">
                          <a:latin typeface="Cambria Math"/>
                        </a:rPr>
                        <m:t>𝑚𝐴</m:t>
                      </m:r>
                    </m:oMath>
                  </m:oMathPara>
                </a14:m>
                <a:endParaRPr lang="en-US" sz="1200" dirty="0"/>
              </a:p>
            </p:txBody>
          </p:sp>
        </mc:Choice>
        <mc:Fallback xmlns="">
          <p:sp>
            <p:nvSpPr>
              <p:cNvPr id="236" name="TextBox 3">
                <a:extLst>
                  <a:ext uri="{FF2B5EF4-FFF2-40B4-BE49-F238E27FC236}">
                    <a16:creationId xmlns="" xmlns:a16="http://schemas.microsoft.com/office/drawing/2014/main"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3404795" y="2928736"/>
                <a:ext cx="583365" cy="184666"/>
              </a:xfrm>
              <a:prstGeom prst="rect">
                <a:avLst/>
              </a:prstGeom>
              <a:blipFill rotWithShape="1">
                <a:blip r:embed="rId12"/>
                <a:stretch>
                  <a:fillRect l="-6316" r="-7368"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1" name="TextBox 191">
                <a:extLst>
                  <a:ext uri="{FF2B5EF4-FFF2-40B4-BE49-F238E27FC236}">
                    <a16:creationId xmlns:a16="http://schemas.microsoft.com/office/drawing/2014/main" xmlns="" id="{051AFA95-9EC1-45D3-A004-58907611ABB7}"/>
                  </a:ext>
                </a:extLst>
              </p:cNvPr>
              <p:cNvSpPr txBox="1"/>
              <p:nvPr/>
            </p:nvSpPr>
            <p:spPr>
              <a:xfrm>
                <a:off x="1945462" y="3494144"/>
                <a:ext cx="46435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a:t>=100</a:t>
                </a:r>
              </a:p>
            </p:txBody>
          </p:sp>
        </mc:Choice>
        <mc:Fallback xmlns="">
          <p:sp>
            <p:nvSpPr>
              <p:cNvPr id="121"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1945462" y="3494144"/>
                <a:ext cx="464358" cy="184666"/>
              </a:xfrm>
              <a:prstGeom prst="rect">
                <a:avLst/>
              </a:prstGeom>
              <a:blipFill rotWithShape="1">
                <a:blip r:embed="rId13"/>
                <a:stretch>
                  <a:fillRect l="-14474" t="-23333" r="-21053" b="-5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2" name="TextBox 191">
                <a:extLst>
                  <a:ext uri="{FF2B5EF4-FFF2-40B4-BE49-F238E27FC236}">
                    <a16:creationId xmlns:a16="http://schemas.microsoft.com/office/drawing/2014/main" xmlns="" id="{051AFA95-9EC1-45D3-A004-58907611ABB7}"/>
                  </a:ext>
                </a:extLst>
              </p:cNvPr>
              <p:cNvSpPr txBox="1"/>
              <p:nvPr/>
            </p:nvSpPr>
            <p:spPr>
              <a:xfrm>
                <a:off x="2799739" y="3508448"/>
                <a:ext cx="389402"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2</m:t>
                        </m:r>
                      </m:sub>
                    </m:sSub>
                  </m:oMath>
                </a14:m>
                <a:r>
                  <a:rPr lang="en-US" sz="1200" dirty="0"/>
                  <a:t>=8</a:t>
                </a:r>
                <a:r>
                  <a:rPr lang="en-US" sz="1200" dirty="0" smtClean="0"/>
                  <a:t>0</a:t>
                </a:r>
                <a:endParaRPr lang="en-US" sz="1200" dirty="0"/>
              </a:p>
            </p:txBody>
          </p:sp>
        </mc:Choice>
        <mc:Fallback xmlns="">
          <p:sp>
            <p:nvSpPr>
              <p:cNvPr id="122" name="TextBox 191">
                <a:extLst>
                  <a:ext uri="{FF2B5EF4-FFF2-40B4-BE49-F238E27FC236}">
                    <a16:creationId xmlns="" xmlns:a16="http://schemas.microsoft.com/office/drawing/2014/main" xmlns:a14="http://schemas.microsoft.com/office/drawing/2010/main" id="{051AFA95-9EC1-45D3-A004-58907611ABB7}"/>
                  </a:ext>
                </a:extLst>
              </p:cNvPr>
              <p:cNvSpPr txBox="1">
                <a:spLocks noRot="1" noChangeAspect="1" noMove="1" noResize="1" noEditPoints="1" noAdjustHandles="1" noChangeArrowheads="1" noChangeShapeType="1" noTextEdit="1"/>
              </p:cNvSpPr>
              <p:nvPr/>
            </p:nvSpPr>
            <p:spPr>
              <a:xfrm>
                <a:off x="2799739" y="3508448"/>
                <a:ext cx="389402" cy="184666"/>
              </a:xfrm>
              <a:prstGeom prst="rect">
                <a:avLst/>
              </a:prstGeom>
              <a:blipFill rotWithShape="1">
                <a:blip r:embed="rId14"/>
                <a:stretch>
                  <a:fillRect l="-17188" t="-26667" r="-23438" b="-50000"/>
                </a:stretch>
              </a:blipFill>
            </p:spPr>
            <p:txBody>
              <a:bodyPr/>
              <a:lstStyle/>
              <a:p>
                <a:r>
                  <a:rPr lang="es-CR">
                    <a:noFill/>
                  </a:rPr>
                  <a:t> </a:t>
                </a:r>
              </a:p>
            </p:txBody>
          </p:sp>
        </mc:Fallback>
      </mc:AlternateContent>
      <p:grpSp>
        <p:nvGrpSpPr>
          <p:cNvPr id="110" name="Group 182">
            <a:extLst>
              <a:ext uri="{FF2B5EF4-FFF2-40B4-BE49-F238E27FC236}">
                <a16:creationId xmlns:a16="http://schemas.microsoft.com/office/drawing/2014/main" xmlns="" id="{0646D11C-040D-43CA-8143-1B110D2FB131}"/>
              </a:ext>
            </a:extLst>
          </p:cNvPr>
          <p:cNvGrpSpPr/>
          <p:nvPr/>
        </p:nvGrpSpPr>
        <p:grpSpPr>
          <a:xfrm rot="10800000">
            <a:off x="2517273" y="5260782"/>
            <a:ext cx="55282" cy="119978"/>
            <a:chOff x="7132321" y="4612913"/>
            <a:chExt cx="119270" cy="287888"/>
          </a:xfrm>
        </p:grpSpPr>
        <p:sp>
          <p:nvSpPr>
            <p:cNvPr id="111"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TextBox 190">
                <a:extLst>
                  <a:ext uri="{FF2B5EF4-FFF2-40B4-BE49-F238E27FC236}">
                    <a16:creationId xmlns:a16="http://schemas.microsoft.com/office/drawing/2014/main" xmlns="" id="{DD506070-295A-42A2-A88A-9E9BD754D637}"/>
                  </a:ext>
                </a:extLst>
              </p:cNvPr>
              <p:cNvSpPr txBox="1"/>
              <p:nvPr/>
            </p:nvSpPr>
            <p:spPr>
              <a:xfrm>
                <a:off x="2379264" y="5467456"/>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14"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2379264" y="5467456"/>
                <a:ext cx="424860" cy="184666"/>
              </a:xfrm>
              <a:prstGeom prst="rect">
                <a:avLst/>
              </a:prstGeom>
              <a:blipFill rotWithShape="1">
                <a:blip r:embed="rId16"/>
                <a:stretch>
                  <a:fillRect l="-5714" r="-20000" b="-6667"/>
                </a:stretch>
              </a:blipFill>
            </p:spPr>
            <p:txBody>
              <a:bodyPr/>
              <a:lstStyle/>
              <a:p>
                <a:r>
                  <a:rPr lang="es-CR">
                    <a:noFill/>
                  </a:rPr>
                  <a:t> </a:t>
                </a:r>
              </a:p>
            </p:txBody>
          </p:sp>
        </mc:Fallback>
      </mc:AlternateContent>
      <p:grpSp>
        <p:nvGrpSpPr>
          <p:cNvPr id="7" name="6 Grupo"/>
          <p:cNvGrpSpPr/>
          <p:nvPr/>
        </p:nvGrpSpPr>
        <p:grpSpPr>
          <a:xfrm rot="10800000">
            <a:off x="2414664" y="1514695"/>
            <a:ext cx="401063" cy="321610"/>
            <a:chOff x="1382309" y="1234491"/>
            <a:chExt cx="401063" cy="321610"/>
          </a:xfrm>
        </p:grpSpPr>
        <p:grpSp>
          <p:nvGrpSpPr>
            <p:cNvPr id="118" name="Group 94">
              <a:extLst>
                <a:ext uri="{FF2B5EF4-FFF2-40B4-BE49-F238E27FC236}">
                  <a16:creationId xmlns:a16="http://schemas.microsoft.com/office/drawing/2014/main" xmlns="" id="{0966BAAB-165E-43D9-B473-79727363905C}"/>
                </a:ext>
              </a:extLst>
            </p:cNvPr>
            <p:cNvGrpSpPr/>
            <p:nvPr/>
          </p:nvGrpSpPr>
          <p:grpSpPr>
            <a:xfrm>
              <a:off x="1382309" y="1487879"/>
              <a:ext cx="401063" cy="68222"/>
              <a:chOff x="7529811" y="3713163"/>
              <a:chExt cx="640072" cy="158750"/>
            </a:xfrm>
          </p:grpSpPr>
          <p:cxnSp>
            <p:nvCxnSpPr>
              <p:cNvPr id="120"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1582842" y="1234491"/>
              <a:ext cx="0" cy="239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132 CuadroTexto"/>
              <p:cNvSpPr txBox="1"/>
              <p:nvPr/>
            </p:nvSpPr>
            <p:spPr>
              <a:xfrm>
                <a:off x="2471915" y="1130631"/>
                <a:ext cx="772839" cy="325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𝑜𝑓𝑓𝑠𝑒𝑡</m:t>
                          </m:r>
                        </m:sub>
                      </m:sSub>
                    </m:oMath>
                  </m:oMathPara>
                </a14:m>
                <a:endParaRPr lang="es-CR" sz="1400" dirty="0"/>
              </a:p>
            </p:txBody>
          </p:sp>
        </mc:Choice>
        <mc:Fallback xmlns="">
          <p:sp>
            <p:nvSpPr>
              <p:cNvPr id="133" name="132 CuadroTexto"/>
              <p:cNvSpPr txBox="1">
                <a:spLocks noRot="1" noChangeAspect="1" noMove="1" noResize="1" noEditPoints="1" noAdjustHandles="1" noChangeArrowheads="1" noChangeShapeType="1" noTextEdit="1"/>
              </p:cNvSpPr>
              <p:nvPr/>
            </p:nvSpPr>
            <p:spPr>
              <a:xfrm>
                <a:off x="2471915" y="1130631"/>
                <a:ext cx="772839" cy="325025"/>
              </a:xfrm>
              <a:prstGeom prst="rect">
                <a:avLst/>
              </a:prstGeom>
              <a:blipFill rotWithShape="1">
                <a:blip r:embed="rId18"/>
                <a:stretch>
                  <a:fillRect b="-1852"/>
                </a:stretch>
              </a:blipFill>
            </p:spPr>
            <p:txBody>
              <a:bodyPr/>
              <a:lstStyle/>
              <a:p>
                <a:r>
                  <a:rPr lang="es-CR">
                    <a:noFill/>
                  </a:rPr>
                  <a:t> </a:t>
                </a:r>
              </a:p>
            </p:txBody>
          </p:sp>
        </mc:Fallback>
      </mc:AlternateContent>
      <p:cxnSp>
        <p:nvCxnSpPr>
          <p:cNvPr id="134" name="Straight Connector 170">
            <a:extLst>
              <a:ext uri="{FF2B5EF4-FFF2-40B4-BE49-F238E27FC236}">
                <a16:creationId xmlns:a16="http://schemas.microsoft.com/office/drawing/2014/main" xmlns="" id="{28AD3513-9E21-4548-8150-E8419078DB87}"/>
              </a:ext>
            </a:extLst>
          </p:cNvPr>
          <p:cNvCxnSpPr>
            <a:cxnSpLocks/>
          </p:cNvCxnSpPr>
          <p:nvPr/>
        </p:nvCxnSpPr>
        <p:spPr>
          <a:xfrm>
            <a:off x="2815727" y="1545120"/>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70">
            <a:extLst>
              <a:ext uri="{FF2B5EF4-FFF2-40B4-BE49-F238E27FC236}">
                <a16:creationId xmlns:a16="http://schemas.microsoft.com/office/drawing/2014/main" xmlns="" id="{28AD3513-9E21-4548-8150-E8419078DB87}"/>
              </a:ext>
            </a:extLst>
          </p:cNvPr>
          <p:cNvCxnSpPr>
            <a:cxnSpLocks/>
          </p:cNvCxnSpPr>
          <p:nvPr/>
        </p:nvCxnSpPr>
        <p:spPr>
          <a:xfrm>
            <a:off x="1056686" y="1545120"/>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70">
            <a:extLst>
              <a:ext uri="{FF2B5EF4-FFF2-40B4-BE49-F238E27FC236}">
                <a16:creationId xmlns:a16="http://schemas.microsoft.com/office/drawing/2014/main" xmlns="" id="{28AD3513-9E21-4548-8150-E8419078DB87}"/>
              </a:ext>
            </a:extLst>
          </p:cNvPr>
          <p:cNvCxnSpPr>
            <a:cxnSpLocks/>
          </p:cNvCxnSpPr>
          <p:nvPr/>
        </p:nvCxnSpPr>
        <p:spPr>
          <a:xfrm>
            <a:off x="3233668" y="2875707"/>
            <a:ext cx="9395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70">
            <a:extLst>
              <a:ext uri="{FF2B5EF4-FFF2-40B4-BE49-F238E27FC236}">
                <a16:creationId xmlns:a16="http://schemas.microsoft.com/office/drawing/2014/main" xmlns="" id="{28AD3513-9E21-4548-8150-E8419078DB87}"/>
              </a:ext>
            </a:extLst>
          </p:cNvPr>
          <p:cNvCxnSpPr>
            <a:cxnSpLocks/>
          </p:cNvCxnSpPr>
          <p:nvPr/>
        </p:nvCxnSpPr>
        <p:spPr>
          <a:xfrm>
            <a:off x="1036988" y="2867502"/>
            <a:ext cx="84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57">
            <a:extLst>
              <a:ext uri="{FF2B5EF4-FFF2-40B4-BE49-F238E27FC236}">
                <a16:creationId xmlns:a16="http://schemas.microsoft.com/office/drawing/2014/main" xmlns="" id="{1FFAE678-2703-4FCD-864E-075362E2BD08}"/>
              </a:ext>
            </a:extLst>
          </p:cNvPr>
          <p:cNvCxnSpPr>
            <a:cxnSpLocks/>
          </p:cNvCxnSpPr>
          <p:nvPr/>
        </p:nvCxnSpPr>
        <p:spPr>
          <a:xfrm>
            <a:off x="4168861" y="1550803"/>
            <a:ext cx="0" cy="13249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57">
            <a:extLst>
              <a:ext uri="{FF2B5EF4-FFF2-40B4-BE49-F238E27FC236}">
                <a16:creationId xmlns:a16="http://schemas.microsoft.com/office/drawing/2014/main" xmlns="" id="{1FFAE678-2703-4FCD-864E-075362E2BD08}"/>
              </a:ext>
            </a:extLst>
          </p:cNvPr>
          <p:cNvCxnSpPr>
            <a:cxnSpLocks/>
          </p:cNvCxnSpPr>
          <p:nvPr/>
        </p:nvCxnSpPr>
        <p:spPr>
          <a:xfrm>
            <a:off x="1056686" y="1538112"/>
            <a:ext cx="0" cy="1337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57">
            <a:extLst>
              <a:ext uri="{FF2B5EF4-FFF2-40B4-BE49-F238E27FC236}">
                <a16:creationId xmlns:a16="http://schemas.microsoft.com/office/drawing/2014/main" xmlns="" id="{1FFAE678-2703-4FCD-864E-075362E2BD08}"/>
              </a:ext>
            </a:extLst>
          </p:cNvPr>
          <p:cNvCxnSpPr>
            <a:cxnSpLocks/>
            <a:endCxn id="178" idx="0"/>
          </p:cNvCxnSpPr>
          <p:nvPr/>
        </p:nvCxnSpPr>
        <p:spPr>
          <a:xfrm>
            <a:off x="2612330" y="1745108"/>
            <a:ext cx="6878" cy="487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4235639" y="2455443"/>
            <a:ext cx="797013" cy="261610"/>
          </a:xfrm>
          <a:prstGeom prst="rect">
            <a:avLst/>
          </a:prstGeom>
          <a:noFill/>
        </p:spPr>
        <p:txBody>
          <a:bodyPr wrap="none" rtlCol="0">
            <a:spAutoFit/>
          </a:bodyPr>
          <a:lstStyle/>
          <a:p>
            <a:r>
              <a:rPr lang="es-CR" sz="1100" dirty="0" smtClean="0"/>
              <a:t>Offset </a:t>
            </a:r>
            <a:r>
              <a:rPr lang="es-CR" sz="1100" dirty="0" err="1" smtClean="0"/>
              <a:t>Null</a:t>
            </a:r>
            <a:endParaRPr lang="es-CR" sz="1100" dirty="0"/>
          </a:p>
        </p:txBody>
      </p:sp>
      <p:sp>
        <p:nvSpPr>
          <p:cNvPr id="141" name="140 CuadroTexto"/>
          <p:cNvSpPr txBox="1"/>
          <p:nvPr/>
        </p:nvSpPr>
        <p:spPr>
          <a:xfrm>
            <a:off x="183285" y="2478964"/>
            <a:ext cx="797013" cy="261610"/>
          </a:xfrm>
          <a:prstGeom prst="rect">
            <a:avLst/>
          </a:prstGeom>
          <a:noFill/>
        </p:spPr>
        <p:txBody>
          <a:bodyPr wrap="none" rtlCol="0">
            <a:spAutoFit/>
          </a:bodyPr>
          <a:lstStyle/>
          <a:p>
            <a:r>
              <a:rPr lang="es-CR" sz="1100" dirty="0" smtClean="0"/>
              <a:t>Offset </a:t>
            </a:r>
            <a:r>
              <a:rPr lang="es-CR" sz="1100" dirty="0" err="1" smtClean="0"/>
              <a:t>Null</a:t>
            </a:r>
            <a:endParaRPr lang="es-CR" sz="1100" dirty="0"/>
          </a:p>
        </p:txBody>
      </p:sp>
      <p:cxnSp>
        <p:nvCxnSpPr>
          <p:cNvPr id="145" name="Straight Connector 157">
            <a:extLst>
              <a:ext uri="{FF2B5EF4-FFF2-40B4-BE49-F238E27FC236}">
                <a16:creationId xmlns:a16="http://schemas.microsoft.com/office/drawing/2014/main" xmlns="" id="{1FFAE678-2703-4FCD-864E-075362E2BD08}"/>
              </a:ext>
            </a:extLst>
          </p:cNvPr>
          <p:cNvCxnSpPr>
            <a:cxnSpLocks/>
          </p:cNvCxnSpPr>
          <p:nvPr/>
        </p:nvCxnSpPr>
        <p:spPr>
          <a:xfrm>
            <a:off x="3227343" y="2352643"/>
            <a:ext cx="0" cy="2073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57">
            <a:extLst>
              <a:ext uri="{FF2B5EF4-FFF2-40B4-BE49-F238E27FC236}">
                <a16:creationId xmlns:a16="http://schemas.microsoft.com/office/drawing/2014/main" xmlns="" id="{1FFAE678-2703-4FCD-864E-075362E2BD08}"/>
              </a:ext>
            </a:extLst>
          </p:cNvPr>
          <p:cNvCxnSpPr>
            <a:cxnSpLocks/>
          </p:cNvCxnSpPr>
          <p:nvPr/>
        </p:nvCxnSpPr>
        <p:spPr>
          <a:xfrm>
            <a:off x="1869826" y="2796704"/>
            <a:ext cx="0" cy="141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57">
            <a:extLst>
              <a:ext uri="{FF2B5EF4-FFF2-40B4-BE49-F238E27FC236}">
                <a16:creationId xmlns:a16="http://schemas.microsoft.com/office/drawing/2014/main" xmlns="" id="{1FFAE678-2703-4FCD-864E-075362E2BD08}"/>
              </a:ext>
            </a:extLst>
          </p:cNvPr>
          <p:cNvCxnSpPr>
            <a:cxnSpLocks/>
          </p:cNvCxnSpPr>
          <p:nvPr/>
        </p:nvCxnSpPr>
        <p:spPr>
          <a:xfrm>
            <a:off x="1863928" y="2352643"/>
            <a:ext cx="0" cy="2073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127 CuadroTexto"/>
              <p:cNvSpPr txBox="1"/>
              <p:nvPr/>
            </p:nvSpPr>
            <p:spPr>
              <a:xfrm>
                <a:off x="5636791" y="2167535"/>
                <a:ext cx="5181686" cy="604524"/>
              </a:xfrm>
              <a:prstGeom prst="rect">
                <a:avLst/>
              </a:prstGeom>
              <a:noFill/>
            </p:spPr>
            <p:txBody>
              <a:bodyPr wrap="square" rtlCol="0">
                <a:spAutoFit/>
              </a:bodyPr>
              <a:lstStyle/>
              <a:p>
                <a:r>
                  <a:rPr lang="es-CR" sz="1600" dirty="0" smtClean="0"/>
                  <a:t>a. Encuentre los siguientes valores para balancear el circuito usando un potenciómetro (</a:t>
                </a:r>
                <a14:m>
                  <m:oMath xmlns:m="http://schemas.openxmlformats.org/officeDocument/2006/math">
                    <m:sSub>
                      <m:sSubPr>
                        <m:ctrlPr>
                          <a:rPr lang="es-CR" sz="1600" i="1" smtClean="0">
                            <a:latin typeface="Cambria Math"/>
                          </a:rPr>
                        </m:ctrlPr>
                      </m:sSubPr>
                      <m:e>
                        <m:r>
                          <a:rPr lang="es-CR" sz="1600" b="0" i="1" smtClean="0">
                            <a:latin typeface="Cambria Math"/>
                          </a:rPr>
                          <m:t>𝑅</m:t>
                        </m:r>
                      </m:e>
                      <m:sub>
                        <m:r>
                          <a:rPr lang="es-CR" sz="1600" b="0" i="1" smtClean="0">
                            <a:latin typeface="Cambria Math"/>
                          </a:rPr>
                          <m:t>𝑜𝑓𝑓𝑠𝑒𝑡</m:t>
                        </m:r>
                      </m:sub>
                    </m:sSub>
                  </m:oMath>
                </a14:m>
                <a:r>
                  <a:rPr lang="es-CR" sz="1600" dirty="0" smtClean="0"/>
                  <a:t>) de </a:t>
                </a:r>
                <a14:m>
                  <m:oMath xmlns:m="http://schemas.openxmlformats.org/officeDocument/2006/math">
                    <m:r>
                      <a:rPr lang="es-CR" sz="1600" i="1">
                        <a:latin typeface="Cambria Math"/>
                      </a:rPr>
                      <m:t>2</m:t>
                    </m:r>
                    <m:r>
                      <a:rPr lang="es-CR" sz="1600" b="0" i="1" smtClean="0">
                        <a:latin typeface="Cambria Math"/>
                      </a:rPr>
                      <m:t>0 </m:t>
                    </m:r>
                    <m:r>
                      <a:rPr lang="es-CR" sz="1600" b="0" i="1" smtClean="0">
                        <a:latin typeface="Cambria Math"/>
                      </a:rPr>
                      <m:t>𝐾</m:t>
                    </m:r>
                    <m:r>
                      <m:rPr>
                        <m:sty m:val="p"/>
                      </m:rPr>
                      <a:rPr lang="el-GR" sz="1600" b="0" i="1" smtClean="0">
                        <a:latin typeface="Cambria Math"/>
                        <a:ea typeface="Cambria Math"/>
                      </a:rPr>
                      <m:t>Ω</m:t>
                    </m:r>
                  </m:oMath>
                </a14:m>
                <a:endParaRPr lang="es-CR" sz="1600" b="0" dirty="0" smtClean="0">
                  <a:ea typeface="Cambria Math"/>
                </a:endParaRPr>
              </a:p>
            </p:txBody>
          </p:sp>
        </mc:Choice>
        <mc:Fallback xmlns="">
          <p:sp>
            <p:nvSpPr>
              <p:cNvPr id="128" name="127 CuadroTexto"/>
              <p:cNvSpPr txBox="1">
                <a:spLocks noRot="1" noChangeAspect="1" noMove="1" noResize="1" noEditPoints="1" noAdjustHandles="1" noChangeArrowheads="1" noChangeShapeType="1" noTextEdit="1"/>
              </p:cNvSpPr>
              <p:nvPr/>
            </p:nvSpPr>
            <p:spPr>
              <a:xfrm>
                <a:off x="5636791" y="2167535"/>
                <a:ext cx="5181686" cy="604524"/>
              </a:xfrm>
              <a:prstGeom prst="rect">
                <a:avLst/>
              </a:prstGeom>
              <a:blipFill rotWithShape="1">
                <a:blip r:embed="rId19"/>
                <a:stretch>
                  <a:fillRect l="-706" t="-3030" r="-471" b="-1010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4" name="143 CuadroTexto"/>
              <p:cNvSpPr txBox="1"/>
              <p:nvPr/>
            </p:nvSpPr>
            <p:spPr>
              <a:xfrm>
                <a:off x="6820085" y="3585197"/>
                <a:ext cx="1599284" cy="325025"/>
              </a:xfrm>
              <a:prstGeom prst="rect">
                <a:avLst/>
              </a:prstGeom>
              <a:noFill/>
            </p:spPr>
            <p:txBody>
              <a:bodyPr wrap="none" rtlCol="0">
                <a:spAutoFit/>
              </a:bodyPr>
              <a:lstStyle/>
              <a:p>
                <a:pPr algn="r"/>
                <a14:m>
                  <m:oMathPara xmlns:m="http://schemas.openxmlformats.org/officeDocument/2006/math">
                    <m:oMathParaPr>
                      <m:jc m:val="centerGroup"/>
                    </m:oMathParaPr>
                    <m:oMath xmlns:m="http://schemas.openxmlformats.org/officeDocument/2006/math">
                      <m:d>
                        <m:dPr>
                          <m:ctrlPr>
                            <a:rPr lang="es-CR" sz="1400" b="0" i="1" smtClean="0">
                              <a:latin typeface="Cambria Math"/>
                            </a:rPr>
                          </m:ctrlPr>
                        </m:dPr>
                        <m:e>
                          <m:r>
                            <a:rPr lang="es-CR" sz="1400" b="0" i="1" smtClean="0">
                              <a:latin typeface="Cambria Math"/>
                            </a:rPr>
                            <m:t>1−</m:t>
                          </m:r>
                          <m:r>
                            <a:rPr lang="es-CR" sz="1400" b="0" i="1" smtClean="0">
                              <a:latin typeface="Cambria Math"/>
                            </a:rPr>
                            <m:t>𝑎</m:t>
                          </m:r>
                        </m:e>
                      </m:d>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𝑜𝑓𝑓𝑠𝑒𝑡</m:t>
                          </m:r>
                        </m:sub>
                      </m:sSub>
                      <m:r>
                        <a:rPr lang="es-CR" sz="1400" b="0" i="1" smtClean="0">
                          <a:latin typeface="Cambria Math"/>
                        </a:rPr>
                        <m:t>=?</m:t>
                      </m:r>
                    </m:oMath>
                  </m:oMathPara>
                </a14:m>
                <a:endParaRPr lang="es-CR" sz="1400" dirty="0"/>
              </a:p>
            </p:txBody>
          </p:sp>
        </mc:Choice>
        <mc:Fallback xmlns="">
          <p:sp>
            <p:nvSpPr>
              <p:cNvPr id="144" name="143 CuadroTexto"/>
              <p:cNvSpPr txBox="1">
                <a:spLocks noRot="1" noChangeAspect="1" noMove="1" noResize="1" noEditPoints="1" noAdjustHandles="1" noChangeArrowheads="1" noChangeShapeType="1" noTextEdit="1"/>
              </p:cNvSpPr>
              <p:nvPr/>
            </p:nvSpPr>
            <p:spPr>
              <a:xfrm>
                <a:off x="6820085" y="3585197"/>
                <a:ext cx="1599284" cy="325025"/>
              </a:xfrm>
              <a:prstGeom prst="rect">
                <a:avLst/>
              </a:prstGeom>
              <a:blipFill rotWithShape="1">
                <a:blip r:embed="rId20"/>
                <a:stretch>
                  <a:fillRect b="-3774"/>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46" name="145 CuadroTexto"/>
              <p:cNvSpPr txBox="1"/>
              <p:nvPr/>
            </p:nvSpPr>
            <p:spPr>
              <a:xfrm>
                <a:off x="7051495" y="3195065"/>
                <a:ext cx="1136465" cy="325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𝑎</m:t>
                      </m:r>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𝑜𝑓𝑓𝑠𝑒𝑡</m:t>
                          </m:r>
                        </m:sub>
                      </m:sSub>
                      <m:r>
                        <a:rPr lang="es-CR" sz="1400" b="0" i="1" smtClean="0">
                          <a:latin typeface="Cambria Math"/>
                        </a:rPr>
                        <m:t>=?</m:t>
                      </m:r>
                    </m:oMath>
                  </m:oMathPara>
                </a14:m>
                <a:endParaRPr lang="es-CR" sz="1400" dirty="0"/>
              </a:p>
            </p:txBody>
          </p:sp>
        </mc:Choice>
        <mc:Fallback xmlns="">
          <p:sp>
            <p:nvSpPr>
              <p:cNvPr id="146" name="145 CuadroTexto"/>
              <p:cNvSpPr txBox="1">
                <a:spLocks noRot="1" noChangeAspect="1" noMove="1" noResize="1" noEditPoints="1" noAdjustHandles="1" noChangeArrowheads="1" noChangeShapeType="1" noTextEdit="1"/>
              </p:cNvSpPr>
              <p:nvPr/>
            </p:nvSpPr>
            <p:spPr>
              <a:xfrm>
                <a:off x="7051495" y="3195065"/>
                <a:ext cx="1136465" cy="325025"/>
              </a:xfrm>
              <a:prstGeom prst="rect">
                <a:avLst/>
              </a:prstGeom>
              <a:blipFill rotWithShape="1">
                <a:blip r:embed="rId21"/>
                <a:stretch>
                  <a:fillRect b="-3774"/>
                </a:stretch>
              </a:blipFill>
            </p:spPr>
            <p:txBody>
              <a:bodyPr/>
              <a:lstStyle/>
              <a:p>
                <a:r>
                  <a:rPr lang="es-CR">
                    <a:noFill/>
                  </a:rPr>
                  <a:t> </a:t>
                </a:r>
              </a:p>
            </p:txBody>
          </p:sp>
        </mc:Fallback>
      </mc:AlternateContent>
      <p:sp>
        <p:nvSpPr>
          <p:cNvPr id="5" name="4 CuadroTexto"/>
          <p:cNvSpPr txBox="1"/>
          <p:nvPr/>
        </p:nvSpPr>
        <p:spPr>
          <a:xfrm>
            <a:off x="783771" y="605642"/>
            <a:ext cx="2356222" cy="369332"/>
          </a:xfrm>
          <a:prstGeom prst="rect">
            <a:avLst/>
          </a:prstGeom>
          <a:noFill/>
          <a:ln>
            <a:solidFill>
              <a:srgbClr val="FF0000"/>
            </a:solidFill>
          </a:ln>
        </p:spPr>
        <p:txBody>
          <a:bodyPr wrap="none" rtlCol="0">
            <a:spAutoFit/>
          </a:bodyPr>
          <a:lstStyle/>
          <a:p>
            <a:r>
              <a:rPr lang="es-CR" dirty="0" smtClean="0"/>
              <a:t>Práctica para la casa #1</a:t>
            </a:r>
            <a:endParaRPr lang="es-CR" dirty="0"/>
          </a:p>
        </p:txBody>
      </p:sp>
    </p:spTree>
    <p:extLst>
      <p:ext uri="{BB962C8B-B14F-4D97-AF65-F5344CB8AC3E}">
        <p14:creationId xmlns:p14="http://schemas.microsoft.com/office/powerpoint/2010/main" val="2936034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1">
            <a:extLst>
              <a:ext uri="{FF2B5EF4-FFF2-40B4-BE49-F238E27FC236}">
                <a16:creationId xmlns:a16="http://schemas.microsoft.com/office/drawing/2014/main" xmlns="" id="{AFDFABC7-9FD6-4358-BAE3-6DE9C4E6F906}"/>
              </a:ext>
            </a:extLst>
          </p:cNvPr>
          <p:cNvSpPr txBox="1"/>
          <p:nvPr/>
        </p:nvSpPr>
        <p:spPr>
          <a:xfrm>
            <a:off x="801513" y="496711"/>
            <a:ext cx="10278166" cy="646331"/>
          </a:xfrm>
          <a:prstGeom prst="rect">
            <a:avLst/>
          </a:prstGeom>
          <a:noFill/>
        </p:spPr>
        <p:txBody>
          <a:bodyPr wrap="square" rtlCol="0">
            <a:spAutoFit/>
          </a:bodyPr>
          <a:lstStyle/>
          <a:p>
            <a:r>
              <a:rPr lang="es-CR" dirty="0" smtClean="0"/>
              <a:t>b. Utilizando las especificaciones del fabricante para cada uno de los circuitos integrados, llene la siguiente tabla  (use valores típicos):</a:t>
            </a:r>
            <a:endParaRPr lang="es-CR" dirty="0"/>
          </a:p>
        </p:txBody>
      </p:sp>
      <mc:AlternateContent xmlns:mc="http://schemas.openxmlformats.org/markup-compatibility/2006" xmlns:a14="http://schemas.microsoft.com/office/drawing/2010/main">
        <mc:Choice Requires="a14">
          <p:graphicFrame>
            <p:nvGraphicFramePr>
              <p:cNvPr id="5" name="4 Tabla"/>
              <p:cNvGraphicFramePr>
                <a:graphicFrameLocks noGrp="1"/>
              </p:cNvGraphicFramePr>
              <p:nvPr>
                <p:extLst>
                  <p:ext uri="{D42A27DB-BD31-4B8C-83A1-F6EECF244321}">
                    <p14:modId xmlns:p14="http://schemas.microsoft.com/office/powerpoint/2010/main" val="2999316224"/>
                  </p:ext>
                </p:extLst>
              </p:nvPr>
            </p:nvGraphicFramePr>
            <p:xfrm>
              <a:off x="713840" y="1755495"/>
              <a:ext cx="10270835" cy="2026920"/>
            </p:xfrm>
            <a:graphic>
              <a:graphicData uri="http://schemas.openxmlformats.org/drawingml/2006/table">
                <a:tbl>
                  <a:tblPr firstRow="1" bandRow="1">
                    <a:tableStyleId>{5C22544A-7EE6-4342-B048-85BDC9FD1C3A}</a:tableStyleId>
                  </a:tblPr>
                  <a:tblGrid>
                    <a:gridCol w="1958107"/>
                    <a:gridCol w="676894"/>
                    <a:gridCol w="641267"/>
                    <a:gridCol w="581891"/>
                    <a:gridCol w="831273"/>
                    <a:gridCol w="653143"/>
                    <a:gridCol w="1626920"/>
                    <a:gridCol w="878773"/>
                    <a:gridCol w="2422567"/>
                  </a:tblGrid>
                  <a:tr h="370840">
                    <a:tc>
                      <a:txBody>
                        <a:bodyPr/>
                        <a:lstStyle/>
                        <a:p>
                          <a:pPr algn="ctr"/>
                          <a:r>
                            <a:rPr lang="es-CR" dirty="0" smtClean="0"/>
                            <a:t>Circuito</a:t>
                          </a:r>
                          <a:r>
                            <a:rPr lang="es-CR" baseline="0" dirty="0" smtClean="0"/>
                            <a:t> Integrado</a:t>
                          </a:r>
                          <a:endParaRPr lang="es-C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1" i="1" smtClean="0">
                                        <a:latin typeface="Cambria Math"/>
                                      </a:rPr>
                                      <m:t>𝑽</m:t>
                                    </m:r>
                                  </m:e>
                                  <m:sub>
                                    <m:r>
                                      <a:rPr lang="es-CR" b="1" i="1" smtClean="0">
                                        <a:latin typeface="Cambria Math"/>
                                      </a:rPr>
                                      <m:t>𝒊𝒐𝒔</m:t>
                                    </m:r>
                                  </m:sub>
                                </m:sSub>
                              </m:oMath>
                            </m:oMathPara>
                          </a14:m>
                          <a:endParaRPr lang="es-C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1" i="1" smtClean="0">
                                        <a:latin typeface="Cambria Math"/>
                                      </a:rPr>
                                      <m:t>𝑰</m:t>
                                    </m:r>
                                  </m:e>
                                  <m:sub>
                                    <m:r>
                                      <a:rPr lang="es-CR" b="1" i="1" smtClean="0">
                                        <a:latin typeface="Cambria Math"/>
                                      </a:rPr>
                                      <m:t>𝒃𝒊𝒂𝒔</m:t>
                                    </m:r>
                                  </m:sub>
                                </m:sSub>
                              </m:oMath>
                            </m:oMathPara>
                          </a14:m>
                          <a:endParaRPr lang="es-C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1" i="1" smtClean="0">
                                        <a:latin typeface="Cambria Math"/>
                                      </a:rPr>
                                      <m:t>𝑰</m:t>
                                    </m:r>
                                  </m:e>
                                  <m:sub>
                                    <m:r>
                                      <a:rPr lang="es-CR" b="1" i="1" smtClean="0">
                                        <a:latin typeface="Cambria Math"/>
                                      </a:rPr>
                                      <m:t>𝒐𝒔</m:t>
                                    </m:r>
                                  </m:sub>
                                </m:sSub>
                              </m:oMath>
                            </m:oMathPara>
                          </a14:m>
                          <a:endParaRPr lang="es-C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1" i="1" smtClean="0">
                                        <a:latin typeface="Cambria Math"/>
                                      </a:rPr>
                                      <m:t>𝑰</m:t>
                                    </m:r>
                                  </m:e>
                                  <m:sub>
                                    <m:r>
                                      <a:rPr lang="es-CR" b="1" i="1" smtClean="0">
                                        <a:latin typeface="Cambria Math"/>
                                      </a:rPr>
                                      <m:t>𝑩</m:t>
                                    </m:r>
                                    <m:r>
                                      <a:rPr lang="es-CR" b="1" i="1" smtClean="0">
                                        <a:latin typeface="Cambria Math"/>
                                      </a:rPr>
                                      <m:t>𝟏</m:t>
                                    </m:r>
                                  </m:sub>
                                </m:sSub>
                              </m:oMath>
                            </m:oMathPara>
                          </a14:m>
                          <a:endParaRPr lang="es-C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1" i="1" smtClean="0">
                                        <a:latin typeface="Cambria Math"/>
                                      </a:rPr>
                                      <m:t>𝑰</m:t>
                                    </m:r>
                                  </m:e>
                                  <m:sub>
                                    <m:r>
                                      <a:rPr lang="es-CR" b="1" i="1" smtClean="0">
                                        <a:latin typeface="Cambria Math"/>
                                      </a:rPr>
                                      <m:t>𝑩</m:t>
                                    </m:r>
                                    <m:r>
                                      <a:rPr lang="es-CR" b="1" i="1" smtClean="0">
                                        <a:latin typeface="Cambria Math"/>
                                      </a:rPr>
                                      <m:t>𝟐</m:t>
                                    </m:r>
                                  </m:sub>
                                </m:sSub>
                              </m:oMath>
                            </m:oMathPara>
                          </a14:m>
                          <a:endParaRPr lang="es-CR" dirty="0"/>
                        </a:p>
                        <a:p>
                          <a:pPr algn="ctr"/>
                          <a:endParaRPr lang="es-C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R" dirty="0" smtClean="0"/>
                            <a:t>Posee Offset</a:t>
                          </a:r>
                          <a:r>
                            <a:rPr lang="es-CR" baseline="0" dirty="0" smtClean="0"/>
                            <a:t> </a:t>
                          </a:r>
                          <a:r>
                            <a:rPr lang="es-CR" baseline="0" dirty="0" err="1" smtClean="0"/>
                            <a:t>Null</a:t>
                          </a:r>
                          <a:r>
                            <a:rPr lang="es-CR" baseline="0" dirty="0" smtClean="0"/>
                            <a:t>?</a:t>
                          </a:r>
                          <a:endParaRPr lang="es-CR" dirty="0" smtClean="0"/>
                        </a:p>
                        <a:p>
                          <a:pPr algn="ctr"/>
                          <a:endParaRPr lang="es-CR" dirty="0"/>
                        </a:p>
                      </a:txBody>
                      <a:tcPr/>
                    </a:tc>
                    <a:tc>
                      <a:txBody>
                        <a:bodyPr/>
                        <a:lstStyle/>
                        <a:p>
                          <a:pPr algn="ctr"/>
                          <a:r>
                            <a:rPr lang="es-CR" dirty="0" smtClean="0"/>
                            <a:t>SVRR</a:t>
                          </a:r>
                        </a:p>
                        <a:p>
                          <a:pPr algn="ctr"/>
                          <a:r>
                            <a:rPr lang="es-CR" dirty="0" smtClean="0"/>
                            <a:t>PSRR</a:t>
                          </a:r>
                          <a:endParaRPr lang="es-CR" dirty="0"/>
                        </a:p>
                      </a:txBody>
                      <a:tcPr/>
                    </a:tc>
                    <a:tc>
                      <a:txBody>
                        <a:bodyPr/>
                        <a:lstStyle/>
                        <a:p>
                          <a:pPr algn="ctr"/>
                          <a:r>
                            <a:rPr lang="es-CR" dirty="0" smtClean="0"/>
                            <a:t>Variación de </a:t>
                          </a:r>
                          <a14:m>
                            <m:oMath xmlns:m="http://schemas.openxmlformats.org/officeDocument/2006/math">
                              <m:sSub>
                                <m:sSubPr>
                                  <m:ctrlPr>
                                    <a:rPr lang="es-CR" i="1" smtClean="0">
                                      <a:latin typeface="Cambria Math"/>
                                    </a:rPr>
                                  </m:ctrlPr>
                                </m:sSubPr>
                                <m:e>
                                  <m:r>
                                    <a:rPr lang="es-CR" b="1" i="1" smtClean="0">
                                      <a:latin typeface="Cambria Math"/>
                                    </a:rPr>
                                    <m:t>𝑽</m:t>
                                  </m:r>
                                </m:e>
                                <m:sub>
                                  <m:r>
                                    <a:rPr lang="es-CR" b="1" i="1" smtClean="0">
                                      <a:latin typeface="Cambria Math"/>
                                    </a:rPr>
                                    <m:t>𝒊𝒐𝒔</m:t>
                                  </m:r>
                                </m:sub>
                              </m:sSub>
                            </m:oMath>
                          </a14:m>
                          <a:r>
                            <a:rPr lang="es-CR" dirty="0" smtClean="0"/>
                            <a:t> si la alimentación</a:t>
                          </a:r>
                          <a:r>
                            <a:rPr lang="es-CR" baseline="0" dirty="0" smtClean="0"/>
                            <a:t> varía 5 V</a:t>
                          </a:r>
                          <a:endParaRPr lang="es-CR" dirty="0"/>
                        </a:p>
                      </a:txBody>
                      <a:tcPr/>
                    </a:tc>
                  </a:tr>
                  <a:tr h="370840">
                    <a:tc>
                      <a:txBody>
                        <a:bodyPr/>
                        <a:lstStyle/>
                        <a:p>
                          <a:r>
                            <a:rPr lang="es-CR" dirty="0" smtClean="0"/>
                            <a:t>LM 741</a:t>
                          </a:r>
                          <a:endParaRPr lang="es-CR" dirty="0"/>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r>
                  <a:tr h="370840">
                    <a:tc>
                      <a:txBody>
                        <a:bodyPr/>
                        <a:lstStyle/>
                        <a:p>
                          <a:r>
                            <a:rPr lang="es-CR" dirty="0" smtClean="0"/>
                            <a:t>LF 353</a:t>
                          </a:r>
                          <a:endParaRPr lang="es-CR" dirty="0"/>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r>
                  <a:tr h="370840">
                    <a:tc>
                      <a:txBody>
                        <a:bodyPr/>
                        <a:lstStyle/>
                        <a:p>
                          <a:r>
                            <a:rPr lang="es-CR" dirty="0" smtClean="0"/>
                            <a:t>LM 311</a:t>
                          </a:r>
                          <a:endParaRPr lang="es-CR" dirty="0"/>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dirty="0"/>
                        </a:p>
                      </a:txBody>
                      <a:tcPr/>
                    </a:tc>
                    <a:tc>
                      <a:txBody>
                        <a:bodyPr/>
                        <a:lstStyle/>
                        <a:p>
                          <a:endParaRPr lang="es-CR" dirty="0"/>
                        </a:p>
                      </a:txBody>
                      <a:tcPr/>
                    </a:tc>
                    <a:tc>
                      <a:txBody>
                        <a:bodyPr/>
                        <a:lstStyle/>
                        <a:p>
                          <a:endParaRPr lang="es-CR" dirty="0"/>
                        </a:p>
                      </a:txBody>
                      <a:tcPr/>
                    </a:tc>
                    <a:tc>
                      <a:txBody>
                        <a:bodyPr/>
                        <a:lstStyle/>
                        <a:p>
                          <a:endParaRPr lang="es-CR" dirty="0"/>
                        </a:p>
                      </a:txBody>
                      <a:tcPr/>
                    </a:tc>
                  </a:tr>
                </a:tbl>
              </a:graphicData>
            </a:graphic>
          </p:graphicFrame>
        </mc:Choice>
        <mc:Fallback xmlns="">
          <p:graphicFrame>
            <p:nvGraphicFramePr>
              <p:cNvPr id="5" name="4 Tabla"/>
              <p:cNvGraphicFramePr>
                <a:graphicFrameLocks noGrp="1"/>
              </p:cNvGraphicFramePr>
              <p:nvPr>
                <p:extLst>
                  <p:ext uri="{D42A27DB-BD31-4B8C-83A1-F6EECF244321}">
                    <p14:modId xmlns:p14="http://schemas.microsoft.com/office/powerpoint/2010/main" val="2999316224"/>
                  </p:ext>
                </p:extLst>
              </p:nvPr>
            </p:nvGraphicFramePr>
            <p:xfrm>
              <a:off x="713840" y="1755495"/>
              <a:ext cx="10270835" cy="2026920"/>
            </p:xfrm>
            <a:graphic>
              <a:graphicData uri="http://schemas.openxmlformats.org/drawingml/2006/table">
                <a:tbl>
                  <a:tblPr firstRow="1" bandRow="1">
                    <a:tableStyleId>{5C22544A-7EE6-4342-B048-85BDC9FD1C3A}</a:tableStyleId>
                  </a:tblPr>
                  <a:tblGrid>
                    <a:gridCol w="1958107"/>
                    <a:gridCol w="676894"/>
                    <a:gridCol w="641267"/>
                    <a:gridCol w="581891"/>
                    <a:gridCol w="831273"/>
                    <a:gridCol w="653143"/>
                    <a:gridCol w="1626920"/>
                    <a:gridCol w="878773"/>
                    <a:gridCol w="2422567"/>
                  </a:tblGrid>
                  <a:tr h="914400">
                    <a:tc>
                      <a:txBody>
                        <a:bodyPr/>
                        <a:lstStyle/>
                        <a:p>
                          <a:pPr algn="ctr"/>
                          <a:r>
                            <a:rPr lang="es-CR" dirty="0" smtClean="0"/>
                            <a:t>Circuito</a:t>
                          </a:r>
                          <a:r>
                            <a:rPr lang="es-CR" baseline="0" dirty="0" smtClean="0"/>
                            <a:t> Integrado</a:t>
                          </a:r>
                          <a:endParaRPr lang="es-CR" dirty="0"/>
                        </a:p>
                      </a:txBody>
                      <a:tcPr/>
                    </a:tc>
                    <a:tc>
                      <a:txBody>
                        <a:bodyPr/>
                        <a:lstStyle/>
                        <a:p>
                          <a:endParaRPr lang="es-CR"/>
                        </a:p>
                      </a:txBody>
                      <a:tcPr>
                        <a:blipFill rotWithShape="1">
                          <a:blip r:embed="rId2"/>
                          <a:stretch>
                            <a:fillRect l="-289189" t="-3333" r="-1128829" b="-132000"/>
                          </a:stretch>
                        </a:blipFill>
                      </a:tcPr>
                    </a:tc>
                    <a:tc>
                      <a:txBody>
                        <a:bodyPr/>
                        <a:lstStyle/>
                        <a:p>
                          <a:endParaRPr lang="es-CR"/>
                        </a:p>
                      </a:txBody>
                      <a:tcPr>
                        <a:blipFill rotWithShape="1">
                          <a:blip r:embed="rId2"/>
                          <a:stretch>
                            <a:fillRect l="-411429" t="-3333" r="-1093333" b="-132000"/>
                          </a:stretch>
                        </a:blipFill>
                      </a:tcPr>
                    </a:tc>
                    <a:tc>
                      <a:txBody>
                        <a:bodyPr/>
                        <a:lstStyle/>
                        <a:p>
                          <a:endParaRPr lang="es-CR"/>
                        </a:p>
                      </a:txBody>
                      <a:tcPr>
                        <a:blipFill rotWithShape="1">
                          <a:blip r:embed="rId2"/>
                          <a:stretch>
                            <a:fillRect l="-559375" t="-3333" r="-1095833" b="-132000"/>
                          </a:stretch>
                        </a:blipFill>
                      </a:tcPr>
                    </a:tc>
                    <a:tc>
                      <a:txBody>
                        <a:bodyPr/>
                        <a:lstStyle/>
                        <a:p>
                          <a:endParaRPr lang="es-CR"/>
                        </a:p>
                      </a:txBody>
                      <a:tcPr>
                        <a:blipFill rotWithShape="1">
                          <a:blip r:embed="rId2"/>
                          <a:stretch>
                            <a:fillRect l="-465441" t="-3333" r="-673529" b="-132000"/>
                          </a:stretch>
                        </a:blipFill>
                      </a:tcPr>
                    </a:tc>
                    <a:tc>
                      <a:txBody>
                        <a:bodyPr/>
                        <a:lstStyle/>
                        <a:p>
                          <a:endParaRPr lang="es-CR"/>
                        </a:p>
                      </a:txBody>
                      <a:tcPr>
                        <a:blipFill rotWithShape="1">
                          <a:blip r:embed="rId2"/>
                          <a:stretch>
                            <a:fillRect l="-718692" t="-3333" r="-756075" b="-13200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R" dirty="0" smtClean="0"/>
                            <a:t>Posee Offset</a:t>
                          </a:r>
                          <a:r>
                            <a:rPr lang="es-CR" baseline="0" dirty="0" smtClean="0"/>
                            <a:t> </a:t>
                          </a:r>
                          <a:r>
                            <a:rPr lang="es-CR" baseline="0" dirty="0" err="1" smtClean="0"/>
                            <a:t>Null</a:t>
                          </a:r>
                          <a:r>
                            <a:rPr lang="es-CR" baseline="0" dirty="0" smtClean="0"/>
                            <a:t>?</a:t>
                          </a:r>
                          <a:endParaRPr lang="es-CR" dirty="0" smtClean="0"/>
                        </a:p>
                        <a:p>
                          <a:pPr algn="ctr"/>
                          <a:endParaRPr lang="es-CR" dirty="0"/>
                        </a:p>
                      </a:txBody>
                      <a:tcPr/>
                    </a:tc>
                    <a:tc>
                      <a:txBody>
                        <a:bodyPr/>
                        <a:lstStyle/>
                        <a:p>
                          <a:pPr algn="ctr"/>
                          <a:r>
                            <a:rPr lang="es-CR" dirty="0" smtClean="0"/>
                            <a:t>SVRR</a:t>
                          </a:r>
                        </a:p>
                        <a:p>
                          <a:pPr algn="ctr"/>
                          <a:r>
                            <a:rPr lang="es-CR" dirty="0" smtClean="0"/>
                            <a:t>PSRR</a:t>
                          </a:r>
                          <a:endParaRPr lang="es-CR" dirty="0"/>
                        </a:p>
                      </a:txBody>
                      <a:tcPr/>
                    </a:tc>
                    <a:tc>
                      <a:txBody>
                        <a:bodyPr/>
                        <a:lstStyle/>
                        <a:p>
                          <a:endParaRPr lang="es-CR"/>
                        </a:p>
                      </a:txBody>
                      <a:tcPr>
                        <a:blipFill rotWithShape="1">
                          <a:blip r:embed="rId2"/>
                          <a:stretch>
                            <a:fillRect l="-324433" t="-3333" b="-132000"/>
                          </a:stretch>
                        </a:blipFill>
                      </a:tcPr>
                    </a:tc>
                  </a:tr>
                  <a:tr h="370840">
                    <a:tc>
                      <a:txBody>
                        <a:bodyPr/>
                        <a:lstStyle/>
                        <a:p>
                          <a:r>
                            <a:rPr lang="es-CR" dirty="0" smtClean="0"/>
                            <a:t>LM 741</a:t>
                          </a:r>
                          <a:endParaRPr lang="es-CR" dirty="0"/>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r>
                  <a:tr h="370840">
                    <a:tc>
                      <a:txBody>
                        <a:bodyPr/>
                        <a:lstStyle/>
                        <a:p>
                          <a:r>
                            <a:rPr lang="es-CR" dirty="0" smtClean="0"/>
                            <a:t>LF 353</a:t>
                          </a:r>
                          <a:endParaRPr lang="es-CR" dirty="0"/>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r>
                  <a:tr h="370840">
                    <a:tc>
                      <a:txBody>
                        <a:bodyPr/>
                        <a:lstStyle/>
                        <a:p>
                          <a:r>
                            <a:rPr lang="es-CR" dirty="0" smtClean="0"/>
                            <a:t>LM 311</a:t>
                          </a:r>
                          <a:endParaRPr lang="es-CR" dirty="0"/>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dirty="0"/>
                        </a:p>
                      </a:txBody>
                      <a:tcPr/>
                    </a:tc>
                    <a:tc>
                      <a:txBody>
                        <a:bodyPr/>
                        <a:lstStyle/>
                        <a:p>
                          <a:endParaRPr lang="es-CR" dirty="0"/>
                        </a:p>
                      </a:txBody>
                      <a:tcPr/>
                    </a:tc>
                    <a:tc>
                      <a:txBody>
                        <a:bodyPr/>
                        <a:lstStyle/>
                        <a:p>
                          <a:endParaRPr lang="es-CR" dirty="0"/>
                        </a:p>
                      </a:txBody>
                      <a:tcPr/>
                    </a:tc>
                    <a:tc>
                      <a:txBody>
                        <a:bodyPr/>
                        <a:lstStyle/>
                        <a:p>
                          <a:endParaRPr lang="es-CR" dirty="0"/>
                        </a:p>
                      </a:txBody>
                      <a:tcPr/>
                    </a:tc>
                  </a:tr>
                </a:tbl>
              </a:graphicData>
            </a:graphic>
          </p:graphicFrame>
        </mc:Fallback>
      </mc:AlternateContent>
      <p:grpSp>
        <p:nvGrpSpPr>
          <p:cNvPr id="6" name="5 Grupo"/>
          <p:cNvGrpSpPr/>
          <p:nvPr/>
        </p:nvGrpSpPr>
        <p:grpSpPr>
          <a:xfrm>
            <a:off x="2699894" y="4809367"/>
            <a:ext cx="1753019" cy="959051"/>
            <a:chOff x="1724998" y="1741159"/>
            <a:chExt cx="1753019" cy="959051"/>
          </a:xfrm>
        </p:grpSpPr>
        <p:grpSp>
          <p:nvGrpSpPr>
            <p:cNvPr id="7" name="6 Grupo"/>
            <p:cNvGrpSpPr/>
            <p:nvPr/>
          </p:nvGrpSpPr>
          <p:grpSpPr>
            <a:xfrm>
              <a:off x="2195355" y="1741159"/>
              <a:ext cx="902525" cy="959051"/>
              <a:chOff x="2195355" y="1741159"/>
              <a:chExt cx="902525" cy="959051"/>
            </a:xfrm>
          </p:grpSpPr>
          <p:sp>
            <p:nvSpPr>
              <p:cNvPr id="11" name="10 Triángulo isósceles"/>
              <p:cNvSpPr/>
              <p:nvPr/>
            </p:nvSpPr>
            <p:spPr>
              <a:xfrm rot="5400000">
                <a:off x="2167092" y="1769422"/>
                <a:ext cx="959051" cy="90252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2" name="11 CuadroTexto"/>
              <p:cNvSpPr txBox="1"/>
              <p:nvPr/>
            </p:nvSpPr>
            <p:spPr>
              <a:xfrm>
                <a:off x="2206182" y="1765182"/>
                <a:ext cx="279244" cy="461665"/>
              </a:xfrm>
              <a:prstGeom prst="rect">
                <a:avLst/>
              </a:prstGeom>
              <a:noFill/>
            </p:spPr>
            <p:txBody>
              <a:bodyPr wrap="none" rtlCol="0">
                <a:spAutoFit/>
              </a:bodyPr>
              <a:lstStyle/>
              <a:p>
                <a:r>
                  <a:rPr lang="es-CR" sz="2400" dirty="0" smtClean="0"/>
                  <a:t>-</a:t>
                </a:r>
                <a:endParaRPr lang="es-CR" sz="2400" dirty="0"/>
              </a:p>
            </p:txBody>
          </p:sp>
          <p:sp>
            <p:nvSpPr>
              <p:cNvPr id="13" name="12 CuadroTexto"/>
              <p:cNvSpPr txBox="1"/>
              <p:nvPr/>
            </p:nvSpPr>
            <p:spPr>
              <a:xfrm>
                <a:off x="2197062" y="2199777"/>
                <a:ext cx="287258" cy="338554"/>
              </a:xfrm>
              <a:prstGeom prst="rect">
                <a:avLst/>
              </a:prstGeom>
              <a:noFill/>
            </p:spPr>
            <p:txBody>
              <a:bodyPr wrap="none" rtlCol="0">
                <a:spAutoFit/>
              </a:bodyPr>
              <a:lstStyle/>
              <a:p>
                <a:r>
                  <a:rPr lang="es-CR" sz="1600" dirty="0"/>
                  <a:t>+</a:t>
                </a:r>
              </a:p>
            </p:txBody>
          </p:sp>
        </p:grpSp>
        <p:cxnSp>
          <p:nvCxnSpPr>
            <p:cNvPr id="8" name="7 Conector recto"/>
            <p:cNvCxnSpPr/>
            <p:nvPr/>
          </p:nvCxnSpPr>
          <p:spPr>
            <a:xfrm>
              <a:off x="1724998" y="1996014"/>
              <a:ext cx="472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1724998" y="2402992"/>
              <a:ext cx="4703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3097880" y="2216170"/>
              <a:ext cx="38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TextBox 212">
                <a:extLst>
                  <a:ext uri="{FF2B5EF4-FFF2-40B4-BE49-F238E27FC236}">
                    <a16:creationId xmlns:a16="http://schemas.microsoft.com/office/drawing/2014/main" xmlns="" id="{20CB21DC-6D12-4BAE-A866-A18B05B9D179}"/>
                  </a:ext>
                </a:extLst>
              </p:cNvPr>
              <p:cNvSpPr txBox="1"/>
              <p:nvPr/>
            </p:nvSpPr>
            <p:spPr>
              <a:xfrm>
                <a:off x="4480169" y="5144874"/>
                <a:ext cx="2466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𝑜</m:t>
                          </m:r>
                        </m:sub>
                      </m:sSub>
                    </m:oMath>
                  </m:oMathPara>
                </a14:m>
                <a:endParaRPr lang="en-US" sz="1600" dirty="0"/>
              </a:p>
            </p:txBody>
          </p:sp>
        </mc:Choice>
        <mc:Fallback xmlns="">
          <p:sp>
            <p:nvSpPr>
              <p:cNvPr id="14" name="TextBox 212">
                <a:extLst>
                  <a:ext uri="{FF2B5EF4-FFF2-40B4-BE49-F238E27FC236}">
                    <a16:creationId xmlns="" xmlns:a16="http://schemas.microsoft.com/office/drawing/2014/main"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4480169" y="5144874"/>
                <a:ext cx="246670" cy="246221"/>
              </a:xfrm>
              <a:prstGeom prst="rect">
                <a:avLst/>
              </a:prstGeom>
              <a:blipFill rotWithShape="1">
                <a:blip r:embed="rId3"/>
                <a:stretch>
                  <a:fillRect l="-1250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5" name="14 CuadroTexto"/>
              <p:cNvSpPr txBox="1"/>
              <p:nvPr/>
            </p:nvSpPr>
            <p:spPr>
              <a:xfrm>
                <a:off x="1835354" y="4867188"/>
                <a:ext cx="43172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600" i="1" smtClean="0">
                              <a:latin typeface="Cambria Math"/>
                            </a:rPr>
                          </m:ctrlPr>
                        </m:sSubPr>
                        <m:e>
                          <m:r>
                            <a:rPr lang="es-CR" sz="1600" b="0" i="1" smtClean="0">
                              <a:latin typeface="Cambria Math"/>
                            </a:rPr>
                            <m:t>𝑣</m:t>
                          </m:r>
                        </m:e>
                        <m:sub>
                          <m:r>
                            <a:rPr lang="es-CR" sz="1600" b="0" i="1" smtClean="0">
                              <a:latin typeface="Cambria Math"/>
                            </a:rPr>
                            <m:t>1</m:t>
                          </m:r>
                        </m:sub>
                      </m:sSub>
                    </m:oMath>
                  </m:oMathPara>
                </a14:m>
                <a:endParaRPr lang="es-CR" sz="1600" dirty="0"/>
              </a:p>
            </p:txBody>
          </p:sp>
        </mc:Choice>
        <mc:Fallback xmlns="">
          <p:sp>
            <p:nvSpPr>
              <p:cNvPr id="15" name="14 CuadroTexto"/>
              <p:cNvSpPr txBox="1">
                <a:spLocks noRot="1" noChangeAspect="1" noMove="1" noResize="1" noEditPoints="1" noAdjustHandles="1" noChangeArrowheads="1" noChangeShapeType="1" noTextEdit="1"/>
              </p:cNvSpPr>
              <p:nvPr/>
            </p:nvSpPr>
            <p:spPr>
              <a:xfrm>
                <a:off x="1835354" y="4867188"/>
                <a:ext cx="431721" cy="338554"/>
              </a:xfrm>
              <a:prstGeom prst="rect">
                <a:avLst/>
              </a:prstGeom>
              <a:blipFill rotWithShape="1">
                <a:blip r:embed="rId4"/>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 name="15 CuadroTexto"/>
              <p:cNvSpPr txBox="1"/>
              <p:nvPr/>
            </p:nvSpPr>
            <p:spPr>
              <a:xfrm>
                <a:off x="1825350" y="5305791"/>
                <a:ext cx="43646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600" i="1" smtClean="0">
                              <a:latin typeface="Cambria Math"/>
                            </a:rPr>
                          </m:ctrlPr>
                        </m:sSubPr>
                        <m:e>
                          <m:r>
                            <a:rPr lang="es-CR" sz="1600" b="0" i="1" smtClean="0">
                              <a:latin typeface="Cambria Math"/>
                            </a:rPr>
                            <m:t>𝑣</m:t>
                          </m:r>
                        </m:e>
                        <m:sub>
                          <m:r>
                            <a:rPr lang="es-CR" sz="1600" b="0" i="1" smtClean="0">
                              <a:latin typeface="Cambria Math"/>
                            </a:rPr>
                            <m:t>2</m:t>
                          </m:r>
                        </m:sub>
                      </m:sSub>
                    </m:oMath>
                  </m:oMathPara>
                </a14:m>
                <a:endParaRPr lang="es-CR" sz="1600" dirty="0"/>
              </a:p>
            </p:txBody>
          </p:sp>
        </mc:Choice>
        <mc:Fallback xmlns="">
          <p:sp>
            <p:nvSpPr>
              <p:cNvPr id="16" name="15 CuadroTexto"/>
              <p:cNvSpPr txBox="1">
                <a:spLocks noRot="1" noChangeAspect="1" noMove="1" noResize="1" noEditPoints="1" noAdjustHandles="1" noChangeArrowheads="1" noChangeShapeType="1" noTextEdit="1"/>
              </p:cNvSpPr>
              <p:nvPr/>
            </p:nvSpPr>
            <p:spPr>
              <a:xfrm>
                <a:off x="1825350" y="5305791"/>
                <a:ext cx="436465" cy="338554"/>
              </a:xfrm>
              <a:prstGeom prst="rect">
                <a:avLst/>
              </a:prstGeom>
              <a:blipFill rotWithShape="1">
                <a:blip r:embed="rId5"/>
                <a:stretch>
                  <a:fillRect/>
                </a:stretch>
              </a:blipFill>
            </p:spPr>
            <p:txBody>
              <a:bodyPr/>
              <a:lstStyle/>
              <a:p>
                <a:r>
                  <a:rPr lang="es-CR">
                    <a:noFill/>
                  </a:rPr>
                  <a:t> </a:t>
                </a:r>
              </a:p>
            </p:txBody>
          </p:sp>
        </mc:Fallback>
      </mc:AlternateContent>
      <p:grpSp>
        <p:nvGrpSpPr>
          <p:cNvPr id="17" name="Group 112">
            <a:extLst>
              <a:ext uri="{FF2B5EF4-FFF2-40B4-BE49-F238E27FC236}">
                <a16:creationId xmlns:a16="http://schemas.microsoft.com/office/drawing/2014/main" xmlns="" id="{A0440181-EBB1-4C21-BAA7-22D1118284F1}"/>
              </a:ext>
            </a:extLst>
          </p:cNvPr>
          <p:cNvGrpSpPr/>
          <p:nvPr/>
        </p:nvGrpSpPr>
        <p:grpSpPr>
          <a:xfrm>
            <a:off x="2380744" y="5437262"/>
            <a:ext cx="334250" cy="76507"/>
            <a:chOff x="7529811" y="3713163"/>
            <a:chExt cx="640072" cy="158750"/>
          </a:xfrm>
        </p:grpSpPr>
        <p:cxnSp>
          <p:nvCxnSpPr>
            <p:cNvPr id="18"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112">
            <a:extLst>
              <a:ext uri="{FF2B5EF4-FFF2-40B4-BE49-F238E27FC236}">
                <a16:creationId xmlns:a16="http://schemas.microsoft.com/office/drawing/2014/main" xmlns="" id="{A0440181-EBB1-4C21-BAA7-22D1118284F1}"/>
              </a:ext>
            </a:extLst>
          </p:cNvPr>
          <p:cNvGrpSpPr/>
          <p:nvPr/>
        </p:nvGrpSpPr>
        <p:grpSpPr>
          <a:xfrm>
            <a:off x="2380744" y="5012851"/>
            <a:ext cx="334250" cy="76507"/>
            <a:chOff x="7529811" y="3713163"/>
            <a:chExt cx="640072" cy="158750"/>
          </a:xfrm>
        </p:grpSpPr>
        <p:cxnSp>
          <p:nvCxnSpPr>
            <p:cNvPr id="28"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7" name="TextBox 185">
                <a:extLst>
                  <a:ext uri="{FF2B5EF4-FFF2-40B4-BE49-F238E27FC236}">
                    <a16:creationId xmlns:a16="http://schemas.microsoft.com/office/drawing/2014/main" xmlns="" id="{69503D9D-5345-485E-9178-1F2E5A4F3E12}"/>
                  </a:ext>
                </a:extLst>
              </p:cNvPr>
              <p:cNvSpPr txBox="1"/>
              <p:nvPr/>
            </p:nvSpPr>
            <p:spPr>
              <a:xfrm>
                <a:off x="2466801" y="4717034"/>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37"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2466801" y="4717034"/>
                <a:ext cx="198964" cy="184666"/>
              </a:xfrm>
              <a:prstGeom prst="rect">
                <a:avLst/>
              </a:prstGeom>
              <a:blipFill rotWithShape="1">
                <a:blip r:embed="rId6"/>
                <a:stretch>
                  <a:fillRect l="-18750" r="-625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38" name="TextBox 186">
                <a:extLst>
                  <a:ext uri="{FF2B5EF4-FFF2-40B4-BE49-F238E27FC236}">
                    <a16:creationId xmlns:a16="http://schemas.microsoft.com/office/drawing/2014/main" xmlns="" id="{E954FCF3-EDF4-44D6-8D3B-73CCF0A8A1C9}"/>
                  </a:ext>
                </a:extLst>
              </p:cNvPr>
              <p:cNvSpPr txBox="1"/>
              <p:nvPr/>
            </p:nvSpPr>
            <p:spPr>
              <a:xfrm>
                <a:off x="2449860" y="5670444"/>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38" name="TextBox 186">
                <a:extLst>
                  <a:ext uri="{FF2B5EF4-FFF2-40B4-BE49-F238E27FC236}">
                    <a16:creationId xmlns="" xmlns:a16="http://schemas.microsoft.com/office/drawing/2014/main" xmlns:a14="http://schemas.microsoft.com/office/drawing/2010/main" id="{E954FCF3-EDF4-44D6-8D3B-73CCF0A8A1C9}"/>
                  </a:ext>
                </a:extLst>
              </p:cNvPr>
              <p:cNvSpPr txBox="1">
                <a:spLocks noRot="1" noChangeAspect="1" noMove="1" noResize="1" noEditPoints="1" noAdjustHandles="1" noChangeArrowheads="1" noChangeShapeType="1" noTextEdit="1"/>
              </p:cNvSpPr>
              <p:nvPr/>
            </p:nvSpPr>
            <p:spPr>
              <a:xfrm>
                <a:off x="2449860" y="5670444"/>
                <a:ext cx="202555" cy="184666"/>
              </a:xfrm>
              <a:prstGeom prst="rect">
                <a:avLst/>
              </a:prstGeom>
              <a:blipFill rotWithShape="1">
                <a:blip r:embed="rId7"/>
                <a:stretch>
                  <a:fillRect l="-18182" r="-6061"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39" name="38 CuadroTexto"/>
              <p:cNvSpPr txBox="1"/>
              <p:nvPr/>
            </p:nvSpPr>
            <p:spPr>
              <a:xfrm>
                <a:off x="5541789" y="4205468"/>
                <a:ext cx="5906024" cy="1077218"/>
              </a:xfrm>
              <a:prstGeom prst="rect">
                <a:avLst/>
              </a:prstGeom>
              <a:noFill/>
            </p:spPr>
            <p:txBody>
              <a:bodyPr wrap="square" rtlCol="0">
                <a:spAutoFit/>
              </a:bodyPr>
              <a:lstStyle/>
              <a:p>
                <a:r>
                  <a:rPr lang="es-CR" sz="1600" dirty="0" smtClean="0"/>
                  <a:t>c. Para cada uno de los circuitos integrados del punto b,  </a:t>
                </a:r>
                <a:r>
                  <a:rPr lang="es-CR" sz="1600" dirty="0"/>
                  <a:t>e</a:t>
                </a:r>
                <a:r>
                  <a:rPr lang="es-CR" sz="1600" dirty="0" smtClean="0"/>
                  <a:t>ncuentre la relación que debe haber entre </a:t>
                </a:r>
                <a14:m>
                  <m:oMath xmlns:m="http://schemas.openxmlformats.org/officeDocument/2006/math">
                    <m:sSub>
                      <m:sSubPr>
                        <m:ctrlPr>
                          <a:rPr lang="en-US" sz="1600" i="1">
                            <a:latin typeface="Cambria Math"/>
                          </a:rPr>
                        </m:ctrlPr>
                      </m:sSubPr>
                      <m:e>
                        <m:r>
                          <a:rPr lang="en-US" sz="1600" i="1">
                            <a:latin typeface="Cambria Math" panose="02040503050406030204" pitchFamily="18" charset="0"/>
                          </a:rPr>
                          <m:t>𝑅</m:t>
                        </m:r>
                      </m:e>
                      <m:sub>
                        <m:r>
                          <a:rPr lang="en-US" sz="1600" i="1">
                            <a:latin typeface="Cambria Math" panose="02040503050406030204" pitchFamily="18" charset="0"/>
                          </a:rPr>
                          <m:t>1</m:t>
                        </m:r>
                      </m:sub>
                    </m:sSub>
                  </m:oMath>
                </a14:m>
                <a:r>
                  <a:rPr lang="es-CR" sz="1600" dirty="0" smtClean="0"/>
                  <a:t> y </a:t>
                </a:r>
                <a14:m>
                  <m:oMath xmlns:m="http://schemas.openxmlformats.org/officeDocument/2006/math">
                    <m:sSub>
                      <m:sSubPr>
                        <m:ctrlPr>
                          <a:rPr lang="en-US" sz="1600" i="1">
                            <a:latin typeface="Cambria Math"/>
                          </a:rPr>
                        </m:ctrlPr>
                      </m:sSubPr>
                      <m:e>
                        <m:r>
                          <a:rPr lang="en-US" sz="1600" i="1">
                            <a:latin typeface="Cambria Math" panose="02040503050406030204" pitchFamily="18" charset="0"/>
                          </a:rPr>
                          <m:t>𝑅</m:t>
                        </m:r>
                      </m:e>
                      <m:sub>
                        <m:r>
                          <a:rPr lang="en-US" sz="1600" i="1">
                            <a:latin typeface="Cambria Math" panose="02040503050406030204" pitchFamily="18" charset="0"/>
                          </a:rPr>
                          <m:t>2</m:t>
                        </m:r>
                      </m:sub>
                    </m:sSub>
                  </m:oMath>
                </a14:m>
                <a:r>
                  <a:rPr lang="es-CR" sz="1600" dirty="0" smtClean="0"/>
                  <a:t> para garantizar que cuando </a:t>
                </a:r>
                <a14:m>
                  <m:oMath xmlns:m="http://schemas.openxmlformats.org/officeDocument/2006/math">
                    <m:sSub>
                      <m:sSubPr>
                        <m:ctrlPr>
                          <a:rPr lang="es-CR" sz="1600" i="1">
                            <a:latin typeface="Cambria Math"/>
                          </a:rPr>
                        </m:ctrlPr>
                      </m:sSubPr>
                      <m:e>
                        <m:r>
                          <a:rPr lang="es-CR" sz="1600" i="1">
                            <a:latin typeface="Cambria Math"/>
                          </a:rPr>
                          <m:t>𝑣</m:t>
                        </m:r>
                      </m:e>
                      <m:sub>
                        <m:r>
                          <a:rPr lang="es-CR" sz="1600" b="0" i="1" smtClean="0">
                            <a:latin typeface="Cambria Math"/>
                          </a:rPr>
                          <m:t>1</m:t>
                        </m:r>
                      </m:sub>
                    </m:sSub>
                  </m:oMath>
                </a14:m>
                <a:r>
                  <a:rPr lang="es-CR" sz="1600" dirty="0" smtClean="0"/>
                  <a:t>= </a:t>
                </a:r>
                <a14:m>
                  <m:oMath xmlns:m="http://schemas.openxmlformats.org/officeDocument/2006/math">
                    <m:sSub>
                      <m:sSubPr>
                        <m:ctrlPr>
                          <a:rPr lang="es-CR" sz="1600" i="1">
                            <a:latin typeface="Cambria Math"/>
                          </a:rPr>
                        </m:ctrlPr>
                      </m:sSubPr>
                      <m:e>
                        <m:r>
                          <a:rPr lang="es-CR" sz="1600" i="1">
                            <a:latin typeface="Cambria Math"/>
                          </a:rPr>
                          <m:t>𝑣</m:t>
                        </m:r>
                      </m:e>
                      <m:sub>
                        <m:r>
                          <a:rPr lang="es-CR" sz="1600" b="0" i="1" smtClean="0">
                            <a:latin typeface="Cambria Math"/>
                          </a:rPr>
                          <m:t>2</m:t>
                        </m:r>
                      </m:sub>
                    </m:sSub>
                    <m:r>
                      <a:rPr lang="es-CR" sz="1600" i="1">
                        <a:latin typeface="Cambria Math"/>
                      </a:rPr>
                      <m:t> </m:t>
                    </m:r>
                  </m:oMath>
                </a14:m>
                <a:r>
                  <a:rPr lang="es-CR" sz="1600" dirty="0" smtClean="0"/>
                  <a:t>= 0 se tenga</a:t>
                </a:r>
                <a14:m>
                  <m:oMath xmlns:m="http://schemas.openxmlformats.org/officeDocument/2006/math">
                    <m:r>
                      <a:rPr lang="es-CR" sz="1600" b="0" i="0" smtClean="0">
                        <a:latin typeface="Cambria Math"/>
                      </a:rPr>
                      <m:t> </m:t>
                    </m:r>
                    <m:sSub>
                      <m:sSubPr>
                        <m:ctrlPr>
                          <a:rPr lang="en-US" sz="1600" i="1">
                            <a:latin typeface="Cambria Math"/>
                          </a:rPr>
                        </m:ctrlPr>
                      </m:sSubPr>
                      <m:e>
                        <m:r>
                          <a:rPr lang="en-US" sz="1600" i="1">
                            <a:latin typeface="Cambria Math" panose="02040503050406030204" pitchFamily="18" charset="0"/>
                          </a:rPr>
                          <m:t>𝑣</m:t>
                        </m:r>
                      </m:e>
                      <m:sub>
                        <m:r>
                          <a:rPr lang="en-US" sz="1600" i="1">
                            <a:latin typeface="Cambria Math" panose="02040503050406030204" pitchFamily="18" charset="0"/>
                          </a:rPr>
                          <m:t>𝑜</m:t>
                        </m:r>
                      </m:sub>
                    </m:sSub>
                  </m:oMath>
                </a14:m>
                <a:r>
                  <a:rPr lang="es-CR" sz="1600" b="0" dirty="0" smtClean="0">
                    <a:ea typeface="Cambria Math"/>
                  </a:rPr>
                  <a:t>= 0 </a:t>
                </a:r>
                <a:r>
                  <a:rPr lang="es-CR" sz="1600" dirty="0" smtClean="0">
                    <a:ea typeface="Cambria Math"/>
                  </a:rPr>
                  <a:t>y encuentre el valor de </a:t>
                </a:r>
                <a14:m>
                  <m:oMath xmlns:m="http://schemas.openxmlformats.org/officeDocument/2006/math">
                    <m:sSub>
                      <m:sSubPr>
                        <m:ctrlPr>
                          <a:rPr lang="en-US" sz="1600" i="1">
                            <a:latin typeface="Cambria Math"/>
                          </a:rPr>
                        </m:ctrlPr>
                      </m:sSubPr>
                      <m:e>
                        <m:r>
                          <a:rPr lang="en-US" sz="1600" i="1">
                            <a:latin typeface="Cambria Math" panose="02040503050406030204" pitchFamily="18" charset="0"/>
                          </a:rPr>
                          <m:t>𝑅</m:t>
                        </m:r>
                      </m:e>
                      <m:sub>
                        <m:r>
                          <a:rPr lang="es-CR" sz="1600" b="0" i="1" smtClean="0">
                            <a:latin typeface="Cambria Math"/>
                          </a:rPr>
                          <m:t>2</m:t>
                        </m:r>
                      </m:sub>
                    </m:sSub>
                  </m:oMath>
                </a14:m>
                <a:r>
                  <a:rPr lang="es-CR" sz="1600" dirty="0" smtClean="0"/>
                  <a:t> que cumpla lo anterior si </a:t>
                </a:r>
                <a14:m>
                  <m:oMath xmlns:m="http://schemas.openxmlformats.org/officeDocument/2006/math">
                    <m:sSub>
                      <m:sSubPr>
                        <m:ctrlPr>
                          <a:rPr lang="en-US" sz="1600" i="1">
                            <a:latin typeface="Cambria Math"/>
                          </a:rPr>
                        </m:ctrlPr>
                      </m:sSubPr>
                      <m:e>
                        <m:r>
                          <a:rPr lang="en-US" sz="1600" i="1">
                            <a:latin typeface="Cambria Math" panose="02040503050406030204" pitchFamily="18" charset="0"/>
                          </a:rPr>
                          <m:t>𝑅</m:t>
                        </m:r>
                      </m:e>
                      <m:sub>
                        <m:r>
                          <a:rPr lang="es-CR" sz="1600" b="0" i="1" smtClean="0">
                            <a:latin typeface="Cambria Math"/>
                          </a:rPr>
                          <m:t>1</m:t>
                        </m:r>
                      </m:sub>
                    </m:sSub>
                    <m:r>
                      <a:rPr lang="es-CR" sz="1600" b="0" i="1" smtClean="0">
                        <a:latin typeface="Cambria Math"/>
                      </a:rPr>
                      <m:t>=1 </m:t>
                    </m:r>
                    <m:r>
                      <a:rPr lang="es-CR" sz="1600" b="0" i="1" smtClean="0">
                        <a:latin typeface="Cambria Math"/>
                      </a:rPr>
                      <m:t>𝐾</m:t>
                    </m:r>
                    <m:r>
                      <m:rPr>
                        <m:sty m:val="p"/>
                      </m:rPr>
                      <a:rPr lang="el-GR" sz="1600" b="0" i="1" smtClean="0">
                        <a:latin typeface="Cambria Math"/>
                        <a:ea typeface="Cambria Math"/>
                      </a:rPr>
                      <m:t>Ω</m:t>
                    </m:r>
                  </m:oMath>
                </a14:m>
                <a:r>
                  <a:rPr lang="es-CR" sz="1600" b="0" dirty="0" smtClean="0">
                    <a:ea typeface="Cambria Math"/>
                  </a:rPr>
                  <a:t>.</a:t>
                </a:r>
              </a:p>
            </p:txBody>
          </p:sp>
        </mc:Choice>
        <mc:Fallback xmlns="">
          <p:sp>
            <p:nvSpPr>
              <p:cNvPr id="39" name="38 CuadroTexto"/>
              <p:cNvSpPr txBox="1">
                <a:spLocks noRot="1" noChangeAspect="1" noMove="1" noResize="1" noEditPoints="1" noAdjustHandles="1" noChangeArrowheads="1" noChangeShapeType="1" noTextEdit="1"/>
              </p:cNvSpPr>
              <p:nvPr/>
            </p:nvSpPr>
            <p:spPr>
              <a:xfrm>
                <a:off x="5541789" y="4205468"/>
                <a:ext cx="5906024" cy="1077218"/>
              </a:xfrm>
              <a:prstGeom prst="rect">
                <a:avLst/>
              </a:prstGeom>
              <a:blipFill rotWithShape="1">
                <a:blip r:embed="rId8"/>
                <a:stretch>
                  <a:fillRect l="-516" t="-1695" r="-929" b="-6215"/>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 name="1 CuadroTexto"/>
              <p:cNvSpPr txBox="1"/>
              <p:nvPr/>
            </p:nvSpPr>
            <p:spPr>
              <a:xfrm>
                <a:off x="6136765" y="5496042"/>
                <a:ext cx="3991734" cy="430887"/>
              </a:xfrm>
              <a:prstGeom prst="rect">
                <a:avLst/>
              </a:prstGeom>
              <a:noFill/>
            </p:spPr>
            <p:txBody>
              <a:bodyPr wrap="none" rtlCol="0">
                <a:spAutoFit/>
              </a:bodyPr>
              <a:lstStyle/>
              <a:p>
                <a:r>
                  <a:rPr lang="es-CR" sz="1100" dirty="0" smtClean="0"/>
                  <a:t>*Recuerde que </a:t>
                </a:r>
                <a14:m>
                  <m:oMath xmlns:m="http://schemas.openxmlformats.org/officeDocument/2006/math">
                    <m:sSub>
                      <m:sSubPr>
                        <m:ctrlPr>
                          <a:rPr lang="en-US" sz="1100" i="1">
                            <a:latin typeface="Cambria Math"/>
                          </a:rPr>
                        </m:ctrlPr>
                      </m:sSubPr>
                      <m:e>
                        <m:r>
                          <a:rPr lang="es-CR" sz="1100" i="1">
                            <a:latin typeface="Cambria Math" panose="02040503050406030204" pitchFamily="18" charset="0"/>
                          </a:rPr>
                          <m:t>𝐼</m:t>
                        </m:r>
                      </m:e>
                      <m:sub>
                        <m:r>
                          <a:rPr lang="es-CR" sz="1100" i="1">
                            <a:latin typeface="Cambria Math" panose="02040503050406030204" pitchFamily="18" charset="0"/>
                          </a:rPr>
                          <m:t>𝐵</m:t>
                        </m:r>
                        <m:r>
                          <a:rPr lang="es-CR" sz="1100" i="1">
                            <a:latin typeface="Cambria Math" panose="02040503050406030204" pitchFamily="18" charset="0"/>
                          </a:rPr>
                          <m:t>1</m:t>
                        </m:r>
                      </m:sub>
                    </m:sSub>
                  </m:oMath>
                </a14:m>
                <a:r>
                  <a:rPr lang="es-CR" sz="1100" dirty="0" smtClean="0"/>
                  <a:t> e </a:t>
                </a:r>
                <a14:m>
                  <m:oMath xmlns:m="http://schemas.openxmlformats.org/officeDocument/2006/math">
                    <m:sSub>
                      <m:sSubPr>
                        <m:ctrlPr>
                          <a:rPr lang="en-US" sz="1100" i="1">
                            <a:latin typeface="Cambria Math"/>
                          </a:rPr>
                        </m:ctrlPr>
                      </m:sSubPr>
                      <m:e>
                        <m:r>
                          <a:rPr lang="es-CR" sz="1100" i="1">
                            <a:latin typeface="Cambria Math" panose="02040503050406030204" pitchFamily="18" charset="0"/>
                          </a:rPr>
                          <m:t>𝐼</m:t>
                        </m:r>
                      </m:e>
                      <m:sub>
                        <m:r>
                          <a:rPr lang="es-CR" sz="1100" i="1">
                            <a:latin typeface="Cambria Math" panose="02040503050406030204" pitchFamily="18" charset="0"/>
                          </a:rPr>
                          <m:t>𝐵</m:t>
                        </m:r>
                        <m:r>
                          <a:rPr lang="en-US" sz="1100" i="1">
                            <a:latin typeface="Cambria Math" panose="02040503050406030204" pitchFamily="18" charset="0"/>
                          </a:rPr>
                          <m:t>2</m:t>
                        </m:r>
                      </m:sub>
                    </m:sSub>
                  </m:oMath>
                </a14:m>
                <a:r>
                  <a:rPr lang="es-CR" sz="1100" dirty="0" smtClean="0"/>
                  <a:t> por definición entran al circuito integrado</a:t>
                </a:r>
                <a:br>
                  <a:rPr lang="es-CR" sz="1100" dirty="0" smtClean="0"/>
                </a:br>
                <a:r>
                  <a:rPr lang="es-CR" sz="1100" dirty="0" smtClean="0"/>
                  <a:t>Tome </a:t>
                </a:r>
                <a14:m>
                  <m:oMath xmlns:m="http://schemas.openxmlformats.org/officeDocument/2006/math">
                    <m:sSub>
                      <m:sSubPr>
                        <m:ctrlPr>
                          <a:rPr lang="es-CR" sz="1100" i="1">
                            <a:latin typeface="Cambria Math"/>
                          </a:rPr>
                        </m:ctrlPr>
                      </m:sSubPr>
                      <m:e>
                        <m:r>
                          <a:rPr lang="es-CR" sz="1100" i="1">
                            <a:latin typeface="Cambria Math"/>
                          </a:rPr>
                          <m:t>𝑣</m:t>
                        </m:r>
                      </m:e>
                      <m:sub>
                        <m:r>
                          <a:rPr lang="es-CR" sz="1100" b="0" i="1" smtClean="0">
                            <a:latin typeface="Cambria Math"/>
                          </a:rPr>
                          <m:t>𝑖𝑜𝑠</m:t>
                        </m:r>
                      </m:sub>
                    </m:sSub>
                  </m:oMath>
                </a14:m>
                <a:r>
                  <a:rPr lang="es-CR" sz="1100" dirty="0"/>
                  <a:t>= </a:t>
                </a:r>
                <a14:m>
                  <m:oMath xmlns:m="http://schemas.openxmlformats.org/officeDocument/2006/math">
                    <m:sSub>
                      <m:sSubPr>
                        <m:ctrlPr>
                          <a:rPr lang="es-CR" sz="1100" i="1">
                            <a:latin typeface="Cambria Math"/>
                          </a:rPr>
                        </m:ctrlPr>
                      </m:sSubPr>
                      <m:e>
                        <m:r>
                          <a:rPr lang="es-CR" sz="1100" i="1">
                            <a:latin typeface="Cambria Math"/>
                          </a:rPr>
                          <m:t>𝑣</m:t>
                        </m:r>
                      </m:e>
                      <m:sub>
                        <m:r>
                          <a:rPr lang="es-CR" sz="1100" b="0" i="1" smtClean="0">
                            <a:latin typeface="Cambria Math"/>
                          </a:rPr>
                          <m:t>−</m:t>
                        </m:r>
                      </m:sub>
                    </m:sSub>
                    <m:r>
                      <a:rPr lang="es-CR" sz="1100" b="0" i="1" smtClean="0">
                        <a:latin typeface="Cambria Math"/>
                      </a:rPr>
                      <m:t>−</m:t>
                    </m:r>
                    <m:sSub>
                      <m:sSubPr>
                        <m:ctrlPr>
                          <a:rPr lang="es-CR" sz="1100" i="1" smtClean="0">
                            <a:latin typeface="Cambria Math"/>
                          </a:rPr>
                        </m:ctrlPr>
                      </m:sSubPr>
                      <m:e>
                        <m:r>
                          <a:rPr lang="es-CR" sz="1100" i="1">
                            <a:latin typeface="Cambria Math"/>
                          </a:rPr>
                          <m:t>𝑣</m:t>
                        </m:r>
                      </m:e>
                      <m:sub>
                        <m:r>
                          <a:rPr lang="es-CR" sz="1100" b="0" i="1" smtClean="0">
                            <a:latin typeface="Cambria Math"/>
                          </a:rPr>
                          <m:t>+</m:t>
                        </m:r>
                      </m:sub>
                    </m:sSub>
                  </m:oMath>
                </a14:m>
                <a:endParaRPr lang="es-CR" sz="11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6136765" y="5496042"/>
                <a:ext cx="3991734" cy="430887"/>
              </a:xfrm>
              <a:prstGeom prst="rect">
                <a:avLst/>
              </a:prstGeom>
              <a:blipFill rotWithShape="1">
                <a:blip r:embed="rId9"/>
                <a:stretch>
                  <a:fillRect b="-10000"/>
                </a:stretch>
              </a:blipFill>
            </p:spPr>
            <p:txBody>
              <a:bodyPr/>
              <a:lstStyle/>
              <a:p>
                <a:r>
                  <a:rPr lang="es-CR">
                    <a:noFill/>
                  </a:rPr>
                  <a:t> </a:t>
                </a:r>
              </a:p>
            </p:txBody>
          </p:sp>
        </mc:Fallback>
      </mc:AlternateContent>
    </p:spTree>
    <p:extLst>
      <p:ext uri="{BB962C8B-B14F-4D97-AF65-F5344CB8AC3E}">
        <p14:creationId xmlns:p14="http://schemas.microsoft.com/office/powerpoint/2010/main" val="3916876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181">
            <a:extLst>
              <a:ext uri="{FF2B5EF4-FFF2-40B4-BE49-F238E27FC236}">
                <a16:creationId xmlns="" xmlns:a16="http://schemas.microsoft.com/office/drawing/2014/main" id="{E718E817-932D-4DA6-87B9-4086E8FF86C5}"/>
              </a:ext>
            </a:extLst>
          </p:cNvPr>
          <p:cNvGrpSpPr/>
          <p:nvPr/>
        </p:nvGrpSpPr>
        <p:grpSpPr>
          <a:xfrm>
            <a:off x="2067593" y="1651167"/>
            <a:ext cx="55282" cy="119978"/>
            <a:chOff x="7132321" y="4612913"/>
            <a:chExt cx="119270" cy="287888"/>
          </a:xfrm>
        </p:grpSpPr>
        <p:sp>
          <p:nvSpPr>
            <p:cNvPr id="178" name="Oval 177">
              <a:extLst>
                <a:ext uri="{FF2B5EF4-FFF2-40B4-BE49-F238E27FC236}">
                  <a16:creationId xmlns="" xmlns:a16="http://schemas.microsoft.com/office/drawing/2014/main"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 xmlns:a16="http://schemas.microsoft.com/office/drawing/2014/main"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 xmlns:a16="http://schemas.microsoft.com/office/drawing/2014/main" id="{C1F134B5-F316-47BD-8887-CF981080E20A}"/>
                  </a:ext>
                </a:extLst>
              </p:cNvPr>
              <p:cNvSpPr txBox="1"/>
              <p:nvPr/>
            </p:nvSpPr>
            <p:spPr>
              <a:xfrm>
                <a:off x="1960281" y="1415674"/>
                <a:ext cx="37035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s-CR" sz="1200" b="0" i="1" smtClean="0">
                          <a:latin typeface="Cambria Math"/>
                        </a:rPr>
                        <m:t>5</m:t>
                      </m:r>
                      <m:r>
                        <a:rPr lang="en-US" sz="1200" b="0" i="1" smtClean="0">
                          <a:latin typeface="Cambria Math" panose="02040503050406030204" pitchFamily="18" charset="0"/>
                        </a:rPr>
                        <m:t>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1960281" y="1415674"/>
                <a:ext cx="370358" cy="184666"/>
              </a:xfrm>
              <a:prstGeom prst="rect">
                <a:avLst/>
              </a:prstGeom>
              <a:blipFill rotWithShape="1">
                <a:blip r:embed="rId2"/>
                <a:stretch>
                  <a:fillRect l="-10000" r="-11667" b="-6452"/>
                </a:stretch>
              </a:blipFill>
            </p:spPr>
            <p:txBody>
              <a:bodyPr/>
              <a:lstStyle/>
              <a:p>
                <a:r>
                  <a:rPr lang="es-CR">
                    <a:noFill/>
                  </a:rPr>
                  <a:t> </a:t>
                </a:r>
              </a:p>
            </p:txBody>
          </p:sp>
        </mc:Fallback>
      </mc:AlternateContent>
      <p:grpSp>
        <p:nvGrpSpPr>
          <p:cNvPr id="75" name="Group 74">
            <a:extLst>
              <a:ext uri="{FF2B5EF4-FFF2-40B4-BE49-F238E27FC236}">
                <a16:creationId xmlns="" xmlns:a16="http://schemas.microsoft.com/office/drawing/2014/main" id="{6F502715-A5E3-4697-A8C4-A2EEA15B565E}"/>
              </a:ext>
            </a:extLst>
          </p:cNvPr>
          <p:cNvGrpSpPr/>
          <p:nvPr/>
        </p:nvGrpSpPr>
        <p:grpSpPr>
          <a:xfrm>
            <a:off x="2375760" y="3731559"/>
            <a:ext cx="418618" cy="1079500"/>
            <a:chOff x="3276600" y="2936875"/>
            <a:chExt cx="418618" cy="1079500"/>
          </a:xfrm>
        </p:grpSpPr>
        <p:cxnSp>
          <p:nvCxnSpPr>
            <p:cNvPr id="76" name="Straight Connector 75">
              <a:extLst>
                <a:ext uri="{FF2B5EF4-FFF2-40B4-BE49-F238E27FC236}">
                  <a16:creationId xmlns="" xmlns:a16="http://schemas.microsoft.com/office/drawing/2014/main"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 xmlns:a16="http://schemas.microsoft.com/office/drawing/2014/main"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 xmlns:a16="http://schemas.microsoft.com/office/drawing/2014/main"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 xmlns:a16="http://schemas.microsoft.com/office/drawing/2014/main"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 xmlns:a16="http://schemas.microsoft.com/office/drawing/2014/main"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 xmlns:a16="http://schemas.microsoft.com/office/drawing/2014/main" id="{ACE7A879-4254-4B1E-AFCE-A4C6EFF814BD}"/>
              </a:ext>
            </a:extLst>
          </p:cNvPr>
          <p:cNvGrpSpPr/>
          <p:nvPr/>
        </p:nvGrpSpPr>
        <p:grpSpPr>
          <a:xfrm flipH="1">
            <a:off x="1407797" y="3731559"/>
            <a:ext cx="1075927" cy="1079500"/>
            <a:chOff x="2627197" y="2936875"/>
            <a:chExt cx="1068021" cy="1079500"/>
          </a:xfrm>
        </p:grpSpPr>
        <p:cxnSp>
          <p:nvCxnSpPr>
            <p:cNvPr id="89" name="Straight Connector 88">
              <a:extLst>
                <a:ext uri="{FF2B5EF4-FFF2-40B4-BE49-F238E27FC236}">
                  <a16:creationId xmlns="" xmlns:a16="http://schemas.microsoft.com/office/drawing/2014/main"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 xmlns:a16="http://schemas.microsoft.com/office/drawing/2014/main"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 xmlns:a16="http://schemas.microsoft.com/office/drawing/2014/main"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 xmlns:a16="http://schemas.microsoft.com/office/drawing/2014/main"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 xmlns:a16="http://schemas.microsoft.com/office/drawing/2014/main" id="{CBE0F432-A8F2-4DD5-B882-2953D118A489}"/>
                </a:ext>
              </a:extLst>
            </p:cNvPr>
            <p:cNvCxnSpPr/>
            <p:nvPr/>
          </p:nvCxnSpPr>
          <p:spPr>
            <a:xfrm flipH="1">
              <a:off x="2627197" y="3495676"/>
              <a:ext cx="891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 xmlns:a16="http://schemas.microsoft.com/office/drawing/2014/main" id="{2A32AF7A-4708-48BC-BA70-81FC780196E9}"/>
              </a:ext>
            </a:extLst>
          </p:cNvPr>
          <p:cNvCxnSpPr>
            <a:cxnSpLocks/>
          </p:cNvCxnSpPr>
          <p:nvPr/>
        </p:nvCxnSpPr>
        <p:spPr>
          <a:xfrm>
            <a:off x="1422106" y="2382679"/>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 xmlns:a16="http://schemas.microsoft.com/office/drawing/2014/main" id="{1FFAE678-2703-4FCD-864E-075362E2BD08}"/>
              </a:ext>
            </a:extLst>
          </p:cNvPr>
          <p:cNvCxnSpPr>
            <a:cxnSpLocks/>
          </p:cNvCxnSpPr>
          <p:nvPr/>
        </p:nvCxnSpPr>
        <p:spPr>
          <a:xfrm>
            <a:off x="2788755" y="239079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 xmlns:a16="http://schemas.microsoft.com/office/drawing/2014/main" id="{28AD3513-9E21-4548-8150-E8419078DB87}"/>
              </a:ext>
            </a:extLst>
          </p:cNvPr>
          <p:cNvCxnSpPr>
            <a:cxnSpLocks/>
          </p:cNvCxnSpPr>
          <p:nvPr/>
        </p:nvCxnSpPr>
        <p:spPr>
          <a:xfrm>
            <a:off x="1429410" y="2382679"/>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5" name="TextBox 214">
                <a:extLst>
                  <a:ext uri="{FF2B5EF4-FFF2-40B4-BE49-F238E27FC236}">
                    <a16:creationId xmlns="" xmlns:a16="http://schemas.microsoft.com/office/drawing/2014/main" id="{9B88280C-9D7D-4041-AAA8-88312DD57C26}"/>
                  </a:ext>
                </a:extLst>
              </p:cNvPr>
              <p:cNvSpPr txBox="1"/>
              <p:nvPr/>
            </p:nvSpPr>
            <p:spPr>
              <a:xfrm>
                <a:off x="2847017" y="4188570"/>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s-CR" sz="1200" b="0" i="1" smtClean="0">
                              <a:latin typeface="Cambria Math"/>
                            </a:rPr>
                            <m:t>4</m:t>
                          </m:r>
                        </m:sub>
                      </m:sSub>
                    </m:oMath>
                  </m:oMathPara>
                </a14:m>
                <a:endParaRPr lang="en-US" sz="1200" dirty="0"/>
              </a:p>
            </p:txBody>
          </p:sp>
        </mc:Choice>
        <mc:Fallback xmlns="">
          <p:sp>
            <p:nvSpPr>
              <p:cNvPr id="215" name="TextBox 214">
                <a:extLst>
                  <a:ext uri="{FF2B5EF4-FFF2-40B4-BE49-F238E27FC236}">
                    <a16:creationId xmlns:a16="http://schemas.microsoft.com/office/drawing/2014/main" xmlns=""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847017" y="4188570"/>
                <a:ext cx="206723" cy="184666"/>
              </a:xfrm>
              <a:prstGeom prst="rect">
                <a:avLst/>
              </a:prstGeom>
              <a:blipFill rotWithShape="1">
                <a:blip r:embed="rId3"/>
                <a:stretch>
                  <a:fillRect l="-20588" r="-5882" b="-2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 xmlns:a16="http://schemas.microsoft.com/office/drawing/2014/main" id="{7FAAF424-A97C-4058-B157-9C5AC7F0F121}"/>
                  </a:ext>
                </a:extLst>
              </p:cNvPr>
              <p:cNvSpPr txBox="1"/>
              <p:nvPr/>
            </p:nvSpPr>
            <p:spPr>
              <a:xfrm>
                <a:off x="1125465" y="4190958"/>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s-CR" sz="1200" b="0" i="1" smtClean="0">
                              <a:latin typeface="Cambria Math"/>
                            </a:rPr>
                            <m:t>3</m:t>
                          </m:r>
                        </m:sub>
                      </m:sSub>
                    </m:oMath>
                  </m:oMathPara>
                </a14:m>
                <a:endParaRPr lang="en-US" sz="1200" dirty="0"/>
              </a:p>
            </p:txBody>
          </p:sp>
        </mc:Choice>
        <mc:Fallback xmlns="">
          <p:sp>
            <p:nvSpPr>
              <p:cNvPr id="216" name="TextBox 215">
                <a:extLst>
                  <a:ext uri="{FF2B5EF4-FFF2-40B4-BE49-F238E27FC236}">
                    <a16:creationId xmlns:a16="http://schemas.microsoft.com/office/drawing/2014/main" xmlns=""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125465" y="4190958"/>
                <a:ext cx="206723" cy="184666"/>
              </a:xfrm>
              <a:prstGeom prst="rect">
                <a:avLst/>
              </a:prstGeom>
              <a:blipFill rotWithShape="1">
                <a:blip r:embed="rId4"/>
                <a:stretch>
                  <a:fillRect l="-23529" r="-2941" b="-22581"/>
                </a:stretch>
              </a:blipFill>
            </p:spPr>
            <p:txBody>
              <a:bodyPr/>
              <a:lstStyle/>
              <a:p>
                <a:r>
                  <a:rPr lang="es-CR">
                    <a:noFill/>
                  </a:rPr>
                  <a:t> </a:t>
                </a:r>
              </a:p>
            </p:txBody>
          </p:sp>
        </mc:Fallback>
      </mc:AlternateContent>
      <p:cxnSp>
        <p:nvCxnSpPr>
          <p:cNvPr id="366" name="Straight Connector 217">
            <a:extLst>
              <a:ext uri="{FF2B5EF4-FFF2-40B4-BE49-F238E27FC236}">
                <a16:creationId xmlns="" xmlns:a16="http://schemas.microsoft.com/office/drawing/2014/main" id="{32A9F23C-E616-428D-9602-B9178CCB10F8}"/>
              </a:ext>
            </a:extLst>
          </p:cNvPr>
          <p:cNvCxnSpPr>
            <a:cxnSpLocks/>
          </p:cNvCxnSpPr>
          <p:nvPr/>
        </p:nvCxnSpPr>
        <p:spPr>
          <a:xfrm>
            <a:off x="1902099" y="3903078"/>
            <a:ext cx="0" cy="3823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170">
            <a:extLst>
              <a:ext uri="{FF2B5EF4-FFF2-40B4-BE49-F238E27FC236}">
                <a16:creationId xmlns="" xmlns:a16="http://schemas.microsoft.com/office/drawing/2014/main" id="{28AD3513-9E21-4548-8150-E8419078DB87}"/>
              </a:ext>
            </a:extLst>
          </p:cNvPr>
          <p:cNvCxnSpPr>
            <a:cxnSpLocks/>
          </p:cNvCxnSpPr>
          <p:nvPr/>
        </p:nvCxnSpPr>
        <p:spPr>
          <a:xfrm>
            <a:off x="1429410" y="3903078"/>
            <a:ext cx="478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68">
            <a:extLst>
              <a:ext uri="{FF2B5EF4-FFF2-40B4-BE49-F238E27FC236}">
                <a16:creationId xmlns="" xmlns:a16="http://schemas.microsoft.com/office/drawing/2014/main" id="{915787FD-D08F-4560-A1AF-C31A37DF315F}"/>
              </a:ext>
            </a:extLst>
          </p:cNvPr>
          <p:cNvCxnSpPr>
            <a:cxnSpLocks/>
            <a:endCxn id="202" idx="0"/>
          </p:cNvCxnSpPr>
          <p:nvPr/>
        </p:nvCxnSpPr>
        <p:spPr>
          <a:xfrm>
            <a:off x="2100529" y="1783771"/>
            <a:ext cx="0" cy="935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200 Grupo"/>
          <p:cNvGrpSpPr/>
          <p:nvPr/>
        </p:nvGrpSpPr>
        <p:grpSpPr>
          <a:xfrm>
            <a:off x="1996947" y="1877325"/>
            <a:ext cx="207163" cy="347217"/>
            <a:chOff x="2173184" y="3373444"/>
            <a:chExt cx="308759" cy="516058"/>
          </a:xfrm>
        </p:grpSpPr>
        <p:sp>
          <p:nvSpPr>
            <p:cNvPr id="202" name="201 Elipse"/>
            <p:cNvSpPr/>
            <p:nvPr/>
          </p:nvSpPr>
          <p:spPr>
            <a:xfrm>
              <a:off x="2173184" y="3373444"/>
              <a:ext cx="308759" cy="516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sz="2000"/>
            </a:p>
          </p:txBody>
        </p:sp>
        <p:cxnSp>
          <p:nvCxnSpPr>
            <p:cNvPr id="203" name="Straight Arrow Connector 195">
              <a:extLst>
                <a:ext uri="{FF2B5EF4-FFF2-40B4-BE49-F238E27FC236}">
                  <a16:creationId xmlns="" xmlns:a16="http://schemas.microsoft.com/office/drawing/2014/main" id="{4AFBE444-E721-4E06-8F0A-DC05D4FE9391}"/>
                </a:ext>
              </a:extLst>
            </p:cNvPr>
            <p:cNvCxnSpPr>
              <a:cxnSpLocks/>
            </p:cNvCxnSpPr>
            <p:nvPr/>
          </p:nvCxnSpPr>
          <p:spPr>
            <a:xfrm>
              <a:off x="2327563" y="3527332"/>
              <a:ext cx="0" cy="267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4" name="Straight Connector 168">
            <a:extLst>
              <a:ext uri="{FF2B5EF4-FFF2-40B4-BE49-F238E27FC236}">
                <a16:creationId xmlns="" xmlns:a16="http://schemas.microsoft.com/office/drawing/2014/main" id="{915787FD-D08F-4560-A1AF-C31A37DF315F}"/>
              </a:ext>
            </a:extLst>
          </p:cNvPr>
          <p:cNvCxnSpPr>
            <a:cxnSpLocks/>
            <a:stCxn id="202" idx="4"/>
          </p:cNvCxnSpPr>
          <p:nvPr/>
        </p:nvCxnSpPr>
        <p:spPr>
          <a:xfrm>
            <a:off x="2100529" y="2224542"/>
            <a:ext cx="0" cy="155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0" name="TextBox 185">
                <a:extLst>
                  <a:ext uri="{FF2B5EF4-FFF2-40B4-BE49-F238E27FC236}">
                    <a16:creationId xmlns="" xmlns:a16="http://schemas.microsoft.com/office/drawing/2014/main" id="{69503D9D-5345-485E-9178-1F2E5A4F3E12}"/>
                  </a:ext>
                </a:extLst>
              </p:cNvPr>
              <p:cNvSpPr txBox="1"/>
              <p:nvPr/>
            </p:nvSpPr>
            <p:spPr>
              <a:xfrm>
                <a:off x="2251971" y="1966111"/>
                <a:ext cx="15747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𝐼</m:t>
                          </m:r>
                        </m:e>
                        <m:sub>
                          <m:r>
                            <a:rPr lang="es-CR" sz="1200" b="0" i="1" smtClean="0">
                              <a:latin typeface="Cambria Math"/>
                            </a:rPr>
                            <m:t>𝐴</m:t>
                          </m:r>
                        </m:sub>
                      </m:sSub>
                    </m:oMath>
                  </m:oMathPara>
                </a14:m>
                <a:endParaRPr lang="en-US" sz="1200" dirty="0"/>
              </a:p>
            </p:txBody>
          </p:sp>
        </mc:Choice>
        <mc:Fallback xmlns="">
          <p:sp>
            <p:nvSpPr>
              <p:cNvPr id="210" name="TextBox 185">
                <a:extLst>
                  <a:ext uri="{FF2B5EF4-FFF2-40B4-BE49-F238E27FC236}">
                    <a16:creationId xmlns:a16="http://schemas.microsoft.com/office/drawing/2014/main" xmlns=""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2251971" y="1966111"/>
                <a:ext cx="157479" cy="184666"/>
              </a:xfrm>
              <a:prstGeom prst="rect">
                <a:avLst/>
              </a:prstGeom>
              <a:blipFill rotWithShape="1">
                <a:blip r:embed="rId5"/>
                <a:stretch>
                  <a:fillRect l="-19231" r="-11538" b="-13333"/>
                </a:stretch>
              </a:blipFill>
            </p:spPr>
            <p:txBody>
              <a:bodyPr/>
              <a:lstStyle/>
              <a:p>
                <a:r>
                  <a:rPr lang="es-CR">
                    <a:noFill/>
                  </a:rPr>
                  <a:t> </a:t>
                </a:r>
              </a:p>
            </p:txBody>
          </p:sp>
        </mc:Fallback>
      </mc:AlternateContent>
      <p:grpSp>
        <p:nvGrpSpPr>
          <p:cNvPr id="230" name="Group 74">
            <a:extLst>
              <a:ext uri="{FF2B5EF4-FFF2-40B4-BE49-F238E27FC236}">
                <a16:creationId xmlns="" xmlns:a16="http://schemas.microsoft.com/office/drawing/2014/main" id="{6F502715-A5E3-4697-A8C4-A2EEA15B565E}"/>
              </a:ext>
            </a:extLst>
          </p:cNvPr>
          <p:cNvGrpSpPr/>
          <p:nvPr/>
        </p:nvGrpSpPr>
        <p:grpSpPr>
          <a:xfrm>
            <a:off x="1010792" y="2694866"/>
            <a:ext cx="418618" cy="1079500"/>
            <a:chOff x="3276600" y="2936875"/>
            <a:chExt cx="418618" cy="1079500"/>
          </a:xfrm>
        </p:grpSpPr>
        <p:cxnSp>
          <p:nvCxnSpPr>
            <p:cNvPr id="231" name="Straight Connector 75">
              <a:extLst>
                <a:ext uri="{FF2B5EF4-FFF2-40B4-BE49-F238E27FC236}">
                  <a16:creationId xmlns="" xmlns:a16="http://schemas.microsoft.com/office/drawing/2014/main"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77">
              <a:extLst>
                <a:ext uri="{FF2B5EF4-FFF2-40B4-BE49-F238E27FC236}">
                  <a16:creationId xmlns="" xmlns:a16="http://schemas.microsoft.com/office/drawing/2014/main" id="{AF00630D-B914-4616-B7E1-AF9AF9DEA552}"/>
                </a:ext>
              </a:extLst>
            </p:cNvPr>
            <p:cNvCxnSpPr/>
            <p:nvPr/>
          </p:nvCxnSpPr>
          <p:spPr>
            <a:xfrm flipH="1">
              <a:off x="3518452" y="3279913"/>
              <a:ext cx="167723" cy="8241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78">
              <a:extLst>
                <a:ext uri="{FF2B5EF4-FFF2-40B4-BE49-F238E27FC236}">
                  <a16:creationId xmlns="" xmlns:a16="http://schemas.microsoft.com/office/drawing/2014/main" id="{A9E54CB2-F178-4C9F-9876-E117333761BF}"/>
                </a:ext>
              </a:extLst>
            </p:cNvPr>
            <p:cNvCxnSpPr>
              <a:cxnSpLocks/>
            </p:cNvCxnSpPr>
            <p:nvPr/>
          </p:nvCxnSpPr>
          <p:spPr>
            <a:xfrm>
              <a:off x="3518452" y="3622675"/>
              <a:ext cx="176766" cy="696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Connector 80">
              <a:extLst>
                <a:ext uri="{FF2B5EF4-FFF2-40B4-BE49-F238E27FC236}">
                  <a16:creationId xmlns="" xmlns:a16="http://schemas.microsoft.com/office/drawing/2014/main"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81">
              <a:extLst>
                <a:ext uri="{FF2B5EF4-FFF2-40B4-BE49-F238E27FC236}">
                  <a16:creationId xmlns="" xmlns:a16="http://schemas.microsoft.com/office/drawing/2014/main"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82">
              <a:extLst>
                <a:ext uri="{FF2B5EF4-FFF2-40B4-BE49-F238E27FC236}">
                  <a16:creationId xmlns="" xmlns:a16="http://schemas.microsoft.com/office/drawing/2014/main"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5" name="Group 83">
            <a:extLst>
              <a:ext uri="{FF2B5EF4-FFF2-40B4-BE49-F238E27FC236}">
                <a16:creationId xmlns="" xmlns:a16="http://schemas.microsoft.com/office/drawing/2014/main" id="{ACE7A879-4254-4B1E-AFCE-A4C6EFF814BD}"/>
              </a:ext>
            </a:extLst>
          </p:cNvPr>
          <p:cNvGrpSpPr/>
          <p:nvPr/>
        </p:nvGrpSpPr>
        <p:grpSpPr>
          <a:xfrm flipH="1">
            <a:off x="2772304" y="2693918"/>
            <a:ext cx="421717" cy="1079500"/>
            <a:chOff x="3276600" y="2936875"/>
            <a:chExt cx="418618" cy="1079500"/>
          </a:xfrm>
        </p:grpSpPr>
        <p:cxnSp>
          <p:nvCxnSpPr>
            <p:cNvPr id="256" name="Straight Connector 88">
              <a:extLst>
                <a:ext uri="{FF2B5EF4-FFF2-40B4-BE49-F238E27FC236}">
                  <a16:creationId xmlns="" xmlns:a16="http://schemas.microsoft.com/office/drawing/2014/main"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89">
              <a:extLst>
                <a:ext uri="{FF2B5EF4-FFF2-40B4-BE49-F238E27FC236}">
                  <a16:creationId xmlns="" xmlns:a16="http://schemas.microsoft.com/office/drawing/2014/main" id="{EC1F577F-BD17-43FE-9EF8-C028AA591318}"/>
                </a:ext>
              </a:extLst>
            </p:cNvPr>
            <p:cNvCxnSpPr/>
            <p:nvPr/>
          </p:nvCxnSpPr>
          <p:spPr>
            <a:xfrm flipH="1">
              <a:off x="3518452" y="3279913"/>
              <a:ext cx="167723" cy="8241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90">
              <a:extLst>
                <a:ext uri="{FF2B5EF4-FFF2-40B4-BE49-F238E27FC236}">
                  <a16:creationId xmlns="" xmlns:a16="http://schemas.microsoft.com/office/drawing/2014/main" id="{AD7E1D1A-E4CF-4B59-AF1F-2415BBA9E85B}"/>
                </a:ext>
              </a:extLst>
            </p:cNvPr>
            <p:cNvCxnSpPr>
              <a:cxnSpLocks/>
            </p:cNvCxnSpPr>
            <p:nvPr/>
          </p:nvCxnSpPr>
          <p:spPr>
            <a:xfrm>
              <a:off x="3518452" y="3622675"/>
              <a:ext cx="176766" cy="696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9" name="Straight Connector 91">
              <a:extLst>
                <a:ext uri="{FF2B5EF4-FFF2-40B4-BE49-F238E27FC236}">
                  <a16:creationId xmlns="" xmlns:a16="http://schemas.microsoft.com/office/drawing/2014/main"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92">
              <a:extLst>
                <a:ext uri="{FF2B5EF4-FFF2-40B4-BE49-F238E27FC236}">
                  <a16:creationId xmlns="" xmlns:a16="http://schemas.microsoft.com/office/drawing/2014/main"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93">
              <a:extLst>
                <a:ext uri="{FF2B5EF4-FFF2-40B4-BE49-F238E27FC236}">
                  <a16:creationId xmlns="" xmlns:a16="http://schemas.microsoft.com/office/drawing/2014/main"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3" name="Straight Connector 127">
            <a:extLst>
              <a:ext uri="{FF2B5EF4-FFF2-40B4-BE49-F238E27FC236}">
                <a16:creationId xmlns="" xmlns:a16="http://schemas.microsoft.com/office/drawing/2014/main" id="{2A32AF7A-4708-48BC-BA70-81FC780196E9}"/>
              </a:ext>
            </a:extLst>
          </p:cNvPr>
          <p:cNvCxnSpPr>
            <a:cxnSpLocks/>
          </p:cNvCxnSpPr>
          <p:nvPr/>
        </p:nvCxnSpPr>
        <p:spPr>
          <a:xfrm>
            <a:off x="1422106" y="2382679"/>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157">
            <a:extLst>
              <a:ext uri="{FF2B5EF4-FFF2-40B4-BE49-F238E27FC236}">
                <a16:creationId xmlns="" xmlns:a16="http://schemas.microsoft.com/office/drawing/2014/main" id="{1FFAE678-2703-4FCD-864E-075362E2BD08}"/>
              </a:ext>
            </a:extLst>
          </p:cNvPr>
          <p:cNvCxnSpPr>
            <a:cxnSpLocks/>
          </p:cNvCxnSpPr>
          <p:nvPr/>
        </p:nvCxnSpPr>
        <p:spPr>
          <a:xfrm>
            <a:off x="2788755" y="239079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170">
            <a:extLst>
              <a:ext uri="{FF2B5EF4-FFF2-40B4-BE49-F238E27FC236}">
                <a16:creationId xmlns="" xmlns:a16="http://schemas.microsoft.com/office/drawing/2014/main" id="{28AD3513-9E21-4548-8150-E8419078DB87}"/>
              </a:ext>
            </a:extLst>
          </p:cNvPr>
          <p:cNvCxnSpPr>
            <a:cxnSpLocks/>
          </p:cNvCxnSpPr>
          <p:nvPr/>
        </p:nvCxnSpPr>
        <p:spPr>
          <a:xfrm>
            <a:off x="1429410" y="2382679"/>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6" name="TextBox 210">
                <a:extLst>
                  <a:ext uri="{FF2B5EF4-FFF2-40B4-BE49-F238E27FC236}">
                    <a16:creationId xmlns="" xmlns:a16="http://schemas.microsoft.com/office/drawing/2014/main" id="{CFA50FA5-9EC9-4877-B3A4-EE12AA4D6F94}"/>
                  </a:ext>
                </a:extLst>
              </p:cNvPr>
              <p:cNvSpPr txBox="1"/>
              <p:nvPr/>
            </p:nvSpPr>
            <p:spPr>
              <a:xfrm>
                <a:off x="777659" y="3181443"/>
                <a:ext cx="20531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s-CR" sz="1200" b="0" i="1" smtClean="0">
                              <a:latin typeface="Cambria Math"/>
                            </a:rPr>
                            <m:t>+</m:t>
                          </m:r>
                        </m:sub>
                      </m:sSub>
                    </m:oMath>
                  </m:oMathPara>
                </a14:m>
                <a:endParaRPr lang="en-US" sz="1200" dirty="0"/>
              </a:p>
            </p:txBody>
          </p:sp>
        </mc:Choice>
        <mc:Fallback xmlns="">
          <p:sp>
            <p:nvSpPr>
              <p:cNvPr id="266"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777659" y="3181443"/>
                <a:ext cx="205313" cy="184666"/>
              </a:xfrm>
              <a:prstGeom prst="rect">
                <a:avLst/>
              </a:prstGeom>
              <a:blipFill rotWithShape="1">
                <a:blip r:embed="rId6"/>
                <a:stretch>
                  <a:fillRect l="-12121" r="-9091"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67" name="TextBox 214">
                <a:extLst>
                  <a:ext uri="{FF2B5EF4-FFF2-40B4-BE49-F238E27FC236}">
                    <a16:creationId xmlns="" xmlns:a16="http://schemas.microsoft.com/office/drawing/2014/main" id="{9B88280C-9D7D-4041-AAA8-88312DD57C26}"/>
                  </a:ext>
                </a:extLst>
              </p:cNvPr>
              <p:cNvSpPr txBox="1"/>
              <p:nvPr/>
            </p:nvSpPr>
            <p:spPr>
              <a:xfrm>
                <a:off x="2547819" y="3136514"/>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67" name="TextBox 214">
                <a:extLst>
                  <a:ext uri="{FF2B5EF4-FFF2-40B4-BE49-F238E27FC236}">
                    <a16:creationId xmlns:a16="http://schemas.microsoft.com/office/drawing/2014/main" xmlns=""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2547819" y="3136514"/>
                <a:ext cx="206723" cy="184666"/>
              </a:xfrm>
              <a:prstGeom prst="rect">
                <a:avLst/>
              </a:prstGeom>
              <a:blipFill rotWithShape="1">
                <a:blip r:embed="rId7"/>
                <a:stretch>
                  <a:fillRect l="-23529" r="-2941"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68" name="TextBox 215">
                <a:extLst>
                  <a:ext uri="{FF2B5EF4-FFF2-40B4-BE49-F238E27FC236}">
                    <a16:creationId xmlns="" xmlns:a16="http://schemas.microsoft.com/office/drawing/2014/main" id="{7FAAF424-A97C-4058-B157-9C5AC7F0F121}"/>
                  </a:ext>
                </a:extLst>
              </p:cNvPr>
              <p:cNvSpPr txBox="1"/>
              <p:nvPr/>
            </p:nvSpPr>
            <p:spPr>
              <a:xfrm>
                <a:off x="1446751" y="3158333"/>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68" name="TextBox 215">
                <a:extLst>
                  <a:ext uri="{FF2B5EF4-FFF2-40B4-BE49-F238E27FC236}">
                    <a16:creationId xmlns:a16="http://schemas.microsoft.com/office/drawing/2014/main" xmlns=""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1446751" y="3158333"/>
                <a:ext cx="203133" cy="184666"/>
              </a:xfrm>
              <a:prstGeom prst="rect">
                <a:avLst/>
              </a:prstGeom>
              <a:blipFill rotWithShape="1">
                <a:blip r:embed="rId8"/>
                <a:stretch>
                  <a:fillRect l="-20588" r="-2941" b="-2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69" name="TextBox 210">
                <a:extLst>
                  <a:ext uri="{FF2B5EF4-FFF2-40B4-BE49-F238E27FC236}">
                    <a16:creationId xmlns="" xmlns:a16="http://schemas.microsoft.com/office/drawing/2014/main" id="{CFA50FA5-9EC9-4877-B3A4-EE12AA4D6F94}"/>
                  </a:ext>
                </a:extLst>
              </p:cNvPr>
              <p:cNvSpPr txBox="1"/>
              <p:nvPr/>
            </p:nvSpPr>
            <p:spPr>
              <a:xfrm>
                <a:off x="3251907" y="3196000"/>
                <a:ext cx="1977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s-CR" sz="1200" b="0" i="1" smtClean="0">
                              <a:latin typeface="Cambria Math"/>
                            </a:rPr>
                            <m:t>−</m:t>
                          </m:r>
                        </m:sub>
                      </m:sSub>
                    </m:oMath>
                  </m:oMathPara>
                </a14:m>
                <a:endParaRPr lang="en-US" sz="1200" dirty="0"/>
              </a:p>
            </p:txBody>
          </p:sp>
        </mc:Choice>
        <mc:Fallback xmlns="">
          <p:sp>
            <p:nvSpPr>
              <p:cNvPr id="269"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3251907" y="3196000"/>
                <a:ext cx="197746" cy="184666"/>
              </a:xfrm>
              <a:prstGeom prst="rect">
                <a:avLst/>
              </a:prstGeom>
              <a:blipFill rotWithShape="1">
                <a:blip r:embed="rId9"/>
                <a:stretch>
                  <a:fillRect l="-9091" b="-3226"/>
                </a:stretch>
              </a:blipFill>
            </p:spPr>
            <p:txBody>
              <a:bodyPr/>
              <a:lstStyle/>
              <a:p>
                <a:r>
                  <a:rPr lang="es-CR">
                    <a:noFill/>
                  </a:rPr>
                  <a:t> </a:t>
                </a:r>
              </a:p>
            </p:txBody>
          </p:sp>
        </mc:Fallback>
      </mc:AlternateContent>
      <p:grpSp>
        <p:nvGrpSpPr>
          <p:cNvPr id="270" name="Group 13">
            <a:extLst>
              <a:ext uri="{FF2B5EF4-FFF2-40B4-BE49-F238E27FC236}">
                <a16:creationId xmlns="" xmlns:a16="http://schemas.microsoft.com/office/drawing/2014/main" id="{C88B225F-4403-42AA-BE28-69AB9BA29F30}"/>
              </a:ext>
            </a:extLst>
          </p:cNvPr>
          <p:cNvGrpSpPr/>
          <p:nvPr/>
        </p:nvGrpSpPr>
        <p:grpSpPr>
          <a:xfrm>
            <a:off x="1259482" y="4787802"/>
            <a:ext cx="292187" cy="249891"/>
            <a:chOff x="6176852" y="2698817"/>
            <a:chExt cx="292187" cy="249891"/>
          </a:xfrm>
        </p:grpSpPr>
        <p:cxnSp>
          <p:nvCxnSpPr>
            <p:cNvPr id="271" name="Straight Connector 200">
              <a:extLst>
                <a:ext uri="{FF2B5EF4-FFF2-40B4-BE49-F238E27FC236}">
                  <a16:creationId xmlns="" xmlns:a16="http://schemas.microsoft.com/office/drawing/2014/main"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01">
              <a:extLst>
                <a:ext uri="{FF2B5EF4-FFF2-40B4-BE49-F238E27FC236}">
                  <a16:creationId xmlns="" xmlns:a16="http://schemas.microsoft.com/office/drawing/2014/main"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02">
              <a:extLst>
                <a:ext uri="{FF2B5EF4-FFF2-40B4-BE49-F238E27FC236}">
                  <a16:creationId xmlns="" xmlns:a16="http://schemas.microsoft.com/office/drawing/2014/main"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04">
              <a:extLst>
                <a:ext uri="{FF2B5EF4-FFF2-40B4-BE49-F238E27FC236}">
                  <a16:creationId xmlns="" xmlns:a16="http://schemas.microsoft.com/office/drawing/2014/main"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6" name="275 Grupo"/>
          <p:cNvGrpSpPr/>
          <p:nvPr/>
        </p:nvGrpSpPr>
        <p:grpSpPr>
          <a:xfrm>
            <a:off x="2636450" y="4787802"/>
            <a:ext cx="292187" cy="249891"/>
            <a:chOff x="1662976" y="5169834"/>
            <a:chExt cx="292187" cy="249891"/>
          </a:xfrm>
        </p:grpSpPr>
        <p:cxnSp>
          <p:nvCxnSpPr>
            <p:cNvPr id="279" name="Straight Connector 200">
              <a:extLst>
                <a:ext uri="{FF2B5EF4-FFF2-40B4-BE49-F238E27FC236}">
                  <a16:creationId xmlns="" xmlns:a16="http://schemas.microsoft.com/office/drawing/2014/main" id="{914197BC-8EFE-4E0A-B5D6-B21B0687AF16}"/>
                </a:ext>
              </a:extLst>
            </p:cNvPr>
            <p:cNvCxnSpPr>
              <a:cxnSpLocks/>
            </p:cNvCxnSpPr>
            <p:nvPr/>
          </p:nvCxnSpPr>
          <p:spPr>
            <a:xfrm>
              <a:off x="1662976" y="5332766"/>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01">
              <a:extLst>
                <a:ext uri="{FF2B5EF4-FFF2-40B4-BE49-F238E27FC236}">
                  <a16:creationId xmlns="" xmlns:a16="http://schemas.microsoft.com/office/drawing/2014/main" id="{174A36BC-E06F-45BD-9224-3A656A7935F6}"/>
                </a:ext>
              </a:extLst>
            </p:cNvPr>
            <p:cNvCxnSpPr>
              <a:cxnSpLocks/>
            </p:cNvCxnSpPr>
            <p:nvPr/>
          </p:nvCxnSpPr>
          <p:spPr>
            <a:xfrm>
              <a:off x="1715856" y="5375939"/>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02">
              <a:extLst>
                <a:ext uri="{FF2B5EF4-FFF2-40B4-BE49-F238E27FC236}">
                  <a16:creationId xmlns="" xmlns:a16="http://schemas.microsoft.com/office/drawing/2014/main" id="{5DAD4FEF-E4F3-42EF-BCA5-A09395903102}"/>
                </a:ext>
              </a:extLst>
            </p:cNvPr>
            <p:cNvCxnSpPr>
              <a:cxnSpLocks/>
            </p:cNvCxnSpPr>
            <p:nvPr/>
          </p:nvCxnSpPr>
          <p:spPr>
            <a:xfrm>
              <a:off x="1765380" y="5419725"/>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04">
              <a:extLst>
                <a:ext uri="{FF2B5EF4-FFF2-40B4-BE49-F238E27FC236}">
                  <a16:creationId xmlns="" xmlns:a16="http://schemas.microsoft.com/office/drawing/2014/main" id="{24AA0EE0-739D-44DB-BBA2-50A5DC433C79}"/>
                </a:ext>
              </a:extLst>
            </p:cNvPr>
            <p:cNvCxnSpPr>
              <a:cxnSpLocks/>
            </p:cNvCxnSpPr>
            <p:nvPr/>
          </p:nvCxnSpPr>
          <p:spPr>
            <a:xfrm>
              <a:off x="1807259" y="5169834"/>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82">
            <a:extLst>
              <a:ext uri="{FF2B5EF4-FFF2-40B4-BE49-F238E27FC236}">
                <a16:creationId xmlns="" xmlns:a16="http://schemas.microsoft.com/office/drawing/2014/main" id="{261F1A56-7424-443D-8B30-1B219780870B}"/>
              </a:ext>
            </a:extLst>
          </p:cNvPr>
          <p:cNvCxnSpPr/>
          <p:nvPr/>
        </p:nvCxnSpPr>
        <p:spPr>
          <a:xfrm flipH="1">
            <a:off x="2797544" y="3754847"/>
            <a:ext cx="10618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212">
                <a:extLst>
                  <a:ext uri="{FF2B5EF4-FFF2-40B4-BE49-F238E27FC236}">
                    <a16:creationId xmlns:a16="http://schemas.microsoft.com/office/drawing/2014/main" xmlns="" id="{20CB21DC-6D12-4BAE-A866-A18B05B9D179}"/>
                  </a:ext>
                </a:extLst>
              </p:cNvPr>
              <p:cNvSpPr txBox="1"/>
              <p:nvPr/>
            </p:nvSpPr>
            <p:spPr>
              <a:xfrm>
                <a:off x="3952182" y="3626227"/>
                <a:ext cx="2466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𝑜</m:t>
                          </m:r>
                        </m:sub>
                      </m:sSub>
                    </m:oMath>
                  </m:oMathPara>
                </a14:m>
                <a:endParaRPr lang="en-US" sz="1600" dirty="0"/>
              </a:p>
            </p:txBody>
          </p:sp>
        </mc:Choice>
        <mc:Fallback xmlns="">
          <p:sp>
            <p:nvSpPr>
              <p:cNvPr id="127" name="TextBox 212">
                <a:extLst>
                  <a:ext uri="{FF2B5EF4-FFF2-40B4-BE49-F238E27FC236}">
                    <a16:creationId xmlns="" xmlns:a16="http://schemas.microsoft.com/office/drawing/2014/main"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3952182" y="3626227"/>
                <a:ext cx="246670" cy="246221"/>
              </a:xfrm>
              <a:prstGeom prst="rect">
                <a:avLst/>
              </a:prstGeom>
              <a:blipFill rotWithShape="1">
                <a:blip r:embed="rId10"/>
                <a:stretch>
                  <a:fillRect l="-9756"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9" name="128 CuadroTexto"/>
              <p:cNvSpPr txBox="1"/>
              <p:nvPr/>
            </p:nvSpPr>
            <p:spPr>
              <a:xfrm>
                <a:off x="5126152" y="1904491"/>
                <a:ext cx="5181686" cy="957442"/>
              </a:xfrm>
              <a:prstGeom prst="rect">
                <a:avLst/>
              </a:prstGeom>
              <a:noFill/>
            </p:spPr>
            <p:txBody>
              <a:bodyPr wrap="square" rtlCol="0">
                <a:spAutoFit/>
              </a:bodyPr>
              <a:lstStyle/>
              <a:p>
                <a:r>
                  <a:rPr lang="es-CR" sz="1600" dirty="0" smtClean="0"/>
                  <a:t>d. Para el circuito mostrado, demuestre que</a:t>
                </a:r>
              </a:p>
              <a:p>
                <a:endParaRPr lang="es-CR" sz="1600" dirty="0" smtClean="0"/>
              </a:p>
              <a:p>
                <a:r>
                  <a:rPr lang="es-CR" sz="1400" dirty="0" smtClean="0"/>
                  <a:t> </a:t>
                </a:r>
                <a14:m>
                  <m:oMath xmlns:m="http://schemas.openxmlformats.org/officeDocument/2006/math">
                    <m:sSub>
                      <m:sSubPr>
                        <m:ctrlPr>
                          <a:rPr lang="en-US" sz="1600" i="1">
                            <a:latin typeface="Cambria Math"/>
                          </a:rPr>
                        </m:ctrlPr>
                      </m:sSubPr>
                      <m:e>
                        <m:r>
                          <a:rPr lang="en-US" sz="1600" i="1">
                            <a:latin typeface="Cambria Math"/>
                          </a:rPr>
                          <m:t>𝑣</m:t>
                        </m:r>
                      </m:e>
                      <m:sub>
                        <m:r>
                          <a:rPr lang="en-US" sz="1600" i="1">
                            <a:latin typeface="Cambria Math"/>
                          </a:rPr>
                          <m:t>𝑜</m:t>
                        </m:r>
                      </m:sub>
                    </m:sSub>
                    <m:r>
                      <a:rPr lang="es-CR" sz="1600" i="1">
                        <a:latin typeface="Cambria Math"/>
                      </a:rPr>
                      <m:t>=</m:t>
                    </m:r>
                    <m:sSub>
                      <m:sSubPr>
                        <m:ctrlPr>
                          <a:rPr lang="en-US" sz="1600" i="1">
                            <a:latin typeface="Cambria Math"/>
                          </a:rPr>
                        </m:ctrlPr>
                      </m:sSubPr>
                      <m:e>
                        <m:r>
                          <a:rPr lang="es-CR" sz="1600" i="1">
                            <a:latin typeface="Cambria Math"/>
                          </a:rPr>
                          <m:t>𝐼</m:t>
                        </m:r>
                      </m:e>
                      <m:sub>
                        <m:r>
                          <a:rPr lang="es-CR" sz="1600" i="1">
                            <a:latin typeface="Cambria Math"/>
                          </a:rPr>
                          <m:t>𝐴</m:t>
                        </m:r>
                      </m:sub>
                    </m:sSub>
                    <m:sSub>
                      <m:sSubPr>
                        <m:ctrlPr>
                          <a:rPr lang="en-US" sz="1600" i="1">
                            <a:latin typeface="Cambria Math"/>
                          </a:rPr>
                        </m:ctrlPr>
                      </m:sSubPr>
                      <m:e>
                        <m:r>
                          <a:rPr lang="en-US" sz="1600" i="1">
                            <a:latin typeface="Cambria Math" panose="02040503050406030204" pitchFamily="18" charset="0"/>
                          </a:rPr>
                          <m:t>𝑅</m:t>
                        </m:r>
                      </m:e>
                      <m:sub>
                        <m:r>
                          <a:rPr lang="es-CR" sz="1600" i="1">
                            <a:latin typeface="Cambria Math"/>
                          </a:rPr>
                          <m:t>𝐿</m:t>
                        </m:r>
                      </m:sub>
                    </m:sSub>
                    <m:f>
                      <m:fPr>
                        <m:ctrlPr>
                          <a:rPr lang="es-CR" sz="1600" i="1" smtClean="0">
                            <a:latin typeface="Cambria Math"/>
                          </a:rPr>
                        </m:ctrlPr>
                      </m:fPr>
                      <m:num>
                        <m:sSup>
                          <m:sSupPr>
                            <m:ctrlPr>
                              <a:rPr lang="es-CR" sz="1600" i="1" smtClean="0">
                                <a:latin typeface="Cambria Math"/>
                              </a:rPr>
                            </m:ctrlPr>
                          </m:sSupPr>
                          <m:e>
                            <m:r>
                              <a:rPr lang="es-CR" sz="1600" b="0" i="1" smtClean="0">
                                <a:latin typeface="Cambria Math"/>
                              </a:rPr>
                              <m:t>𝑒</m:t>
                            </m:r>
                          </m:e>
                          <m:sup>
                            <m:r>
                              <a:rPr lang="es-CR" sz="1600" b="0" i="1" smtClean="0">
                                <a:latin typeface="Cambria Math"/>
                              </a:rPr>
                              <m:t>𝑥</m:t>
                            </m:r>
                          </m:sup>
                        </m:sSup>
                        <m:r>
                          <a:rPr lang="es-CR" sz="1600" b="0" i="1" smtClean="0">
                            <a:latin typeface="Cambria Math"/>
                          </a:rPr>
                          <m:t>−1</m:t>
                        </m:r>
                      </m:num>
                      <m:den>
                        <m:sSup>
                          <m:sSupPr>
                            <m:ctrlPr>
                              <a:rPr lang="es-CR" sz="1600" i="1">
                                <a:latin typeface="Cambria Math"/>
                              </a:rPr>
                            </m:ctrlPr>
                          </m:sSupPr>
                          <m:e>
                            <m:r>
                              <a:rPr lang="es-CR" sz="1600" i="1">
                                <a:latin typeface="Cambria Math"/>
                              </a:rPr>
                              <m:t>𝑒</m:t>
                            </m:r>
                          </m:e>
                          <m:sup>
                            <m:r>
                              <a:rPr lang="es-CR" sz="1600" i="1">
                                <a:latin typeface="Cambria Math"/>
                              </a:rPr>
                              <m:t>𝑥</m:t>
                            </m:r>
                          </m:sup>
                        </m:sSup>
                        <m:r>
                          <a:rPr lang="es-CR" sz="1600" b="0" i="1" smtClean="0">
                            <a:latin typeface="Cambria Math"/>
                          </a:rPr>
                          <m:t>+</m:t>
                        </m:r>
                        <m:r>
                          <a:rPr lang="es-CR" sz="1600" i="1">
                            <a:latin typeface="Cambria Math"/>
                          </a:rPr>
                          <m:t>1</m:t>
                        </m:r>
                      </m:den>
                    </m:f>
                  </m:oMath>
                </a14:m>
                <a:r>
                  <a:rPr lang="es-CR" sz="1600" i="1" dirty="0" smtClean="0">
                    <a:latin typeface="Cambria Math"/>
                  </a:rPr>
                  <a:t>,    </a:t>
                </a:r>
                <a14:m>
                  <m:oMath xmlns:m="http://schemas.openxmlformats.org/officeDocument/2006/math">
                    <m:r>
                      <a:rPr lang="es-CR" sz="1600" b="0" i="1" smtClean="0">
                        <a:latin typeface="Cambria Math"/>
                      </a:rPr>
                      <m:t>𝑥</m:t>
                    </m:r>
                    <m:r>
                      <a:rPr lang="es-CR" sz="1600" b="0" i="1" smtClean="0">
                        <a:latin typeface="Cambria Math"/>
                      </a:rPr>
                      <m:t>=</m:t>
                    </m:r>
                    <m:f>
                      <m:fPr>
                        <m:ctrlPr>
                          <a:rPr lang="es-CR" sz="1600" i="1">
                            <a:latin typeface="Cambria Math"/>
                          </a:rPr>
                        </m:ctrlPr>
                      </m:fPr>
                      <m:num>
                        <m:sSub>
                          <m:sSubPr>
                            <m:ctrlPr>
                              <a:rPr lang="es-CR" sz="1600" i="1">
                                <a:latin typeface="Cambria Math"/>
                              </a:rPr>
                            </m:ctrlPr>
                          </m:sSubPr>
                          <m:e>
                            <m:r>
                              <a:rPr lang="es-CR" sz="1600" i="1">
                                <a:latin typeface="Cambria Math"/>
                              </a:rPr>
                              <m:t>𝑣</m:t>
                            </m:r>
                          </m:e>
                          <m:sub>
                            <m:r>
                              <a:rPr lang="es-CR" sz="1600" i="1">
                                <a:latin typeface="Cambria Math"/>
                              </a:rPr>
                              <m:t>+</m:t>
                            </m:r>
                          </m:sub>
                        </m:sSub>
                        <m:r>
                          <a:rPr lang="es-CR" sz="1600" i="1">
                            <a:latin typeface="Cambria Math"/>
                          </a:rPr>
                          <m:t>−</m:t>
                        </m:r>
                        <m:sSub>
                          <m:sSubPr>
                            <m:ctrlPr>
                              <a:rPr lang="es-CR" sz="1600" i="1">
                                <a:latin typeface="Cambria Math"/>
                              </a:rPr>
                            </m:ctrlPr>
                          </m:sSubPr>
                          <m:e>
                            <m:r>
                              <a:rPr lang="es-CR" sz="1600" i="1">
                                <a:latin typeface="Cambria Math"/>
                              </a:rPr>
                              <m:t>𝑣</m:t>
                            </m:r>
                          </m:e>
                          <m:sub>
                            <m:r>
                              <a:rPr lang="es-CR" sz="1600" i="1">
                                <a:latin typeface="Cambria Math"/>
                              </a:rPr>
                              <m:t>−</m:t>
                            </m:r>
                          </m:sub>
                        </m:sSub>
                      </m:num>
                      <m:den>
                        <m:sSub>
                          <m:sSubPr>
                            <m:ctrlPr>
                              <a:rPr lang="es-CR" sz="1600" i="1">
                                <a:latin typeface="Cambria Math"/>
                              </a:rPr>
                            </m:ctrlPr>
                          </m:sSubPr>
                          <m:e>
                            <m:r>
                              <a:rPr lang="es-CR" sz="1600" i="1">
                                <a:latin typeface="Cambria Math"/>
                              </a:rPr>
                              <m:t>𝑉</m:t>
                            </m:r>
                          </m:e>
                          <m:sub>
                            <m:r>
                              <a:rPr lang="es-CR" sz="1600" i="1">
                                <a:latin typeface="Cambria Math"/>
                              </a:rPr>
                              <m:t>𝑇</m:t>
                            </m:r>
                          </m:sub>
                        </m:sSub>
                      </m:den>
                    </m:f>
                  </m:oMath>
                </a14:m>
                <a:endParaRPr lang="es-CR" sz="1200" i="1" dirty="0">
                  <a:latin typeface="Cambria Math"/>
                </a:endParaRPr>
              </a:p>
            </p:txBody>
          </p:sp>
        </mc:Choice>
        <mc:Fallback xmlns="">
          <p:sp>
            <p:nvSpPr>
              <p:cNvPr id="129" name="128 CuadroTexto"/>
              <p:cNvSpPr txBox="1">
                <a:spLocks noRot="1" noChangeAspect="1" noMove="1" noResize="1" noEditPoints="1" noAdjustHandles="1" noChangeArrowheads="1" noChangeShapeType="1" noTextEdit="1"/>
              </p:cNvSpPr>
              <p:nvPr/>
            </p:nvSpPr>
            <p:spPr>
              <a:xfrm>
                <a:off x="5126152" y="1904491"/>
                <a:ext cx="5181686" cy="957442"/>
              </a:xfrm>
              <a:prstGeom prst="rect">
                <a:avLst/>
              </a:prstGeom>
              <a:blipFill rotWithShape="1">
                <a:blip r:embed="rId11"/>
                <a:stretch>
                  <a:fillRect l="-706" t="-191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0" name="TextBox 210">
                <a:extLst>
                  <a:ext uri="{FF2B5EF4-FFF2-40B4-BE49-F238E27FC236}">
                    <a16:creationId xmlns:a16="http://schemas.microsoft.com/office/drawing/2014/main" xmlns="" id="{CFA50FA5-9EC9-4877-B3A4-EE12AA4D6F94}"/>
                  </a:ext>
                </a:extLst>
              </p:cNvPr>
              <p:cNvSpPr txBox="1"/>
              <p:nvPr/>
            </p:nvSpPr>
            <p:spPr>
              <a:xfrm>
                <a:off x="1384739" y="5543094"/>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b="0" i="1" smtClean="0">
                          <a:latin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130" name="TextBox 210">
                <a:extLst>
                  <a:ext uri="{FF2B5EF4-FFF2-40B4-BE49-F238E27FC236}">
                    <a16:creationId xmlns:a14="http://schemas.microsoft.com/office/drawing/2010/main" xmlns:a16="http://schemas.microsoft.com/office/drawing/2014/main" xmlns="" id="{CFA50FA5-9EC9-4877-B3A4-EE12AA4D6F94}"/>
                  </a:ext>
                </a:extLst>
              </p:cNvPr>
              <p:cNvSpPr txBox="1">
                <a:spLocks noRot="1" noChangeAspect="1" noMove="1" noResize="1" noEditPoints="1" noAdjustHandles="1" noChangeArrowheads="1" noChangeShapeType="1" noTextEdit="1"/>
              </p:cNvSpPr>
              <p:nvPr/>
            </p:nvSpPr>
            <p:spPr>
              <a:xfrm>
                <a:off x="1384739" y="5543094"/>
                <a:ext cx="575542" cy="184666"/>
              </a:xfrm>
              <a:prstGeom prst="rect">
                <a:avLst/>
              </a:prstGeom>
              <a:blipFill rotWithShape="1">
                <a:blip r:embed="rId12"/>
                <a:stretch>
                  <a:fillRect l="-7368" r="-1053" b="-2258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1" name="TextBox 210">
                <a:extLst>
                  <a:ext uri="{FF2B5EF4-FFF2-40B4-BE49-F238E27FC236}">
                    <a16:creationId xmlns:a16="http://schemas.microsoft.com/office/drawing/2014/main" xmlns="" id="{CFA50FA5-9EC9-4877-B3A4-EE12AA4D6F94}"/>
                  </a:ext>
                </a:extLst>
              </p:cNvPr>
              <p:cNvSpPr txBox="1"/>
              <p:nvPr/>
            </p:nvSpPr>
            <p:spPr>
              <a:xfrm>
                <a:off x="1379233" y="5946855"/>
                <a:ext cx="579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s-CR" sz="1200" b="0" i="1" smtClean="0">
                              <a:latin typeface="Cambria Math"/>
                            </a:rPr>
                            <m:t>3</m:t>
                          </m:r>
                        </m:sub>
                      </m:sSub>
                      <m:r>
                        <a:rPr lang="es-CR" sz="1200" b="0" i="1" smtClean="0">
                          <a:latin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4</m:t>
                          </m:r>
                        </m:sub>
                      </m:sSub>
                    </m:oMath>
                  </m:oMathPara>
                </a14:m>
                <a:endParaRPr lang="en-US" sz="1200" dirty="0"/>
              </a:p>
            </p:txBody>
          </p:sp>
        </mc:Choice>
        <mc:Fallback xmlns="">
          <p:sp>
            <p:nvSpPr>
              <p:cNvPr id="131" name="TextBox 210">
                <a:extLst>
                  <a:ext uri="{FF2B5EF4-FFF2-40B4-BE49-F238E27FC236}">
                    <a16:creationId xmlns:a14="http://schemas.microsoft.com/office/drawing/2010/main" xmlns:a16="http://schemas.microsoft.com/office/drawing/2014/main" xmlns="" id="{CFA50FA5-9EC9-4877-B3A4-EE12AA4D6F94}"/>
                  </a:ext>
                </a:extLst>
              </p:cNvPr>
              <p:cNvSpPr txBox="1">
                <a:spLocks noRot="1" noChangeAspect="1" noMove="1" noResize="1" noEditPoints="1" noAdjustHandles="1" noChangeArrowheads="1" noChangeShapeType="1" noTextEdit="1"/>
              </p:cNvSpPr>
              <p:nvPr/>
            </p:nvSpPr>
            <p:spPr>
              <a:xfrm>
                <a:off x="1379233" y="5946855"/>
                <a:ext cx="579133" cy="184666"/>
              </a:xfrm>
              <a:prstGeom prst="rect">
                <a:avLst/>
              </a:prstGeom>
              <a:blipFill rotWithShape="1">
                <a:blip r:embed="rId13"/>
                <a:stretch>
                  <a:fillRect l="-7368" r="-2105"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2" name="TextBox 210">
                <a:extLst>
                  <a:ext uri="{FF2B5EF4-FFF2-40B4-BE49-F238E27FC236}">
                    <a16:creationId xmlns:a16="http://schemas.microsoft.com/office/drawing/2014/main" xmlns="" id="{CFA50FA5-9EC9-4877-B3A4-EE12AA4D6F94}"/>
                  </a:ext>
                </a:extLst>
              </p:cNvPr>
              <p:cNvSpPr txBox="1"/>
              <p:nvPr/>
            </p:nvSpPr>
            <p:spPr>
              <a:xfrm>
                <a:off x="2950379" y="5762189"/>
                <a:ext cx="1571392" cy="184666"/>
              </a:xfrm>
              <a:prstGeom prst="rect">
                <a:avLst/>
              </a:prstGeom>
              <a:noFill/>
            </p:spPr>
            <p:txBody>
              <a:bodyPr wrap="none" lIns="0" tIns="0" rIns="0" bIns="0" rtlCol="0">
                <a:spAutoFit/>
              </a:bodyPr>
              <a:lstStyle/>
              <a:p>
                <a14:m>
                  <m:oMath xmlns:m="http://schemas.openxmlformats.org/officeDocument/2006/math">
                    <m:r>
                      <a:rPr lang="es-CR" sz="1200" b="0" i="1" smtClean="0">
                        <a:latin typeface="Cambria Math"/>
                      </a:rPr>
                      <m:t>𝑇𝑜𝑑𝑜𝑠</m:t>
                    </m:r>
                    <m:r>
                      <a:rPr lang="es-CR" sz="1200" b="0" i="1" smtClean="0">
                        <a:latin typeface="Cambria Math"/>
                      </a:rPr>
                      <m:t> </m:t>
                    </m:r>
                    <m:r>
                      <a:rPr lang="es-CR" sz="1200" b="0" i="1" smtClean="0">
                        <a:latin typeface="Cambria Math"/>
                      </a:rPr>
                      <m:t>𝑙𝑜𝑠</m:t>
                    </m:r>
                    <m:r>
                      <a:rPr lang="es-CR" sz="1200" b="0" i="1" smtClean="0">
                        <a:latin typeface="Cambria Math"/>
                      </a:rPr>
                      <m:t>  </m:t>
                    </m:r>
                    <m:sSub>
                      <m:sSubPr>
                        <m:ctrlPr>
                          <a:rPr lang="en-US" sz="1200" i="1" smtClean="0">
                            <a:latin typeface="Cambria Math"/>
                          </a:rPr>
                        </m:ctrlPr>
                      </m:sSubPr>
                      <m:e>
                        <m:r>
                          <a:rPr lang="es-CR" sz="1200" b="0" i="1" smtClean="0">
                            <a:latin typeface="Cambria Math"/>
                          </a:rPr>
                          <m:t>𝐼</m:t>
                        </m:r>
                      </m:e>
                      <m:sub>
                        <m:r>
                          <a:rPr lang="es-CR" sz="1200" b="0" i="1" smtClean="0">
                            <a:latin typeface="Cambria Math"/>
                          </a:rPr>
                          <m:t>0</m:t>
                        </m:r>
                      </m:sub>
                    </m:sSub>
                  </m:oMath>
                </a14:m>
                <a:r>
                  <a:rPr lang="en-US" sz="1200" dirty="0" smtClean="0"/>
                  <a:t> son iguales</a:t>
                </a:r>
                <a:endParaRPr lang="en-US" sz="1200" dirty="0"/>
              </a:p>
            </p:txBody>
          </p:sp>
        </mc:Choice>
        <mc:Fallback xmlns="">
          <p:sp>
            <p:nvSpPr>
              <p:cNvPr id="132" name="TextBox 210">
                <a:extLst>
                  <a:ext uri="{FF2B5EF4-FFF2-40B4-BE49-F238E27FC236}">
                    <a16:creationId xmlns:a14="http://schemas.microsoft.com/office/drawing/2010/main" xmlns:a16="http://schemas.microsoft.com/office/drawing/2014/main" xmlns="" id="{CFA50FA5-9EC9-4877-B3A4-EE12AA4D6F94}"/>
                  </a:ext>
                </a:extLst>
              </p:cNvPr>
              <p:cNvSpPr txBox="1">
                <a:spLocks noRot="1" noChangeAspect="1" noMove="1" noResize="1" noEditPoints="1" noAdjustHandles="1" noChangeArrowheads="1" noChangeShapeType="1" noTextEdit="1"/>
              </p:cNvSpPr>
              <p:nvPr/>
            </p:nvSpPr>
            <p:spPr>
              <a:xfrm>
                <a:off x="2950379" y="5762189"/>
                <a:ext cx="1571392" cy="184666"/>
              </a:xfrm>
              <a:prstGeom prst="rect">
                <a:avLst/>
              </a:prstGeom>
              <a:blipFill rotWithShape="1">
                <a:blip r:embed="rId14"/>
                <a:stretch>
                  <a:fillRect l="-3876" t="-22581" r="-5039" b="-4838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3" name="TextBox 191">
                <a:extLst>
                  <a:ext uri="{FF2B5EF4-FFF2-40B4-BE49-F238E27FC236}">
                    <a16:creationId xmlns:a16="http://schemas.microsoft.com/office/drawing/2014/main" xmlns="" id="{051AFA95-9EC1-45D3-A004-58907611ABB7}"/>
                  </a:ext>
                </a:extLst>
              </p:cNvPr>
              <p:cNvSpPr txBox="1"/>
              <p:nvPr/>
            </p:nvSpPr>
            <p:spPr>
              <a:xfrm>
                <a:off x="4059301" y="4787802"/>
                <a:ext cx="419346"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panose="02040503050406030204" pitchFamily="18" charset="0"/>
                          </a:rPr>
                          <m:t>1</m:t>
                        </m:r>
                      </m:sub>
                    </m:sSub>
                  </m:oMath>
                </a14:m>
                <a:r>
                  <a:rPr lang="en-US" sz="1200" dirty="0" smtClean="0"/>
                  <a:t>= </a:t>
                </a:r>
                <a14:m>
                  <m:oMath xmlns:m="http://schemas.openxmlformats.org/officeDocument/2006/math">
                    <m:sSub>
                      <m:sSubPr>
                        <m:ctrlPr>
                          <a:rPr lang="en-US" sz="1200" i="1">
                            <a:latin typeface="Cambria Math"/>
                            <a:ea typeface="Cambria Math" panose="02040503050406030204" pitchFamily="18" charset="0"/>
                          </a:rPr>
                        </m:ctrlPr>
                      </m:sSubPr>
                      <m:e>
                        <m:r>
                          <a:rPr lang="en-US" sz="1200" i="1">
                            <a:latin typeface="Cambria Math"/>
                            <a:ea typeface="Cambria Math"/>
                          </a:rPr>
                          <m:t>𝛽</m:t>
                        </m:r>
                      </m:e>
                      <m:sub>
                        <m:r>
                          <a:rPr lang="es-CR" sz="1200" b="0" i="1" smtClean="0">
                            <a:latin typeface="Cambria Math"/>
                            <a:ea typeface="Cambria Math"/>
                          </a:rPr>
                          <m:t>2</m:t>
                        </m:r>
                      </m:sub>
                    </m:sSub>
                  </m:oMath>
                </a14:m>
                <a:endParaRPr lang="en-US" sz="1200" dirty="0"/>
              </a:p>
            </p:txBody>
          </p:sp>
        </mc:Choice>
        <mc:Fallback xmlns="">
          <p:sp>
            <p:nvSpPr>
              <p:cNvPr id="133" name="TextBox 191">
                <a:extLst>
                  <a:ext uri="{FF2B5EF4-FFF2-40B4-BE49-F238E27FC236}">
                    <a16:creationId xmlns:a14="http://schemas.microsoft.com/office/drawing/2010/main" xmlns:a16="http://schemas.microsoft.com/office/drawing/2014/main" xmlns="" id="{051AFA95-9EC1-45D3-A004-58907611ABB7}"/>
                  </a:ext>
                </a:extLst>
              </p:cNvPr>
              <p:cNvSpPr txBox="1">
                <a:spLocks noRot="1" noChangeAspect="1" noMove="1" noResize="1" noEditPoints="1" noAdjustHandles="1" noChangeArrowheads="1" noChangeShapeType="1" noTextEdit="1"/>
              </p:cNvSpPr>
              <p:nvPr/>
            </p:nvSpPr>
            <p:spPr>
              <a:xfrm>
                <a:off x="4059301" y="4787802"/>
                <a:ext cx="419346" cy="184666"/>
              </a:xfrm>
              <a:prstGeom prst="rect">
                <a:avLst/>
              </a:prstGeom>
              <a:blipFill rotWithShape="1">
                <a:blip r:embed="rId15"/>
                <a:stretch>
                  <a:fillRect l="-17391" t="-22581" r="-4348" b="-4838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4" name="TextBox 191">
                <a:extLst>
                  <a:ext uri="{FF2B5EF4-FFF2-40B4-BE49-F238E27FC236}">
                    <a16:creationId xmlns:a16="http://schemas.microsoft.com/office/drawing/2014/main" xmlns="" id="{051AFA95-9EC1-45D3-A004-58907611ABB7}"/>
                  </a:ext>
                </a:extLst>
              </p:cNvPr>
              <p:cNvSpPr txBox="1"/>
              <p:nvPr/>
            </p:nvSpPr>
            <p:spPr>
              <a:xfrm>
                <a:off x="4037022" y="5167813"/>
                <a:ext cx="417678" cy="18466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ea typeface="Cambria Math" panose="02040503050406030204" pitchFamily="18" charset="0"/>
                          </a:rPr>
                        </m:ctrlPr>
                      </m:sSubPr>
                      <m:e>
                        <m:r>
                          <a:rPr lang="en-US" sz="1200" i="1" smtClean="0">
                            <a:latin typeface="Cambria Math"/>
                            <a:ea typeface="Cambria Math"/>
                          </a:rPr>
                          <m:t>𝛽</m:t>
                        </m:r>
                      </m:e>
                      <m:sub>
                        <m:r>
                          <a:rPr lang="es-CR" sz="1200" b="0" i="1" smtClean="0">
                            <a:latin typeface="Cambria Math"/>
                            <a:ea typeface="Cambria Math"/>
                          </a:rPr>
                          <m:t>3</m:t>
                        </m:r>
                      </m:sub>
                    </m:sSub>
                  </m:oMath>
                </a14:m>
                <a:r>
                  <a:rPr lang="en-US" sz="1200" dirty="0" smtClean="0"/>
                  <a:t>= </a:t>
                </a:r>
                <a14:m>
                  <m:oMath xmlns:m="http://schemas.openxmlformats.org/officeDocument/2006/math">
                    <m:sSub>
                      <m:sSubPr>
                        <m:ctrlPr>
                          <a:rPr lang="en-US" sz="1200" i="1">
                            <a:latin typeface="Cambria Math"/>
                            <a:ea typeface="Cambria Math" panose="02040503050406030204" pitchFamily="18" charset="0"/>
                          </a:rPr>
                        </m:ctrlPr>
                      </m:sSubPr>
                      <m:e>
                        <m:r>
                          <a:rPr lang="en-US" sz="1200" i="1">
                            <a:latin typeface="Cambria Math"/>
                            <a:ea typeface="Cambria Math"/>
                          </a:rPr>
                          <m:t>𝛽</m:t>
                        </m:r>
                      </m:e>
                      <m:sub>
                        <m:r>
                          <a:rPr lang="es-CR" sz="1200" b="0" i="1" smtClean="0">
                            <a:latin typeface="Cambria Math"/>
                            <a:ea typeface="Cambria Math"/>
                          </a:rPr>
                          <m:t>4</m:t>
                        </m:r>
                      </m:sub>
                    </m:sSub>
                  </m:oMath>
                </a14:m>
                <a:endParaRPr lang="en-US" sz="1200" dirty="0"/>
              </a:p>
            </p:txBody>
          </p:sp>
        </mc:Choice>
        <mc:Fallback xmlns="">
          <p:sp>
            <p:nvSpPr>
              <p:cNvPr id="134" name="TextBox 191">
                <a:extLst>
                  <a:ext uri="{FF2B5EF4-FFF2-40B4-BE49-F238E27FC236}">
                    <a16:creationId xmlns:a14="http://schemas.microsoft.com/office/drawing/2010/main" xmlns:a16="http://schemas.microsoft.com/office/drawing/2014/main" xmlns="" id="{051AFA95-9EC1-45D3-A004-58907611ABB7}"/>
                  </a:ext>
                </a:extLst>
              </p:cNvPr>
              <p:cNvSpPr txBox="1">
                <a:spLocks noRot="1" noChangeAspect="1" noMove="1" noResize="1" noEditPoints="1" noAdjustHandles="1" noChangeArrowheads="1" noChangeShapeType="1" noTextEdit="1"/>
              </p:cNvSpPr>
              <p:nvPr/>
            </p:nvSpPr>
            <p:spPr>
              <a:xfrm>
                <a:off x="4037022" y="5167813"/>
                <a:ext cx="417678" cy="184666"/>
              </a:xfrm>
              <a:prstGeom prst="rect">
                <a:avLst/>
              </a:prstGeom>
              <a:blipFill rotWithShape="1">
                <a:blip r:embed="rId16"/>
                <a:stretch>
                  <a:fillRect l="-15942" t="-26667" r="-5797" b="-50000"/>
                </a:stretch>
              </a:blipFill>
            </p:spPr>
            <p:txBody>
              <a:bodyPr/>
              <a:lstStyle/>
              <a:p>
                <a:r>
                  <a:rPr lang="es-CR">
                    <a:noFill/>
                  </a:rPr>
                  <a:t> </a:t>
                </a:r>
              </a:p>
            </p:txBody>
          </p:sp>
        </mc:Fallback>
      </mc:AlternateContent>
      <p:grpSp>
        <p:nvGrpSpPr>
          <p:cNvPr id="135" name="Group 198">
            <a:extLst>
              <a:ext uri="{FF2B5EF4-FFF2-40B4-BE49-F238E27FC236}">
                <a16:creationId xmlns:a16="http://schemas.microsoft.com/office/drawing/2014/main" xmlns="" id="{47B55235-11FB-4C5F-B887-65A9E89B7143}"/>
              </a:ext>
            </a:extLst>
          </p:cNvPr>
          <p:cNvGrpSpPr/>
          <p:nvPr/>
        </p:nvGrpSpPr>
        <p:grpSpPr>
          <a:xfrm>
            <a:off x="5834700" y="4060645"/>
            <a:ext cx="2899592" cy="1069989"/>
            <a:chOff x="7690086" y="1392607"/>
            <a:chExt cx="2899592" cy="1069989"/>
          </a:xfrm>
        </p:grpSpPr>
        <mc:AlternateContent xmlns:mc="http://schemas.openxmlformats.org/markup-compatibility/2006" xmlns:a14="http://schemas.microsoft.com/office/drawing/2010/main">
          <mc:Choice Requires="a14">
            <p:sp>
              <p:nvSpPr>
                <p:cNvPr id="136" name="TextBox 62">
                  <a:extLst>
                    <a:ext uri="{FF2B5EF4-FFF2-40B4-BE49-F238E27FC236}">
                      <a16:creationId xmlns:a16="http://schemas.microsoft.com/office/drawing/2014/main" xmlns="" id="{750F3BBD-AE46-4142-A197-CE38D89255D7}"/>
                    </a:ext>
                  </a:extLst>
                </p:cNvPr>
                <p:cNvSpPr txBox="1"/>
                <p:nvPr/>
              </p:nvSpPr>
              <p:spPr>
                <a:xfrm>
                  <a:off x="7690086" y="1392607"/>
                  <a:ext cx="1615314" cy="29033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smtClean="0">
                          <a:latin typeface="Cambria Math" panose="02040503050406030204" pitchFamily="18" charset="0"/>
                          <a:ea typeface="Cambria Math" panose="02040503050406030204" pitchFamily="18" charset="0"/>
                        </a:rPr>
                        <m:t>=</m:t>
                      </m:r>
                      <m:sSub>
                        <m:sSubPr>
                          <m:ctrlPr>
                            <a:rPr lang="en-US" sz="1200" i="1">
                              <a:latin typeface="Cambria Math"/>
                            </a:rPr>
                          </m:ctrlPr>
                        </m:sSubPr>
                        <m:e>
                          <m:r>
                            <a:rPr lang="en-US" sz="1200" i="1">
                              <a:latin typeface="Cambria Math" panose="02040503050406030204" pitchFamily="18" charset="0"/>
                            </a:rPr>
                            <m:t>𝐼</m:t>
                          </m:r>
                        </m:e>
                        <m:sub>
                          <m:r>
                            <a:rPr lang="en-US" sz="1200" i="1">
                              <a:latin typeface="Cambria Math" panose="02040503050406030204" pitchFamily="18" charset="0"/>
                            </a:rPr>
                            <m:t>𝑜</m:t>
                          </m:r>
                        </m:sub>
                      </m:sSub>
                      <m:sSup>
                        <m:sSupPr>
                          <m:ctrlPr>
                            <a:rPr lang="en-US" sz="1200" i="1">
                              <a:latin typeface="Cambria Math"/>
                            </a:rPr>
                          </m:ctrlPr>
                        </m:sSupPr>
                        <m:e>
                          <m:r>
                            <a:rPr lang="en-US" sz="1200" i="1">
                              <a:latin typeface="Cambria Math" panose="02040503050406030204" pitchFamily="18" charset="0"/>
                            </a:rPr>
                            <m:t>𝑒</m:t>
                          </m:r>
                        </m:e>
                        <m:sup>
                          <m:f>
                            <m:fPr>
                              <m:ctrlPr>
                                <a:rPr lang="en-US" sz="1200" i="1">
                                  <a:latin typeface="Cambria Math"/>
                                </a:rPr>
                              </m:ctrlPr>
                            </m:fPr>
                            <m:num>
                              <m:sSub>
                                <m:sSubPr>
                                  <m:ctrlPr>
                                    <a:rPr lang="en-US" sz="1200" i="1">
                                      <a:latin typeface="Cambria Math"/>
                                    </a:rPr>
                                  </m:ctrlPr>
                                </m:sSubPr>
                                <m:e>
                                  <m:r>
                                    <a:rPr lang="en-US" sz="1200" i="1">
                                      <a:latin typeface="Cambria Math" panose="02040503050406030204" pitchFamily="18" charset="0"/>
                                    </a:rPr>
                                    <m:t>𝑉</m:t>
                                  </m:r>
                                </m:e>
                                <m:sub>
                                  <m:r>
                                    <a:rPr lang="en-US" sz="1200" b="0" i="1" smtClean="0">
                                      <a:latin typeface="Cambria Math" panose="02040503050406030204" pitchFamily="18" charset="0"/>
                                    </a:rPr>
                                    <m:t>𝐵𝐸</m:t>
                                  </m:r>
                                </m:sub>
                              </m:sSub>
                            </m:num>
                            <m:den>
                              <m:sSub>
                                <m:sSubPr>
                                  <m:ctrlPr>
                                    <a:rPr lang="en-US" sz="1200" i="1">
                                      <a:latin typeface="Cambria Math"/>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𝑉</m:t>
                                  </m:r>
                                </m:e>
                                <m:sub>
                                  <m:r>
                                    <a:rPr lang="en-US" sz="1200" i="1">
                                      <a:latin typeface="Cambria Math" panose="02040503050406030204" pitchFamily="18" charset="0"/>
                                      <a:ea typeface="Cambria Math" panose="02040503050406030204" pitchFamily="18" charset="0"/>
                                    </a:rPr>
                                    <m:t>𝑇</m:t>
                                  </m:r>
                                </m:sub>
                              </m:sSub>
                            </m:den>
                          </m:f>
                        </m:sup>
                      </m:sSup>
                    </m:oMath>
                  </a14:m>
                  <a:r>
                    <a:rPr lang="en-US" sz="1200" dirty="0"/>
                    <a:t>    (NPN)</a:t>
                  </a:r>
                </a:p>
              </p:txBody>
            </p:sp>
          </mc:Choice>
          <mc:Fallback xmlns="">
            <p:sp>
              <p:nvSpPr>
                <p:cNvPr id="63" name="TextBox 62">
                  <a:extLst>
                    <a:ext uri="{FF2B5EF4-FFF2-40B4-BE49-F238E27FC236}">
                      <a16:creationId xmlns:a16="http://schemas.microsoft.com/office/drawing/2014/main" id="{750F3BBD-AE46-4142-A197-CE38D89255D7}"/>
                    </a:ext>
                  </a:extLst>
                </p:cNvPr>
                <p:cNvSpPr txBox="1">
                  <a:spLocks noRot="1" noChangeAspect="1" noMove="1" noResize="1" noEditPoints="1" noAdjustHandles="1" noChangeArrowheads="1" noChangeShapeType="1" noTextEdit="1"/>
                </p:cNvSpPr>
                <p:nvPr/>
              </p:nvSpPr>
              <p:spPr>
                <a:xfrm>
                  <a:off x="7690086" y="1392607"/>
                  <a:ext cx="1615314" cy="290336"/>
                </a:xfrm>
                <a:prstGeom prst="rect">
                  <a:avLst/>
                </a:prstGeom>
                <a:blipFill>
                  <a:blip r:embed="rId17"/>
                  <a:stretch>
                    <a:fillRect l="-3396" r="-528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63">
                  <a:extLst>
                    <a:ext uri="{FF2B5EF4-FFF2-40B4-BE49-F238E27FC236}">
                      <a16:creationId xmlns:a16="http://schemas.microsoft.com/office/drawing/2014/main" xmlns="" id="{B61FF780-C9CF-4DB3-8F5D-5930A3010BF5}"/>
                    </a:ext>
                  </a:extLst>
                </p:cNvPr>
                <p:cNvSpPr txBox="1"/>
                <p:nvPr/>
              </p:nvSpPr>
              <p:spPr>
                <a:xfrm>
                  <a:off x="7690086" y="2065381"/>
                  <a:ext cx="1596078" cy="290336"/>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𝐸</m:t>
                          </m:r>
                        </m:sub>
                      </m:sSub>
                      <m:r>
                        <a:rPr lang="en-US" sz="1200" i="1">
                          <a:latin typeface="Cambria Math" panose="02040503050406030204" pitchFamily="18" charset="0"/>
                          <a:ea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r>
                            <a:rPr lang="en-US" sz="1200" b="0" i="1" smtClean="0">
                              <a:latin typeface="Cambria Math" panose="02040503050406030204" pitchFamily="18" charset="0"/>
                            </a:rPr>
                            <m:t> </m:t>
                          </m:r>
                        </m:sub>
                      </m:sSub>
                      <m:r>
                        <a:rPr lang="en-US" sz="1200" i="1" smtClean="0">
                          <a:latin typeface="Cambria Math" panose="02040503050406030204" pitchFamily="18" charset="0"/>
                          <a:ea typeface="Cambria Math" panose="02040503050406030204" pitchFamily="18" charset="0"/>
                        </a:rPr>
                        <m:t>=</m:t>
                      </m:r>
                      <m:sSub>
                        <m:sSubPr>
                          <m:ctrlPr>
                            <a:rPr lang="en-US" sz="1200" i="1">
                              <a:latin typeface="Cambria Math"/>
                            </a:rPr>
                          </m:ctrlPr>
                        </m:sSubPr>
                        <m:e>
                          <m:r>
                            <a:rPr lang="en-US" sz="1200" i="1">
                              <a:latin typeface="Cambria Math" panose="02040503050406030204" pitchFamily="18" charset="0"/>
                            </a:rPr>
                            <m:t>𝐼</m:t>
                          </m:r>
                        </m:e>
                        <m:sub>
                          <m:r>
                            <a:rPr lang="en-US" sz="1200" i="1">
                              <a:latin typeface="Cambria Math" panose="02040503050406030204" pitchFamily="18" charset="0"/>
                            </a:rPr>
                            <m:t>𝑜</m:t>
                          </m:r>
                        </m:sub>
                      </m:sSub>
                      <m:sSup>
                        <m:sSupPr>
                          <m:ctrlPr>
                            <a:rPr lang="en-US" sz="1200" i="1">
                              <a:latin typeface="Cambria Math"/>
                            </a:rPr>
                          </m:ctrlPr>
                        </m:sSupPr>
                        <m:e>
                          <m:r>
                            <a:rPr lang="en-US" sz="1200" i="1">
                              <a:latin typeface="Cambria Math" panose="02040503050406030204" pitchFamily="18" charset="0"/>
                            </a:rPr>
                            <m:t>𝑒</m:t>
                          </m:r>
                        </m:e>
                        <m:sup>
                          <m:f>
                            <m:fPr>
                              <m:ctrlPr>
                                <a:rPr lang="en-US" sz="1200" i="1">
                                  <a:latin typeface="Cambria Math"/>
                                </a:rPr>
                              </m:ctrlPr>
                            </m:fPr>
                            <m:num>
                              <m:sSub>
                                <m:sSubPr>
                                  <m:ctrlPr>
                                    <a:rPr lang="en-US" sz="1200" i="1">
                                      <a:latin typeface="Cambria Math"/>
                                    </a:rPr>
                                  </m:ctrlPr>
                                </m:sSubPr>
                                <m:e>
                                  <m:r>
                                    <a:rPr lang="en-US" sz="1200" i="1">
                                      <a:latin typeface="Cambria Math" panose="02040503050406030204" pitchFamily="18" charset="0"/>
                                    </a:rPr>
                                    <m:t>𝑉</m:t>
                                  </m:r>
                                </m:e>
                                <m:sub>
                                  <m:r>
                                    <a:rPr lang="en-US" sz="1200" b="0" i="1" smtClean="0">
                                      <a:latin typeface="Cambria Math" panose="02040503050406030204" pitchFamily="18" charset="0"/>
                                    </a:rPr>
                                    <m:t>𝐸𝐵</m:t>
                                  </m:r>
                                </m:sub>
                              </m:sSub>
                            </m:num>
                            <m:den>
                              <m:sSub>
                                <m:sSubPr>
                                  <m:ctrlPr>
                                    <a:rPr lang="en-US" sz="1200" i="1">
                                      <a:latin typeface="Cambria Math"/>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𝑉</m:t>
                                  </m:r>
                                </m:e>
                                <m:sub>
                                  <m:r>
                                    <a:rPr lang="en-US" sz="1200" i="1">
                                      <a:latin typeface="Cambria Math" panose="02040503050406030204" pitchFamily="18" charset="0"/>
                                      <a:ea typeface="Cambria Math" panose="02040503050406030204" pitchFamily="18" charset="0"/>
                                    </a:rPr>
                                    <m:t>𝑇</m:t>
                                  </m:r>
                                </m:sub>
                              </m:sSub>
                            </m:den>
                          </m:f>
                        </m:sup>
                      </m:sSup>
                    </m:oMath>
                  </a14:m>
                  <a:r>
                    <a:rPr lang="en-US" sz="1200" dirty="0"/>
                    <a:t>    (PNP)</a:t>
                  </a:r>
                </a:p>
              </p:txBody>
            </p:sp>
          </mc:Choice>
          <mc:Fallback xmlns="">
            <p:sp>
              <p:nvSpPr>
                <p:cNvPr id="64" name="TextBox 63">
                  <a:extLst>
                    <a:ext uri="{FF2B5EF4-FFF2-40B4-BE49-F238E27FC236}">
                      <a16:creationId xmlns:a16="http://schemas.microsoft.com/office/drawing/2014/main" id="{B61FF780-C9CF-4DB3-8F5D-5930A3010BF5}"/>
                    </a:ext>
                  </a:extLst>
                </p:cNvPr>
                <p:cNvSpPr txBox="1">
                  <a:spLocks noRot="1" noChangeAspect="1" noMove="1" noResize="1" noEditPoints="1" noAdjustHandles="1" noChangeArrowheads="1" noChangeShapeType="1" noTextEdit="1"/>
                </p:cNvSpPr>
                <p:nvPr/>
              </p:nvSpPr>
              <p:spPr>
                <a:xfrm>
                  <a:off x="7690086" y="2065381"/>
                  <a:ext cx="1596078" cy="290336"/>
                </a:xfrm>
                <a:prstGeom prst="rect">
                  <a:avLst/>
                </a:prstGeom>
                <a:blipFill>
                  <a:blip r:embed="rId18"/>
                  <a:stretch>
                    <a:fillRect l="-3435" r="-5344"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64">
                  <a:extLst>
                    <a:ext uri="{FF2B5EF4-FFF2-40B4-BE49-F238E27FC236}">
                      <a16:creationId xmlns:a16="http://schemas.microsoft.com/office/drawing/2014/main" xmlns="" id="{AE98251D-7BB4-4A5C-B339-FD9F275B755F}"/>
                    </a:ext>
                  </a:extLst>
                </p:cNvPr>
                <p:cNvSpPr txBox="1"/>
                <p:nvPr/>
              </p:nvSpPr>
              <p:spPr>
                <a:xfrm>
                  <a:off x="9651088" y="1399045"/>
                  <a:ext cx="938590" cy="377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𝐵𝐸</m:t>
                            </m:r>
                          </m:sub>
                        </m:sSub>
                        <m:r>
                          <a:rPr lang="en-US" sz="1200" b="0" i="1" smtClean="0">
                            <a:latin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𝑇</m:t>
                            </m:r>
                          </m:sub>
                        </m:sSub>
                        <m:func>
                          <m:funcPr>
                            <m:ctrlPr>
                              <a:rPr lang="en-US" sz="1200" b="0" i="1" smtClean="0">
                                <a:latin typeface="Cambria Math"/>
                              </a:rPr>
                            </m:ctrlPr>
                          </m:funcPr>
                          <m:fName>
                            <m:r>
                              <m:rPr>
                                <m:sty m:val="p"/>
                              </m:rPr>
                              <a:rPr lang="en-US" sz="1200" b="0" i="0" smtClean="0">
                                <a:latin typeface="Cambria Math" panose="02040503050406030204" pitchFamily="18" charset="0"/>
                              </a:rPr>
                              <m:t>ln</m:t>
                            </m:r>
                          </m:fName>
                          <m:e>
                            <m:f>
                              <m:fPr>
                                <m:ctrlPr>
                                  <a:rPr lang="en-US" sz="1200" b="0" i="1" smtClean="0">
                                    <a:latin typeface="Cambria Math"/>
                                  </a:rPr>
                                </m:ctrlPr>
                              </m:fPr>
                              <m:num>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sub>
                                </m:sSub>
                              </m:num>
                              <m:den>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0</m:t>
                                    </m:r>
                                  </m:sub>
                                </m:sSub>
                              </m:den>
                            </m:f>
                          </m:e>
                        </m:func>
                      </m:oMath>
                    </m:oMathPara>
                  </a14:m>
                  <a:endParaRPr lang="en-US" sz="1200" dirty="0"/>
                </a:p>
              </p:txBody>
            </p:sp>
          </mc:Choice>
          <mc:Fallback xmlns="">
            <p:sp>
              <p:nvSpPr>
                <p:cNvPr id="65" name="TextBox 64">
                  <a:extLst>
                    <a:ext uri="{FF2B5EF4-FFF2-40B4-BE49-F238E27FC236}">
                      <a16:creationId xmlns:a16="http://schemas.microsoft.com/office/drawing/2014/main" id="{AE98251D-7BB4-4A5C-B339-FD9F275B755F}"/>
                    </a:ext>
                  </a:extLst>
                </p:cNvPr>
                <p:cNvSpPr txBox="1">
                  <a:spLocks noRot="1" noChangeAspect="1" noMove="1" noResize="1" noEditPoints="1" noAdjustHandles="1" noChangeArrowheads="1" noChangeShapeType="1" noTextEdit="1"/>
                </p:cNvSpPr>
                <p:nvPr/>
              </p:nvSpPr>
              <p:spPr>
                <a:xfrm>
                  <a:off x="9651088" y="1399045"/>
                  <a:ext cx="938590" cy="377091"/>
                </a:xfrm>
                <a:prstGeom prst="rect">
                  <a:avLst/>
                </a:prstGeom>
                <a:blipFill>
                  <a:blip r:embed="rId19"/>
                  <a:stretch>
                    <a:fillRect l="-3247" t="-3279" r="-129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65">
                  <a:extLst>
                    <a:ext uri="{FF2B5EF4-FFF2-40B4-BE49-F238E27FC236}">
                      <a16:creationId xmlns:a16="http://schemas.microsoft.com/office/drawing/2014/main" xmlns="" id="{2021F574-AD44-4897-95BC-228DFFF59431}"/>
                    </a:ext>
                  </a:extLst>
                </p:cNvPr>
                <p:cNvSpPr txBox="1"/>
                <p:nvPr/>
              </p:nvSpPr>
              <p:spPr>
                <a:xfrm>
                  <a:off x="9651088" y="2085505"/>
                  <a:ext cx="937244" cy="377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𝐸𝐵</m:t>
                            </m:r>
                          </m:sub>
                        </m:sSub>
                        <m:r>
                          <a:rPr lang="en-US" sz="1200" b="0" i="1" smtClean="0">
                            <a:latin typeface="Cambria Math" panose="02040503050406030204" pitchFamily="18" charset="0"/>
                          </a:rPr>
                          <m:t>=</m:t>
                        </m:r>
                        <m:sSub>
                          <m:sSubPr>
                            <m:ctrlPr>
                              <a:rPr lang="en-US" sz="1200" b="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𝑇</m:t>
                            </m:r>
                          </m:sub>
                        </m:sSub>
                        <m:func>
                          <m:funcPr>
                            <m:ctrlPr>
                              <a:rPr lang="en-US" sz="1200" b="0" i="1" smtClean="0">
                                <a:latin typeface="Cambria Math"/>
                              </a:rPr>
                            </m:ctrlPr>
                          </m:funcPr>
                          <m:fName>
                            <m:r>
                              <m:rPr>
                                <m:sty m:val="p"/>
                              </m:rPr>
                              <a:rPr lang="en-US" sz="1200" b="0" i="0" smtClean="0">
                                <a:latin typeface="Cambria Math" panose="02040503050406030204" pitchFamily="18" charset="0"/>
                              </a:rPr>
                              <m:t>ln</m:t>
                            </m:r>
                          </m:fName>
                          <m:e>
                            <m:f>
                              <m:fPr>
                                <m:ctrlPr>
                                  <a:rPr lang="en-US" sz="1200" b="0" i="1" smtClean="0">
                                    <a:latin typeface="Cambria Math"/>
                                  </a:rPr>
                                </m:ctrlPr>
                              </m:fPr>
                              <m:num>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𝐶</m:t>
                                    </m:r>
                                  </m:sub>
                                </m:sSub>
                              </m:num>
                              <m:den>
                                <m:sSub>
                                  <m:sSubPr>
                                    <m:ctrlPr>
                                      <a:rPr lang="en-US" sz="1200" b="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0</m:t>
                                    </m:r>
                                  </m:sub>
                                </m:sSub>
                              </m:den>
                            </m:f>
                          </m:e>
                        </m:func>
                      </m:oMath>
                    </m:oMathPara>
                  </a14:m>
                  <a:endParaRPr lang="en-US" sz="1200" dirty="0"/>
                </a:p>
              </p:txBody>
            </p:sp>
          </mc:Choice>
          <mc:Fallback xmlns="">
            <p:sp>
              <p:nvSpPr>
                <p:cNvPr id="66" name="TextBox 65">
                  <a:extLst>
                    <a:ext uri="{FF2B5EF4-FFF2-40B4-BE49-F238E27FC236}">
                      <a16:creationId xmlns:a16="http://schemas.microsoft.com/office/drawing/2014/main" id="{2021F574-AD44-4897-95BC-228DFFF59431}"/>
                    </a:ext>
                  </a:extLst>
                </p:cNvPr>
                <p:cNvSpPr txBox="1">
                  <a:spLocks noRot="1" noChangeAspect="1" noMove="1" noResize="1" noEditPoints="1" noAdjustHandles="1" noChangeArrowheads="1" noChangeShapeType="1" noTextEdit="1"/>
                </p:cNvSpPr>
                <p:nvPr/>
              </p:nvSpPr>
              <p:spPr>
                <a:xfrm>
                  <a:off x="9651088" y="2085505"/>
                  <a:ext cx="937244" cy="377091"/>
                </a:xfrm>
                <a:prstGeom prst="rect">
                  <a:avLst/>
                </a:prstGeom>
                <a:blipFill>
                  <a:blip r:embed="rId20"/>
                  <a:stretch>
                    <a:fillRect l="-3247" t="-3226" r="-649" b="-8065"/>
                  </a:stretch>
                </a:blipFill>
              </p:spPr>
              <p:txBody>
                <a:bodyPr/>
                <a:lstStyle/>
                <a:p>
                  <a:r>
                    <a:rPr lang="en-US">
                      <a:noFill/>
                    </a:rPr>
                    <a:t> </a:t>
                  </a:r>
                </a:p>
              </p:txBody>
            </p:sp>
          </mc:Fallback>
        </mc:AlternateContent>
      </p:grpSp>
      <p:grpSp>
        <p:nvGrpSpPr>
          <p:cNvPr id="140" name="Group 94">
            <a:extLst>
              <a:ext uri="{FF2B5EF4-FFF2-40B4-BE49-F238E27FC236}">
                <a16:creationId xmlns:a16="http://schemas.microsoft.com/office/drawing/2014/main" xmlns="" id="{0966BAAB-165E-43D9-B473-79727363905C}"/>
              </a:ext>
            </a:extLst>
          </p:cNvPr>
          <p:cNvGrpSpPr/>
          <p:nvPr/>
        </p:nvGrpSpPr>
        <p:grpSpPr>
          <a:xfrm rot="5400000">
            <a:off x="3597608" y="4167560"/>
            <a:ext cx="290336" cy="76507"/>
            <a:chOff x="7529811" y="3713163"/>
            <a:chExt cx="640072" cy="158750"/>
          </a:xfrm>
        </p:grpSpPr>
        <p:cxnSp>
          <p:nvCxnSpPr>
            <p:cNvPr id="14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1" name="Straight Connector 127">
            <a:extLst>
              <a:ext uri="{FF2B5EF4-FFF2-40B4-BE49-F238E27FC236}">
                <a16:creationId xmlns="" xmlns:a16="http://schemas.microsoft.com/office/drawing/2014/main" id="{2A32AF7A-4708-48BC-BA70-81FC780196E9}"/>
              </a:ext>
            </a:extLst>
          </p:cNvPr>
          <p:cNvCxnSpPr>
            <a:cxnSpLocks/>
          </p:cNvCxnSpPr>
          <p:nvPr/>
        </p:nvCxnSpPr>
        <p:spPr>
          <a:xfrm>
            <a:off x="3742777" y="3749337"/>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27">
            <a:extLst>
              <a:ext uri="{FF2B5EF4-FFF2-40B4-BE49-F238E27FC236}">
                <a16:creationId xmlns="" xmlns:a16="http://schemas.microsoft.com/office/drawing/2014/main" id="{2A32AF7A-4708-48BC-BA70-81FC780196E9}"/>
              </a:ext>
            </a:extLst>
          </p:cNvPr>
          <p:cNvCxnSpPr>
            <a:cxnSpLocks/>
          </p:cNvCxnSpPr>
          <p:nvPr/>
        </p:nvCxnSpPr>
        <p:spPr>
          <a:xfrm>
            <a:off x="3737027" y="4336022"/>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152 Grupo"/>
          <p:cNvGrpSpPr/>
          <p:nvPr/>
        </p:nvGrpSpPr>
        <p:grpSpPr>
          <a:xfrm>
            <a:off x="3598804" y="4619377"/>
            <a:ext cx="292187" cy="249891"/>
            <a:chOff x="1662976" y="5169834"/>
            <a:chExt cx="292187" cy="249891"/>
          </a:xfrm>
        </p:grpSpPr>
        <p:cxnSp>
          <p:nvCxnSpPr>
            <p:cNvPr id="154" name="Straight Connector 200">
              <a:extLst>
                <a:ext uri="{FF2B5EF4-FFF2-40B4-BE49-F238E27FC236}">
                  <a16:creationId xmlns="" xmlns:a16="http://schemas.microsoft.com/office/drawing/2014/main" id="{914197BC-8EFE-4E0A-B5D6-B21B0687AF16}"/>
                </a:ext>
              </a:extLst>
            </p:cNvPr>
            <p:cNvCxnSpPr>
              <a:cxnSpLocks/>
            </p:cNvCxnSpPr>
            <p:nvPr/>
          </p:nvCxnSpPr>
          <p:spPr>
            <a:xfrm>
              <a:off x="1662976" y="5332766"/>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201">
              <a:extLst>
                <a:ext uri="{FF2B5EF4-FFF2-40B4-BE49-F238E27FC236}">
                  <a16:creationId xmlns="" xmlns:a16="http://schemas.microsoft.com/office/drawing/2014/main" id="{174A36BC-E06F-45BD-9224-3A656A7935F6}"/>
                </a:ext>
              </a:extLst>
            </p:cNvPr>
            <p:cNvCxnSpPr>
              <a:cxnSpLocks/>
            </p:cNvCxnSpPr>
            <p:nvPr/>
          </p:nvCxnSpPr>
          <p:spPr>
            <a:xfrm>
              <a:off x="1715856" y="5375939"/>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202">
              <a:extLst>
                <a:ext uri="{FF2B5EF4-FFF2-40B4-BE49-F238E27FC236}">
                  <a16:creationId xmlns="" xmlns:a16="http://schemas.microsoft.com/office/drawing/2014/main" id="{5DAD4FEF-E4F3-42EF-BCA5-A09395903102}"/>
                </a:ext>
              </a:extLst>
            </p:cNvPr>
            <p:cNvCxnSpPr>
              <a:cxnSpLocks/>
            </p:cNvCxnSpPr>
            <p:nvPr/>
          </p:nvCxnSpPr>
          <p:spPr>
            <a:xfrm>
              <a:off x="1765380" y="5419725"/>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204">
              <a:extLst>
                <a:ext uri="{FF2B5EF4-FFF2-40B4-BE49-F238E27FC236}">
                  <a16:creationId xmlns="" xmlns:a16="http://schemas.microsoft.com/office/drawing/2014/main" id="{24AA0EE0-739D-44DB-BBA2-50A5DC433C79}"/>
                </a:ext>
              </a:extLst>
            </p:cNvPr>
            <p:cNvCxnSpPr>
              <a:cxnSpLocks/>
            </p:cNvCxnSpPr>
            <p:nvPr/>
          </p:nvCxnSpPr>
          <p:spPr>
            <a:xfrm>
              <a:off x="1807259" y="5169834"/>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9" name="TextBox 185">
                <a:extLst>
                  <a:ext uri="{FF2B5EF4-FFF2-40B4-BE49-F238E27FC236}">
                    <a16:creationId xmlns:a16="http://schemas.microsoft.com/office/drawing/2014/main" xmlns="" id="{69503D9D-5345-485E-9178-1F2E5A4F3E12}"/>
                  </a:ext>
                </a:extLst>
              </p:cNvPr>
              <p:cNvSpPr txBox="1"/>
              <p:nvPr/>
            </p:nvSpPr>
            <p:spPr>
              <a:xfrm>
                <a:off x="3848737" y="4123150"/>
                <a:ext cx="20076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s-CR" sz="1200" b="0" i="1" smtClean="0">
                              <a:latin typeface="Cambria Math"/>
                            </a:rPr>
                            <m:t>𝐿</m:t>
                          </m:r>
                        </m:sub>
                      </m:sSub>
                    </m:oMath>
                  </m:oMathPara>
                </a14:m>
                <a:endParaRPr lang="en-US" sz="1200" dirty="0"/>
              </a:p>
            </p:txBody>
          </p:sp>
        </mc:Choice>
        <mc:Fallback xmlns="">
          <p:sp>
            <p:nvSpPr>
              <p:cNvPr id="159" name="TextBox 185">
                <a:extLst>
                  <a:ext uri="{FF2B5EF4-FFF2-40B4-BE49-F238E27FC236}">
                    <a16:creationId xmlns:a14="http://schemas.microsoft.com/office/drawing/2010/main" xmlns:a16="http://schemas.microsoft.com/office/drawing/2014/main" xmlns="" id="{69503D9D-5345-485E-9178-1F2E5A4F3E12}"/>
                  </a:ext>
                </a:extLst>
              </p:cNvPr>
              <p:cNvSpPr txBox="1">
                <a:spLocks noRot="1" noChangeAspect="1" noMove="1" noResize="1" noEditPoints="1" noAdjustHandles="1" noChangeArrowheads="1" noChangeShapeType="1" noTextEdit="1"/>
              </p:cNvSpPr>
              <p:nvPr/>
            </p:nvSpPr>
            <p:spPr>
              <a:xfrm>
                <a:off x="3848737" y="4123150"/>
                <a:ext cx="200761" cy="184666"/>
              </a:xfrm>
              <a:prstGeom prst="rect">
                <a:avLst/>
              </a:prstGeom>
              <a:blipFill rotWithShape="1">
                <a:blip r:embed="rId21"/>
                <a:stretch>
                  <a:fillRect l="-15152" r="-9091" b="-9677"/>
                </a:stretch>
              </a:blipFill>
            </p:spPr>
            <p:txBody>
              <a:bodyPr/>
              <a:lstStyle/>
              <a:p>
                <a:r>
                  <a:rPr lang="es-CR">
                    <a:noFill/>
                  </a:rPr>
                  <a:t> </a:t>
                </a:r>
              </a:p>
            </p:txBody>
          </p:sp>
        </mc:Fallback>
      </mc:AlternateContent>
      <p:sp>
        <p:nvSpPr>
          <p:cNvPr id="95" name="94 CuadroTexto"/>
          <p:cNvSpPr txBox="1"/>
          <p:nvPr/>
        </p:nvSpPr>
        <p:spPr>
          <a:xfrm>
            <a:off x="6136765" y="5496042"/>
            <a:ext cx="3999813" cy="261610"/>
          </a:xfrm>
          <a:prstGeom prst="rect">
            <a:avLst/>
          </a:prstGeom>
          <a:noFill/>
        </p:spPr>
        <p:txBody>
          <a:bodyPr wrap="none" rtlCol="0">
            <a:spAutoFit/>
          </a:bodyPr>
          <a:lstStyle/>
          <a:p>
            <a:r>
              <a:rPr lang="es-CR" sz="1100" dirty="0" smtClean="0"/>
              <a:t>*Recuerde utilizar el concepto de espejo de corriente donde aplica</a:t>
            </a:r>
            <a:endParaRPr lang="es-CR" sz="1100" dirty="0"/>
          </a:p>
        </p:txBody>
      </p:sp>
    </p:spTree>
    <p:extLst>
      <p:ext uri="{BB962C8B-B14F-4D97-AF65-F5344CB8AC3E}">
        <p14:creationId xmlns:p14="http://schemas.microsoft.com/office/powerpoint/2010/main" val="1754996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3 CuadroTexto"/>
              <p:cNvSpPr txBox="1"/>
              <p:nvPr/>
            </p:nvSpPr>
            <p:spPr>
              <a:xfrm>
                <a:off x="561750" y="486888"/>
                <a:ext cx="10601056" cy="1477328"/>
              </a:xfrm>
              <a:prstGeom prst="rect">
                <a:avLst/>
              </a:prstGeom>
              <a:noFill/>
            </p:spPr>
            <p:txBody>
              <a:bodyPr wrap="square" rtlCol="0">
                <a:spAutoFit/>
              </a:bodyPr>
              <a:lstStyle/>
              <a:p>
                <a:pPr marL="342900" indent="-342900">
                  <a:buFont typeface="+mj-lt"/>
                  <a:buAutoNum type="arabicPeriod"/>
                </a:pPr>
                <a:r>
                  <a:rPr lang="es-CR" dirty="0" smtClean="0"/>
                  <a:t>Investigue y documente en que consiste un espejo de corriente y una fuente de corriente de </a:t>
                </a:r>
                <a:r>
                  <a:rPr lang="es-CR" dirty="0" err="1" smtClean="0"/>
                  <a:t>Widlar</a:t>
                </a:r>
                <a:endParaRPr lang="es-CR" dirty="0" smtClean="0"/>
              </a:p>
              <a:p>
                <a:pPr marL="342900" indent="-342900">
                  <a:buFont typeface="+mj-lt"/>
                  <a:buAutoNum type="arabicPeriod"/>
                </a:pPr>
                <a:r>
                  <a:rPr lang="es-CR" dirty="0" smtClean="0"/>
                  <a:t>Encuentre el valor de </a:t>
                </a:r>
                <a14:m>
                  <m:oMath xmlns:m="http://schemas.openxmlformats.org/officeDocument/2006/math">
                    <m:sSub>
                      <m:sSubPr>
                        <m:ctrlPr>
                          <a:rPr lang="es-CR" i="1" smtClean="0">
                            <a:latin typeface="Cambria Math"/>
                          </a:rPr>
                        </m:ctrlPr>
                      </m:sSubPr>
                      <m:e>
                        <m:r>
                          <a:rPr lang="es-CR" b="0" i="1" smtClean="0">
                            <a:latin typeface="Cambria Math"/>
                          </a:rPr>
                          <m:t>𝑅</m:t>
                        </m:r>
                      </m:e>
                      <m:sub>
                        <m:r>
                          <a:rPr lang="es-CR" b="0" i="1" smtClean="0">
                            <a:latin typeface="Cambria Math"/>
                          </a:rPr>
                          <m:t>1</m:t>
                        </m:r>
                      </m:sub>
                    </m:sSub>
                  </m:oMath>
                </a14:m>
                <a:r>
                  <a:rPr lang="es-CR" dirty="0" smtClean="0"/>
                  <a:t> para que </a:t>
                </a:r>
                <a14:m>
                  <m:oMath xmlns:m="http://schemas.openxmlformats.org/officeDocument/2006/math">
                    <m:sSub>
                      <m:sSubPr>
                        <m:ctrlPr>
                          <a:rPr lang="es-CR" i="1" smtClean="0">
                            <a:latin typeface="Cambria Math"/>
                          </a:rPr>
                        </m:ctrlPr>
                      </m:sSubPr>
                      <m:e>
                        <m:r>
                          <a:rPr lang="es-CR" b="0" i="1" smtClean="0">
                            <a:latin typeface="Cambria Math"/>
                          </a:rPr>
                          <m:t>𝐼</m:t>
                        </m:r>
                      </m:e>
                      <m:sub>
                        <m:r>
                          <a:rPr lang="es-CR" b="0" i="1" smtClean="0">
                            <a:latin typeface="Cambria Math"/>
                          </a:rPr>
                          <m:t>1</m:t>
                        </m:r>
                      </m:sub>
                    </m:sSub>
                  </m:oMath>
                </a14:m>
                <a:r>
                  <a:rPr lang="es-CR" dirty="0" smtClean="0"/>
                  <a:t> sea 1 </a:t>
                </a:r>
                <a:r>
                  <a:rPr lang="es-CR" dirty="0" err="1" smtClean="0"/>
                  <a:t>mA</a:t>
                </a:r>
                <a:endParaRPr lang="es-CR" dirty="0" smtClean="0"/>
              </a:p>
              <a:p>
                <a:pPr marL="342900" indent="-342900">
                  <a:buFont typeface="+mj-lt"/>
                  <a:buAutoNum type="arabicPeriod"/>
                </a:pPr>
                <a:r>
                  <a:rPr lang="es-CR" dirty="0" smtClean="0"/>
                  <a:t>Encuentre los valores de </a:t>
                </a:r>
                <a14:m>
                  <m:oMath xmlns:m="http://schemas.openxmlformats.org/officeDocument/2006/math">
                    <m:sSub>
                      <m:sSubPr>
                        <m:ctrlPr>
                          <a:rPr lang="es-CR" i="1" smtClean="0">
                            <a:latin typeface="Cambria Math"/>
                          </a:rPr>
                        </m:ctrlPr>
                      </m:sSubPr>
                      <m:e>
                        <m:r>
                          <a:rPr lang="es-CR" i="1">
                            <a:latin typeface="Cambria Math"/>
                          </a:rPr>
                          <m:t>𝐼</m:t>
                        </m:r>
                      </m:e>
                      <m:sub>
                        <m:r>
                          <a:rPr lang="es-CR" b="0" i="1" smtClean="0">
                            <a:latin typeface="Cambria Math"/>
                          </a:rPr>
                          <m:t>2</m:t>
                        </m:r>
                      </m:sub>
                    </m:sSub>
                  </m:oMath>
                </a14:m>
                <a:r>
                  <a:rPr lang="es-CR" dirty="0" smtClean="0"/>
                  <a:t> e </a:t>
                </a:r>
                <a14:m>
                  <m:oMath xmlns:m="http://schemas.openxmlformats.org/officeDocument/2006/math">
                    <m:sSub>
                      <m:sSubPr>
                        <m:ctrlPr>
                          <a:rPr lang="es-CR" i="1">
                            <a:latin typeface="Cambria Math"/>
                          </a:rPr>
                        </m:ctrlPr>
                      </m:sSubPr>
                      <m:e>
                        <m:r>
                          <a:rPr lang="es-CR" i="1">
                            <a:latin typeface="Cambria Math"/>
                          </a:rPr>
                          <m:t>𝐼</m:t>
                        </m:r>
                      </m:e>
                      <m:sub>
                        <m:r>
                          <a:rPr lang="es-CR" b="0" i="1" smtClean="0">
                            <a:latin typeface="Cambria Math"/>
                          </a:rPr>
                          <m:t>3</m:t>
                        </m:r>
                      </m:sub>
                    </m:sSub>
                  </m:oMath>
                </a14:m>
                <a:r>
                  <a:rPr lang="es-CR" dirty="0" smtClean="0"/>
                  <a:t> si </a:t>
                </a:r>
                <a14:m>
                  <m:oMath xmlns:m="http://schemas.openxmlformats.org/officeDocument/2006/math">
                    <m:sSub>
                      <m:sSubPr>
                        <m:ctrlPr>
                          <a:rPr lang="es-CR" i="1">
                            <a:latin typeface="Cambria Math"/>
                          </a:rPr>
                        </m:ctrlPr>
                      </m:sSubPr>
                      <m:e>
                        <m:r>
                          <a:rPr lang="es-CR" i="1">
                            <a:latin typeface="Cambria Math"/>
                          </a:rPr>
                          <m:t>𝐼</m:t>
                        </m:r>
                      </m:e>
                      <m:sub>
                        <m:r>
                          <a:rPr lang="es-CR" i="1">
                            <a:latin typeface="Cambria Math"/>
                          </a:rPr>
                          <m:t>1</m:t>
                        </m:r>
                      </m:sub>
                    </m:sSub>
                    <m:r>
                      <a:rPr lang="es-CR" b="0" i="1" smtClean="0">
                        <a:latin typeface="Cambria Math"/>
                      </a:rPr>
                      <m:t>=1 </m:t>
                    </m:r>
                    <m:r>
                      <a:rPr lang="es-CR" b="0" i="1" smtClean="0">
                        <a:latin typeface="Cambria Math"/>
                      </a:rPr>
                      <m:t>𝑚𝐴</m:t>
                    </m:r>
                  </m:oMath>
                </a14:m>
                <a:endParaRPr lang="es-CR" dirty="0" smtClean="0"/>
              </a:p>
              <a:p>
                <a:pPr marL="342900" indent="-342900">
                  <a:buFont typeface="+mj-lt"/>
                  <a:buAutoNum type="arabicPeriod"/>
                </a:pPr>
                <a:r>
                  <a:rPr lang="es-CR" dirty="0" smtClean="0"/>
                  <a:t>Usando el valor de </a:t>
                </a:r>
                <a14:m>
                  <m:oMath xmlns:m="http://schemas.openxmlformats.org/officeDocument/2006/math">
                    <m:sSub>
                      <m:sSubPr>
                        <m:ctrlPr>
                          <a:rPr lang="es-CR" i="1">
                            <a:latin typeface="Cambria Math"/>
                          </a:rPr>
                        </m:ctrlPr>
                      </m:sSubPr>
                      <m:e>
                        <m:r>
                          <a:rPr lang="es-CR" i="1">
                            <a:latin typeface="Cambria Math"/>
                          </a:rPr>
                          <m:t>𝑅</m:t>
                        </m:r>
                      </m:e>
                      <m:sub>
                        <m:r>
                          <a:rPr lang="es-CR" i="1">
                            <a:latin typeface="Cambria Math"/>
                          </a:rPr>
                          <m:t>1</m:t>
                        </m:r>
                      </m:sub>
                    </m:sSub>
                  </m:oMath>
                </a14:m>
                <a:r>
                  <a:rPr lang="es-CR" dirty="0"/>
                  <a:t> </a:t>
                </a:r>
                <a:r>
                  <a:rPr lang="es-CR" dirty="0" smtClean="0"/>
                  <a:t> obtenido en el punto 2, encuentre el valor de </a:t>
                </a:r>
                <a14:m>
                  <m:oMath xmlns:m="http://schemas.openxmlformats.org/officeDocument/2006/math">
                    <m:sSub>
                      <m:sSubPr>
                        <m:ctrlPr>
                          <a:rPr lang="es-CR" i="1">
                            <a:latin typeface="Cambria Math"/>
                          </a:rPr>
                        </m:ctrlPr>
                      </m:sSubPr>
                      <m:e>
                        <m:r>
                          <a:rPr lang="es-CR" i="1">
                            <a:latin typeface="Cambria Math"/>
                          </a:rPr>
                          <m:t>𝐼</m:t>
                        </m:r>
                      </m:e>
                      <m:sub>
                        <m:r>
                          <a:rPr lang="es-CR" b="0" i="1" smtClean="0">
                            <a:latin typeface="Cambria Math"/>
                          </a:rPr>
                          <m:t>1</m:t>
                        </m:r>
                      </m:sub>
                    </m:sSub>
                  </m:oMath>
                </a14:m>
                <a:r>
                  <a:rPr lang="es-CR" dirty="0" smtClean="0"/>
                  <a:t>, </a:t>
                </a:r>
                <a14:m>
                  <m:oMath xmlns:m="http://schemas.openxmlformats.org/officeDocument/2006/math">
                    <m:sSub>
                      <m:sSubPr>
                        <m:ctrlPr>
                          <a:rPr lang="es-CR" i="1">
                            <a:latin typeface="Cambria Math"/>
                          </a:rPr>
                        </m:ctrlPr>
                      </m:sSubPr>
                      <m:e>
                        <m:r>
                          <a:rPr lang="es-CR" i="1">
                            <a:latin typeface="Cambria Math"/>
                          </a:rPr>
                          <m:t>𝐼</m:t>
                        </m:r>
                      </m:e>
                      <m:sub>
                        <m:r>
                          <a:rPr lang="es-CR" i="1">
                            <a:latin typeface="Cambria Math"/>
                          </a:rPr>
                          <m:t>2</m:t>
                        </m:r>
                      </m:sub>
                    </m:sSub>
                  </m:oMath>
                </a14:m>
                <a:r>
                  <a:rPr lang="es-CR" dirty="0" smtClean="0"/>
                  <a:t> e </a:t>
                </a:r>
                <a14:m>
                  <m:oMath xmlns:m="http://schemas.openxmlformats.org/officeDocument/2006/math">
                    <m:sSub>
                      <m:sSubPr>
                        <m:ctrlPr>
                          <a:rPr lang="es-CR" i="1">
                            <a:latin typeface="Cambria Math"/>
                          </a:rPr>
                        </m:ctrlPr>
                      </m:sSubPr>
                      <m:e>
                        <m:r>
                          <a:rPr lang="es-CR" i="1">
                            <a:latin typeface="Cambria Math"/>
                          </a:rPr>
                          <m:t>𝐼</m:t>
                        </m:r>
                      </m:e>
                      <m:sub>
                        <m:r>
                          <a:rPr lang="es-CR" b="0" i="1" smtClean="0">
                            <a:latin typeface="Cambria Math"/>
                          </a:rPr>
                          <m:t>3</m:t>
                        </m:r>
                      </m:sub>
                    </m:sSub>
                  </m:oMath>
                </a14:m>
                <a:r>
                  <a:rPr lang="es-CR" dirty="0" smtClean="0"/>
                  <a:t> si esta vez las tensiones de alimentación pasan de </a:t>
                </a:r>
                <a14:m>
                  <m:oMath xmlns:m="http://schemas.openxmlformats.org/officeDocument/2006/math">
                    <m:r>
                      <a:rPr lang="es-CR" i="1" smtClean="0">
                        <a:latin typeface="Cambria Math"/>
                        <a:ea typeface="Cambria Math"/>
                      </a:rPr>
                      <m:t>±</m:t>
                    </m:r>
                    <m:r>
                      <a:rPr lang="es-CR" b="0" i="1" smtClean="0">
                        <a:latin typeface="Cambria Math"/>
                        <a:ea typeface="Cambria Math"/>
                      </a:rPr>
                      <m:t>15 </m:t>
                    </m:r>
                    <m:r>
                      <a:rPr lang="es-CR" b="0" i="1" smtClean="0">
                        <a:latin typeface="Cambria Math"/>
                        <a:ea typeface="Cambria Math"/>
                      </a:rPr>
                      <m:t>𝑉</m:t>
                    </m:r>
                  </m:oMath>
                </a14:m>
                <a:r>
                  <a:rPr lang="es-CR" dirty="0" smtClean="0"/>
                  <a:t>  a   </a:t>
                </a:r>
                <a14:m>
                  <m:oMath xmlns:m="http://schemas.openxmlformats.org/officeDocument/2006/math">
                    <m:r>
                      <a:rPr lang="es-CR" i="1">
                        <a:latin typeface="Cambria Math"/>
                        <a:ea typeface="Cambria Math"/>
                      </a:rPr>
                      <m:t>±</m:t>
                    </m:r>
                    <m:r>
                      <a:rPr lang="es-CR" b="0" i="1" smtClean="0">
                        <a:latin typeface="Cambria Math"/>
                        <a:ea typeface="Cambria Math"/>
                      </a:rPr>
                      <m:t>9</m:t>
                    </m:r>
                    <m:r>
                      <a:rPr lang="es-CR" i="1">
                        <a:latin typeface="Cambria Math"/>
                        <a:ea typeface="Cambria Math"/>
                      </a:rPr>
                      <m:t> </m:t>
                    </m:r>
                    <m:r>
                      <a:rPr lang="es-CR" i="1">
                        <a:latin typeface="Cambria Math"/>
                        <a:ea typeface="Cambria Math"/>
                      </a:rPr>
                      <m:t>𝑉</m:t>
                    </m:r>
                  </m:oMath>
                </a14:m>
                <a:r>
                  <a:rPr lang="es-CR" dirty="0"/>
                  <a:t> </a:t>
                </a:r>
              </a:p>
            </p:txBody>
          </p:sp>
        </mc:Choice>
        <mc:Fallback xmlns="">
          <p:sp>
            <p:nvSpPr>
              <p:cNvPr id="4" name="3 CuadroTexto"/>
              <p:cNvSpPr txBox="1">
                <a:spLocks noRot="1" noChangeAspect="1" noMove="1" noResize="1" noEditPoints="1" noAdjustHandles="1" noChangeArrowheads="1" noChangeShapeType="1" noTextEdit="1"/>
              </p:cNvSpPr>
              <p:nvPr/>
            </p:nvSpPr>
            <p:spPr>
              <a:xfrm>
                <a:off x="561750" y="486888"/>
                <a:ext cx="10601056" cy="1477328"/>
              </a:xfrm>
              <a:prstGeom prst="rect">
                <a:avLst/>
              </a:prstGeom>
              <a:blipFill rotWithShape="1">
                <a:blip r:embed="rId2"/>
                <a:stretch>
                  <a:fillRect l="-460" t="-2066" b="-5785"/>
                </a:stretch>
              </a:blipFill>
            </p:spPr>
            <p:txBody>
              <a:bodyPr/>
              <a:lstStyle/>
              <a:p>
                <a:r>
                  <a:rPr lang="es-CR">
                    <a:noFill/>
                  </a:rPr>
                  <a:t> </a:t>
                </a:r>
              </a:p>
            </p:txBody>
          </p:sp>
        </mc:Fallback>
      </mc:AlternateContent>
      <p:grpSp>
        <p:nvGrpSpPr>
          <p:cNvPr id="5" name="Group 23">
            <a:extLst>
              <a:ext uri="{FF2B5EF4-FFF2-40B4-BE49-F238E27FC236}">
                <a16:creationId xmlns:a16="http://schemas.microsoft.com/office/drawing/2014/main" xmlns="" id="{E7EC74C8-52BB-446E-8DF3-736BCF814CF9}"/>
              </a:ext>
            </a:extLst>
          </p:cNvPr>
          <p:cNvGrpSpPr/>
          <p:nvPr/>
        </p:nvGrpSpPr>
        <p:grpSpPr>
          <a:xfrm>
            <a:off x="5247389" y="2626079"/>
            <a:ext cx="418618" cy="1079500"/>
            <a:chOff x="3276600" y="2936875"/>
            <a:chExt cx="418618" cy="1079500"/>
          </a:xfrm>
        </p:grpSpPr>
        <p:cxnSp>
          <p:nvCxnSpPr>
            <p:cNvPr id="6" name="Straight Connector 7">
              <a:extLst>
                <a:ext uri="{FF2B5EF4-FFF2-40B4-BE49-F238E27FC236}">
                  <a16:creationId xmlns:a16="http://schemas.microsoft.com/office/drawing/2014/main" xmlns="" id="{B60D1D61-B4A9-4B8A-9BDD-1F3AD76D6200}"/>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0">
              <a:extLst>
                <a:ext uri="{FF2B5EF4-FFF2-40B4-BE49-F238E27FC236}">
                  <a16:creationId xmlns:a16="http://schemas.microsoft.com/office/drawing/2014/main" xmlns="" id="{59957795-7D6C-417E-982B-EB5814A7B0B6}"/>
                </a:ext>
              </a:extLst>
            </p:cNvPr>
            <p:cNvCxnSpPr/>
            <p:nvPr/>
          </p:nvCxnSpPr>
          <p:spPr>
            <a:xfrm flipH="1">
              <a:off x="3518452" y="3279913"/>
              <a:ext cx="167723" cy="8241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12">
              <a:extLst>
                <a:ext uri="{FF2B5EF4-FFF2-40B4-BE49-F238E27FC236}">
                  <a16:creationId xmlns:a16="http://schemas.microsoft.com/office/drawing/2014/main" xmlns="" id="{5C0155E8-89E9-455E-A263-9A2C7CE1A93D}"/>
                </a:ext>
              </a:extLst>
            </p:cNvPr>
            <p:cNvCxnSpPr>
              <a:cxnSpLocks/>
            </p:cNvCxnSpPr>
            <p:nvPr/>
          </p:nvCxnSpPr>
          <p:spPr>
            <a:xfrm>
              <a:off x="3518452" y="3622675"/>
              <a:ext cx="176766" cy="696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14">
              <a:extLst>
                <a:ext uri="{FF2B5EF4-FFF2-40B4-BE49-F238E27FC236}">
                  <a16:creationId xmlns:a16="http://schemas.microsoft.com/office/drawing/2014/main" xmlns="" id="{A0EE2712-3D66-431C-8DA5-1F6BE3E103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6">
              <a:extLst>
                <a:ext uri="{FF2B5EF4-FFF2-40B4-BE49-F238E27FC236}">
                  <a16:creationId xmlns:a16="http://schemas.microsoft.com/office/drawing/2014/main" xmlns="" id="{854789C3-0BD6-44F9-96F0-3047C1C61A6E}"/>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8">
              <a:extLst>
                <a:ext uri="{FF2B5EF4-FFF2-40B4-BE49-F238E27FC236}">
                  <a16:creationId xmlns:a16="http://schemas.microsoft.com/office/drawing/2014/main" xmlns="" id="{AFFB02D3-35CE-438E-9632-75F96DDFD00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24">
            <a:extLst>
              <a:ext uri="{FF2B5EF4-FFF2-40B4-BE49-F238E27FC236}">
                <a16:creationId xmlns:a16="http://schemas.microsoft.com/office/drawing/2014/main" xmlns="" id="{5F47C722-F513-4EB6-9E2C-202CEB1CB406}"/>
              </a:ext>
            </a:extLst>
          </p:cNvPr>
          <p:cNvGrpSpPr/>
          <p:nvPr/>
        </p:nvGrpSpPr>
        <p:grpSpPr>
          <a:xfrm>
            <a:off x="3765788" y="3967671"/>
            <a:ext cx="418618" cy="1079500"/>
            <a:chOff x="3276600" y="2936875"/>
            <a:chExt cx="418618" cy="1079500"/>
          </a:xfrm>
        </p:grpSpPr>
        <p:cxnSp>
          <p:nvCxnSpPr>
            <p:cNvPr id="13" name="Straight Connector 25">
              <a:extLst>
                <a:ext uri="{FF2B5EF4-FFF2-40B4-BE49-F238E27FC236}">
                  <a16:creationId xmlns:a16="http://schemas.microsoft.com/office/drawing/2014/main" xmlns="" id="{EC81D456-BDC6-452A-BDF4-F663CCF8C7B4}"/>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26">
              <a:extLst>
                <a:ext uri="{FF2B5EF4-FFF2-40B4-BE49-F238E27FC236}">
                  <a16:creationId xmlns:a16="http://schemas.microsoft.com/office/drawing/2014/main" xmlns="" id="{926D9F26-3816-41EE-8574-5DBC5A55098A}"/>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27">
              <a:extLst>
                <a:ext uri="{FF2B5EF4-FFF2-40B4-BE49-F238E27FC236}">
                  <a16:creationId xmlns:a16="http://schemas.microsoft.com/office/drawing/2014/main" xmlns="" id="{AB22D43E-D081-466E-890A-E7B39729F130}"/>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28">
              <a:extLst>
                <a:ext uri="{FF2B5EF4-FFF2-40B4-BE49-F238E27FC236}">
                  <a16:creationId xmlns:a16="http://schemas.microsoft.com/office/drawing/2014/main" xmlns="" id="{2E98C623-6D76-429B-B39C-982BBBD29876}"/>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29">
              <a:extLst>
                <a:ext uri="{FF2B5EF4-FFF2-40B4-BE49-F238E27FC236}">
                  <a16:creationId xmlns:a16="http://schemas.microsoft.com/office/drawing/2014/main" xmlns="" id="{47BA7317-13F1-4469-9C8D-8015AA32E879}"/>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30">
              <a:extLst>
                <a:ext uri="{FF2B5EF4-FFF2-40B4-BE49-F238E27FC236}">
                  <a16:creationId xmlns:a16="http://schemas.microsoft.com/office/drawing/2014/main" xmlns="" id="{0306D7FE-6960-442F-B88E-61D5DEA5E1DE}"/>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23">
            <a:extLst>
              <a:ext uri="{FF2B5EF4-FFF2-40B4-BE49-F238E27FC236}">
                <a16:creationId xmlns:a16="http://schemas.microsoft.com/office/drawing/2014/main" xmlns="" id="{E7EC74C8-52BB-446E-8DF3-736BCF814CF9}"/>
              </a:ext>
            </a:extLst>
          </p:cNvPr>
          <p:cNvGrpSpPr/>
          <p:nvPr/>
        </p:nvGrpSpPr>
        <p:grpSpPr>
          <a:xfrm flipH="1">
            <a:off x="4166765" y="2626079"/>
            <a:ext cx="324160" cy="1079500"/>
            <a:chOff x="3276600" y="2936875"/>
            <a:chExt cx="418618" cy="1079500"/>
          </a:xfrm>
        </p:grpSpPr>
        <p:cxnSp>
          <p:nvCxnSpPr>
            <p:cNvPr id="20" name="Straight Connector 7">
              <a:extLst>
                <a:ext uri="{FF2B5EF4-FFF2-40B4-BE49-F238E27FC236}">
                  <a16:creationId xmlns:a16="http://schemas.microsoft.com/office/drawing/2014/main" xmlns="" id="{B60D1D61-B4A9-4B8A-9BDD-1F3AD76D6200}"/>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10">
              <a:extLst>
                <a:ext uri="{FF2B5EF4-FFF2-40B4-BE49-F238E27FC236}">
                  <a16:creationId xmlns:a16="http://schemas.microsoft.com/office/drawing/2014/main" xmlns="" id="{59957795-7D6C-417E-982B-EB5814A7B0B6}"/>
                </a:ext>
              </a:extLst>
            </p:cNvPr>
            <p:cNvCxnSpPr/>
            <p:nvPr/>
          </p:nvCxnSpPr>
          <p:spPr>
            <a:xfrm flipH="1">
              <a:off x="3518452" y="3279913"/>
              <a:ext cx="167723" cy="8241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12">
              <a:extLst>
                <a:ext uri="{FF2B5EF4-FFF2-40B4-BE49-F238E27FC236}">
                  <a16:creationId xmlns:a16="http://schemas.microsoft.com/office/drawing/2014/main" xmlns="" id="{5C0155E8-89E9-455E-A263-9A2C7CE1A93D}"/>
                </a:ext>
              </a:extLst>
            </p:cNvPr>
            <p:cNvCxnSpPr>
              <a:cxnSpLocks/>
            </p:cNvCxnSpPr>
            <p:nvPr/>
          </p:nvCxnSpPr>
          <p:spPr>
            <a:xfrm>
              <a:off x="3518452" y="3622675"/>
              <a:ext cx="176766" cy="696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14">
              <a:extLst>
                <a:ext uri="{FF2B5EF4-FFF2-40B4-BE49-F238E27FC236}">
                  <a16:creationId xmlns:a16="http://schemas.microsoft.com/office/drawing/2014/main" xmlns="" id="{A0EE2712-3D66-431C-8DA5-1F6BE3E103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16">
              <a:extLst>
                <a:ext uri="{FF2B5EF4-FFF2-40B4-BE49-F238E27FC236}">
                  <a16:creationId xmlns:a16="http://schemas.microsoft.com/office/drawing/2014/main" xmlns="" id="{854789C3-0BD6-44F9-96F0-3047C1C61A6E}"/>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8">
              <a:extLst>
                <a:ext uri="{FF2B5EF4-FFF2-40B4-BE49-F238E27FC236}">
                  <a16:creationId xmlns:a16="http://schemas.microsoft.com/office/drawing/2014/main" xmlns="" id="{AFFB02D3-35CE-438E-9632-75F96DDFD00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167">
            <a:extLst>
              <a:ext uri="{FF2B5EF4-FFF2-40B4-BE49-F238E27FC236}">
                <a16:creationId xmlns:a16="http://schemas.microsoft.com/office/drawing/2014/main" xmlns="" id="{CD4D9E9B-DC0C-40C2-9097-3968377B8518}"/>
              </a:ext>
            </a:extLst>
          </p:cNvPr>
          <p:cNvCxnSpPr>
            <a:cxnSpLocks/>
          </p:cNvCxnSpPr>
          <p:nvPr/>
        </p:nvCxnSpPr>
        <p:spPr>
          <a:xfrm>
            <a:off x="3343693" y="2631746"/>
            <a:ext cx="23132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181">
            <a:extLst>
              <a:ext uri="{FF2B5EF4-FFF2-40B4-BE49-F238E27FC236}">
                <a16:creationId xmlns:a16="http://schemas.microsoft.com/office/drawing/2014/main" xmlns="" id="{E718E817-932D-4DA6-87B9-4086E8FF86C5}"/>
              </a:ext>
            </a:extLst>
          </p:cNvPr>
          <p:cNvGrpSpPr/>
          <p:nvPr/>
        </p:nvGrpSpPr>
        <p:grpSpPr>
          <a:xfrm>
            <a:off x="4527413" y="2506101"/>
            <a:ext cx="55282" cy="119978"/>
            <a:chOff x="7132321" y="4612913"/>
            <a:chExt cx="119270" cy="287888"/>
          </a:xfrm>
        </p:grpSpPr>
        <p:sp>
          <p:nvSpPr>
            <p:cNvPr id="2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189">
                <a:extLst>
                  <a:ext uri="{FF2B5EF4-FFF2-40B4-BE49-F238E27FC236}">
                    <a16:creationId xmlns:a16="http://schemas.microsoft.com/office/drawing/2014/main" xmlns="" id="{C1F134B5-F316-47BD-8887-CF981080E20A}"/>
                  </a:ext>
                </a:extLst>
              </p:cNvPr>
              <p:cNvSpPr txBox="1"/>
              <p:nvPr/>
            </p:nvSpPr>
            <p:spPr>
              <a:xfrm>
                <a:off x="4397285" y="2260620"/>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30" name="TextBox 189">
                <a:extLst>
                  <a:ext uri="{FF2B5EF4-FFF2-40B4-BE49-F238E27FC236}">
                    <a16:creationId xmlns="" xmlns:a16="http://schemas.microsoft.com/office/drawing/2014/main"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4397285" y="2260620"/>
                <a:ext cx="488980" cy="184666"/>
              </a:xfrm>
              <a:prstGeom prst="rect">
                <a:avLst/>
              </a:prstGeom>
              <a:blipFill rotWithShape="1">
                <a:blip r:embed="rId3"/>
                <a:stretch>
                  <a:fillRect l="-6173" r="-7407" b="-6667"/>
                </a:stretch>
              </a:blipFill>
            </p:spPr>
            <p:txBody>
              <a:bodyPr/>
              <a:lstStyle/>
              <a:p>
                <a:r>
                  <a:rPr lang="es-CR">
                    <a:noFill/>
                  </a:rPr>
                  <a:t> </a:t>
                </a:r>
              </a:p>
            </p:txBody>
          </p:sp>
        </mc:Fallback>
      </mc:AlternateContent>
      <p:cxnSp>
        <p:nvCxnSpPr>
          <p:cNvPr id="33" name="Straight Connector 167">
            <a:extLst>
              <a:ext uri="{FF2B5EF4-FFF2-40B4-BE49-F238E27FC236}">
                <a16:creationId xmlns:a16="http://schemas.microsoft.com/office/drawing/2014/main" xmlns="" id="{CD4D9E9B-DC0C-40C2-9097-3968377B8518}"/>
              </a:ext>
            </a:extLst>
          </p:cNvPr>
          <p:cNvCxnSpPr>
            <a:cxnSpLocks/>
          </p:cNvCxnSpPr>
          <p:nvPr/>
        </p:nvCxnSpPr>
        <p:spPr>
          <a:xfrm>
            <a:off x="4397285" y="3184880"/>
            <a:ext cx="85010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145">
            <a:extLst>
              <a:ext uri="{FF2B5EF4-FFF2-40B4-BE49-F238E27FC236}">
                <a16:creationId xmlns:a16="http://schemas.microsoft.com/office/drawing/2014/main" xmlns="" id="{D4DFEF69-D5EF-4D17-986D-88F0AB672E55}"/>
              </a:ext>
            </a:extLst>
          </p:cNvPr>
          <p:cNvGrpSpPr/>
          <p:nvPr/>
        </p:nvGrpSpPr>
        <p:grpSpPr>
          <a:xfrm rot="5400000">
            <a:off x="4039112" y="3808894"/>
            <a:ext cx="290336" cy="76507"/>
            <a:chOff x="7529811" y="3713163"/>
            <a:chExt cx="640072" cy="158750"/>
          </a:xfrm>
        </p:grpSpPr>
        <p:cxnSp>
          <p:nvCxnSpPr>
            <p:cNvPr id="36" name="Straight Connector 146">
              <a:extLst>
                <a:ext uri="{FF2B5EF4-FFF2-40B4-BE49-F238E27FC236}">
                  <a16:creationId xmlns:a16="http://schemas.microsoft.com/office/drawing/2014/main" xmlns="" id="{72EC81D9-7C63-4999-8E63-2D4981817181}"/>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47">
              <a:extLst>
                <a:ext uri="{FF2B5EF4-FFF2-40B4-BE49-F238E27FC236}">
                  <a16:creationId xmlns:a16="http://schemas.microsoft.com/office/drawing/2014/main" xmlns="" id="{A896A59C-9FB8-4DE1-9B19-278F1BB27131}"/>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148">
              <a:extLst>
                <a:ext uri="{FF2B5EF4-FFF2-40B4-BE49-F238E27FC236}">
                  <a16:creationId xmlns:a16="http://schemas.microsoft.com/office/drawing/2014/main" xmlns="" id="{4FDF832B-F649-4A46-BBF5-158C163F64D7}"/>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149">
              <a:extLst>
                <a:ext uri="{FF2B5EF4-FFF2-40B4-BE49-F238E27FC236}">
                  <a16:creationId xmlns:a16="http://schemas.microsoft.com/office/drawing/2014/main" xmlns="" id="{E7BA4693-9F92-4B5D-8015-3C562B0D0E8F}"/>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150">
              <a:extLst>
                <a:ext uri="{FF2B5EF4-FFF2-40B4-BE49-F238E27FC236}">
                  <a16:creationId xmlns:a16="http://schemas.microsoft.com/office/drawing/2014/main" xmlns="" id="{F341326D-8B53-4754-B1A4-B32A04741E0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151">
              <a:extLst>
                <a:ext uri="{FF2B5EF4-FFF2-40B4-BE49-F238E27FC236}">
                  <a16:creationId xmlns:a16="http://schemas.microsoft.com/office/drawing/2014/main" xmlns="" id="{DFBE96E3-277E-4309-86A7-520C17B66359}"/>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152">
              <a:extLst>
                <a:ext uri="{FF2B5EF4-FFF2-40B4-BE49-F238E27FC236}">
                  <a16:creationId xmlns:a16="http://schemas.microsoft.com/office/drawing/2014/main" xmlns="" id="{9A54FBC8-7DC1-4509-95A8-0C4C6639E20B}"/>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153">
              <a:extLst>
                <a:ext uri="{FF2B5EF4-FFF2-40B4-BE49-F238E27FC236}">
                  <a16:creationId xmlns:a16="http://schemas.microsoft.com/office/drawing/2014/main" xmlns="" id="{336FF2B6-1665-4B2B-921E-3F07085A990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154">
              <a:extLst>
                <a:ext uri="{FF2B5EF4-FFF2-40B4-BE49-F238E27FC236}">
                  <a16:creationId xmlns:a16="http://schemas.microsoft.com/office/drawing/2014/main" xmlns="" id="{89BCA865-BD9C-4BA7-B87E-7BE8CC7D1F6C}"/>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145">
            <a:extLst>
              <a:ext uri="{FF2B5EF4-FFF2-40B4-BE49-F238E27FC236}">
                <a16:creationId xmlns:a16="http://schemas.microsoft.com/office/drawing/2014/main" xmlns="" id="{D4DFEF69-D5EF-4D17-986D-88F0AB672E55}"/>
              </a:ext>
            </a:extLst>
          </p:cNvPr>
          <p:cNvGrpSpPr/>
          <p:nvPr/>
        </p:nvGrpSpPr>
        <p:grpSpPr>
          <a:xfrm rot="5400000">
            <a:off x="5520838" y="3798580"/>
            <a:ext cx="290336" cy="76507"/>
            <a:chOff x="7529811" y="3713163"/>
            <a:chExt cx="640072" cy="158750"/>
          </a:xfrm>
        </p:grpSpPr>
        <p:cxnSp>
          <p:nvCxnSpPr>
            <p:cNvPr id="46" name="Straight Connector 146">
              <a:extLst>
                <a:ext uri="{FF2B5EF4-FFF2-40B4-BE49-F238E27FC236}">
                  <a16:creationId xmlns:a16="http://schemas.microsoft.com/office/drawing/2014/main" xmlns="" id="{72EC81D9-7C63-4999-8E63-2D4981817181}"/>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147">
              <a:extLst>
                <a:ext uri="{FF2B5EF4-FFF2-40B4-BE49-F238E27FC236}">
                  <a16:creationId xmlns:a16="http://schemas.microsoft.com/office/drawing/2014/main" xmlns="" id="{A896A59C-9FB8-4DE1-9B19-278F1BB27131}"/>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48">
              <a:extLst>
                <a:ext uri="{FF2B5EF4-FFF2-40B4-BE49-F238E27FC236}">
                  <a16:creationId xmlns:a16="http://schemas.microsoft.com/office/drawing/2014/main" xmlns="" id="{4FDF832B-F649-4A46-BBF5-158C163F64D7}"/>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149">
              <a:extLst>
                <a:ext uri="{FF2B5EF4-FFF2-40B4-BE49-F238E27FC236}">
                  <a16:creationId xmlns:a16="http://schemas.microsoft.com/office/drawing/2014/main" xmlns="" id="{E7BA4693-9F92-4B5D-8015-3C562B0D0E8F}"/>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150">
              <a:extLst>
                <a:ext uri="{FF2B5EF4-FFF2-40B4-BE49-F238E27FC236}">
                  <a16:creationId xmlns:a16="http://schemas.microsoft.com/office/drawing/2014/main" xmlns="" id="{F341326D-8B53-4754-B1A4-B32A04741E0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151">
              <a:extLst>
                <a:ext uri="{FF2B5EF4-FFF2-40B4-BE49-F238E27FC236}">
                  <a16:creationId xmlns:a16="http://schemas.microsoft.com/office/drawing/2014/main" xmlns="" id="{DFBE96E3-277E-4309-86A7-520C17B66359}"/>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152">
              <a:extLst>
                <a:ext uri="{FF2B5EF4-FFF2-40B4-BE49-F238E27FC236}">
                  <a16:creationId xmlns:a16="http://schemas.microsoft.com/office/drawing/2014/main" xmlns="" id="{9A54FBC8-7DC1-4509-95A8-0C4C6639E20B}"/>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153">
              <a:extLst>
                <a:ext uri="{FF2B5EF4-FFF2-40B4-BE49-F238E27FC236}">
                  <a16:creationId xmlns:a16="http://schemas.microsoft.com/office/drawing/2014/main" xmlns="" id="{336FF2B6-1665-4B2B-921E-3F07085A990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154">
              <a:extLst>
                <a:ext uri="{FF2B5EF4-FFF2-40B4-BE49-F238E27FC236}">
                  <a16:creationId xmlns:a16="http://schemas.microsoft.com/office/drawing/2014/main" xmlns="" id="{89BCA865-BD9C-4BA7-B87E-7BE8CC7D1F6C}"/>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55 Conector angular"/>
          <p:cNvCxnSpPr/>
          <p:nvPr/>
        </p:nvCxnSpPr>
        <p:spPr>
          <a:xfrm rot="10800000" flipV="1">
            <a:off x="4177332" y="3184880"/>
            <a:ext cx="475428" cy="358774"/>
          </a:xfrm>
          <a:prstGeom prst="bentConnector3">
            <a:avLst>
              <a:gd name="adj1" fmla="val -495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24">
            <a:extLst>
              <a:ext uri="{FF2B5EF4-FFF2-40B4-BE49-F238E27FC236}">
                <a16:creationId xmlns:a16="http://schemas.microsoft.com/office/drawing/2014/main" xmlns="" id="{5F47C722-F513-4EB6-9E2C-202CEB1CB406}"/>
              </a:ext>
            </a:extLst>
          </p:cNvPr>
          <p:cNvGrpSpPr/>
          <p:nvPr/>
        </p:nvGrpSpPr>
        <p:grpSpPr>
          <a:xfrm flipH="1">
            <a:off x="3322575" y="3967671"/>
            <a:ext cx="450455" cy="1079500"/>
            <a:chOff x="3276600" y="2936875"/>
            <a:chExt cx="418618" cy="1079500"/>
          </a:xfrm>
        </p:grpSpPr>
        <p:cxnSp>
          <p:nvCxnSpPr>
            <p:cNvPr id="59" name="Straight Connector 25">
              <a:extLst>
                <a:ext uri="{FF2B5EF4-FFF2-40B4-BE49-F238E27FC236}">
                  <a16:creationId xmlns:a16="http://schemas.microsoft.com/office/drawing/2014/main" xmlns="" id="{EC81D456-BDC6-452A-BDF4-F663CCF8C7B4}"/>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26">
              <a:extLst>
                <a:ext uri="{FF2B5EF4-FFF2-40B4-BE49-F238E27FC236}">
                  <a16:creationId xmlns:a16="http://schemas.microsoft.com/office/drawing/2014/main" xmlns="" id="{926D9F26-3816-41EE-8574-5DBC5A55098A}"/>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27">
              <a:extLst>
                <a:ext uri="{FF2B5EF4-FFF2-40B4-BE49-F238E27FC236}">
                  <a16:creationId xmlns:a16="http://schemas.microsoft.com/office/drawing/2014/main" xmlns="" id="{AB22D43E-D081-466E-890A-E7B39729F130}"/>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28">
              <a:extLst>
                <a:ext uri="{FF2B5EF4-FFF2-40B4-BE49-F238E27FC236}">
                  <a16:creationId xmlns:a16="http://schemas.microsoft.com/office/drawing/2014/main" xmlns="" id="{2E98C623-6D76-429B-B39C-982BBBD29876}"/>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29">
              <a:extLst>
                <a:ext uri="{FF2B5EF4-FFF2-40B4-BE49-F238E27FC236}">
                  <a16:creationId xmlns:a16="http://schemas.microsoft.com/office/drawing/2014/main" xmlns="" id="{47BA7317-13F1-4469-9C8D-8015AA32E879}"/>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30">
              <a:extLst>
                <a:ext uri="{FF2B5EF4-FFF2-40B4-BE49-F238E27FC236}">
                  <a16:creationId xmlns:a16="http://schemas.microsoft.com/office/drawing/2014/main" xmlns="" id="{0306D7FE-6960-442F-B88E-61D5DEA5E1DE}"/>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65 Conector angular"/>
          <p:cNvCxnSpPr/>
          <p:nvPr/>
        </p:nvCxnSpPr>
        <p:spPr>
          <a:xfrm flipV="1">
            <a:off x="3765788" y="4139190"/>
            <a:ext cx="420730" cy="387282"/>
          </a:xfrm>
          <a:prstGeom prst="bentConnector3">
            <a:avLst>
              <a:gd name="adj1" fmla="val 2017"/>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Group 145">
            <a:extLst>
              <a:ext uri="{FF2B5EF4-FFF2-40B4-BE49-F238E27FC236}">
                <a16:creationId xmlns:a16="http://schemas.microsoft.com/office/drawing/2014/main" xmlns="" id="{D4DFEF69-D5EF-4D17-986D-88F0AB672E55}"/>
              </a:ext>
            </a:extLst>
          </p:cNvPr>
          <p:cNvGrpSpPr/>
          <p:nvPr/>
        </p:nvGrpSpPr>
        <p:grpSpPr>
          <a:xfrm rot="5400000">
            <a:off x="3200181" y="3808894"/>
            <a:ext cx="290336" cy="76507"/>
            <a:chOff x="7529811" y="3713163"/>
            <a:chExt cx="640072" cy="158750"/>
          </a:xfrm>
        </p:grpSpPr>
        <p:cxnSp>
          <p:nvCxnSpPr>
            <p:cNvPr id="69" name="Straight Connector 146">
              <a:extLst>
                <a:ext uri="{FF2B5EF4-FFF2-40B4-BE49-F238E27FC236}">
                  <a16:creationId xmlns:a16="http://schemas.microsoft.com/office/drawing/2014/main" xmlns="" id="{72EC81D9-7C63-4999-8E63-2D4981817181}"/>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147">
              <a:extLst>
                <a:ext uri="{FF2B5EF4-FFF2-40B4-BE49-F238E27FC236}">
                  <a16:creationId xmlns:a16="http://schemas.microsoft.com/office/drawing/2014/main" xmlns="" id="{A896A59C-9FB8-4DE1-9B19-278F1BB27131}"/>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148">
              <a:extLst>
                <a:ext uri="{FF2B5EF4-FFF2-40B4-BE49-F238E27FC236}">
                  <a16:creationId xmlns:a16="http://schemas.microsoft.com/office/drawing/2014/main" xmlns="" id="{4FDF832B-F649-4A46-BBF5-158C163F64D7}"/>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149">
              <a:extLst>
                <a:ext uri="{FF2B5EF4-FFF2-40B4-BE49-F238E27FC236}">
                  <a16:creationId xmlns:a16="http://schemas.microsoft.com/office/drawing/2014/main" xmlns="" id="{E7BA4693-9F92-4B5D-8015-3C562B0D0E8F}"/>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150">
              <a:extLst>
                <a:ext uri="{FF2B5EF4-FFF2-40B4-BE49-F238E27FC236}">
                  <a16:creationId xmlns:a16="http://schemas.microsoft.com/office/drawing/2014/main" xmlns="" id="{F341326D-8B53-4754-B1A4-B32A04741E0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151">
              <a:extLst>
                <a:ext uri="{FF2B5EF4-FFF2-40B4-BE49-F238E27FC236}">
                  <a16:creationId xmlns:a16="http://schemas.microsoft.com/office/drawing/2014/main" xmlns="" id="{DFBE96E3-277E-4309-86A7-520C17B66359}"/>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152">
              <a:extLst>
                <a:ext uri="{FF2B5EF4-FFF2-40B4-BE49-F238E27FC236}">
                  <a16:creationId xmlns:a16="http://schemas.microsoft.com/office/drawing/2014/main" xmlns="" id="{9A54FBC8-7DC1-4509-95A8-0C4C6639E20B}"/>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153">
              <a:extLst>
                <a:ext uri="{FF2B5EF4-FFF2-40B4-BE49-F238E27FC236}">
                  <a16:creationId xmlns:a16="http://schemas.microsoft.com/office/drawing/2014/main" xmlns="" id="{336FF2B6-1665-4B2B-921E-3F07085A990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154">
              <a:extLst>
                <a:ext uri="{FF2B5EF4-FFF2-40B4-BE49-F238E27FC236}">
                  <a16:creationId xmlns:a16="http://schemas.microsoft.com/office/drawing/2014/main" xmlns="" id="{89BCA865-BD9C-4BA7-B87E-7BE8CC7D1F6C}"/>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167">
            <a:extLst>
              <a:ext uri="{FF2B5EF4-FFF2-40B4-BE49-F238E27FC236}">
                <a16:creationId xmlns:a16="http://schemas.microsoft.com/office/drawing/2014/main" xmlns="" id="{CD4D9E9B-DC0C-40C2-9097-3968377B8518}"/>
              </a:ext>
            </a:extLst>
          </p:cNvPr>
          <p:cNvCxnSpPr>
            <a:cxnSpLocks/>
          </p:cNvCxnSpPr>
          <p:nvPr/>
        </p:nvCxnSpPr>
        <p:spPr>
          <a:xfrm>
            <a:off x="3341215" y="5683818"/>
            <a:ext cx="23287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168">
            <a:extLst>
              <a:ext uri="{FF2B5EF4-FFF2-40B4-BE49-F238E27FC236}">
                <a16:creationId xmlns:a16="http://schemas.microsoft.com/office/drawing/2014/main" xmlns="" id="{915787FD-D08F-4560-A1AF-C31A37DF315F}"/>
              </a:ext>
            </a:extLst>
          </p:cNvPr>
          <p:cNvCxnSpPr>
            <a:cxnSpLocks/>
          </p:cNvCxnSpPr>
          <p:nvPr/>
        </p:nvCxnSpPr>
        <p:spPr>
          <a:xfrm>
            <a:off x="5659581" y="3967671"/>
            <a:ext cx="0" cy="17263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168">
            <a:extLst>
              <a:ext uri="{FF2B5EF4-FFF2-40B4-BE49-F238E27FC236}">
                <a16:creationId xmlns:a16="http://schemas.microsoft.com/office/drawing/2014/main" xmlns="" id="{915787FD-D08F-4560-A1AF-C31A37DF315F}"/>
              </a:ext>
            </a:extLst>
          </p:cNvPr>
          <p:cNvCxnSpPr>
            <a:cxnSpLocks/>
          </p:cNvCxnSpPr>
          <p:nvPr/>
        </p:nvCxnSpPr>
        <p:spPr>
          <a:xfrm>
            <a:off x="3343693" y="2636810"/>
            <a:ext cx="0" cy="1079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182">
            <a:extLst>
              <a:ext uri="{FF2B5EF4-FFF2-40B4-BE49-F238E27FC236}">
                <a16:creationId xmlns:a16="http://schemas.microsoft.com/office/drawing/2014/main" xmlns="" id="{0646D11C-040D-43CA-8143-1B110D2FB131}"/>
              </a:ext>
            </a:extLst>
          </p:cNvPr>
          <p:cNvGrpSpPr/>
          <p:nvPr/>
        </p:nvGrpSpPr>
        <p:grpSpPr>
          <a:xfrm rot="10800000">
            <a:off x="4461901" y="5699759"/>
            <a:ext cx="55282" cy="119978"/>
            <a:chOff x="7132321" y="4612913"/>
            <a:chExt cx="119270" cy="287888"/>
          </a:xfrm>
        </p:grpSpPr>
        <p:sp>
          <p:nvSpPr>
            <p:cNvPr id="87"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TextBox 190">
                <a:extLst>
                  <a:ext uri="{FF2B5EF4-FFF2-40B4-BE49-F238E27FC236}">
                    <a16:creationId xmlns:a16="http://schemas.microsoft.com/office/drawing/2014/main" xmlns="" id="{DD506070-295A-42A2-A88A-9E9BD754D637}"/>
                  </a:ext>
                </a:extLst>
              </p:cNvPr>
              <p:cNvSpPr txBox="1"/>
              <p:nvPr/>
            </p:nvSpPr>
            <p:spPr>
              <a:xfrm>
                <a:off x="4323892" y="5906433"/>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89" name="TextBox 190">
                <a:extLst>
                  <a:ext uri="{FF2B5EF4-FFF2-40B4-BE49-F238E27FC236}">
                    <a16:creationId xmlns="" xmlns:a16="http://schemas.microsoft.com/office/drawing/2014/main" xmlns:a14="http://schemas.microsoft.com/office/drawing/2010/main" id="{DD506070-295A-42A2-A88A-9E9BD754D637}"/>
                  </a:ext>
                </a:extLst>
              </p:cNvPr>
              <p:cNvSpPr txBox="1">
                <a:spLocks noRot="1" noChangeAspect="1" noMove="1" noResize="1" noEditPoints="1" noAdjustHandles="1" noChangeArrowheads="1" noChangeShapeType="1" noTextEdit="1"/>
              </p:cNvSpPr>
              <p:nvPr/>
            </p:nvSpPr>
            <p:spPr>
              <a:xfrm>
                <a:off x="4323892" y="5906433"/>
                <a:ext cx="424860" cy="184666"/>
              </a:xfrm>
              <a:prstGeom prst="rect">
                <a:avLst/>
              </a:prstGeom>
              <a:blipFill rotWithShape="1">
                <a:blip r:embed="rId4"/>
                <a:stretch>
                  <a:fillRect l="-5714" r="-20000" b="-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90" name="TextBox 185">
                <a:extLst>
                  <a:ext uri="{FF2B5EF4-FFF2-40B4-BE49-F238E27FC236}">
                    <a16:creationId xmlns:a16="http://schemas.microsoft.com/office/drawing/2014/main" xmlns="" id="{69503D9D-5345-485E-9178-1F2E5A4F3E12}"/>
                  </a:ext>
                </a:extLst>
              </p:cNvPr>
              <p:cNvSpPr txBox="1"/>
              <p:nvPr/>
            </p:nvSpPr>
            <p:spPr>
              <a:xfrm>
                <a:off x="4328449" y="3751478"/>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90"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4328449" y="3751478"/>
                <a:ext cx="198964" cy="184666"/>
              </a:xfrm>
              <a:prstGeom prst="rect">
                <a:avLst/>
              </a:prstGeom>
              <a:blipFill rotWithShape="1">
                <a:blip r:embed="rId5"/>
                <a:stretch>
                  <a:fillRect l="-15152" r="-6061" b="-967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91" name="TextBox 186">
                <a:extLst>
                  <a:ext uri="{FF2B5EF4-FFF2-40B4-BE49-F238E27FC236}">
                    <a16:creationId xmlns:a16="http://schemas.microsoft.com/office/drawing/2014/main" xmlns="" id="{E954FCF3-EDF4-44D6-8D3B-73CCF0A8A1C9}"/>
                  </a:ext>
                </a:extLst>
              </p:cNvPr>
              <p:cNvSpPr txBox="1"/>
              <p:nvPr/>
            </p:nvSpPr>
            <p:spPr>
              <a:xfrm>
                <a:off x="5810189" y="3747325"/>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91" name="TextBox 186">
                <a:extLst>
                  <a:ext uri="{FF2B5EF4-FFF2-40B4-BE49-F238E27FC236}">
                    <a16:creationId xmlns="" xmlns:a16="http://schemas.microsoft.com/office/drawing/2014/main" xmlns:a14="http://schemas.microsoft.com/office/drawing/2010/main" id="{E954FCF3-EDF4-44D6-8D3B-73CCF0A8A1C9}"/>
                  </a:ext>
                </a:extLst>
              </p:cNvPr>
              <p:cNvSpPr txBox="1">
                <a:spLocks noRot="1" noChangeAspect="1" noMove="1" noResize="1" noEditPoints="1" noAdjustHandles="1" noChangeArrowheads="1" noChangeShapeType="1" noTextEdit="1"/>
              </p:cNvSpPr>
              <p:nvPr/>
            </p:nvSpPr>
            <p:spPr>
              <a:xfrm>
                <a:off x="5810189" y="3747325"/>
                <a:ext cx="202555" cy="184666"/>
              </a:xfrm>
              <a:prstGeom prst="rect">
                <a:avLst/>
              </a:prstGeom>
              <a:blipFill rotWithShape="1">
                <a:blip r:embed="rId6"/>
                <a:stretch>
                  <a:fillRect l="-15152" r="-9091"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92" name="TextBox 187">
                <a:extLst>
                  <a:ext uri="{FF2B5EF4-FFF2-40B4-BE49-F238E27FC236}">
                    <a16:creationId xmlns:a16="http://schemas.microsoft.com/office/drawing/2014/main" xmlns="" id="{5237B5DE-57C3-4E8C-9FAB-C5E91398F855}"/>
                  </a:ext>
                </a:extLst>
              </p:cNvPr>
              <p:cNvSpPr txBox="1"/>
              <p:nvPr/>
            </p:nvSpPr>
            <p:spPr>
              <a:xfrm>
                <a:off x="2977065" y="3778743"/>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s-CR" sz="1200" b="0" i="1" smtClean="0">
                              <a:latin typeface="Cambria Math"/>
                            </a:rPr>
                            <m:t>3</m:t>
                          </m:r>
                        </m:sub>
                      </m:sSub>
                    </m:oMath>
                  </m:oMathPara>
                </a14:m>
                <a:endParaRPr lang="en-US" sz="1200" dirty="0"/>
              </a:p>
            </p:txBody>
          </p:sp>
        </mc:Choice>
        <mc:Fallback xmlns="">
          <p:sp>
            <p:nvSpPr>
              <p:cNvPr id="92" name="TextBox 187">
                <a:extLst>
                  <a:ext uri="{FF2B5EF4-FFF2-40B4-BE49-F238E27FC236}">
                    <a16:creationId xmlns="" xmlns:a16="http://schemas.microsoft.com/office/drawing/2014/main" xmlns:a14="http://schemas.microsoft.com/office/drawing/2010/main" id="{5237B5DE-57C3-4E8C-9FAB-C5E91398F855}"/>
                  </a:ext>
                </a:extLst>
              </p:cNvPr>
              <p:cNvSpPr txBox="1">
                <a:spLocks noRot="1" noChangeAspect="1" noMove="1" noResize="1" noEditPoints="1" noAdjustHandles="1" noChangeArrowheads="1" noChangeShapeType="1" noTextEdit="1"/>
              </p:cNvSpPr>
              <p:nvPr/>
            </p:nvSpPr>
            <p:spPr>
              <a:xfrm>
                <a:off x="2977065" y="3778743"/>
                <a:ext cx="202555" cy="184666"/>
              </a:xfrm>
              <a:prstGeom prst="rect">
                <a:avLst/>
              </a:prstGeom>
              <a:blipFill rotWithShape="1">
                <a:blip r:embed="rId7"/>
                <a:stretch>
                  <a:fillRect l="-14706" r="-5882"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93" name="TextBox 185">
                <a:extLst>
                  <a:ext uri="{FF2B5EF4-FFF2-40B4-BE49-F238E27FC236}">
                    <a16:creationId xmlns:a16="http://schemas.microsoft.com/office/drawing/2014/main" xmlns="" id="{69503D9D-5345-485E-9178-1F2E5A4F3E12}"/>
                  </a:ext>
                </a:extLst>
              </p:cNvPr>
              <p:cNvSpPr txBox="1"/>
              <p:nvPr/>
            </p:nvSpPr>
            <p:spPr>
              <a:xfrm>
                <a:off x="3855586" y="3726624"/>
                <a:ext cx="15247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𝐼</m:t>
                          </m:r>
                        </m:e>
                        <m:sub>
                          <m:r>
                            <a:rPr lang="en-US" sz="1200" b="0" i="1" smtClean="0">
                              <a:latin typeface="Cambria Math" panose="02040503050406030204" pitchFamily="18" charset="0"/>
                            </a:rPr>
                            <m:t>1</m:t>
                          </m:r>
                        </m:sub>
                      </m:sSub>
                    </m:oMath>
                  </m:oMathPara>
                </a14:m>
                <a:endParaRPr lang="en-US" sz="1200" dirty="0"/>
              </a:p>
            </p:txBody>
          </p:sp>
        </mc:Choice>
        <mc:Fallback xmlns="">
          <p:sp>
            <p:nvSpPr>
              <p:cNvPr id="93"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3855586" y="3726624"/>
                <a:ext cx="152478" cy="184666"/>
              </a:xfrm>
              <a:prstGeom prst="rect">
                <a:avLst/>
              </a:prstGeom>
              <a:blipFill rotWithShape="1">
                <a:blip r:embed="rId8"/>
                <a:stretch>
                  <a:fillRect l="-20000" r="-8000" b="-967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94" name="TextBox 185">
                <a:extLst>
                  <a:ext uri="{FF2B5EF4-FFF2-40B4-BE49-F238E27FC236}">
                    <a16:creationId xmlns:a16="http://schemas.microsoft.com/office/drawing/2014/main" xmlns="" id="{69503D9D-5345-485E-9178-1F2E5A4F3E12}"/>
                  </a:ext>
                </a:extLst>
              </p:cNvPr>
              <p:cNvSpPr txBox="1"/>
              <p:nvPr/>
            </p:nvSpPr>
            <p:spPr>
              <a:xfrm>
                <a:off x="5911466" y="4539110"/>
                <a:ext cx="15606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𝐼</m:t>
                          </m:r>
                        </m:e>
                        <m:sub>
                          <m:r>
                            <a:rPr lang="es-CR" sz="1200" b="0" i="1" smtClean="0">
                              <a:latin typeface="Cambria Math"/>
                            </a:rPr>
                            <m:t>2</m:t>
                          </m:r>
                        </m:sub>
                      </m:sSub>
                    </m:oMath>
                  </m:oMathPara>
                </a14:m>
                <a:endParaRPr lang="en-US" sz="1200" dirty="0"/>
              </a:p>
            </p:txBody>
          </p:sp>
        </mc:Choice>
        <mc:Fallback xmlns="">
          <p:sp>
            <p:nvSpPr>
              <p:cNvPr id="94"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5911466" y="4539110"/>
                <a:ext cx="156068" cy="184666"/>
              </a:xfrm>
              <a:prstGeom prst="rect">
                <a:avLst/>
              </a:prstGeom>
              <a:blipFill rotWithShape="1">
                <a:blip r:embed="rId9"/>
                <a:stretch>
                  <a:fillRect l="-24000" r="-800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95" name="TextBox 185">
                <a:extLst>
                  <a:ext uri="{FF2B5EF4-FFF2-40B4-BE49-F238E27FC236}">
                    <a16:creationId xmlns:a16="http://schemas.microsoft.com/office/drawing/2014/main" xmlns="" id="{69503D9D-5345-485E-9178-1F2E5A4F3E12}"/>
                  </a:ext>
                </a:extLst>
              </p:cNvPr>
              <p:cNvSpPr txBox="1"/>
              <p:nvPr/>
            </p:nvSpPr>
            <p:spPr>
              <a:xfrm>
                <a:off x="3002103" y="2969117"/>
                <a:ext cx="15606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𝐼</m:t>
                          </m:r>
                        </m:e>
                        <m:sub>
                          <m:r>
                            <a:rPr lang="es-CR" sz="1200" b="0" i="1" smtClean="0">
                              <a:latin typeface="Cambria Math"/>
                            </a:rPr>
                            <m:t>3</m:t>
                          </m:r>
                        </m:sub>
                      </m:sSub>
                    </m:oMath>
                  </m:oMathPara>
                </a14:m>
                <a:endParaRPr lang="en-US" sz="1200" dirty="0"/>
              </a:p>
            </p:txBody>
          </p:sp>
        </mc:Choice>
        <mc:Fallback xmlns="">
          <p:sp>
            <p:nvSpPr>
              <p:cNvPr id="95"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3002103" y="2969117"/>
                <a:ext cx="156068" cy="184666"/>
              </a:xfrm>
              <a:prstGeom prst="rect">
                <a:avLst/>
              </a:prstGeom>
              <a:blipFill rotWithShape="1">
                <a:blip r:embed="rId10"/>
                <a:stretch>
                  <a:fillRect l="-19231" r="-7692" b="-13333"/>
                </a:stretch>
              </a:blipFill>
            </p:spPr>
            <p:txBody>
              <a:bodyPr/>
              <a:lstStyle/>
              <a:p>
                <a:r>
                  <a:rPr lang="es-CR">
                    <a:noFill/>
                  </a:rPr>
                  <a:t> </a:t>
                </a:r>
              </a:p>
            </p:txBody>
          </p:sp>
        </mc:Fallback>
      </mc:AlternateContent>
      <p:cxnSp>
        <p:nvCxnSpPr>
          <p:cNvPr id="101"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4096023" y="3712998"/>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3271652" y="2971800"/>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804251" y="4519937"/>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92">
                <a:extLst>
                  <a:ext uri="{FF2B5EF4-FFF2-40B4-BE49-F238E27FC236}">
                    <a16:creationId xmlns:a16="http://schemas.microsoft.com/office/drawing/2014/main" xmlns="" id="{722DED3D-5652-4AF8-B09A-152397191991}"/>
                  </a:ext>
                </a:extLst>
              </p:cNvPr>
              <p:cNvSpPr txBox="1"/>
              <p:nvPr/>
            </p:nvSpPr>
            <p:spPr>
              <a:xfrm>
                <a:off x="1507648" y="3010323"/>
                <a:ext cx="84580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𝐼</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sSup>
                        <m:sSupPr>
                          <m:ctrlPr>
                            <a:rPr lang="en-US" sz="1200" b="0" i="1" smtClean="0">
                              <a:latin typeface="Cambria Math"/>
                            </a:rPr>
                          </m:ctrlPr>
                        </m:sSupPr>
                        <m:e>
                          <m:r>
                            <a:rPr lang="en-US" sz="1200" b="0" i="1" smtClean="0">
                              <a:latin typeface="Cambria Math" panose="02040503050406030204" pitchFamily="18" charset="0"/>
                            </a:rPr>
                            <m:t>10</m:t>
                          </m:r>
                        </m:e>
                        <m:sup>
                          <m:r>
                            <a:rPr lang="en-US" sz="1200" b="0" i="1" smtClean="0">
                              <a:latin typeface="Cambria Math" panose="02040503050406030204" pitchFamily="18" charset="0"/>
                            </a:rPr>
                            <m:t>−14</m:t>
                          </m:r>
                        </m:sup>
                      </m:sSup>
                      <m:r>
                        <a:rPr lang="en-US" sz="1200" b="0" i="1" smtClean="0">
                          <a:latin typeface="Cambria Math" panose="02040503050406030204" pitchFamily="18" charset="0"/>
                        </a:rPr>
                        <m:t>𝐴</m:t>
                      </m:r>
                    </m:oMath>
                  </m:oMathPara>
                </a14:m>
                <a:endParaRPr lang="en-US" sz="1200" dirty="0"/>
              </a:p>
            </p:txBody>
          </p:sp>
        </mc:Choice>
        <mc:Fallback xmlns="">
          <p:sp>
            <p:nvSpPr>
              <p:cNvPr id="104" name="TextBox 192">
                <a:extLst>
                  <a:ext uri="{FF2B5EF4-FFF2-40B4-BE49-F238E27FC236}">
                    <a16:creationId xmlns="" xmlns:a16="http://schemas.microsoft.com/office/drawing/2014/main" xmlns:a14="http://schemas.microsoft.com/office/drawing/2010/main" id="{722DED3D-5652-4AF8-B09A-152397191991}"/>
                  </a:ext>
                </a:extLst>
              </p:cNvPr>
              <p:cNvSpPr txBox="1">
                <a:spLocks noRot="1" noChangeAspect="1" noMove="1" noResize="1" noEditPoints="1" noAdjustHandles="1" noChangeArrowheads="1" noChangeShapeType="1" noTextEdit="1"/>
              </p:cNvSpPr>
              <p:nvPr/>
            </p:nvSpPr>
            <p:spPr>
              <a:xfrm>
                <a:off x="1507648" y="3010323"/>
                <a:ext cx="845809" cy="184666"/>
              </a:xfrm>
              <a:prstGeom prst="rect">
                <a:avLst/>
              </a:prstGeom>
              <a:blipFill rotWithShape="1">
                <a:blip r:embed="rId11"/>
                <a:stretch>
                  <a:fillRect l="-3597" r="-4317"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5" name="TextBox 185">
                <a:extLst>
                  <a:ext uri="{FF2B5EF4-FFF2-40B4-BE49-F238E27FC236}">
                    <a16:creationId xmlns:a16="http://schemas.microsoft.com/office/drawing/2014/main" xmlns="" id="{69503D9D-5345-485E-9178-1F2E5A4F3E12}"/>
                  </a:ext>
                </a:extLst>
              </p:cNvPr>
              <p:cNvSpPr txBox="1"/>
              <p:nvPr/>
            </p:nvSpPr>
            <p:spPr>
              <a:xfrm>
                <a:off x="3936319" y="3084227"/>
                <a:ext cx="21582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s-CR" sz="1200" b="0" i="1" smtClean="0">
                              <a:latin typeface="Cambria Math"/>
                            </a:rPr>
                            <m:t>𝐴</m:t>
                          </m:r>
                        </m:sub>
                      </m:sSub>
                    </m:oMath>
                  </m:oMathPara>
                </a14:m>
                <a:endParaRPr lang="en-US" sz="1200" dirty="0"/>
              </a:p>
            </p:txBody>
          </p:sp>
        </mc:Choice>
        <mc:Fallback xmlns="">
          <p:sp>
            <p:nvSpPr>
              <p:cNvPr id="105"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3936319" y="3084227"/>
                <a:ext cx="215828" cy="184666"/>
              </a:xfrm>
              <a:prstGeom prst="rect">
                <a:avLst/>
              </a:prstGeom>
              <a:blipFill rotWithShape="1">
                <a:blip r:embed="rId12"/>
                <a:stretch>
                  <a:fillRect l="-22857" r="-5714"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6" name="TextBox 185">
                <a:extLst>
                  <a:ext uri="{FF2B5EF4-FFF2-40B4-BE49-F238E27FC236}">
                    <a16:creationId xmlns:a16="http://schemas.microsoft.com/office/drawing/2014/main" xmlns="" id="{69503D9D-5345-485E-9178-1F2E5A4F3E12}"/>
                  </a:ext>
                </a:extLst>
              </p:cNvPr>
              <p:cNvSpPr txBox="1"/>
              <p:nvPr/>
            </p:nvSpPr>
            <p:spPr>
              <a:xfrm>
                <a:off x="4245096" y="4424682"/>
                <a:ext cx="22095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s-CR" sz="1200" b="0" i="1" smtClean="0">
                              <a:latin typeface="Cambria Math"/>
                            </a:rPr>
                            <m:t>𝐵</m:t>
                          </m:r>
                        </m:sub>
                      </m:sSub>
                    </m:oMath>
                  </m:oMathPara>
                </a14:m>
                <a:endParaRPr lang="en-US" sz="1200" dirty="0"/>
              </a:p>
            </p:txBody>
          </p:sp>
        </mc:Choice>
        <mc:Fallback xmlns="">
          <p:sp>
            <p:nvSpPr>
              <p:cNvPr id="106"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4245096" y="4424682"/>
                <a:ext cx="220958" cy="184666"/>
              </a:xfrm>
              <a:prstGeom prst="rect">
                <a:avLst/>
              </a:prstGeom>
              <a:blipFill rotWithShape="1">
                <a:blip r:embed="rId13"/>
                <a:stretch>
                  <a:fillRect l="-18919" r="-2703"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7" name="TextBox 185">
                <a:extLst>
                  <a:ext uri="{FF2B5EF4-FFF2-40B4-BE49-F238E27FC236}">
                    <a16:creationId xmlns:a16="http://schemas.microsoft.com/office/drawing/2014/main" xmlns="" id="{69503D9D-5345-485E-9178-1F2E5A4F3E12}"/>
                  </a:ext>
                </a:extLst>
              </p:cNvPr>
              <p:cNvSpPr txBox="1"/>
              <p:nvPr/>
            </p:nvSpPr>
            <p:spPr>
              <a:xfrm>
                <a:off x="5800987" y="3122399"/>
                <a:ext cx="2132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s-CR" sz="1200" b="0" i="1" smtClean="0">
                              <a:latin typeface="Cambria Math"/>
                            </a:rPr>
                            <m:t>𝐶</m:t>
                          </m:r>
                        </m:sub>
                      </m:sSub>
                    </m:oMath>
                  </m:oMathPara>
                </a14:m>
                <a:endParaRPr lang="en-US" sz="1200" dirty="0"/>
              </a:p>
            </p:txBody>
          </p:sp>
        </mc:Choice>
        <mc:Fallback xmlns="">
          <p:sp>
            <p:nvSpPr>
              <p:cNvPr id="107"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5800987" y="3122399"/>
                <a:ext cx="213264" cy="184666"/>
              </a:xfrm>
              <a:prstGeom prst="rect">
                <a:avLst/>
              </a:prstGeom>
              <a:blipFill rotWithShape="1">
                <a:blip r:embed="rId14"/>
                <a:stretch>
                  <a:fillRect l="-22857" r="-2857" b="-2666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8" name="TextBox 185">
                <a:extLst>
                  <a:ext uri="{FF2B5EF4-FFF2-40B4-BE49-F238E27FC236}">
                    <a16:creationId xmlns:a16="http://schemas.microsoft.com/office/drawing/2014/main" xmlns="" id="{69503D9D-5345-485E-9178-1F2E5A4F3E12}"/>
                  </a:ext>
                </a:extLst>
              </p:cNvPr>
              <p:cNvSpPr txBox="1"/>
              <p:nvPr/>
            </p:nvSpPr>
            <p:spPr>
              <a:xfrm>
                <a:off x="3002103" y="4427604"/>
                <a:ext cx="22390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s-CR" sz="1200" b="0" i="1" smtClean="0">
                              <a:latin typeface="Cambria Math"/>
                            </a:rPr>
                            <m:t>𝐷</m:t>
                          </m:r>
                        </m:sub>
                      </m:sSub>
                    </m:oMath>
                  </m:oMathPara>
                </a14:m>
                <a:endParaRPr lang="en-US" sz="1200" dirty="0"/>
              </a:p>
            </p:txBody>
          </p:sp>
        </mc:Choice>
        <mc:Fallback xmlns="">
          <p:sp>
            <p:nvSpPr>
              <p:cNvPr id="108" name="TextBox 185">
                <a:extLst>
                  <a:ext uri="{FF2B5EF4-FFF2-40B4-BE49-F238E27FC236}">
                    <a16:creationId xmlns="" xmlns:a16="http://schemas.microsoft.com/office/drawing/2014/main" xmlns:a14="http://schemas.microsoft.com/office/drawing/2010/main" id="{69503D9D-5345-485E-9178-1F2E5A4F3E12}"/>
                  </a:ext>
                </a:extLst>
              </p:cNvPr>
              <p:cNvSpPr txBox="1">
                <a:spLocks noRot="1" noChangeAspect="1" noMove="1" noResize="1" noEditPoints="1" noAdjustHandles="1" noChangeArrowheads="1" noChangeShapeType="1" noTextEdit="1"/>
              </p:cNvSpPr>
              <p:nvPr/>
            </p:nvSpPr>
            <p:spPr>
              <a:xfrm>
                <a:off x="3002103" y="4427604"/>
                <a:ext cx="223907" cy="184666"/>
              </a:xfrm>
              <a:prstGeom prst="rect">
                <a:avLst/>
              </a:prstGeom>
              <a:blipFill rotWithShape="1">
                <a:blip r:embed="rId15"/>
                <a:stretch>
                  <a:fillRect l="-18919" r="-5405" b="-22581"/>
                </a:stretch>
              </a:blipFill>
            </p:spPr>
            <p:txBody>
              <a:bodyPr/>
              <a:lstStyle/>
              <a:p>
                <a:r>
                  <a:rPr lang="es-CR">
                    <a:noFill/>
                  </a:rPr>
                  <a:t> </a:t>
                </a:r>
              </a:p>
            </p:txBody>
          </p:sp>
        </mc:Fallback>
      </mc:AlternateContent>
      <p:grpSp>
        <p:nvGrpSpPr>
          <p:cNvPr id="109" name="Group 145">
            <a:extLst>
              <a:ext uri="{FF2B5EF4-FFF2-40B4-BE49-F238E27FC236}">
                <a16:creationId xmlns:a16="http://schemas.microsoft.com/office/drawing/2014/main" xmlns="" id="{D4DFEF69-D5EF-4D17-986D-88F0AB672E55}"/>
              </a:ext>
            </a:extLst>
          </p:cNvPr>
          <p:cNvGrpSpPr/>
          <p:nvPr/>
        </p:nvGrpSpPr>
        <p:grpSpPr>
          <a:xfrm rot="5400000">
            <a:off x="3187137" y="5154086"/>
            <a:ext cx="290336" cy="76507"/>
            <a:chOff x="7529811" y="3713163"/>
            <a:chExt cx="640072" cy="158750"/>
          </a:xfrm>
        </p:grpSpPr>
        <p:cxnSp>
          <p:nvCxnSpPr>
            <p:cNvPr id="110" name="Straight Connector 146">
              <a:extLst>
                <a:ext uri="{FF2B5EF4-FFF2-40B4-BE49-F238E27FC236}">
                  <a16:creationId xmlns:a16="http://schemas.microsoft.com/office/drawing/2014/main" xmlns="" id="{72EC81D9-7C63-4999-8E63-2D4981817181}"/>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47">
              <a:extLst>
                <a:ext uri="{FF2B5EF4-FFF2-40B4-BE49-F238E27FC236}">
                  <a16:creationId xmlns:a16="http://schemas.microsoft.com/office/drawing/2014/main" xmlns="" id="{A896A59C-9FB8-4DE1-9B19-278F1BB27131}"/>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48">
              <a:extLst>
                <a:ext uri="{FF2B5EF4-FFF2-40B4-BE49-F238E27FC236}">
                  <a16:creationId xmlns:a16="http://schemas.microsoft.com/office/drawing/2014/main" xmlns="" id="{4FDF832B-F649-4A46-BBF5-158C163F64D7}"/>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49">
              <a:extLst>
                <a:ext uri="{FF2B5EF4-FFF2-40B4-BE49-F238E27FC236}">
                  <a16:creationId xmlns:a16="http://schemas.microsoft.com/office/drawing/2014/main" xmlns="" id="{E7BA4693-9F92-4B5D-8015-3C562B0D0E8F}"/>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50">
              <a:extLst>
                <a:ext uri="{FF2B5EF4-FFF2-40B4-BE49-F238E27FC236}">
                  <a16:creationId xmlns:a16="http://schemas.microsoft.com/office/drawing/2014/main" xmlns="" id="{F341326D-8B53-4754-B1A4-B32A04741E0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51">
              <a:extLst>
                <a:ext uri="{FF2B5EF4-FFF2-40B4-BE49-F238E27FC236}">
                  <a16:creationId xmlns:a16="http://schemas.microsoft.com/office/drawing/2014/main" xmlns="" id="{DFBE96E3-277E-4309-86A7-520C17B66359}"/>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52">
              <a:extLst>
                <a:ext uri="{FF2B5EF4-FFF2-40B4-BE49-F238E27FC236}">
                  <a16:creationId xmlns:a16="http://schemas.microsoft.com/office/drawing/2014/main" xmlns="" id="{9A54FBC8-7DC1-4509-95A8-0C4C6639E20B}"/>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53">
              <a:extLst>
                <a:ext uri="{FF2B5EF4-FFF2-40B4-BE49-F238E27FC236}">
                  <a16:creationId xmlns:a16="http://schemas.microsoft.com/office/drawing/2014/main" xmlns="" id="{336FF2B6-1665-4B2B-921E-3F07085A990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54">
              <a:extLst>
                <a:ext uri="{FF2B5EF4-FFF2-40B4-BE49-F238E27FC236}">
                  <a16:creationId xmlns:a16="http://schemas.microsoft.com/office/drawing/2014/main" xmlns="" id="{89BCA865-BD9C-4BA7-B87E-7BE8CC7D1F6C}"/>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9" name="118 Rectángulo"/>
              <p:cNvSpPr/>
              <p:nvPr/>
            </p:nvSpPr>
            <p:spPr>
              <a:xfrm>
                <a:off x="2788713" y="5036348"/>
                <a:ext cx="519693"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R" sz="1100" i="1">
                          <a:latin typeface="Cambria Math"/>
                        </a:rPr>
                        <m:t>5</m:t>
                      </m:r>
                      <m:r>
                        <a:rPr lang="en-US" sz="1100" i="1">
                          <a:latin typeface="Cambria Math" panose="02040503050406030204" pitchFamily="18" charset="0"/>
                        </a:rPr>
                        <m:t> </m:t>
                      </m:r>
                      <m:r>
                        <a:rPr lang="en-US" sz="1100" i="1">
                          <a:latin typeface="Cambria Math" panose="02040503050406030204" pitchFamily="18" charset="0"/>
                        </a:rPr>
                        <m:t>𝐾</m:t>
                      </m:r>
                      <m:r>
                        <m:rPr>
                          <m:sty m:val="p"/>
                        </m:rPr>
                        <a:rPr lang="el-GR" sz="1100" i="1">
                          <a:latin typeface="Cambria Math" panose="02040503050406030204" pitchFamily="18" charset="0"/>
                          <a:ea typeface="Cambria Math" panose="02040503050406030204" pitchFamily="18" charset="0"/>
                        </a:rPr>
                        <m:t>Ω</m:t>
                      </m:r>
                    </m:oMath>
                  </m:oMathPara>
                </a14:m>
                <a:endParaRPr lang="en-US" sz="1100" dirty="0"/>
              </a:p>
            </p:txBody>
          </p:sp>
        </mc:Choice>
        <mc:Fallback xmlns="">
          <p:sp>
            <p:nvSpPr>
              <p:cNvPr id="119" name="118 Rectángulo"/>
              <p:cNvSpPr>
                <a:spLocks noRot="1" noChangeAspect="1" noMove="1" noResize="1" noEditPoints="1" noAdjustHandles="1" noChangeArrowheads="1" noChangeShapeType="1" noTextEdit="1"/>
              </p:cNvSpPr>
              <p:nvPr/>
            </p:nvSpPr>
            <p:spPr>
              <a:xfrm>
                <a:off x="2788713" y="5036348"/>
                <a:ext cx="519693" cy="261610"/>
              </a:xfrm>
              <a:prstGeom prst="rect">
                <a:avLst/>
              </a:prstGeom>
              <a:blipFill rotWithShape="1">
                <a:blip r:embed="rId16"/>
                <a:stretch>
                  <a:fillRect/>
                </a:stretch>
              </a:blipFill>
            </p:spPr>
            <p:txBody>
              <a:bodyPr/>
              <a:lstStyle/>
              <a:p>
                <a:r>
                  <a:rPr lang="es-CR">
                    <a:noFill/>
                  </a:rPr>
                  <a:t> </a:t>
                </a:r>
              </a:p>
            </p:txBody>
          </p:sp>
        </mc:Fallback>
      </mc:AlternateContent>
      <p:cxnSp>
        <p:nvCxnSpPr>
          <p:cNvPr id="121" name="Straight Connector 168">
            <a:extLst>
              <a:ext uri="{FF2B5EF4-FFF2-40B4-BE49-F238E27FC236}">
                <a16:creationId xmlns:a16="http://schemas.microsoft.com/office/drawing/2014/main" xmlns="" id="{915787FD-D08F-4560-A1AF-C31A37DF315F}"/>
              </a:ext>
            </a:extLst>
          </p:cNvPr>
          <p:cNvCxnSpPr>
            <a:cxnSpLocks/>
          </p:cNvCxnSpPr>
          <p:nvPr/>
        </p:nvCxnSpPr>
        <p:spPr>
          <a:xfrm>
            <a:off x="4175363" y="5014427"/>
            <a:ext cx="0" cy="6853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68">
            <a:extLst>
              <a:ext uri="{FF2B5EF4-FFF2-40B4-BE49-F238E27FC236}">
                <a16:creationId xmlns:a16="http://schemas.microsoft.com/office/drawing/2014/main" xmlns="" id="{915787FD-D08F-4560-A1AF-C31A37DF315F}"/>
              </a:ext>
            </a:extLst>
          </p:cNvPr>
          <p:cNvCxnSpPr>
            <a:cxnSpLocks/>
          </p:cNvCxnSpPr>
          <p:nvPr/>
        </p:nvCxnSpPr>
        <p:spPr>
          <a:xfrm>
            <a:off x="3320924" y="5337508"/>
            <a:ext cx="0" cy="362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519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2833312" y="4057994"/>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C8E8B666-D23C-4D87-9E09-120719887026}"/>
              </a:ext>
            </a:extLst>
          </p:cNvPr>
          <p:cNvGrpSpPr/>
          <p:nvPr/>
        </p:nvGrpSpPr>
        <p:grpSpPr>
          <a:xfrm rot="5400000">
            <a:off x="2831579" y="5383667"/>
            <a:ext cx="290336" cy="76507"/>
            <a:chOff x="7529811" y="3713163"/>
            <a:chExt cx="640072" cy="158750"/>
          </a:xfrm>
        </p:grpSpPr>
        <p:cxnSp>
          <p:nvCxnSpPr>
            <p:cNvPr id="115" name="Straight Connector 114">
              <a:extLst>
                <a:ext uri="{FF2B5EF4-FFF2-40B4-BE49-F238E27FC236}">
                  <a16:creationId xmlns:a16="http://schemas.microsoft.com/office/drawing/2014/main" xmlns="" id="{81A67C0B-AC2B-4256-A338-A6C8B3A73B5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443C1F7-36C3-4822-97B2-5E6A84D68F65}"/>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487A6CA7-0613-411B-94E6-6185585B8500}"/>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A4C1100-BC89-4388-9F4B-DCED72B1E478}"/>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39A3C1F-BF75-47B9-A6CB-00BAA05F6A37}"/>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C7A9135-BD22-45F8-8A41-DAAEA150A464}"/>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54E5243-8D82-4A32-82A7-4DA52C32B73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A9F8AFA8-0177-4713-BF89-164F7D415283}"/>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122BBEC-5194-450D-AA50-4E1F371E95C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xmlns="" id="{D1234EB9-33CC-4D4A-8229-4D66EB5E755F}"/>
              </a:ext>
            </a:extLst>
          </p:cNvPr>
          <p:cNvCxnSpPr>
            <a:cxnSpLocks/>
          </p:cNvCxnSpPr>
          <p:nvPr/>
        </p:nvCxnSpPr>
        <p:spPr>
          <a:xfrm>
            <a:off x="2975224" y="4222924"/>
            <a:ext cx="0" cy="10538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xmlns="" id="{450BBC13-97D4-42E1-8AF7-8EBD02336AD9}"/>
              </a:ext>
            </a:extLst>
          </p:cNvPr>
          <p:cNvGrpSpPr/>
          <p:nvPr/>
        </p:nvGrpSpPr>
        <p:grpSpPr>
          <a:xfrm>
            <a:off x="5526265" y="4159979"/>
            <a:ext cx="418618" cy="1079500"/>
            <a:chOff x="3276600" y="2936875"/>
            <a:chExt cx="418618" cy="1079500"/>
          </a:xfrm>
        </p:grpSpPr>
        <p:cxnSp>
          <p:nvCxnSpPr>
            <p:cNvPr id="130" name="Straight Connector 129">
              <a:extLst>
                <a:ext uri="{FF2B5EF4-FFF2-40B4-BE49-F238E27FC236}">
                  <a16:creationId xmlns:a16="http://schemas.microsoft.com/office/drawing/2014/main" xmlns="" id="{EF308F2F-8600-46AB-86D6-EDF4CDA19CE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297008D-F382-4992-ABCB-076EE313354E}"/>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A4597B0F-D05F-4E9D-84A9-3D1AAC0A12C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61C4632-DC5A-4E25-B214-88D9E345BB04}"/>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6EE2DFB-F72C-4BA0-B0AB-837EFE7CA8CF}"/>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305C6263-B8E3-486B-8567-A5EF52F928B0}"/>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D8D775AA-505E-4D39-AF1F-3B88F05CF36F}"/>
              </a:ext>
            </a:extLst>
          </p:cNvPr>
          <p:cNvGrpSpPr/>
          <p:nvPr/>
        </p:nvGrpSpPr>
        <p:grpSpPr>
          <a:xfrm rot="5400000">
            <a:off x="5793229" y="5333425"/>
            <a:ext cx="290336" cy="76507"/>
            <a:chOff x="7529811" y="3713163"/>
            <a:chExt cx="640072" cy="158750"/>
          </a:xfrm>
        </p:grpSpPr>
        <p:cxnSp>
          <p:nvCxnSpPr>
            <p:cNvPr id="137" name="Straight Connector 136">
              <a:extLst>
                <a:ext uri="{FF2B5EF4-FFF2-40B4-BE49-F238E27FC236}">
                  <a16:creationId xmlns:a16="http://schemas.microsoft.com/office/drawing/2014/main" xmlns="" id="{274849B0-67CD-4210-85C8-42433B4A38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C429121C-12B0-452F-8AF1-C9EAFE1E0D1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A7FC95A-DC3E-4208-B693-FA28EEF948E3}"/>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84CC659-080F-4B06-ADE4-E09239C7053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64135D1-0B76-4D72-99EA-6B63E9008E73}"/>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36F0A59-D151-4B9F-9877-F485B4110761}"/>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B32C21A-CEB0-4A19-B2CC-54A618D094E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587C92A-EBA7-4310-8F82-12E2C7621B3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24C944C-F178-4103-A4A2-5DBFC653F331}"/>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xmlns="" id="{D4DFEF69-D5EF-4D17-986D-88F0AB672E55}"/>
              </a:ext>
            </a:extLst>
          </p:cNvPr>
          <p:cNvGrpSpPr/>
          <p:nvPr/>
        </p:nvGrpSpPr>
        <p:grpSpPr>
          <a:xfrm rot="5400000">
            <a:off x="5807868" y="2889255"/>
            <a:ext cx="290336" cy="76507"/>
            <a:chOff x="7529811" y="3713163"/>
            <a:chExt cx="640072" cy="158750"/>
          </a:xfrm>
        </p:grpSpPr>
        <p:cxnSp>
          <p:nvCxnSpPr>
            <p:cNvPr id="147" name="Straight Connector 146">
              <a:extLst>
                <a:ext uri="{FF2B5EF4-FFF2-40B4-BE49-F238E27FC236}">
                  <a16:creationId xmlns:a16="http://schemas.microsoft.com/office/drawing/2014/main" xmlns="" id="{72EC81D9-7C63-4999-8E63-2D4981817181}"/>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A896A59C-9FB8-4DE1-9B19-278F1BB27131}"/>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4FDF832B-F649-4A46-BBF5-158C163F64D7}"/>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E7BA4693-9F92-4B5D-8015-3C562B0D0E8F}"/>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F341326D-8B53-4754-B1A4-B32A04741E0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DFBE96E3-277E-4309-86A7-520C17B66359}"/>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9A54FBC8-7DC1-4509-95A8-0C4C6639E20B}"/>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336FF2B6-1665-4B2B-921E-3F07085A990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89BCA865-BD9C-4BA7-B87E-7BE8CC7D1F6C}"/>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xmlns="" id="{D5505D13-002F-4D66-ABC2-F9DC2F0563C4}"/>
              </a:ext>
            </a:extLst>
          </p:cNvPr>
          <p:cNvCxnSpPr>
            <a:cxnSpLocks/>
          </p:cNvCxnSpPr>
          <p:nvPr/>
        </p:nvCxnSpPr>
        <p:spPr>
          <a:xfrm>
            <a:off x="2992422" y="4718780"/>
            <a:ext cx="259922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DA58ED68-50CC-40DC-BC8A-0D8A43C08FBD}"/>
              </a:ext>
            </a:extLst>
          </p:cNvPr>
          <p:cNvCxnSpPr>
            <a:cxnSpLocks/>
          </p:cNvCxnSpPr>
          <p:nvPr/>
        </p:nvCxnSpPr>
        <p:spPr>
          <a:xfrm>
            <a:off x="2976817" y="5773948"/>
            <a:ext cx="2957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CD4D9E9B-DC0C-40C2-9097-3968377B8518}"/>
              </a:ext>
            </a:extLst>
          </p:cNvPr>
          <p:cNvCxnSpPr>
            <a:cxnSpLocks/>
          </p:cNvCxnSpPr>
          <p:nvPr/>
        </p:nvCxnSpPr>
        <p:spPr>
          <a:xfrm>
            <a:off x="2970918" y="1240650"/>
            <a:ext cx="29842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915787FD-D08F-4560-A1AF-C31A37DF315F}"/>
              </a:ext>
            </a:extLst>
          </p:cNvPr>
          <p:cNvCxnSpPr>
            <a:cxnSpLocks/>
          </p:cNvCxnSpPr>
          <p:nvPr/>
        </p:nvCxnSpPr>
        <p:spPr>
          <a:xfrm>
            <a:off x="5948074" y="1240649"/>
            <a:ext cx="0" cy="15894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13BEAC3D-682B-4442-8B18-1B7ED1D59944}"/>
              </a:ext>
            </a:extLst>
          </p:cNvPr>
          <p:cNvCxnSpPr>
            <a:cxnSpLocks/>
          </p:cNvCxnSpPr>
          <p:nvPr/>
        </p:nvCxnSpPr>
        <p:spPr>
          <a:xfrm>
            <a:off x="2970918" y="1240649"/>
            <a:ext cx="0" cy="27373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3D8806A-B464-4BB6-867A-0189563C8E75}"/>
              </a:ext>
            </a:extLst>
          </p:cNvPr>
          <p:cNvCxnSpPr>
            <a:cxnSpLocks/>
          </p:cNvCxnSpPr>
          <p:nvPr/>
        </p:nvCxnSpPr>
        <p:spPr>
          <a:xfrm>
            <a:off x="2971785" y="5542443"/>
            <a:ext cx="0" cy="2302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B8E685F-64CF-4253-8455-192706FCEE79}"/>
              </a:ext>
            </a:extLst>
          </p:cNvPr>
          <p:cNvCxnSpPr>
            <a:cxnSpLocks/>
          </p:cNvCxnSpPr>
          <p:nvPr/>
        </p:nvCxnSpPr>
        <p:spPr>
          <a:xfrm>
            <a:off x="5933435" y="5516847"/>
            <a:ext cx="0" cy="2558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xmlns="" id="{E718E817-932D-4DA6-87B9-4086E8FF86C5}"/>
              </a:ext>
            </a:extLst>
          </p:cNvPr>
          <p:cNvGrpSpPr/>
          <p:nvPr/>
        </p:nvGrpSpPr>
        <p:grpSpPr>
          <a:xfrm>
            <a:off x="4476404" y="1136732"/>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xmlns="" id="{0646D11C-040D-43CA-8143-1B110D2FB131}"/>
              </a:ext>
            </a:extLst>
          </p:cNvPr>
          <p:cNvGrpSpPr/>
          <p:nvPr/>
        </p:nvGrpSpPr>
        <p:grpSpPr>
          <a:xfrm rot="10800000">
            <a:off x="4492754" y="5779475"/>
            <a:ext cx="55282" cy="119978"/>
            <a:chOff x="7132321" y="4612913"/>
            <a:chExt cx="119270" cy="287888"/>
          </a:xfrm>
        </p:grpSpPr>
        <p:sp>
          <p:nvSpPr>
            <p:cNvPr id="184"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xmlns="" id="{69503D9D-5345-485E-9178-1F2E5A4F3E12}"/>
                  </a:ext>
                </a:extLst>
              </p:cNvPr>
              <p:cNvSpPr txBox="1"/>
              <p:nvPr/>
            </p:nvSpPr>
            <p:spPr>
              <a:xfrm>
                <a:off x="2671864" y="5342702"/>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186" name="TextBox 185">
                <a:extLst>
                  <a:ext uri="{FF2B5EF4-FFF2-40B4-BE49-F238E27FC236}">
                    <a16:creationId xmlns:a16="http://schemas.microsoft.com/office/drawing/2014/main" id="{69503D9D-5345-485E-9178-1F2E5A4F3E12}"/>
                  </a:ext>
                </a:extLst>
              </p:cNvPr>
              <p:cNvSpPr txBox="1">
                <a:spLocks noRot="1" noChangeAspect="1" noMove="1" noResize="1" noEditPoints="1" noAdjustHandles="1" noChangeArrowheads="1" noChangeShapeType="1" noTextEdit="1"/>
              </p:cNvSpPr>
              <p:nvPr/>
            </p:nvSpPr>
            <p:spPr>
              <a:xfrm>
                <a:off x="2671864" y="5342702"/>
                <a:ext cx="198964" cy="184666"/>
              </a:xfrm>
              <a:prstGeom prst="rect">
                <a:avLst/>
              </a:prstGeom>
              <a:blipFill>
                <a:blip r:embed="rId2"/>
                <a:stretch>
                  <a:fillRect l="-18182" r="-3030"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xmlns="" id="{E954FCF3-EDF4-44D6-8D3B-73CCF0A8A1C9}"/>
                  </a:ext>
                </a:extLst>
              </p:cNvPr>
              <p:cNvSpPr txBox="1"/>
              <p:nvPr/>
            </p:nvSpPr>
            <p:spPr>
              <a:xfrm>
                <a:off x="2639477" y="4032105"/>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187" name="TextBox 186">
                <a:extLst>
                  <a:ext uri="{FF2B5EF4-FFF2-40B4-BE49-F238E27FC236}">
                    <a16:creationId xmlns:a16="http://schemas.microsoft.com/office/drawing/2014/main" id="{E954FCF3-EDF4-44D6-8D3B-73CCF0A8A1C9}"/>
                  </a:ext>
                </a:extLst>
              </p:cNvPr>
              <p:cNvSpPr txBox="1">
                <a:spLocks noRot="1" noChangeAspect="1" noMove="1" noResize="1" noEditPoints="1" noAdjustHandles="1" noChangeArrowheads="1" noChangeShapeType="1" noTextEdit="1"/>
              </p:cNvSpPr>
              <p:nvPr/>
            </p:nvSpPr>
            <p:spPr>
              <a:xfrm>
                <a:off x="2639477" y="4032105"/>
                <a:ext cx="202555" cy="184666"/>
              </a:xfrm>
              <a:prstGeom prst="rect">
                <a:avLst/>
              </a:prstGeom>
              <a:blipFill>
                <a:blip r:embed="rId3"/>
                <a:stretch>
                  <a:fillRect l="-18182" r="-6061"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xmlns="" id="{5237B5DE-57C3-4E8C-9FAB-C5E91398F855}"/>
                  </a:ext>
                </a:extLst>
              </p:cNvPr>
              <p:cNvSpPr txBox="1"/>
              <p:nvPr/>
            </p:nvSpPr>
            <p:spPr>
              <a:xfrm>
                <a:off x="6135901" y="2863859"/>
                <a:ext cx="2007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𝐿</m:t>
                          </m:r>
                        </m:sub>
                      </m:sSub>
                    </m:oMath>
                  </m:oMathPara>
                </a14:m>
                <a:endParaRPr lang="en-US" sz="1200" dirty="0"/>
              </a:p>
            </p:txBody>
          </p:sp>
        </mc:Choice>
        <mc:Fallback xmlns="">
          <p:sp>
            <p:nvSpPr>
              <p:cNvPr id="188" name="TextBox 187">
                <a:extLst>
                  <a:ext uri="{FF2B5EF4-FFF2-40B4-BE49-F238E27FC236}">
                    <a16:creationId xmlns:a16="http://schemas.microsoft.com/office/drawing/2014/main" id="{5237B5DE-57C3-4E8C-9FAB-C5E91398F855}"/>
                  </a:ext>
                </a:extLst>
              </p:cNvPr>
              <p:cNvSpPr txBox="1">
                <a:spLocks noRot="1" noChangeAspect="1" noMove="1" noResize="1" noEditPoints="1" noAdjustHandles="1" noChangeArrowheads="1" noChangeShapeType="1" noTextEdit="1"/>
              </p:cNvSpPr>
              <p:nvPr/>
            </p:nvSpPr>
            <p:spPr>
              <a:xfrm>
                <a:off x="6135901" y="2863859"/>
                <a:ext cx="200760" cy="184666"/>
              </a:xfrm>
              <a:prstGeom prst="rect">
                <a:avLst/>
              </a:prstGeom>
              <a:blipFill>
                <a:blip r:embed="rId4"/>
                <a:stretch>
                  <a:fillRect l="-18750" r="-9375"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xmlns="" id="{06655FCD-4B88-4C83-BB3E-E67C8978FDB3}"/>
                  </a:ext>
                </a:extLst>
              </p:cNvPr>
              <p:cNvSpPr txBox="1"/>
              <p:nvPr/>
            </p:nvSpPr>
            <p:spPr>
              <a:xfrm>
                <a:off x="6091128" y="5292461"/>
                <a:ext cx="8615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=9.7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89" name="TextBox 188">
                <a:extLst>
                  <a:ext uri="{FF2B5EF4-FFF2-40B4-BE49-F238E27FC236}">
                    <a16:creationId xmlns:a16="http://schemas.microsoft.com/office/drawing/2014/main" id="{06655FCD-4B88-4C83-BB3E-E67C8978FDB3}"/>
                  </a:ext>
                </a:extLst>
              </p:cNvPr>
              <p:cNvSpPr txBox="1">
                <a:spLocks noRot="1" noChangeAspect="1" noMove="1" noResize="1" noEditPoints="1" noAdjustHandles="1" noChangeArrowheads="1" noChangeShapeType="1" noTextEdit="1"/>
              </p:cNvSpPr>
              <p:nvPr/>
            </p:nvSpPr>
            <p:spPr>
              <a:xfrm>
                <a:off x="6091128" y="5292461"/>
                <a:ext cx="861518" cy="184666"/>
              </a:xfrm>
              <a:prstGeom prst="rect">
                <a:avLst/>
              </a:prstGeom>
              <a:blipFill>
                <a:blip r:embed="rId5"/>
                <a:stretch>
                  <a:fillRect l="-4225" r="-352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4332672" y="891251"/>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id="{C1F134B5-F316-47BD-8887-CF981080E20A}"/>
                  </a:ext>
                </a:extLst>
              </p:cNvPr>
              <p:cNvSpPr txBox="1">
                <a:spLocks noRot="1" noChangeAspect="1" noMove="1" noResize="1" noEditPoints="1" noAdjustHandles="1" noChangeArrowheads="1" noChangeShapeType="1" noTextEdit="1"/>
              </p:cNvSpPr>
              <p:nvPr/>
            </p:nvSpPr>
            <p:spPr>
              <a:xfrm>
                <a:off x="4332672" y="891251"/>
                <a:ext cx="488980" cy="184666"/>
              </a:xfrm>
              <a:prstGeom prst="rect">
                <a:avLst/>
              </a:prstGeom>
              <a:blipFill>
                <a:blip r:embed="rId6"/>
                <a:stretch>
                  <a:fillRect l="-7500" r="-75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xmlns="" id="{DD506070-295A-42A2-A88A-9E9BD754D637}"/>
                  </a:ext>
                </a:extLst>
              </p:cNvPr>
              <p:cNvSpPr txBox="1"/>
              <p:nvPr/>
            </p:nvSpPr>
            <p:spPr>
              <a:xfrm>
                <a:off x="4354745" y="5986149"/>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1" name="TextBox 190">
                <a:extLst>
                  <a:ext uri="{FF2B5EF4-FFF2-40B4-BE49-F238E27FC236}">
                    <a16:creationId xmlns:a16="http://schemas.microsoft.com/office/drawing/2014/main" id="{DD506070-295A-42A2-A88A-9E9BD754D637}"/>
                  </a:ext>
                </a:extLst>
              </p:cNvPr>
              <p:cNvSpPr txBox="1">
                <a:spLocks noRot="1" noChangeAspect="1" noMove="1" noResize="1" noEditPoints="1" noAdjustHandles="1" noChangeArrowheads="1" noChangeShapeType="1" noTextEdit="1"/>
              </p:cNvSpPr>
              <p:nvPr/>
            </p:nvSpPr>
            <p:spPr>
              <a:xfrm>
                <a:off x="4354745" y="5986149"/>
                <a:ext cx="424860" cy="184666"/>
              </a:xfrm>
              <a:prstGeom prst="rect">
                <a:avLst/>
              </a:prstGeom>
              <a:blipFill>
                <a:blip r:embed="rId7"/>
                <a:stretch>
                  <a:fillRect l="-5714" r="-185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xmlns="" id="{051AFA95-9EC1-45D3-A004-58907611ABB7}"/>
                  </a:ext>
                </a:extLst>
              </p:cNvPr>
              <p:cNvSpPr txBox="1"/>
              <p:nvPr/>
            </p:nvSpPr>
            <p:spPr>
              <a:xfrm>
                <a:off x="5953037" y="4572791"/>
                <a:ext cx="410241" cy="184666"/>
              </a:xfrm>
              <a:prstGeom prst="rect">
                <a:avLst/>
              </a:prstGeom>
              <a:noFill/>
            </p:spPr>
            <p:txBody>
              <a:bodyPr wrap="none" lIns="0" tIns="0" rIns="0" bIns="0" rtlCol="0">
                <a:spAutoFit/>
              </a:bodyPr>
              <a:lstStyle/>
              <a:p>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=100</a:t>
                </a:r>
              </a:p>
            </p:txBody>
          </p:sp>
        </mc:Choice>
        <mc:Fallback xmlns="">
          <p:sp>
            <p:nvSpPr>
              <p:cNvPr id="192" name="TextBox 191">
                <a:extLst>
                  <a:ext uri="{FF2B5EF4-FFF2-40B4-BE49-F238E27FC236}">
                    <a16:creationId xmlns:a16="http://schemas.microsoft.com/office/drawing/2014/main" id="{051AFA95-9EC1-45D3-A004-58907611ABB7}"/>
                  </a:ext>
                </a:extLst>
              </p:cNvPr>
              <p:cNvSpPr txBox="1">
                <a:spLocks noRot="1" noChangeAspect="1" noMove="1" noResize="1" noEditPoints="1" noAdjustHandles="1" noChangeArrowheads="1" noChangeShapeType="1" noTextEdit="1"/>
              </p:cNvSpPr>
              <p:nvPr/>
            </p:nvSpPr>
            <p:spPr>
              <a:xfrm>
                <a:off x="5953037" y="4572791"/>
                <a:ext cx="410241" cy="184666"/>
              </a:xfrm>
              <a:prstGeom prst="rect">
                <a:avLst/>
              </a:prstGeom>
              <a:blipFill>
                <a:blip r:embed="rId8"/>
                <a:stretch>
                  <a:fillRect l="-17910" t="-26667" r="-22388" b="-53333"/>
                </a:stretch>
              </a:blipFill>
            </p:spPr>
            <p:txBody>
              <a:bodyPr/>
              <a:lstStyle/>
              <a:p>
                <a:r>
                  <a:rPr lang="en-US">
                    <a:noFill/>
                  </a:rPr>
                  <a:t> </a:t>
                </a:r>
              </a:p>
            </p:txBody>
          </p:sp>
        </mc:Fallback>
      </mc:AlternateContent>
      <p:cxnSp>
        <p:nvCxnSpPr>
          <p:cNvPr id="196"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065448" y="4010161"/>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6101158" y="4032595"/>
                <a:ext cx="530915"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1 </m:t>
                      </m:r>
                      <m:r>
                        <m:rPr>
                          <m:sty m:val="p"/>
                        </m:rPr>
                        <a:rPr lang="en-US" sz="1050">
                          <a:latin typeface="Cambria Math" panose="02040503050406030204" pitchFamily="18" charset="0"/>
                        </a:rPr>
                        <m:t>mA</m:t>
                      </m:r>
                    </m:oMath>
                  </m:oMathPara>
                </a14:m>
                <a:endParaRPr lang="en-US" sz="1050" dirty="0"/>
              </a:p>
            </p:txBody>
          </p:sp>
        </mc:Choice>
        <mc:Fallback xmlns="">
          <p:sp>
            <p:nvSpPr>
              <p:cNvPr id="197" name="Rectangle 196">
                <a:extLst>
                  <a:ext uri="{FF2B5EF4-FFF2-40B4-BE49-F238E27FC236}">
                    <a16:creationId xmlns:a16="http://schemas.microsoft.com/office/drawing/2014/main" id="{847CA505-0F36-497B-8DE0-BAD274D1E9DB}"/>
                  </a:ext>
                </a:extLst>
              </p:cNvPr>
              <p:cNvSpPr>
                <a:spLocks noRot="1" noChangeAspect="1" noMove="1" noResize="1" noEditPoints="1" noAdjustHandles="1" noChangeArrowheads="1" noChangeShapeType="1" noTextEdit="1"/>
              </p:cNvSpPr>
              <p:nvPr/>
            </p:nvSpPr>
            <p:spPr>
              <a:xfrm>
                <a:off x="6101158" y="4032595"/>
                <a:ext cx="530915" cy="261610"/>
              </a:xfrm>
              <a:prstGeom prst="rect">
                <a:avLst/>
              </a:prstGeom>
              <a:blipFill>
                <a:blip r:embed="rId9"/>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xmlns="" id="{854B5447-E45A-49B2-AE15-8B99E8249C86}"/>
              </a:ext>
            </a:extLst>
          </p:cNvPr>
          <p:cNvCxnSpPr>
            <a:cxnSpLocks/>
          </p:cNvCxnSpPr>
          <p:nvPr/>
        </p:nvCxnSpPr>
        <p:spPr>
          <a:xfrm>
            <a:off x="5933435" y="3073292"/>
            <a:ext cx="0" cy="1299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275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2833312" y="4057994"/>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C8E8B666-D23C-4D87-9E09-120719887026}"/>
              </a:ext>
            </a:extLst>
          </p:cNvPr>
          <p:cNvGrpSpPr/>
          <p:nvPr/>
        </p:nvGrpSpPr>
        <p:grpSpPr>
          <a:xfrm rot="5400000">
            <a:off x="2831579" y="5383667"/>
            <a:ext cx="290336" cy="76507"/>
            <a:chOff x="7529811" y="3713163"/>
            <a:chExt cx="640072" cy="158750"/>
          </a:xfrm>
        </p:grpSpPr>
        <p:cxnSp>
          <p:nvCxnSpPr>
            <p:cNvPr id="115" name="Straight Connector 114">
              <a:extLst>
                <a:ext uri="{FF2B5EF4-FFF2-40B4-BE49-F238E27FC236}">
                  <a16:creationId xmlns:a16="http://schemas.microsoft.com/office/drawing/2014/main" xmlns="" id="{81A67C0B-AC2B-4256-A338-A6C8B3A73B5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443C1F7-36C3-4822-97B2-5E6A84D68F65}"/>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487A6CA7-0613-411B-94E6-6185585B8500}"/>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A4C1100-BC89-4388-9F4B-DCED72B1E478}"/>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39A3C1F-BF75-47B9-A6CB-00BAA05F6A37}"/>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C7A9135-BD22-45F8-8A41-DAAEA150A464}"/>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54E5243-8D82-4A32-82A7-4DA52C32B73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A9F8AFA8-0177-4713-BF89-164F7D415283}"/>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122BBEC-5194-450D-AA50-4E1F371E95C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xmlns="" id="{D1234EB9-33CC-4D4A-8229-4D66EB5E755F}"/>
              </a:ext>
            </a:extLst>
          </p:cNvPr>
          <p:cNvCxnSpPr>
            <a:cxnSpLocks/>
          </p:cNvCxnSpPr>
          <p:nvPr/>
        </p:nvCxnSpPr>
        <p:spPr>
          <a:xfrm>
            <a:off x="2975224" y="4222924"/>
            <a:ext cx="0" cy="10538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xmlns="" id="{450BBC13-97D4-42E1-8AF7-8EBD02336AD9}"/>
              </a:ext>
            </a:extLst>
          </p:cNvPr>
          <p:cNvGrpSpPr/>
          <p:nvPr/>
        </p:nvGrpSpPr>
        <p:grpSpPr>
          <a:xfrm>
            <a:off x="5526265" y="4159979"/>
            <a:ext cx="418618" cy="1079500"/>
            <a:chOff x="3276600" y="2936875"/>
            <a:chExt cx="418618" cy="1079500"/>
          </a:xfrm>
        </p:grpSpPr>
        <p:cxnSp>
          <p:nvCxnSpPr>
            <p:cNvPr id="130" name="Straight Connector 129">
              <a:extLst>
                <a:ext uri="{FF2B5EF4-FFF2-40B4-BE49-F238E27FC236}">
                  <a16:creationId xmlns:a16="http://schemas.microsoft.com/office/drawing/2014/main" xmlns="" id="{EF308F2F-8600-46AB-86D6-EDF4CDA19CE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297008D-F382-4992-ABCB-076EE313354E}"/>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A4597B0F-D05F-4E9D-84A9-3D1AAC0A12C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61C4632-DC5A-4E25-B214-88D9E345BB04}"/>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6EE2DFB-F72C-4BA0-B0AB-837EFE7CA8CF}"/>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305C6263-B8E3-486B-8567-A5EF52F928B0}"/>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D8D775AA-505E-4D39-AF1F-3B88F05CF36F}"/>
              </a:ext>
            </a:extLst>
          </p:cNvPr>
          <p:cNvGrpSpPr/>
          <p:nvPr/>
        </p:nvGrpSpPr>
        <p:grpSpPr>
          <a:xfrm rot="5400000">
            <a:off x="5793229" y="5333425"/>
            <a:ext cx="290336" cy="76507"/>
            <a:chOff x="7529811" y="3713163"/>
            <a:chExt cx="640072" cy="158750"/>
          </a:xfrm>
        </p:grpSpPr>
        <p:cxnSp>
          <p:nvCxnSpPr>
            <p:cNvPr id="137" name="Straight Connector 136">
              <a:extLst>
                <a:ext uri="{FF2B5EF4-FFF2-40B4-BE49-F238E27FC236}">
                  <a16:creationId xmlns:a16="http://schemas.microsoft.com/office/drawing/2014/main" xmlns="" id="{274849B0-67CD-4210-85C8-42433B4A38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C429121C-12B0-452F-8AF1-C9EAFE1E0D1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A7FC95A-DC3E-4208-B693-FA28EEF948E3}"/>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84CC659-080F-4B06-ADE4-E09239C7053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64135D1-0B76-4D72-99EA-6B63E9008E73}"/>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36F0A59-D151-4B9F-9877-F485B4110761}"/>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B32C21A-CEB0-4A19-B2CC-54A618D094E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587C92A-EBA7-4310-8F82-12E2C7621B3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24C944C-F178-4103-A4A2-5DBFC653F331}"/>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xmlns="" id="{D4DFEF69-D5EF-4D17-986D-88F0AB672E55}"/>
              </a:ext>
            </a:extLst>
          </p:cNvPr>
          <p:cNvGrpSpPr/>
          <p:nvPr/>
        </p:nvGrpSpPr>
        <p:grpSpPr>
          <a:xfrm rot="5400000">
            <a:off x="5807868" y="2889255"/>
            <a:ext cx="290336" cy="76507"/>
            <a:chOff x="7529811" y="3713163"/>
            <a:chExt cx="640072" cy="158750"/>
          </a:xfrm>
        </p:grpSpPr>
        <p:cxnSp>
          <p:nvCxnSpPr>
            <p:cNvPr id="147" name="Straight Connector 146">
              <a:extLst>
                <a:ext uri="{FF2B5EF4-FFF2-40B4-BE49-F238E27FC236}">
                  <a16:creationId xmlns:a16="http://schemas.microsoft.com/office/drawing/2014/main" xmlns="" id="{72EC81D9-7C63-4999-8E63-2D4981817181}"/>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A896A59C-9FB8-4DE1-9B19-278F1BB27131}"/>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4FDF832B-F649-4A46-BBF5-158C163F64D7}"/>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E7BA4693-9F92-4B5D-8015-3C562B0D0E8F}"/>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F341326D-8B53-4754-B1A4-B32A04741E0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DFBE96E3-277E-4309-86A7-520C17B66359}"/>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9A54FBC8-7DC1-4509-95A8-0C4C6639E20B}"/>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336FF2B6-1665-4B2B-921E-3F07085A990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89BCA865-BD9C-4BA7-B87E-7BE8CC7D1F6C}"/>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xmlns="" id="{D5505D13-002F-4D66-ABC2-F9DC2F0563C4}"/>
              </a:ext>
            </a:extLst>
          </p:cNvPr>
          <p:cNvCxnSpPr>
            <a:cxnSpLocks/>
          </p:cNvCxnSpPr>
          <p:nvPr/>
        </p:nvCxnSpPr>
        <p:spPr>
          <a:xfrm>
            <a:off x="2992422" y="4718780"/>
            <a:ext cx="259922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DA58ED68-50CC-40DC-BC8A-0D8A43C08FBD}"/>
              </a:ext>
            </a:extLst>
          </p:cNvPr>
          <p:cNvCxnSpPr>
            <a:cxnSpLocks/>
          </p:cNvCxnSpPr>
          <p:nvPr/>
        </p:nvCxnSpPr>
        <p:spPr>
          <a:xfrm>
            <a:off x="2976817" y="5773948"/>
            <a:ext cx="2957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915787FD-D08F-4560-A1AF-C31A37DF315F}"/>
              </a:ext>
            </a:extLst>
          </p:cNvPr>
          <p:cNvCxnSpPr>
            <a:cxnSpLocks/>
          </p:cNvCxnSpPr>
          <p:nvPr/>
        </p:nvCxnSpPr>
        <p:spPr>
          <a:xfrm>
            <a:off x="5948074" y="1240649"/>
            <a:ext cx="0" cy="15894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13BEAC3D-682B-4442-8B18-1B7ED1D59944}"/>
              </a:ext>
            </a:extLst>
          </p:cNvPr>
          <p:cNvCxnSpPr>
            <a:cxnSpLocks/>
          </p:cNvCxnSpPr>
          <p:nvPr/>
        </p:nvCxnSpPr>
        <p:spPr>
          <a:xfrm>
            <a:off x="2970918" y="3562597"/>
            <a:ext cx="0" cy="415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3D8806A-B464-4BB6-867A-0189563C8E75}"/>
              </a:ext>
            </a:extLst>
          </p:cNvPr>
          <p:cNvCxnSpPr>
            <a:cxnSpLocks/>
          </p:cNvCxnSpPr>
          <p:nvPr/>
        </p:nvCxnSpPr>
        <p:spPr>
          <a:xfrm>
            <a:off x="2971785" y="5542443"/>
            <a:ext cx="0" cy="2302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B8E685F-64CF-4253-8455-192706FCEE79}"/>
              </a:ext>
            </a:extLst>
          </p:cNvPr>
          <p:cNvCxnSpPr>
            <a:cxnSpLocks/>
          </p:cNvCxnSpPr>
          <p:nvPr/>
        </p:nvCxnSpPr>
        <p:spPr>
          <a:xfrm>
            <a:off x="5933435" y="5516847"/>
            <a:ext cx="0" cy="2558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xmlns="" id="{E718E817-932D-4DA6-87B9-4086E8FF86C5}"/>
              </a:ext>
            </a:extLst>
          </p:cNvPr>
          <p:cNvGrpSpPr/>
          <p:nvPr/>
        </p:nvGrpSpPr>
        <p:grpSpPr>
          <a:xfrm>
            <a:off x="5925396" y="1119872"/>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xmlns="" id="{0646D11C-040D-43CA-8143-1B110D2FB131}"/>
              </a:ext>
            </a:extLst>
          </p:cNvPr>
          <p:cNvGrpSpPr/>
          <p:nvPr/>
        </p:nvGrpSpPr>
        <p:grpSpPr>
          <a:xfrm rot="10800000">
            <a:off x="4492754" y="5779475"/>
            <a:ext cx="55282" cy="119978"/>
            <a:chOff x="7132321" y="4612913"/>
            <a:chExt cx="119270" cy="287888"/>
          </a:xfrm>
        </p:grpSpPr>
        <p:sp>
          <p:nvSpPr>
            <p:cNvPr id="184"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xmlns="" id="{69503D9D-5345-485E-9178-1F2E5A4F3E12}"/>
                  </a:ext>
                </a:extLst>
              </p:cNvPr>
              <p:cNvSpPr txBox="1"/>
              <p:nvPr/>
            </p:nvSpPr>
            <p:spPr>
              <a:xfrm>
                <a:off x="2671864" y="5342702"/>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186" name="TextBox 185">
                <a:extLst>
                  <a:ext uri="{FF2B5EF4-FFF2-40B4-BE49-F238E27FC236}">
                    <a16:creationId xmlns:a16="http://schemas.microsoft.com/office/drawing/2014/main" id="{69503D9D-5345-485E-9178-1F2E5A4F3E12}"/>
                  </a:ext>
                </a:extLst>
              </p:cNvPr>
              <p:cNvSpPr txBox="1">
                <a:spLocks noRot="1" noChangeAspect="1" noMove="1" noResize="1" noEditPoints="1" noAdjustHandles="1" noChangeArrowheads="1" noChangeShapeType="1" noTextEdit="1"/>
              </p:cNvSpPr>
              <p:nvPr/>
            </p:nvSpPr>
            <p:spPr>
              <a:xfrm>
                <a:off x="2671864" y="5342702"/>
                <a:ext cx="198964" cy="184666"/>
              </a:xfrm>
              <a:prstGeom prst="rect">
                <a:avLst/>
              </a:prstGeom>
              <a:blipFill>
                <a:blip r:embed="rId2"/>
                <a:stretch>
                  <a:fillRect l="-18182" r="-3030"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xmlns="" id="{E954FCF3-EDF4-44D6-8D3B-73CCF0A8A1C9}"/>
                  </a:ext>
                </a:extLst>
              </p:cNvPr>
              <p:cNvSpPr txBox="1"/>
              <p:nvPr/>
            </p:nvSpPr>
            <p:spPr>
              <a:xfrm>
                <a:off x="2639477" y="4032105"/>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187" name="TextBox 186">
                <a:extLst>
                  <a:ext uri="{FF2B5EF4-FFF2-40B4-BE49-F238E27FC236}">
                    <a16:creationId xmlns:a16="http://schemas.microsoft.com/office/drawing/2014/main" id="{E954FCF3-EDF4-44D6-8D3B-73CCF0A8A1C9}"/>
                  </a:ext>
                </a:extLst>
              </p:cNvPr>
              <p:cNvSpPr txBox="1">
                <a:spLocks noRot="1" noChangeAspect="1" noMove="1" noResize="1" noEditPoints="1" noAdjustHandles="1" noChangeArrowheads="1" noChangeShapeType="1" noTextEdit="1"/>
              </p:cNvSpPr>
              <p:nvPr/>
            </p:nvSpPr>
            <p:spPr>
              <a:xfrm>
                <a:off x="2639477" y="4032105"/>
                <a:ext cx="202555" cy="184666"/>
              </a:xfrm>
              <a:prstGeom prst="rect">
                <a:avLst/>
              </a:prstGeom>
              <a:blipFill>
                <a:blip r:embed="rId3"/>
                <a:stretch>
                  <a:fillRect l="-18182" r="-6061"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xmlns="" id="{5237B5DE-57C3-4E8C-9FAB-C5E91398F855}"/>
                  </a:ext>
                </a:extLst>
              </p:cNvPr>
              <p:cNvSpPr txBox="1"/>
              <p:nvPr/>
            </p:nvSpPr>
            <p:spPr>
              <a:xfrm>
                <a:off x="6135901" y="2863859"/>
                <a:ext cx="2007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𝐿</m:t>
                          </m:r>
                        </m:sub>
                      </m:sSub>
                    </m:oMath>
                  </m:oMathPara>
                </a14:m>
                <a:endParaRPr lang="en-US" sz="1200" dirty="0"/>
              </a:p>
            </p:txBody>
          </p:sp>
        </mc:Choice>
        <mc:Fallback xmlns="">
          <p:sp>
            <p:nvSpPr>
              <p:cNvPr id="188" name="TextBox 187">
                <a:extLst>
                  <a:ext uri="{FF2B5EF4-FFF2-40B4-BE49-F238E27FC236}">
                    <a16:creationId xmlns:a16="http://schemas.microsoft.com/office/drawing/2014/main" id="{5237B5DE-57C3-4E8C-9FAB-C5E91398F855}"/>
                  </a:ext>
                </a:extLst>
              </p:cNvPr>
              <p:cNvSpPr txBox="1">
                <a:spLocks noRot="1" noChangeAspect="1" noMove="1" noResize="1" noEditPoints="1" noAdjustHandles="1" noChangeArrowheads="1" noChangeShapeType="1" noTextEdit="1"/>
              </p:cNvSpPr>
              <p:nvPr/>
            </p:nvSpPr>
            <p:spPr>
              <a:xfrm>
                <a:off x="6135901" y="2863859"/>
                <a:ext cx="200760" cy="184666"/>
              </a:xfrm>
              <a:prstGeom prst="rect">
                <a:avLst/>
              </a:prstGeom>
              <a:blipFill>
                <a:blip r:embed="rId4"/>
                <a:stretch>
                  <a:fillRect l="-18750" r="-9375"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xmlns="" id="{06655FCD-4B88-4C83-BB3E-E67C8978FDB3}"/>
                  </a:ext>
                </a:extLst>
              </p:cNvPr>
              <p:cNvSpPr txBox="1"/>
              <p:nvPr/>
            </p:nvSpPr>
            <p:spPr>
              <a:xfrm>
                <a:off x="6091128" y="5292461"/>
                <a:ext cx="8615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=9.7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89" name="TextBox 188">
                <a:extLst>
                  <a:ext uri="{FF2B5EF4-FFF2-40B4-BE49-F238E27FC236}">
                    <a16:creationId xmlns:a16="http://schemas.microsoft.com/office/drawing/2014/main" id="{06655FCD-4B88-4C83-BB3E-E67C8978FDB3}"/>
                  </a:ext>
                </a:extLst>
              </p:cNvPr>
              <p:cNvSpPr txBox="1">
                <a:spLocks noRot="1" noChangeAspect="1" noMove="1" noResize="1" noEditPoints="1" noAdjustHandles="1" noChangeArrowheads="1" noChangeShapeType="1" noTextEdit="1"/>
              </p:cNvSpPr>
              <p:nvPr/>
            </p:nvSpPr>
            <p:spPr>
              <a:xfrm>
                <a:off x="6091128" y="5292461"/>
                <a:ext cx="861518" cy="184666"/>
              </a:xfrm>
              <a:prstGeom prst="rect">
                <a:avLst/>
              </a:prstGeom>
              <a:blipFill>
                <a:blip r:embed="rId5"/>
                <a:stretch>
                  <a:fillRect l="-4225" r="-352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5781664" y="874391"/>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5781664" y="874391"/>
                <a:ext cx="488980" cy="184666"/>
              </a:xfrm>
              <a:prstGeom prst="rect">
                <a:avLst/>
              </a:prstGeom>
              <a:blipFill rotWithShape="1">
                <a:blip r:embed="rId6"/>
                <a:stretch>
                  <a:fillRect l="-6173" r="-7407"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xmlns="" id="{DD506070-295A-42A2-A88A-9E9BD754D637}"/>
                  </a:ext>
                </a:extLst>
              </p:cNvPr>
              <p:cNvSpPr txBox="1"/>
              <p:nvPr/>
            </p:nvSpPr>
            <p:spPr>
              <a:xfrm>
                <a:off x="4354745" y="5986149"/>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1" name="TextBox 190">
                <a:extLst>
                  <a:ext uri="{FF2B5EF4-FFF2-40B4-BE49-F238E27FC236}">
                    <a16:creationId xmlns:a16="http://schemas.microsoft.com/office/drawing/2014/main" id="{DD506070-295A-42A2-A88A-9E9BD754D637}"/>
                  </a:ext>
                </a:extLst>
              </p:cNvPr>
              <p:cNvSpPr txBox="1">
                <a:spLocks noRot="1" noChangeAspect="1" noMove="1" noResize="1" noEditPoints="1" noAdjustHandles="1" noChangeArrowheads="1" noChangeShapeType="1" noTextEdit="1"/>
              </p:cNvSpPr>
              <p:nvPr/>
            </p:nvSpPr>
            <p:spPr>
              <a:xfrm>
                <a:off x="4354745" y="5986149"/>
                <a:ext cx="424860" cy="184666"/>
              </a:xfrm>
              <a:prstGeom prst="rect">
                <a:avLst/>
              </a:prstGeom>
              <a:blipFill>
                <a:blip r:embed="rId7"/>
                <a:stretch>
                  <a:fillRect l="-5714" r="-185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xmlns="" id="{051AFA95-9EC1-45D3-A004-58907611ABB7}"/>
                  </a:ext>
                </a:extLst>
              </p:cNvPr>
              <p:cNvSpPr txBox="1"/>
              <p:nvPr/>
            </p:nvSpPr>
            <p:spPr>
              <a:xfrm>
                <a:off x="5953037" y="4572791"/>
                <a:ext cx="410241" cy="184666"/>
              </a:xfrm>
              <a:prstGeom prst="rect">
                <a:avLst/>
              </a:prstGeom>
              <a:noFill/>
            </p:spPr>
            <p:txBody>
              <a:bodyPr wrap="none" lIns="0" tIns="0" rIns="0" bIns="0" rtlCol="0">
                <a:spAutoFit/>
              </a:bodyPr>
              <a:lstStyle/>
              <a:p>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=100</a:t>
                </a:r>
              </a:p>
            </p:txBody>
          </p:sp>
        </mc:Choice>
        <mc:Fallback xmlns="">
          <p:sp>
            <p:nvSpPr>
              <p:cNvPr id="192" name="TextBox 191">
                <a:extLst>
                  <a:ext uri="{FF2B5EF4-FFF2-40B4-BE49-F238E27FC236}">
                    <a16:creationId xmlns:a16="http://schemas.microsoft.com/office/drawing/2014/main" id="{051AFA95-9EC1-45D3-A004-58907611ABB7}"/>
                  </a:ext>
                </a:extLst>
              </p:cNvPr>
              <p:cNvSpPr txBox="1">
                <a:spLocks noRot="1" noChangeAspect="1" noMove="1" noResize="1" noEditPoints="1" noAdjustHandles="1" noChangeArrowheads="1" noChangeShapeType="1" noTextEdit="1"/>
              </p:cNvSpPr>
              <p:nvPr/>
            </p:nvSpPr>
            <p:spPr>
              <a:xfrm>
                <a:off x="5953037" y="4572791"/>
                <a:ext cx="410241" cy="184666"/>
              </a:xfrm>
              <a:prstGeom prst="rect">
                <a:avLst/>
              </a:prstGeom>
              <a:blipFill>
                <a:blip r:embed="rId8"/>
                <a:stretch>
                  <a:fillRect l="-17910" t="-26667" r="-22388" b="-53333"/>
                </a:stretch>
              </a:blipFill>
            </p:spPr>
            <p:txBody>
              <a:bodyPr/>
              <a:lstStyle/>
              <a:p>
                <a:r>
                  <a:rPr lang="en-US">
                    <a:noFill/>
                  </a:rPr>
                  <a:t> </a:t>
                </a:r>
              </a:p>
            </p:txBody>
          </p:sp>
        </mc:Fallback>
      </mc:AlternateContent>
      <p:cxnSp>
        <p:nvCxnSpPr>
          <p:cNvPr id="196"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065448" y="4010161"/>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6101158" y="4032595"/>
                <a:ext cx="530915"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1 </m:t>
                      </m:r>
                      <m:r>
                        <m:rPr>
                          <m:sty m:val="p"/>
                        </m:rPr>
                        <a:rPr lang="en-US" sz="1050">
                          <a:latin typeface="Cambria Math" panose="02040503050406030204" pitchFamily="18" charset="0"/>
                        </a:rPr>
                        <m:t>mA</m:t>
                      </m:r>
                    </m:oMath>
                  </m:oMathPara>
                </a14:m>
                <a:endParaRPr lang="en-US" sz="1050" dirty="0"/>
              </a:p>
            </p:txBody>
          </p:sp>
        </mc:Choice>
        <mc:Fallback xmlns="">
          <p:sp>
            <p:nvSpPr>
              <p:cNvPr id="197" name="Rectangle 196">
                <a:extLst>
                  <a:ext uri="{FF2B5EF4-FFF2-40B4-BE49-F238E27FC236}">
                    <a16:creationId xmlns:a16="http://schemas.microsoft.com/office/drawing/2014/main" id="{847CA505-0F36-497B-8DE0-BAD274D1E9DB}"/>
                  </a:ext>
                </a:extLst>
              </p:cNvPr>
              <p:cNvSpPr>
                <a:spLocks noRot="1" noChangeAspect="1" noMove="1" noResize="1" noEditPoints="1" noAdjustHandles="1" noChangeArrowheads="1" noChangeShapeType="1" noTextEdit="1"/>
              </p:cNvSpPr>
              <p:nvPr/>
            </p:nvSpPr>
            <p:spPr>
              <a:xfrm>
                <a:off x="6101158" y="4032595"/>
                <a:ext cx="530915" cy="261610"/>
              </a:xfrm>
              <a:prstGeom prst="rect">
                <a:avLst/>
              </a:prstGeom>
              <a:blipFill>
                <a:blip r:embed="rId9"/>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xmlns="" id="{854B5447-E45A-49B2-AE15-8B99E8249C86}"/>
              </a:ext>
            </a:extLst>
          </p:cNvPr>
          <p:cNvCxnSpPr>
            <a:cxnSpLocks/>
          </p:cNvCxnSpPr>
          <p:nvPr/>
        </p:nvCxnSpPr>
        <p:spPr>
          <a:xfrm>
            <a:off x="5933435" y="3073292"/>
            <a:ext cx="0" cy="1299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Group 181">
            <a:extLst>
              <a:ext uri="{FF2B5EF4-FFF2-40B4-BE49-F238E27FC236}">
                <a16:creationId xmlns:a16="http://schemas.microsoft.com/office/drawing/2014/main" xmlns="" id="{E718E817-932D-4DA6-87B9-4086E8FF86C5}"/>
              </a:ext>
            </a:extLst>
          </p:cNvPr>
          <p:cNvGrpSpPr/>
          <p:nvPr/>
        </p:nvGrpSpPr>
        <p:grpSpPr>
          <a:xfrm>
            <a:off x="2944704" y="3447460"/>
            <a:ext cx="55282" cy="119978"/>
            <a:chOff x="7132321" y="4612913"/>
            <a:chExt cx="119270" cy="287888"/>
          </a:xfrm>
        </p:grpSpPr>
        <p:sp>
          <p:nvSpPr>
            <p:cNvPr id="76"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189">
                <a:extLst>
                  <a:ext uri="{FF2B5EF4-FFF2-40B4-BE49-F238E27FC236}">
                    <a16:creationId xmlns:a16="http://schemas.microsoft.com/office/drawing/2014/main" xmlns="" id="{C1F134B5-F316-47BD-8887-CF981080E20A}"/>
                  </a:ext>
                </a:extLst>
              </p:cNvPr>
              <p:cNvSpPr txBox="1"/>
              <p:nvPr/>
            </p:nvSpPr>
            <p:spPr>
              <a:xfrm>
                <a:off x="2800972" y="3201979"/>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79"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2800972" y="3201979"/>
                <a:ext cx="488980" cy="184666"/>
              </a:xfrm>
              <a:prstGeom prst="rect">
                <a:avLst/>
              </a:prstGeom>
              <a:blipFill rotWithShape="1">
                <a:blip r:embed="rId10"/>
                <a:stretch>
                  <a:fillRect l="-6173" r="-7407" b="-6452"/>
                </a:stretch>
              </a:blipFill>
            </p:spPr>
            <p:txBody>
              <a:bodyPr/>
              <a:lstStyle/>
              <a:p>
                <a:r>
                  <a:rPr lang="es-CR">
                    <a:noFill/>
                  </a:rPr>
                  <a:t> </a:t>
                </a:r>
              </a:p>
            </p:txBody>
          </p:sp>
        </mc:Fallback>
      </mc:AlternateContent>
    </p:spTree>
    <p:extLst>
      <p:ext uri="{BB962C8B-B14F-4D97-AF65-F5344CB8AC3E}">
        <p14:creationId xmlns:p14="http://schemas.microsoft.com/office/powerpoint/2010/main" val="372884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2833312" y="4057994"/>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C8E8B666-D23C-4D87-9E09-120719887026}"/>
              </a:ext>
            </a:extLst>
          </p:cNvPr>
          <p:cNvGrpSpPr/>
          <p:nvPr/>
        </p:nvGrpSpPr>
        <p:grpSpPr>
          <a:xfrm rot="5400000">
            <a:off x="2831579" y="5383667"/>
            <a:ext cx="290336" cy="76507"/>
            <a:chOff x="7529811" y="3713163"/>
            <a:chExt cx="640072" cy="158750"/>
          </a:xfrm>
        </p:grpSpPr>
        <p:cxnSp>
          <p:nvCxnSpPr>
            <p:cNvPr id="115" name="Straight Connector 114">
              <a:extLst>
                <a:ext uri="{FF2B5EF4-FFF2-40B4-BE49-F238E27FC236}">
                  <a16:creationId xmlns:a16="http://schemas.microsoft.com/office/drawing/2014/main" xmlns="" id="{81A67C0B-AC2B-4256-A338-A6C8B3A73B5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443C1F7-36C3-4822-97B2-5E6A84D68F65}"/>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487A6CA7-0613-411B-94E6-6185585B8500}"/>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A4C1100-BC89-4388-9F4B-DCED72B1E478}"/>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39A3C1F-BF75-47B9-A6CB-00BAA05F6A37}"/>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C7A9135-BD22-45F8-8A41-DAAEA150A464}"/>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54E5243-8D82-4A32-82A7-4DA52C32B73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A9F8AFA8-0177-4713-BF89-164F7D415283}"/>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122BBEC-5194-450D-AA50-4E1F371E95C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xmlns="" id="{D1234EB9-33CC-4D4A-8229-4D66EB5E755F}"/>
              </a:ext>
            </a:extLst>
          </p:cNvPr>
          <p:cNvCxnSpPr>
            <a:cxnSpLocks/>
          </p:cNvCxnSpPr>
          <p:nvPr/>
        </p:nvCxnSpPr>
        <p:spPr>
          <a:xfrm>
            <a:off x="2975224" y="4222924"/>
            <a:ext cx="0" cy="10538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xmlns="" id="{450BBC13-97D4-42E1-8AF7-8EBD02336AD9}"/>
              </a:ext>
            </a:extLst>
          </p:cNvPr>
          <p:cNvGrpSpPr/>
          <p:nvPr/>
        </p:nvGrpSpPr>
        <p:grpSpPr>
          <a:xfrm>
            <a:off x="5526265" y="4159979"/>
            <a:ext cx="418618" cy="1079500"/>
            <a:chOff x="3276600" y="2936875"/>
            <a:chExt cx="418618" cy="1079500"/>
          </a:xfrm>
        </p:grpSpPr>
        <p:cxnSp>
          <p:nvCxnSpPr>
            <p:cNvPr id="130" name="Straight Connector 129">
              <a:extLst>
                <a:ext uri="{FF2B5EF4-FFF2-40B4-BE49-F238E27FC236}">
                  <a16:creationId xmlns:a16="http://schemas.microsoft.com/office/drawing/2014/main" xmlns="" id="{EF308F2F-8600-46AB-86D6-EDF4CDA19CE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297008D-F382-4992-ABCB-076EE313354E}"/>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A4597B0F-D05F-4E9D-84A9-3D1AAC0A12C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61C4632-DC5A-4E25-B214-88D9E345BB04}"/>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6EE2DFB-F72C-4BA0-B0AB-837EFE7CA8CF}"/>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305C6263-B8E3-486B-8567-A5EF52F928B0}"/>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D8D775AA-505E-4D39-AF1F-3B88F05CF36F}"/>
              </a:ext>
            </a:extLst>
          </p:cNvPr>
          <p:cNvGrpSpPr/>
          <p:nvPr/>
        </p:nvGrpSpPr>
        <p:grpSpPr>
          <a:xfrm rot="5400000">
            <a:off x="5793229" y="5333425"/>
            <a:ext cx="290336" cy="76507"/>
            <a:chOff x="7529811" y="3713163"/>
            <a:chExt cx="640072" cy="158750"/>
          </a:xfrm>
        </p:grpSpPr>
        <p:cxnSp>
          <p:nvCxnSpPr>
            <p:cNvPr id="137" name="Straight Connector 136">
              <a:extLst>
                <a:ext uri="{FF2B5EF4-FFF2-40B4-BE49-F238E27FC236}">
                  <a16:creationId xmlns:a16="http://schemas.microsoft.com/office/drawing/2014/main" xmlns="" id="{274849B0-67CD-4210-85C8-42433B4A38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C429121C-12B0-452F-8AF1-C9EAFE1E0D1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A7FC95A-DC3E-4208-B693-FA28EEF948E3}"/>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84CC659-080F-4B06-ADE4-E09239C7053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64135D1-0B76-4D72-99EA-6B63E9008E73}"/>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36F0A59-D151-4B9F-9877-F485B4110761}"/>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B32C21A-CEB0-4A19-B2CC-54A618D094E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587C92A-EBA7-4310-8F82-12E2C7621B3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24C944C-F178-4103-A4A2-5DBFC653F331}"/>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xmlns="" id="{D5505D13-002F-4D66-ABC2-F9DC2F0563C4}"/>
              </a:ext>
            </a:extLst>
          </p:cNvPr>
          <p:cNvCxnSpPr>
            <a:cxnSpLocks/>
          </p:cNvCxnSpPr>
          <p:nvPr/>
        </p:nvCxnSpPr>
        <p:spPr>
          <a:xfrm>
            <a:off x="2992422" y="4718780"/>
            <a:ext cx="259922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DA58ED68-50CC-40DC-BC8A-0D8A43C08FBD}"/>
              </a:ext>
            </a:extLst>
          </p:cNvPr>
          <p:cNvCxnSpPr>
            <a:cxnSpLocks/>
          </p:cNvCxnSpPr>
          <p:nvPr/>
        </p:nvCxnSpPr>
        <p:spPr>
          <a:xfrm>
            <a:off x="2976817" y="5773948"/>
            <a:ext cx="2957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915787FD-D08F-4560-A1AF-C31A37DF315F}"/>
              </a:ext>
            </a:extLst>
          </p:cNvPr>
          <p:cNvCxnSpPr>
            <a:cxnSpLocks/>
          </p:cNvCxnSpPr>
          <p:nvPr/>
        </p:nvCxnSpPr>
        <p:spPr>
          <a:xfrm>
            <a:off x="5948074" y="1240649"/>
            <a:ext cx="0" cy="5885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13BEAC3D-682B-4442-8B18-1B7ED1D59944}"/>
              </a:ext>
            </a:extLst>
          </p:cNvPr>
          <p:cNvCxnSpPr>
            <a:cxnSpLocks/>
          </p:cNvCxnSpPr>
          <p:nvPr/>
        </p:nvCxnSpPr>
        <p:spPr>
          <a:xfrm>
            <a:off x="2970918" y="3562597"/>
            <a:ext cx="0" cy="415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3D8806A-B464-4BB6-867A-0189563C8E75}"/>
              </a:ext>
            </a:extLst>
          </p:cNvPr>
          <p:cNvCxnSpPr>
            <a:cxnSpLocks/>
          </p:cNvCxnSpPr>
          <p:nvPr/>
        </p:nvCxnSpPr>
        <p:spPr>
          <a:xfrm>
            <a:off x="2971785" y="5542443"/>
            <a:ext cx="0" cy="2302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B8E685F-64CF-4253-8455-192706FCEE79}"/>
              </a:ext>
            </a:extLst>
          </p:cNvPr>
          <p:cNvCxnSpPr>
            <a:cxnSpLocks/>
          </p:cNvCxnSpPr>
          <p:nvPr/>
        </p:nvCxnSpPr>
        <p:spPr>
          <a:xfrm>
            <a:off x="5933435" y="5516847"/>
            <a:ext cx="0" cy="2558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xmlns="" id="{E718E817-932D-4DA6-87B9-4086E8FF86C5}"/>
              </a:ext>
            </a:extLst>
          </p:cNvPr>
          <p:cNvGrpSpPr/>
          <p:nvPr/>
        </p:nvGrpSpPr>
        <p:grpSpPr>
          <a:xfrm>
            <a:off x="5925396" y="1119872"/>
            <a:ext cx="55282" cy="119978"/>
            <a:chOff x="7132321" y="4612913"/>
            <a:chExt cx="119270" cy="287888"/>
          </a:xfrm>
        </p:grpSpPr>
        <p:sp>
          <p:nvSpPr>
            <p:cNvPr id="17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xmlns="" id="{0646D11C-040D-43CA-8143-1B110D2FB131}"/>
              </a:ext>
            </a:extLst>
          </p:cNvPr>
          <p:cNvGrpSpPr/>
          <p:nvPr/>
        </p:nvGrpSpPr>
        <p:grpSpPr>
          <a:xfrm rot="10800000">
            <a:off x="4492754" y="5779475"/>
            <a:ext cx="55282" cy="119978"/>
            <a:chOff x="7132321" y="4612913"/>
            <a:chExt cx="119270" cy="287888"/>
          </a:xfrm>
        </p:grpSpPr>
        <p:sp>
          <p:nvSpPr>
            <p:cNvPr id="184"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xmlns="" id="{69503D9D-5345-485E-9178-1F2E5A4F3E12}"/>
                  </a:ext>
                </a:extLst>
              </p:cNvPr>
              <p:cNvSpPr txBox="1"/>
              <p:nvPr/>
            </p:nvSpPr>
            <p:spPr>
              <a:xfrm>
                <a:off x="2671864" y="5342702"/>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186" name="TextBox 185">
                <a:extLst>
                  <a:ext uri="{FF2B5EF4-FFF2-40B4-BE49-F238E27FC236}">
                    <a16:creationId xmlns:a16="http://schemas.microsoft.com/office/drawing/2014/main" id="{69503D9D-5345-485E-9178-1F2E5A4F3E12}"/>
                  </a:ext>
                </a:extLst>
              </p:cNvPr>
              <p:cNvSpPr txBox="1">
                <a:spLocks noRot="1" noChangeAspect="1" noMove="1" noResize="1" noEditPoints="1" noAdjustHandles="1" noChangeArrowheads="1" noChangeShapeType="1" noTextEdit="1"/>
              </p:cNvSpPr>
              <p:nvPr/>
            </p:nvSpPr>
            <p:spPr>
              <a:xfrm>
                <a:off x="2671864" y="5342702"/>
                <a:ext cx="198964" cy="184666"/>
              </a:xfrm>
              <a:prstGeom prst="rect">
                <a:avLst/>
              </a:prstGeom>
              <a:blipFill>
                <a:blip r:embed="rId2"/>
                <a:stretch>
                  <a:fillRect l="-18182" r="-3030"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xmlns="" id="{E954FCF3-EDF4-44D6-8D3B-73CCF0A8A1C9}"/>
                  </a:ext>
                </a:extLst>
              </p:cNvPr>
              <p:cNvSpPr txBox="1"/>
              <p:nvPr/>
            </p:nvSpPr>
            <p:spPr>
              <a:xfrm>
                <a:off x="2639477" y="4032105"/>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187" name="TextBox 186">
                <a:extLst>
                  <a:ext uri="{FF2B5EF4-FFF2-40B4-BE49-F238E27FC236}">
                    <a16:creationId xmlns:a16="http://schemas.microsoft.com/office/drawing/2014/main" id="{E954FCF3-EDF4-44D6-8D3B-73CCF0A8A1C9}"/>
                  </a:ext>
                </a:extLst>
              </p:cNvPr>
              <p:cNvSpPr txBox="1">
                <a:spLocks noRot="1" noChangeAspect="1" noMove="1" noResize="1" noEditPoints="1" noAdjustHandles="1" noChangeArrowheads="1" noChangeShapeType="1" noTextEdit="1"/>
              </p:cNvSpPr>
              <p:nvPr/>
            </p:nvSpPr>
            <p:spPr>
              <a:xfrm>
                <a:off x="2639477" y="4032105"/>
                <a:ext cx="202555" cy="184666"/>
              </a:xfrm>
              <a:prstGeom prst="rect">
                <a:avLst/>
              </a:prstGeom>
              <a:blipFill>
                <a:blip r:embed="rId3"/>
                <a:stretch>
                  <a:fillRect l="-18182" r="-6061"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xmlns="" id="{06655FCD-4B88-4C83-BB3E-E67C8978FDB3}"/>
                  </a:ext>
                </a:extLst>
              </p:cNvPr>
              <p:cNvSpPr txBox="1"/>
              <p:nvPr/>
            </p:nvSpPr>
            <p:spPr>
              <a:xfrm>
                <a:off x="6091128" y="5292461"/>
                <a:ext cx="8615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=9.7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89" name="TextBox 188">
                <a:extLst>
                  <a:ext uri="{FF2B5EF4-FFF2-40B4-BE49-F238E27FC236}">
                    <a16:creationId xmlns:a16="http://schemas.microsoft.com/office/drawing/2014/main" id="{06655FCD-4B88-4C83-BB3E-E67C8978FDB3}"/>
                  </a:ext>
                </a:extLst>
              </p:cNvPr>
              <p:cNvSpPr txBox="1">
                <a:spLocks noRot="1" noChangeAspect="1" noMove="1" noResize="1" noEditPoints="1" noAdjustHandles="1" noChangeArrowheads="1" noChangeShapeType="1" noTextEdit="1"/>
              </p:cNvSpPr>
              <p:nvPr/>
            </p:nvSpPr>
            <p:spPr>
              <a:xfrm>
                <a:off x="6091128" y="5292461"/>
                <a:ext cx="861518" cy="184666"/>
              </a:xfrm>
              <a:prstGeom prst="rect">
                <a:avLst/>
              </a:prstGeom>
              <a:blipFill>
                <a:blip r:embed="rId5"/>
                <a:stretch>
                  <a:fillRect l="-4225" r="-352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xmlns="" id="{C1F134B5-F316-47BD-8887-CF981080E20A}"/>
                  </a:ext>
                </a:extLst>
              </p:cNvPr>
              <p:cNvSpPr txBox="1"/>
              <p:nvPr/>
            </p:nvSpPr>
            <p:spPr>
              <a:xfrm>
                <a:off x="5781664" y="874391"/>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0"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5781664" y="874391"/>
                <a:ext cx="488980" cy="184666"/>
              </a:xfrm>
              <a:prstGeom prst="rect">
                <a:avLst/>
              </a:prstGeom>
              <a:blipFill rotWithShape="1">
                <a:blip r:embed="rId6"/>
                <a:stretch>
                  <a:fillRect l="-6173" r="-7407" b="-64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xmlns="" id="{DD506070-295A-42A2-A88A-9E9BD754D637}"/>
                  </a:ext>
                </a:extLst>
              </p:cNvPr>
              <p:cNvSpPr txBox="1"/>
              <p:nvPr/>
            </p:nvSpPr>
            <p:spPr>
              <a:xfrm>
                <a:off x="4354745" y="5986149"/>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1" name="TextBox 190">
                <a:extLst>
                  <a:ext uri="{FF2B5EF4-FFF2-40B4-BE49-F238E27FC236}">
                    <a16:creationId xmlns:a16="http://schemas.microsoft.com/office/drawing/2014/main" id="{DD506070-295A-42A2-A88A-9E9BD754D637}"/>
                  </a:ext>
                </a:extLst>
              </p:cNvPr>
              <p:cNvSpPr txBox="1">
                <a:spLocks noRot="1" noChangeAspect="1" noMove="1" noResize="1" noEditPoints="1" noAdjustHandles="1" noChangeArrowheads="1" noChangeShapeType="1" noTextEdit="1"/>
              </p:cNvSpPr>
              <p:nvPr/>
            </p:nvSpPr>
            <p:spPr>
              <a:xfrm>
                <a:off x="4354745" y="5986149"/>
                <a:ext cx="424860" cy="184666"/>
              </a:xfrm>
              <a:prstGeom prst="rect">
                <a:avLst/>
              </a:prstGeom>
              <a:blipFill>
                <a:blip r:embed="rId7"/>
                <a:stretch>
                  <a:fillRect l="-5714" r="-185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xmlns="" id="{051AFA95-9EC1-45D3-A004-58907611ABB7}"/>
                  </a:ext>
                </a:extLst>
              </p:cNvPr>
              <p:cNvSpPr txBox="1"/>
              <p:nvPr/>
            </p:nvSpPr>
            <p:spPr>
              <a:xfrm>
                <a:off x="5953037" y="4572791"/>
                <a:ext cx="410241" cy="184666"/>
              </a:xfrm>
              <a:prstGeom prst="rect">
                <a:avLst/>
              </a:prstGeom>
              <a:noFill/>
            </p:spPr>
            <p:txBody>
              <a:bodyPr wrap="none" lIns="0" tIns="0" rIns="0" bIns="0" rtlCol="0">
                <a:spAutoFit/>
              </a:bodyPr>
              <a:lstStyle/>
              <a:p>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=100</a:t>
                </a:r>
              </a:p>
            </p:txBody>
          </p:sp>
        </mc:Choice>
        <mc:Fallback xmlns="">
          <p:sp>
            <p:nvSpPr>
              <p:cNvPr id="192" name="TextBox 191">
                <a:extLst>
                  <a:ext uri="{FF2B5EF4-FFF2-40B4-BE49-F238E27FC236}">
                    <a16:creationId xmlns:a16="http://schemas.microsoft.com/office/drawing/2014/main" id="{051AFA95-9EC1-45D3-A004-58907611ABB7}"/>
                  </a:ext>
                </a:extLst>
              </p:cNvPr>
              <p:cNvSpPr txBox="1">
                <a:spLocks noRot="1" noChangeAspect="1" noMove="1" noResize="1" noEditPoints="1" noAdjustHandles="1" noChangeArrowheads="1" noChangeShapeType="1" noTextEdit="1"/>
              </p:cNvSpPr>
              <p:nvPr/>
            </p:nvSpPr>
            <p:spPr>
              <a:xfrm>
                <a:off x="5953037" y="4572791"/>
                <a:ext cx="410241" cy="184666"/>
              </a:xfrm>
              <a:prstGeom prst="rect">
                <a:avLst/>
              </a:prstGeom>
              <a:blipFill>
                <a:blip r:embed="rId8"/>
                <a:stretch>
                  <a:fillRect l="-17910" t="-26667" r="-22388" b="-53333"/>
                </a:stretch>
              </a:blipFill>
            </p:spPr>
            <p:txBody>
              <a:bodyPr/>
              <a:lstStyle/>
              <a:p>
                <a:r>
                  <a:rPr lang="en-US">
                    <a:noFill/>
                  </a:rPr>
                  <a:t> </a:t>
                </a:r>
              </a:p>
            </p:txBody>
          </p:sp>
        </mc:Fallback>
      </mc:AlternateContent>
      <p:cxnSp>
        <p:nvCxnSpPr>
          <p:cNvPr id="196"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065448" y="4010161"/>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6101158" y="4032595"/>
                <a:ext cx="530915"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1 </m:t>
                      </m:r>
                      <m:r>
                        <m:rPr>
                          <m:sty m:val="p"/>
                        </m:rPr>
                        <a:rPr lang="en-US" sz="1050">
                          <a:latin typeface="Cambria Math" panose="02040503050406030204" pitchFamily="18" charset="0"/>
                        </a:rPr>
                        <m:t>mA</m:t>
                      </m:r>
                    </m:oMath>
                  </m:oMathPara>
                </a14:m>
                <a:endParaRPr lang="en-US" sz="1050" dirty="0"/>
              </a:p>
            </p:txBody>
          </p:sp>
        </mc:Choice>
        <mc:Fallback xmlns="">
          <p:sp>
            <p:nvSpPr>
              <p:cNvPr id="197" name="Rectangle 196">
                <a:extLst>
                  <a:ext uri="{FF2B5EF4-FFF2-40B4-BE49-F238E27FC236}">
                    <a16:creationId xmlns:a16="http://schemas.microsoft.com/office/drawing/2014/main" id="{847CA505-0F36-497B-8DE0-BAD274D1E9DB}"/>
                  </a:ext>
                </a:extLst>
              </p:cNvPr>
              <p:cNvSpPr>
                <a:spLocks noRot="1" noChangeAspect="1" noMove="1" noResize="1" noEditPoints="1" noAdjustHandles="1" noChangeArrowheads="1" noChangeShapeType="1" noTextEdit="1"/>
              </p:cNvSpPr>
              <p:nvPr/>
            </p:nvSpPr>
            <p:spPr>
              <a:xfrm>
                <a:off x="6101158" y="4032595"/>
                <a:ext cx="530915" cy="261610"/>
              </a:xfrm>
              <a:prstGeom prst="rect">
                <a:avLst/>
              </a:prstGeom>
              <a:blipFill>
                <a:blip r:embed="rId9"/>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xmlns="" id="{854B5447-E45A-49B2-AE15-8B99E8249C86}"/>
              </a:ext>
            </a:extLst>
          </p:cNvPr>
          <p:cNvCxnSpPr>
            <a:cxnSpLocks/>
          </p:cNvCxnSpPr>
          <p:nvPr/>
        </p:nvCxnSpPr>
        <p:spPr>
          <a:xfrm>
            <a:off x="5933435" y="3480942"/>
            <a:ext cx="0" cy="8917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Group 181">
            <a:extLst>
              <a:ext uri="{FF2B5EF4-FFF2-40B4-BE49-F238E27FC236}">
                <a16:creationId xmlns:a16="http://schemas.microsoft.com/office/drawing/2014/main" xmlns="" id="{E718E817-932D-4DA6-87B9-4086E8FF86C5}"/>
              </a:ext>
            </a:extLst>
          </p:cNvPr>
          <p:cNvGrpSpPr/>
          <p:nvPr/>
        </p:nvGrpSpPr>
        <p:grpSpPr>
          <a:xfrm>
            <a:off x="2944704" y="3447460"/>
            <a:ext cx="55282" cy="119978"/>
            <a:chOff x="7132321" y="4612913"/>
            <a:chExt cx="119270" cy="287888"/>
          </a:xfrm>
        </p:grpSpPr>
        <p:sp>
          <p:nvSpPr>
            <p:cNvPr id="76"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189">
                <a:extLst>
                  <a:ext uri="{FF2B5EF4-FFF2-40B4-BE49-F238E27FC236}">
                    <a16:creationId xmlns:a16="http://schemas.microsoft.com/office/drawing/2014/main" xmlns="" id="{C1F134B5-F316-47BD-8887-CF981080E20A}"/>
                  </a:ext>
                </a:extLst>
              </p:cNvPr>
              <p:cNvSpPr txBox="1"/>
              <p:nvPr/>
            </p:nvSpPr>
            <p:spPr>
              <a:xfrm>
                <a:off x="2800972" y="3201979"/>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79"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2800972" y="3201979"/>
                <a:ext cx="488980" cy="184666"/>
              </a:xfrm>
              <a:prstGeom prst="rect">
                <a:avLst/>
              </a:prstGeom>
              <a:blipFill rotWithShape="1">
                <a:blip r:embed="rId10"/>
                <a:stretch>
                  <a:fillRect l="-6173" r="-7407" b="-6452"/>
                </a:stretch>
              </a:blipFill>
            </p:spPr>
            <p:txBody>
              <a:bodyPr/>
              <a:lstStyle/>
              <a:p>
                <a:r>
                  <a:rPr lang="es-CR">
                    <a:noFill/>
                  </a:rPr>
                  <a:t> </a:t>
                </a:r>
              </a:p>
            </p:txBody>
          </p:sp>
        </mc:Fallback>
      </mc:AlternateContent>
      <p:grpSp>
        <p:nvGrpSpPr>
          <p:cNvPr id="82" name="Group 112">
            <a:extLst>
              <a:ext uri="{FF2B5EF4-FFF2-40B4-BE49-F238E27FC236}">
                <a16:creationId xmlns:a16="http://schemas.microsoft.com/office/drawing/2014/main" xmlns="" id="{A0440181-EBB1-4C21-BAA7-22D1118284F1}"/>
              </a:ext>
            </a:extLst>
          </p:cNvPr>
          <p:cNvGrpSpPr/>
          <p:nvPr/>
        </p:nvGrpSpPr>
        <p:grpSpPr>
          <a:xfrm rot="5400000">
            <a:off x="5115629" y="2252901"/>
            <a:ext cx="290336" cy="76507"/>
            <a:chOff x="7529811" y="3713163"/>
            <a:chExt cx="640072" cy="158750"/>
          </a:xfrm>
        </p:grpSpPr>
        <p:cxnSp>
          <p:nvCxnSpPr>
            <p:cNvPr id="215"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94">
            <a:extLst>
              <a:ext uri="{FF2B5EF4-FFF2-40B4-BE49-F238E27FC236}">
                <a16:creationId xmlns:a16="http://schemas.microsoft.com/office/drawing/2014/main" xmlns="" id="{0966BAAB-165E-43D9-B473-79727363905C}"/>
              </a:ext>
            </a:extLst>
          </p:cNvPr>
          <p:cNvGrpSpPr/>
          <p:nvPr/>
        </p:nvGrpSpPr>
        <p:grpSpPr>
          <a:xfrm rot="5400000">
            <a:off x="6482768" y="2249270"/>
            <a:ext cx="290336" cy="76507"/>
            <a:chOff x="7529811" y="3713163"/>
            <a:chExt cx="640072" cy="158750"/>
          </a:xfrm>
        </p:grpSpPr>
        <p:cxnSp>
          <p:nvCxnSpPr>
            <p:cNvPr id="181"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125">
            <a:extLst>
              <a:ext uri="{FF2B5EF4-FFF2-40B4-BE49-F238E27FC236}">
                <a16:creationId xmlns:a16="http://schemas.microsoft.com/office/drawing/2014/main" xmlns="" id="{D95E61DD-F109-4760-A5EC-C8B2FF0E9392}"/>
              </a:ext>
            </a:extLst>
          </p:cNvPr>
          <p:cNvCxnSpPr>
            <a:cxnSpLocks/>
          </p:cNvCxnSpPr>
          <p:nvPr/>
        </p:nvCxnSpPr>
        <p:spPr>
          <a:xfrm>
            <a:off x="5269840" y="3480942"/>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127">
            <a:extLst>
              <a:ext uri="{FF2B5EF4-FFF2-40B4-BE49-F238E27FC236}">
                <a16:creationId xmlns:a16="http://schemas.microsoft.com/office/drawing/2014/main" xmlns="" id="{2A32AF7A-4708-48BC-BA70-81FC780196E9}"/>
              </a:ext>
            </a:extLst>
          </p:cNvPr>
          <p:cNvCxnSpPr>
            <a:cxnSpLocks/>
          </p:cNvCxnSpPr>
          <p:nvPr/>
        </p:nvCxnSpPr>
        <p:spPr>
          <a:xfrm>
            <a:off x="5250792" y="182112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157">
            <a:extLst>
              <a:ext uri="{FF2B5EF4-FFF2-40B4-BE49-F238E27FC236}">
                <a16:creationId xmlns:a16="http://schemas.microsoft.com/office/drawing/2014/main" xmlns="" id="{1FFAE678-2703-4FCD-864E-075362E2BD08}"/>
              </a:ext>
            </a:extLst>
          </p:cNvPr>
          <p:cNvCxnSpPr>
            <a:cxnSpLocks/>
          </p:cNvCxnSpPr>
          <p:nvPr/>
        </p:nvCxnSpPr>
        <p:spPr>
          <a:xfrm>
            <a:off x="6617441" y="1829243"/>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3">
                <a:extLst>
                  <a:ext uri="{FF2B5EF4-FFF2-40B4-BE49-F238E27FC236}">
                    <a16:creationId xmlns:a16="http://schemas.microsoft.com/office/drawing/2014/main" xmlns="" id="{DF7B317B-CDFC-4DC3-93C4-784EDABFFF7A}"/>
                  </a:ext>
                </a:extLst>
              </p:cNvPr>
              <p:cNvSpPr txBox="1"/>
              <p:nvPr/>
            </p:nvSpPr>
            <p:spPr>
              <a:xfrm>
                <a:off x="4709002" y="222260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94" name="TextBox 3">
                <a:extLst>
                  <a:ext uri="{FF2B5EF4-FFF2-40B4-BE49-F238E27FC236}">
                    <a16:creationId xmlns:a16="http://schemas.microsoft.com/office/drawing/2014/main" xmlns=""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4709002" y="2222601"/>
                <a:ext cx="450444" cy="184666"/>
              </a:xfrm>
              <a:prstGeom prst="rect">
                <a:avLst/>
              </a:prstGeom>
              <a:blipFill rotWithShape="1">
                <a:blip r:embed="rId11"/>
                <a:stretch>
                  <a:fillRect l="-6757" r="-9459" b="-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95" name="TextBox 159">
                <a:extLst>
                  <a:ext uri="{FF2B5EF4-FFF2-40B4-BE49-F238E27FC236}">
                    <a16:creationId xmlns:a16="http://schemas.microsoft.com/office/drawing/2014/main" xmlns="" id="{4274BF3B-3B74-446B-9B2B-A1E0FB8B3BD2}"/>
                  </a:ext>
                </a:extLst>
              </p:cNvPr>
              <p:cNvSpPr txBox="1"/>
              <p:nvPr/>
            </p:nvSpPr>
            <p:spPr>
              <a:xfrm>
                <a:off x="6703114" y="2212789"/>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95" name="TextBox 159">
                <a:extLst>
                  <a:ext uri="{FF2B5EF4-FFF2-40B4-BE49-F238E27FC236}">
                    <a16:creationId xmlns:a16="http://schemas.microsoft.com/office/drawing/2014/main" xmlns="" xmlns:a14="http://schemas.microsoft.com/office/drawing/2010/main" id="{4274BF3B-3B74-446B-9B2B-A1E0FB8B3BD2}"/>
                  </a:ext>
                </a:extLst>
              </p:cNvPr>
              <p:cNvSpPr txBox="1">
                <a:spLocks noRot="1" noChangeAspect="1" noMove="1" noResize="1" noEditPoints="1" noAdjustHandles="1" noChangeArrowheads="1" noChangeShapeType="1" noTextEdit="1"/>
              </p:cNvSpPr>
              <p:nvPr/>
            </p:nvSpPr>
            <p:spPr>
              <a:xfrm>
                <a:off x="6703114" y="2212789"/>
                <a:ext cx="450444" cy="184666"/>
              </a:xfrm>
              <a:prstGeom prst="rect">
                <a:avLst/>
              </a:prstGeom>
              <a:blipFill rotWithShape="1">
                <a:blip r:embed="rId11"/>
                <a:stretch>
                  <a:fillRect l="-8219" r="-9589" b="-3333"/>
                </a:stretch>
              </a:blipFill>
            </p:spPr>
            <p:txBody>
              <a:bodyPr/>
              <a:lstStyle/>
              <a:p>
                <a:r>
                  <a:rPr lang="es-CR">
                    <a:noFill/>
                  </a:rPr>
                  <a:t> </a:t>
                </a:r>
              </a:p>
            </p:txBody>
          </p:sp>
        </mc:Fallback>
      </mc:AlternateContent>
      <p:cxnSp>
        <p:nvCxnSpPr>
          <p:cNvPr id="99" name="Straight Connector 170">
            <a:extLst>
              <a:ext uri="{FF2B5EF4-FFF2-40B4-BE49-F238E27FC236}">
                <a16:creationId xmlns:a16="http://schemas.microsoft.com/office/drawing/2014/main" xmlns="" id="{28AD3513-9E21-4548-8150-E8419078DB87}"/>
              </a:ext>
            </a:extLst>
          </p:cNvPr>
          <p:cNvCxnSpPr>
            <a:cxnSpLocks/>
          </p:cNvCxnSpPr>
          <p:nvPr/>
        </p:nvCxnSpPr>
        <p:spPr>
          <a:xfrm>
            <a:off x="5258096" y="1821125"/>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156">
            <a:extLst>
              <a:ext uri="{FF2B5EF4-FFF2-40B4-BE49-F238E27FC236}">
                <a16:creationId xmlns:a16="http://schemas.microsoft.com/office/drawing/2014/main" xmlns="" id="{854B5447-E45A-49B2-AE15-8B99E8249C86}"/>
              </a:ext>
            </a:extLst>
          </p:cNvPr>
          <p:cNvCxnSpPr>
            <a:cxnSpLocks/>
          </p:cNvCxnSpPr>
          <p:nvPr/>
        </p:nvCxnSpPr>
        <p:spPr>
          <a:xfrm>
            <a:off x="5256663" y="2397455"/>
            <a:ext cx="0" cy="1083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156">
            <a:extLst>
              <a:ext uri="{FF2B5EF4-FFF2-40B4-BE49-F238E27FC236}">
                <a16:creationId xmlns:a16="http://schemas.microsoft.com/office/drawing/2014/main" xmlns="" id="{854B5447-E45A-49B2-AE15-8B99E8249C86}"/>
              </a:ext>
            </a:extLst>
          </p:cNvPr>
          <p:cNvCxnSpPr>
            <a:cxnSpLocks/>
          </p:cNvCxnSpPr>
          <p:nvPr/>
        </p:nvCxnSpPr>
        <p:spPr>
          <a:xfrm>
            <a:off x="6622974" y="2408047"/>
            <a:ext cx="0" cy="1083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6" name="TextBox 228">
                <a:extLst>
                  <a:ext uri="{FF2B5EF4-FFF2-40B4-BE49-F238E27FC236}">
                    <a16:creationId xmlns:a16="http://schemas.microsoft.com/office/drawing/2014/main" xmlns="" id="{0E56F309-4CE7-4B55-970B-058A444EB33C}"/>
                  </a:ext>
                </a:extLst>
              </p:cNvPr>
              <p:cNvSpPr txBox="1"/>
              <p:nvPr/>
            </p:nvSpPr>
            <p:spPr>
              <a:xfrm>
                <a:off x="5548651" y="2609227"/>
                <a:ext cx="3763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1</m:t>
                          </m:r>
                        </m:sub>
                      </m:sSub>
                      <m:r>
                        <a:rPr lang="es-CR" sz="1200" b="0" i="1" smtClean="0">
                          <a:latin typeface="Cambria Math"/>
                        </a:rPr>
                        <m:t>=?</m:t>
                      </m:r>
                    </m:oMath>
                  </m:oMathPara>
                </a14:m>
                <a:endParaRPr lang="en-US" sz="1200" dirty="0"/>
              </a:p>
            </p:txBody>
          </p:sp>
        </mc:Choice>
        <mc:Fallback xmlns="">
          <p:sp>
            <p:nvSpPr>
              <p:cNvPr id="226" name="TextBox 228">
                <a:extLst>
                  <a:ext uri="{FF2B5EF4-FFF2-40B4-BE49-F238E27FC236}">
                    <a16:creationId xmlns:a16="http://schemas.microsoft.com/office/drawing/2014/main" xmlns="" xmlns:a14="http://schemas.microsoft.com/office/drawing/2010/main" id="{0E56F309-4CE7-4B55-970B-058A444EB33C}"/>
                  </a:ext>
                </a:extLst>
              </p:cNvPr>
              <p:cNvSpPr txBox="1">
                <a:spLocks noRot="1" noChangeAspect="1" noMove="1" noResize="1" noEditPoints="1" noAdjustHandles="1" noChangeArrowheads="1" noChangeShapeType="1" noTextEdit="1"/>
              </p:cNvSpPr>
              <p:nvPr/>
            </p:nvSpPr>
            <p:spPr>
              <a:xfrm>
                <a:off x="5548651" y="2609227"/>
                <a:ext cx="376385" cy="184666"/>
              </a:xfrm>
              <a:prstGeom prst="rect">
                <a:avLst/>
              </a:prstGeom>
              <a:blipFill rotWithShape="1">
                <a:blip r:embed="rId12"/>
                <a:stretch>
                  <a:fillRect l="-8065" r="-11290"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27" name="TextBox 228">
                <a:extLst>
                  <a:ext uri="{FF2B5EF4-FFF2-40B4-BE49-F238E27FC236}">
                    <a16:creationId xmlns:a16="http://schemas.microsoft.com/office/drawing/2014/main" xmlns="" id="{0E56F309-4CE7-4B55-970B-058A444EB33C}"/>
                  </a:ext>
                </a:extLst>
              </p:cNvPr>
              <p:cNvSpPr txBox="1"/>
              <p:nvPr/>
            </p:nvSpPr>
            <p:spPr>
              <a:xfrm>
                <a:off x="6960507" y="2629633"/>
                <a:ext cx="37997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a:rPr>
                            <m:t>2</m:t>
                          </m:r>
                        </m:sub>
                      </m:sSub>
                      <m:r>
                        <a:rPr lang="es-CR" sz="1200" b="0" i="1" smtClean="0">
                          <a:latin typeface="Cambria Math"/>
                        </a:rPr>
                        <m:t>=?</m:t>
                      </m:r>
                    </m:oMath>
                  </m:oMathPara>
                </a14:m>
                <a:endParaRPr lang="en-US" sz="1200" dirty="0"/>
              </a:p>
            </p:txBody>
          </p:sp>
        </mc:Choice>
        <mc:Fallback xmlns="">
          <p:sp>
            <p:nvSpPr>
              <p:cNvPr id="227" name="TextBox 228">
                <a:extLst>
                  <a:ext uri="{FF2B5EF4-FFF2-40B4-BE49-F238E27FC236}">
                    <a16:creationId xmlns:a16="http://schemas.microsoft.com/office/drawing/2014/main" xmlns="" xmlns:a14="http://schemas.microsoft.com/office/drawing/2010/main" id="{0E56F309-4CE7-4B55-970B-058A444EB33C}"/>
                  </a:ext>
                </a:extLst>
              </p:cNvPr>
              <p:cNvSpPr txBox="1">
                <a:spLocks noRot="1" noChangeAspect="1" noMove="1" noResize="1" noEditPoints="1" noAdjustHandles="1" noChangeArrowheads="1" noChangeShapeType="1" noTextEdit="1"/>
              </p:cNvSpPr>
              <p:nvPr/>
            </p:nvSpPr>
            <p:spPr>
              <a:xfrm>
                <a:off x="6960507" y="2629633"/>
                <a:ext cx="379976" cy="184666"/>
              </a:xfrm>
              <a:prstGeom prst="rect">
                <a:avLst/>
              </a:prstGeom>
              <a:blipFill rotWithShape="1">
                <a:blip r:embed="rId13"/>
                <a:stretch>
                  <a:fillRect l="-9677" r="-11290" b="-9677"/>
                </a:stretch>
              </a:blipFill>
            </p:spPr>
            <p:txBody>
              <a:bodyPr/>
              <a:lstStyle/>
              <a:p>
                <a:r>
                  <a:rPr lang="es-CR">
                    <a:noFill/>
                  </a:rPr>
                  <a:t> </a:t>
                </a:r>
              </a:p>
            </p:txBody>
          </p:sp>
        </mc:Fallback>
      </mc:AlternateContent>
      <p:cxnSp>
        <p:nvCxnSpPr>
          <p:cNvPr id="228"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400429" y="2601237"/>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786241" y="2609074"/>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5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2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xmlns="" id="{C8E8B666-D23C-4D87-9E09-120719887026}"/>
              </a:ext>
            </a:extLst>
          </p:cNvPr>
          <p:cNvGrpSpPr/>
          <p:nvPr/>
        </p:nvGrpSpPr>
        <p:grpSpPr>
          <a:xfrm rot="5400000">
            <a:off x="2831579" y="5383667"/>
            <a:ext cx="290336" cy="76507"/>
            <a:chOff x="7529811" y="3713163"/>
            <a:chExt cx="640072" cy="158750"/>
          </a:xfrm>
        </p:grpSpPr>
        <p:cxnSp>
          <p:nvCxnSpPr>
            <p:cNvPr id="115" name="Straight Connector 114">
              <a:extLst>
                <a:ext uri="{FF2B5EF4-FFF2-40B4-BE49-F238E27FC236}">
                  <a16:creationId xmlns:a16="http://schemas.microsoft.com/office/drawing/2014/main" xmlns="" id="{81A67C0B-AC2B-4256-A338-A6C8B3A73B5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443C1F7-36C3-4822-97B2-5E6A84D68F65}"/>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487A6CA7-0613-411B-94E6-6185585B8500}"/>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A4C1100-BC89-4388-9F4B-DCED72B1E478}"/>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39A3C1F-BF75-47B9-A6CB-00BAA05F6A37}"/>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C7A9135-BD22-45F8-8A41-DAAEA150A464}"/>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54E5243-8D82-4A32-82A7-4DA52C32B73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A9F8AFA8-0177-4713-BF89-164F7D415283}"/>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122BBEC-5194-450D-AA50-4E1F371E95C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xmlns="" id="{D1234EB9-33CC-4D4A-8229-4D66EB5E755F}"/>
              </a:ext>
            </a:extLst>
          </p:cNvPr>
          <p:cNvCxnSpPr>
            <a:cxnSpLocks/>
          </p:cNvCxnSpPr>
          <p:nvPr/>
        </p:nvCxnSpPr>
        <p:spPr>
          <a:xfrm>
            <a:off x="2975224" y="4222924"/>
            <a:ext cx="0" cy="10538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xmlns="" id="{450BBC13-97D4-42E1-8AF7-8EBD02336AD9}"/>
              </a:ext>
            </a:extLst>
          </p:cNvPr>
          <p:cNvGrpSpPr/>
          <p:nvPr/>
        </p:nvGrpSpPr>
        <p:grpSpPr>
          <a:xfrm>
            <a:off x="5526265" y="4159979"/>
            <a:ext cx="418618" cy="1079500"/>
            <a:chOff x="3276600" y="2936875"/>
            <a:chExt cx="418618" cy="1079500"/>
          </a:xfrm>
        </p:grpSpPr>
        <p:cxnSp>
          <p:nvCxnSpPr>
            <p:cNvPr id="130" name="Straight Connector 129">
              <a:extLst>
                <a:ext uri="{FF2B5EF4-FFF2-40B4-BE49-F238E27FC236}">
                  <a16:creationId xmlns:a16="http://schemas.microsoft.com/office/drawing/2014/main" xmlns="" id="{EF308F2F-8600-46AB-86D6-EDF4CDA19CE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297008D-F382-4992-ABCB-076EE313354E}"/>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A4597B0F-D05F-4E9D-84A9-3D1AAC0A12C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61C4632-DC5A-4E25-B214-88D9E345BB04}"/>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6EE2DFB-F72C-4BA0-B0AB-837EFE7CA8CF}"/>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305C6263-B8E3-486B-8567-A5EF52F928B0}"/>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D8D775AA-505E-4D39-AF1F-3B88F05CF36F}"/>
              </a:ext>
            </a:extLst>
          </p:cNvPr>
          <p:cNvGrpSpPr/>
          <p:nvPr/>
        </p:nvGrpSpPr>
        <p:grpSpPr>
          <a:xfrm rot="5400000">
            <a:off x="5793229" y="5333425"/>
            <a:ext cx="290336" cy="76507"/>
            <a:chOff x="7529811" y="3713163"/>
            <a:chExt cx="640072" cy="158750"/>
          </a:xfrm>
        </p:grpSpPr>
        <p:cxnSp>
          <p:nvCxnSpPr>
            <p:cNvPr id="137" name="Straight Connector 136">
              <a:extLst>
                <a:ext uri="{FF2B5EF4-FFF2-40B4-BE49-F238E27FC236}">
                  <a16:creationId xmlns:a16="http://schemas.microsoft.com/office/drawing/2014/main" xmlns="" id="{274849B0-67CD-4210-85C8-42433B4A38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C429121C-12B0-452F-8AF1-C9EAFE1E0D1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A7FC95A-DC3E-4208-B693-FA28EEF948E3}"/>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84CC659-080F-4B06-ADE4-E09239C7053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64135D1-0B76-4D72-99EA-6B63E9008E73}"/>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36F0A59-D151-4B9F-9877-F485B4110761}"/>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B32C21A-CEB0-4A19-B2CC-54A618D094E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587C92A-EBA7-4310-8F82-12E2C7621B3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24C944C-F178-4103-A4A2-5DBFC653F331}"/>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xmlns="" id="{D5505D13-002F-4D66-ABC2-F9DC2F0563C4}"/>
              </a:ext>
            </a:extLst>
          </p:cNvPr>
          <p:cNvCxnSpPr>
            <a:cxnSpLocks/>
          </p:cNvCxnSpPr>
          <p:nvPr/>
        </p:nvCxnSpPr>
        <p:spPr>
          <a:xfrm>
            <a:off x="2992422" y="4718780"/>
            <a:ext cx="259922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DA58ED68-50CC-40DC-BC8A-0D8A43C08FBD}"/>
              </a:ext>
            </a:extLst>
          </p:cNvPr>
          <p:cNvCxnSpPr>
            <a:cxnSpLocks/>
          </p:cNvCxnSpPr>
          <p:nvPr/>
        </p:nvCxnSpPr>
        <p:spPr>
          <a:xfrm>
            <a:off x="2976817" y="5773948"/>
            <a:ext cx="2957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3D8806A-B464-4BB6-867A-0189563C8E75}"/>
              </a:ext>
            </a:extLst>
          </p:cNvPr>
          <p:cNvCxnSpPr>
            <a:cxnSpLocks/>
          </p:cNvCxnSpPr>
          <p:nvPr/>
        </p:nvCxnSpPr>
        <p:spPr>
          <a:xfrm>
            <a:off x="2971785" y="5542443"/>
            <a:ext cx="0" cy="2302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B8E685F-64CF-4253-8455-192706FCEE79}"/>
              </a:ext>
            </a:extLst>
          </p:cNvPr>
          <p:cNvCxnSpPr>
            <a:cxnSpLocks/>
          </p:cNvCxnSpPr>
          <p:nvPr/>
        </p:nvCxnSpPr>
        <p:spPr>
          <a:xfrm>
            <a:off x="5933435" y="5516847"/>
            <a:ext cx="0" cy="2558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xmlns="" id="{0646D11C-040D-43CA-8143-1B110D2FB131}"/>
              </a:ext>
            </a:extLst>
          </p:cNvPr>
          <p:cNvGrpSpPr/>
          <p:nvPr/>
        </p:nvGrpSpPr>
        <p:grpSpPr>
          <a:xfrm rot="10800000">
            <a:off x="4492754" y="5779475"/>
            <a:ext cx="55282" cy="119978"/>
            <a:chOff x="7132321" y="4612913"/>
            <a:chExt cx="119270" cy="287888"/>
          </a:xfrm>
        </p:grpSpPr>
        <p:sp>
          <p:nvSpPr>
            <p:cNvPr id="184"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xmlns="" id="{69503D9D-5345-485E-9178-1F2E5A4F3E12}"/>
                  </a:ext>
                </a:extLst>
              </p:cNvPr>
              <p:cNvSpPr txBox="1"/>
              <p:nvPr/>
            </p:nvSpPr>
            <p:spPr>
              <a:xfrm>
                <a:off x="2671864" y="5342702"/>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186" name="TextBox 185">
                <a:extLst>
                  <a:ext uri="{FF2B5EF4-FFF2-40B4-BE49-F238E27FC236}">
                    <a16:creationId xmlns:a16="http://schemas.microsoft.com/office/drawing/2014/main" id="{69503D9D-5345-485E-9178-1F2E5A4F3E12}"/>
                  </a:ext>
                </a:extLst>
              </p:cNvPr>
              <p:cNvSpPr txBox="1">
                <a:spLocks noRot="1" noChangeAspect="1" noMove="1" noResize="1" noEditPoints="1" noAdjustHandles="1" noChangeArrowheads="1" noChangeShapeType="1" noTextEdit="1"/>
              </p:cNvSpPr>
              <p:nvPr/>
            </p:nvSpPr>
            <p:spPr>
              <a:xfrm>
                <a:off x="2671864" y="5342702"/>
                <a:ext cx="198964" cy="184666"/>
              </a:xfrm>
              <a:prstGeom prst="rect">
                <a:avLst/>
              </a:prstGeom>
              <a:blipFill>
                <a:blip r:embed="rId2"/>
                <a:stretch>
                  <a:fillRect l="-18182" r="-3030"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xmlns="" id="{E954FCF3-EDF4-44D6-8D3B-73CCF0A8A1C9}"/>
                  </a:ext>
                </a:extLst>
              </p:cNvPr>
              <p:cNvSpPr txBox="1"/>
              <p:nvPr/>
            </p:nvSpPr>
            <p:spPr>
              <a:xfrm>
                <a:off x="2639477" y="4032105"/>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187" name="TextBox 186">
                <a:extLst>
                  <a:ext uri="{FF2B5EF4-FFF2-40B4-BE49-F238E27FC236}">
                    <a16:creationId xmlns:a16="http://schemas.microsoft.com/office/drawing/2014/main" id="{E954FCF3-EDF4-44D6-8D3B-73CCF0A8A1C9}"/>
                  </a:ext>
                </a:extLst>
              </p:cNvPr>
              <p:cNvSpPr txBox="1">
                <a:spLocks noRot="1" noChangeAspect="1" noMove="1" noResize="1" noEditPoints="1" noAdjustHandles="1" noChangeArrowheads="1" noChangeShapeType="1" noTextEdit="1"/>
              </p:cNvSpPr>
              <p:nvPr/>
            </p:nvSpPr>
            <p:spPr>
              <a:xfrm>
                <a:off x="2639477" y="4032105"/>
                <a:ext cx="202555" cy="184666"/>
              </a:xfrm>
              <a:prstGeom prst="rect">
                <a:avLst/>
              </a:prstGeom>
              <a:blipFill>
                <a:blip r:embed="rId3"/>
                <a:stretch>
                  <a:fillRect l="-18182" r="-6061"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xmlns="" id="{06655FCD-4B88-4C83-BB3E-E67C8978FDB3}"/>
                  </a:ext>
                </a:extLst>
              </p:cNvPr>
              <p:cNvSpPr txBox="1"/>
              <p:nvPr/>
            </p:nvSpPr>
            <p:spPr>
              <a:xfrm>
                <a:off x="6091128" y="5292461"/>
                <a:ext cx="8615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=9.7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89" name="TextBox 188">
                <a:extLst>
                  <a:ext uri="{FF2B5EF4-FFF2-40B4-BE49-F238E27FC236}">
                    <a16:creationId xmlns:a16="http://schemas.microsoft.com/office/drawing/2014/main" id="{06655FCD-4B88-4C83-BB3E-E67C8978FDB3}"/>
                  </a:ext>
                </a:extLst>
              </p:cNvPr>
              <p:cNvSpPr txBox="1">
                <a:spLocks noRot="1" noChangeAspect="1" noMove="1" noResize="1" noEditPoints="1" noAdjustHandles="1" noChangeArrowheads="1" noChangeShapeType="1" noTextEdit="1"/>
              </p:cNvSpPr>
              <p:nvPr/>
            </p:nvSpPr>
            <p:spPr>
              <a:xfrm>
                <a:off x="6091128" y="5292461"/>
                <a:ext cx="861518" cy="184666"/>
              </a:xfrm>
              <a:prstGeom prst="rect">
                <a:avLst/>
              </a:prstGeom>
              <a:blipFill>
                <a:blip r:embed="rId4"/>
                <a:stretch>
                  <a:fillRect l="-4225" r="-352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xmlns="" id="{DD506070-295A-42A2-A88A-9E9BD754D637}"/>
                  </a:ext>
                </a:extLst>
              </p:cNvPr>
              <p:cNvSpPr txBox="1"/>
              <p:nvPr/>
            </p:nvSpPr>
            <p:spPr>
              <a:xfrm>
                <a:off x="4354745" y="5986149"/>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1" name="TextBox 190">
                <a:extLst>
                  <a:ext uri="{FF2B5EF4-FFF2-40B4-BE49-F238E27FC236}">
                    <a16:creationId xmlns:a16="http://schemas.microsoft.com/office/drawing/2014/main" id="{DD506070-295A-42A2-A88A-9E9BD754D637}"/>
                  </a:ext>
                </a:extLst>
              </p:cNvPr>
              <p:cNvSpPr txBox="1">
                <a:spLocks noRot="1" noChangeAspect="1" noMove="1" noResize="1" noEditPoints="1" noAdjustHandles="1" noChangeArrowheads="1" noChangeShapeType="1" noTextEdit="1"/>
              </p:cNvSpPr>
              <p:nvPr/>
            </p:nvSpPr>
            <p:spPr>
              <a:xfrm>
                <a:off x="4354745" y="5986149"/>
                <a:ext cx="424860" cy="184666"/>
              </a:xfrm>
              <a:prstGeom prst="rect">
                <a:avLst/>
              </a:prstGeom>
              <a:blipFill>
                <a:blip r:embed="rId6"/>
                <a:stretch>
                  <a:fillRect l="-5714" r="-185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xmlns="" id="{051AFA95-9EC1-45D3-A004-58907611ABB7}"/>
                  </a:ext>
                </a:extLst>
              </p:cNvPr>
              <p:cNvSpPr txBox="1"/>
              <p:nvPr/>
            </p:nvSpPr>
            <p:spPr>
              <a:xfrm>
                <a:off x="5953037" y="4572791"/>
                <a:ext cx="410241" cy="184666"/>
              </a:xfrm>
              <a:prstGeom prst="rect">
                <a:avLst/>
              </a:prstGeom>
              <a:noFill/>
            </p:spPr>
            <p:txBody>
              <a:bodyPr wrap="none" lIns="0" tIns="0" rIns="0" bIns="0" rtlCol="0">
                <a:spAutoFit/>
              </a:bodyPr>
              <a:lstStyle/>
              <a:p>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=100</a:t>
                </a:r>
              </a:p>
            </p:txBody>
          </p:sp>
        </mc:Choice>
        <mc:Fallback xmlns="">
          <p:sp>
            <p:nvSpPr>
              <p:cNvPr id="192" name="TextBox 191">
                <a:extLst>
                  <a:ext uri="{FF2B5EF4-FFF2-40B4-BE49-F238E27FC236}">
                    <a16:creationId xmlns:a16="http://schemas.microsoft.com/office/drawing/2014/main" id="{051AFA95-9EC1-45D3-A004-58907611ABB7}"/>
                  </a:ext>
                </a:extLst>
              </p:cNvPr>
              <p:cNvSpPr txBox="1">
                <a:spLocks noRot="1" noChangeAspect="1" noMove="1" noResize="1" noEditPoints="1" noAdjustHandles="1" noChangeArrowheads="1" noChangeShapeType="1" noTextEdit="1"/>
              </p:cNvSpPr>
              <p:nvPr/>
            </p:nvSpPr>
            <p:spPr>
              <a:xfrm>
                <a:off x="5953037" y="4572791"/>
                <a:ext cx="410241" cy="184666"/>
              </a:xfrm>
              <a:prstGeom prst="rect">
                <a:avLst/>
              </a:prstGeom>
              <a:blipFill>
                <a:blip r:embed="rId7"/>
                <a:stretch>
                  <a:fillRect l="-17910" t="-26667" r="-22388" b="-53333"/>
                </a:stretch>
              </a:blipFill>
            </p:spPr>
            <p:txBody>
              <a:bodyPr/>
              <a:lstStyle/>
              <a:p>
                <a:r>
                  <a:rPr lang="en-US">
                    <a:noFill/>
                  </a:rPr>
                  <a:t> </a:t>
                </a:r>
              </a:p>
            </p:txBody>
          </p:sp>
        </mc:Fallback>
      </mc:AlternateContent>
      <p:cxnSp>
        <p:nvCxnSpPr>
          <p:cNvPr id="196"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065448" y="4010161"/>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6101158" y="4032595"/>
                <a:ext cx="530915"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1 </m:t>
                      </m:r>
                      <m:r>
                        <m:rPr>
                          <m:sty m:val="p"/>
                        </m:rPr>
                        <a:rPr lang="en-US" sz="1050">
                          <a:latin typeface="Cambria Math" panose="02040503050406030204" pitchFamily="18" charset="0"/>
                        </a:rPr>
                        <m:t>mA</m:t>
                      </m:r>
                    </m:oMath>
                  </m:oMathPara>
                </a14:m>
                <a:endParaRPr lang="en-US" sz="1050" dirty="0"/>
              </a:p>
            </p:txBody>
          </p:sp>
        </mc:Choice>
        <mc:Fallback xmlns="">
          <p:sp>
            <p:nvSpPr>
              <p:cNvPr id="197" name="Rectangle 196">
                <a:extLst>
                  <a:ext uri="{FF2B5EF4-FFF2-40B4-BE49-F238E27FC236}">
                    <a16:creationId xmlns:a16="http://schemas.microsoft.com/office/drawing/2014/main" id="{847CA505-0F36-497B-8DE0-BAD274D1E9DB}"/>
                  </a:ext>
                </a:extLst>
              </p:cNvPr>
              <p:cNvSpPr>
                <a:spLocks noRot="1" noChangeAspect="1" noMove="1" noResize="1" noEditPoints="1" noAdjustHandles="1" noChangeArrowheads="1" noChangeShapeType="1" noTextEdit="1"/>
              </p:cNvSpPr>
              <p:nvPr/>
            </p:nvSpPr>
            <p:spPr>
              <a:xfrm>
                <a:off x="6101158" y="4032595"/>
                <a:ext cx="530915" cy="261610"/>
              </a:xfrm>
              <a:prstGeom prst="rect">
                <a:avLst/>
              </a:prstGeom>
              <a:blipFill>
                <a:blip r:embed="rId8"/>
                <a:stretch>
                  <a:fillRect/>
                </a:stretch>
              </a:blipFill>
            </p:spPr>
            <p:txBody>
              <a:bodyPr/>
              <a:lstStyle/>
              <a:p>
                <a:r>
                  <a:rPr lang="en-US">
                    <a:noFill/>
                  </a:rPr>
                  <a:t> </a:t>
                </a:r>
              </a:p>
            </p:txBody>
          </p:sp>
        </mc:Fallback>
      </mc:AlternateContent>
      <p:grpSp>
        <p:nvGrpSpPr>
          <p:cNvPr id="105" name="Group 104">
            <a:extLst>
              <a:ext uri="{FF2B5EF4-FFF2-40B4-BE49-F238E27FC236}">
                <a16:creationId xmlns:a16="http://schemas.microsoft.com/office/drawing/2014/main" xmlns="" id="{47A8323B-FF60-4D34-8A2B-C5EB4710A824}"/>
              </a:ext>
            </a:extLst>
          </p:cNvPr>
          <p:cNvGrpSpPr/>
          <p:nvPr/>
        </p:nvGrpSpPr>
        <p:grpSpPr>
          <a:xfrm rot="5400000">
            <a:off x="2835014" y="4075989"/>
            <a:ext cx="290336" cy="76507"/>
            <a:chOff x="7529811" y="3713163"/>
            <a:chExt cx="640072" cy="158750"/>
          </a:xfrm>
        </p:grpSpPr>
        <p:cxnSp>
          <p:nvCxnSpPr>
            <p:cNvPr id="106" name="Straight Connector 105">
              <a:extLst>
                <a:ext uri="{FF2B5EF4-FFF2-40B4-BE49-F238E27FC236}">
                  <a16:creationId xmlns:a16="http://schemas.microsoft.com/office/drawing/2014/main" xmlns="" id="{7139B8B3-037E-4E57-859E-6EF5D846D9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49B96381-EEB1-4E5D-A5D5-1CC7661C2FD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033B120D-784B-4ABF-AEF3-94CE553581E6}"/>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6DA7E8A5-DE65-4148-9314-9DD7C654652D}"/>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5E966CAA-85F4-4E31-9653-484919C59680}"/>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CC1243FE-AE92-475B-9436-3F4ED147113F}"/>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2DFC507A-7129-413F-A7B5-37328FAA822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CFFEC375-B04B-42A5-9BF2-4C9113268325}"/>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2D9EC28D-0D04-4FA9-BFF6-8B8742ABCA55}"/>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xmlns="" id="{11312EB7-1DB7-4127-AC23-DDD05BAA38CF}"/>
              </a:ext>
            </a:extLst>
          </p:cNvPr>
          <p:cNvGrpSpPr/>
          <p:nvPr/>
        </p:nvGrpSpPr>
        <p:grpSpPr>
          <a:xfrm>
            <a:off x="4067829" y="1821125"/>
            <a:ext cx="3701787" cy="2246821"/>
            <a:chOff x="7199148" y="1569156"/>
            <a:chExt cx="3701787" cy="2246821"/>
          </a:xfrm>
        </p:grpSpPr>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8246948" y="2000932"/>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7982541" y="2154080"/>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9740841" y="2149473"/>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9614087" y="1997301"/>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8401159" y="3228973"/>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8382111" y="1569156"/>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9748760" y="1577274"/>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7840321" y="1970632"/>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id="{DF7B317B-CDFC-4DC3-93C4-784EDABFFF7A}"/>
                    </a:ext>
                  </a:extLst>
                </p:cNvPr>
                <p:cNvSpPr txBox="1">
                  <a:spLocks noRot="1" noChangeAspect="1" noMove="1" noResize="1" noEditPoints="1" noAdjustHandles="1" noChangeArrowheads="1" noChangeShapeType="1" noTextEdit="1"/>
                </p:cNvSpPr>
                <p:nvPr/>
              </p:nvSpPr>
              <p:spPr>
                <a:xfrm>
                  <a:off x="7840321" y="1970632"/>
                  <a:ext cx="450444" cy="184666"/>
                </a:xfrm>
                <a:prstGeom prst="rect">
                  <a:avLst/>
                </a:prstGeom>
                <a:blipFill>
                  <a:blip r:embed="rId9"/>
                  <a:stretch>
                    <a:fillRect l="-8108" r="-810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9834433" y="1960820"/>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id="{4274BF3B-3B74-446B-9B2B-A1E0FB8B3BD2}"/>
                    </a:ext>
                  </a:extLst>
                </p:cNvPr>
                <p:cNvSpPr txBox="1">
                  <a:spLocks noRot="1" noChangeAspect="1" noMove="1" noResize="1" noEditPoints="1" noAdjustHandles="1" noChangeArrowheads="1" noChangeShapeType="1" noTextEdit="1"/>
                </p:cNvSpPr>
                <p:nvPr/>
              </p:nvSpPr>
              <p:spPr>
                <a:xfrm>
                  <a:off x="9834433" y="1960820"/>
                  <a:ext cx="450444" cy="184666"/>
                </a:xfrm>
                <a:prstGeom prst="rect">
                  <a:avLst/>
                </a:prstGeom>
                <a:blipFill>
                  <a:blip r:embed="rId10"/>
                  <a:stretch>
                    <a:fillRect l="-8219" r="-9589" b="-6667"/>
                  </a:stretch>
                </a:blipFill>
              </p:spPr>
              <p:txBody>
                <a:bodyPr/>
                <a:lstStyle/>
                <a:p>
                  <a:r>
                    <a:rPr lang="en-US">
                      <a:noFill/>
                    </a:rPr>
                    <a:t> </a:t>
                  </a:r>
                </a:p>
              </p:txBody>
            </p:sp>
          </mc:Fallback>
        </mc:AlternateContent>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9415" y="1569156"/>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F6D9CEE9-575E-45F9-8453-D00AB6837C47}"/>
                </a:ext>
              </a:extLst>
            </p:cNvPr>
            <p:cNvGrpSpPr/>
            <p:nvPr/>
          </p:nvGrpSpPr>
          <p:grpSpPr>
            <a:xfrm>
              <a:off x="7406800" y="2708274"/>
              <a:ext cx="280048" cy="955439"/>
              <a:chOff x="6952646" y="2910492"/>
              <a:chExt cx="280048" cy="955439"/>
            </a:xfrm>
          </p:grpSpPr>
          <p:sp>
            <p:nvSpPr>
              <p:cNvPr id="6" name="Oval 5">
                <a:extLst>
                  <a:ext uri="{FF2B5EF4-FFF2-40B4-BE49-F238E27FC236}">
                    <a16:creationId xmlns:a16="http://schemas.microsoft.com/office/drawing/2014/main" xmlns="" id="{797473A1-7676-43DF-AA79-0A21DAACE7D1}"/>
                  </a:ext>
                </a:extLst>
              </p:cNvPr>
              <p:cNvSpPr/>
              <p:nvPr/>
            </p:nvSpPr>
            <p:spPr>
              <a:xfrm>
                <a:off x="6952646" y="3228973"/>
                <a:ext cx="262831" cy="3238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D5EAD0BF-3A02-47C3-822E-688550D50530}"/>
                  </a:ext>
                </a:extLst>
              </p:cNvPr>
              <p:cNvSpPr txBox="1"/>
              <p:nvPr/>
            </p:nvSpPr>
            <p:spPr>
              <a:xfrm>
                <a:off x="6958260" y="3157526"/>
                <a:ext cx="274434" cy="307777"/>
              </a:xfrm>
              <a:prstGeom prst="rect">
                <a:avLst/>
              </a:prstGeom>
              <a:noFill/>
            </p:spPr>
            <p:txBody>
              <a:bodyPr wrap="none" rtlCol="0">
                <a:spAutoFit/>
              </a:bodyPr>
              <a:lstStyle/>
              <a:p>
                <a:r>
                  <a:rPr lang="en-US" sz="1400" dirty="0"/>
                  <a:t>+</a:t>
                </a:r>
              </a:p>
            </p:txBody>
          </p:sp>
          <p:sp>
            <p:nvSpPr>
              <p:cNvPr id="173" name="TextBox 172">
                <a:extLst>
                  <a:ext uri="{FF2B5EF4-FFF2-40B4-BE49-F238E27FC236}">
                    <a16:creationId xmlns:a16="http://schemas.microsoft.com/office/drawing/2014/main" xmlns="" id="{59F76C5B-ACE0-45A1-917C-675DAFC4D402}"/>
                  </a:ext>
                </a:extLst>
              </p:cNvPr>
              <p:cNvSpPr txBox="1"/>
              <p:nvPr/>
            </p:nvSpPr>
            <p:spPr>
              <a:xfrm>
                <a:off x="6980220" y="3323693"/>
                <a:ext cx="239168" cy="307777"/>
              </a:xfrm>
              <a:prstGeom prst="rect">
                <a:avLst/>
              </a:prstGeom>
              <a:noFill/>
            </p:spPr>
            <p:txBody>
              <a:bodyPr wrap="none" rtlCol="0">
                <a:spAutoFit/>
              </a:bodyPr>
              <a:lstStyle/>
              <a:p>
                <a:r>
                  <a:rPr lang="en-US" sz="1400" dirty="0"/>
                  <a:t>-</a:t>
                </a:r>
              </a:p>
            </p:txBody>
          </p:sp>
          <p:cxnSp>
            <p:nvCxnSpPr>
              <p:cNvPr id="176" name="Straight Connector 175">
                <a:extLst>
                  <a:ext uri="{FF2B5EF4-FFF2-40B4-BE49-F238E27FC236}">
                    <a16:creationId xmlns:a16="http://schemas.microsoft.com/office/drawing/2014/main" xmlns="" id="{CF81C55A-C911-4DED-A3F0-AD2F818E02A7}"/>
                  </a:ext>
                </a:extLst>
              </p:cNvPr>
              <p:cNvCxnSpPr>
                <a:cxnSpLocks/>
              </p:cNvCxnSpPr>
              <p:nvPr/>
            </p:nvCxnSpPr>
            <p:spPr>
              <a:xfrm>
                <a:off x="7073166" y="2910492"/>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4B978F73-98AB-4E27-A86B-7B719CDA1B4D}"/>
                  </a:ext>
                </a:extLst>
              </p:cNvPr>
              <p:cNvCxnSpPr>
                <a:cxnSpLocks/>
              </p:cNvCxnSpPr>
              <p:nvPr/>
            </p:nvCxnSpPr>
            <p:spPr>
              <a:xfrm>
                <a:off x="7084061" y="3552819"/>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xmlns="" id="{1BAE246E-BE16-4D65-96A7-334B8F118608}"/>
                </a:ext>
              </a:extLst>
            </p:cNvPr>
            <p:cNvGrpSpPr/>
            <p:nvPr/>
          </p:nvGrpSpPr>
          <p:grpSpPr>
            <a:xfrm>
              <a:off x="10409644" y="2708274"/>
              <a:ext cx="280048" cy="955439"/>
              <a:chOff x="6952646" y="2910492"/>
              <a:chExt cx="280048" cy="955439"/>
            </a:xfrm>
          </p:grpSpPr>
          <p:sp>
            <p:nvSpPr>
              <p:cNvPr id="181" name="Oval 180">
                <a:extLst>
                  <a:ext uri="{FF2B5EF4-FFF2-40B4-BE49-F238E27FC236}">
                    <a16:creationId xmlns:a16="http://schemas.microsoft.com/office/drawing/2014/main" xmlns="" id="{0CAF7A6D-3F0B-4F55-8B20-31CEF8E4702C}"/>
                  </a:ext>
                </a:extLst>
              </p:cNvPr>
              <p:cNvSpPr/>
              <p:nvPr/>
            </p:nvSpPr>
            <p:spPr>
              <a:xfrm>
                <a:off x="6952646" y="3228973"/>
                <a:ext cx="262831" cy="3238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a:extLst>
                  <a:ext uri="{FF2B5EF4-FFF2-40B4-BE49-F238E27FC236}">
                    <a16:creationId xmlns:a16="http://schemas.microsoft.com/office/drawing/2014/main" xmlns="" id="{9AAA16E3-4630-43BC-8230-17E90C73228B}"/>
                  </a:ext>
                </a:extLst>
              </p:cNvPr>
              <p:cNvSpPr txBox="1"/>
              <p:nvPr/>
            </p:nvSpPr>
            <p:spPr>
              <a:xfrm>
                <a:off x="6958260" y="3157526"/>
                <a:ext cx="274434" cy="307777"/>
              </a:xfrm>
              <a:prstGeom prst="rect">
                <a:avLst/>
              </a:prstGeom>
              <a:noFill/>
            </p:spPr>
            <p:txBody>
              <a:bodyPr wrap="none" rtlCol="0">
                <a:spAutoFit/>
              </a:bodyPr>
              <a:lstStyle/>
              <a:p>
                <a:r>
                  <a:rPr lang="en-US" sz="1400" dirty="0"/>
                  <a:t>+</a:t>
                </a:r>
              </a:p>
            </p:txBody>
          </p:sp>
          <p:sp>
            <p:nvSpPr>
              <p:cNvPr id="194" name="TextBox 193">
                <a:extLst>
                  <a:ext uri="{FF2B5EF4-FFF2-40B4-BE49-F238E27FC236}">
                    <a16:creationId xmlns:a16="http://schemas.microsoft.com/office/drawing/2014/main" xmlns="" id="{691830C3-B9DA-43D3-A47F-9B7300BADC5E}"/>
                  </a:ext>
                </a:extLst>
              </p:cNvPr>
              <p:cNvSpPr txBox="1"/>
              <p:nvPr/>
            </p:nvSpPr>
            <p:spPr>
              <a:xfrm>
                <a:off x="6980220" y="3323693"/>
                <a:ext cx="239168" cy="307777"/>
              </a:xfrm>
              <a:prstGeom prst="rect">
                <a:avLst/>
              </a:prstGeom>
              <a:noFill/>
            </p:spPr>
            <p:txBody>
              <a:bodyPr wrap="none" rtlCol="0">
                <a:spAutoFit/>
              </a:bodyPr>
              <a:lstStyle/>
              <a:p>
                <a:r>
                  <a:rPr lang="en-US" sz="1400" dirty="0"/>
                  <a:t>-</a:t>
                </a:r>
              </a:p>
            </p:txBody>
          </p:sp>
          <p:cxnSp>
            <p:nvCxnSpPr>
              <p:cNvPr id="195" name="Straight Connector 194">
                <a:extLst>
                  <a:ext uri="{FF2B5EF4-FFF2-40B4-BE49-F238E27FC236}">
                    <a16:creationId xmlns:a16="http://schemas.microsoft.com/office/drawing/2014/main" xmlns="" id="{C180AF74-30E0-4B35-8364-23EAD111440C}"/>
                  </a:ext>
                </a:extLst>
              </p:cNvPr>
              <p:cNvCxnSpPr>
                <a:cxnSpLocks/>
              </p:cNvCxnSpPr>
              <p:nvPr/>
            </p:nvCxnSpPr>
            <p:spPr>
              <a:xfrm>
                <a:off x="7073166" y="2910492"/>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CA42A300-6799-4160-9ACA-534E4A12B8EF}"/>
                  </a:ext>
                </a:extLst>
              </p:cNvPr>
              <p:cNvCxnSpPr>
                <a:cxnSpLocks/>
              </p:cNvCxnSpPr>
              <p:nvPr/>
            </p:nvCxnSpPr>
            <p:spPr>
              <a:xfrm>
                <a:off x="7084061" y="3552819"/>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7527320" y="2708274"/>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10097254" y="2708274"/>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7386527" y="3556067"/>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10396814" y="3566086"/>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7199148" y="3104471"/>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id="{CFA50FA5-9EC9-4877-B3A4-EE12AA4D6F94}"/>
                    </a:ext>
                  </a:extLst>
                </p:cNvPr>
                <p:cNvSpPr txBox="1">
                  <a:spLocks noRot="1" noChangeAspect="1" noMove="1" noResize="1" noEditPoints="1" noAdjustHandles="1" noChangeArrowheads="1" noChangeShapeType="1" noTextEdit="1"/>
                </p:cNvSpPr>
                <p:nvPr/>
              </p:nvSpPr>
              <p:spPr>
                <a:xfrm>
                  <a:off x="7199148" y="3104471"/>
                  <a:ext cx="185692" cy="184666"/>
                </a:xfrm>
                <a:prstGeom prst="rect">
                  <a:avLst/>
                </a:prstGeom>
                <a:blipFill>
                  <a:blip r:embed="rId11"/>
                  <a:stretch>
                    <a:fillRect l="-9677" r="-3226"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10711652" y="3090697"/>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id="{EAD23AF1-93EC-4C8B-8A93-51D161528547}"/>
                    </a:ext>
                  </a:extLst>
                </p:cNvPr>
                <p:cNvSpPr txBox="1">
                  <a:spLocks noRot="1" noChangeAspect="1" noMove="1" noResize="1" noEditPoints="1" noAdjustHandles="1" noChangeArrowheads="1" noChangeShapeType="1" noTextEdit="1"/>
                </p:cNvSpPr>
                <p:nvPr/>
              </p:nvSpPr>
              <p:spPr>
                <a:xfrm>
                  <a:off x="10711652" y="3090697"/>
                  <a:ext cx="189283" cy="184666"/>
                </a:xfrm>
                <a:prstGeom prst="rect">
                  <a:avLst/>
                </a:prstGeom>
                <a:blipFill>
                  <a:blip r:embed="rId12"/>
                  <a:stretch>
                    <a:fillRect l="-9375" r="-3125"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9492010" y="2630245"/>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a16="http://schemas.microsoft.com/office/drawing/2014/main" id="{9B88280C-9D7D-4041-AAA8-88312DD57C26}"/>
                    </a:ext>
                  </a:extLst>
                </p:cNvPr>
                <p:cNvSpPr txBox="1">
                  <a:spLocks noRot="1" noChangeAspect="1" noMove="1" noResize="1" noEditPoints="1" noAdjustHandles="1" noChangeArrowheads="1" noChangeShapeType="1" noTextEdit="1"/>
                </p:cNvSpPr>
                <p:nvPr/>
              </p:nvSpPr>
              <p:spPr>
                <a:xfrm>
                  <a:off x="9492010" y="2630245"/>
                  <a:ext cx="206723" cy="184666"/>
                </a:xfrm>
                <a:prstGeom prst="rect">
                  <a:avLst/>
                </a:prstGeom>
                <a:blipFill>
                  <a:blip r:embed="rId14"/>
                  <a:stretch>
                    <a:fillRect l="-23529" r="-294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8477093" y="2630245"/>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a16="http://schemas.microsoft.com/office/drawing/2014/main" id="{7FAAF424-A97C-4058-B157-9C5AC7F0F121}"/>
                    </a:ext>
                  </a:extLst>
                </p:cNvPr>
                <p:cNvSpPr txBox="1">
                  <a:spLocks noRot="1" noChangeAspect="1" noMove="1" noResize="1" noEditPoints="1" noAdjustHandles="1" noChangeArrowheads="1" noChangeShapeType="1" noTextEdit="1"/>
                </p:cNvSpPr>
                <p:nvPr/>
              </p:nvSpPr>
              <p:spPr>
                <a:xfrm>
                  <a:off x="8477093" y="2630245"/>
                  <a:ext cx="203133" cy="184666"/>
                </a:xfrm>
                <a:prstGeom prst="rect">
                  <a:avLst/>
                </a:prstGeom>
                <a:blipFill>
                  <a:blip r:embed="rId15"/>
                  <a:stretch>
                    <a:fillRect l="-24242" r="-303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xmlns="" id="{48FD20B0-13E7-4CFE-B1DD-855B67DAC775}"/>
                  </a:ext>
                </a:extLst>
              </p:cNvPr>
              <p:cNvSpPr txBox="1"/>
              <p:nvPr/>
            </p:nvSpPr>
            <p:spPr>
              <a:xfrm>
                <a:off x="6057759" y="4765377"/>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3</m:t>
                          </m:r>
                        </m:sub>
                      </m:sSub>
                    </m:oMath>
                  </m:oMathPara>
                </a14:m>
                <a:endParaRPr lang="en-US" sz="1200" dirty="0"/>
              </a:p>
            </p:txBody>
          </p:sp>
        </mc:Choice>
        <mc:Fallback xmlns="">
          <p:sp>
            <p:nvSpPr>
              <p:cNvPr id="217" name="TextBox 216">
                <a:extLst>
                  <a:ext uri="{FF2B5EF4-FFF2-40B4-BE49-F238E27FC236}">
                    <a16:creationId xmlns:a16="http://schemas.microsoft.com/office/drawing/2014/main" id="{48FD20B0-13E7-4CFE-B1DD-855B67DAC775}"/>
                  </a:ext>
                </a:extLst>
              </p:cNvPr>
              <p:cNvSpPr txBox="1">
                <a:spLocks noRot="1" noChangeAspect="1" noMove="1" noResize="1" noEditPoints="1" noAdjustHandles="1" noChangeArrowheads="1" noChangeShapeType="1" noTextEdit="1"/>
              </p:cNvSpPr>
              <p:nvPr/>
            </p:nvSpPr>
            <p:spPr>
              <a:xfrm>
                <a:off x="6057759" y="4765377"/>
                <a:ext cx="206723" cy="184666"/>
              </a:xfrm>
              <a:prstGeom prst="rect">
                <a:avLst/>
              </a:prstGeom>
              <a:blipFill>
                <a:blip r:embed="rId16"/>
                <a:stretch>
                  <a:fillRect l="-23529" r="-2941" b="-26667"/>
                </a:stretch>
              </a:blipFill>
            </p:spPr>
            <p:txBody>
              <a:bodyPr/>
              <a:lstStyle/>
              <a:p>
                <a:r>
                  <a:rPr lang="en-US">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5929215" y="3480942"/>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5" name="TextBox 228">
                <a:extLst>
                  <a:ext uri="{FF2B5EF4-FFF2-40B4-BE49-F238E27FC236}">
                    <a16:creationId xmlns:a16="http://schemas.microsoft.com/office/drawing/2014/main" xmlns="" id="{0E56F309-4CE7-4B55-970B-058A444EB33C}"/>
                  </a:ext>
                </a:extLst>
              </p:cNvPr>
              <p:cNvSpPr txBox="1"/>
              <p:nvPr/>
            </p:nvSpPr>
            <p:spPr>
              <a:xfrm>
                <a:off x="5472668" y="2485235"/>
                <a:ext cx="15247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1</m:t>
                          </m:r>
                        </m:sub>
                      </m:sSub>
                    </m:oMath>
                  </m:oMathPara>
                </a14:m>
                <a:endParaRPr lang="en-US" sz="1200" dirty="0"/>
              </a:p>
            </p:txBody>
          </p:sp>
        </mc:Choice>
        <mc:Fallback xmlns="">
          <p:sp>
            <p:nvSpPr>
              <p:cNvPr id="155" name="TextBox 228">
                <a:extLst>
                  <a:ext uri="{FF2B5EF4-FFF2-40B4-BE49-F238E27FC236}">
                    <a16:creationId xmlns:a16="http://schemas.microsoft.com/office/drawing/2014/main" xmlns="" xmlns:a14="http://schemas.microsoft.com/office/drawing/2010/main" id="{0E56F309-4CE7-4B55-970B-058A444EB33C}"/>
                  </a:ext>
                </a:extLst>
              </p:cNvPr>
              <p:cNvSpPr txBox="1">
                <a:spLocks noRot="1" noChangeAspect="1" noMove="1" noResize="1" noEditPoints="1" noAdjustHandles="1" noChangeArrowheads="1" noChangeShapeType="1" noTextEdit="1"/>
              </p:cNvSpPr>
              <p:nvPr/>
            </p:nvSpPr>
            <p:spPr>
              <a:xfrm>
                <a:off x="5472668" y="2485235"/>
                <a:ext cx="152478" cy="184666"/>
              </a:xfrm>
              <a:prstGeom prst="rect">
                <a:avLst/>
              </a:prstGeom>
              <a:blipFill rotWithShape="1">
                <a:blip r:embed="rId17"/>
                <a:stretch>
                  <a:fillRect l="-24000" r="-400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57" name="TextBox 228">
                <a:extLst>
                  <a:ext uri="{FF2B5EF4-FFF2-40B4-BE49-F238E27FC236}">
                    <a16:creationId xmlns:a16="http://schemas.microsoft.com/office/drawing/2014/main" xmlns="" id="{0E56F309-4CE7-4B55-970B-058A444EB33C}"/>
                  </a:ext>
                </a:extLst>
              </p:cNvPr>
              <p:cNvSpPr txBox="1"/>
              <p:nvPr/>
            </p:nvSpPr>
            <p:spPr>
              <a:xfrm>
                <a:off x="6282657" y="2438353"/>
                <a:ext cx="15606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a:rPr>
                            <m:t>2</m:t>
                          </m:r>
                        </m:sub>
                      </m:sSub>
                    </m:oMath>
                  </m:oMathPara>
                </a14:m>
                <a:endParaRPr lang="en-US" sz="1200" dirty="0"/>
              </a:p>
            </p:txBody>
          </p:sp>
        </mc:Choice>
        <mc:Fallback xmlns="">
          <p:sp>
            <p:nvSpPr>
              <p:cNvPr id="157" name="TextBox 228">
                <a:extLst>
                  <a:ext uri="{FF2B5EF4-FFF2-40B4-BE49-F238E27FC236}">
                    <a16:creationId xmlns:a16="http://schemas.microsoft.com/office/drawing/2014/main" xmlns="" xmlns:a14="http://schemas.microsoft.com/office/drawing/2010/main" id="{0E56F309-4CE7-4B55-970B-058A444EB33C}"/>
                  </a:ext>
                </a:extLst>
              </p:cNvPr>
              <p:cNvSpPr txBox="1">
                <a:spLocks noRot="1" noChangeAspect="1" noMove="1" noResize="1" noEditPoints="1" noAdjustHandles="1" noChangeArrowheads="1" noChangeShapeType="1" noTextEdit="1"/>
              </p:cNvSpPr>
              <p:nvPr/>
            </p:nvSpPr>
            <p:spPr>
              <a:xfrm>
                <a:off x="6282657" y="2438353"/>
                <a:ext cx="156068" cy="184666"/>
              </a:xfrm>
              <a:prstGeom prst="rect">
                <a:avLst/>
              </a:prstGeom>
              <a:blipFill rotWithShape="1">
                <a:blip r:embed="rId18"/>
                <a:stretch>
                  <a:fillRect l="-24000" r="-8000" b="-10000"/>
                </a:stretch>
              </a:blipFill>
            </p:spPr>
            <p:txBody>
              <a:bodyPr/>
              <a:lstStyle/>
              <a:p>
                <a:r>
                  <a:rPr lang="es-CR">
                    <a:noFill/>
                  </a:rPr>
                  <a:t> </a:t>
                </a:r>
              </a:p>
            </p:txBody>
          </p:sp>
        </mc:Fallback>
      </mc:AlternateContent>
      <p:cxnSp>
        <p:nvCxnSpPr>
          <p:cNvPr id="161"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5392568" y="2452232"/>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519457" y="2424650"/>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9" name="TextBox 210">
                <a:extLst>
                  <a:ext uri="{FF2B5EF4-FFF2-40B4-BE49-F238E27FC236}">
                    <a16:creationId xmlns:a16="http://schemas.microsoft.com/office/drawing/2014/main" xmlns="" id="{CFA50FA5-9EC9-4877-B3A4-EE12AA4D6F94}"/>
                  </a:ext>
                </a:extLst>
              </p:cNvPr>
              <p:cNvSpPr txBox="1"/>
              <p:nvPr/>
            </p:nvSpPr>
            <p:spPr>
              <a:xfrm>
                <a:off x="8968912" y="1728792"/>
                <a:ext cx="74270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200" b="0" i="1" smtClean="0">
                          <a:latin typeface="Cambria Math"/>
                        </a:rPr>
                        <m:t>𝑆𝑖</m:t>
                      </m:r>
                      <m:r>
                        <a:rPr lang="es-CR" sz="1200" b="0" i="1" smtClean="0">
                          <a:latin typeface="Cambria Math"/>
                        </a:rPr>
                        <m:t>  </m:t>
                      </m:r>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r>
                        <a:rPr lang="es-CR" sz="1200" b="0" i="1" smtClean="0">
                          <a:latin typeface="Cambria Math"/>
                        </a:rPr>
                        <m:t>=</m:t>
                      </m:r>
                      <m:sSub>
                        <m:sSubPr>
                          <m:ctrlPr>
                            <a:rPr lang="en-US" sz="1200" i="1">
                              <a:latin typeface="Cambria Math"/>
                            </a:rPr>
                          </m:ctrlPr>
                        </m:sSubPr>
                        <m:e>
                          <m:r>
                            <a:rPr lang="en-US" sz="1200" i="1">
                              <a:latin typeface="Cambria Math" panose="02040503050406030204" pitchFamily="18" charset="0"/>
                            </a:rPr>
                            <m:t>𝑣</m:t>
                          </m:r>
                        </m:e>
                        <m:sub>
                          <m:r>
                            <a:rPr lang="es-CR" sz="1200" b="0" i="1" smtClean="0">
                              <a:latin typeface="Cambria Math"/>
                            </a:rPr>
                            <m:t>2</m:t>
                          </m:r>
                        </m:sub>
                      </m:sSub>
                    </m:oMath>
                  </m:oMathPara>
                </a14:m>
                <a:endParaRPr lang="en-US" sz="1200" dirty="0"/>
              </a:p>
            </p:txBody>
          </p:sp>
        </mc:Choice>
        <mc:Fallback xmlns="">
          <p:sp>
            <p:nvSpPr>
              <p:cNvPr id="169"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8968912" y="1728792"/>
                <a:ext cx="742704" cy="184666"/>
              </a:xfrm>
              <a:prstGeom prst="rect">
                <a:avLst/>
              </a:prstGeom>
              <a:blipFill rotWithShape="1">
                <a:blip r:embed="rId19"/>
                <a:stretch>
                  <a:fillRect l="-4098" r="-1639"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04" name="TextBox 228">
                <a:extLst>
                  <a:ext uri="{FF2B5EF4-FFF2-40B4-BE49-F238E27FC236}">
                    <a16:creationId xmlns:a16="http://schemas.microsoft.com/office/drawing/2014/main" xmlns="" id="{0E56F309-4CE7-4B55-970B-058A444EB33C}"/>
                  </a:ext>
                </a:extLst>
              </p:cNvPr>
              <p:cNvSpPr txBox="1"/>
              <p:nvPr/>
            </p:nvSpPr>
            <p:spPr>
              <a:xfrm>
                <a:off x="9335231" y="2140152"/>
                <a:ext cx="3763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1</m:t>
                          </m:r>
                        </m:sub>
                      </m:sSub>
                      <m:r>
                        <a:rPr lang="es-CR" sz="1200" b="0" i="1" smtClean="0">
                          <a:latin typeface="Cambria Math"/>
                        </a:rPr>
                        <m:t>=?</m:t>
                      </m:r>
                    </m:oMath>
                  </m:oMathPara>
                </a14:m>
                <a:endParaRPr lang="en-US" sz="1200" dirty="0"/>
              </a:p>
            </p:txBody>
          </p:sp>
        </mc:Choice>
        <mc:Fallback xmlns="">
          <p:sp>
            <p:nvSpPr>
              <p:cNvPr id="204" name="TextBox 228">
                <a:extLst>
                  <a:ext uri="{FF2B5EF4-FFF2-40B4-BE49-F238E27FC236}">
                    <a16:creationId xmlns:a16="http://schemas.microsoft.com/office/drawing/2014/main" xmlns="" xmlns:a14="http://schemas.microsoft.com/office/drawing/2010/main" id="{0E56F309-4CE7-4B55-970B-058A444EB33C}"/>
                  </a:ext>
                </a:extLst>
              </p:cNvPr>
              <p:cNvSpPr txBox="1">
                <a:spLocks noRot="1" noChangeAspect="1" noMove="1" noResize="1" noEditPoints="1" noAdjustHandles="1" noChangeArrowheads="1" noChangeShapeType="1" noTextEdit="1"/>
              </p:cNvSpPr>
              <p:nvPr/>
            </p:nvSpPr>
            <p:spPr>
              <a:xfrm>
                <a:off x="9335231" y="2140152"/>
                <a:ext cx="376385" cy="184666"/>
              </a:xfrm>
              <a:prstGeom prst="rect">
                <a:avLst/>
              </a:prstGeom>
              <a:blipFill rotWithShape="1">
                <a:blip r:embed="rId20"/>
                <a:stretch>
                  <a:fillRect l="-8065" r="-11290" b="-1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33" name="TextBox 228">
                <a:extLst>
                  <a:ext uri="{FF2B5EF4-FFF2-40B4-BE49-F238E27FC236}">
                    <a16:creationId xmlns:a16="http://schemas.microsoft.com/office/drawing/2014/main" xmlns="" id="{0E56F309-4CE7-4B55-970B-058A444EB33C}"/>
                  </a:ext>
                </a:extLst>
              </p:cNvPr>
              <p:cNvSpPr txBox="1"/>
              <p:nvPr/>
            </p:nvSpPr>
            <p:spPr>
              <a:xfrm>
                <a:off x="9331640" y="2424650"/>
                <a:ext cx="37997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a:rPr>
                            <m:t>2</m:t>
                          </m:r>
                        </m:sub>
                      </m:sSub>
                      <m:r>
                        <a:rPr lang="es-CR" sz="1200" b="0" i="1" smtClean="0">
                          <a:latin typeface="Cambria Math"/>
                        </a:rPr>
                        <m:t>=?</m:t>
                      </m:r>
                    </m:oMath>
                  </m:oMathPara>
                </a14:m>
                <a:endParaRPr lang="en-US" sz="1200" dirty="0"/>
              </a:p>
            </p:txBody>
          </p:sp>
        </mc:Choice>
        <mc:Fallback xmlns="">
          <p:sp>
            <p:nvSpPr>
              <p:cNvPr id="233" name="TextBox 228">
                <a:extLst>
                  <a:ext uri="{FF2B5EF4-FFF2-40B4-BE49-F238E27FC236}">
                    <a16:creationId xmlns:a16="http://schemas.microsoft.com/office/drawing/2014/main" xmlns="" xmlns:a14="http://schemas.microsoft.com/office/drawing/2010/main" id="{0E56F309-4CE7-4B55-970B-058A444EB33C}"/>
                  </a:ext>
                </a:extLst>
              </p:cNvPr>
              <p:cNvSpPr txBox="1">
                <a:spLocks noRot="1" noChangeAspect="1" noMove="1" noResize="1" noEditPoints="1" noAdjustHandles="1" noChangeArrowheads="1" noChangeShapeType="1" noTextEdit="1"/>
              </p:cNvSpPr>
              <p:nvPr/>
            </p:nvSpPr>
            <p:spPr>
              <a:xfrm>
                <a:off x="9331640" y="2424650"/>
                <a:ext cx="379976" cy="184666"/>
              </a:xfrm>
              <a:prstGeom prst="rect">
                <a:avLst/>
              </a:prstGeom>
              <a:blipFill rotWithShape="1">
                <a:blip r:embed="rId21"/>
                <a:stretch>
                  <a:fillRect l="-9677" r="-1129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34" name="TextBox 210">
                <a:extLst>
                  <a:ext uri="{FF2B5EF4-FFF2-40B4-BE49-F238E27FC236}">
                    <a16:creationId xmlns:a16="http://schemas.microsoft.com/office/drawing/2014/main" xmlns="" id="{CFA50FA5-9EC9-4877-B3A4-EE12AA4D6F94}"/>
                  </a:ext>
                </a:extLst>
              </p:cNvPr>
              <p:cNvSpPr txBox="1"/>
              <p:nvPr/>
            </p:nvSpPr>
            <p:spPr>
              <a:xfrm>
                <a:off x="6308032" y="3666793"/>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b="0" i="1" smtClean="0">
                          <a:latin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234"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6308032" y="3666793"/>
                <a:ext cx="575542" cy="184666"/>
              </a:xfrm>
              <a:prstGeom prst="rect">
                <a:avLst/>
              </a:prstGeom>
              <a:blipFill rotWithShape="1">
                <a:blip r:embed="rId22"/>
                <a:stretch>
                  <a:fillRect l="-8511" r="-1064" b="-23333"/>
                </a:stretch>
              </a:blipFill>
            </p:spPr>
            <p:txBody>
              <a:bodyPr/>
              <a:lstStyle/>
              <a:p>
                <a:r>
                  <a:rPr lang="es-CR">
                    <a:noFill/>
                  </a:rPr>
                  <a:t> </a:t>
                </a:r>
              </a:p>
            </p:txBody>
          </p:sp>
        </mc:Fallback>
      </mc:AlternateContent>
      <p:cxnSp>
        <p:nvCxnSpPr>
          <p:cNvPr id="146" name="Straight Connector 168">
            <a:extLst>
              <a:ext uri="{FF2B5EF4-FFF2-40B4-BE49-F238E27FC236}">
                <a16:creationId xmlns:a16="http://schemas.microsoft.com/office/drawing/2014/main" xmlns="" id="{915787FD-D08F-4560-A1AF-C31A37DF315F}"/>
              </a:ext>
            </a:extLst>
          </p:cNvPr>
          <p:cNvCxnSpPr>
            <a:cxnSpLocks/>
          </p:cNvCxnSpPr>
          <p:nvPr/>
        </p:nvCxnSpPr>
        <p:spPr>
          <a:xfrm>
            <a:off x="5948074" y="1240649"/>
            <a:ext cx="0" cy="5885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7" name="Group 181">
            <a:extLst>
              <a:ext uri="{FF2B5EF4-FFF2-40B4-BE49-F238E27FC236}">
                <a16:creationId xmlns:a16="http://schemas.microsoft.com/office/drawing/2014/main" xmlns="" id="{E718E817-932D-4DA6-87B9-4086E8FF86C5}"/>
              </a:ext>
            </a:extLst>
          </p:cNvPr>
          <p:cNvGrpSpPr/>
          <p:nvPr/>
        </p:nvGrpSpPr>
        <p:grpSpPr>
          <a:xfrm>
            <a:off x="5925396" y="1119872"/>
            <a:ext cx="55282" cy="119978"/>
            <a:chOff x="7132321" y="4612913"/>
            <a:chExt cx="119270" cy="287888"/>
          </a:xfrm>
        </p:grpSpPr>
        <p:sp>
          <p:nvSpPr>
            <p:cNvPr id="14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0" name="TextBox 189">
                <a:extLst>
                  <a:ext uri="{FF2B5EF4-FFF2-40B4-BE49-F238E27FC236}">
                    <a16:creationId xmlns:a16="http://schemas.microsoft.com/office/drawing/2014/main" xmlns="" id="{C1F134B5-F316-47BD-8887-CF981080E20A}"/>
                  </a:ext>
                </a:extLst>
              </p:cNvPr>
              <p:cNvSpPr txBox="1"/>
              <p:nvPr/>
            </p:nvSpPr>
            <p:spPr>
              <a:xfrm>
                <a:off x="5781664" y="874391"/>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50"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5781664" y="874391"/>
                <a:ext cx="488980" cy="184666"/>
              </a:xfrm>
              <a:prstGeom prst="rect">
                <a:avLst/>
              </a:prstGeom>
              <a:blipFill rotWithShape="1">
                <a:blip r:embed="rId23"/>
                <a:stretch>
                  <a:fillRect l="-6173" r="-7407" b="-6452"/>
                </a:stretch>
              </a:blipFill>
            </p:spPr>
            <p:txBody>
              <a:bodyPr/>
              <a:lstStyle/>
              <a:p>
                <a:r>
                  <a:rPr lang="es-CR">
                    <a:noFill/>
                  </a:rPr>
                  <a:t> </a:t>
                </a:r>
              </a:p>
            </p:txBody>
          </p:sp>
        </mc:Fallback>
      </mc:AlternateContent>
      <p:cxnSp>
        <p:nvCxnSpPr>
          <p:cNvPr id="151" name="Straight Connector 171">
            <a:extLst>
              <a:ext uri="{FF2B5EF4-FFF2-40B4-BE49-F238E27FC236}">
                <a16:creationId xmlns:a16="http://schemas.microsoft.com/office/drawing/2014/main" xmlns="" id="{13BEAC3D-682B-4442-8B18-1B7ED1D59944}"/>
              </a:ext>
            </a:extLst>
          </p:cNvPr>
          <p:cNvCxnSpPr>
            <a:cxnSpLocks/>
          </p:cNvCxnSpPr>
          <p:nvPr/>
        </p:nvCxnSpPr>
        <p:spPr>
          <a:xfrm>
            <a:off x="2970918" y="3562597"/>
            <a:ext cx="0" cy="415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2" name="Group 181">
            <a:extLst>
              <a:ext uri="{FF2B5EF4-FFF2-40B4-BE49-F238E27FC236}">
                <a16:creationId xmlns:a16="http://schemas.microsoft.com/office/drawing/2014/main" xmlns="" id="{E718E817-932D-4DA6-87B9-4086E8FF86C5}"/>
              </a:ext>
            </a:extLst>
          </p:cNvPr>
          <p:cNvGrpSpPr/>
          <p:nvPr/>
        </p:nvGrpSpPr>
        <p:grpSpPr>
          <a:xfrm>
            <a:off x="2944704" y="3447460"/>
            <a:ext cx="55282" cy="119978"/>
            <a:chOff x="7132321" y="4612913"/>
            <a:chExt cx="119270" cy="287888"/>
          </a:xfrm>
        </p:grpSpPr>
        <p:sp>
          <p:nvSpPr>
            <p:cNvPr id="153"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9" name="TextBox 189">
                <a:extLst>
                  <a:ext uri="{FF2B5EF4-FFF2-40B4-BE49-F238E27FC236}">
                    <a16:creationId xmlns:a16="http://schemas.microsoft.com/office/drawing/2014/main" xmlns="" id="{C1F134B5-F316-47BD-8887-CF981080E20A}"/>
                  </a:ext>
                </a:extLst>
              </p:cNvPr>
              <p:cNvSpPr txBox="1"/>
              <p:nvPr/>
            </p:nvSpPr>
            <p:spPr>
              <a:xfrm>
                <a:off x="2800972" y="3201979"/>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59"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2800972" y="3201979"/>
                <a:ext cx="488980" cy="184666"/>
              </a:xfrm>
              <a:prstGeom prst="rect">
                <a:avLst/>
              </a:prstGeom>
              <a:blipFill rotWithShape="1">
                <a:blip r:embed="rId24"/>
                <a:stretch>
                  <a:fillRect l="-6173" r="-7407" b="-6452"/>
                </a:stretch>
              </a:blipFill>
            </p:spPr>
            <p:txBody>
              <a:bodyPr/>
              <a:lstStyle/>
              <a:p>
                <a:r>
                  <a:rPr lang="es-CR">
                    <a:noFill/>
                  </a:rPr>
                  <a:t> </a:t>
                </a:r>
              </a:p>
            </p:txBody>
          </p:sp>
        </mc:Fallback>
      </mc:AlternateContent>
    </p:spTree>
    <p:extLst>
      <p:ext uri="{BB962C8B-B14F-4D97-AF65-F5344CB8AC3E}">
        <p14:creationId xmlns:p14="http://schemas.microsoft.com/office/powerpoint/2010/main" val="30365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204" grpId="0"/>
      <p:bldP spid="2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xmlns="" id="{C8E8B666-D23C-4D87-9E09-120719887026}"/>
              </a:ext>
            </a:extLst>
          </p:cNvPr>
          <p:cNvGrpSpPr/>
          <p:nvPr/>
        </p:nvGrpSpPr>
        <p:grpSpPr>
          <a:xfrm rot="5400000">
            <a:off x="2831579" y="5383667"/>
            <a:ext cx="290336" cy="76507"/>
            <a:chOff x="7529811" y="3713163"/>
            <a:chExt cx="640072" cy="158750"/>
          </a:xfrm>
        </p:grpSpPr>
        <p:cxnSp>
          <p:nvCxnSpPr>
            <p:cNvPr id="115" name="Straight Connector 114">
              <a:extLst>
                <a:ext uri="{FF2B5EF4-FFF2-40B4-BE49-F238E27FC236}">
                  <a16:creationId xmlns:a16="http://schemas.microsoft.com/office/drawing/2014/main" xmlns="" id="{81A67C0B-AC2B-4256-A338-A6C8B3A73B5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443C1F7-36C3-4822-97B2-5E6A84D68F65}"/>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487A6CA7-0613-411B-94E6-6185585B8500}"/>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A4C1100-BC89-4388-9F4B-DCED72B1E478}"/>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39A3C1F-BF75-47B9-A6CB-00BAA05F6A37}"/>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C7A9135-BD22-45F8-8A41-DAAEA150A464}"/>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54E5243-8D82-4A32-82A7-4DA52C32B73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A9F8AFA8-0177-4713-BF89-164F7D415283}"/>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122BBEC-5194-450D-AA50-4E1F371E95C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xmlns="" id="{D1234EB9-33CC-4D4A-8229-4D66EB5E755F}"/>
              </a:ext>
            </a:extLst>
          </p:cNvPr>
          <p:cNvCxnSpPr>
            <a:cxnSpLocks/>
          </p:cNvCxnSpPr>
          <p:nvPr/>
        </p:nvCxnSpPr>
        <p:spPr>
          <a:xfrm>
            <a:off x="2975224" y="4222924"/>
            <a:ext cx="0" cy="10538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xmlns="" id="{450BBC13-97D4-42E1-8AF7-8EBD02336AD9}"/>
              </a:ext>
            </a:extLst>
          </p:cNvPr>
          <p:cNvGrpSpPr/>
          <p:nvPr/>
        </p:nvGrpSpPr>
        <p:grpSpPr>
          <a:xfrm>
            <a:off x="5526265" y="4159979"/>
            <a:ext cx="418618" cy="1079500"/>
            <a:chOff x="3276600" y="2936875"/>
            <a:chExt cx="418618" cy="1079500"/>
          </a:xfrm>
        </p:grpSpPr>
        <p:cxnSp>
          <p:nvCxnSpPr>
            <p:cNvPr id="130" name="Straight Connector 129">
              <a:extLst>
                <a:ext uri="{FF2B5EF4-FFF2-40B4-BE49-F238E27FC236}">
                  <a16:creationId xmlns:a16="http://schemas.microsoft.com/office/drawing/2014/main" xmlns="" id="{EF308F2F-8600-46AB-86D6-EDF4CDA19CE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297008D-F382-4992-ABCB-076EE313354E}"/>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A4597B0F-D05F-4E9D-84A9-3D1AAC0A12C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61C4632-DC5A-4E25-B214-88D9E345BB04}"/>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6EE2DFB-F72C-4BA0-B0AB-837EFE7CA8CF}"/>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305C6263-B8E3-486B-8567-A5EF52F928B0}"/>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D8D775AA-505E-4D39-AF1F-3B88F05CF36F}"/>
              </a:ext>
            </a:extLst>
          </p:cNvPr>
          <p:cNvGrpSpPr/>
          <p:nvPr/>
        </p:nvGrpSpPr>
        <p:grpSpPr>
          <a:xfrm rot="5400000">
            <a:off x="5793229" y="5333425"/>
            <a:ext cx="290336" cy="76507"/>
            <a:chOff x="7529811" y="3713163"/>
            <a:chExt cx="640072" cy="158750"/>
          </a:xfrm>
        </p:grpSpPr>
        <p:cxnSp>
          <p:nvCxnSpPr>
            <p:cNvPr id="137" name="Straight Connector 136">
              <a:extLst>
                <a:ext uri="{FF2B5EF4-FFF2-40B4-BE49-F238E27FC236}">
                  <a16:creationId xmlns:a16="http://schemas.microsoft.com/office/drawing/2014/main" xmlns="" id="{274849B0-67CD-4210-85C8-42433B4A38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C429121C-12B0-452F-8AF1-C9EAFE1E0D1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A7FC95A-DC3E-4208-B693-FA28EEF948E3}"/>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84CC659-080F-4B06-ADE4-E09239C7053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64135D1-0B76-4D72-99EA-6B63E9008E73}"/>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36F0A59-D151-4B9F-9877-F485B4110761}"/>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B32C21A-CEB0-4A19-B2CC-54A618D094E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587C92A-EBA7-4310-8F82-12E2C7621B3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24C944C-F178-4103-A4A2-5DBFC653F331}"/>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xmlns="" id="{D5505D13-002F-4D66-ABC2-F9DC2F0563C4}"/>
              </a:ext>
            </a:extLst>
          </p:cNvPr>
          <p:cNvCxnSpPr>
            <a:cxnSpLocks/>
          </p:cNvCxnSpPr>
          <p:nvPr/>
        </p:nvCxnSpPr>
        <p:spPr>
          <a:xfrm>
            <a:off x="2992422" y="4718780"/>
            <a:ext cx="259922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DA58ED68-50CC-40DC-BC8A-0D8A43C08FBD}"/>
              </a:ext>
            </a:extLst>
          </p:cNvPr>
          <p:cNvCxnSpPr>
            <a:cxnSpLocks/>
          </p:cNvCxnSpPr>
          <p:nvPr/>
        </p:nvCxnSpPr>
        <p:spPr>
          <a:xfrm>
            <a:off x="2976817" y="5773948"/>
            <a:ext cx="2957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3D8806A-B464-4BB6-867A-0189563C8E75}"/>
              </a:ext>
            </a:extLst>
          </p:cNvPr>
          <p:cNvCxnSpPr>
            <a:cxnSpLocks/>
          </p:cNvCxnSpPr>
          <p:nvPr/>
        </p:nvCxnSpPr>
        <p:spPr>
          <a:xfrm>
            <a:off x="2971785" y="5542443"/>
            <a:ext cx="0" cy="2302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B8E685F-64CF-4253-8455-192706FCEE79}"/>
              </a:ext>
            </a:extLst>
          </p:cNvPr>
          <p:cNvCxnSpPr>
            <a:cxnSpLocks/>
          </p:cNvCxnSpPr>
          <p:nvPr/>
        </p:nvCxnSpPr>
        <p:spPr>
          <a:xfrm>
            <a:off x="5933435" y="5516847"/>
            <a:ext cx="0" cy="2558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xmlns="" id="{0646D11C-040D-43CA-8143-1B110D2FB131}"/>
              </a:ext>
            </a:extLst>
          </p:cNvPr>
          <p:cNvGrpSpPr/>
          <p:nvPr/>
        </p:nvGrpSpPr>
        <p:grpSpPr>
          <a:xfrm rot="10800000">
            <a:off x="4492754" y="5779475"/>
            <a:ext cx="55282" cy="119978"/>
            <a:chOff x="7132321" y="4612913"/>
            <a:chExt cx="119270" cy="287888"/>
          </a:xfrm>
        </p:grpSpPr>
        <p:sp>
          <p:nvSpPr>
            <p:cNvPr id="184"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xmlns="" id="{69503D9D-5345-485E-9178-1F2E5A4F3E12}"/>
                  </a:ext>
                </a:extLst>
              </p:cNvPr>
              <p:cNvSpPr txBox="1"/>
              <p:nvPr/>
            </p:nvSpPr>
            <p:spPr>
              <a:xfrm>
                <a:off x="2671864" y="5342702"/>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186" name="TextBox 185">
                <a:extLst>
                  <a:ext uri="{FF2B5EF4-FFF2-40B4-BE49-F238E27FC236}">
                    <a16:creationId xmlns:a16="http://schemas.microsoft.com/office/drawing/2014/main" id="{69503D9D-5345-485E-9178-1F2E5A4F3E12}"/>
                  </a:ext>
                </a:extLst>
              </p:cNvPr>
              <p:cNvSpPr txBox="1">
                <a:spLocks noRot="1" noChangeAspect="1" noMove="1" noResize="1" noEditPoints="1" noAdjustHandles="1" noChangeArrowheads="1" noChangeShapeType="1" noTextEdit="1"/>
              </p:cNvSpPr>
              <p:nvPr/>
            </p:nvSpPr>
            <p:spPr>
              <a:xfrm>
                <a:off x="2671864" y="5342702"/>
                <a:ext cx="198964" cy="184666"/>
              </a:xfrm>
              <a:prstGeom prst="rect">
                <a:avLst/>
              </a:prstGeom>
              <a:blipFill>
                <a:blip r:embed="rId2"/>
                <a:stretch>
                  <a:fillRect l="-18182" r="-3030"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xmlns="" id="{E954FCF3-EDF4-44D6-8D3B-73CCF0A8A1C9}"/>
                  </a:ext>
                </a:extLst>
              </p:cNvPr>
              <p:cNvSpPr txBox="1"/>
              <p:nvPr/>
            </p:nvSpPr>
            <p:spPr>
              <a:xfrm>
                <a:off x="2639477" y="4032105"/>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187" name="TextBox 186">
                <a:extLst>
                  <a:ext uri="{FF2B5EF4-FFF2-40B4-BE49-F238E27FC236}">
                    <a16:creationId xmlns:a16="http://schemas.microsoft.com/office/drawing/2014/main" id="{E954FCF3-EDF4-44D6-8D3B-73CCF0A8A1C9}"/>
                  </a:ext>
                </a:extLst>
              </p:cNvPr>
              <p:cNvSpPr txBox="1">
                <a:spLocks noRot="1" noChangeAspect="1" noMove="1" noResize="1" noEditPoints="1" noAdjustHandles="1" noChangeArrowheads="1" noChangeShapeType="1" noTextEdit="1"/>
              </p:cNvSpPr>
              <p:nvPr/>
            </p:nvSpPr>
            <p:spPr>
              <a:xfrm>
                <a:off x="2639477" y="4032105"/>
                <a:ext cx="202555" cy="184666"/>
              </a:xfrm>
              <a:prstGeom prst="rect">
                <a:avLst/>
              </a:prstGeom>
              <a:blipFill>
                <a:blip r:embed="rId3"/>
                <a:stretch>
                  <a:fillRect l="-18182" r="-6061"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xmlns="" id="{06655FCD-4B88-4C83-BB3E-E67C8978FDB3}"/>
                  </a:ext>
                </a:extLst>
              </p:cNvPr>
              <p:cNvSpPr txBox="1"/>
              <p:nvPr/>
            </p:nvSpPr>
            <p:spPr>
              <a:xfrm>
                <a:off x="6091128" y="5292461"/>
                <a:ext cx="8615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=9.7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89" name="TextBox 188">
                <a:extLst>
                  <a:ext uri="{FF2B5EF4-FFF2-40B4-BE49-F238E27FC236}">
                    <a16:creationId xmlns:a16="http://schemas.microsoft.com/office/drawing/2014/main" id="{06655FCD-4B88-4C83-BB3E-E67C8978FDB3}"/>
                  </a:ext>
                </a:extLst>
              </p:cNvPr>
              <p:cNvSpPr txBox="1">
                <a:spLocks noRot="1" noChangeAspect="1" noMove="1" noResize="1" noEditPoints="1" noAdjustHandles="1" noChangeArrowheads="1" noChangeShapeType="1" noTextEdit="1"/>
              </p:cNvSpPr>
              <p:nvPr/>
            </p:nvSpPr>
            <p:spPr>
              <a:xfrm>
                <a:off x="6091128" y="5292461"/>
                <a:ext cx="861518" cy="184666"/>
              </a:xfrm>
              <a:prstGeom prst="rect">
                <a:avLst/>
              </a:prstGeom>
              <a:blipFill>
                <a:blip r:embed="rId4"/>
                <a:stretch>
                  <a:fillRect l="-4225" r="-352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xmlns="" id="{DD506070-295A-42A2-A88A-9E9BD754D637}"/>
                  </a:ext>
                </a:extLst>
              </p:cNvPr>
              <p:cNvSpPr txBox="1"/>
              <p:nvPr/>
            </p:nvSpPr>
            <p:spPr>
              <a:xfrm>
                <a:off x="4354745" y="5986149"/>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1" name="TextBox 190">
                <a:extLst>
                  <a:ext uri="{FF2B5EF4-FFF2-40B4-BE49-F238E27FC236}">
                    <a16:creationId xmlns:a16="http://schemas.microsoft.com/office/drawing/2014/main" id="{DD506070-295A-42A2-A88A-9E9BD754D637}"/>
                  </a:ext>
                </a:extLst>
              </p:cNvPr>
              <p:cNvSpPr txBox="1">
                <a:spLocks noRot="1" noChangeAspect="1" noMove="1" noResize="1" noEditPoints="1" noAdjustHandles="1" noChangeArrowheads="1" noChangeShapeType="1" noTextEdit="1"/>
              </p:cNvSpPr>
              <p:nvPr/>
            </p:nvSpPr>
            <p:spPr>
              <a:xfrm>
                <a:off x="4354745" y="5986149"/>
                <a:ext cx="424860" cy="184666"/>
              </a:xfrm>
              <a:prstGeom prst="rect">
                <a:avLst/>
              </a:prstGeom>
              <a:blipFill>
                <a:blip r:embed="rId6"/>
                <a:stretch>
                  <a:fillRect l="-5714" r="-185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xmlns="" id="{051AFA95-9EC1-45D3-A004-58907611ABB7}"/>
                  </a:ext>
                </a:extLst>
              </p:cNvPr>
              <p:cNvSpPr txBox="1"/>
              <p:nvPr/>
            </p:nvSpPr>
            <p:spPr>
              <a:xfrm>
                <a:off x="5953037" y="4572791"/>
                <a:ext cx="410241" cy="184666"/>
              </a:xfrm>
              <a:prstGeom prst="rect">
                <a:avLst/>
              </a:prstGeom>
              <a:noFill/>
            </p:spPr>
            <p:txBody>
              <a:bodyPr wrap="none" lIns="0" tIns="0" rIns="0" bIns="0" rtlCol="0">
                <a:spAutoFit/>
              </a:bodyPr>
              <a:lstStyle/>
              <a:p>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=100</a:t>
                </a:r>
              </a:p>
            </p:txBody>
          </p:sp>
        </mc:Choice>
        <mc:Fallback xmlns="">
          <p:sp>
            <p:nvSpPr>
              <p:cNvPr id="192" name="TextBox 191">
                <a:extLst>
                  <a:ext uri="{FF2B5EF4-FFF2-40B4-BE49-F238E27FC236}">
                    <a16:creationId xmlns:a16="http://schemas.microsoft.com/office/drawing/2014/main" id="{051AFA95-9EC1-45D3-A004-58907611ABB7}"/>
                  </a:ext>
                </a:extLst>
              </p:cNvPr>
              <p:cNvSpPr txBox="1">
                <a:spLocks noRot="1" noChangeAspect="1" noMove="1" noResize="1" noEditPoints="1" noAdjustHandles="1" noChangeArrowheads="1" noChangeShapeType="1" noTextEdit="1"/>
              </p:cNvSpPr>
              <p:nvPr/>
            </p:nvSpPr>
            <p:spPr>
              <a:xfrm>
                <a:off x="5953037" y="4572791"/>
                <a:ext cx="410241" cy="184666"/>
              </a:xfrm>
              <a:prstGeom prst="rect">
                <a:avLst/>
              </a:prstGeom>
              <a:blipFill>
                <a:blip r:embed="rId7"/>
                <a:stretch>
                  <a:fillRect l="-17910" t="-26667" r="-22388" b="-53333"/>
                </a:stretch>
              </a:blipFill>
            </p:spPr>
            <p:txBody>
              <a:bodyPr/>
              <a:lstStyle/>
              <a:p>
                <a:r>
                  <a:rPr lang="en-US">
                    <a:noFill/>
                  </a:rPr>
                  <a:t> </a:t>
                </a:r>
              </a:p>
            </p:txBody>
          </p:sp>
        </mc:Fallback>
      </mc:AlternateContent>
      <p:cxnSp>
        <p:nvCxnSpPr>
          <p:cNvPr id="196"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065448" y="4010161"/>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6101158" y="4032595"/>
                <a:ext cx="530915"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1 </m:t>
                      </m:r>
                      <m:r>
                        <m:rPr>
                          <m:sty m:val="p"/>
                        </m:rPr>
                        <a:rPr lang="en-US" sz="1050">
                          <a:latin typeface="Cambria Math" panose="02040503050406030204" pitchFamily="18" charset="0"/>
                        </a:rPr>
                        <m:t>mA</m:t>
                      </m:r>
                    </m:oMath>
                  </m:oMathPara>
                </a14:m>
                <a:endParaRPr lang="en-US" sz="1050" dirty="0"/>
              </a:p>
            </p:txBody>
          </p:sp>
        </mc:Choice>
        <mc:Fallback xmlns="">
          <p:sp>
            <p:nvSpPr>
              <p:cNvPr id="197" name="Rectangle 196">
                <a:extLst>
                  <a:ext uri="{FF2B5EF4-FFF2-40B4-BE49-F238E27FC236}">
                    <a16:creationId xmlns:a16="http://schemas.microsoft.com/office/drawing/2014/main" id="{847CA505-0F36-497B-8DE0-BAD274D1E9DB}"/>
                  </a:ext>
                </a:extLst>
              </p:cNvPr>
              <p:cNvSpPr>
                <a:spLocks noRot="1" noChangeAspect="1" noMove="1" noResize="1" noEditPoints="1" noAdjustHandles="1" noChangeArrowheads="1" noChangeShapeType="1" noTextEdit="1"/>
              </p:cNvSpPr>
              <p:nvPr/>
            </p:nvSpPr>
            <p:spPr>
              <a:xfrm>
                <a:off x="6101158" y="4032595"/>
                <a:ext cx="530915" cy="261610"/>
              </a:xfrm>
              <a:prstGeom prst="rect">
                <a:avLst/>
              </a:prstGeom>
              <a:blipFill>
                <a:blip r:embed="rId8"/>
                <a:stretch>
                  <a:fillRect/>
                </a:stretch>
              </a:blipFill>
            </p:spPr>
            <p:txBody>
              <a:bodyPr/>
              <a:lstStyle/>
              <a:p>
                <a:r>
                  <a:rPr lang="en-US">
                    <a:noFill/>
                  </a:rPr>
                  <a:t> </a:t>
                </a:r>
              </a:p>
            </p:txBody>
          </p:sp>
        </mc:Fallback>
      </mc:AlternateContent>
      <p:grpSp>
        <p:nvGrpSpPr>
          <p:cNvPr id="105" name="Group 104">
            <a:extLst>
              <a:ext uri="{FF2B5EF4-FFF2-40B4-BE49-F238E27FC236}">
                <a16:creationId xmlns:a16="http://schemas.microsoft.com/office/drawing/2014/main" xmlns="" id="{47A8323B-FF60-4D34-8A2B-C5EB4710A824}"/>
              </a:ext>
            </a:extLst>
          </p:cNvPr>
          <p:cNvGrpSpPr/>
          <p:nvPr/>
        </p:nvGrpSpPr>
        <p:grpSpPr>
          <a:xfrm rot="5400000">
            <a:off x="2835014" y="4075989"/>
            <a:ext cx="290336" cy="76507"/>
            <a:chOff x="7529811" y="3713163"/>
            <a:chExt cx="640072" cy="158750"/>
          </a:xfrm>
        </p:grpSpPr>
        <p:cxnSp>
          <p:nvCxnSpPr>
            <p:cNvPr id="106" name="Straight Connector 105">
              <a:extLst>
                <a:ext uri="{FF2B5EF4-FFF2-40B4-BE49-F238E27FC236}">
                  <a16:creationId xmlns:a16="http://schemas.microsoft.com/office/drawing/2014/main" xmlns="" id="{7139B8B3-037E-4E57-859E-6EF5D846D9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49B96381-EEB1-4E5D-A5D5-1CC7661C2FD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033B120D-784B-4ABF-AEF3-94CE553581E6}"/>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6DA7E8A5-DE65-4148-9314-9DD7C654652D}"/>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5E966CAA-85F4-4E31-9653-484919C59680}"/>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CC1243FE-AE92-475B-9436-3F4ED147113F}"/>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2DFC507A-7129-413F-A7B5-37328FAA822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CFFEC375-B04B-42A5-9BF2-4C9113268325}"/>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2D9EC28D-0D04-4FA9-BFF6-8B8742ABCA55}"/>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xmlns="" id="{11312EB7-1DB7-4127-AC23-DDD05BAA38CF}"/>
              </a:ext>
            </a:extLst>
          </p:cNvPr>
          <p:cNvGrpSpPr/>
          <p:nvPr/>
        </p:nvGrpSpPr>
        <p:grpSpPr>
          <a:xfrm>
            <a:off x="4067829" y="1821125"/>
            <a:ext cx="3701787" cy="2246821"/>
            <a:chOff x="7199148" y="1569156"/>
            <a:chExt cx="3701787" cy="2246821"/>
          </a:xfrm>
        </p:grpSpPr>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8246948" y="2000932"/>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7982541" y="2154080"/>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9740841" y="2149473"/>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9614087" y="1997301"/>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8401159" y="3228973"/>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8382111" y="1569156"/>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9748760" y="1577274"/>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8383398" y="2349378"/>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7840321" y="1970632"/>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id="{DF7B317B-CDFC-4DC3-93C4-784EDABFFF7A}"/>
                    </a:ext>
                  </a:extLst>
                </p:cNvPr>
                <p:cNvSpPr txBox="1">
                  <a:spLocks noRot="1" noChangeAspect="1" noMove="1" noResize="1" noEditPoints="1" noAdjustHandles="1" noChangeArrowheads="1" noChangeShapeType="1" noTextEdit="1"/>
                </p:cNvSpPr>
                <p:nvPr/>
              </p:nvSpPr>
              <p:spPr>
                <a:xfrm>
                  <a:off x="7840321" y="1970632"/>
                  <a:ext cx="450444" cy="184666"/>
                </a:xfrm>
                <a:prstGeom prst="rect">
                  <a:avLst/>
                </a:prstGeom>
                <a:blipFill>
                  <a:blip r:embed="rId9"/>
                  <a:stretch>
                    <a:fillRect l="-8108" r="-810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9834433" y="1960820"/>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id="{4274BF3B-3B74-446B-9B2B-A1E0FB8B3BD2}"/>
                    </a:ext>
                  </a:extLst>
                </p:cNvPr>
                <p:cNvSpPr txBox="1">
                  <a:spLocks noRot="1" noChangeAspect="1" noMove="1" noResize="1" noEditPoints="1" noAdjustHandles="1" noChangeArrowheads="1" noChangeShapeType="1" noTextEdit="1"/>
                </p:cNvSpPr>
                <p:nvPr/>
              </p:nvSpPr>
              <p:spPr>
                <a:xfrm>
                  <a:off x="9834433" y="1960820"/>
                  <a:ext cx="450444" cy="184666"/>
                </a:xfrm>
                <a:prstGeom prst="rect">
                  <a:avLst/>
                </a:prstGeom>
                <a:blipFill>
                  <a:blip r:embed="rId10"/>
                  <a:stretch>
                    <a:fillRect l="-8219" r="-9589" b="-6667"/>
                  </a:stretch>
                </a:blipFill>
              </p:spPr>
              <p:txBody>
                <a:bodyPr/>
                <a:lstStyle/>
                <a:p>
                  <a:r>
                    <a:rPr lang="en-US">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8790585" y="2343213"/>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9316036" y="2301240"/>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9357055" y="2361229"/>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8389415" y="1569156"/>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F6D9CEE9-575E-45F9-8453-D00AB6837C47}"/>
                </a:ext>
              </a:extLst>
            </p:cNvPr>
            <p:cNvGrpSpPr/>
            <p:nvPr/>
          </p:nvGrpSpPr>
          <p:grpSpPr>
            <a:xfrm>
              <a:off x="7406800" y="2708274"/>
              <a:ext cx="280048" cy="955439"/>
              <a:chOff x="6952646" y="2910492"/>
              <a:chExt cx="280048" cy="955439"/>
            </a:xfrm>
          </p:grpSpPr>
          <p:sp>
            <p:nvSpPr>
              <p:cNvPr id="6" name="Oval 5">
                <a:extLst>
                  <a:ext uri="{FF2B5EF4-FFF2-40B4-BE49-F238E27FC236}">
                    <a16:creationId xmlns:a16="http://schemas.microsoft.com/office/drawing/2014/main" xmlns="" id="{797473A1-7676-43DF-AA79-0A21DAACE7D1}"/>
                  </a:ext>
                </a:extLst>
              </p:cNvPr>
              <p:cNvSpPr/>
              <p:nvPr/>
            </p:nvSpPr>
            <p:spPr>
              <a:xfrm>
                <a:off x="6952646" y="3228973"/>
                <a:ext cx="262831" cy="3238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D5EAD0BF-3A02-47C3-822E-688550D50530}"/>
                  </a:ext>
                </a:extLst>
              </p:cNvPr>
              <p:cNvSpPr txBox="1"/>
              <p:nvPr/>
            </p:nvSpPr>
            <p:spPr>
              <a:xfrm>
                <a:off x="6958260" y="3157526"/>
                <a:ext cx="274434" cy="307777"/>
              </a:xfrm>
              <a:prstGeom prst="rect">
                <a:avLst/>
              </a:prstGeom>
              <a:noFill/>
            </p:spPr>
            <p:txBody>
              <a:bodyPr wrap="none" rtlCol="0">
                <a:spAutoFit/>
              </a:bodyPr>
              <a:lstStyle/>
              <a:p>
                <a:r>
                  <a:rPr lang="en-US" sz="1400" dirty="0"/>
                  <a:t>+</a:t>
                </a:r>
              </a:p>
            </p:txBody>
          </p:sp>
          <p:sp>
            <p:nvSpPr>
              <p:cNvPr id="173" name="TextBox 172">
                <a:extLst>
                  <a:ext uri="{FF2B5EF4-FFF2-40B4-BE49-F238E27FC236}">
                    <a16:creationId xmlns:a16="http://schemas.microsoft.com/office/drawing/2014/main" xmlns="" id="{59F76C5B-ACE0-45A1-917C-675DAFC4D402}"/>
                  </a:ext>
                </a:extLst>
              </p:cNvPr>
              <p:cNvSpPr txBox="1"/>
              <p:nvPr/>
            </p:nvSpPr>
            <p:spPr>
              <a:xfrm>
                <a:off x="6980220" y="3323693"/>
                <a:ext cx="239168" cy="307777"/>
              </a:xfrm>
              <a:prstGeom prst="rect">
                <a:avLst/>
              </a:prstGeom>
              <a:noFill/>
            </p:spPr>
            <p:txBody>
              <a:bodyPr wrap="none" rtlCol="0">
                <a:spAutoFit/>
              </a:bodyPr>
              <a:lstStyle/>
              <a:p>
                <a:r>
                  <a:rPr lang="en-US" sz="1400" dirty="0"/>
                  <a:t>-</a:t>
                </a:r>
              </a:p>
            </p:txBody>
          </p:sp>
          <p:cxnSp>
            <p:nvCxnSpPr>
              <p:cNvPr id="176" name="Straight Connector 175">
                <a:extLst>
                  <a:ext uri="{FF2B5EF4-FFF2-40B4-BE49-F238E27FC236}">
                    <a16:creationId xmlns:a16="http://schemas.microsoft.com/office/drawing/2014/main" xmlns="" id="{CF81C55A-C911-4DED-A3F0-AD2F818E02A7}"/>
                  </a:ext>
                </a:extLst>
              </p:cNvPr>
              <p:cNvCxnSpPr>
                <a:cxnSpLocks/>
              </p:cNvCxnSpPr>
              <p:nvPr/>
            </p:nvCxnSpPr>
            <p:spPr>
              <a:xfrm>
                <a:off x="7073166" y="2910492"/>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4B978F73-98AB-4E27-A86B-7B719CDA1B4D}"/>
                  </a:ext>
                </a:extLst>
              </p:cNvPr>
              <p:cNvCxnSpPr>
                <a:cxnSpLocks/>
              </p:cNvCxnSpPr>
              <p:nvPr/>
            </p:nvCxnSpPr>
            <p:spPr>
              <a:xfrm>
                <a:off x="7084061" y="3552819"/>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xmlns="" id="{1BAE246E-BE16-4D65-96A7-334B8F118608}"/>
                </a:ext>
              </a:extLst>
            </p:cNvPr>
            <p:cNvGrpSpPr/>
            <p:nvPr/>
          </p:nvGrpSpPr>
          <p:grpSpPr>
            <a:xfrm>
              <a:off x="10409644" y="2708274"/>
              <a:ext cx="280048" cy="955439"/>
              <a:chOff x="6952646" y="2910492"/>
              <a:chExt cx="280048" cy="955439"/>
            </a:xfrm>
          </p:grpSpPr>
          <p:sp>
            <p:nvSpPr>
              <p:cNvPr id="181" name="Oval 180">
                <a:extLst>
                  <a:ext uri="{FF2B5EF4-FFF2-40B4-BE49-F238E27FC236}">
                    <a16:creationId xmlns:a16="http://schemas.microsoft.com/office/drawing/2014/main" xmlns="" id="{0CAF7A6D-3F0B-4F55-8B20-31CEF8E4702C}"/>
                  </a:ext>
                </a:extLst>
              </p:cNvPr>
              <p:cNvSpPr/>
              <p:nvPr/>
            </p:nvSpPr>
            <p:spPr>
              <a:xfrm>
                <a:off x="6952646" y="3228973"/>
                <a:ext cx="262831" cy="3238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a:extLst>
                  <a:ext uri="{FF2B5EF4-FFF2-40B4-BE49-F238E27FC236}">
                    <a16:creationId xmlns:a16="http://schemas.microsoft.com/office/drawing/2014/main" xmlns="" id="{9AAA16E3-4630-43BC-8230-17E90C73228B}"/>
                  </a:ext>
                </a:extLst>
              </p:cNvPr>
              <p:cNvSpPr txBox="1"/>
              <p:nvPr/>
            </p:nvSpPr>
            <p:spPr>
              <a:xfrm>
                <a:off x="6958260" y="3157526"/>
                <a:ext cx="274434" cy="307777"/>
              </a:xfrm>
              <a:prstGeom prst="rect">
                <a:avLst/>
              </a:prstGeom>
              <a:noFill/>
            </p:spPr>
            <p:txBody>
              <a:bodyPr wrap="none" rtlCol="0">
                <a:spAutoFit/>
              </a:bodyPr>
              <a:lstStyle/>
              <a:p>
                <a:r>
                  <a:rPr lang="en-US" sz="1400" dirty="0"/>
                  <a:t>+</a:t>
                </a:r>
              </a:p>
            </p:txBody>
          </p:sp>
          <p:sp>
            <p:nvSpPr>
              <p:cNvPr id="194" name="TextBox 193">
                <a:extLst>
                  <a:ext uri="{FF2B5EF4-FFF2-40B4-BE49-F238E27FC236}">
                    <a16:creationId xmlns:a16="http://schemas.microsoft.com/office/drawing/2014/main" xmlns="" id="{691830C3-B9DA-43D3-A47F-9B7300BADC5E}"/>
                  </a:ext>
                </a:extLst>
              </p:cNvPr>
              <p:cNvSpPr txBox="1"/>
              <p:nvPr/>
            </p:nvSpPr>
            <p:spPr>
              <a:xfrm>
                <a:off x="6980220" y="3323693"/>
                <a:ext cx="239168" cy="307777"/>
              </a:xfrm>
              <a:prstGeom prst="rect">
                <a:avLst/>
              </a:prstGeom>
              <a:noFill/>
            </p:spPr>
            <p:txBody>
              <a:bodyPr wrap="none" rtlCol="0">
                <a:spAutoFit/>
              </a:bodyPr>
              <a:lstStyle/>
              <a:p>
                <a:r>
                  <a:rPr lang="en-US" sz="1400" dirty="0"/>
                  <a:t>-</a:t>
                </a:r>
              </a:p>
            </p:txBody>
          </p:sp>
          <p:cxnSp>
            <p:nvCxnSpPr>
              <p:cNvPr id="195" name="Straight Connector 194">
                <a:extLst>
                  <a:ext uri="{FF2B5EF4-FFF2-40B4-BE49-F238E27FC236}">
                    <a16:creationId xmlns:a16="http://schemas.microsoft.com/office/drawing/2014/main" xmlns="" id="{C180AF74-30E0-4B35-8364-23EAD111440C}"/>
                  </a:ext>
                </a:extLst>
              </p:cNvPr>
              <p:cNvCxnSpPr>
                <a:cxnSpLocks/>
              </p:cNvCxnSpPr>
              <p:nvPr/>
            </p:nvCxnSpPr>
            <p:spPr>
              <a:xfrm>
                <a:off x="7073166" y="2910492"/>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CA42A300-6799-4160-9ACA-534E4A12B8EF}"/>
                  </a:ext>
                </a:extLst>
              </p:cNvPr>
              <p:cNvCxnSpPr>
                <a:cxnSpLocks/>
              </p:cNvCxnSpPr>
              <p:nvPr/>
            </p:nvCxnSpPr>
            <p:spPr>
              <a:xfrm>
                <a:off x="7084061" y="3552819"/>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7527320" y="2708274"/>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10097254" y="2708274"/>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7386527" y="3556067"/>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10396814" y="3566086"/>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xmlns="" id="{CFA50FA5-9EC9-4877-B3A4-EE12AA4D6F94}"/>
                    </a:ext>
                  </a:extLst>
                </p:cNvPr>
                <p:cNvSpPr txBox="1"/>
                <p:nvPr/>
              </p:nvSpPr>
              <p:spPr>
                <a:xfrm>
                  <a:off x="7199148" y="3104471"/>
                  <a:ext cx="18569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m:oMathPara>
                  </a14:m>
                  <a:endParaRPr lang="en-US" sz="1200" dirty="0"/>
                </a:p>
              </p:txBody>
            </p:sp>
          </mc:Choice>
          <mc:Fallback xmlns="">
            <p:sp>
              <p:nvSpPr>
                <p:cNvPr id="211" name="TextBox 210">
                  <a:extLst>
                    <a:ext uri="{FF2B5EF4-FFF2-40B4-BE49-F238E27FC236}">
                      <a16:creationId xmlns:a16="http://schemas.microsoft.com/office/drawing/2014/main" id="{CFA50FA5-9EC9-4877-B3A4-EE12AA4D6F94}"/>
                    </a:ext>
                  </a:extLst>
                </p:cNvPr>
                <p:cNvSpPr txBox="1">
                  <a:spLocks noRot="1" noChangeAspect="1" noMove="1" noResize="1" noEditPoints="1" noAdjustHandles="1" noChangeArrowheads="1" noChangeShapeType="1" noTextEdit="1"/>
                </p:cNvSpPr>
                <p:nvPr/>
              </p:nvSpPr>
              <p:spPr>
                <a:xfrm>
                  <a:off x="7199148" y="3104471"/>
                  <a:ext cx="185692" cy="184666"/>
                </a:xfrm>
                <a:prstGeom prst="rect">
                  <a:avLst/>
                </a:prstGeom>
                <a:blipFill>
                  <a:blip r:embed="rId11"/>
                  <a:stretch>
                    <a:fillRect l="-9677" r="-3226"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xmlns="" id="{EAD23AF1-93EC-4C8B-8A93-51D161528547}"/>
                    </a:ext>
                  </a:extLst>
                </p:cNvPr>
                <p:cNvSpPr txBox="1"/>
                <p:nvPr/>
              </p:nvSpPr>
              <p:spPr>
                <a:xfrm>
                  <a:off x="10711652" y="3090697"/>
                  <a:ext cx="18928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m:oMathPara>
                  </a14:m>
                  <a:endParaRPr lang="en-US" sz="1200" dirty="0"/>
                </a:p>
              </p:txBody>
            </p:sp>
          </mc:Choice>
          <mc:Fallback xmlns="">
            <p:sp>
              <p:nvSpPr>
                <p:cNvPr id="212" name="TextBox 211">
                  <a:extLst>
                    <a:ext uri="{FF2B5EF4-FFF2-40B4-BE49-F238E27FC236}">
                      <a16:creationId xmlns:a16="http://schemas.microsoft.com/office/drawing/2014/main" id="{EAD23AF1-93EC-4C8B-8A93-51D161528547}"/>
                    </a:ext>
                  </a:extLst>
                </p:cNvPr>
                <p:cNvSpPr txBox="1">
                  <a:spLocks noRot="1" noChangeAspect="1" noMove="1" noResize="1" noEditPoints="1" noAdjustHandles="1" noChangeArrowheads="1" noChangeShapeType="1" noTextEdit="1"/>
                </p:cNvSpPr>
                <p:nvPr/>
              </p:nvSpPr>
              <p:spPr>
                <a:xfrm>
                  <a:off x="10711652" y="3090697"/>
                  <a:ext cx="189283" cy="184666"/>
                </a:xfrm>
                <a:prstGeom prst="rect">
                  <a:avLst/>
                </a:prstGeom>
                <a:blipFill>
                  <a:blip r:embed="rId12"/>
                  <a:stretch>
                    <a:fillRect l="-9375" r="-3125"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9005367" y="2382681"/>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id="{20CB21DC-6D12-4BAE-A866-A18B05B9D179}"/>
                    </a:ext>
                  </a:extLst>
                </p:cNvPr>
                <p:cNvSpPr txBox="1">
                  <a:spLocks noRot="1" noChangeAspect="1" noMove="1" noResize="1" noEditPoints="1" noAdjustHandles="1" noChangeArrowheads="1" noChangeShapeType="1" noTextEdit="1"/>
                </p:cNvSpPr>
                <p:nvPr/>
              </p:nvSpPr>
              <p:spPr>
                <a:xfrm>
                  <a:off x="9005367" y="2382681"/>
                  <a:ext cx="184153" cy="184666"/>
                </a:xfrm>
                <a:prstGeom prst="rect">
                  <a:avLst/>
                </a:prstGeom>
                <a:blipFill>
                  <a:blip r:embed="rId13"/>
                  <a:stretch>
                    <a:fillRect l="-13333" r="-6667" b="-1000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8754913" y="2111227"/>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9115969" y="2092820"/>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9492010" y="2630245"/>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a16="http://schemas.microsoft.com/office/drawing/2014/main" id="{9B88280C-9D7D-4041-AAA8-88312DD57C26}"/>
                    </a:ext>
                  </a:extLst>
                </p:cNvPr>
                <p:cNvSpPr txBox="1">
                  <a:spLocks noRot="1" noChangeAspect="1" noMove="1" noResize="1" noEditPoints="1" noAdjustHandles="1" noChangeArrowheads="1" noChangeShapeType="1" noTextEdit="1"/>
                </p:cNvSpPr>
                <p:nvPr/>
              </p:nvSpPr>
              <p:spPr>
                <a:xfrm>
                  <a:off x="9492010" y="2630245"/>
                  <a:ext cx="206723" cy="184666"/>
                </a:xfrm>
                <a:prstGeom prst="rect">
                  <a:avLst/>
                </a:prstGeom>
                <a:blipFill>
                  <a:blip r:embed="rId14"/>
                  <a:stretch>
                    <a:fillRect l="-23529" r="-294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8477093" y="2630245"/>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a16="http://schemas.microsoft.com/office/drawing/2014/main" id="{7FAAF424-A97C-4058-B157-9C5AC7F0F121}"/>
                    </a:ext>
                  </a:extLst>
                </p:cNvPr>
                <p:cNvSpPr txBox="1">
                  <a:spLocks noRot="1" noChangeAspect="1" noMove="1" noResize="1" noEditPoints="1" noAdjustHandles="1" noChangeArrowheads="1" noChangeShapeType="1" noTextEdit="1"/>
                </p:cNvSpPr>
                <p:nvPr/>
              </p:nvSpPr>
              <p:spPr>
                <a:xfrm>
                  <a:off x="8477093" y="2630245"/>
                  <a:ext cx="203133" cy="184666"/>
                </a:xfrm>
                <a:prstGeom prst="rect">
                  <a:avLst/>
                </a:prstGeom>
                <a:blipFill>
                  <a:blip r:embed="rId15"/>
                  <a:stretch>
                    <a:fillRect l="-24242" r="-303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xmlns="" id="{48FD20B0-13E7-4CFE-B1DD-855B67DAC775}"/>
                  </a:ext>
                </a:extLst>
              </p:cNvPr>
              <p:cNvSpPr txBox="1"/>
              <p:nvPr/>
            </p:nvSpPr>
            <p:spPr>
              <a:xfrm>
                <a:off x="6057759" y="4765377"/>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3</m:t>
                          </m:r>
                        </m:sub>
                      </m:sSub>
                    </m:oMath>
                  </m:oMathPara>
                </a14:m>
                <a:endParaRPr lang="en-US" sz="1200" dirty="0"/>
              </a:p>
            </p:txBody>
          </p:sp>
        </mc:Choice>
        <mc:Fallback xmlns="">
          <p:sp>
            <p:nvSpPr>
              <p:cNvPr id="217" name="TextBox 216">
                <a:extLst>
                  <a:ext uri="{FF2B5EF4-FFF2-40B4-BE49-F238E27FC236}">
                    <a16:creationId xmlns:a16="http://schemas.microsoft.com/office/drawing/2014/main" id="{48FD20B0-13E7-4CFE-B1DD-855B67DAC775}"/>
                  </a:ext>
                </a:extLst>
              </p:cNvPr>
              <p:cNvSpPr txBox="1">
                <a:spLocks noRot="1" noChangeAspect="1" noMove="1" noResize="1" noEditPoints="1" noAdjustHandles="1" noChangeArrowheads="1" noChangeShapeType="1" noTextEdit="1"/>
              </p:cNvSpPr>
              <p:nvPr/>
            </p:nvSpPr>
            <p:spPr>
              <a:xfrm>
                <a:off x="6057759" y="4765377"/>
                <a:ext cx="206723" cy="184666"/>
              </a:xfrm>
              <a:prstGeom prst="rect">
                <a:avLst/>
              </a:prstGeom>
              <a:blipFill>
                <a:blip r:embed="rId16"/>
                <a:stretch>
                  <a:fillRect l="-23529" r="-2941" b="-26667"/>
                </a:stretch>
              </a:blipFill>
            </p:spPr>
            <p:txBody>
              <a:bodyPr/>
              <a:lstStyle/>
              <a:p>
                <a:r>
                  <a:rPr lang="en-US">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5929215" y="3480942"/>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TextBox 210">
                <a:extLst>
                  <a:ext uri="{FF2B5EF4-FFF2-40B4-BE49-F238E27FC236}">
                    <a16:creationId xmlns:a16="http://schemas.microsoft.com/office/drawing/2014/main" xmlns="" id="{CFA50FA5-9EC9-4877-B3A4-EE12AA4D6F94}"/>
                  </a:ext>
                </a:extLst>
              </p:cNvPr>
              <p:cNvSpPr txBox="1"/>
              <p:nvPr/>
            </p:nvSpPr>
            <p:spPr>
              <a:xfrm>
                <a:off x="6308032" y="3666793"/>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b="0" i="1" smtClean="0">
                          <a:latin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146"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6308032" y="3666793"/>
                <a:ext cx="575542" cy="184666"/>
              </a:xfrm>
              <a:prstGeom prst="rect">
                <a:avLst/>
              </a:prstGeom>
              <a:blipFill rotWithShape="1">
                <a:blip r:embed="rId17"/>
                <a:stretch>
                  <a:fillRect l="-8511" r="-1064" b="-23333"/>
                </a:stretch>
              </a:blipFill>
            </p:spPr>
            <p:txBody>
              <a:bodyPr/>
              <a:lstStyle/>
              <a:p>
                <a:r>
                  <a:rPr lang="es-CR">
                    <a:noFill/>
                  </a:rPr>
                  <a:t> </a:t>
                </a:r>
              </a:p>
            </p:txBody>
          </p:sp>
        </mc:Fallback>
      </mc:AlternateContent>
      <p:sp>
        <p:nvSpPr>
          <p:cNvPr id="147" name="TextBox 31">
            <a:extLst>
              <a:ext uri="{FF2B5EF4-FFF2-40B4-BE49-F238E27FC236}">
                <a16:creationId xmlns:a16="http://schemas.microsoft.com/office/drawing/2014/main" xmlns="" id="{AFDFABC7-9FD6-4358-BAE3-6DE9C4E6F906}"/>
              </a:ext>
            </a:extLst>
          </p:cNvPr>
          <p:cNvSpPr txBox="1"/>
          <p:nvPr/>
        </p:nvSpPr>
        <p:spPr>
          <a:xfrm>
            <a:off x="801512" y="496711"/>
            <a:ext cx="2615331" cy="369332"/>
          </a:xfrm>
          <a:prstGeom prst="rect">
            <a:avLst/>
          </a:prstGeom>
          <a:noFill/>
        </p:spPr>
        <p:txBody>
          <a:bodyPr wrap="none" rtlCol="0">
            <a:spAutoFit/>
          </a:bodyPr>
          <a:lstStyle/>
          <a:p>
            <a:r>
              <a:rPr lang="en-US" dirty="0"/>
              <a:t>El </a:t>
            </a:r>
            <a:r>
              <a:rPr lang="en-US" dirty="0" err="1"/>
              <a:t>amplificador</a:t>
            </a:r>
            <a:r>
              <a:rPr lang="en-US" dirty="0"/>
              <a:t> </a:t>
            </a:r>
            <a:r>
              <a:rPr lang="en-US" dirty="0" err="1"/>
              <a:t>diferencial</a:t>
            </a:r>
            <a:endParaRPr lang="en-US" dirty="0"/>
          </a:p>
        </p:txBody>
      </p:sp>
      <mc:AlternateContent xmlns:mc="http://schemas.openxmlformats.org/markup-compatibility/2006" xmlns:a14="http://schemas.microsoft.com/office/drawing/2010/main">
        <mc:Choice Requires="a14">
          <p:sp>
            <p:nvSpPr>
              <p:cNvPr id="148" name="Rectangle 219">
                <a:extLst>
                  <a:ext uri="{FF2B5EF4-FFF2-40B4-BE49-F238E27FC236}">
                    <a16:creationId xmlns:a16="http://schemas.microsoft.com/office/drawing/2014/main" xmlns="" id="{F0E93BA6-470F-40A8-9F77-624ACD2E7172}"/>
                  </a:ext>
                </a:extLst>
              </p:cNvPr>
              <p:cNvSpPr/>
              <p:nvPr/>
            </p:nvSpPr>
            <p:spPr>
              <a:xfrm>
                <a:off x="538436" y="1229205"/>
                <a:ext cx="1988193" cy="91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R" sz="1200" dirty="0"/>
                  <a:t>Amplifica la diferencia entre las dos entradas: </a:t>
                </a:r>
                <a14:m>
                  <m:oMath xmlns:m="http://schemas.openxmlformats.org/officeDocument/2006/math">
                    <m:sSub>
                      <m:sSubPr>
                        <m:ctrlPr>
                          <a:rPr lang="es-CR"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a14:m>
                <a:r>
                  <a:rPr lang="es-CR" sz="1200" dirty="0"/>
                  <a:t>y </a:t>
                </a:r>
                <a14:m>
                  <m:oMath xmlns:m="http://schemas.openxmlformats.org/officeDocument/2006/math">
                    <m:sSub>
                      <m:sSubPr>
                        <m:ctrlPr>
                          <a:rPr lang="es-CR"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a14:m>
                <a:endParaRPr lang="es-CR" sz="1200" dirty="0"/>
              </a:p>
            </p:txBody>
          </p:sp>
        </mc:Choice>
        <mc:Fallback xmlns="">
          <p:sp>
            <p:nvSpPr>
              <p:cNvPr id="148" name="Rectangle 219">
                <a:extLst>
                  <a:ext uri="{FF2B5EF4-FFF2-40B4-BE49-F238E27FC236}">
                    <a16:creationId xmlns:a16="http://schemas.microsoft.com/office/drawing/2014/main" xmlns="" xmlns:a14="http://schemas.microsoft.com/office/drawing/2010/main" id="{F0E93BA6-470F-40A8-9F77-624ACD2E7172}"/>
                  </a:ext>
                </a:extLst>
              </p:cNvPr>
              <p:cNvSpPr>
                <a:spLocks noRot="1" noChangeAspect="1" noMove="1" noResize="1" noEditPoints="1" noAdjustHandles="1" noChangeArrowheads="1" noChangeShapeType="1" noTextEdit="1"/>
              </p:cNvSpPr>
              <p:nvPr/>
            </p:nvSpPr>
            <p:spPr>
              <a:xfrm>
                <a:off x="538436" y="1229205"/>
                <a:ext cx="1988193" cy="913149"/>
              </a:xfrm>
              <a:prstGeom prst="rect">
                <a:avLst/>
              </a:prstGeom>
              <a:blipFill rotWithShape="1">
                <a:blip r:embed="rId18"/>
                <a:stretch>
                  <a:fillRect/>
                </a:stretch>
              </a:blipFill>
            </p:spPr>
            <p:txBody>
              <a:bodyPr/>
              <a:lstStyle/>
              <a:p>
                <a:r>
                  <a:rPr lang="es-CR">
                    <a:noFill/>
                  </a:rPr>
                  <a:t> </a:t>
                </a:r>
              </a:p>
            </p:txBody>
          </p:sp>
        </mc:Fallback>
      </mc:AlternateContent>
      <p:cxnSp>
        <p:nvCxnSpPr>
          <p:cNvPr id="149" name="Straight Connector 168">
            <a:extLst>
              <a:ext uri="{FF2B5EF4-FFF2-40B4-BE49-F238E27FC236}">
                <a16:creationId xmlns:a16="http://schemas.microsoft.com/office/drawing/2014/main" xmlns="" id="{915787FD-D08F-4560-A1AF-C31A37DF315F}"/>
              </a:ext>
            </a:extLst>
          </p:cNvPr>
          <p:cNvCxnSpPr>
            <a:cxnSpLocks/>
          </p:cNvCxnSpPr>
          <p:nvPr/>
        </p:nvCxnSpPr>
        <p:spPr>
          <a:xfrm>
            <a:off x="5948074" y="1240649"/>
            <a:ext cx="0" cy="5885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 name="Group 181">
            <a:extLst>
              <a:ext uri="{FF2B5EF4-FFF2-40B4-BE49-F238E27FC236}">
                <a16:creationId xmlns:a16="http://schemas.microsoft.com/office/drawing/2014/main" xmlns="" id="{E718E817-932D-4DA6-87B9-4086E8FF86C5}"/>
              </a:ext>
            </a:extLst>
          </p:cNvPr>
          <p:cNvGrpSpPr/>
          <p:nvPr/>
        </p:nvGrpSpPr>
        <p:grpSpPr>
          <a:xfrm>
            <a:off x="5925396" y="1119872"/>
            <a:ext cx="55282" cy="119978"/>
            <a:chOff x="7132321" y="4612913"/>
            <a:chExt cx="119270" cy="287888"/>
          </a:xfrm>
        </p:grpSpPr>
        <p:sp>
          <p:nvSpPr>
            <p:cNvPr id="151"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3" name="TextBox 189">
                <a:extLst>
                  <a:ext uri="{FF2B5EF4-FFF2-40B4-BE49-F238E27FC236}">
                    <a16:creationId xmlns:a16="http://schemas.microsoft.com/office/drawing/2014/main" xmlns="" id="{C1F134B5-F316-47BD-8887-CF981080E20A}"/>
                  </a:ext>
                </a:extLst>
              </p:cNvPr>
              <p:cNvSpPr txBox="1"/>
              <p:nvPr/>
            </p:nvSpPr>
            <p:spPr>
              <a:xfrm>
                <a:off x="5781664" y="874391"/>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53"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5781664" y="874391"/>
                <a:ext cx="488980" cy="184666"/>
              </a:xfrm>
              <a:prstGeom prst="rect">
                <a:avLst/>
              </a:prstGeom>
              <a:blipFill rotWithShape="1">
                <a:blip r:embed="rId18"/>
                <a:stretch>
                  <a:fillRect l="-6173" r="-7407" b="-6452"/>
                </a:stretch>
              </a:blipFill>
            </p:spPr>
            <p:txBody>
              <a:bodyPr/>
              <a:lstStyle/>
              <a:p>
                <a:r>
                  <a:rPr lang="es-CR">
                    <a:noFill/>
                  </a:rPr>
                  <a:t> </a:t>
                </a:r>
              </a:p>
            </p:txBody>
          </p:sp>
        </mc:Fallback>
      </mc:AlternateContent>
      <p:cxnSp>
        <p:nvCxnSpPr>
          <p:cNvPr id="154" name="Straight Connector 171">
            <a:extLst>
              <a:ext uri="{FF2B5EF4-FFF2-40B4-BE49-F238E27FC236}">
                <a16:creationId xmlns:a16="http://schemas.microsoft.com/office/drawing/2014/main" xmlns="" id="{13BEAC3D-682B-4442-8B18-1B7ED1D59944}"/>
              </a:ext>
            </a:extLst>
          </p:cNvPr>
          <p:cNvCxnSpPr>
            <a:cxnSpLocks/>
          </p:cNvCxnSpPr>
          <p:nvPr/>
        </p:nvCxnSpPr>
        <p:spPr>
          <a:xfrm>
            <a:off x="2970918" y="3562597"/>
            <a:ext cx="0" cy="415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5" name="Group 181">
            <a:extLst>
              <a:ext uri="{FF2B5EF4-FFF2-40B4-BE49-F238E27FC236}">
                <a16:creationId xmlns:a16="http://schemas.microsoft.com/office/drawing/2014/main" xmlns="" id="{E718E817-932D-4DA6-87B9-4086E8FF86C5}"/>
              </a:ext>
            </a:extLst>
          </p:cNvPr>
          <p:cNvGrpSpPr/>
          <p:nvPr/>
        </p:nvGrpSpPr>
        <p:grpSpPr>
          <a:xfrm>
            <a:off x="2944704" y="3447460"/>
            <a:ext cx="55282" cy="119978"/>
            <a:chOff x="7132321" y="4612913"/>
            <a:chExt cx="119270" cy="287888"/>
          </a:xfrm>
        </p:grpSpPr>
        <p:sp>
          <p:nvSpPr>
            <p:cNvPr id="157"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3" name="TextBox 189">
                <a:extLst>
                  <a:ext uri="{FF2B5EF4-FFF2-40B4-BE49-F238E27FC236}">
                    <a16:creationId xmlns:a16="http://schemas.microsoft.com/office/drawing/2014/main" xmlns="" id="{C1F134B5-F316-47BD-8887-CF981080E20A}"/>
                  </a:ext>
                </a:extLst>
              </p:cNvPr>
              <p:cNvSpPr txBox="1"/>
              <p:nvPr/>
            </p:nvSpPr>
            <p:spPr>
              <a:xfrm>
                <a:off x="2800972" y="3201979"/>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63"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2800972" y="3201979"/>
                <a:ext cx="488980" cy="184666"/>
              </a:xfrm>
              <a:prstGeom prst="rect">
                <a:avLst/>
              </a:prstGeom>
              <a:blipFill rotWithShape="1">
                <a:blip r:embed="rId19"/>
                <a:stretch>
                  <a:fillRect l="-6173" r="-7407" b="-6452"/>
                </a:stretch>
              </a:blipFill>
            </p:spPr>
            <p:txBody>
              <a:bodyPr/>
              <a:lstStyle/>
              <a:p>
                <a:r>
                  <a:rPr lang="es-CR">
                    <a:noFill/>
                  </a:rPr>
                  <a:t> </a:t>
                </a:r>
              </a:p>
            </p:txBody>
          </p:sp>
        </mc:Fallback>
      </mc:AlternateContent>
    </p:spTree>
    <p:extLst>
      <p:ext uri="{BB962C8B-B14F-4D97-AF65-F5344CB8AC3E}">
        <p14:creationId xmlns:p14="http://schemas.microsoft.com/office/powerpoint/2010/main" val="41851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FDFABC7-9FD6-4358-BAE3-6DE9C4E6F906}"/>
              </a:ext>
            </a:extLst>
          </p:cNvPr>
          <p:cNvSpPr txBox="1"/>
          <p:nvPr/>
        </p:nvSpPr>
        <p:spPr>
          <a:xfrm>
            <a:off x="801512" y="496711"/>
            <a:ext cx="2615331" cy="369332"/>
          </a:xfrm>
          <a:prstGeom prst="rect">
            <a:avLst/>
          </a:prstGeom>
          <a:noFill/>
        </p:spPr>
        <p:txBody>
          <a:bodyPr wrap="none" rtlCol="0">
            <a:spAutoFit/>
          </a:bodyPr>
          <a:lstStyle/>
          <a:p>
            <a:r>
              <a:rPr lang="en-US" dirty="0"/>
              <a:t>El </a:t>
            </a:r>
            <a:r>
              <a:rPr lang="en-US" dirty="0" err="1"/>
              <a:t>amplificador</a:t>
            </a:r>
            <a:r>
              <a:rPr lang="en-US" dirty="0"/>
              <a:t> </a:t>
            </a:r>
            <a:r>
              <a:rPr lang="en-US" dirty="0" err="1"/>
              <a:t>diferencial</a:t>
            </a:r>
            <a:endParaRPr lang="en-US" dirty="0"/>
          </a:p>
        </p:txBody>
      </p:sp>
      <p:grpSp>
        <p:nvGrpSpPr>
          <p:cNvPr id="114" name="Group 113">
            <a:extLst>
              <a:ext uri="{FF2B5EF4-FFF2-40B4-BE49-F238E27FC236}">
                <a16:creationId xmlns:a16="http://schemas.microsoft.com/office/drawing/2014/main" xmlns="" id="{C8E8B666-D23C-4D87-9E09-120719887026}"/>
              </a:ext>
            </a:extLst>
          </p:cNvPr>
          <p:cNvGrpSpPr/>
          <p:nvPr/>
        </p:nvGrpSpPr>
        <p:grpSpPr>
          <a:xfrm rot="5400000">
            <a:off x="2831579" y="5383667"/>
            <a:ext cx="290336" cy="76507"/>
            <a:chOff x="7529811" y="3713163"/>
            <a:chExt cx="640072" cy="158750"/>
          </a:xfrm>
        </p:grpSpPr>
        <p:cxnSp>
          <p:nvCxnSpPr>
            <p:cNvPr id="115" name="Straight Connector 114">
              <a:extLst>
                <a:ext uri="{FF2B5EF4-FFF2-40B4-BE49-F238E27FC236}">
                  <a16:creationId xmlns:a16="http://schemas.microsoft.com/office/drawing/2014/main" xmlns="" id="{81A67C0B-AC2B-4256-A338-A6C8B3A73B5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443C1F7-36C3-4822-97B2-5E6A84D68F65}"/>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487A6CA7-0613-411B-94E6-6185585B8500}"/>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A4C1100-BC89-4388-9F4B-DCED72B1E478}"/>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39A3C1F-BF75-47B9-A6CB-00BAA05F6A37}"/>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C7A9135-BD22-45F8-8A41-DAAEA150A464}"/>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54E5243-8D82-4A32-82A7-4DA52C32B73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A9F8AFA8-0177-4713-BF89-164F7D415283}"/>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122BBEC-5194-450D-AA50-4E1F371E95C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xmlns="" id="{D1234EB9-33CC-4D4A-8229-4D66EB5E755F}"/>
              </a:ext>
            </a:extLst>
          </p:cNvPr>
          <p:cNvCxnSpPr>
            <a:cxnSpLocks/>
          </p:cNvCxnSpPr>
          <p:nvPr/>
        </p:nvCxnSpPr>
        <p:spPr>
          <a:xfrm>
            <a:off x="2975224" y="4222924"/>
            <a:ext cx="0" cy="10538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xmlns="" id="{450BBC13-97D4-42E1-8AF7-8EBD02336AD9}"/>
              </a:ext>
            </a:extLst>
          </p:cNvPr>
          <p:cNvGrpSpPr/>
          <p:nvPr/>
        </p:nvGrpSpPr>
        <p:grpSpPr>
          <a:xfrm>
            <a:off x="5526265" y="4159979"/>
            <a:ext cx="418618" cy="1079500"/>
            <a:chOff x="3276600" y="2936875"/>
            <a:chExt cx="418618" cy="1079500"/>
          </a:xfrm>
        </p:grpSpPr>
        <p:cxnSp>
          <p:nvCxnSpPr>
            <p:cNvPr id="130" name="Straight Connector 129">
              <a:extLst>
                <a:ext uri="{FF2B5EF4-FFF2-40B4-BE49-F238E27FC236}">
                  <a16:creationId xmlns:a16="http://schemas.microsoft.com/office/drawing/2014/main" xmlns="" id="{EF308F2F-8600-46AB-86D6-EDF4CDA19CE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6297008D-F382-4992-ABCB-076EE313354E}"/>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A4597B0F-D05F-4E9D-84A9-3D1AAC0A12C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61C4632-DC5A-4E25-B214-88D9E345BB04}"/>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6EE2DFB-F72C-4BA0-B0AB-837EFE7CA8CF}"/>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305C6263-B8E3-486B-8567-A5EF52F928B0}"/>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D8D775AA-505E-4D39-AF1F-3B88F05CF36F}"/>
              </a:ext>
            </a:extLst>
          </p:cNvPr>
          <p:cNvGrpSpPr/>
          <p:nvPr/>
        </p:nvGrpSpPr>
        <p:grpSpPr>
          <a:xfrm rot="5400000">
            <a:off x="5793229" y="5333425"/>
            <a:ext cx="290336" cy="76507"/>
            <a:chOff x="7529811" y="3713163"/>
            <a:chExt cx="640072" cy="158750"/>
          </a:xfrm>
        </p:grpSpPr>
        <p:cxnSp>
          <p:nvCxnSpPr>
            <p:cNvPr id="137" name="Straight Connector 136">
              <a:extLst>
                <a:ext uri="{FF2B5EF4-FFF2-40B4-BE49-F238E27FC236}">
                  <a16:creationId xmlns:a16="http://schemas.microsoft.com/office/drawing/2014/main" xmlns="" id="{274849B0-67CD-4210-85C8-42433B4A38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C429121C-12B0-452F-8AF1-C9EAFE1E0D1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A7FC95A-DC3E-4208-B693-FA28EEF948E3}"/>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84CC659-080F-4B06-ADE4-E09239C7053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64135D1-0B76-4D72-99EA-6B63E9008E73}"/>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436F0A59-D151-4B9F-9877-F485B4110761}"/>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B32C21A-CEB0-4A19-B2CC-54A618D094E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A587C92A-EBA7-4310-8F82-12E2C7621B3C}"/>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24C944C-F178-4103-A4A2-5DBFC653F331}"/>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xmlns="" id="{D5505D13-002F-4D66-ABC2-F9DC2F0563C4}"/>
              </a:ext>
            </a:extLst>
          </p:cNvPr>
          <p:cNvCxnSpPr>
            <a:cxnSpLocks/>
          </p:cNvCxnSpPr>
          <p:nvPr/>
        </p:nvCxnSpPr>
        <p:spPr>
          <a:xfrm>
            <a:off x="2992422" y="4718780"/>
            <a:ext cx="259922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DA58ED68-50CC-40DC-BC8A-0D8A43C08FBD}"/>
              </a:ext>
            </a:extLst>
          </p:cNvPr>
          <p:cNvCxnSpPr>
            <a:cxnSpLocks/>
          </p:cNvCxnSpPr>
          <p:nvPr/>
        </p:nvCxnSpPr>
        <p:spPr>
          <a:xfrm>
            <a:off x="2976817" y="5773948"/>
            <a:ext cx="29572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F3D8806A-B464-4BB6-867A-0189563C8E75}"/>
              </a:ext>
            </a:extLst>
          </p:cNvPr>
          <p:cNvCxnSpPr>
            <a:cxnSpLocks/>
          </p:cNvCxnSpPr>
          <p:nvPr/>
        </p:nvCxnSpPr>
        <p:spPr>
          <a:xfrm>
            <a:off x="2971785" y="5542443"/>
            <a:ext cx="0" cy="2302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B8E685F-64CF-4253-8455-192706FCEE79}"/>
              </a:ext>
            </a:extLst>
          </p:cNvPr>
          <p:cNvCxnSpPr>
            <a:cxnSpLocks/>
          </p:cNvCxnSpPr>
          <p:nvPr/>
        </p:nvCxnSpPr>
        <p:spPr>
          <a:xfrm>
            <a:off x="5933435" y="5516847"/>
            <a:ext cx="0" cy="2558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xmlns="" id="{0646D11C-040D-43CA-8143-1B110D2FB131}"/>
              </a:ext>
            </a:extLst>
          </p:cNvPr>
          <p:cNvGrpSpPr/>
          <p:nvPr/>
        </p:nvGrpSpPr>
        <p:grpSpPr>
          <a:xfrm rot="10800000">
            <a:off x="4492754" y="5779475"/>
            <a:ext cx="55282" cy="119978"/>
            <a:chOff x="7132321" y="4612913"/>
            <a:chExt cx="119270" cy="287888"/>
          </a:xfrm>
        </p:grpSpPr>
        <p:sp>
          <p:nvSpPr>
            <p:cNvPr id="184" name="Oval 183">
              <a:extLst>
                <a:ext uri="{FF2B5EF4-FFF2-40B4-BE49-F238E27FC236}">
                  <a16:creationId xmlns:a16="http://schemas.microsoft.com/office/drawing/2014/main" xmlns="" id="{038CE74B-5D90-4260-B438-B2E53135497E}"/>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xmlns="" id="{18A7A913-B80E-4203-8407-27D440ADA58C}"/>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xmlns="" id="{69503D9D-5345-485E-9178-1F2E5A4F3E12}"/>
                  </a:ext>
                </a:extLst>
              </p:cNvPr>
              <p:cNvSpPr txBox="1"/>
              <p:nvPr/>
            </p:nvSpPr>
            <p:spPr>
              <a:xfrm>
                <a:off x="2671864" y="5342702"/>
                <a:ext cx="1989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1</m:t>
                          </m:r>
                        </m:sub>
                      </m:sSub>
                    </m:oMath>
                  </m:oMathPara>
                </a14:m>
                <a:endParaRPr lang="en-US" sz="1200" dirty="0"/>
              </a:p>
            </p:txBody>
          </p:sp>
        </mc:Choice>
        <mc:Fallback xmlns="">
          <p:sp>
            <p:nvSpPr>
              <p:cNvPr id="186" name="TextBox 185">
                <a:extLst>
                  <a:ext uri="{FF2B5EF4-FFF2-40B4-BE49-F238E27FC236}">
                    <a16:creationId xmlns:a16="http://schemas.microsoft.com/office/drawing/2014/main" id="{69503D9D-5345-485E-9178-1F2E5A4F3E12}"/>
                  </a:ext>
                </a:extLst>
              </p:cNvPr>
              <p:cNvSpPr txBox="1">
                <a:spLocks noRot="1" noChangeAspect="1" noMove="1" noResize="1" noEditPoints="1" noAdjustHandles="1" noChangeArrowheads="1" noChangeShapeType="1" noTextEdit="1"/>
              </p:cNvSpPr>
              <p:nvPr/>
            </p:nvSpPr>
            <p:spPr>
              <a:xfrm>
                <a:off x="2671864" y="5342702"/>
                <a:ext cx="198964" cy="184666"/>
              </a:xfrm>
              <a:prstGeom prst="rect">
                <a:avLst/>
              </a:prstGeom>
              <a:blipFill>
                <a:blip r:embed="rId2"/>
                <a:stretch>
                  <a:fillRect l="-18182" r="-3030"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xmlns="" id="{E954FCF3-EDF4-44D6-8D3B-73CCF0A8A1C9}"/>
                  </a:ext>
                </a:extLst>
              </p:cNvPr>
              <p:cNvSpPr txBox="1"/>
              <p:nvPr/>
            </p:nvSpPr>
            <p:spPr>
              <a:xfrm>
                <a:off x="2639477" y="4032105"/>
                <a:ext cx="20255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2</m:t>
                          </m:r>
                        </m:sub>
                      </m:sSub>
                    </m:oMath>
                  </m:oMathPara>
                </a14:m>
                <a:endParaRPr lang="en-US" sz="1200" dirty="0"/>
              </a:p>
            </p:txBody>
          </p:sp>
        </mc:Choice>
        <mc:Fallback xmlns="">
          <p:sp>
            <p:nvSpPr>
              <p:cNvPr id="187" name="TextBox 186">
                <a:extLst>
                  <a:ext uri="{FF2B5EF4-FFF2-40B4-BE49-F238E27FC236}">
                    <a16:creationId xmlns:a16="http://schemas.microsoft.com/office/drawing/2014/main" id="{E954FCF3-EDF4-44D6-8D3B-73CCF0A8A1C9}"/>
                  </a:ext>
                </a:extLst>
              </p:cNvPr>
              <p:cNvSpPr txBox="1">
                <a:spLocks noRot="1" noChangeAspect="1" noMove="1" noResize="1" noEditPoints="1" noAdjustHandles="1" noChangeArrowheads="1" noChangeShapeType="1" noTextEdit="1"/>
              </p:cNvSpPr>
              <p:nvPr/>
            </p:nvSpPr>
            <p:spPr>
              <a:xfrm>
                <a:off x="2639477" y="4032105"/>
                <a:ext cx="202555" cy="184666"/>
              </a:xfrm>
              <a:prstGeom prst="rect">
                <a:avLst/>
              </a:prstGeom>
              <a:blipFill>
                <a:blip r:embed="rId3"/>
                <a:stretch>
                  <a:fillRect l="-18182" r="-6061"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xmlns="" id="{06655FCD-4B88-4C83-BB3E-E67C8978FDB3}"/>
                  </a:ext>
                </a:extLst>
              </p:cNvPr>
              <p:cNvSpPr txBox="1"/>
              <p:nvPr/>
            </p:nvSpPr>
            <p:spPr>
              <a:xfrm>
                <a:off x="6091128" y="5292461"/>
                <a:ext cx="8615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=9.7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89" name="TextBox 188">
                <a:extLst>
                  <a:ext uri="{FF2B5EF4-FFF2-40B4-BE49-F238E27FC236}">
                    <a16:creationId xmlns:a16="http://schemas.microsoft.com/office/drawing/2014/main" id="{06655FCD-4B88-4C83-BB3E-E67C8978FDB3}"/>
                  </a:ext>
                </a:extLst>
              </p:cNvPr>
              <p:cNvSpPr txBox="1">
                <a:spLocks noRot="1" noChangeAspect="1" noMove="1" noResize="1" noEditPoints="1" noAdjustHandles="1" noChangeArrowheads="1" noChangeShapeType="1" noTextEdit="1"/>
              </p:cNvSpPr>
              <p:nvPr/>
            </p:nvSpPr>
            <p:spPr>
              <a:xfrm>
                <a:off x="6091128" y="5292461"/>
                <a:ext cx="861518" cy="184666"/>
              </a:xfrm>
              <a:prstGeom prst="rect">
                <a:avLst/>
              </a:prstGeom>
              <a:blipFill>
                <a:blip r:embed="rId4"/>
                <a:stretch>
                  <a:fillRect l="-4225" r="-352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xmlns="" id="{DD506070-295A-42A2-A88A-9E9BD754D637}"/>
                  </a:ext>
                </a:extLst>
              </p:cNvPr>
              <p:cNvSpPr txBox="1"/>
              <p:nvPr/>
            </p:nvSpPr>
            <p:spPr>
              <a:xfrm>
                <a:off x="4354745" y="5986149"/>
                <a:ext cx="4248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91" name="TextBox 190">
                <a:extLst>
                  <a:ext uri="{FF2B5EF4-FFF2-40B4-BE49-F238E27FC236}">
                    <a16:creationId xmlns:a16="http://schemas.microsoft.com/office/drawing/2014/main" id="{DD506070-295A-42A2-A88A-9E9BD754D637}"/>
                  </a:ext>
                </a:extLst>
              </p:cNvPr>
              <p:cNvSpPr txBox="1">
                <a:spLocks noRot="1" noChangeAspect="1" noMove="1" noResize="1" noEditPoints="1" noAdjustHandles="1" noChangeArrowheads="1" noChangeShapeType="1" noTextEdit="1"/>
              </p:cNvSpPr>
              <p:nvPr/>
            </p:nvSpPr>
            <p:spPr>
              <a:xfrm>
                <a:off x="4354745" y="5986149"/>
                <a:ext cx="424860" cy="184666"/>
              </a:xfrm>
              <a:prstGeom prst="rect">
                <a:avLst/>
              </a:prstGeom>
              <a:blipFill>
                <a:blip r:embed="rId6"/>
                <a:stretch>
                  <a:fillRect l="-5714" r="-185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xmlns="" id="{051AFA95-9EC1-45D3-A004-58907611ABB7}"/>
                  </a:ext>
                </a:extLst>
              </p:cNvPr>
              <p:cNvSpPr txBox="1"/>
              <p:nvPr/>
            </p:nvSpPr>
            <p:spPr>
              <a:xfrm>
                <a:off x="5953037" y="4572791"/>
                <a:ext cx="410241" cy="184666"/>
              </a:xfrm>
              <a:prstGeom prst="rect">
                <a:avLst/>
              </a:prstGeom>
              <a:noFill/>
            </p:spPr>
            <p:txBody>
              <a:bodyPr wrap="none" lIns="0" tIns="0" rIns="0" bIns="0" rtlCol="0">
                <a:spAutoFit/>
              </a:bodyPr>
              <a:lstStyle/>
              <a:p>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=100</a:t>
                </a:r>
              </a:p>
            </p:txBody>
          </p:sp>
        </mc:Choice>
        <mc:Fallback xmlns="">
          <p:sp>
            <p:nvSpPr>
              <p:cNvPr id="192" name="TextBox 191">
                <a:extLst>
                  <a:ext uri="{FF2B5EF4-FFF2-40B4-BE49-F238E27FC236}">
                    <a16:creationId xmlns:a16="http://schemas.microsoft.com/office/drawing/2014/main" id="{051AFA95-9EC1-45D3-A004-58907611ABB7}"/>
                  </a:ext>
                </a:extLst>
              </p:cNvPr>
              <p:cNvSpPr txBox="1">
                <a:spLocks noRot="1" noChangeAspect="1" noMove="1" noResize="1" noEditPoints="1" noAdjustHandles="1" noChangeArrowheads="1" noChangeShapeType="1" noTextEdit="1"/>
              </p:cNvSpPr>
              <p:nvPr/>
            </p:nvSpPr>
            <p:spPr>
              <a:xfrm>
                <a:off x="5953037" y="4572791"/>
                <a:ext cx="410241" cy="184666"/>
              </a:xfrm>
              <a:prstGeom prst="rect">
                <a:avLst/>
              </a:prstGeom>
              <a:blipFill>
                <a:blip r:embed="rId7"/>
                <a:stretch>
                  <a:fillRect l="-17910" t="-26667" r="-22388" b="-53333"/>
                </a:stretch>
              </a:blipFill>
            </p:spPr>
            <p:txBody>
              <a:bodyPr/>
              <a:lstStyle/>
              <a:p>
                <a:r>
                  <a:rPr lang="en-US">
                    <a:noFill/>
                  </a:rPr>
                  <a:t> </a:t>
                </a:r>
              </a:p>
            </p:txBody>
          </p:sp>
        </mc:Fallback>
      </mc:AlternateContent>
      <p:cxnSp>
        <p:nvCxnSpPr>
          <p:cNvPr id="196" name="Straight Arrow Connector 195">
            <a:extLst>
              <a:ext uri="{FF2B5EF4-FFF2-40B4-BE49-F238E27FC236}">
                <a16:creationId xmlns:a16="http://schemas.microsoft.com/office/drawing/2014/main" xmlns="" id="{4AFBE444-E721-4E06-8F0A-DC05D4FE9391}"/>
              </a:ext>
            </a:extLst>
          </p:cNvPr>
          <p:cNvCxnSpPr>
            <a:cxnSpLocks/>
          </p:cNvCxnSpPr>
          <p:nvPr/>
        </p:nvCxnSpPr>
        <p:spPr>
          <a:xfrm>
            <a:off x="6065448" y="4010161"/>
            <a:ext cx="0" cy="2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Rectangle 196">
                <a:extLst>
                  <a:ext uri="{FF2B5EF4-FFF2-40B4-BE49-F238E27FC236}">
                    <a16:creationId xmlns:a16="http://schemas.microsoft.com/office/drawing/2014/main" xmlns="" id="{847CA505-0F36-497B-8DE0-BAD274D1E9DB}"/>
                  </a:ext>
                </a:extLst>
              </p:cNvPr>
              <p:cNvSpPr/>
              <p:nvPr/>
            </p:nvSpPr>
            <p:spPr>
              <a:xfrm>
                <a:off x="6101158" y="4032595"/>
                <a:ext cx="530915"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1 </m:t>
                      </m:r>
                      <m:r>
                        <m:rPr>
                          <m:sty m:val="p"/>
                        </m:rPr>
                        <a:rPr lang="en-US" sz="1050">
                          <a:latin typeface="Cambria Math" panose="02040503050406030204" pitchFamily="18" charset="0"/>
                        </a:rPr>
                        <m:t>mA</m:t>
                      </m:r>
                    </m:oMath>
                  </m:oMathPara>
                </a14:m>
                <a:endParaRPr lang="en-US" sz="1050" dirty="0"/>
              </a:p>
            </p:txBody>
          </p:sp>
        </mc:Choice>
        <mc:Fallback xmlns="">
          <p:sp>
            <p:nvSpPr>
              <p:cNvPr id="197" name="Rectangle 196">
                <a:extLst>
                  <a:ext uri="{FF2B5EF4-FFF2-40B4-BE49-F238E27FC236}">
                    <a16:creationId xmlns:a16="http://schemas.microsoft.com/office/drawing/2014/main" id="{847CA505-0F36-497B-8DE0-BAD274D1E9DB}"/>
                  </a:ext>
                </a:extLst>
              </p:cNvPr>
              <p:cNvSpPr>
                <a:spLocks noRot="1" noChangeAspect="1" noMove="1" noResize="1" noEditPoints="1" noAdjustHandles="1" noChangeArrowheads="1" noChangeShapeType="1" noTextEdit="1"/>
              </p:cNvSpPr>
              <p:nvPr/>
            </p:nvSpPr>
            <p:spPr>
              <a:xfrm>
                <a:off x="6101158" y="4032595"/>
                <a:ext cx="530915" cy="261610"/>
              </a:xfrm>
              <a:prstGeom prst="rect">
                <a:avLst/>
              </a:prstGeom>
              <a:blipFill>
                <a:blip r:embed="rId8"/>
                <a:stretch>
                  <a:fillRect/>
                </a:stretch>
              </a:blipFill>
            </p:spPr>
            <p:txBody>
              <a:bodyPr/>
              <a:lstStyle/>
              <a:p>
                <a:r>
                  <a:rPr lang="en-US">
                    <a:noFill/>
                  </a:rPr>
                  <a:t> </a:t>
                </a:r>
              </a:p>
            </p:txBody>
          </p:sp>
        </mc:Fallback>
      </mc:AlternateContent>
      <p:grpSp>
        <p:nvGrpSpPr>
          <p:cNvPr id="105" name="Group 104">
            <a:extLst>
              <a:ext uri="{FF2B5EF4-FFF2-40B4-BE49-F238E27FC236}">
                <a16:creationId xmlns:a16="http://schemas.microsoft.com/office/drawing/2014/main" xmlns="" id="{47A8323B-FF60-4D34-8A2B-C5EB4710A824}"/>
              </a:ext>
            </a:extLst>
          </p:cNvPr>
          <p:cNvGrpSpPr/>
          <p:nvPr/>
        </p:nvGrpSpPr>
        <p:grpSpPr>
          <a:xfrm rot="5400000">
            <a:off x="2835014" y="4075989"/>
            <a:ext cx="290336" cy="76507"/>
            <a:chOff x="7529811" y="3713163"/>
            <a:chExt cx="640072" cy="158750"/>
          </a:xfrm>
        </p:grpSpPr>
        <p:cxnSp>
          <p:nvCxnSpPr>
            <p:cNvPr id="106" name="Straight Connector 105">
              <a:extLst>
                <a:ext uri="{FF2B5EF4-FFF2-40B4-BE49-F238E27FC236}">
                  <a16:creationId xmlns:a16="http://schemas.microsoft.com/office/drawing/2014/main" xmlns="" id="{7139B8B3-037E-4E57-859E-6EF5D846D97E}"/>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49B96381-EEB1-4E5D-A5D5-1CC7661C2FD3}"/>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033B120D-784B-4ABF-AEF3-94CE553581E6}"/>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6DA7E8A5-DE65-4148-9314-9DD7C654652D}"/>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5E966CAA-85F4-4E31-9653-484919C59680}"/>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CC1243FE-AE92-475B-9436-3F4ED147113F}"/>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2DFC507A-7129-413F-A7B5-37328FAA8228}"/>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CFFEC375-B04B-42A5-9BF2-4C9113268325}"/>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2D9EC28D-0D04-4FA9-BFF6-8B8742ABCA55}"/>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xmlns="" id="{A0440181-EBB1-4C21-BAA7-22D1118284F1}"/>
              </a:ext>
            </a:extLst>
          </p:cNvPr>
          <p:cNvGrpSpPr/>
          <p:nvPr/>
        </p:nvGrpSpPr>
        <p:grpSpPr>
          <a:xfrm rot="5400000">
            <a:off x="5115629" y="2252901"/>
            <a:ext cx="290336" cy="76507"/>
            <a:chOff x="7529811" y="3713163"/>
            <a:chExt cx="640072" cy="158750"/>
          </a:xfrm>
        </p:grpSpPr>
        <p:cxnSp>
          <p:nvCxnSpPr>
            <p:cNvPr id="72" name="Straight Connector 71">
              <a:extLst>
                <a:ext uri="{FF2B5EF4-FFF2-40B4-BE49-F238E27FC236}">
                  <a16:creationId xmlns:a16="http://schemas.microsoft.com/office/drawing/2014/main" xmlns="" id="{87B03DAE-6933-4047-925C-53FACF26F1C2}"/>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BC79E102-E5D0-4850-BFDA-0E9038F4096C}"/>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35DDEB8-7444-4CC1-9F4B-664FD4E0401E}"/>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F6ECC99-65B8-4406-A39C-903574FF90C5}"/>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BF192F0-DE14-4B09-AFAB-7C52E2739E35}"/>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AB2EE8C1-424F-4624-8F2D-DB9CAA59DA8C}"/>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90F4C1B-295E-4CE5-B0BC-2B98D82E9343}"/>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4FDF9EC-17FE-42D9-928B-AA64B8B76AB2}"/>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8D6319A5-4717-4669-B19A-D84F23B282AA}"/>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6F502715-A5E3-4697-A8C4-A2EEA15B565E}"/>
              </a:ext>
            </a:extLst>
          </p:cNvPr>
          <p:cNvGrpSpPr/>
          <p:nvPr/>
        </p:nvGrpSpPr>
        <p:grpSpPr>
          <a:xfrm>
            <a:off x="4851222" y="2406049"/>
            <a:ext cx="418618" cy="1079500"/>
            <a:chOff x="3276600" y="2936875"/>
            <a:chExt cx="418618" cy="1079500"/>
          </a:xfrm>
        </p:grpSpPr>
        <p:cxnSp>
          <p:nvCxnSpPr>
            <p:cNvPr id="76" name="Straight Connector 75">
              <a:extLst>
                <a:ext uri="{FF2B5EF4-FFF2-40B4-BE49-F238E27FC236}">
                  <a16:creationId xmlns:a16="http://schemas.microsoft.com/office/drawing/2014/main" xmlns="" id="{F2611402-F603-4793-A2E9-56448F4E2399}"/>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AF00630D-B914-4616-B7E1-AF9AF9DEA552}"/>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A9E54CB2-F178-4C9F-9876-E117333761BF}"/>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1583D6F-DFEB-4E69-BE96-BBD18C2085BD}"/>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392E83FA-FB87-4DD4-A5F1-DDA1A3DFB11B}"/>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61F1A56-7424-443D-8B30-1B219780870B}"/>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ACE7A879-4254-4B1E-AFCE-A4C6EFF814BD}"/>
              </a:ext>
            </a:extLst>
          </p:cNvPr>
          <p:cNvGrpSpPr/>
          <p:nvPr/>
        </p:nvGrpSpPr>
        <p:grpSpPr>
          <a:xfrm flipH="1">
            <a:off x="6609522" y="2401442"/>
            <a:ext cx="421717" cy="1079500"/>
            <a:chOff x="3276600" y="2936875"/>
            <a:chExt cx="418618" cy="1079500"/>
          </a:xfrm>
        </p:grpSpPr>
        <p:cxnSp>
          <p:nvCxnSpPr>
            <p:cNvPr id="89" name="Straight Connector 88">
              <a:extLst>
                <a:ext uri="{FF2B5EF4-FFF2-40B4-BE49-F238E27FC236}">
                  <a16:creationId xmlns:a16="http://schemas.microsoft.com/office/drawing/2014/main" xmlns="" id="{0A3A0A11-89D2-449E-8EB5-95AF0EFCA86F}"/>
                </a:ext>
              </a:extLst>
            </p:cNvPr>
            <p:cNvCxnSpPr>
              <a:cxnSpLocks/>
            </p:cNvCxnSpPr>
            <p:nvPr/>
          </p:nvCxnSpPr>
          <p:spPr>
            <a:xfrm>
              <a:off x="3518452" y="3279913"/>
              <a:ext cx="0" cy="412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C1F577F-BD17-43FE-9EF8-C028AA591318}"/>
                </a:ext>
              </a:extLst>
            </p:cNvPr>
            <p:cNvCxnSpPr/>
            <p:nvPr/>
          </p:nvCxnSpPr>
          <p:spPr>
            <a:xfrm flipH="1">
              <a:off x="3518452" y="3279913"/>
              <a:ext cx="167723" cy="824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AD7E1D1A-E4CF-4B59-AF1F-2415BBA9E85B}"/>
                </a:ext>
              </a:extLst>
            </p:cNvPr>
            <p:cNvCxnSpPr>
              <a:cxnSpLocks/>
            </p:cNvCxnSpPr>
            <p:nvPr/>
          </p:nvCxnSpPr>
          <p:spPr>
            <a:xfrm>
              <a:off x="3518452" y="3622675"/>
              <a:ext cx="176766" cy="696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7EA7117-BBC6-49CE-AA7E-C8C6EC88AE13}"/>
                </a:ext>
              </a:extLst>
            </p:cNvPr>
            <p:cNvCxnSpPr/>
            <p:nvPr/>
          </p:nvCxnSpPr>
          <p:spPr>
            <a:xfrm flipV="1">
              <a:off x="3686175" y="2936875"/>
              <a:ext cx="0" cy="343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6CC1E556-6F8D-4263-B6B4-5ABBCEF60507}"/>
                </a:ext>
              </a:extLst>
            </p:cNvPr>
            <p:cNvCxnSpPr>
              <a:cxnSpLocks/>
            </p:cNvCxnSpPr>
            <p:nvPr/>
          </p:nvCxnSpPr>
          <p:spPr>
            <a:xfrm flipH="1">
              <a:off x="3688144" y="3692525"/>
              <a:ext cx="3175" cy="3238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CBE0F432-A8F2-4DD5-B882-2953D118A489}"/>
                </a:ext>
              </a:extLst>
            </p:cNvPr>
            <p:cNvCxnSpPr/>
            <p:nvPr/>
          </p:nvCxnSpPr>
          <p:spPr>
            <a:xfrm flipH="1">
              <a:off x="3276600" y="3495676"/>
              <a:ext cx="2418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0966BAAB-165E-43D9-B473-79727363905C}"/>
              </a:ext>
            </a:extLst>
          </p:cNvPr>
          <p:cNvGrpSpPr/>
          <p:nvPr/>
        </p:nvGrpSpPr>
        <p:grpSpPr>
          <a:xfrm rot="5400000">
            <a:off x="6482768" y="2249270"/>
            <a:ext cx="290336" cy="76507"/>
            <a:chOff x="7529811" y="3713163"/>
            <a:chExt cx="640072" cy="158750"/>
          </a:xfrm>
        </p:grpSpPr>
        <p:cxnSp>
          <p:nvCxnSpPr>
            <p:cNvPr id="96" name="Straight Connector 95">
              <a:extLst>
                <a:ext uri="{FF2B5EF4-FFF2-40B4-BE49-F238E27FC236}">
                  <a16:creationId xmlns:a16="http://schemas.microsoft.com/office/drawing/2014/main" xmlns="" id="{A8B48AC6-0F14-4174-8A53-38697F442703}"/>
                </a:ext>
              </a:extLst>
            </p:cNvPr>
            <p:cNvCxnSpPr/>
            <p:nvPr/>
          </p:nvCxnSpPr>
          <p:spPr>
            <a:xfrm flipH="1">
              <a:off x="7529811" y="3802833"/>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DF81AB11-0B81-4D84-BBA0-99D6DA96431D}"/>
                </a:ext>
              </a:extLst>
            </p:cNvPr>
            <p:cNvCxnSpPr/>
            <p:nvPr/>
          </p:nvCxnSpPr>
          <p:spPr>
            <a:xfrm flipH="1">
              <a:off x="8061221" y="3798142"/>
              <a:ext cx="1086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EDC3B24D-C1DE-4440-B0F8-A5BE2E127F8C}"/>
                </a:ext>
              </a:extLst>
            </p:cNvPr>
            <p:cNvCxnSpPr>
              <a:cxnSpLocks/>
            </p:cNvCxnSpPr>
            <p:nvPr/>
          </p:nvCxnSpPr>
          <p:spPr>
            <a:xfrm flipH="1">
              <a:off x="7635036" y="3723207"/>
              <a:ext cx="50052" cy="77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6155F8-B203-471B-99BB-DBA401E06413}"/>
                </a:ext>
              </a:extLst>
            </p:cNvPr>
            <p:cNvCxnSpPr>
              <a:cxnSpLocks/>
            </p:cNvCxnSpPr>
            <p:nvPr/>
          </p:nvCxnSpPr>
          <p:spPr>
            <a:xfrm>
              <a:off x="7685088" y="3713163"/>
              <a:ext cx="58609" cy="149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214E684-0248-43A8-9DE4-01EF86B1EB4E}"/>
                </a:ext>
              </a:extLst>
            </p:cNvPr>
            <p:cNvCxnSpPr>
              <a:cxnSpLocks/>
            </p:cNvCxnSpPr>
            <p:nvPr/>
          </p:nvCxnSpPr>
          <p:spPr>
            <a:xfrm flipH="1">
              <a:off x="7740650" y="3717057"/>
              <a:ext cx="89851" cy="1421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2843C5C-6ACB-447B-992D-E0930A93AB4E}"/>
                </a:ext>
              </a:extLst>
            </p:cNvPr>
            <p:cNvCxnSpPr>
              <a:cxnSpLocks/>
            </p:cNvCxnSpPr>
            <p:nvPr/>
          </p:nvCxnSpPr>
          <p:spPr>
            <a:xfrm>
              <a:off x="7827107" y="3723207"/>
              <a:ext cx="58001" cy="145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00B9BE10-19ED-412F-A9B6-D430822CBA76}"/>
                </a:ext>
              </a:extLst>
            </p:cNvPr>
            <p:cNvCxnSpPr>
              <a:cxnSpLocks/>
            </p:cNvCxnSpPr>
            <p:nvPr/>
          </p:nvCxnSpPr>
          <p:spPr>
            <a:xfrm flipH="1">
              <a:off x="7878763" y="3723207"/>
              <a:ext cx="93151" cy="145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715BF1D2-D17D-49AD-AA7B-1BFAD9A18C84}"/>
                </a:ext>
              </a:extLst>
            </p:cNvPr>
            <p:cNvCxnSpPr>
              <a:cxnSpLocks/>
            </p:cNvCxnSpPr>
            <p:nvPr/>
          </p:nvCxnSpPr>
          <p:spPr>
            <a:xfrm>
              <a:off x="7968004" y="3723207"/>
              <a:ext cx="59984" cy="148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FA65DB70-F9DD-4587-B97E-851E4E8E7876}"/>
                </a:ext>
              </a:extLst>
            </p:cNvPr>
            <p:cNvCxnSpPr>
              <a:cxnSpLocks/>
            </p:cNvCxnSpPr>
            <p:nvPr/>
          </p:nvCxnSpPr>
          <p:spPr>
            <a:xfrm flipH="1">
              <a:off x="8026782" y="3795989"/>
              <a:ext cx="38535" cy="74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xmlns="" id="{D95E61DD-F109-4760-A5EC-C8B2FF0E9392}"/>
              </a:ext>
            </a:extLst>
          </p:cNvPr>
          <p:cNvCxnSpPr>
            <a:cxnSpLocks/>
          </p:cNvCxnSpPr>
          <p:nvPr/>
        </p:nvCxnSpPr>
        <p:spPr>
          <a:xfrm>
            <a:off x="5269840" y="3480942"/>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2A32AF7A-4708-48BC-BA70-81FC780196E9}"/>
              </a:ext>
            </a:extLst>
          </p:cNvPr>
          <p:cNvCxnSpPr>
            <a:cxnSpLocks/>
          </p:cNvCxnSpPr>
          <p:nvPr/>
        </p:nvCxnSpPr>
        <p:spPr>
          <a:xfrm>
            <a:off x="5250792" y="1821125"/>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FFAE678-2703-4FCD-864E-075362E2BD08}"/>
              </a:ext>
            </a:extLst>
          </p:cNvPr>
          <p:cNvCxnSpPr>
            <a:cxnSpLocks/>
          </p:cNvCxnSpPr>
          <p:nvPr/>
        </p:nvCxnSpPr>
        <p:spPr>
          <a:xfrm>
            <a:off x="6617441" y="1829243"/>
            <a:ext cx="0" cy="313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D5200AA-37F2-4113-996F-B900F4806B81}"/>
              </a:ext>
            </a:extLst>
          </p:cNvPr>
          <p:cNvCxnSpPr>
            <a:cxnSpLocks/>
          </p:cNvCxnSpPr>
          <p:nvPr/>
        </p:nvCxnSpPr>
        <p:spPr>
          <a:xfrm>
            <a:off x="5252079" y="2601347"/>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F7B317B-CDFC-4DC3-93C4-784EDABFFF7A}"/>
                  </a:ext>
                </a:extLst>
              </p:cNvPr>
              <p:cNvSpPr txBox="1"/>
              <p:nvPr/>
            </p:nvSpPr>
            <p:spPr>
              <a:xfrm>
                <a:off x="4709002" y="2222601"/>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4" name="TextBox 3">
                <a:extLst>
                  <a:ext uri="{FF2B5EF4-FFF2-40B4-BE49-F238E27FC236}">
                    <a16:creationId xmlns:a16="http://schemas.microsoft.com/office/drawing/2014/main" xmlns="" xmlns:a14="http://schemas.microsoft.com/office/drawing/2010/main" id="{DF7B317B-CDFC-4DC3-93C4-784EDABFFF7A}"/>
                  </a:ext>
                </a:extLst>
              </p:cNvPr>
              <p:cNvSpPr txBox="1">
                <a:spLocks noRot="1" noChangeAspect="1" noMove="1" noResize="1" noEditPoints="1" noAdjustHandles="1" noChangeArrowheads="1" noChangeShapeType="1" noTextEdit="1"/>
              </p:cNvSpPr>
              <p:nvPr/>
            </p:nvSpPr>
            <p:spPr>
              <a:xfrm>
                <a:off x="4709002" y="2222601"/>
                <a:ext cx="450444" cy="184666"/>
              </a:xfrm>
              <a:prstGeom prst="rect">
                <a:avLst/>
              </a:prstGeom>
              <a:blipFill rotWithShape="1">
                <a:blip r:embed="rId9"/>
                <a:stretch>
                  <a:fillRect l="-6757" r="-9459" b="-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xmlns="" id="{4274BF3B-3B74-446B-9B2B-A1E0FB8B3BD2}"/>
                  </a:ext>
                </a:extLst>
              </p:cNvPr>
              <p:cNvSpPr txBox="1"/>
              <p:nvPr/>
            </p:nvSpPr>
            <p:spPr>
              <a:xfrm>
                <a:off x="6703114" y="2212789"/>
                <a:ext cx="45044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10 </m:t>
                      </m:r>
                      <m:r>
                        <a:rPr lang="en-US" sz="1200" b="0" i="1" smtClean="0">
                          <a:latin typeface="Cambria Math" panose="02040503050406030204" pitchFamily="18" charset="0"/>
                        </a:rPr>
                        <m:t>𝐾</m:t>
                      </m:r>
                      <m:r>
                        <m:rPr>
                          <m:sty m:val="p"/>
                        </m:rPr>
                        <a:rPr lang="el-GR" sz="1200" b="0" i="1" smtClean="0">
                          <a:latin typeface="Cambria Math" panose="02040503050406030204" pitchFamily="18" charset="0"/>
                          <a:ea typeface="Cambria Math" panose="02040503050406030204" pitchFamily="18" charset="0"/>
                        </a:rPr>
                        <m:t>Ω</m:t>
                      </m:r>
                    </m:oMath>
                  </m:oMathPara>
                </a14:m>
                <a:endParaRPr lang="en-US" sz="1200" dirty="0"/>
              </a:p>
            </p:txBody>
          </p:sp>
        </mc:Choice>
        <mc:Fallback xmlns="">
          <p:sp>
            <p:nvSpPr>
              <p:cNvPr id="160" name="TextBox 159">
                <a:extLst>
                  <a:ext uri="{FF2B5EF4-FFF2-40B4-BE49-F238E27FC236}">
                    <a16:creationId xmlns:a16="http://schemas.microsoft.com/office/drawing/2014/main" xmlns="" xmlns:a14="http://schemas.microsoft.com/office/drawing/2010/main" id="{4274BF3B-3B74-446B-9B2B-A1E0FB8B3BD2}"/>
                  </a:ext>
                </a:extLst>
              </p:cNvPr>
              <p:cNvSpPr txBox="1">
                <a:spLocks noRot="1" noChangeAspect="1" noMove="1" noResize="1" noEditPoints="1" noAdjustHandles="1" noChangeArrowheads="1" noChangeShapeType="1" noTextEdit="1"/>
              </p:cNvSpPr>
              <p:nvPr/>
            </p:nvSpPr>
            <p:spPr>
              <a:xfrm>
                <a:off x="6703114" y="2212789"/>
                <a:ext cx="450444" cy="184666"/>
              </a:xfrm>
              <a:prstGeom prst="rect">
                <a:avLst/>
              </a:prstGeom>
              <a:blipFill rotWithShape="1">
                <a:blip r:embed="rId9"/>
                <a:stretch>
                  <a:fillRect l="-8219" r="-9589" b="-3333"/>
                </a:stretch>
              </a:blipFill>
            </p:spPr>
            <p:txBody>
              <a:bodyPr/>
              <a:lstStyle/>
              <a:p>
                <a:r>
                  <a:rPr lang="es-CR">
                    <a:noFill/>
                  </a:rPr>
                  <a:t> </a:t>
                </a:r>
              </a:p>
            </p:txBody>
          </p:sp>
        </mc:Fallback>
      </mc:AlternateContent>
      <p:sp>
        <p:nvSpPr>
          <p:cNvPr id="162" name="Oval 161">
            <a:extLst>
              <a:ext uri="{FF2B5EF4-FFF2-40B4-BE49-F238E27FC236}">
                <a16:creationId xmlns:a16="http://schemas.microsoft.com/office/drawing/2014/main" xmlns="" id="{F38DE8C0-CBC1-4F0D-9253-137116BE8F78}"/>
              </a:ext>
            </a:extLst>
          </p:cNvPr>
          <p:cNvSpPr/>
          <p:nvPr/>
        </p:nvSpPr>
        <p:spPr>
          <a:xfrm rot="5400000">
            <a:off x="5659266" y="2595182"/>
            <a:ext cx="55282" cy="500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xmlns="" id="{20758E98-D9A8-4CC9-AC77-C633B6E692E4}"/>
              </a:ext>
            </a:extLst>
          </p:cNvPr>
          <p:cNvGrpSpPr/>
          <p:nvPr/>
        </p:nvGrpSpPr>
        <p:grpSpPr>
          <a:xfrm rot="16200000">
            <a:off x="6184717" y="2553209"/>
            <a:ext cx="55282" cy="119978"/>
            <a:chOff x="7132321" y="4612913"/>
            <a:chExt cx="119270" cy="287888"/>
          </a:xfrm>
        </p:grpSpPr>
        <p:sp>
          <p:nvSpPr>
            <p:cNvPr id="165" name="Oval 164">
              <a:extLst>
                <a:ext uri="{FF2B5EF4-FFF2-40B4-BE49-F238E27FC236}">
                  <a16:creationId xmlns:a16="http://schemas.microsoft.com/office/drawing/2014/main" xmlns="" id="{762976E6-73F9-42F4-B8D4-B6181448B5F6}"/>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xmlns="" id="{F8CA3C85-A02D-4D5E-A017-FEAF38224CD0}"/>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a:extLst>
              <a:ext uri="{FF2B5EF4-FFF2-40B4-BE49-F238E27FC236}">
                <a16:creationId xmlns:a16="http://schemas.microsoft.com/office/drawing/2014/main" xmlns="" id="{875D2166-5F2C-407F-A77E-417959C954B4}"/>
              </a:ext>
            </a:extLst>
          </p:cNvPr>
          <p:cNvCxnSpPr>
            <a:cxnSpLocks/>
          </p:cNvCxnSpPr>
          <p:nvPr/>
        </p:nvCxnSpPr>
        <p:spPr>
          <a:xfrm>
            <a:off x="6225736" y="2613198"/>
            <a:ext cx="405751" cy="5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8AD3513-9E21-4548-8150-E8419078DB87}"/>
              </a:ext>
            </a:extLst>
          </p:cNvPr>
          <p:cNvCxnSpPr>
            <a:cxnSpLocks/>
          </p:cNvCxnSpPr>
          <p:nvPr/>
        </p:nvCxnSpPr>
        <p:spPr>
          <a:xfrm>
            <a:off x="5258096" y="1821125"/>
            <a:ext cx="1353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98199567-84B7-4904-912D-6DF688769EC8}"/>
              </a:ext>
            </a:extLst>
          </p:cNvPr>
          <p:cNvCxnSpPr>
            <a:cxnSpLocks/>
          </p:cNvCxnSpPr>
          <p:nvPr/>
        </p:nvCxnSpPr>
        <p:spPr>
          <a:xfrm>
            <a:off x="4396001" y="2960243"/>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799D4AAD-FE21-4B69-9949-2FA95280EE3E}"/>
              </a:ext>
            </a:extLst>
          </p:cNvPr>
          <p:cNvCxnSpPr>
            <a:cxnSpLocks/>
          </p:cNvCxnSpPr>
          <p:nvPr/>
        </p:nvCxnSpPr>
        <p:spPr>
          <a:xfrm>
            <a:off x="6965935" y="2960243"/>
            <a:ext cx="4552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C88B225F-4403-42AA-BE28-69AB9BA29F30}"/>
              </a:ext>
            </a:extLst>
          </p:cNvPr>
          <p:cNvGrpSpPr/>
          <p:nvPr/>
        </p:nvGrpSpPr>
        <p:grpSpPr>
          <a:xfrm>
            <a:off x="4255208" y="2964850"/>
            <a:ext cx="292187" cy="249891"/>
            <a:chOff x="6176852" y="2698817"/>
            <a:chExt cx="292187" cy="249891"/>
          </a:xfrm>
        </p:grpSpPr>
        <p:cxnSp>
          <p:nvCxnSpPr>
            <p:cNvPr id="201" name="Straight Connector 200">
              <a:extLst>
                <a:ext uri="{FF2B5EF4-FFF2-40B4-BE49-F238E27FC236}">
                  <a16:creationId xmlns:a16="http://schemas.microsoft.com/office/drawing/2014/main" xmlns="" id="{914197BC-8EFE-4E0A-B5D6-B21B0687AF1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174A36BC-E06F-45BD-9224-3A656A7935F6}"/>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DAD4FEF-E4F3-42EF-BCA5-A09395903102}"/>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24AA0EE0-739D-44DB-BBA2-50A5DC433C79}"/>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CCCE8640-C5F6-485D-824E-A9F1914276DF}"/>
              </a:ext>
            </a:extLst>
          </p:cNvPr>
          <p:cNvGrpSpPr/>
          <p:nvPr/>
        </p:nvGrpSpPr>
        <p:grpSpPr>
          <a:xfrm>
            <a:off x="7275062" y="2950786"/>
            <a:ext cx="292187" cy="249891"/>
            <a:chOff x="6176852" y="2698817"/>
            <a:chExt cx="292187" cy="249891"/>
          </a:xfrm>
        </p:grpSpPr>
        <p:cxnSp>
          <p:nvCxnSpPr>
            <p:cNvPr id="207" name="Straight Connector 206">
              <a:extLst>
                <a:ext uri="{FF2B5EF4-FFF2-40B4-BE49-F238E27FC236}">
                  <a16:creationId xmlns:a16="http://schemas.microsoft.com/office/drawing/2014/main" xmlns="" id="{80A60484-5322-4FA1-A623-C079E7F5CDC6}"/>
                </a:ext>
              </a:extLst>
            </p:cNvPr>
            <p:cNvCxnSpPr>
              <a:cxnSpLocks/>
            </p:cNvCxnSpPr>
            <p:nvPr/>
          </p:nvCxnSpPr>
          <p:spPr>
            <a:xfrm>
              <a:off x="6176852" y="2861749"/>
              <a:ext cx="2921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2C9ECFF-4B33-4555-A815-B63BF960D5C9}"/>
                </a:ext>
              </a:extLst>
            </p:cNvPr>
            <p:cNvCxnSpPr>
              <a:cxnSpLocks/>
            </p:cNvCxnSpPr>
            <p:nvPr/>
          </p:nvCxnSpPr>
          <p:spPr>
            <a:xfrm>
              <a:off x="6229732" y="2904922"/>
              <a:ext cx="186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31D614C4-7A3F-48DF-9A93-CEDDEEC197D6}"/>
                </a:ext>
              </a:extLst>
            </p:cNvPr>
            <p:cNvCxnSpPr>
              <a:cxnSpLocks/>
            </p:cNvCxnSpPr>
            <p:nvPr/>
          </p:nvCxnSpPr>
          <p:spPr>
            <a:xfrm>
              <a:off x="6279256" y="2948708"/>
              <a:ext cx="93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19939E4-201C-4851-B4B7-2C5D2E2CBF42}"/>
                </a:ext>
              </a:extLst>
            </p:cNvPr>
            <p:cNvCxnSpPr>
              <a:cxnSpLocks/>
            </p:cNvCxnSpPr>
            <p:nvPr/>
          </p:nvCxnSpPr>
          <p:spPr>
            <a:xfrm>
              <a:off x="6321135" y="2698817"/>
              <a:ext cx="0" cy="162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xmlns="" id="{20CB21DC-6D12-4BAE-A866-A18B05B9D179}"/>
                  </a:ext>
                </a:extLst>
              </p:cNvPr>
              <p:cNvSpPr txBox="1"/>
              <p:nvPr/>
            </p:nvSpPr>
            <p:spPr>
              <a:xfrm>
                <a:off x="5874048" y="2634650"/>
                <a:ext cx="18415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𝑜</m:t>
                          </m:r>
                        </m:sub>
                      </m:sSub>
                    </m:oMath>
                  </m:oMathPara>
                </a14:m>
                <a:endParaRPr lang="en-US" sz="1200" dirty="0"/>
              </a:p>
            </p:txBody>
          </p:sp>
        </mc:Choice>
        <mc:Fallback xmlns="">
          <p:sp>
            <p:nvSpPr>
              <p:cNvPr id="213" name="TextBox 212">
                <a:extLst>
                  <a:ext uri="{FF2B5EF4-FFF2-40B4-BE49-F238E27FC236}">
                    <a16:creationId xmlns:a16="http://schemas.microsoft.com/office/drawing/2014/main" xmlns="" xmlns:a14="http://schemas.microsoft.com/office/drawing/2010/main" id="{20CB21DC-6D12-4BAE-A866-A18B05B9D179}"/>
                  </a:ext>
                </a:extLst>
              </p:cNvPr>
              <p:cNvSpPr txBox="1">
                <a:spLocks noRot="1" noChangeAspect="1" noMove="1" noResize="1" noEditPoints="1" noAdjustHandles="1" noChangeArrowheads="1" noChangeShapeType="1" noTextEdit="1"/>
              </p:cNvSpPr>
              <p:nvPr/>
            </p:nvSpPr>
            <p:spPr>
              <a:xfrm>
                <a:off x="5874048" y="2634650"/>
                <a:ext cx="184153" cy="184666"/>
              </a:xfrm>
              <a:prstGeom prst="rect">
                <a:avLst/>
              </a:prstGeom>
              <a:blipFill rotWithShape="1">
                <a:blip r:embed="rId10"/>
                <a:stretch>
                  <a:fillRect l="-13333" r="-6667" b="-10000"/>
                </a:stretch>
              </a:blipFill>
            </p:spPr>
            <p:txBody>
              <a:bodyPr/>
              <a:lstStyle/>
              <a:p>
                <a:r>
                  <a:rPr lang="es-CR">
                    <a:noFill/>
                  </a:rPr>
                  <a:t> </a:t>
                </a:r>
              </a:p>
            </p:txBody>
          </p:sp>
        </mc:Fallback>
      </mc:AlternateContent>
      <p:sp>
        <p:nvSpPr>
          <p:cNvPr id="15" name="TextBox 14">
            <a:extLst>
              <a:ext uri="{FF2B5EF4-FFF2-40B4-BE49-F238E27FC236}">
                <a16:creationId xmlns:a16="http://schemas.microsoft.com/office/drawing/2014/main" xmlns="" id="{96B98212-2F7B-488B-BA6D-B9FACF759B9A}"/>
              </a:ext>
            </a:extLst>
          </p:cNvPr>
          <p:cNvSpPr txBox="1"/>
          <p:nvPr/>
        </p:nvSpPr>
        <p:spPr>
          <a:xfrm>
            <a:off x="5623594" y="2363196"/>
            <a:ext cx="274434" cy="307777"/>
          </a:xfrm>
          <a:prstGeom prst="rect">
            <a:avLst/>
          </a:prstGeom>
          <a:noFill/>
        </p:spPr>
        <p:txBody>
          <a:bodyPr wrap="none" rtlCol="0">
            <a:spAutoFit/>
          </a:bodyPr>
          <a:lstStyle/>
          <a:p>
            <a:r>
              <a:rPr lang="en-US" sz="1400" dirty="0"/>
              <a:t>+</a:t>
            </a:r>
          </a:p>
        </p:txBody>
      </p:sp>
      <p:sp>
        <p:nvSpPr>
          <p:cNvPr id="214" name="TextBox 213">
            <a:extLst>
              <a:ext uri="{FF2B5EF4-FFF2-40B4-BE49-F238E27FC236}">
                <a16:creationId xmlns:a16="http://schemas.microsoft.com/office/drawing/2014/main" xmlns="" id="{2B8F6841-AA5B-4294-B2A2-6628B96E4EAD}"/>
              </a:ext>
            </a:extLst>
          </p:cNvPr>
          <p:cNvSpPr txBox="1"/>
          <p:nvPr/>
        </p:nvSpPr>
        <p:spPr>
          <a:xfrm>
            <a:off x="5984650" y="2344789"/>
            <a:ext cx="247184" cy="338554"/>
          </a:xfrm>
          <a:prstGeom prst="rect">
            <a:avLst/>
          </a:prstGeom>
          <a:noFill/>
        </p:spPr>
        <p:txBody>
          <a:bodyPr wrap="none" rtlCol="0">
            <a:spAutoFit/>
          </a:bodyPr>
          <a:lstStyle/>
          <a:p>
            <a:r>
              <a:rPr lang="en-US" sz="1600" dirty="0"/>
              <a:t>-</a:t>
            </a:r>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xmlns="" id="{9B88280C-9D7D-4041-AAA8-88312DD57C26}"/>
                  </a:ext>
                </a:extLst>
              </p:cNvPr>
              <p:cNvSpPr txBox="1"/>
              <p:nvPr/>
            </p:nvSpPr>
            <p:spPr>
              <a:xfrm>
                <a:off x="6360691" y="2882214"/>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2</m:t>
                          </m:r>
                        </m:sub>
                      </m:sSub>
                    </m:oMath>
                  </m:oMathPara>
                </a14:m>
                <a:endParaRPr lang="en-US" sz="1200" dirty="0"/>
              </a:p>
            </p:txBody>
          </p:sp>
        </mc:Choice>
        <mc:Fallback xmlns="">
          <p:sp>
            <p:nvSpPr>
              <p:cNvPr id="215" name="TextBox 214">
                <a:extLst>
                  <a:ext uri="{FF2B5EF4-FFF2-40B4-BE49-F238E27FC236}">
                    <a16:creationId xmlns:a16="http://schemas.microsoft.com/office/drawing/2014/main" xmlns="" xmlns:a14="http://schemas.microsoft.com/office/drawing/2010/main" id="{9B88280C-9D7D-4041-AAA8-88312DD57C26}"/>
                  </a:ext>
                </a:extLst>
              </p:cNvPr>
              <p:cNvSpPr txBox="1">
                <a:spLocks noRot="1" noChangeAspect="1" noMove="1" noResize="1" noEditPoints="1" noAdjustHandles="1" noChangeArrowheads="1" noChangeShapeType="1" noTextEdit="1"/>
              </p:cNvSpPr>
              <p:nvPr/>
            </p:nvSpPr>
            <p:spPr>
              <a:xfrm>
                <a:off x="6360691" y="2882214"/>
                <a:ext cx="206723" cy="184666"/>
              </a:xfrm>
              <a:prstGeom prst="rect">
                <a:avLst/>
              </a:prstGeom>
              <a:blipFill rotWithShape="1">
                <a:blip r:embed="rId11"/>
                <a:stretch>
                  <a:fillRect l="-20588" r="-5882"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xmlns="" id="{7FAAF424-A97C-4058-B157-9C5AC7F0F121}"/>
                  </a:ext>
                </a:extLst>
              </p:cNvPr>
              <p:cNvSpPr txBox="1"/>
              <p:nvPr/>
            </p:nvSpPr>
            <p:spPr>
              <a:xfrm>
                <a:off x="5345774" y="2882214"/>
                <a:ext cx="20313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oMath>
                  </m:oMathPara>
                </a14:m>
                <a:endParaRPr lang="en-US" sz="1200" dirty="0"/>
              </a:p>
            </p:txBody>
          </p:sp>
        </mc:Choice>
        <mc:Fallback xmlns="">
          <p:sp>
            <p:nvSpPr>
              <p:cNvPr id="216" name="TextBox 215">
                <a:extLst>
                  <a:ext uri="{FF2B5EF4-FFF2-40B4-BE49-F238E27FC236}">
                    <a16:creationId xmlns:a16="http://schemas.microsoft.com/office/drawing/2014/main" xmlns="" xmlns:a14="http://schemas.microsoft.com/office/drawing/2010/main" id="{7FAAF424-A97C-4058-B157-9C5AC7F0F121}"/>
                  </a:ext>
                </a:extLst>
              </p:cNvPr>
              <p:cNvSpPr txBox="1">
                <a:spLocks noRot="1" noChangeAspect="1" noMove="1" noResize="1" noEditPoints="1" noAdjustHandles="1" noChangeArrowheads="1" noChangeShapeType="1" noTextEdit="1"/>
              </p:cNvSpPr>
              <p:nvPr/>
            </p:nvSpPr>
            <p:spPr>
              <a:xfrm>
                <a:off x="5345774" y="2882214"/>
                <a:ext cx="203133" cy="184666"/>
              </a:xfrm>
              <a:prstGeom prst="rect">
                <a:avLst/>
              </a:prstGeom>
              <a:blipFill rotWithShape="1">
                <a:blip r:embed="rId12"/>
                <a:stretch>
                  <a:fillRect l="-24242" r="-3030"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xmlns="" id="{48FD20B0-13E7-4CFE-B1DD-855B67DAC775}"/>
                  </a:ext>
                </a:extLst>
              </p:cNvPr>
              <p:cNvSpPr txBox="1"/>
              <p:nvPr/>
            </p:nvSpPr>
            <p:spPr>
              <a:xfrm>
                <a:off x="6057759" y="4765377"/>
                <a:ext cx="20672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3</m:t>
                          </m:r>
                        </m:sub>
                      </m:sSub>
                    </m:oMath>
                  </m:oMathPara>
                </a14:m>
                <a:endParaRPr lang="en-US" sz="1200" dirty="0"/>
              </a:p>
            </p:txBody>
          </p:sp>
        </mc:Choice>
        <mc:Fallback xmlns="">
          <p:sp>
            <p:nvSpPr>
              <p:cNvPr id="217" name="TextBox 216">
                <a:extLst>
                  <a:ext uri="{FF2B5EF4-FFF2-40B4-BE49-F238E27FC236}">
                    <a16:creationId xmlns:a16="http://schemas.microsoft.com/office/drawing/2014/main" id="{48FD20B0-13E7-4CFE-B1DD-855B67DAC775}"/>
                  </a:ext>
                </a:extLst>
              </p:cNvPr>
              <p:cNvSpPr txBox="1">
                <a:spLocks noRot="1" noChangeAspect="1" noMove="1" noResize="1" noEditPoints="1" noAdjustHandles="1" noChangeArrowheads="1" noChangeShapeType="1" noTextEdit="1"/>
              </p:cNvSpPr>
              <p:nvPr/>
            </p:nvSpPr>
            <p:spPr>
              <a:xfrm>
                <a:off x="6057759" y="4765377"/>
                <a:ext cx="206723" cy="184666"/>
              </a:xfrm>
              <a:prstGeom prst="rect">
                <a:avLst/>
              </a:prstGeom>
              <a:blipFill>
                <a:blip r:embed="rId16"/>
                <a:stretch>
                  <a:fillRect l="-23529" r="-2941" b="-26667"/>
                </a:stretch>
              </a:blipFill>
            </p:spPr>
            <p:txBody>
              <a:bodyPr/>
              <a:lstStyle/>
              <a:p>
                <a:r>
                  <a:rPr lang="en-US">
                    <a:noFill/>
                  </a:rPr>
                  <a:t> </a:t>
                </a:r>
              </a:p>
            </p:txBody>
          </p:sp>
        </mc:Fallback>
      </mc:AlternateContent>
      <p:cxnSp>
        <p:nvCxnSpPr>
          <p:cNvPr id="219" name="Straight Connector 218">
            <a:extLst>
              <a:ext uri="{FF2B5EF4-FFF2-40B4-BE49-F238E27FC236}">
                <a16:creationId xmlns:a16="http://schemas.microsoft.com/office/drawing/2014/main" xmlns="" id="{AFD6D1B1-A03E-4C7F-8532-B790465BAA41}"/>
              </a:ext>
            </a:extLst>
          </p:cNvPr>
          <p:cNvCxnSpPr>
            <a:cxnSpLocks/>
          </p:cNvCxnSpPr>
          <p:nvPr/>
        </p:nvCxnSpPr>
        <p:spPr>
          <a:xfrm>
            <a:off x="5929215" y="3480942"/>
            <a:ext cx="0" cy="708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xmlns="" id="{F0E93BA6-470F-40A8-9F77-624ACD2E7172}"/>
                  </a:ext>
                </a:extLst>
              </p:cNvPr>
              <p:cNvSpPr/>
              <p:nvPr/>
            </p:nvSpPr>
            <p:spPr>
              <a:xfrm>
                <a:off x="538436" y="1229205"/>
                <a:ext cx="1988193" cy="91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R" sz="1200" dirty="0"/>
                  <a:t>Amplifica la diferencia entre las dos entradas: </a:t>
                </a:r>
                <a14:m>
                  <m:oMath xmlns:m="http://schemas.openxmlformats.org/officeDocument/2006/math">
                    <m:sSub>
                      <m:sSubPr>
                        <m:ctrlPr>
                          <a:rPr lang="es-CR"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1</m:t>
                        </m:r>
                      </m:sub>
                    </m:sSub>
                  </m:oMath>
                </a14:m>
                <a:r>
                  <a:rPr lang="es-CR" sz="1200" dirty="0"/>
                  <a:t>y </a:t>
                </a:r>
                <a14:m>
                  <m:oMath xmlns:m="http://schemas.openxmlformats.org/officeDocument/2006/math">
                    <m:sSub>
                      <m:sSubPr>
                        <m:ctrlPr>
                          <a:rPr lang="es-CR" sz="1200" i="1" smtClean="0">
                            <a:latin typeface="Cambria Math"/>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2</m:t>
                        </m:r>
                      </m:sub>
                    </m:sSub>
                  </m:oMath>
                </a14:m>
                <a:endParaRPr lang="es-CR" sz="1200" dirty="0"/>
              </a:p>
            </p:txBody>
          </p:sp>
        </mc:Choice>
        <mc:Fallback xmlns="">
          <p:sp>
            <p:nvSpPr>
              <p:cNvPr id="220" name="Rectangle 219">
                <a:extLst>
                  <a:ext uri="{FF2B5EF4-FFF2-40B4-BE49-F238E27FC236}">
                    <a16:creationId xmlns:a16="http://schemas.microsoft.com/office/drawing/2014/main" id="{F0E93BA6-470F-40A8-9F77-624ACD2E7172}"/>
                  </a:ext>
                </a:extLst>
              </p:cNvPr>
              <p:cNvSpPr>
                <a:spLocks noRot="1" noChangeAspect="1" noMove="1" noResize="1" noEditPoints="1" noAdjustHandles="1" noChangeArrowheads="1" noChangeShapeType="1" noTextEdit="1"/>
              </p:cNvSpPr>
              <p:nvPr/>
            </p:nvSpPr>
            <p:spPr>
              <a:xfrm>
                <a:off x="538436" y="1229205"/>
                <a:ext cx="1988193" cy="91314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xmlns="" id="{07A3CC4D-6577-48C5-8162-05DA2EC44584}"/>
                  </a:ext>
                </a:extLst>
              </p:cNvPr>
              <p:cNvSpPr txBox="1"/>
              <p:nvPr/>
            </p:nvSpPr>
            <p:spPr>
              <a:xfrm>
                <a:off x="8318238" y="1240649"/>
                <a:ext cx="969689" cy="184666"/>
              </a:xfrm>
              <a:prstGeom prst="rect">
                <a:avLst/>
              </a:prstGeom>
              <a:noFill/>
            </p:spPr>
            <p:txBody>
              <a:bodyPr wrap="none" lIns="0" tIns="0" rIns="0" bIns="0" rtlCol="0">
                <a:spAutoFit/>
              </a:bodyPr>
              <a:lstStyle/>
              <a:p>
                <a:r>
                  <a:rPr lang="en-US" sz="1200" dirty="0">
                    <a:ea typeface="Cambria Math" panose="02040503050406030204" pitchFamily="18" charset="0"/>
                  </a:rPr>
                  <a:t>Si </a:t>
                </a:r>
                <a14:m>
                  <m:oMath xmlns:m="http://schemas.openxmlformats.org/officeDocument/2006/math">
                    <m:r>
                      <a:rPr lang="es-CR" sz="1200" b="0" i="0" smtClean="0">
                        <a:latin typeface="Cambria Math" panose="02040503050406030204" pitchFamily="18" charset="0"/>
                        <a:ea typeface="Cambria Math" panose="02040503050406030204" pitchFamily="18" charset="0"/>
                      </a:rPr>
                      <m:t>   </m:t>
                    </m:r>
                    <m:r>
                      <a:rPr lang="en-US" sz="1200" i="1" smtClean="0">
                        <a:latin typeface="Cambria Math" panose="02040503050406030204" pitchFamily="18" charset="0"/>
                        <a:ea typeface="Cambria Math" panose="02040503050406030204" pitchFamily="18" charset="0"/>
                      </a:rPr>
                      <m:t>𝛽</m:t>
                    </m:r>
                  </m:oMath>
                </a14:m>
                <a:r>
                  <a:rPr lang="en-US" sz="1200" dirty="0"/>
                  <a:t>=100         </a:t>
                </a:r>
              </a:p>
            </p:txBody>
          </p:sp>
        </mc:Choice>
        <mc:Fallback xmlns="">
          <p:sp>
            <p:nvSpPr>
              <p:cNvPr id="221" name="TextBox 220">
                <a:extLst>
                  <a:ext uri="{FF2B5EF4-FFF2-40B4-BE49-F238E27FC236}">
                    <a16:creationId xmlns="" xmlns:a16="http://schemas.microsoft.com/office/drawing/2014/main" xmlns:a14="http://schemas.microsoft.com/office/drawing/2010/main" id="{07A3CC4D-6577-48C5-8162-05DA2EC44584}"/>
                  </a:ext>
                </a:extLst>
              </p:cNvPr>
              <p:cNvSpPr txBox="1">
                <a:spLocks noRot="1" noChangeAspect="1" noMove="1" noResize="1" noEditPoints="1" noAdjustHandles="1" noChangeArrowheads="1" noChangeShapeType="1" noTextEdit="1"/>
              </p:cNvSpPr>
              <p:nvPr/>
            </p:nvSpPr>
            <p:spPr>
              <a:xfrm>
                <a:off x="8318238" y="1240649"/>
                <a:ext cx="969689" cy="184666"/>
              </a:xfrm>
              <a:prstGeom prst="rect">
                <a:avLst/>
              </a:prstGeom>
              <a:blipFill rotWithShape="1">
                <a:blip r:embed="rId18"/>
                <a:stretch>
                  <a:fillRect l="-10063" t="-26667" r="-8176" b="-5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xmlns="" id="{1967E498-CF13-4D60-A8F9-0C088A56F4EB}"/>
                  </a:ext>
                </a:extLst>
              </p:cNvPr>
              <p:cNvSpPr txBox="1"/>
              <p:nvPr/>
            </p:nvSpPr>
            <p:spPr>
              <a:xfrm>
                <a:off x="8574623" y="1636459"/>
                <a:ext cx="45692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𝐵</m:t>
                          </m:r>
                          <m:r>
                            <a:rPr lang="es-CR" sz="1200" b="0" i="1" smtClean="0">
                              <a:latin typeface="Cambria Math" panose="02040503050406030204" pitchFamily="18" charset="0"/>
                            </a:rPr>
                            <m:t>1</m:t>
                          </m:r>
                        </m:sub>
                      </m:sSub>
                      <m:r>
                        <a:rPr lang="en-US" sz="1200" b="0" i="1" smtClean="0">
                          <a:latin typeface="Cambria Math" panose="02040503050406030204" pitchFamily="18" charset="0"/>
                        </a:rPr>
                        <m:t>=?</m:t>
                      </m:r>
                    </m:oMath>
                  </m:oMathPara>
                </a14:m>
                <a:endParaRPr lang="en-US" sz="1200" dirty="0"/>
              </a:p>
            </p:txBody>
          </p:sp>
        </mc:Choice>
        <mc:Fallback xmlns="">
          <p:sp>
            <p:nvSpPr>
              <p:cNvPr id="222" name="TextBox 221">
                <a:extLst>
                  <a:ext uri="{FF2B5EF4-FFF2-40B4-BE49-F238E27FC236}">
                    <a16:creationId xmlns:a16="http://schemas.microsoft.com/office/drawing/2014/main" xmlns="" xmlns:a14="http://schemas.microsoft.com/office/drawing/2010/main" id="{1967E498-CF13-4D60-A8F9-0C088A56F4EB}"/>
                  </a:ext>
                </a:extLst>
              </p:cNvPr>
              <p:cNvSpPr txBox="1">
                <a:spLocks noRot="1" noChangeAspect="1" noMove="1" noResize="1" noEditPoints="1" noAdjustHandles="1" noChangeArrowheads="1" noChangeShapeType="1" noTextEdit="1"/>
              </p:cNvSpPr>
              <p:nvPr/>
            </p:nvSpPr>
            <p:spPr>
              <a:xfrm>
                <a:off x="8574623" y="1636459"/>
                <a:ext cx="456920" cy="184666"/>
              </a:xfrm>
              <a:prstGeom prst="rect">
                <a:avLst/>
              </a:prstGeom>
              <a:blipFill rotWithShape="1">
                <a:blip r:embed="rId19"/>
                <a:stretch>
                  <a:fillRect l="-8000" r="-8000" b="-9677"/>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xmlns="" id="{8C3C4096-C85C-4A28-810C-F39C1C72B3DB}"/>
                  </a:ext>
                </a:extLst>
              </p:cNvPr>
              <p:cNvSpPr txBox="1"/>
              <p:nvPr/>
            </p:nvSpPr>
            <p:spPr>
              <a:xfrm>
                <a:off x="8574623" y="1907660"/>
                <a:ext cx="45692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𝐵</m:t>
                          </m:r>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m:oMathPara>
                </a14:m>
                <a:endParaRPr lang="en-US" sz="1200" dirty="0"/>
              </a:p>
            </p:txBody>
          </p:sp>
        </mc:Choice>
        <mc:Fallback xmlns="">
          <p:sp>
            <p:nvSpPr>
              <p:cNvPr id="223" name="TextBox 222">
                <a:extLst>
                  <a:ext uri="{FF2B5EF4-FFF2-40B4-BE49-F238E27FC236}">
                    <a16:creationId xmlns:a16="http://schemas.microsoft.com/office/drawing/2014/main" xmlns="" xmlns:a14="http://schemas.microsoft.com/office/drawing/2010/main" id="{8C3C4096-C85C-4A28-810C-F39C1C72B3DB}"/>
                  </a:ext>
                </a:extLst>
              </p:cNvPr>
              <p:cNvSpPr txBox="1">
                <a:spLocks noRot="1" noChangeAspect="1" noMove="1" noResize="1" noEditPoints="1" noAdjustHandles="1" noChangeArrowheads="1" noChangeShapeType="1" noTextEdit="1"/>
              </p:cNvSpPr>
              <p:nvPr/>
            </p:nvSpPr>
            <p:spPr>
              <a:xfrm>
                <a:off x="8574623" y="1907660"/>
                <a:ext cx="456920" cy="184666"/>
              </a:xfrm>
              <a:prstGeom prst="rect">
                <a:avLst/>
              </a:prstGeom>
              <a:blipFill rotWithShape="1">
                <a:blip r:embed="rId20"/>
                <a:stretch>
                  <a:fillRect l="-8000" r="-8000" b="-10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xmlns="" id="{0E56F309-4CE7-4B55-970B-058A444EB33C}"/>
                  </a:ext>
                </a:extLst>
              </p:cNvPr>
              <p:cNvSpPr txBox="1"/>
              <p:nvPr/>
            </p:nvSpPr>
            <p:spPr>
              <a:xfrm>
                <a:off x="4514841" y="2634650"/>
                <a:ext cx="23301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𝐵</m:t>
                          </m:r>
                          <m:r>
                            <a:rPr lang="es-CR" sz="1200" b="0" i="1" smtClean="0">
                              <a:latin typeface="Cambria Math" panose="02040503050406030204" pitchFamily="18" charset="0"/>
                            </a:rPr>
                            <m:t>1</m:t>
                          </m:r>
                        </m:sub>
                      </m:sSub>
                    </m:oMath>
                  </m:oMathPara>
                </a14:m>
                <a:endParaRPr lang="en-US" sz="1200" dirty="0"/>
              </a:p>
            </p:txBody>
          </p:sp>
        </mc:Choice>
        <mc:Fallback xmlns="">
          <p:sp>
            <p:nvSpPr>
              <p:cNvPr id="229" name="TextBox 228">
                <a:extLst>
                  <a:ext uri="{FF2B5EF4-FFF2-40B4-BE49-F238E27FC236}">
                    <a16:creationId xmlns:a16="http://schemas.microsoft.com/office/drawing/2014/main" id="{0E56F309-4CE7-4B55-970B-058A444EB33C}"/>
                  </a:ext>
                </a:extLst>
              </p:cNvPr>
              <p:cNvSpPr txBox="1">
                <a:spLocks noRot="1" noChangeAspect="1" noMove="1" noResize="1" noEditPoints="1" noAdjustHandles="1" noChangeArrowheads="1" noChangeShapeType="1" noTextEdit="1"/>
              </p:cNvSpPr>
              <p:nvPr/>
            </p:nvSpPr>
            <p:spPr>
              <a:xfrm>
                <a:off x="4514841" y="2634650"/>
                <a:ext cx="233013" cy="184666"/>
              </a:xfrm>
              <a:prstGeom prst="rect">
                <a:avLst/>
              </a:prstGeom>
              <a:blipFill>
                <a:blip r:embed="rId23"/>
                <a:stretch>
                  <a:fillRect l="-15789" r="-2632"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xmlns="" id="{D10C60C3-E061-45B6-873F-1FB92A1F5EA4}"/>
                  </a:ext>
                </a:extLst>
              </p:cNvPr>
              <p:cNvSpPr txBox="1"/>
              <p:nvPr/>
            </p:nvSpPr>
            <p:spPr>
              <a:xfrm>
                <a:off x="7098723" y="2649011"/>
                <a:ext cx="23301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panose="02040503050406030204" pitchFamily="18" charset="0"/>
                            </a:rPr>
                            <m:t>𝐼</m:t>
                          </m:r>
                        </m:e>
                        <m:sub>
                          <m:r>
                            <a:rPr lang="es-CR" sz="1200" b="0" i="1" smtClean="0">
                              <a:latin typeface="Cambria Math" panose="02040503050406030204" pitchFamily="18" charset="0"/>
                            </a:rPr>
                            <m:t>𝐵</m:t>
                          </m:r>
                          <m:r>
                            <a:rPr lang="en-US" sz="1200" b="0" i="1" smtClean="0">
                              <a:latin typeface="Cambria Math" panose="02040503050406030204" pitchFamily="18" charset="0"/>
                            </a:rPr>
                            <m:t>2</m:t>
                          </m:r>
                        </m:sub>
                      </m:sSub>
                    </m:oMath>
                  </m:oMathPara>
                </a14:m>
                <a:endParaRPr lang="en-US" sz="1200" dirty="0"/>
              </a:p>
            </p:txBody>
          </p:sp>
        </mc:Choice>
        <mc:Fallback xmlns="">
          <p:sp>
            <p:nvSpPr>
              <p:cNvPr id="230" name="TextBox 229">
                <a:extLst>
                  <a:ext uri="{FF2B5EF4-FFF2-40B4-BE49-F238E27FC236}">
                    <a16:creationId xmlns:a16="http://schemas.microsoft.com/office/drawing/2014/main" id="{D10C60C3-E061-45B6-873F-1FB92A1F5EA4}"/>
                  </a:ext>
                </a:extLst>
              </p:cNvPr>
              <p:cNvSpPr txBox="1">
                <a:spLocks noRot="1" noChangeAspect="1" noMove="1" noResize="1" noEditPoints="1" noAdjustHandles="1" noChangeArrowheads="1" noChangeShapeType="1" noTextEdit="1"/>
              </p:cNvSpPr>
              <p:nvPr/>
            </p:nvSpPr>
            <p:spPr>
              <a:xfrm>
                <a:off x="7098723" y="2649011"/>
                <a:ext cx="233013" cy="184666"/>
              </a:xfrm>
              <a:prstGeom prst="rect">
                <a:avLst/>
              </a:prstGeom>
              <a:blipFill>
                <a:blip r:embed="rId24"/>
                <a:stretch>
                  <a:fillRect l="-15385" b="-13333"/>
                </a:stretch>
              </a:blipFill>
            </p:spPr>
            <p:txBody>
              <a:bodyPr/>
              <a:lstStyle/>
              <a:p>
                <a:r>
                  <a:rPr lang="en-US">
                    <a:noFill/>
                  </a:rPr>
                  <a:t> </a:t>
                </a:r>
              </a:p>
            </p:txBody>
          </p:sp>
        </mc:Fallback>
      </mc:AlternateContent>
      <p:cxnSp>
        <p:nvCxnSpPr>
          <p:cNvPr id="231" name="Straight Arrow Connector 230">
            <a:extLst>
              <a:ext uri="{FF2B5EF4-FFF2-40B4-BE49-F238E27FC236}">
                <a16:creationId xmlns:a16="http://schemas.microsoft.com/office/drawing/2014/main" xmlns="" id="{F88DA212-2809-4CA4-B263-4D374E9F6B00}"/>
              </a:ext>
            </a:extLst>
          </p:cNvPr>
          <p:cNvCxnSpPr>
            <a:cxnSpLocks/>
          </p:cNvCxnSpPr>
          <p:nvPr/>
        </p:nvCxnSpPr>
        <p:spPr>
          <a:xfrm>
            <a:off x="4531686" y="2882214"/>
            <a:ext cx="265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xmlns="" id="{FA4856DA-8201-42B0-8171-5713D9437C7E}"/>
              </a:ext>
            </a:extLst>
          </p:cNvPr>
          <p:cNvCxnSpPr>
            <a:cxnSpLocks/>
          </p:cNvCxnSpPr>
          <p:nvPr/>
        </p:nvCxnSpPr>
        <p:spPr>
          <a:xfrm flipH="1">
            <a:off x="7032177" y="2882214"/>
            <a:ext cx="299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5" name="TextBox 210">
                <a:extLst>
                  <a:ext uri="{FF2B5EF4-FFF2-40B4-BE49-F238E27FC236}">
                    <a16:creationId xmlns:a16="http://schemas.microsoft.com/office/drawing/2014/main" xmlns="" id="{CFA50FA5-9EC9-4877-B3A4-EE12AA4D6F94}"/>
                  </a:ext>
                </a:extLst>
              </p:cNvPr>
              <p:cNvSpPr txBox="1"/>
              <p:nvPr/>
            </p:nvSpPr>
            <p:spPr>
              <a:xfrm>
                <a:off x="6308032" y="3666793"/>
                <a:ext cx="57554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𝑄</m:t>
                          </m:r>
                        </m:e>
                        <m:sub>
                          <m:r>
                            <a:rPr lang="en-US" sz="1200" b="0" i="1" smtClean="0">
                              <a:latin typeface="Cambria Math" panose="02040503050406030204" pitchFamily="18" charset="0"/>
                            </a:rPr>
                            <m:t>1</m:t>
                          </m:r>
                        </m:sub>
                      </m:sSub>
                      <m:r>
                        <a:rPr lang="es-CR" sz="1200" b="0" i="1" smtClean="0">
                          <a:latin typeface="Cambria Math"/>
                        </a:rPr>
                        <m:t>=</m:t>
                      </m:r>
                      <m:sSub>
                        <m:sSubPr>
                          <m:ctrlPr>
                            <a:rPr lang="en-US" sz="1200" i="1">
                              <a:latin typeface="Cambria Math"/>
                            </a:rPr>
                          </m:ctrlPr>
                        </m:sSubPr>
                        <m:e>
                          <m:r>
                            <a:rPr lang="es-CR" sz="1200" b="0" i="1" smtClean="0">
                              <a:latin typeface="Cambria Math"/>
                            </a:rPr>
                            <m:t>𝑄</m:t>
                          </m:r>
                        </m:e>
                        <m:sub>
                          <m:r>
                            <a:rPr lang="es-CR" sz="1200" b="0" i="1" smtClean="0">
                              <a:latin typeface="Cambria Math"/>
                            </a:rPr>
                            <m:t>2</m:t>
                          </m:r>
                        </m:sub>
                      </m:sSub>
                    </m:oMath>
                  </m:oMathPara>
                </a14:m>
                <a:endParaRPr lang="en-US" sz="1200" dirty="0"/>
              </a:p>
            </p:txBody>
          </p:sp>
        </mc:Choice>
        <mc:Fallback xmlns="">
          <p:sp>
            <p:nvSpPr>
              <p:cNvPr id="155" name="TextBox 210">
                <a:extLst>
                  <a:ext uri="{FF2B5EF4-FFF2-40B4-BE49-F238E27FC236}">
                    <a16:creationId xmlns:a16="http://schemas.microsoft.com/office/drawing/2014/main" xmlns="" xmlns:a14="http://schemas.microsoft.com/office/drawing/2010/main" id="{CFA50FA5-9EC9-4877-B3A4-EE12AA4D6F94}"/>
                  </a:ext>
                </a:extLst>
              </p:cNvPr>
              <p:cNvSpPr txBox="1">
                <a:spLocks noRot="1" noChangeAspect="1" noMove="1" noResize="1" noEditPoints="1" noAdjustHandles="1" noChangeArrowheads="1" noChangeShapeType="1" noTextEdit="1"/>
              </p:cNvSpPr>
              <p:nvPr/>
            </p:nvSpPr>
            <p:spPr>
              <a:xfrm>
                <a:off x="6308032" y="3666793"/>
                <a:ext cx="575542" cy="184666"/>
              </a:xfrm>
              <a:prstGeom prst="rect">
                <a:avLst/>
              </a:prstGeom>
              <a:blipFill rotWithShape="1">
                <a:blip r:embed="rId25"/>
                <a:stretch>
                  <a:fillRect l="-8511" r="-1064" b="-23333"/>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57" name="TextBox 221">
                <a:extLst>
                  <a:ext uri="{FF2B5EF4-FFF2-40B4-BE49-F238E27FC236}">
                    <a16:creationId xmlns:a16="http://schemas.microsoft.com/office/drawing/2014/main" xmlns="" id="{1967E498-CF13-4D60-A8F9-0C088A56F4EB}"/>
                  </a:ext>
                </a:extLst>
              </p:cNvPr>
              <p:cNvSpPr txBox="1"/>
              <p:nvPr/>
            </p:nvSpPr>
            <p:spPr>
              <a:xfrm>
                <a:off x="8623483" y="866043"/>
                <a:ext cx="4080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s-CR" sz="1200" b="0" i="1" smtClean="0">
                              <a:latin typeface="Cambria Math"/>
                            </a:rPr>
                            <m:t>𝑣</m:t>
                          </m:r>
                        </m:e>
                        <m:sub>
                          <m:r>
                            <a:rPr lang="es-CR" sz="1200" b="0" i="1" smtClean="0">
                              <a:latin typeface="Cambria Math"/>
                            </a:rPr>
                            <m:t>𝑜</m:t>
                          </m:r>
                        </m:sub>
                      </m:sSub>
                      <m:r>
                        <a:rPr lang="en-US" sz="1200" b="0" i="1" smtClean="0">
                          <a:latin typeface="Cambria Math" panose="02040503050406030204" pitchFamily="18" charset="0"/>
                        </a:rPr>
                        <m:t>=?</m:t>
                      </m:r>
                    </m:oMath>
                  </m:oMathPara>
                </a14:m>
                <a:endParaRPr lang="en-US" sz="1200" dirty="0"/>
              </a:p>
            </p:txBody>
          </p:sp>
        </mc:Choice>
        <mc:Fallback xmlns="">
          <p:sp>
            <p:nvSpPr>
              <p:cNvPr id="157" name="TextBox 221">
                <a:extLst>
                  <a:ext uri="{FF2B5EF4-FFF2-40B4-BE49-F238E27FC236}">
                    <a16:creationId xmlns="" xmlns:a16="http://schemas.microsoft.com/office/drawing/2014/main" xmlns:a14="http://schemas.microsoft.com/office/drawing/2010/main" id="{1967E498-CF13-4D60-A8F9-0C088A56F4EB}"/>
                  </a:ext>
                </a:extLst>
              </p:cNvPr>
              <p:cNvSpPr txBox="1">
                <a:spLocks noRot="1" noChangeAspect="1" noMove="1" noResize="1" noEditPoints="1" noAdjustHandles="1" noChangeArrowheads="1" noChangeShapeType="1" noTextEdit="1"/>
              </p:cNvSpPr>
              <p:nvPr/>
            </p:nvSpPr>
            <p:spPr>
              <a:xfrm>
                <a:off x="8623483" y="866043"/>
                <a:ext cx="408060" cy="184666"/>
              </a:xfrm>
              <a:prstGeom prst="rect">
                <a:avLst/>
              </a:prstGeom>
              <a:blipFill rotWithShape="1">
                <a:blip r:embed="rId26"/>
                <a:stretch>
                  <a:fillRect l="-5970" r="-8955" b="-10000"/>
                </a:stretch>
              </a:blipFill>
            </p:spPr>
            <p:txBody>
              <a:bodyPr/>
              <a:lstStyle/>
              <a:p>
                <a:r>
                  <a:rPr lang="es-CR">
                    <a:noFill/>
                  </a:rPr>
                  <a:t> </a:t>
                </a:r>
              </a:p>
            </p:txBody>
          </p:sp>
        </mc:Fallback>
      </mc:AlternateContent>
      <p:cxnSp>
        <p:nvCxnSpPr>
          <p:cNvPr id="146" name="Straight Connector 168">
            <a:extLst>
              <a:ext uri="{FF2B5EF4-FFF2-40B4-BE49-F238E27FC236}">
                <a16:creationId xmlns:a16="http://schemas.microsoft.com/office/drawing/2014/main" xmlns="" id="{915787FD-D08F-4560-A1AF-C31A37DF315F}"/>
              </a:ext>
            </a:extLst>
          </p:cNvPr>
          <p:cNvCxnSpPr>
            <a:cxnSpLocks/>
          </p:cNvCxnSpPr>
          <p:nvPr/>
        </p:nvCxnSpPr>
        <p:spPr>
          <a:xfrm>
            <a:off x="5948074" y="1240649"/>
            <a:ext cx="0" cy="5885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7" name="Group 181">
            <a:extLst>
              <a:ext uri="{FF2B5EF4-FFF2-40B4-BE49-F238E27FC236}">
                <a16:creationId xmlns:a16="http://schemas.microsoft.com/office/drawing/2014/main" xmlns="" id="{E718E817-932D-4DA6-87B9-4086E8FF86C5}"/>
              </a:ext>
            </a:extLst>
          </p:cNvPr>
          <p:cNvGrpSpPr/>
          <p:nvPr/>
        </p:nvGrpSpPr>
        <p:grpSpPr>
          <a:xfrm>
            <a:off x="5925396" y="1119872"/>
            <a:ext cx="55282" cy="119978"/>
            <a:chOff x="7132321" y="4612913"/>
            <a:chExt cx="119270" cy="287888"/>
          </a:xfrm>
        </p:grpSpPr>
        <p:sp>
          <p:nvSpPr>
            <p:cNvPr id="148"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0" name="TextBox 189">
                <a:extLst>
                  <a:ext uri="{FF2B5EF4-FFF2-40B4-BE49-F238E27FC236}">
                    <a16:creationId xmlns:a16="http://schemas.microsoft.com/office/drawing/2014/main" xmlns="" id="{C1F134B5-F316-47BD-8887-CF981080E20A}"/>
                  </a:ext>
                </a:extLst>
              </p:cNvPr>
              <p:cNvSpPr txBox="1"/>
              <p:nvPr/>
            </p:nvSpPr>
            <p:spPr>
              <a:xfrm>
                <a:off x="5781664" y="874391"/>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50"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5781664" y="874391"/>
                <a:ext cx="488980" cy="184666"/>
              </a:xfrm>
              <a:prstGeom prst="rect">
                <a:avLst/>
              </a:prstGeom>
              <a:blipFill rotWithShape="1">
                <a:blip r:embed="rId27"/>
                <a:stretch>
                  <a:fillRect l="-6173" r="-7407" b="-6452"/>
                </a:stretch>
              </a:blipFill>
            </p:spPr>
            <p:txBody>
              <a:bodyPr/>
              <a:lstStyle/>
              <a:p>
                <a:r>
                  <a:rPr lang="es-CR">
                    <a:noFill/>
                  </a:rPr>
                  <a:t> </a:t>
                </a:r>
              </a:p>
            </p:txBody>
          </p:sp>
        </mc:Fallback>
      </mc:AlternateContent>
      <p:cxnSp>
        <p:nvCxnSpPr>
          <p:cNvPr id="151" name="Straight Connector 171">
            <a:extLst>
              <a:ext uri="{FF2B5EF4-FFF2-40B4-BE49-F238E27FC236}">
                <a16:creationId xmlns:a16="http://schemas.microsoft.com/office/drawing/2014/main" xmlns="" id="{13BEAC3D-682B-4442-8B18-1B7ED1D59944}"/>
              </a:ext>
            </a:extLst>
          </p:cNvPr>
          <p:cNvCxnSpPr>
            <a:cxnSpLocks/>
          </p:cNvCxnSpPr>
          <p:nvPr/>
        </p:nvCxnSpPr>
        <p:spPr>
          <a:xfrm>
            <a:off x="2970918" y="3562597"/>
            <a:ext cx="0" cy="415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2" name="Group 181">
            <a:extLst>
              <a:ext uri="{FF2B5EF4-FFF2-40B4-BE49-F238E27FC236}">
                <a16:creationId xmlns:a16="http://schemas.microsoft.com/office/drawing/2014/main" xmlns="" id="{E718E817-932D-4DA6-87B9-4086E8FF86C5}"/>
              </a:ext>
            </a:extLst>
          </p:cNvPr>
          <p:cNvGrpSpPr/>
          <p:nvPr/>
        </p:nvGrpSpPr>
        <p:grpSpPr>
          <a:xfrm>
            <a:off x="2944704" y="3447460"/>
            <a:ext cx="55282" cy="119978"/>
            <a:chOff x="7132321" y="4612913"/>
            <a:chExt cx="119270" cy="287888"/>
          </a:xfrm>
        </p:grpSpPr>
        <p:sp>
          <p:nvSpPr>
            <p:cNvPr id="153" name="Oval 177">
              <a:extLst>
                <a:ext uri="{FF2B5EF4-FFF2-40B4-BE49-F238E27FC236}">
                  <a16:creationId xmlns:a16="http://schemas.microsoft.com/office/drawing/2014/main" xmlns="" id="{5C8DF948-C54A-40EA-83C9-9F48E5DE6CDA}"/>
                </a:ext>
              </a:extLst>
            </p:cNvPr>
            <p:cNvSpPr/>
            <p:nvPr/>
          </p:nvSpPr>
          <p:spPr>
            <a:xfrm>
              <a:off x="7132321" y="4612913"/>
              <a:ext cx="119270" cy="119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79">
              <a:extLst>
                <a:ext uri="{FF2B5EF4-FFF2-40B4-BE49-F238E27FC236}">
                  <a16:creationId xmlns:a16="http://schemas.microsoft.com/office/drawing/2014/main" xmlns="" id="{D6F93F04-CC80-4AF7-A2EE-75026B86B089}"/>
                </a:ext>
              </a:extLst>
            </p:cNvPr>
            <p:cNvCxnSpPr>
              <a:cxnSpLocks/>
            </p:cNvCxnSpPr>
            <p:nvPr/>
          </p:nvCxnSpPr>
          <p:spPr>
            <a:xfrm flipV="1">
              <a:off x="7191301" y="4732891"/>
              <a:ext cx="0" cy="167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1" name="TextBox 189">
                <a:extLst>
                  <a:ext uri="{FF2B5EF4-FFF2-40B4-BE49-F238E27FC236}">
                    <a16:creationId xmlns:a16="http://schemas.microsoft.com/office/drawing/2014/main" xmlns="" id="{C1F134B5-F316-47BD-8887-CF981080E20A}"/>
                  </a:ext>
                </a:extLst>
              </p:cNvPr>
              <p:cNvSpPr txBox="1"/>
              <p:nvPr/>
            </p:nvSpPr>
            <p:spPr>
              <a:xfrm>
                <a:off x="2800972" y="3201979"/>
                <a:ext cx="48898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+ 15 </m:t>
                      </m:r>
                      <m:r>
                        <a:rPr lang="en-US" sz="1200" b="0" i="1" smtClean="0">
                          <a:latin typeface="Cambria Math" panose="02040503050406030204" pitchFamily="18" charset="0"/>
                        </a:rPr>
                        <m:t>𝑉</m:t>
                      </m:r>
                    </m:oMath>
                  </m:oMathPara>
                </a14:m>
                <a:endParaRPr lang="en-US" sz="1200" dirty="0"/>
              </a:p>
            </p:txBody>
          </p:sp>
        </mc:Choice>
        <mc:Fallback xmlns="">
          <p:sp>
            <p:nvSpPr>
              <p:cNvPr id="161" name="TextBox 189">
                <a:extLst>
                  <a:ext uri="{FF2B5EF4-FFF2-40B4-BE49-F238E27FC236}">
                    <a16:creationId xmlns:a16="http://schemas.microsoft.com/office/drawing/2014/main" xmlns="" xmlns:a14="http://schemas.microsoft.com/office/drawing/2010/main" id="{C1F134B5-F316-47BD-8887-CF981080E20A}"/>
                  </a:ext>
                </a:extLst>
              </p:cNvPr>
              <p:cNvSpPr txBox="1">
                <a:spLocks noRot="1" noChangeAspect="1" noMove="1" noResize="1" noEditPoints="1" noAdjustHandles="1" noChangeArrowheads="1" noChangeShapeType="1" noTextEdit="1"/>
              </p:cNvSpPr>
              <p:nvPr/>
            </p:nvSpPr>
            <p:spPr>
              <a:xfrm>
                <a:off x="2800972" y="3201979"/>
                <a:ext cx="488980" cy="184666"/>
              </a:xfrm>
              <a:prstGeom prst="rect">
                <a:avLst/>
              </a:prstGeom>
              <a:blipFill rotWithShape="1">
                <a:blip r:embed="rId10"/>
                <a:stretch>
                  <a:fillRect l="-6173" r="-7407" b="-6452"/>
                </a:stretch>
              </a:blipFill>
            </p:spPr>
            <p:txBody>
              <a:bodyPr/>
              <a:lstStyle/>
              <a:p>
                <a:r>
                  <a:rPr lang="es-CR">
                    <a:noFill/>
                  </a:rPr>
                  <a:t> </a:t>
                </a:r>
              </a:p>
            </p:txBody>
          </p:sp>
        </mc:Fallback>
      </mc:AlternateContent>
    </p:spTree>
    <p:extLst>
      <p:ext uri="{BB962C8B-B14F-4D97-AF65-F5344CB8AC3E}">
        <p14:creationId xmlns:p14="http://schemas.microsoft.com/office/powerpoint/2010/main" val="370546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2" grpId="0"/>
      <p:bldP spid="223" grpId="0"/>
      <p:bldP spid="15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4922</Words>
  <Application>Microsoft Office PowerPoint</Application>
  <PresentationFormat>Personalizado</PresentationFormat>
  <Paragraphs>682</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Ignacio Ramirez Antillon</dc:creator>
  <cp:lastModifiedBy>Ramírez Antillón Ignacio</cp:lastModifiedBy>
  <cp:revision>182</cp:revision>
  <dcterms:created xsi:type="dcterms:W3CDTF">2018-03-09T19:20:40Z</dcterms:created>
  <dcterms:modified xsi:type="dcterms:W3CDTF">2018-08-20T21:44:14Z</dcterms:modified>
</cp:coreProperties>
</file>