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2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3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4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0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6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9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5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27.png"/><Relationship Id="rId12" Type="http://schemas.openxmlformats.org/officeDocument/2006/relationships/image" Target="../media/image67.png"/><Relationship Id="rId17" Type="http://schemas.openxmlformats.org/officeDocument/2006/relationships/image" Target="../media/image71.png"/><Relationship Id="rId2" Type="http://schemas.openxmlformats.org/officeDocument/2006/relationships/image" Target="../media/image3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14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29.png"/><Relationship Id="rId1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27.png"/><Relationship Id="rId12" Type="http://schemas.openxmlformats.org/officeDocument/2006/relationships/image" Target="../media/image67.png"/><Relationship Id="rId17" Type="http://schemas.openxmlformats.org/officeDocument/2006/relationships/image" Target="../media/image74.png"/><Relationship Id="rId2" Type="http://schemas.openxmlformats.org/officeDocument/2006/relationships/image" Target="../media/image3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14.png"/><Relationship Id="rId10" Type="http://schemas.openxmlformats.org/officeDocument/2006/relationships/image" Target="../media/image73.png"/><Relationship Id="rId19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29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278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:a16="http://schemas.microsoft.com/office/drawing/2014/main" xmlns="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xmlns="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:a16="http://schemas.microsoft.com/office/drawing/2014/main" xmlns="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xmlns="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65 Grupo"/>
          <p:cNvGrpSpPr/>
          <p:nvPr/>
        </p:nvGrpSpPr>
        <p:grpSpPr>
          <a:xfrm>
            <a:off x="1604742" y="3930733"/>
            <a:ext cx="7841720" cy="1749378"/>
            <a:chOff x="1604742" y="3930733"/>
            <a:chExt cx="7841720" cy="1749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1614746" y="4013165"/>
                  <a:ext cx="4489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746" y="4013165"/>
                  <a:ext cx="448904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1604742" y="4451768"/>
                  <a:ext cx="458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742" y="4451768"/>
                  <a:ext cx="458908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29 Rectángulo redondeado"/>
            <p:cNvSpPr/>
            <p:nvPr/>
          </p:nvSpPr>
          <p:spPr>
            <a:xfrm>
              <a:off x="261257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diferencial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4888976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alta Ganancia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716538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Salida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33 Conector recto de flecha"/>
            <p:cNvCxnSpPr>
              <a:stCxn id="30" idx="3"/>
              <a:endCxn id="31" idx="1"/>
            </p:cNvCxnSpPr>
            <p:nvPr/>
          </p:nvCxnSpPr>
          <p:spPr>
            <a:xfrm>
              <a:off x="4132612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6409017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2140507" y="41953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2129662" y="46210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685422" y="4387933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199792" y="4264822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792" y="4264822"/>
                  <a:ext cx="246670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94">
              <a:extLst>
                <a:ext uri="{FF2B5EF4-FFF2-40B4-BE49-F238E27FC236}">
                  <a16:creationId xmlns:a16="http://schemas.microsoft.com/office/drawing/2014/main" xmlns="" id="{0966BAAB-165E-43D9-B473-79727363905C}"/>
                </a:ext>
              </a:extLst>
            </p:cNvPr>
            <p:cNvGrpSpPr/>
            <p:nvPr/>
          </p:nvGrpSpPr>
          <p:grpSpPr>
            <a:xfrm rot="10800000">
              <a:off x="3153940" y="5222490"/>
              <a:ext cx="401063" cy="68222"/>
              <a:chOff x="7529811" y="3713163"/>
              <a:chExt cx="640072" cy="158750"/>
            </a:xfrm>
          </p:grpSpPr>
          <p:cxnSp>
            <p:nvCxnSpPr>
              <p:cNvPr id="43" name="Straight Connector 95">
                <a:extLst>
                  <a:ext uri="{FF2B5EF4-FFF2-40B4-BE49-F238E27FC236}">
                    <a16:creationId xmlns:a16="http://schemas.microsoft.com/office/drawing/2014/main" xmlns="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96">
                <a:extLst>
                  <a:ext uri="{FF2B5EF4-FFF2-40B4-BE49-F238E27FC236}">
                    <a16:creationId xmlns:a16="http://schemas.microsoft.com/office/drawing/2014/main" xmlns="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97">
                <a:extLst>
                  <a:ext uri="{FF2B5EF4-FFF2-40B4-BE49-F238E27FC236}">
                    <a16:creationId xmlns:a16="http://schemas.microsoft.com/office/drawing/2014/main" xmlns="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98">
                <a:extLst>
                  <a:ext uri="{FF2B5EF4-FFF2-40B4-BE49-F238E27FC236}">
                    <a16:creationId xmlns:a16="http://schemas.microsoft.com/office/drawing/2014/main" xmlns="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9">
                <a:extLst>
                  <a:ext uri="{FF2B5EF4-FFF2-40B4-BE49-F238E27FC236}">
                    <a16:creationId xmlns:a16="http://schemas.microsoft.com/office/drawing/2014/main" xmlns="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0">
                <a:extLst>
                  <a:ext uri="{FF2B5EF4-FFF2-40B4-BE49-F238E27FC236}">
                    <a16:creationId xmlns:a16="http://schemas.microsoft.com/office/drawing/2014/main" xmlns="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01">
                <a:extLst>
                  <a:ext uri="{FF2B5EF4-FFF2-40B4-BE49-F238E27FC236}">
                    <a16:creationId xmlns:a16="http://schemas.microsoft.com/office/drawing/2014/main" xmlns="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02">
                <a:extLst>
                  <a:ext uri="{FF2B5EF4-FFF2-40B4-BE49-F238E27FC236}">
                    <a16:creationId xmlns:a16="http://schemas.microsoft.com/office/drawing/2014/main" xmlns="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03">
                <a:extLst>
                  <a:ext uri="{FF2B5EF4-FFF2-40B4-BE49-F238E27FC236}">
                    <a16:creationId xmlns:a16="http://schemas.microsoft.com/office/drawing/2014/main" xmlns="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874" y="5116978"/>
              <a:ext cx="287437" cy="211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740727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956955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956955" y="5249005"/>
              <a:ext cx="2745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520959" y="5249005"/>
              <a:ext cx="219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306" r="-3604"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8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0" y="751361"/>
            <a:ext cx="55435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677547" y="38202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#5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𝑁𝑃𝑁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𝑃𝑁𝑃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200" b="0" i="1" smtClean="0">
                              <a:latin typeface="Cambria Math"/>
                            </a:rPr>
                            <m:t>−14</m:t>
                          </m:r>
                        </m:sup>
                      </m:sSup>
                      <m:r>
                        <a:rPr lang="es-C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6733309" y="996331"/>
            <a:ext cx="353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i="1" dirty="0" smtClean="0"/>
              <a:t>Parte II: Análisis Pequeña Señal (AC)</a:t>
            </a:r>
            <a:endParaRPr lang="es-C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650182" y="1585249"/>
                <a:ext cx="4987636" cy="4698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En pequeña señal la fuente de </a:t>
                </a:r>
                <a:r>
                  <a:rPr lang="es-CR" sz="1600" dirty="0" err="1" smtClean="0"/>
                  <a:t>Widlar</a:t>
                </a:r>
                <a:r>
                  <a:rPr lang="es-CR" sz="1600" dirty="0" smtClean="0"/>
                  <a:t> conformada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R" sz="1600" dirty="0" smtClean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/>
                  <a:t>  </a:t>
                </a:r>
                <a:r>
                  <a:rPr lang="es-CR" sz="1600" dirty="0" smtClean="0"/>
                  <a:t>se puede reemplazar por una resistencia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𝐸𝐵</m:t>
                        </m:r>
                      </m:sub>
                    </m:sSub>
                  </m:oMath>
                </a14:m>
                <a:r>
                  <a:rPr lang="es-CR" sz="1600" dirty="0" smtClean="0"/>
                  <a:t>  ubicada entre los emisores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 smtClean="0"/>
                  <a:t> y tierra. Para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𝐸𝐵</m:t>
                        </m:r>
                      </m:sub>
                    </m:sSub>
                  </m:oMath>
                </a14:m>
                <a:r>
                  <a:rPr lang="es-CR" sz="1600" dirty="0" smtClean="0"/>
                  <a:t> se puede utili</a:t>
                </a:r>
                <a:r>
                  <a:rPr lang="es-CR" sz="1600" dirty="0"/>
                  <a:t>z</a:t>
                </a:r>
                <a:r>
                  <a:rPr lang="es-CR" sz="1600" dirty="0" smtClean="0"/>
                  <a:t>ar la siguiente aproximación (tome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=130 </m:t>
                    </m:r>
                    <m:r>
                      <a:rPr lang="es-CR" sz="16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s-CR" sz="1600" dirty="0" smtClean="0"/>
                  <a:t>):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C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𝐸𝐵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𝑜𝑒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600" dirty="0" smtClean="0"/>
              </a:p>
              <a:p>
                <a:pPr lvl="1"/>
                <a:endParaRPr lang="es-CR" sz="1600" dirty="0"/>
              </a:p>
              <a:p>
                <a:pPr lvl="1"/>
                <a:r>
                  <a:rPr lang="es-CR" sz="1600" dirty="0" smtClean="0"/>
                  <a:t>Calcule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𝐸𝐵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utilizando </a:t>
                </a:r>
                <a:r>
                  <a:rPr lang="es-CR" sz="1600" dirty="0"/>
                  <a:t>la </a:t>
                </a:r>
                <a:r>
                  <a:rPr lang="es-CR" sz="1600" dirty="0" smtClean="0"/>
                  <a:t>aproximación.</a:t>
                </a:r>
              </a:p>
              <a:p>
                <a:endParaRPr lang="es-CR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 smtClean="0"/>
                  <a:t>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CR" sz="1600" dirty="0" smtClean="0"/>
                  <a:t> en modo diferencial 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Demuestre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R" sz="1600" b="0" i="1" smtClean="0">
                            <a:latin typeface="Cambria Math"/>
                          </a:rPr>
                          <m:t>1275</m:t>
                        </m:r>
                      </m:num>
                      <m:den>
                        <m:r>
                          <a:rPr lang="es-CR" sz="1600" b="0" i="1" smtClean="0">
                            <a:latin typeface="Cambria Math"/>
                          </a:rPr>
                          <m:t>1276</m:t>
                        </m:r>
                      </m:den>
                    </m:f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 si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𝑏</m:t>
                        </m:r>
                        <m:r>
                          <a:rPr lang="es-CR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en </a:t>
                </a:r>
                <a:r>
                  <a:rPr lang="es-CR" sz="1600" dirty="0"/>
                  <a:t>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 </m:t>
                    </m:r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R" sz="1600" dirty="0"/>
                  <a:t> 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𝑏</m:t>
                        </m:r>
                        <m:r>
                          <a:rPr lang="es-CR" sz="1600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R" sz="1600" dirty="0"/>
                  <a:t> 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600" dirty="0" smtClean="0"/>
                  <a:t> </a:t>
                </a: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1585249"/>
                <a:ext cx="4987636" cy="4698787"/>
              </a:xfrm>
              <a:prstGeom prst="rect">
                <a:avLst/>
              </a:prstGeom>
              <a:blipFill rotWithShape="1">
                <a:blip r:embed="rId14"/>
                <a:stretch>
                  <a:fillRect l="-733" r="-1345" b="-77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23 CuadroTexto"/>
          <p:cNvSpPr txBox="1"/>
          <p:nvPr/>
        </p:nvSpPr>
        <p:spPr>
          <a:xfrm>
            <a:off x="7677547" y="38202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#5</a:t>
            </a:r>
            <a:endParaRPr lang="es-CR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6733309" y="996331"/>
            <a:ext cx="353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i="1" dirty="0" smtClean="0"/>
              <a:t>Parte II: Análisis Pequeña Señal (AC)</a:t>
            </a:r>
            <a:endParaRPr lang="es-C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125 CuadroTexto"/>
              <p:cNvSpPr txBox="1"/>
              <p:nvPr/>
            </p:nvSpPr>
            <p:spPr>
              <a:xfrm>
                <a:off x="6650182" y="1585249"/>
                <a:ext cx="4987636" cy="4369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R" sz="1600" dirty="0" smtClean="0"/>
              </a:p>
              <a:p>
                <a:r>
                  <a:rPr lang="es-CR" sz="1600" dirty="0" smtClean="0"/>
                  <a:t>La etapa de salida del amplificador se puede modelar en pequeña señal con el circuito mostrado,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R" sz="1600" dirty="0"/>
                  <a:t> se puede </a:t>
                </a:r>
                <a:r>
                  <a:rPr lang="es-CR" sz="1600" dirty="0" smtClean="0"/>
                  <a:t>calcular como una fuente de </a:t>
                </a:r>
                <a:r>
                  <a:rPr lang="es-CR" sz="1600" dirty="0" err="1" smtClean="0"/>
                  <a:t>Widlar</a:t>
                </a:r>
                <a:r>
                  <a:rPr lang="es-CR" sz="1600" dirty="0" smtClean="0"/>
                  <a:t> </a:t>
                </a:r>
                <a:r>
                  <a:rPr lang="es-CR" sz="1600" dirty="0"/>
                  <a:t>(tome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=130 </m:t>
                    </m:r>
                    <m:r>
                      <a:rPr lang="es-CR" sz="1600" i="1">
                        <a:latin typeface="Cambria Math"/>
                      </a:rPr>
                      <m:t>𝑉</m:t>
                    </m:r>
                  </m:oMath>
                </a14:m>
                <a:r>
                  <a:rPr lang="es-CR" sz="1600" dirty="0"/>
                  <a:t>):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C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𝑜𝑒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d>
                        <m:dPr>
                          <m:ctrlPr>
                            <a:rPr lang="es-C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600" dirty="0"/>
              </a:p>
              <a:p>
                <a:endParaRPr lang="es-CR" sz="1600" dirty="0" smtClean="0"/>
              </a:p>
              <a:p>
                <a:endParaRPr lang="es-CR" sz="1600" dirty="0"/>
              </a:p>
              <a:p>
                <a:pPr marL="342900" indent="-342900">
                  <a:buFont typeface="+mj-lt"/>
                  <a:buAutoNum type="arabicPeriod" startAt="8"/>
                </a:pPr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R" sz="1600" dirty="0"/>
                  <a:t> 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R" sz="1600" dirty="0" smtClean="0"/>
                  <a:t>  (Recuerde reflejar la resistencia del emisor en la base multiplicando la resistencia del emisor por </a:t>
                </a:r>
                <a14:m>
                  <m:oMath xmlns:m="http://schemas.openxmlformats.org/officeDocument/2006/math">
                    <m:r>
                      <a:rPr lang="es-CR" sz="16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s-CR" sz="1600" dirty="0"/>
              </a:p>
              <a:p>
                <a:pPr marL="342900" indent="-342900">
                  <a:buFont typeface="+mj-lt"/>
                  <a:buAutoNum type="arabicPeriod" startAt="8"/>
                </a:pPr>
                <a:r>
                  <a:rPr lang="es-CR" sz="1600" dirty="0" smtClean="0"/>
                  <a:t> </a:t>
                </a:r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600" dirty="0"/>
                  <a:t> 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𝑐</m:t>
                        </m:r>
                        <m:r>
                          <a:rPr lang="es-CR" sz="1600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 startAt="8"/>
                </a:pP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600" dirty="0"/>
                  <a:t> en función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 </m:t>
                    </m:r>
                  </m:oMath>
                </a14:m>
                <a:endParaRPr lang="es-CR" sz="1600" dirty="0"/>
              </a:p>
              <a:p>
                <a:pPr marL="342900" indent="-342900">
                  <a:buFont typeface="+mj-lt"/>
                  <a:buAutoNum type="arabicPeriod" startAt="8"/>
                </a:pPr>
                <a:r>
                  <a:rPr lang="es-CR" sz="1600" dirty="0" smtClean="0"/>
                  <a:t> El valor de CMRR (en dB)</a:t>
                </a:r>
              </a:p>
              <a:p>
                <a:pPr marL="342900" indent="-342900">
                  <a:buFont typeface="+mj-lt"/>
                  <a:buAutoNum type="arabicPeriod" startAt="8"/>
                </a:pPr>
                <a:endParaRPr lang="es-CR" sz="1600" dirty="0" smtClean="0"/>
              </a:p>
            </p:txBody>
          </p:sp>
        </mc:Choice>
        <mc:Fallback xmlns="">
          <p:sp>
            <p:nvSpPr>
              <p:cNvPr id="126" name="1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1585249"/>
                <a:ext cx="4987636" cy="4369786"/>
              </a:xfrm>
              <a:prstGeom prst="rect">
                <a:avLst/>
              </a:prstGeom>
              <a:blipFill rotWithShape="1">
                <a:blip r:embed="rId2"/>
                <a:stretch>
                  <a:fillRect l="-733" r="-6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6 Grupo"/>
          <p:cNvGrpSpPr/>
          <p:nvPr/>
        </p:nvGrpSpPr>
        <p:grpSpPr>
          <a:xfrm>
            <a:off x="957436" y="1983343"/>
            <a:ext cx="3876935" cy="2245174"/>
            <a:chOff x="1053426" y="1154554"/>
            <a:chExt cx="3876935" cy="2245174"/>
          </a:xfrm>
        </p:grpSpPr>
        <p:sp>
          <p:nvSpPr>
            <p:cNvPr id="280" name="279 Rectángulo"/>
            <p:cNvSpPr/>
            <p:nvPr/>
          </p:nvSpPr>
          <p:spPr>
            <a:xfrm flipH="1">
              <a:off x="2412933" y="1743208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76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904" y="2716948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7B03DAE-6933-4047-925C-53FACF26F1C2}"/>
                </a:ext>
              </a:extLst>
            </p:cNvPr>
            <p:cNvCxnSpPr/>
            <p:nvPr/>
          </p:nvCxnSpPr>
          <p:spPr>
            <a:xfrm rot="5400000" flipH="1">
              <a:off x="1167150" y="2343845"/>
              <a:ext cx="49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BC79E102-E5D0-4850-BFDA-0E9038F4096C}"/>
                </a:ext>
              </a:extLst>
            </p:cNvPr>
            <p:cNvCxnSpPr/>
            <p:nvPr/>
          </p:nvCxnSpPr>
          <p:spPr>
            <a:xfrm rot="5400000" flipH="1">
              <a:off x="1169411" y="2584892"/>
              <a:ext cx="49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00044" y="2359509"/>
              <a:ext cx="22704" cy="37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5702" y="2366912"/>
              <a:ext cx="26585" cy="72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78500" y="2400960"/>
              <a:ext cx="40756" cy="68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1938" y="2432132"/>
              <a:ext cx="26309" cy="7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73974" y="2463543"/>
              <a:ext cx="42253" cy="70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0731" y="2495736"/>
              <a:ext cx="27209" cy="71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8343" y="2535355"/>
              <a:ext cx="17479" cy="36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8B48AC6-0F14-4174-8A53-38697F442703}"/>
                </a:ext>
              </a:extLst>
            </p:cNvPr>
            <p:cNvCxnSpPr/>
            <p:nvPr/>
          </p:nvCxnSpPr>
          <p:spPr>
            <a:xfrm rot="5400000" flipH="1">
              <a:off x="3292830" y="2904601"/>
              <a:ext cx="49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DF81AB11-0B81-4D84-BBA0-99D6DA96431D}"/>
                </a:ext>
              </a:extLst>
            </p:cNvPr>
            <p:cNvCxnSpPr/>
            <p:nvPr/>
          </p:nvCxnSpPr>
          <p:spPr>
            <a:xfrm rot="5400000" flipH="1">
              <a:off x="3295091" y="3145648"/>
              <a:ext cx="49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25724" y="2920265"/>
              <a:ext cx="22704" cy="37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1382" y="2927668"/>
              <a:ext cx="26585" cy="72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04180" y="2961716"/>
              <a:ext cx="40756" cy="68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7618" y="2992888"/>
              <a:ext cx="26309" cy="7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9654" y="3024299"/>
              <a:ext cx="42253" cy="70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6411" y="3056492"/>
              <a:ext cx="27209" cy="71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4023" y="3096111"/>
              <a:ext cx="17479" cy="36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875D2166-5F2C-407F-A77E-417959C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59" y="2013505"/>
              <a:ext cx="16813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14 Grupo"/>
            <p:cNvGrpSpPr/>
            <p:nvPr/>
          </p:nvGrpSpPr>
          <p:grpSpPr>
            <a:xfrm>
              <a:off x="4116977" y="1428220"/>
              <a:ext cx="292187" cy="249891"/>
              <a:chOff x="3900515" y="4689605"/>
              <a:chExt cx="292187" cy="249891"/>
            </a:xfrm>
          </p:grpSpPr>
          <p:cxnSp>
            <p:nvCxnSpPr>
              <p:cNvPr id="152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515" y="4852537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395" y="4895710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2919" y="4939496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4798" y="4689605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3171380" y="331276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3224260" y="335594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3784" y="339972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663" y="314983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11 Grupo"/>
            <p:cNvGrpSpPr/>
            <p:nvPr/>
          </p:nvGrpSpPr>
          <p:grpSpPr>
            <a:xfrm>
              <a:off x="1053426" y="2580138"/>
              <a:ext cx="292187" cy="249891"/>
              <a:chOff x="1662976" y="5169834"/>
              <a:chExt cx="292187" cy="249891"/>
            </a:xfrm>
          </p:grpSpPr>
          <p:cxnSp>
            <p:nvCxnSpPr>
              <p:cNvPr id="147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217">
              <a:extLst>
                <a:ext uri="{FF2B5EF4-FFF2-40B4-BE49-F238E27FC236}">
                  <a16:creationId xmlns:a16="http://schemas.microsoft.com/office/drawing/2014/main" xmlns="" id="{32A9F23C-E616-428D-9602-B9178CCB10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390" y="2019181"/>
              <a:ext cx="0" cy="30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17">
              <a:extLst>
                <a:ext uri="{FF2B5EF4-FFF2-40B4-BE49-F238E27FC236}">
                  <a16:creationId xmlns:a16="http://schemas.microsoft.com/office/drawing/2014/main" xmlns="" id="{32A9F23C-E616-428D-9602-B9178CCB10F8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38" y="2610859"/>
              <a:ext cx="0" cy="30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85">
                  <a:extLst>
                    <a:ext uri="{FF2B5EF4-FFF2-40B4-BE49-F238E27FC236}">
                      <a16:creationId xmlns:a16="http://schemas.microsoft.com/office/drawing/2014/main" xmlns="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1285006" y="2430336"/>
                  <a:ext cx="269754" cy="201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1" name="TextBox 18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006" y="2430336"/>
                  <a:ext cx="269754" cy="20172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364" r="-2273" b="-151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85">
                  <a:extLst>
                    <a:ext uri="{FF2B5EF4-FFF2-40B4-BE49-F238E27FC236}">
                      <a16:creationId xmlns:a16="http://schemas.microsoft.com/office/drawing/2014/main" xmlns="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3055221" y="2987304"/>
                  <a:ext cx="2025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2" name="TextBox 18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221" y="2987304"/>
                  <a:ext cx="202555" cy="18466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706" r="-5882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1183259" y="1154554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133 Grupo"/>
            <p:cNvGrpSpPr/>
            <p:nvPr/>
          </p:nvGrpSpPr>
          <p:grpSpPr>
            <a:xfrm>
              <a:off x="1079677" y="1411640"/>
              <a:ext cx="207163" cy="347217"/>
              <a:chOff x="2173184" y="3373444"/>
              <a:chExt cx="308759" cy="516058"/>
            </a:xfrm>
          </p:grpSpPr>
          <p:sp>
            <p:nvSpPr>
              <p:cNvPr id="135" name="134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56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135" idx="4"/>
            </p:cNvCxnSpPr>
            <p:nvPr/>
          </p:nvCxnSpPr>
          <p:spPr>
            <a:xfrm>
              <a:off x="1183259" y="1758858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1319199" y="1520353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19199" y="1520353"/>
                  <a:ext cx="24468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0000" r="-5000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38" idx="0"/>
            </p:cNvCxnSpPr>
            <p:nvPr/>
          </p:nvCxnSpPr>
          <p:spPr>
            <a:xfrm>
              <a:off x="3680319" y="173498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236 Grupo"/>
            <p:cNvGrpSpPr/>
            <p:nvPr/>
          </p:nvGrpSpPr>
          <p:grpSpPr>
            <a:xfrm>
              <a:off x="3576737" y="1992067"/>
              <a:ext cx="207163" cy="347217"/>
              <a:chOff x="2173184" y="3373444"/>
              <a:chExt cx="308759" cy="516058"/>
            </a:xfrm>
          </p:grpSpPr>
          <p:sp>
            <p:nvSpPr>
              <p:cNvPr id="238" name="237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39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38" idx="4"/>
            </p:cNvCxnSpPr>
            <p:nvPr/>
          </p:nvCxnSpPr>
          <p:spPr>
            <a:xfrm>
              <a:off x="3680319" y="2339285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250 Grupo"/>
            <p:cNvGrpSpPr/>
            <p:nvPr/>
          </p:nvGrpSpPr>
          <p:grpSpPr>
            <a:xfrm flipH="1">
              <a:off x="2832908" y="2030827"/>
              <a:ext cx="50887" cy="569348"/>
              <a:chOff x="4755833" y="1260500"/>
              <a:chExt cx="76507" cy="846204"/>
            </a:xfrm>
          </p:grpSpPr>
          <p:grpSp>
            <p:nvGrpSpPr>
              <p:cNvPr id="252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55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2927752" y="2352403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752" y="2352403"/>
                  <a:ext cx="25750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2477685" y="2298373"/>
                  <a:ext cx="32232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8" name="TextBox 1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85" y="2298373"/>
                  <a:ext cx="322328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434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3836204" y="2072003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36204" y="2072003"/>
                  <a:ext cx="244682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59960" y="2600175"/>
              <a:ext cx="18307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3 Conector angular"/>
            <p:cNvCxnSpPr/>
            <p:nvPr/>
          </p:nvCxnSpPr>
          <p:spPr>
            <a:xfrm rot="10800000" flipV="1">
              <a:off x="3680319" y="1411640"/>
              <a:ext cx="568511" cy="347218"/>
            </a:xfrm>
            <a:prstGeom prst="bentConnector3">
              <a:avLst>
                <a:gd name="adj1" fmla="val 1001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85">
                  <a:extLst>
                    <a:ext uri="{FF2B5EF4-FFF2-40B4-BE49-F238E27FC236}">
                      <a16:creationId xmlns:a16="http://schemas.microsoft.com/office/drawing/2014/main" xmlns="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4746208" y="2521157"/>
                  <a:ext cx="184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TextBox 18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208" y="2521157"/>
                  <a:ext cx="184153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3333" r="-6667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76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0643" y="1140031"/>
            <a:ext cx="20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Hojas de Fabricante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78270"/>
              </p:ext>
            </p:extLst>
          </p:nvPr>
        </p:nvGraphicFramePr>
        <p:xfrm>
          <a:off x="1260106" y="2373012"/>
          <a:ext cx="7682013" cy="308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801"/>
                <a:gridCol w="1092530"/>
                <a:gridCol w="1080654"/>
                <a:gridCol w="1045028"/>
              </a:tblGrid>
              <a:tr h="690822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Rangos máximos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LM741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LF353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LM311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Voltaje de alimentación </a:t>
                      </a:r>
                      <a:r>
                        <a:rPr lang="es-CR" baseline="0" dirty="0" smtClean="0"/>
                        <a:t>(V)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Disipación</a:t>
                      </a:r>
                      <a:r>
                        <a:rPr lang="es-CR" baseline="0" dirty="0" smtClean="0"/>
                        <a:t> de potencia (</a:t>
                      </a:r>
                      <a:r>
                        <a:rPr lang="es-CR" baseline="0" dirty="0" err="1" smtClean="0"/>
                        <a:t>mW</a:t>
                      </a:r>
                      <a:r>
                        <a:rPr lang="es-CR" baseline="0" dirty="0" smtClean="0"/>
                        <a:t>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Rango Temperatura Operación (°C)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Rango Temperatura</a:t>
                      </a:r>
                      <a:r>
                        <a:rPr lang="es-CR" baseline="0" dirty="0" smtClean="0"/>
                        <a:t> Almacenamiento </a:t>
                      </a:r>
                      <a:r>
                        <a:rPr lang="es-CR" dirty="0" smtClean="0"/>
                        <a:t>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Tiempo en que la salida puede estar en corto circuito sin que se dañe por una </a:t>
                      </a:r>
                      <a:r>
                        <a:rPr lang="es-CR" dirty="0" err="1" smtClean="0"/>
                        <a:t>sobrecorriente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6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19398" y="34972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LM741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936"/>
            <a:ext cx="7922724" cy="486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217724" y="1038492"/>
            <a:ext cx="293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R9 limita el paso de la corriente si la salida se pone en cortocircuito </a:t>
            </a:r>
            <a:endParaRPr lang="es-CR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217724" y="1846014"/>
            <a:ext cx="293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¿Cuál es el valor típico de la corriente  que especifica el fabricante si la salida se pone en cortocircuito?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2714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19398" y="34972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LF353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2808514" y="685569"/>
            <a:ext cx="293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R5 limita el paso de la corriente si la salida se pone en cortocircuito </a:t>
            </a:r>
            <a:endParaRPr lang="es-C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9" y="1435183"/>
            <a:ext cx="6855977" cy="466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0" y="251521"/>
            <a:ext cx="2676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769550"/>
            <a:ext cx="281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395" y="2201265"/>
            <a:ext cx="27051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5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19398" y="34972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LF353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9" y="1435183"/>
            <a:ext cx="6855977" cy="466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66" y="1797504"/>
            <a:ext cx="3409579" cy="33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0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C8E8B666-D23C-4D87-9E09-120719887026}"/>
              </a:ext>
            </a:extLst>
          </p:cNvPr>
          <p:cNvGrpSpPr/>
          <p:nvPr/>
        </p:nvGrpSpPr>
        <p:grpSpPr>
          <a:xfrm rot="5400000">
            <a:off x="5172437" y="5472296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5305500" y="4192473"/>
            <a:ext cx="0" cy="118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8832513" y="4972090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5313471" y="6214139"/>
            <a:ext cx="3666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5302683" y="1263866"/>
            <a:ext cx="298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xmlns="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5312643" y="5631072"/>
            <a:ext cx="0" cy="588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6771749" y="1149960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6871795" y="6219666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5012722" y="5431331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722" y="5431331"/>
                <a:ext cx="198964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15152" r="-606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6664437" y="91446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37" y="914467"/>
                <a:ext cx="488980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6250" r="-875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6733786" y="642634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86" y="6426340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A0440181-EBB1-4C21-BAA7-22D1118284F1}"/>
              </a:ext>
            </a:extLst>
          </p:cNvPr>
          <p:cNvGrpSpPr/>
          <p:nvPr/>
        </p:nvGrpSpPr>
        <p:grpSpPr>
          <a:xfrm rot="5400000">
            <a:off x="4497048" y="2300622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4232641" y="2453770"/>
            <a:ext cx="418618" cy="1079500"/>
            <a:chOff x="3276600" y="2936875"/>
            <a:chExt cx="418618" cy="10795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 flipH="1">
            <a:off x="5990941" y="2449163"/>
            <a:ext cx="421717" cy="1079500"/>
            <a:chOff x="3276600" y="2936875"/>
            <a:chExt cx="418618" cy="10795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966BAAB-165E-43D9-B473-79727363905C}"/>
              </a:ext>
            </a:extLst>
          </p:cNvPr>
          <p:cNvGrpSpPr/>
          <p:nvPr/>
        </p:nvGrpSpPr>
        <p:grpSpPr>
          <a:xfrm rot="5400000">
            <a:off x="5864187" y="2296991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4651259" y="3528663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2A32AF7A-4708-48BC-BA70-81FC780196E9}"/>
              </a:ext>
            </a:extLst>
          </p:cNvPr>
          <p:cNvCxnSpPr>
            <a:cxnSpLocks/>
          </p:cNvCxnSpPr>
          <p:nvPr/>
        </p:nvCxnSpPr>
        <p:spPr>
          <a:xfrm>
            <a:off x="4632211" y="1868846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5998860" y="1876964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4639515" y="1868846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3987764" y="2906174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64" y="2906174"/>
                <a:ext cx="205313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8824" r="-882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5742110" y="2929935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10" y="2929935"/>
                <a:ext cx="206723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3529" r="-2941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4727193" y="2929935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93" y="2929935"/>
                <a:ext cx="20313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20588" r="-2941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8297889" y="1252422"/>
            <a:ext cx="0" cy="224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310634" y="3528663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6466691" y="2920238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91" y="2920238"/>
                <a:ext cx="19774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2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297924" y="126386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112">
            <a:extLst>
              <a:ext uri="{FF2B5EF4-FFF2-40B4-BE49-F238E27FC236}">
                <a16:creationId xmlns:a16="http://schemas.microsoft.com/office/drawing/2014/main" xmlns="" id="{A0440181-EBB1-4C21-BAA7-22D1118284F1}"/>
              </a:ext>
            </a:extLst>
          </p:cNvPr>
          <p:cNvGrpSpPr/>
          <p:nvPr/>
        </p:nvGrpSpPr>
        <p:grpSpPr>
          <a:xfrm rot="5400000">
            <a:off x="8153498" y="1595851"/>
            <a:ext cx="290336" cy="76507"/>
            <a:chOff x="7529811" y="3713163"/>
            <a:chExt cx="640072" cy="158750"/>
          </a:xfrm>
        </p:grpSpPr>
        <p:cxnSp>
          <p:nvCxnSpPr>
            <p:cNvPr id="224" name="Straight Connector 71">
              <a:extLst>
                <a:ext uri="{FF2B5EF4-FFF2-40B4-BE49-F238E27FC236}">
                  <a16:creationId xmlns:a16="http://schemas.microsoft.com/office/drawing/2014/main" xmlns="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72">
              <a:extLst>
                <a:ext uri="{FF2B5EF4-FFF2-40B4-BE49-F238E27FC236}">
                  <a16:creationId xmlns:a16="http://schemas.microsoft.com/office/drawing/2014/main" xmlns="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73">
              <a:extLst>
                <a:ext uri="{FF2B5EF4-FFF2-40B4-BE49-F238E27FC236}">
                  <a16:creationId xmlns:a16="http://schemas.microsoft.com/office/drawing/2014/main" xmlns="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76">
              <a:extLst>
                <a:ext uri="{FF2B5EF4-FFF2-40B4-BE49-F238E27FC236}">
                  <a16:creationId xmlns:a16="http://schemas.microsoft.com/office/drawing/2014/main" xmlns="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79">
              <a:extLst>
                <a:ext uri="{FF2B5EF4-FFF2-40B4-BE49-F238E27FC236}">
                  <a16:creationId xmlns:a16="http://schemas.microsoft.com/office/drawing/2014/main" xmlns="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84">
              <a:extLst>
                <a:ext uri="{FF2B5EF4-FFF2-40B4-BE49-F238E27FC236}">
                  <a16:creationId xmlns:a16="http://schemas.microsoft.com/office/drawing/2014/main" xmlns="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85">
              <a:extLst>
                <a:ext uri="{FF2B5EF4-FFF2-40B4-BE49-F238E27FC236}">
                  <a16:creationId xmlns:a16="http://schemas.microsoft.com/office/drawing/2014/main" xmlns="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86">
              <a:extLst>
                <a:ext uri="{FF2B5EF4-FFF2-40B4-BE49-F238E27FC236}">
                  <a16:creationId xmlns:a16="http://schemas.microsoft.com/office/drawing/2014/main" xmlns="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87">
              <a:extLst>
                <a:ext uri="{FF2B5EF4-FFF2-40B4-BE49-F238E27FC236}">
                  <a16:creationId xmlns:a16="http://schemas.microsoft.com/office/drawing/2014/main" xmlns="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6007699" y="2121547"/>
            <a:ext cx="1614401" cy="1079500"/>
            <a:chOff x="2080817" y="2936875"/>
            <a:chExt cx="1614401" cy="1079500"/>
          </a:xfrm>
        </p:grpSpPr>
        <p:cxnSp>
          <p:nvCxnSpPr>
            <p:cNvPr id="238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2080817" y="3495676"/>
              <a:ext cx="14376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 flipH="1">
            <a:off x="8961782" y="2116940"/>
            <a:ext cx="421717" cy="1079500"/>
            <a:chOff x="3276600" y="2936875"/>
            <a:chExt cx="418618" cy="1079500"/>
          </a:xfrm>
        </p:grpSpPr>
        <p:cxnSp>
          <p:nvCxnSpPr>
            <p:cNvPr id="245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91">
              <a:extLst>
                <a:ext uri="{FF2B5EF4-FFF2-40B4-BE49-F238E27FC236}">
                  <a16:creationId xmlns:a16="http://schemas.microsoft.com/office/drawing/2014/main" xmlns="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92">
              <a:extLst>
                <a:ext uri="{FF2B5EF4-FFF2-40B4-BE49-F238E27FC236}">
                  <a16:creationId xmlns:a16="http://schemas.microsoft.com/office/drawing/2014/main" xmlns="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7">
            <a:extLst>
              <a:ext uri="{FF2B5EF4-FFF2-40B4-BE49-F238E27FC236}">
                <a16:creationId xmlns:a16="http://schemas.microsoft.com/office/drawing/2014/main" xmlns="" id="{2A32AF7A-4708-48BC-BA70-81FC780196E9}"/>
              </a:ext>
            </a:extLst>
          </p:cNvPr>
          <p:cNvCxnSpPr>
            <a:cxnSpLocks/>
          </p:cNvCxnSpPr>
          <p:nvPr/>
        </p:nvCxnSpPr>
        <p:spPr>
          <a:xfrm>
            <a:off x="8308162" y="1779273"/>
            <a:ext cx="0" cy="33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70">
            <a:extLst>
              <a:ext uri="{FF2B5EF4-FFF2-40B4-BE49-F238E27FC236}">
                <a16:creationId xmlns:a16="http://schemas.microsoft.com/office/drawing/2014/main" xmlns="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7621322" y="2121547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8712951" y="2597712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7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51" y="2597712"/>
                <a:ext cx="20672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20588" r="-5882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15">
                <a:extLst>
                  <a:ext uri="{FF2B5EF4-FFF2-40B4-BE49-F238E27FC236}">
                    <a16:creationId xmlns:a16="http://schemas.microsoft.com/office/drawing/2014/main" xmlns="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7698034" y="2597712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8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034" y="2597712"/>
                <a:ext cx="20672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7978987" y="154838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0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87" y="1548385"/>
                <a:ext cx="202555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8182" r="-606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7466963" y="3196440"/>
            <a:ext cx="292187" cy="249891"/>
            <a:chOff x="6176852" y="2698817"/>
            <a:chExt cx="292187" cy="249891"/>
          </a:xfrm>
        </p:grpSpPr>
        <p:cxnSp>
          <p:nvCxnSpPr>
            <p:cNvPr id="28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4014225" y="2620682"/>
            <a:ext cx="633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9383499" y="487082"/>
            <a:ext cx="0" cy="2179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4014225" y="493075"/>
            <a:ext cx="5369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4014225" y="485930"/>
            <a:ext cx="0" cy="2134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727193" y="2288358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0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93" y="2288358"/>
                <a:ext cx="202556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4706" r="-5882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5742110" y="2288358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1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10" y="2288358"/>
                <a:ext cx="202556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4" name="303 Grupo"/>
          <p:cNvGrpSpPr/>
          <p:nvPr/>
        </p:nvGrpSpPr>
        <p:grpSpPr>
          <a:xfrm>
            <a:off x="8894112" y="3723138"/>
            <a:ext cx="153559" cy="421627"/>
            <a:chOff x="7941552" y="4832370"/>
            <a:chExt cx="259147" cy="613871"/>
          </a:xfrm>
        </p:grpSpPr>
        <p:cxnSp>
          <p:nvCxnSpPr>
            <p:cNvPr id="309" name="308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309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11" name="310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8974456" y="3106342"/>
            <a:ext cx="1736807" cy="1079500"/>
            <a:chOff x="1958411" y="2936875"/>
            <a:chExt cx="1736807" cy="1079500"/>
          </a:xfrm>
        </p:grpSpPr>
        <p:cxnSp>
          <p:nvCxnSpPr>
            <p:cNvPr id="330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8974456" y="4148380"/>
            <a:ext cx="1736807" cy="1079500"/>
            <a:chOff x="1958411" y="2936875"/>
            <a:chExt cx="1736807" cy="1079500"/>
          </a:xfrm>
        </p:grpSpPr>
        <p:cxnSp>
          <p:nvCxnSpPr>
            <p:cNvPr id="337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10678135" y="2987256"/>
            <a:ext cx="55282" cy="119978"/>
            <a:chOff x="7132321" y="4612913"/>
            <a:chExt cx="119270" cy="287888"/>
          </a:xfrm>
        </p:grpSpPr>
        <p:sp>
          <p:nvSpPr>
            <p:cNvPr id="348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10570823" y="2751763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0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823" y="2751763"/>
                <a:ext cx="488980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6250" r="-875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1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10672506" y="5208206"/>
            <a:ext cx="55282" cy="119978"/>
            <a:chOff x="7132321" y="4612913"/>
            <a:chExt cx="119270" cy="287888"/>
          </a:xfrm>
        </p:grpSpPr>
        <p:sp>
          <p:nvSpPr>
            <p:cNvPr id="352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3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10534497" y="541488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4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497" y="5414880"/>
                <a:ext cx="488980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250" r="-8750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8970998" y="3183667"/>
            <a:ext cx="0" cy="1685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 flipH="1">
            <a:off x="8967309" y="5132432"/>
            <a:ext cx="421717" cy="1079500"/>
            <a:chOff x="3276600" y="2936875"/>
            <a:chExt cx="418618" cy="1079500"/>
          </a:xfrm>
        </p:grpSpPr>
        <p:cxnSp>
          <p:nvCxnSpPr>
            <p:cNvPr id="357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91">
              <a:extLst>
                <a:ext uri="{FF2B5EF4-FFF2-40B4-BE49-F238E27FC236}">
                  <a16:creationId xmlns:a16="http://schemas.microsoft.com/office/drawing/2014/main" xmlns="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92">
              <a:extLst>
                <a:ext uri="{FF2B5EF4-FFF2-40B4-BE49-F238E27FC236}">
                  <a16:creationId xmlns:a16="http://schemas.microsoft.com/office/drawing/2014/main" xmlns="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8729611" y="5598900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3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11" y="5598900"/>
                <a:ext cx="206723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0588" r="-5882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10816754" y="3572810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4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754" y="3572810"/>
                <a:ext cx="206723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20588" r="-5882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10840080" y="4614848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80" y="4614848"/>
                <a:ext cx="206723" cy="184666"/>
              </a:xfrm>
              <a:prstGeom prst="rect">
                <a:avLst/>
              </a:prstGeom>
              <a:blipFill rotWithShape="1">
                <a:blip r:embed="rId17"/>
                <a:stretch>
                  <a:fillRect l="-20588" r="-5882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9383499" y="5303184"/>
            <a:ext cx="0" cy="382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170">
            <a:extLst>
              <a:ext uri="{FF2B5EF4-FFF2-40B4-BE49-F238E27FC236}">
                <a16:creationId xmlns:a16="http://schemas.microsoft.com/office/drawing/2014/main" xmlns="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8990506" y="5303184"/>
            <a:ext cx="398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8705443" y="4946201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8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443" y="4946201"/>
                <a:ext cx="202555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15152" r="-9091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1318538" y="4818147"/>
            <a:ext cx="290336" cy="76507"/>
            <a:chOff x="7529811" y="3713163"/>
            <a:chExt cx="640072" cy="158750"/>
          </a:xfrm>
        </p:grpSpPr>
        <p:cxnSp>
          <p:nvCxnSpPr>
            <p:cNvPr id="370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1312650" y="4992799"/>
            <a:ext cx="292187" cy="249891"/>
            <a:chOff x="6176852" y="2698817"/>
            <a:chExt cx="292187" cy="249891"/>
          </a:xfrm>
        </p:grpSpPr>
        <p:cxnSp>
          <p:nvCxnSpPr>
            <p:cNvPr id="380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1602517" y="4765307"/>
                <a:ext cx="200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4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517" y="4765307"/>
                <a:ext cx="200761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10711263" y="4194367"/>
            <a:ext cx="8935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11456933" y="4185842"/>
            <a:ext cx="0" cy="531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679943" y="4057969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943" y="4057969"/>
                <a:ext cx="246670" cy="246221"/>
              </a:xfrm>
              <a:prstGeom prst="rect">
                <a:avLst/>
              </a:prstGeom>
              <a:blipFill rotWithShape="1">
                <a:blip r:embed="rId20"/>
                <a:stretch>
                  <a:fillRect l="-10000" r="-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CuadroTexto"/>
              <p:cNvSpPr txBox="1"/>
              <p:nvPr/>
            </p:nvSpPr>
            <p:spPr>
              <a:xfrm>
                <a:off x="10013392" y="1260487"/>
                <a:ext cx="1010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𝑁𝑃𝑁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39" name="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92" y="1260487"/>
                <a:ext cx="1010085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387 CuadroTexto"/>
              <p:cNvSpPr txBox="1"/>
              <p:nvPr/>
            </p:nvSpPr>
            <p:spPr>
              <a:xfrm>
                <a:off x="9992793" y="1727760"/>
                <a:ext cx="912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𝑃𝑁𝑃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388" name="38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793" y="1727760"/>
                <a:ext cx="912301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388 CuadroTexto"/>
              <p:cNvSpPr txBox="1"/>
              <p:nvPr/>
            </p:nvSpPr>
            <p:spPr>
              <a:xfrm>
                <a:off x="34390" y="184096"/>
                <a:ext cx="34332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Encuentre el valor de </a:t>
                </a:r>
                <a14:m>
                  <m:oMath xmlns:m="http://schemas.openxmlformats.org/officeDocument/2006/math"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para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CR" sz="1600" dirty="0"/>
                  <a:t> </a:t>
                </a:r>
                <a:endParaRPr lang="es-CR" sz="1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89" name="38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" y="184096"/>
                <a:ext cx="3433206" cy="584775"/>
              </a:xfrm>
              <a:prstGeom prst="rect">
                <a:avLst/>
              </a:prstGeom>
              <a:blipFill rotWithShape="1">
                <a:blip r:embed="rId23"/>
                <a:stretch>
                  <a:fillRect l="-1066" t="-3125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389 CuadroTexto"/>
              <p:cNvSpPr txBox="1"/>
              <p:nvPr/>
            </p:nvSpPr>
            <p:spPr>
              <a:xfrm>
                <a:off x="34390" y="857572"/>
                <a:ext cx="3433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Encuentre el valor de </a:t>
                </a:r>
                <a14:m>
                  <m:oMath xmlns:m="http://schemas.openxmlformats.org/officeDocument/2006/math"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𝑐</m:t>
                        </m:r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s-CR" sz="1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90" name="38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" y="857572"/>
                <a:ext cx="3433206" cy="338554"/>
              </a:xfrm>
              <a:prstGeom prst="rect">
                <a:avLst/>
              </a:prstGeom>
              <a:blipFill rotWithShape="1">
                <a:blip r:embed="rId24"/>
                <a:stretch>
                  <a:fillRect l="-1066" t="-5455" b="-2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8604818" y="3861791"/>
                <a:ext cx="200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1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18" y="3861791"/>
                <a:ext cx="200568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8750" r="-6250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8601281" y="4339194"/>
                <a:ext cx="204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2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281" y="4339194"/>
                <a:ext cx="204158" cy="184666"/>
              </a:xfrm>
              <a:prstGeom prst="rect">
                <a:avLst/>
              </a:prstGeom>
              <a:blipFill rotWithShape="1">
                <a:blip r:embed="rId26"/>
                <a:stretch>
                  <a:fillRect l="-18182" r="-606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3" name="392 Grupo"/>
          <p:cNvGrpSpPr/>
          <p:nvPr/>
        </p:nvGrpSpPr>
        <p:grpSpPr>
          <a:xfrm>
            <a:off x="8892129" y="4181079"/>
            <a:ext cx="153559" cy="421627"/>
            <a:chOff x="7941552" y="4832370"/>
            <a:chExt cx="259147" cy="613871"/>
          </a:xfrm>
        </p:grpSpPr>
        <p:cxnSp>
          <p:nvCxnSpPr>
            <p:cNvPr id="394" name="393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394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96" name="395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5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3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-1"/>
            <a:ext cx="4738315" cy="36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" name="307 Grupo"/>
          <p:cNvGrpSpPr/>
          <p:nvPr/>
        </p:nvGrpSpPr>
        <p:grpSpPr>
          <a:xfrm flipH="1">
            <a:off x="4810585" y="4505924"/>
            <a:ext cx="2275896" cy="1295627"/>
            <a:chOff x="7223220" y="4582991"/>
            <a:chExt cx="2295864" cy="1295627"/>
          </a:xfrm>
        </p:grpSpPr>
        <p:sp>
          <p:nvSpPr>
            <p:cNvPr id="309" name="308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10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24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310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26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29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31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4" name="32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25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24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9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51167" y="4983118"/>
                  <a:ext cx="467917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167" y="4983118"/>
                  <a:ext cx="467917" cy="23269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158" r="-9211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18 Grupo"/>
          <p:cNvGrpSpPr/>
          <p:nvPr/>
        </p:nvGrpSpPr>
        <p:grpSpPr>
          <a:xfrm>
            <a:off x="590676" y="4520736"/>
            <a:ext cx="2337857" cy="1295627"/>
            <a:chOff x="7195287" y="4582991"/>
            <a:chExt cx="2337857" cy="1295627"/>
          </a:xfrm>
        </p:grpSpPr>
        <p:sp>
          <p:nvSpPr>
            <p:cNvPr id="262" name="261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82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26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296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9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267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282" name="28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5" y="4943049"/>
                  <a:ext cx="506549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5" y="4943049"/>
                  <a:ext cx="506549" cy="23269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229" r="-3614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768269" y="6182167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A0440181-EBB1-4C21-BAA7-22D1118284F1}"/>
              </a:ext>
            </a:extLst>
          </p:cNvPr>
          <p:cNvGrpSpPr/>
          <p:nvPr/>
        </p:nvGrpSpPr>
        <p:grpSpPr>
          <a:xfrm rot="5400000">
            <a:off x="2934421" y="4992919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966BAAB-165E-43D9-B473-79727363905C}"/>
              </a:ext>
            </a:extLst>
          </p:cNvPr>
          <p:cNvGrpSpPr/>
          <p:nvPr/>
        </p:nvGrpSpPr>
        <p:grpSpPr>
          <a:xfrm rot="5400000">
            <a:off x="4422581" y="4985128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807978" y="5727916"/>
            <a:ext cx="4100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2243825" y="4576985"/>
            <a:ext cx="122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F38DE8C0-CBC1-4F0D-9253-137116BE8F78}"/>
              </a:ext>
            </a:extLst>
          </p:cNvPr>
          <p:cNvSpPr/>
          <p:nvPr/>
        </p:nvSpPr>
        <p:spPr>
          <a:xfrm rot="5400000">
            <a:off x="3470543" y="4565293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20758E98-D9A8-4CC9-AC77-C633B6E692E4}"/>
              </a:ext>
            </a:extLst>
          </p:cNvPr>
          <p:cNvGrpSpPr/>
          <p:nvPr/>
        </p:nvGrpSpPr>
        <p:grpSpPr>
          <a:xfrm rot="16200000">
            <a:off x="4160033" y="4543354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4201052" y="4603343"/>
            <a:ext cx="12743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96258" y="4520275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8" y="4520275"/>
                <a:ext cx="23814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2821" r="-2564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7169368" y="4516783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68" y="4516783"/>
                <a:ext cx="229358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526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898432" y="5708341"/>
            <a:ext cx="0" cy="366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769581" y="6376349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4416693" y="5148094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2928533" y="5145358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3074223" y="4585985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4553651" y="4609116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503173" y="481052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73" y="4810525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4583" r="-4167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078204" y="611601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7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04" y="6116012"/>
                <a:ext cx="198964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167839" y="4997140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39" y="4997140"/>
                <a:ext cx="202556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8182" r="-606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300534" y="4985561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4" y="4985561"/>
                <a:ext cx="202556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3404114" y="4290480"/>
                <a:ext cx="3179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14" y="4290480"/>
                <a:ext cx="317972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7547" r="-1887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3982562" y="4290480"/>
                <a:ext cx="3091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8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62" y="4290480"/>
                <a:ext cx="309187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7843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924823" y="482228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23" y="4822285"/>
                <a:ext cx="293350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4583" r="-4167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244019" y="127379"/>
            <a:ext cx="456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de Entrada del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7398726" y="653143"/>
            <a:ext cx="1935279" cy="2648197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8128126" y="4319434"/>
                <a:ext cx="4764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126" y="4319434"/>
                <a:ext cx="476477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6329" r="-7595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0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279 Rectángulo"/>
          <p:cNvSpPr/>
          <p:nvPr/>
        </p:nvSpPr>
        <p:spPr>
          <a:xfrm flipH="1">
            <a:off x="4632853" y="3765607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-1"/>
            <a:ext cx="4738315" cy="36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308 Rectángulo"/>
          <p:cNvSpPr/>
          <p:nvPr/>
        </p:nvSpPr>
        <p:spPr>
          <a:xfrm flipH="1">
            <a:off x="1906606" y="3837364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10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324" idx="0"/>
          </p:cNvCxnSpPr>
          <p:nvPr/>
        </p:nvCxnSpPr>
        <p:spPr>
          <a:xfrm flipH="1">
            <a:off x="7326842" y="4614860"/>
            <a:ext cx="1" cy="204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310 Grupo"/>
          <p:cNvGrpSpPr/>
          <p:nvPr/>
        </p:nvGrpSpPr>
        <p:grpSpPr>
          <a:xfrm flipH="1">
            <a:off x="2168102" y="4030829"/>
            <a:ext cx="50887" cy="569348"/>
            <a:chOff x="4755833" y="1260500"/>
            <a:chExt cx="76507" cy="846204"/>
          </a:xfrm>
        </p:grpSpPr>
        <p:grpSp>
          <p:nvGrpSpPr>
            <p:cNvPr id="326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329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311 Grupo"/>
          <p:cNvGrpSpPr/>
          <p:nvPr/>
        </p:nvGrpSpPr>
        <p:grpSpPr>
          <a:xfrm flipH="1">
            <a:off x="7224162" y="4819042"/>
            <a:ext cx="205361" cy="347217"/>
            <a:chOff x="2173184" y="3373444"/>
            <a:chExt cx="308759" cy="516058"/>
          </a:xfrm>
        </p:grpSpPr>
        <p:sp>
          <p:nvSpPr>
            <p:cNvPr id="324" name="323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325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324" idx="4"/>
          </p:cNvCxnSpPr>
          <p:nvPr/>
        </p:nvCxnSpPr>
        <p:spPr>
          <a:xfrm flipH="1">
            <a:off x="7326842" y="5166260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002658" y="4704495"/>
            <a:ext cx="173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6662028" y="4907118"/>
                <a:ext cx="5556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028" y="4907118"/>
                <a:ext cx="555665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6593" r="-2198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978269" y="4600177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267 Grupo"/>
          <p:cNvGrpSpPr/>
          <p:nvPr/>
        </p:nvGrpSpPr>
        <p:grpSpPr>
          <a:xfrm>
            <a:off x="874687" y="4857263"/>
            <a:ext cx="207163" cy="347217"/>
            <a:chOff x="2173184" y="3373444"/>
            <a:chExt cx="308759" cy="516058"/>
          </a:xfrm>
        </p:grpSpPr>
        <p:sp>
          <p:nvSpPr>
            <p:cNvPr id="282" name="281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83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82" idx="4"/>
          </p:cNvCxnSpPr>
          <p:nvPr/>
        </p:nvCxnSpPr>
        <p:spPr>
          <a:xfrm>
            <a:off x="978269" y="5204481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206630" y="4030829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20441" y="4352405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5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41" y="4352405"/>
                <a:ext cx="257506" cy="215444"/>
              </a:xfrm>
              <a:prstGeom prst="rect">
                <a:avLst/>
              </a:prstGeom>
              <a:blipFill rotWithShape="1">
                <a:blip r:embed="rId4"/>
                <a:stretch>
                  <a:fillRect l="-16667" r="-7143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6099785" y="4716950"/>
            <a:ext cx="175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115037" y="4941162"/>
                <a:ext cx="5556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1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37" y="4941162"/>
                <a:ext cx="555665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6593" r="-2198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274849B0-67CD-4210-85C8-42433B4A387E}"/>
              </a:ext>
            </a:extLst>
          </p:cNvPr>
          <p:cNvCxnSpPr/>
          <p:nvPr/>
        </p:nvCxnSpPr>
        <p:spPr>
          <a:xfrm rot="5400000" flipH="1">
            <a:off x="4157426" y="4074825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C429121C-12B0-452F-8AF1-C9EAFE1E0D13}"/>
              </a:ext>
            </a:extLst>
          </p:cNvPr>
          <p:cNvCxnSpPr/>
          <p:nvPr/>
        </p:nvCxnSpPr>
        <p:spPr>
          <a:xfrm rot="5400000" flipH="1">
            <a:off x="4159687" y="4315872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BA7FC95A-DC3E-4208-B693-FA28EEF948E3}"/>
              </a:ext>
            </a:extLst>
          </p:cNvPr>
          <p:cNvCxnSpPr>
            <a:cxnSpLocks/>
          </p:cNvCxnSpPr>
          <p:nvPr/>
        </p:nvCxnSpPr>
        <p:spPr>
          <a:xfrm rot="5400000" flipH="1">
            <a:off x="4190320" y="4090489"/>
            <a:ext cx="22704" cy="37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C84CC659-080F-4B06-ADE4-E09239C70533}"/>
              </a:ext>
            </a:extLst>
          </p:cNvPr>
          <p:cNvCxnSpPr>
            <a:cxnSpLocks/>
          </p:cNvCxnSpPr>
          <p:nvPr/>
        </p:nvCxnSpPr>
        <p:spPr>
          <a:xfrm rot="5400000">
            <a:off x="4175978" y="4097892"/>
            <a:ext cx="26585" cy="72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B64135D1-0B76-4D72-99EA-6B63E9008E73}"/>
              </a:ext>
            </a:extLst>
          </p:cNvPr>
          <p:cNvCxnSpPr>
            <a:cxnSpLocks/>
          </p:cNvCxnSpPr>
          <p:nvPr/>
        </p:nvCxnSpPr>
        <p:spPr>
          <a:xfrm rot="5400000" flipH="1">
            <a:off x="4168776" y="4131940"/>
            <a:ext cx="40756" cy="68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436F0A59-D151-4B9F-9877-F485B4110761}"/>
              </a:ext>
            </a:extLst>
          </p:cNvPr>
          <p:cNvCxnSpPr>
            <a:cxnSpLocks/>
          </p:cNvCxnSpPr>
          <p:nvPr/>
        </p:nvCxnSpPr>
        <p:spPr>
          <a:xfrm rot="5400000">
            <a:off x="4172214" y="4163112"/>
            <a:ext cx="26309" cy="70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AB32C21A-CEB0-4A19-B2CC-54A618D094E8}"/>
              </a:ext>
            </a:extLst>
          </p:cNvPr>
          <p:cNvCxnSpPr>
            <a:cxnSpLocks/>
          </p:cNvCxnSpPr>
          <p:nvPr/>
        </p:nvCxnSpPr>
        <p:spPr>
          <a:xfrm rot="5400000" flipH="1">
            <a:off x="4164250" y="4194523"/>
            <a:ext cx="42253" cy="70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A587C92A-EBA7-4310-8F82-12E2C7621B3C}"/>
              </a:ext>
            </a:extLst>
          </p:cNvPr>
          <p:cNvCxnSpPr>
            <a:cxnSpLocks/>
          </p:cNvCxnSpPr>
          <p:nvPr/>
        </p:nvCxnSpPr>
        <p:spPr>
          <a:xfrm rot="5400000">
            <a:off x="4171007" y="4226716"/>
            <a:ext cx="27209" cy="7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924C944C-F178-4103-A4A2-5DBFC653F331}"/>
              </a:ext>
            </a:extLst>
          </p:cNvPr>
          <p:cNvCxnSpPr>
            <a:cxnSpLocks/>
          </p:cNvCxnSpPr>
          <p:nvPr/>
        </p:nvCxnSpPr>
        <p:spPr>
          <a:xfrm rot="5400000" flipH="1">
            <a:off x="4158619" y="4266335"/>
            <a:ext cx="17479" cy="3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87B03DAE-6933-4047-925C-53FACF26F1C2}"/>
              </a:ext>
            </a:extLst>
          </p:cNvPr>
          <p:cNvCxnSpPr/>
          <p:nvPr/>
        </p:nvCxnSpPr>
        <p:spPr>
          <a:xfrm rot="5400000" flipH="1">
            <a:off x="1784426" y="4935125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79E102-E5D0-4850-BFDA-0E9038F4096C}"/>
              </a:ext>
            </a:extLst>
          </p:cNvPr>
          <p:cNvCxnSpPr/>
          <p:nvPr/>
        </p:nvCxnSpPr>
        <p:spPr>
          <a:xfrm rot="5400000" flipH="1">
            <a:off x="1786687" y="5176172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035DDEB8-7444-4CC1-9F4B-664FD4E0401E}"/>
              </a:ext>
            </a:extLst>
          </p:cNvPr>
          <p:cNvCxnSpPr>
            <a:cxnSpLocks/>
          </p:cNvCxnSpPr>
          <p:nvPr/>
        </p:nvCxnSpPr>
        <p:spPr>
          <a:xfrm rot="5400000" flipH="1">
            <a:off x="1817320" y="4950789"/>
            <a:ext cx="22704" cy="37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AF6ECC99-65B8-4406-A39C-903574FF90C5}"/>
              </a:ext>
            </a:extLst>
          </p:cNvPr>
          <p:cNvCxnSpPr>
            <a:cxnSpLocks/>
          </p:cNvCxnSpPr>
          <p:nvPr/>
        </p:nvCxnSpPr>
        <p:spPr>
          <a:xfrm rot="5400000">
            <a:off x="1802978" y="4958192"/>
            <a:ext cx="26585" cy="72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BF192F0-DE14-4B09-AFAB-7C52E2739E3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95776" y="4992240"/>
            <a:ext cx="40756" cy="68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AB2EE8C1-424F-4624-8F2D-DB9CAA59DA8C}"/>
              </a:ext>
            </a:extLst>
          </p:cNvPr>
          <p:cNvCxnSpPr>
            <a:cxnSpLocks/>
          </p:cNvCxnSpPr>
          <p:nvPr/>
        </p:nvCxnSpPr>
        <p:spPr>
          <a:xfrm rot="5400000">
            <a:off x="1799214" y="5023412"/>
            <a:ext cx="26309" cy="70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90F4C1B-295E-4CE5-B0BC-2B98D82E93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791250" y="5054823"/>
            <a:ext cx="42253" cy="70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24FDF9EC-17FE-42D9-928B-AA64B8B76AB2}"/>
              </a:ext>
            </a:extLst>
          </p:cNvPr>
          <p:cNvCxnSpPr>
            <a:cxnSpLocks/>
          </p:cNvCxnSpPr>
          <p:nvPr/>
        </p:nvCxnSpPr>
        <p:spPr>
          <a:xfrm rot="5400000">
            <a:off x="1798007" y="5087016"/>
            <a:ext cx="27209" cy="7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8D6319A5-4717-4669-B19A-D84F23B282A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85619" y="5126635"/>
            <a:ext cx="17479" cy="3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8B48AC6-0F14-4174-8A53-38697F442703}"/>
              </a:ext>
            </a:extLst>
          </p:cNvPr>
          <p:cNvCxnSpPr/>
          <p:nvPr/>
        </p:nvCxnSpPr>
        <p:spPr>
          <a:xfrm rot="5400000" flipH="1">
            <a:off x="6389586" y="4903925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F81AB11-0B81-4D84-BBA0-99D6DA96431D}"/>
              </a:ext>
            </a:extLst>
          </p:cNvPr>
          <p:cNvCxnSpPr/>
          <p:nvPr/>
        </p:nvCxnSpPr>
        <p:spPr>
          <a:xfrm rot="5400000" flipH="1">
            <a:off x="6391847" y="5144972"/>
            <a:ext cx="49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EDC3B24D-C1DE-4440-B0F8-A5BE2E127F8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2480" y="4919589"/>
            <a:ext cx="22704" cy="37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26155F8-B203-471B-99BB-DBA401E06413}"/>
              </a:ext>
            </a:extLst>
          </p:cNvPr>
          <p:cNvCxnSpPr>
            <a:cxnSpLocks/>
          </p:cNvCxnSpPr>
          <p:nvPr/>
        </p:nvCxnSpPr>
        <p:spPr>
          <a:xfrm rot="5400000">
            <a:off x="6408138" y="4926992"/>
            <a:ext cx="26585" cy="72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0214E684-0248-43A8-9DE4-01EF86B1EB4E}"/>
              </a:ext>
            </a:extLst>
          </p:cNvPr>
          <p:cNvCxnSpPr>
            <a:cxnSpLocks/>
          </p:cNvCxnSpPr>
          <p:nvPr/>
        </p:nvCxnSpPr>
        <p:spPr>
          <a:xfrm rot="5400000" flipH="1">
            <a:off x="6400936" y="4961040"/>
            <a:ext cx="40756" cy="68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A2843C5C-6ACB-447B-992D-E0930A93AB4E}"/>
              </a:ext>
            </a:extLst>
          </p:cNvPr>
          <p:cNvCxnSpPr>
            <a:cxnSpLocks/>
          </p:cNvCxnSpPr>
          <p:nvPr/>
        </p:nvCxnSpPr>
        <p:spPr>
          <a:xfrm rot="5400000">
            <a:off x="6404374" y="4992212"/>
            <a:ext cx="26309" cy="70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00B9BE10-19ED-412F-A9B6-D430822CBA76}"/>
              </a:ext>
            </a:extLst>
          </p:cNvPr>
          <p:cNvCxnSpPr>
            <a:cxnSpLocks/>
          </p:cNvCxnSpPr>
          <p:nvPr/>
        </p:nvCxnSpPr>
        <p:spPr>
          <a:xfrm rot="5400000" flipH="1">
            <a:off x="6396410" y="5023623"/>
            <a:ext cx="42253" cy="70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715BF1D2-D17D-49AD-AA7B-1BFAD9A18C84}"/>
              </a:ext>
            </a:extLst>
          </p:cNvPr>
          <p:cNvCxnSpPr>
            <a:cxnSpLocks/>
          </p:cNvCxnSpPr>
          <p:nvPr/>
        </p:nvCxnSpPr>
        <p:spPr>
          <a:xfrm rot="5400000">
            <a:off x="6403167" y="5055816"/>
            <a:ext cx="27209" cy="7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FA65DB70-F9DD-4587-B97E-851E4E8E7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6390779" y="5095435"/>
            <a:ext cx="17479" cy="3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978268" y="4601461"/>
            <a:ext cx="122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052495" y="4604410"/>
            <a:ext cx="12743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4172027" y="3683269"/>
            <a:ext cx="0" cy="366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4021264" y="4327496"/>
            <a:ext cx="292187" cy="249891"/>
            <a:chOff x="3900515" y="4689605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3900515" y="4852537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53395" y="4895710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19" y="4939496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44798" y="4689605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200">
            <a:extLst>
              <a:ext uri="{FF2B5EF4-FFF2-40B4-BE49-F238E27FC236}">
                <a16:creationId xmlns:a16="http://schemas.microsoft.com/office/drawing/2014/main" xmlns="" id="{914197BC-8EFE-4E0A-B5D6-B21B0687AF16}"/>
              </a:ext>
            </a:extLst>
          </p:cNvPr>
          <p:cNvCxnSpPr>
            <a:cxnSpLocks/>
          </p:cNvCxnSpPr>
          <p:nvPr/>
        </p:nvCxnSpPr>
        <p:spPr>
          <a:xfrm>
            <a:off x="6268136" y="5312093"/>
            <a:ext cx="2921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201">
            <a:extLst>
              <a:ext uri="{FF2B5EF4-FFF2-40B4-BE49-F238E27FC236}">
                <a16:creationId xmlns:a16="http://schemas.microsoft.com/office/drawing/2014/main" xmlns="" id="{174A36BC-E06F-45BD-9224-3A656A7935F6}"/>
              </a:ext>
            </a:extLst>
          </p:cNvPr>
          <p:cNvCxnSpPr>
            <a:cxnSpLocks/>
          </p:cNvCxnSpPr>
          <p:nvPr/>
        </p:nvCxnSpPr>
        <p:spPr>
          <a:xfrm>
            <a:off x="6321016" y="5355266"/>
            <a:ext cx="1864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202">
            <a:extLst>
              <a:ext uri="{FF2B5EF4-FFF2-40B4-BE49-F238E27FC236}">
                <a16:creationId xmlns:a16="http://schemas.microsoft.com/office/drawing/2014/main" xmlns="" id="{5DAD4FEF-E4F3-42EF-BCA5-A09395903102}"/>
              </a:ext>
            </a:extLst>
          </p:cNvPr>
          <p:cNvCxnSpPr>
            <a:cxnSpLocks/>
          </p:cNvCxnSpPr>
          <p:nvPr/>
        </p:nvCxnSpPr>
        <p:spPr>
          <a:xfrm>
            <a:off x="6370540" y="5399052"/>
            <a:ext cx="932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204">
            <a:extLst>
              <a:ext uri="{FF2B5EF4-FFF2-40B4-BE49-F238E27FC236}">
                <a16:creationId xmlns:a16="http://schemas.microsoft.com/office/drawing/2014/main" xmlns="" id="{24AA0EE0-739D-44DB-BBA2-50A5DC433C79}"/>
              </a:ext>
            </a:extLst>
          </p:cNvPr>
          <p:cNvCxnSpPr>
            <a:cxnSpLocks/>
          </p:cNvCxnSpPr>
          <p:nvPr/>
        </p:nvCxnSpPr>
        <p:spPr>
          <a:xfrm>
            <a:off x="6412419" y="5149161"/>
            <a:ext cx="0" cy="162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11 Grupo"/>
          <p:cNvGrpSpPr/>
          <p:nvPr/>
        </p:nvGrpSpPr>
        <p:grpSpPr>
          <a:xfrm>
            <a:off x="1670702" y="5171418"/>
            <a:ext cx="292187" cy="249891"/>
            <a:chOff x="1662976" y="5169834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2976" y="5332766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715856" y="5375939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1765380" y="5419725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59" y="5169834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1808666" y="4610461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405094" y="4610183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361564" y="4102140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7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64" y="4102140"/>
                <a:ext cx="202555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902282" y="5021616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82" y="5021616"/>
                <a:ext cx="20255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6151977" y="4986628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77" y="4986628"/>
                <a:ext cx="20255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9091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303502" y="430216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02" y="4302164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244019" y="127379"/>
            <a:ext cx="664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Amplificación</a:t>
            </a:r>
            <a:r>
              <a:rPr lang="en-US" dirty="0" smtClean="0"/>
              <a:t> de Alta </a:t>
            </a:r>
            <a:r>
              <a:rPr lang="en-US" dirty="0" err="1" smtClean="0"/>
              <a:t>ganancia</a:t>
            </a:r>
            <a:r>
              <a:rPr lang="en-US" dirty="0" smtClean="0"/>
              <a:t> del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33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3036068" y="4029392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133 Grupo"/>
          <p:cNvGrpSpPr/>
          <p:nvPr/>
        </p:nvGrpSpPr>
        <p:grpSpPr>
          <a:xfrm>
            <a:off x="2932486" y="4286478"/>
            <a:ext cx="207163" cy="347217"/>
            <a:chOff x="2173184" y="3373444"/>
            <a:chExt cx="308759" cy="516058"/>
          </a:xfrm>
        </p:grpSpPr>
        <p:sp>
          <p:nvSpPr>
            <p:cNvPr id="135" name="134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56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3036068" y="4633696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172008" y="4395191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0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2008" y="4395191"/>
                <a:ext cx="456279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230 Grupo"/>
          <p:cNvGrpSpPr/>
          <p:nvPr/>
        </p:nvGrpSpPr>
        <p:grpSpPr>
          <a:xfrm>
            <a:off x="2889974" y="4908491"/>
            <a:ext cx="292187" cy="249891"/>
            <a:chOff x="1662976" y="5169834"/>
            <a:chExt cx="292187" cy="249891"/>
          </a:xfrm>
        </p:grpSpPr>
        <p:cxnSp>
          <p:nvCxnSpPr>
            <p:cNvPr id="23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2976" y="5332766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715856" y="5375939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1765380" y="5419725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59" y="5169834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238" idx="0"/>
          </p:cNvCxnSpPr>
          <p:nvPr/>
        </p:nvCxnSpPr>
        <p:spPr>
          <a:xfrm>
            <a:off x="5243871" y="4041289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236 Grupo"/>
          <p:cNvGrpSpPr/>
          <p:nvPr/>
        </p:nvGrpSpPr>
        <p:grpSpPr>
          <a:xfrm>
            <a:off x="5140289" y="4298375"/>
            <a:ext cx="207163" cy="347217"/>
            <a:chOff x="2173184" y="3373444"/>
            <a:chExt cx="308759" cy="516058"/>
          </a:xfrm>
        </p:grpSpPr>
        <p:sp>
          <p:nvSpPr>
            <p:cNvPr id="238" name="237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39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38" idx="4"/>
          </p:cNvCxnSpPr>
          <p:nvPr/>
        </p:nvCxnSpPr>
        <p:spPr>
          <a:xfrm>
            <a:off x="5243871" y="4645593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630888" y="3696367"/>
            <a:ext cx="305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630888" y="3696367"/>
            <a:ext cx="0" cy="33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687074" y="3696367"/>
            <a:ext cx="0" cy="33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5243871" y="4022611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250 Grupo"/>
          <p:cNvGrpSpPr/>
          <p:nvPr/>
        </p:nvGrpSpPr>
        <p:grpSpPr>
          <a:xfrm flipH="1">
            <a:off x="6036789" y="4030829"/>
            <a:ext cx="50887" cy="569348"/>
            <a:chOff x="4755833" y="1260500"/>
            <a:chExt cx="76507" cy="846204"/>
          </a:xfrm>
        </p:grpSpPr>
        <p:grpSp>
          <p:nvGrpSpPr>
            <p:cNvPr id="252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55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6131633" y="4352405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0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33" y="4352405"/>
                <a:ext cx="257506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19048" r="-476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681566" y="4298375"/>
                <a:ext cx="3223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8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66" y="4298375"/>
                <a:ext cx="322328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7547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4684010" y="4447215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9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4010" y="4447215"/>
                <a:ext cx="456279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7394586" y="127378"/>
            <a:ext cx="3479088" cy="1719321"/>
            <a:chOff x="7394586" y="127378"/>
            <a:chExt cx="3479088" cy="1719321"/>
          </a:xfrm>
          <a:solidFill>
            <a:srgbClr val="E2F0D9">
              <a:alpha val="40000"/>
            </a:srgbClr>
          </a:solidFill>
        </p:grpSpPr>
        <p:sp>
          <p:nvSpPr>
            <p:cNvPr id="262" name="261 Rectángulo"/>
            <p:cNvSpPr/>
            <p:nvPr/>
          </p:nvSpPr>
          <p:spPr>
            <a:xfrm>
              <a:off x="7394586" y="127378"/>
              <a:ext cx="3479088" cy="13119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81" name="280 Rectángulo"/>
            <p:cNvSpPr/>
            <p:nvPr/>
          </p:nvSpPr>
          <p:spPr>
            <a:xfrm>
              <a:off x="9223868" y="1439337"/>
              <a:ext cx="1641216" cy="407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5529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-1"/>
            <a:ext cx="4738315" cy="36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244019" y="127379"/>
            <a:ext cx="609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 del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: Push-Pull </a:t>
            </a:r>
            <a:r>
              <a:rPr lang="en-US" dirty="0" err="1" smtClean="0"/>
              <a:t>Clase</a:t>
            </a:r>
            <a:r>
              <a:rPr lang="en-US" dirty="0" smtClean="0"/>
              <a:t> B</a:t>
            </a:r>
            <a:endParaRPr lang="en-US" dirty="0"/>
          </a:p>
        </p:txBody>
      </p:sp>
      <p:grpSp>
        <p:nvGrpSpPr>
          <p:cNvPr id="124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804793" y="3290867"/>
            <a:ext cx="290336" cy="76507"/>
            <a:chOff x="7529811" y="3713163"/>
            <a:chExt cx="640072" cy="158750"/>
          </a:xfrm>
        </p:grpSpPr>
        <p:cxnSp>
          <p:nvCxnSpPr>
            <p:cNvPr id="12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150 Grupo"/>
          <p:cNvGrpSpPr/>
          <p:nvPr/>
        </p:nvGrpSpPr>
        <p:grpSpPr>
          <a:xfrm>
            <a:off x="866392" y="2041915"/>
            <a:ext cx="153559" cy="421627"/>
            <a:chOff x="7941552" y="4832370"/>
            <a:chExt cx="259147" cy="613871"/>
          </a:xfrm>
        </p:grpSpPr>
        <p:cxnSp>
          <p:nvCxnSpPr>
            <p:cNvPr id="160" name="159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160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2" name="161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946736" y="1425119"/>
            <a:ext cx="1736807" cy="1079500"/>
            <a:chOff x="1958411" y="2936875"/>
            <a:chExt cx="1736807" cy="1079500"/>
          </a:xfrm>
        </p:grpSpPr>
        <p:cxnSp>
          <p:nvCxnSpPr>
            <p:cNvPr id="165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946736" y="2467157"/>
            <a:ext cx="1736807" cy="1079500"/>
            <a:chOff x="1958411" y="2936875"/>
            <a:chExt cx="1736807" cy="1079500"/>
          </a:xfrm>
        </p:grpSpPr>
        <p:cxnSp>
          <p:nvCxnSpPr>
            <p:cNvPr id="178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650415" y="1306033"/>
            <a:ext cx="55282" cy="119978"/>
            <a:chOff x="7132321" y="4612913"/>
            <a:chExt cx="119270" cy="287888"/>
          </a:xfrm>
        </p:grpSpPr>
        <p:sp>
          <p:nvSpPr>
            <p:cNvPr id="18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43103" y="107054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03" y="1070540"/>
                <a:ext cx="488980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6250" r="-875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644786" y="3526983"/>
            <a:ext cx="55282" cy="119978"/>
            <a:chOff x="7132321" y="4612913"/>
            <a:chExt cx="119270" cy="287888"/>
          </a:xfrm>
        </p:grpSpPr>
        <p:sp>
          <p:nvSpPr>
            <p:cNvPr id="193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06777" y="373365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5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77" y="3733657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250" r="-8750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943278" y="1768157"/>
            <a:ext cx="0" cy="1419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 flipH="1">
            <a:off x="939589" y="3451209"/>
            <a:ext cx="421717" cy="1079500"/>
            <a:chOff x="3276600" y="2936875"/>
            <a:chExt cx="418618" cy="1079500"/>
          </a:xfrm>
        </p:grpSpPr>
        <p:cxnSp>
          <p:nvCxnSpPr>
            <p:cNvPr id="198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91">
              <a:extLst>
                <a:ext uri="{FF2B5EF4-FFF2-40B4-BE49-F238E27FC236}">
                  <a16:creationId xmlns:a16="http://schemas.microsoft.com/office/drawing/2014/main" xmlns="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92">
              <a:extLst>
                <a:ext uri="{FF2B5EF4-FFF2-40B4-BE49-F238E27FC236}">
                  <a16:creationId xmlns:a16="http://schemas.microsoft.com/office/drawing/2014/main" xmlns="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701891" y="39176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4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91" y="3917677"/>
                <a:ext cx="206723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789034" y="189158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34" y="1891587"/>
                <a:ext cx="206723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4242" r="-6061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812360" y="2933625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60" y="2933625"/>
                <a:ext cx="20672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20588" r="-5882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1355779" y="3621961"/>
            <a:ext cx="0" cy="382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70">
            <a:extLst>
              <a:ext uri="{FF2B5EF4-FFF2-40B4-BE49-F238E27FC236}">
                <a16:creationId xmlns:a16="http://schemas.microsoft.com/office/drawing/2014/main" xmlns="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962786" y="3621961"/>
            <a:ext cx="398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677723" y="3264978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3" y="3264978"/>
                <a:ext cx="202555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290818" y="3136924"/>
            <a:ext cx="290336" cy="76507"/>
            <a:chOff x="7529811" y="3713163"/>
            <a:chExt cx="640072" cy="158750"/>
          </a:xfrm>
        </p:grpSpPr>
        <p:cxnSp>
          <p:nvCxnSpPr>
            <p:cNvPr id="211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284930" y="3311576"/>
            <a:ext cx="292187" cy="249891"/>
            <a:chOff x="6176852" y="2698817"/>
            <a:chExt cx="292187" cy="249891"/>
          </a:xfrm>
        </p:grpSpPr>
        <p:cxnSp>
          <p:nvCxnSpPr>
            <p:cNvPr id="22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574797" y="3084084"/>
                <a:ext cx="200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97" y="3084084"/>
                <a:ext cx="200761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683543" y="2513144"/>
            <a:ext cx="8935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3429213" y="2504619"/>
            <a:ext cx="0" cy="531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652223" y="2376746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9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23" y="2376746"/>
                <a:ext cx="246670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975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577098" y="2180568"/>
                <a:ext cx="200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1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8" y="2180568"/>
                <a:ext cx="200568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8182" r="-303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573561" y="2657971"/>
                <a:ext cx="204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2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1" y="2657971"/>
                <a:ext cx="204158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242 Grupo"/>
          <p:cNvGrpSpPr/>
          <p:nvPr/>
        </p:nvGrpSpPr>
        <p:grpSpPr>
          <a:xfrm>
            <a:off x="864409" y="2499856"/>
            <a:ext cx="153559" cy="421627"/>
            <a:chOff x="7941552" y="4832370"/>
            <a:chExt cx="259147" cy="613871"/>
          </a:xfrm>
        </p:grpSpPr>
        <p:cxnSp>
          <p:nvCxnSpPr>
            <p:cNvPr id="244" name="243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244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48" name="247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264 Grupo"/>
          <p:cNvGrpSpPr/>
          <p:nvPr/>
        </p:nvGrpSpPr>
        <p:grpSpPr>
          <a:xfrm>
            <a:off x="838592" y="1190571"/>
            <a:ext cx="207163" cy="347217"/>
            <a:chOff x="2173184" y="3373444"/>
            <a:chExt cx="308759" cy="516058"/>
          </a:xfrm>
        </p:grpSpPr>
        <p:sp>
          <p:nvSpPr>
            <p:cNvPr id="267" name="266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71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67" idx="4"/>
          </p:cNvCxnSpPr>
          <p:nvPr/>
        </p:nvCxnSpPr>
        <p:spPr>
          <a:xfrm>
            <a:off x="942174" y="1537789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82313" y="1339411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4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2313" y="1339411"/>
                <a:ext cx="456279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939589" y="918997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19473" y="2390033"/>
                <a:ext cx="311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3" y="2390033"/>
                <a:ext cx="311560" cy="246221"/>
              </a:xfrm>
              <a:prstGeom prst="rect">
                <a:avLst/>
              </a:prstGeom>
              <a:blipFill rotWithShape="1">
                <a:blip r:embed="rId14"/>
                <a:stretch>
                  <a:fillRect l="-7843" r="-1961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483500" y="2499856"/>
            <a:ext cx="465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286 Rectángulo"/>
          <p:cNvSpPr/>
          <p:nvPr/>
        </p:nvSpPr>
        <p:spPr>
          <a:xfrm>
            <a:off x="9987148" y="1537788"/>
            <a:ext cx="2173007" cy="1763552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8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904965" y="4502182"/>
            <a:ext cx="55282" cy="119978"/>
            <a:chOff x="7132321" y="4612913"/>
            <a:chExt cx="119270" cy="287888"/>
          </a:xfrm>
        </p:grpSpPr>
        <p:sp>
          <p:nvSpPr>
            <p:cNvPr id="289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766956" y="4708856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1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6" y="4708856"/>
                <a:ext cx="488980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500" r="-7500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28626" y="2365234"/>
                <a:ext cx="471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𝑉𝐷𝐶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26" y="2365234"/>
                <a:ext cx="471924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10390" r="-129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985164" y="4368784"/>
                <a:ext cx="35318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Solo conduce un transistor  a la vez:</a:t>
                </a:r>
              </a:p>
              <a:p>
                <a:r>
                  <a:rPr lang="es-C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𝑣</m:t>
                        </m:r>
                        <m:r>
                          <a:rPr lang="es-CR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s-C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s-CR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 smtClean="0"/>
                  <a:t>  ON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b="0" i="1" dirty="0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s-CR" i="1" dirty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/>
                  <a:t>  </a:t>
                </a:r>
                <a:r>
                  <a:rPr lang="es-CR" dirty="0" smtClean="0"/>
                  <a:t>OFF</a:t>
                </a:r>
              </a:p>
              <a:p>
                <a:r>
                  <a:rPr lang="es-C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𝑣</m:t>
                        </m:r>
                        <m:r>
                          <a:rPr lang="es-CR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s-CR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s-C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i="1" dirty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s-CR" i="1" dirty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/>
                  <a:t>  </a:t>
                </a:r>
                <a:r>
                  <a:rPr lang="es-CR" dirty="0" smtClean="0"/>
                  <a:t>OFF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i="1" dirty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s-CR" i="1" dirty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/>
                  <a:t>  </a:t>
                </a:r>
                <a:r>
                  <a:rPr lang="es-CR" dirty="0" smtClean="0"/>
                  <a:t>ON</a:t>
                </a:r>
                <a:endParaRPr lang="es-CR" dirty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4368784"/>
                <a:ext cx="3531801" cy="1200329"/>
              </a:xfrm>
              <a:prstGeom prst="rect">
                <a:avLst/>
              </a:prstGeom>
              <a:blipFill rotWithShape="1">
                <a:blip r:embed="rId17"/>
                <a:stretch>
                  <a:fillRect l="-1554" t="-2538" r="-6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-1"/>
            <a:ext cx="4738315" cy="36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244019" y="127379"/>
            <a:ext cx="609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 del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: Push-Pull </a:t>
            </a:r>
            <a:r>
              <a:rPr lang="en-US" dirty="0" err="1" smtClean="0"/>
              <a:t>Clase</a:t>
            </a:r>
            <a:r>
              <a:rPr lang="en-US" dirty="0" smtClean="0"/>
              <a:t> B</a:t>
            </a:r>
            <a:endParaRPr lang="en-US" dirty="0"/>
          </a:p>
        </p:txBody>
      </p:sp>
      <p:grpSp>
        <p:nvGrpSpPr>
          <p:cNvPr id="124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804793" y="3290867"/>
            <a:ext cx="290336" cy="76507"/>
            <a:chOff x="7529811" y="3713163"/>
            <a:chExt cx="640072" cy="158750"/>
          </a:xfrm>
        </p:grpSpPr>
        <p:cxnSp>
          <p:nvCxnSpPr>
            <p:cNvPr id="12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150 Grupo"/>
          <p:cNvGrpSpPr/>
          <p:nvPr/>
        </p:nvGrpSpPr>
        <p:grpSpPr>
          <a:xfrm>
            <a:off x="866392" y="2041915"/>
            <a:ext cx="153559" cy="421627"/>
            <a:chOff x="7941552" y="4832370"/>
            <a:chExt cx="259147" cy="613871"/>
          </a:xfrm>
        </p:grpSpPr>
        <p:cxnSp>
          <p:nvCxnSpPr>
            <p:cNvPr id="160" name="159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160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2" name="161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946736" y="1425119"/>
            <a:ext cx="1736807" cy="1079500"/>
            <a:chOff x="1958411" y="2936875"/>
            <a:chExt cx="1736807" cy="1079500"/>
          </a:xfrm>
        </p:grpSpPr>
        <p:cxnSp>
          <p:nvCxnSpPr>
            <p:cNvPr id="165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74">
            <a:extLst>
              <a:ext uri="{FF2B5EF4-FFF2-40B4-BE49-F238E27FC236}">
                <a16:creationId xmlns:a16="http://schemas.microsoft.com/office/drawing/2014/main" xmlns="" id="{6F502715-A5E3-4697-A8C4-A2EEA15B565E}"/>
              </a:ext>
            </a:extLst>
          </p:cNvPr>
          <p:cNvGrpSpPr/>
          <p:nvPr/>
        </p:nvGrpSpPr>
        <p:grpSpPr>
          <a:xfrm>
            <a:off x="946736" y="2467157"/>
            <a:ext cx="1736807" cy="1079500"/>
            <a:chOff x="1958411" y="2936875"/>
            <a:chExt cx="1736807" cy="1079500"/>
          </a:xfrm>
        </p:grpSpPr>
        <p:cxnSp>
          <p:nvCxnSpPr>
            <p:cNvPr id="178" name="Straight Connector 75">
              <a:extLst>
                <a:ext uri="{FF2B5EF4-FFF2-40B4-BE49-F238E27FC236}">
                  <a16:creationId xmlns:a16="http://schemas.microsoft.com/office/drawing/2014/main" xmlns="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77">
              <a:extLst>
                <a:ext uri="{FF2B5EF4-FFF2-40B4-BE49-F238E27FC236}">
                  <a16:creationId xmlns:a16="http://schemas.microsoft.com/office/drawing/2014/main" xmlns="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78">
              <a:extLst>
                <a:ext uri="{FF2B5EF4-FFF2-40B4-BE49-F238E27FC236}">
                  <a16:creationId xmlns:a16="http://schemas.microsoft.com/office/drawing/2014/main" xmlns="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80">
              <a:extLst>
                <a:ext uri="{FF2B5EF4-FFF2-40B4-BE49-F238E27FC236}">
                  <a16:creationId xmlns:a16="http://schemas.microsoft.com/office/drawing/2014/main" xmlns="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81">
              <a:extLst>
                <a:ext uri="{FF2B5EF4-FFF2-40B4-BE49-F238E27FC236}">
                  <a16:creationId xmlns:a16="http://schemas.microsoft.com/office/drawing/2014/main" xmlns="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82">
              <a:extLst>
                <a:ext uri="{FF2B5EF4-FFF2-40B4-BE49-F238E27FC236}">
                  <a16:creationId xmlns:a16="http://schemas.microsoft.com/office/drawing/2014/main" xmlns="" id="{261F1A56-7424-443D-8B30-1B219780870B}"/>
                </a:ext>
              </a:extLst>
            </p:cNvPr>
            <p:cNvCxnSpPr/>
            <p:nvPr/>
          </p:nvCxnSpPr>
          <p:spPr>
            <a:xfrm flipH="1">
              <a:off x="1958411" y="3495676"/>
              <a:ext cx="156004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650415" y="1306033"/>
            <a:ext cx="55282" cy="119978"/>
            <a:chOff x="7132321" y="4612913"/>
            <a:chExt cx="119270" cy="287888"/>
          </a:xfrm>
        </p:grpSpPr>
        <p:sp>
          <p:nvSpPr>
            <p:cNvPr id="18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43103" y="107054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03" y="1070540"/>
                <a:ext cx="488980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6250" r="-875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644786" y="3526983"/>
            <a:ext cx="55282" cy="119978"/>
            <a:chOff x="7132321" y="4612913"/>
            <a:chExt cx="119270" cy="287888"/>
          </a:xfrm>
        </p:grpSpPr>
        <p:sp>
          <p:nvSpPr>
            <p:cNvPr id="193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06777" y="3733657"/>
                <a:ext cx="48898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5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77" y="3733657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250" r="-8750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943278" y="1768157"/>
            <a:ext cx="0" cy="1419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 flipH="1">
            <a:off x="939589" y="3451209"/>
            <a:ext cx="421717" cy="1079500"/>
            <a:chOff x="3276600" y="2936875"/>
            <a:chExt cx="418618" cy="1079500"/>
          </a:xfrm>
        </p:grpSpPr>
        <p:cxnSp>
          <p:nvCxnSpPr>
            <p:cNvPr id="198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91">
              <a:extLst>
                <a:ext uri="{FF2B5EF4-FFF2-40B4-BE49-F238E27FC236}">
                  <a16:creationId xmlns:a16="http://schemas.microsoft.com/office/drawing/2014/main" xmlns="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92">
              <a:extLst>
                <a:ext uri="{FF2B5EF4-FFF2-40B4-BE49-F238E27FC236}">
                  <a16:creationId xmlns:a16="http://schemas.microsoft.com/office/drawing/2014/main" xmlns="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701891" y="39176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4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91" y="3917677"/>
                <a:ext cx="206723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789034" y="189158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34" y="1891587"/>
                <a:ext cx="206723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4242" r="-6061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812360" y="2933625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60" y="2933625"/>
                <a:ext cx="20672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20588" r="-5882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1355779" y="3621961"/>
            <a:ext cx="0" cy="382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70">
            <a:extLst>
              <a:ext uri="{FF2B5EF4-FFF2-40B4-BE49-F238E27FC236}">
                <a16:creationId xmlns:a16="http://schemas.microsoft.com/office/drawing/2014/main" xmlns="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962786" y="3621961"/>
            <a:ext cx="398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677723" y="3264978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3" y="3264978"/>
                <a:ext cx="202555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290818" y="3136924"/>
            <a:ext cx="290336" cy="76507"/>
            <a:chOff x="7529811" y="3713163"/>
            <a:chExt cx="640072" cy="158750"/>
          </a:xfrm>
        </p:grpSpPr>
        <p:cxnSp>
          <p:nvCxnSpPr>
            <p:cNvPr id="211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284930" y="3311576"/>
            <a:ext cx="292187" cy="249891"/>
            <a:chOff x="6176852" y="2698817"/>
            <a:chExt cx="292187" cy="249891"/>
          </a:xfrm>
        </p:grpSpPr>
        <p:cxnSp>
          <p:nvCxnSpPr>
            <p:cNvPr id="222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574797" y="3084084"/>
                <a:ext cx="200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97" y="3084084"/>
                <a:ext cx="200761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5152" r="-909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683543" y="2513144"/>
            <a:ext cx="8935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17">
            <a:extLst>
              <a:ext uri="{FF2B5EF4-FFF2-40B4-BE49-F238E27FC236}">
                <a16:creationId xmlns:a16="http://schemas.microsoft.com/office/drawing/2014/main" xmlns="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3429213" y="2504619"/>
            <a:ext cx="0" cy="531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652223" y="2376746"/>
                <a:ext cx="4575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9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23" y="2376746"/>
                <a:ext cx="457561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5333" r="-5333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577098" y="2180568"/>
                <a:ext cx="200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1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8" y="2180568"/>
                <a:ext cx="200568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8182" r="-303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14">
                <a:extLst>
                  <a:ext uri="{FF2B5EF4-FFF2-40B4-BE49-F238E27FC236}">
                    <a16:creationId xmlns:a16="http://schemas.microsoft.com/office/drawing/2014/main" xmlns="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573561" y="2657971"/>
                <a:ext cx="204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2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1" y="2657971"/>
                <a:ext cx="204158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242 Grupo"/>
          <p:cNvGrpSpPr/>
          <p:nvPr/>
        </p:nvGrpSpPr>
        <p:grpSpPr>
          <a:xfrm>
            <a:off x="864409" y="2499856"/>
            <a:ext cx="153559" cy="421627"/>
            <a:chOff x="7941552" y="4832370"/>
            <a:chExt cx="259147" cy="613871"/>
          </a:xfrm>
        </p:grpSpPr>
        <p:cxnSp>
          <p:nvCxnSpPr>
            <p:cNvPr id="244" name="243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244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48" name="247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264 Grupo"/>
          <p:cNvGrpSpPr/>
          <p:nvPr/>
        </p:nvGrpSpPr>
        <p:grpSpPr>
          <a:xfrm>
            <a:off x="838592" y="1190571"/>
            <a:ext cx="207163" cy="347217"/>
            <a:chOff x="2173184" y="3373444"/>
            <a:chExt cx="308759" cy="516058"/>
          </a:xfrm>
        </p:grpSpPr>
        <p:sp>
          <p:nvSpPr>
            <p:cNvPr id="267" name="266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71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67" idx="4"/>
          </p:cNvCxnSpPr>
          <p:nvPr/>
        </p:nvCxnSpPr>
        <p:spPr>
          <a:xfrm>
            <a:off x="942174" y="1537789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82313" y="1339411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4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2313" y="1339411"/>
                <a:ext cx="456279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939589" y="918997"/>
            <a:ext cx="0" cy="27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19473" y="2390033"/>
                <a:ext cx="311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3" y="2390033"/>
                <a:ext cx="311560" cy="246221"/>
              </a:xfrm>
              <a:prstGeom prst="rect">
                <a:avLst/>
              </a:prstGeom>
              <a:blipFill rotWithShape="1">
                <a:blip r:embed="rId14"/>
                <a:stretch>
                  <a:fillRect l="-7843" r="-1961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166">
            <a:extLst>
              <a:ext uri="{FF2B5EF4-FFF2-40B4-BE49-F238E27FC236}">
                <a16:creationId xmlns:a16="http://schemas.microsoft.com/office/drawing/2014/main" xmlns="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483500" y="2499856"/>
            <a:ext cx="465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286 Rectángulo"/>
          <p:cNvSpPr/>
          <p:nvPr/>
        </p:nvSpPr>
        <p:spPr>
          <a:xfrm>
            <a:off x="9987148" y="1537788"/>
            <a:ext cx="2173007" cy="1763552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8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904965" y="4502182"/>
            <a:ext cx="55282" cy="119978"/>
            <a:chOff x="7132321" y="4612913"/>
            <a:chExt cx="119270" cy="287888"/>
          </a:xfrm>
        </p:grpSpPr>
        <p:sp>
          <p:nvSpPr>
            <p:cNvPr id="289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766956" y="4708856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1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6" y="4708856"/>
                <a:ext cx="488980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500" r="-7500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28626" y="2365234"/>
                <a:ext cx="471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𝑉𝐷𝐶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26" y="2365234"/>
                <a:ext cx="471924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10390" r="-129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4085112" y="1054784"/>
                <a:ext cx="3161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𝑣</m:t>
                        </m:r>
                        <m:r>
                          <a:rPr lang="es-CR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s-C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s-CR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 smtClean="0"/>
                  <a:t>  ON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b="0" i="1" dirty="0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s-CR" i="1" dirty="0">
                        <a:latin typeface="Cambria Math"/>
                      </a:rPr>
                      <m:t>:</m:t>
                    </m:r>
                  </m:oMath>
                </a14:m>
                <a:r>
                  <a:rPr lang="es-CR" dirty="0"/>
                  <a:t>  </a:t>
                </a:r>
                <a:r>
                  <a:rPr lang="es-CR" dirty="0" smtClean="0"/>
                  <a:t>OFF</a:t>
                </a: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12" y="1054784"/>
                <a:ext cx="3161571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578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2543103" y="48935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CMRR=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590638" y="5268792"/>
                <a:ext cx="730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38" y="5268792"/>
                <a:ext cx="73096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595160" y="5832464"/>
                <a:ext cx="17894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</a:rPr>
                        <m:t>𝑆𝑖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60" y="5832464"/>
                <a:ext cx="1789401" cy="246221"/>
              </a:xfrm>
              <a:prstGeom prst="rect">
                <a:avLst/>
              </a:prstGeom>
              <a:blipFill rotWithShape="1">
                <a:blip r:embed="rId19"/>
                <a:stretch>
                  <a:fillRect l="-2389" r="-683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Llene</a:t>
            </a:r>
            <a:r>
              <a:rPr lang="en-US" dirty="0" smtClean="0">
                <a:solidFill>
                  <a:prstClr val="black"/>
                </a:solidFill>
              </a:rPr>
              <a:t> la </a:t>
            </a:r>
            <a:r>
              <a:rPr lang="en-US" dirty="0" err="1" smtClean="0">
                <a:solidFill>
                  <a:prstClr val="black"/>
                </a:solidFill>
              </a:rPr>
              <a:t>siguiente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tabla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466140"/>
                  </p:ext>
                </p:extLst>
              </p:nvPr>
            </p:nvGraphicFramePr>
            <p:xfrm>
              <a:off x="713840" y="1755495"/>
              <a:ext cx="51342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8107"/>
                    <a:gridCol w="676894"/>
                    <a:gridCol w="641267"/>
                    <a:gridCol w="1045030"/>
                    <a:gridCol w="81299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Circuito</a:t>
                          </a:r>
                          <a:r>
                            <a:rPr lang="es-CR" baseline="0" dirty="0" smtClean="0"/>
                            <a:t> Integrado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CMRR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LM 741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LF 353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LM 311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LH0024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466140"/>
                  </p:ext>
                </p:extLst>
              </p:nvPr>
            </p:nvGraphicFramePr>
            <p:xfrm>
              <a:off x="713840" y="1755495"/>
              <a:ext cx="51342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8107"/>
                    <a:gridCol w="676894"/>
                    <a:gridCol w="641267"/>
                    <a:gridCol w="1045030"/>
                    <a:gridCol w="81299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Circuito</a:t>
                          </a:r>
                          <a:r>
                            <a:rPr lang="es-CR" baseline="0" dirty="0" smtClean="0"/>
                            <a:t> Integrado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9189" t="-8197" r="-3702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1429" t="-8197" r="-2914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CMRR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33083" t="-8197" r="-75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LM 741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LF 353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LM 311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R" dirty="0" smtClean="0"/>
                            <a:t>LH0024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0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0" y="751361"/>
            <a:ext cx="55435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677547" y="38202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#5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𝑁𝑃𝑁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𝑃𝑁𝑃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200" b="0" i="1" smtClean="0">
                              <a:latin typeface="Cambria Math"/>
                            </a:rPr>
                            <m:t>−14</m:t>
                          </m:r>
                        </m:sup>
                      </m:sSup>
                      <m:r>
                        <a:rPr lang="es-C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6733309" y="996331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i="1" dirty="0" smtClean="0"/>
              <a:t>Parte I: Análisis Corriente Directa (DC)</a:t>
            </a:r>
            <a:endParaRPr lang="es-C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650182" y="1585249"/>
                <a:ext cx="4987636" cy="387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 smtClean="0"/>
                  <a:t> 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ara</m:t>
                    </m:r>
                    <m:r>
                      <a:rPr lang="es-CR" sz="16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=1 </m:t>
                    </m:r>
                    <m:r>
                      <a:rPr lang="es-CR" sz="1600" b="0" i="1" smtClean="0">
                        <a:latin typeface="Cambria Math"/>
                      </a:rPr>
                      <m:t>𝑚𝐴</m:t>
                    </m:r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R" sz="1600" dirty="0" smtClean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600" dirty="0"/>
                  <a:t>  </a:t>
                </a:r>
                <a:r>
                  <a:rPr lang="es-CR" sz="1600" dirty="0" smtClean="0"/>
                  <a:t>conforman una fuente de </a:t>
                </a:r>
                <a:r>
                  <a:rPr lang="es-CR" sz="1600" dirty="0" err="1" smtClean="0"/>
                  <a:t>Widlar</a:t>
                </a:r>
                <a:r>
                  <a:rPr lang="es-CR" sz="1600" dirty="0" smtClean="0"/>
                  <a:t>.  </a:t>
                </a:r>
                <a:br>
                  <a:rPr lang="es-CR" sz="1600" dirty="0" smtClean="0"/>
                </a:br>
                <a:r>
                  <a:rPr lang="es-CR" sz="1600" dirty="0" smtClean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R" sz="16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=5</m:t>
                    </m:r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K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600" dirty="0" smtClean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Los valores </a:t>
                </a:r>
                <a:r>
                  <a:rPr lang="es-CR" sz="16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600">
                        <a:latin typeface="Cambria Math"/>
                      </a:rPr>
                      <m:t> </m:t>
                    </m:r>
                    <m:r>
                      <a:rPr lang="es-CR" sz="1600" b="0" i="1" smtClean="0">
                        <a:latin typeface="Cambria Math"/>
                      </a:rPr>
                      <m:t>𝑠𝑖</m:t>
                    </m:r>
                    <m:r>
                      <a:rPr lang="es-CR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=0 </m:t>
                    </m:r>
                    <m:r>
                      <a:rPr lang="es-CR" sz="1600" b="0" i="1" smtClean="0">
                        <a:latin typeface="Cambria Math"/>
                      </a:rPr>
                      <m:t>𝑉</m:t>
                    </m:r>
                  </m:oMath>
                </a14:m>
                <a:endParaRPr lang="es-CR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Demuestre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R" sz="1600" dirty="0" smtClean="0"/>
                  <a:t>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/>
                  <a:t>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Para que el amplificador diferencial de entrada esté balanceado se debe cumplir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R" sz="1600" dirty="0" smtClean="0"/>
                  <a:t>=</a:t>
                </a:r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R" sz="1600" dirty="0" smtClean="0"/>
                  <a:t>. Demuestre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=20</m:t>
                    </m:r>
                    <m:r>
                      <a:rPr lang="es-CR" sz="1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s-CR" sz="16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 smtClean="0"/>
                  <a:t> </a:t>
                </a:r>
                <a:r>
                  <a:rPr lang="es-CR" sz="1600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R" sz="1600" dirty="0" smtClean="0"/>
                  <a:t> </a:t>
                </a:r>
                <a:r>
                  <a:rPr lang="es-CR" sz="1600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ara</m:t>
                    </m:r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  <m:r>
                          <a:rPr lang="es-CR" sz="1600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=</m:t>
                    </m:r>
                    <m:r>
                      <a:rPr lang="es-CR" sz="1600" b="0" i="1" smtClean="0">
                        <a:latin typeface="Cambria Math"/>
                      </a:rPr>
                      <m:t>0.2</m:t>
                    </m:r>
                    <m:r>
                      <a:rPr lang="es-CR" sz="1600" i="1">
                        <a:latin typeface="Cambria Math"/>
                      </a:rPr>
                      <m:t> </m:t>
                    </m:r>
                    <m:r>
                      <a:rPr lang="es-CR" sz="1600" i="1">
                        <a:latin typeface="Cambria Math"/>
                      </a:rPr>
                      <m:t>𝑚𝐴</m:t>
                    </m:r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R" sz="16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/>
                  <a:t>  conforman una fuente de </a:t>
                </a:r>
                <a:r>
                  <a:rPr lang="es-CR" sz="1600" dirty="0" err="1"/>
                  <a:t>Widlar</a:t>
                </a:r>
                <a:r>
                  <a:rPr lang="es-CR" sz="1600" dirty="0"/>
                  <a:t>.  </a:t>
                </a:r>
                <a:br>
                  <a:rPr lang="es-CR" sz="1600" dirty="0"/>
                </a:br>
                <a:r>
                  <a:rPr lang="es-CR" sz="1600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sz="1600" dirty="0" smtClean="0"/>
                  <a:t> para garantizar el valor </a:t>
                </a:r>
                <a:r>
                  <a:rPr lang="es-CR" sz="16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R" sz="1600" dirty="0" smtClean="0"/>
                  <a:t>calculado en el punto 7.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600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R" sz="1600" dirty="0"/>
                  <a:t> 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ara</m:t>
                    </m:r>
                    <m:r>
                      <a:rPr lang="es-CR" sz="16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=</m:t>
                    </m:r>
                    <m:r>
                      <a:rPr lang="es-CR" sz="1600" b="0" i="1" smtClean="0">
                        <a:latin typeface="Cambria Math"/>
                      </a:rPr>
                      <m:t>0 </m:t>
                    </m:r>
                    <m:r>
                      <a:rPr lang="es-CR" sz="1600" b="0" i="1" smtClean="0">
                        <a:latin typeface="Cambria Math"/>
                      </a:rPr>
                      <m:t>𝑉</m:t>
                    </m:r>
                  </m:oMath>
                </a14:m>
                <a:endParaRPr lang="es-CR" sz="16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s-CR" sz="16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1585249"/>
                <a:ext cx="4987636" cy="3873368"/>
              </a:xfrm>
              <a:prstGeom prst="rect">
                <a:avLst/>
              </a:prstGeom>
              <a:blipFill rotWithShape="1">
                <a:blip r:embed="rId14"/>
                <a:stretch>
                  <a:fillRect l="-733" t="-3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0" y="751361"/>
            <a:ext cx="55435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677547" y="38202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#5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23" y="544963"/>
                <a:ext cx="48660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7" y="2501788"/>
                <a:ext cx="49237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9" y="2501788"/>
                <a:ext cx="49237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74" y="4978972"/>
                <a:ext cx="49237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30" y="2842221"/>
                <a:ext cx="42280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6" y="2788222"/>
                <a:ext cx="41402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505654"/>
                <a:ext cx="107779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5" y="5956917"/>
                <a:ext cx="121821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𝑁𝑃𝑁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29" y="5536432"/>
                <a:ext cx="101008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𝑃𝑁𝑃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30" y="6003705"/>
                <a:ext cx="91230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200" b="0" i="1" smtClean="0">
                              <a:latin typeface="Cambria Math"/>
                            </a:rPr>
                            <m:t>−14</m:t>
                          </m:r>
                        </m:sup>
                      </m:sSup>
                      <m:r>
                        <a:rPr lang="es-C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42" y="5538963"/>
                <a:ext cx="103291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6733309" y="996331"/>
            <a:ext cx="353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i="1" dirty="0" smtClean="0"/>
              <a:t>Parte II: Análisis Pequeña Señal (AC)</a:t>
            </a:r>
            <a:endParaRPr lang="es-C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650182" y="1585249"/>
                <a:ext cx="4987636" cy="3149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Los voltajes de entrada del amplificador diferencial se pueden expresar en función de un voltaje en modo común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 smtClean="0"/>
                  <a:t>  y un voltaje en modo diferencial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600" dirty="0" smtClean="0"/>
                  <a:t> :</a:t>
                </a:r>
              </a:p>
              <a:p>
                <a:endParaRPr lang="es-C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R" sz="1600" dirty="0" smtClean="0"/>
              </a:p>
              <a:p>
                <a:endParaRPr lang="es-C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R" sz="1600" dirty="0" smtClean="0"/>
              </a:p>
              <a:p>
                <a:endParaRPr lang="es-CR" sz="1600" dirty="0" smtClean="0"/>
              </a:p>
              <a:p>
                <a:r>
                  <a:rPr lang="es-CR" sz="1600" dirty="0" smtClean="0"/>
                  <a:t>Esto permite por medio de superposición analizar el impacto en el circuito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R" sz="1600" dirty="0"/>
                  <a:t>  y </a:t>
                </a:r>
                <a:r>
                  <a:rPr lang="es-CR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por separado.</a:t>
                </a:r>
              </a:p>
              <a:p>
                <a:endParaRPr lang="es-CR" sz="16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1585249"/>
                <a:ext cx="4987636" cy="3149452"/>
              </a:xfrm>
              <a:prstGeom prst="rect">
                <a:avLst/>
              </a:prstGeom>
              <a:blipFill rotWithShape="1">
                <a:blip r:embed="rId14"/>
                <a:stretch>
                  <a:fillRect l="-733" t="-58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1645</Words>
  <Application>Microsoft Office PowerPoint</Application>
  <PresentationFormat>Personalizado</PresentationFormat>
  <Paragraphs>224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261</cp:revision>
  <dcterms:created xsi:type="dcterms:W3CDTF">2018-03-09T19:20:40Z</dcterms:created>
  <dcterms:modified xsi:type="dcterms:W3CDTF">2018-04-16T01:52:03Z</dcterms:modified>
</cp:coreProperties>
</file>