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5" r:id="rId3"/>
    <p:sldId id="306" r:id="rId4"/>
    <p:sldId id="307" r:id="rId5"/>
    <p:sldId id="309" r:id="rId6"/>
    <p:sldId id="308" r:id="rId7"/>
    <p:sldId id="310" r:id="rId8"/>
    <p:sldId id="313" r:id="rId9"/>
    <p:sldId id="311" r:id="rId10"/>
    <p:sldId id="259" r:id="rId11"/>
    <p:sldId id="312" r:id="rId12"/>
    <p:sldId id="316" r:id="rId13"/>
    <p:sldId id="315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0.png"/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3" Type="http://schemas.openxmlformats.org/officeDocument/2006/relationships/image" Target="../media/image450.png"/><Relationship Id="rId17" Type="http://schemas.openxmlformats.org/officeDocument/2006/relationships/image" Target="../media/image59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2" Type="http://schemas.openxmlformats.org/officeDocument/2006/relationships/image" Target="../media/image44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60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53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image" Target="../media/image650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66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108.png"/><Relationship Id="rId2" Type="http://schemas.openxmlformats.org/officeDocument/2006/relationships/image" Target="../media/image650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61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10.png"/><Relationship Id="rId4" Type="http://schemas.openxmlformats.org/officeDocument/2006/relationships/image" Target="../media/image67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9.png"/><Relationship Id="rId25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21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36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23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430.png"/><Relationship Id="rId33" Type="http://schemas.openxmlformats.org/officeDocument/2006/relationships/image" Target="../media/image40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7.png"/><Relationship Id="rId32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51.png"/><Relationship Id="rId28" Type="http://schemas.openxmlformats.org/officeDocument/2006/relationships/image" Target="../media/image14.png"/><Relationship Id="rId23" Type="http://schemas.openxmlformats.org/officeDocument/2006/relationships/image" Target="../media/image4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13.png"/><Relationship Id="rId30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774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VS </a:t>
            </a:r>
            <a:r>
              <a:rPr lang="en-US" dirty="0" err="1" smtClean="0"/>
              <a:t>Ganancia</a:t>
            </a:r>
            <a:r>
              <a:rPr lang="en-US" dirty="0" smtClean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578904" y="1829477"/>
            <a:ext cx="292187" cy="249891"/>
            <a:chOff x="6176852" y="2698817"/>
            <a:chExt cx="292187" cy="249891"/>
          </a:xfrm>
        </p:grpSpPr>
        <p:cxnSp>
          <p:nvCxnSpPr>
            <p:cNvPr id="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7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922578"/>
                  </p:ext>
                </p:extLst>
              </p:nvPr>
            </p:nvGraphicFramePr>
            <p:xfrm>
              <a:off x="3488312" y="2990529"/>
              <a:ext cx="295998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085"/>
                    <a:gridCol w="19599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s-CR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CR" b="1" i="1" smtClean="0"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0.1 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0.5 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5 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10 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50 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7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922578"/>
                  </p:ext>
                </p:extLst>
              </p:nvPr>
            </p:nvGraphicFramePr>
            <p:xfrm>
              <a:off x="3488312" y="2990529"/>
              <a:ext cx="295998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085"/>
                    <a:gridCol w="195990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639" r="-196341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932" t="-1639" b="-9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01639" r="-19634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5000" r="-196341" b="-7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00000" r="-19634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0000" r="-19634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00000" r="-1963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600000" r="-19634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8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388 CuadroTexto"/>
          <p:cNvSpPr txBox="1"/>
          <p:nvPr/>
        </p:nvSpPr>
        <p:spPr>
          <a:xfrm>
            <a:off x="34390" y="184096"/>
            <a:ext cx="373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Los amplificadores operacionales tradicionales se pueden usar como comparadores. </a:t>
            </a:r>
            <a:endParaRPr lang="es-CR" sz="1600" b="0" dirty="0" smtClean="0">
              <a:ea typeface="Cambria Math"/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34390" y="1135782"/>
            <a:ext cx="3433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Sin embargo algunos amplificadores operacionales han sido modificados y adaptados para utilizarse exclusivamente como comparadores.</a:t>
            </a:r>
            <a:endParaRPr lang="es-CR" sz="1600" b="0" dirty="0" smtClean="0">
              <a:ea typeface="Cambria Math"/>
            </a:endParaRPr>
          </a:p>
        </p:txBody>
      </p:sp>
      <p:sp>
        <p:nvSpPr>
          <p:cNvPr id="192" name="191 CuadroTexto"/>
          <p:cNvSpPr txBox="1"/>
          <p:nvPr/>
        </p:nvSpPr>
        <p:spPr>
          <a:xfrm>
            <a:off x="34390" y="2394245"/>
            <a:ext cx="343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Ejemplo de esto es el Comparador LM339 .</a:t>
            </a:r>
            <a:endParaRPr lang="es-CR" sz="1600" b="0" dirty="0" smtClean="0">
              <a:ea typeface="Cambria Math"/>
            </a:endParaRPr>
          </a:p>
        </p:txBody>
      </p:sp>
      <p:sp>
        <p:nvSpPr>
          <p:cNvPr id="193" name="192 CuadroTexto"/>
          <p:cNvSpPr txBox="1"/>
          <p:nvPr/>
        </p:nvSpPr>
        <p:spPr>
          <a:xfrm>
            <a:off x="4646604" y="5813104"/>
            <a:ext cx="415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Diagrama simplificado del LM339 operando con 5 V </a:t>
            </a:r>
            <a:endParaRPr lang="es-CR" sz="1400" b="0" dirty="0" smtClean="0"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396 CuadroTexto"/>
              <p:cNvSpPr txBox="1"/>
              <p:nvPr/>
            </p:nvSpPr>
            <p:spPr>
              <a:xfrm>
                <a:off x="7830967" y="445705"/>
                <a:ext cx="4214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s-CR" sz="1400" b="0" i="1" smtClean="0">
                              <a:latin typeface="Cambria Math"/>
                            </a:rPr>
                            <m:t>++</m:t>
                          </m:r>
                        </m:sup>
                      </m:sSup>
                      <m:r>
                        <a:rPr lang="es-CR" sz="1400" b="0" i="1" smtClean="0">
                          <a:latin typeface="Cambria Math"/>
                        </a:rPr>
                        <m:t>  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=</m:t>
                      </m:r>
                      <m:r>
                        <a:rPr lang="es-CR" sz="1400" b="0" i="1" smtClean="0">
                          <a:latin typeface="Cambria Math"/>
                        </a:rPr>
                        <m:t>𝑂𝑓𝑓</m:t>
                      </m:r>
                      <m:r>
                        <a:rPr lang="es-CR" sz="1400" b="0" i="1" smtClean="0">
                          <a:latin typeface="Cambria Math"/>
                        </a:rPr>
                        <m:t>   (</m:t>
                      </m:r>
                      <m:r>
                        <a:rPr lang="es-CR" sz="1400" b="0" i="1" smtClean="0">
                          <a:latin typeface="Cambria Math"/>
                        </a:rPr>
                        <m:t>𝐴𝑏𝑖𝑒𝑟𝑡𝑜</m:t>
                      </m:r>
                      <m:r>
                        <a:rPr lang="es-C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97" name="39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67" y="445705"/>
                <a:ext cx="4214487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398 CuadroTexto"/>
              <p:cNvSpPr txBox="1"/>
              <p:nvPr/>
            </p:nvSpPr>
            <p:spPr>
              <a:xfrm>
                <a:off x="7830967" y="861204"/>
                <a:ext cx="42603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=0.2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  <m:r>
                        <a:rPr lang="es-CR" sz="1400" b="0" i="1" smtClean="0">
                          <a:latin typeface="Cambria Math"/>
                        </a:rPr>
                        <m:t>  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=</m:t>
                      </m:r>
                      <m:r>
                        <a:rPr lang="es-CR" sz="1400" b="0" i="1" smtClean="0">
                          <a:latin typeface="Cambria Math"/>
                        </a:rPr>
                        <m:t>𝑂𝑁</m:t>
                      </m:r>
                      <m:r>
                        <a:rPr lang="es-CR" sz="1400" b="0" i="1" smtClean="0">
                          <a:latin typeface="Cambria Math"/>
                        </a:rPr>
                        <m:t>  (</m:t>
                      </m:r>
                      <m:r>
                        <a:rPr lang="es-CR" sz="1400" b="0" i="1" smtClean="0">
                          <a:latin typeface="Cambria Math"/>
                        </a:rPr>
                        <m:t>𝑆𝑎𝑡𝑢𝑟𝑎𝑐𝑖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99" name="3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67" y="861204"/>
                <a:ext cx="4260333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1 Grupo"/>
          <p:cNvGrpSpPr/>
          <p:nvPr/>
        </p:nvGrpSpPr>
        <p:grpSpPr>
          <a:xfrm>
            <a:off x="3965719" y="1820653"/>
            <a:ext cx="7732560" cy="3609393"/>
            <a:chOff x="3965719" y="1820653"/>
            <a:chExt cx="7732560" cy="3609393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5280638" y="2170052"/>
              <a:ext cx="299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6749704" y="2056146"/>
              <a:ext cx="55282" cy="119978"/>
              <a:chOff x="7132321" y="4612913"/>
              <a:chExt cx="119270" cy="287888"/>
            </a:xfrm>
          </p:grpSpPr>
          <p:sp>
            <p:nvSpPr>
              <p:cNvPr id="178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6642392" y="1820653"/>
                  <a:ext cx="3703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392" y="1820653"/>
                  <a:ext cx="370358" cy="18466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000" r="-11667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5563820" y="4123912"/>
              <a:ext cx="418618" cy="1079500"/>
              <a:chOff x="3276600" y="2936875"/>
              <a:chExt cx="418618" cy="10795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4595857" y="4123912"/>
              <a:ext cx="1075927" cy="1079500"/>
              <a:chOff x="2627197" y="2936875"/>
              <a:chExt cx="1068021" cy="10795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2627197" y="3495676"/>
                <a:ext cx="8912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2A32AF7A-4708-48BC-BA70-81FC780196E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66" y="277503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1FFAE678-2703-4FCD-864E-075362E2BD08}"/>
                </a:ext>
              </a:extLst>
            </p:cNvPr>
            <p:cNvCxnSpPr>
              <a:cxnSpLocks/>
            </p:cNvCxnSpPr>
            <p:nvPr/>
          </p:nvCxnSpPr>
          <p:spPr>
            <a:xfrm>
              <a:off x="5976815" y="2783150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4617470" y="2775032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6035077" y="4580923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077" y="4580923"/>
                  <a:ext cx="206723" cy="18466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88" r="-5882" b="-2258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="" xmlns:a16="http://schemas.microsoft.com/office/drawing/2014/main" id="{7FAAF424-A97C-4058-B157-9C5AC7F0F121}"/>
                    </a:ext>
                  </a:extLst>
                </p:cNvPr>
                <p:cNvSpPr txBox="1"/>
                <p:nvPr/>
              </p:nvSpPr>
              <p:spPr>
                <a:xfrm>
                  <a:off x="4313525" y="4583311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FAAF424-A97C-4058-B157-9C5AC7F0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525" y="4583311"/>
                  <a:ext cx="206723" cy="18466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529" r="-2941" b="-2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6" name="Straight Connector 217">
              <a:extLst>
                <a:ext uri="{FF2B5EF4-FFF2-40B4-BE49-F238E27FC236}">
                  <a16:creationId xmlns="" xmlns:a16="http://schemas.microsoft.com/office/drawing/2014/main" id="{32A9F23C-E616-428D-9602-B9178CCB10F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59" y="4295431"/>
              <a:ext cx="0" cy="3823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4617470" y="4295431"/>
              <a:ext cx="4782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9491515" y="2553185"/>
              <a:ext cx="290336" cy="76507"/>
              <a:chOff x="7529811" y="3713163"/>
              <a:chExt cx="640072" cy="158750"/>
            </a:xfrm>
          </p:grpSpPr>
          <p:cxnSp>
            <p:nvCxnSpPr>
              <p:cNvPr id="370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185">
                  <a:extLst>
                    <a:ext uri="{FF2B5EF4-FFF2-40B4-BE49-F238E27FC236}">
                      <a16:creationId xmlns="" xmlns:a16="http://schemas.microsoft.com/office/drawing/2014/main" id="{69503D9D-5345-485E-9178-1F2E5A4F3E12}"/>
                    </a:ext>
                  </a:extLst>
                </p:cNvPr>
                <p:cNvSpPr txBox="1"/>
                <p:nvPr/>
              </p:nvSpPr>
              <p:spPr>
                <a:xfrm>
                  <a:off x="9775494" y="2500345"/>
                  <a:ext cx="2007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4" name="TextBox 18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9503D9D-5345-485E-9178-1F2E5A4F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4" y="2500345"/>
                  <a:ext cx="200761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182" r="-6061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5" name="Straight Connector 166">
              <a:extLst>
                <a:ext uri="{FF2B5EF4-FFF2-40B4-BE49-F238E27FC236}">
                  <a16:creationId xmlns="" xmlns:a16="http://schemas.microsoft.com/office/drawing/2014/main" id="{DA58ED68-50CC-40DC-BC8A-0D8A43C08FBD}"/>
                </a:ext>
              </a:extLst>
            </p:cNvPr>
            <p:cNvCxnSpPr>
              <a:cxnSpLocks/>
            </p:cNvCxnSpPr>
            <p:nvPr/>
          </p:nvCxnSpPr>
          <p:spPr>
            <a:xfrm>
              <a:off x="9644323" y="3143037"/>
              <a:ext cx="769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217">
              <a:extLst>
                <a:ext uri="{FF2B5EF4-FFF2-40B4-BE49-F238E27FC236}">
                  <a16:creationId xmlns="" xmlns:a16="http://schemas.microsoft.com/office/drawing/2014/main" id="{32A9F23C-E616-428D-9602-B9178CCB10F8}"/>
                </a:ext>
              </a:extLst>
            </p:cNvPr>
            <p:cNvCxnSpPr>
              <a:cxnSpLocks/>
            </p:cNvCxnSpPr>
            <p:nvPr/>
          </p:nvCxnSpPr>
          <p:spPr>
            <a:xfrm>
              <a:off x="9631721" y="2197319"/>
              <a:ext cx="0" cy="2657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0434034" y="3012517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7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4034" y="3012517"/>
                  <a:ext cx="246670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500" b="-97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02" idx="0"/>
            </p:cNvCxnSpPr>
            <p:nvPr/>
          </p:nvCxnSpPr>
          <p:spPr>
            <a:xfrm>
              <a:off x="5288589" y="2176124"/>
              <a:ext cx="0" cy="93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200 Grupo"/>
            <p:cNvGrpSpPr/>
            <p:nvPr/>
          </p:nvGrpSpPr>
          <p:grpSpPr>
            <a:xfrm>
              <a:off x="5185007" y="2269678"/>
              <a:ext cx="207163" cy="347217"/>
              <a:chOff x="2173184" y="3373444"/>
              <a:chExt cx="308759" cy="516058"/>
            </a:xfrm>
          </p:grpSpPr>
          <p:sp>
            <p:nvSpPr>
              <p:cNvPr id="202" name="20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0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02" idx="4"/>
            </p:cNvCxnSpPr>
            <p:nvPr/>
          </p:nvCxnSpPr>
          <p:spPr>
            <a:xfrm>
              <a:off x="5288589" y="2616895"/>
              <a:ext cx="0" cy="1555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185">
                  <a:extLst>
                    <a:ext uri="{FF2B5EF4-FFF2-40B4-BE49-F238E27FC236}">
                      <a16:creationId xmlns="" xmlns:a16="http://schemas.microsoft.com/office/drawing/2014/main" id="{69503D9D-5345-485E-9178-1F2E5A4F3E12}"/>
                    </a:ext>
                  </a:extLst>
                </p:cNvPr>
                <p:cNvSpPr txBox="1"/>
                <p:nvPr/>
              </p:nvSpPr>
              <p:spPr>
                <a:xfrm>
                  <a:off x="5440031" y="2358464"/>
                  <a:ext cx="15747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TextBox 18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9503D9D-5345-485E-9178-1F2E5A4F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031" y="2358464"/>
                  <a:ext cx="157479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231" r="-11538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4634811" y="2383045"/>
                  <a:ext cx="5080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/>
                          </a:rPr>
                          <m:t>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00 </m:t>
                        </m:r>
                        <m:r>
                          <a:rPr lang="es-CR" sz="12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s-CR" sz="12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2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811" y="2383045"/>
                  <a:ext cx="508024" cy="1846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952" r="-10714" b="-3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7" idx="0"/>
            </p:cNvCxnSpPr>
            <p:nvPr/>
          </p:nvCxnSpPr>
          <p:spPr>
            <a:xfrm>
              <a:off x="8277039" y="2176124"/>
              <a:ext cx="0" cy="6299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213 Grupo"/>
            <p:cNvGrpSpPr/>
            <p:nvPr/>
          </p:nvGrpSpPr>
          <p:grpSpPr>
            <a:xfrm>
              <a:off x="8173457" y="2806058"/>
              <a:ext cx="207163" cy="347217"/>
              <a:chOff x="2173184" y="3373444"/>
              <a:chExt cx="308759" cy="516058"/>
            </a:xfrm>
          </p:grpSpPr>
          <p:sp>
            <p:nvSpPr>
              <p:cNvPr id="217" name="216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20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7" idx="4"/>
            </p:cNvCxnSpPr>
            <p:nvPr/>
          </p:nvCxnSpPr>
          <p:spPr>
            <a:xfrm>
              <a:off x="8277039" y="3153275"/>
              <a:ext cx="0" cy="1555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185">
                  <a:extLst>
                    <a:ext uri="{FF2B5EF4-FFF2-40B4-BE49-F238E27FC236}">
                      <a16:creationId xmlns="" xmlns:a16="http://schemas.microsoft.com/office/drawing/2014/main" id="{69503D9D-5345-485E-9178-1F2E5A4F3E12}"/>
                    </a:ext>
                  </a:extLst>
                </p:cNvPr>
                <p:cNvSpPr txBox="1"/>
                <p:nvPr/>
              </p:nvSpPr>
              <p:spPr>
                <a:xfrm>
                  <a:off x="8494084" y="2887333"/>
                  <a:ext cx="17030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2" name="TextBox 18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9503D9D-5345-485E-9178-1F2E5A4F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084" y="2887333"/>
                  <a:ext cx="170303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7857" r="-7143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7601292" y="2887333"/>
                  <a:ext cx="5080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/>
                          </a:rPr>
                          <m:t>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00 </m:t>
                        </m:r>
                        <m:r>
                          <a:rPr lang="es-CR" sz="12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s-CR" sz="12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9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92" y="2887333"/>
                  <a:ext cx="508024" cy="18466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229" r="-10843" b="-3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4198852" y="3087219"/>
              <a:ext cx="418618" cy="1079500"/>
              <a:chOff x="3276600" y="2936875"/>
              <a:chExt cx="418618" cy="1079500"/>
            </a:xfrm>
          </p:grpSpPr>
          <p:cxnSp>
            <p:nvCxnSpPr>
              <p:cNvPr id="231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83">
              <a:extLst>
                <a:ext uri="{FF2B5EF4-FFF2-40B4-BE49-F238E27FC236}">
                  <a16:creationId xmlns="" xmlns:a16="http://schemas.microsoft.com/office/drawing/2014/main" id="{ACE7A879-4254-4B1E-AFCE-A4C6EFF814BD}"/>
                </a:ext>
              </a:extLst>
            </p:cNvPr>
            <p:cNvGrpSpPr/>
            <p:nvPr/>
          </p:nvGrpSpPr>
          <p:grpSpPr>
            <a:xfrm flipH="1">
              <a:off x="5960364" y="3086271"/>
              <a:ext cx="421717" cy="1079500"/>
              <a:chOff x="3276600" y="2936875"/>
              <a:chExt cx="418618" cy="1079500"/>
            </a:xfrm>
          </p:grpSpPr>
          <p:cxnSp>
            <p:nvCxnSpPr>
              <p:cNvPr id="256" name="Straight Connector 88">
                <a:extLst>
                  <a:ext uri="{FF2B5EF4-FFF2-40B4-BE49-F238E27FC236}">
                    <a16:creationId xmlns="" xmlns:a16="http://schemas.microsoft.com/office/drawing/2014/main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89">
                <a:extLst>
                  <a:ext uri="{FF2B5EF4-FFF2-40B4-BE49-F238E27FC236}">
                    <a16:creationId xmlns="" xmlns:a16="http://schemas.microsoft.com/office/drawing/2014/main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90">
                <a:extLst>
                  <a:ext uri="{FF2B5EF4-FFF2-40B4-BE49-F238E27FC236}">
                    <a16:creationId xmlns="" xmlns:a16="http://schemas.microsoft.com/office/drawing/2014/main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91">
                <a:extLst>
                  <a:ext uri="{FF2B5EF4-FFF2-40B4-BE49-F238E27FC236}">
                    <a16:creationId xmlns="" xmlns:a16="http://schemas.microsoft.com/office/drawing/2014/main" id="{D7EA7117-BBC6-49CE-AA7E-C8C6EC88AE13}"/>
                  </a:ext>
                </a:extLst>
              </p:cNvPr>
              <p:cNvCxnSpPr/>
              <p:nvPr/>
            </p:nvCxnSpPr>
            <p:spPr>
              <a:xfrm flipV="1">
                <a:off x="3686175" y="2936875"/>
                <a:ext cx="0" cy="343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92">
                <a:extLst>
                  <a:ext uri="{FF2B5EF4-FFF2-40B4-BE49-F238E27FC236}">
                    <a16:creationId xmlns="" xmlns:a16="http://schemas.microsoft.com/office/drawing/2014/main" id="{6CC1E556-6F8D-4263-B6B4-5ABBCEF60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8144" y="3692525"/>
                <a:ext cx="3175" cy="323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93">
                <a:extLst>
                  <a:ext uri="{FF2B5EF4-FFF2-40B4-BE49-F238E27FC236}">
                    <a16:creationId xmlns="" xmlns:a16="http://schemas.microsoft.com/office/drawing/2014/main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Straight Connector 127">
              <a:extLst>
                <a:ext uri="{FF2B5EF4-FFF2-40B4-BE49-F238E27FC236}">
                  <a16:creationId xmlns="" xmlns:a16="http://schemas.microsoft.com/office/drawing/2014/main" id="{2A32AF7A-4708-48BC-BA70-81FC780196E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66" y="2775032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157">
              <a:extLst>
                <a:ext uri="{FF2B5EF4-FFF2-40B4-BE49-F238E27FC236}">
                  <a16:creationId xmlns="" xmlns:a16="http://schemas.microsoft.com/office/drawing/2014/main" id="{1FFAE678-2703-4FCD-864E-075362E2BD08}"/>
                </a:ext>
              </a:extLst>
            </p:cNvPr>
            <p:cNvCxnSpPr>
              <a:cxnSpLocks/>
            </p:cNvCxnSpPr>
            <p:nvPr/>
          </p:nvCxnSpPr>
          <p:spPr>
            <a:xfrm>
              <a:off x="5976815" y="2783150"/>
              <a:ext cx="0" cy="313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170">
              <a:extLst>
                <a:ext uri="{FF2B5EF4-FFF2-40B4-BE49-F238E27FC236}">
                  <a16:creationId xmlns="" xmlns:a16="http://schemas.microsoft.com/office/drawing/2014/main" id="{28AD3513-9E21-4548-8150-E8419078DB87}"/>
                </a:ext>
              </a:extLst>
            </p:cNvPr>
            <p:cNvCxnSpPr>
              <a:cxnSpLocks/>
            </p:cNvCxnSpPr>
            <p:nvPr/>
          </p:nvCxnSpPr>
          <p:spPr>
            <a:xfrm>
              <a:off x="4617470" y="2775032"/>
              <a:ext cx="13531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3965719" y="3573796"/>
                  <a:ext cx="20531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6" name="TextBox 21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719" y="3573796"/>
                  <a:ext cx="205313" cy="18466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121" r="-9091" b="-967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5735879" y="3528867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7" name="TextBox 2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879" y="3528867"/>
                  <a:ext cx="206723" cy="18466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3529" r="-2941" b="-2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15">
                  <a:extLst>
                    <a:ext uri="{FF2B5EF4-FFF2-40B4-BE49-F238E27FC236}">
                      <a16:creationId xmlns="" xmlns:a16="http://schemas.microsoft.com/office/drawing/2014/main" id="{7FAAF424-A97C-4058-B157-9C5AC7F0F121}"/>
                    </a:ext>
                  </a:extLst>
                </p:cNvPr>
                <p:cNvSpPr txBox="1"/>
                <p:nvPr/>
              </p:nvSpPr>
              <p:spPr>
                <a:xfrm>
                  <a:off x="4634811" y="3550686"/>
                  <a:ext cx="2031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8" name="TextBox 2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FAAF424-A97C-4058-B157-9C5AC7F0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811" y="3550686"/>
                  <a:ext cx="203133" cy="18466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0588" r="-2941" b="-2258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10">
                  <a:extLst>
                    <a:ext uri="{FF2B5EF4-FFF2-40B4-BE49-F238E27FC236}">
                      <a16:creationId xmlns="" xmlns:a16="http://schemas.microsoft.com/office/drawing/2014/main" id="{CFA50FA5-9EC9-4877-B3A4-EE12AA4D6F94}"/>
                    </a:ext>
                  </a:extLst>
                </p:cNvPr>
                <p:cNvSpPr txBox="1"/>
                <p:nvPr/>
              </p:nvSpPr>
              <p:spPr>
                <a:xfrm>
                  <a:off x="6439967" y="3588353"/>
                  <a:ext cx="19774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9" name="TextBox 21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FA50FA5-9EC9-4877-B3A4-EE12AA4D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967" y="3588353"/>
                  <a:ext cx="197746" cy="18466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4447542" y="5180155"/>
              <a:ext cx="292187" cy="249891"/>
              <a:chOff x="6176852" y="2698817"/>
              <a:chExt cx="292187" cy="249891"/>
            </a:xfrm>
          </p:grpSpPr>
          <p:cxnSp>
            <p:nvCxnSpPr>
              <p:cNvPr id="27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275 Grupo"/>
            <p:cNvGrpSpPr/>
            <p:nvPr/>
          </p:nvGrpSpPr>
          <p:grpSpPr>
            <a:xfrm>
              <a:off x="5824510" y="5180155"/>
              <a:ext cx="292187" cy="249891"/>
              <a:chOff x="1662976" y="5169834"/>
              <a:chExt cx="292187" cy="249891"/>
            </a:xfrm>
          </p:grpSpPr>
          <p:cxnSp>
            <p:nvCxnSpPr>
              <p:cNvPr id="279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5985603" y="3257790"/>
              <a:ext cx="2300479" cy="1825143"/>
              <a:chOff x="1394739" y="2606266"/>
              <a:chExt cx="2300479" cy="1825143"/>
            </a:xfrm>
          </p:grpSpPr>
          <p:cxnSp>
            <p:nvCxnSpPr>
              <p:cNvPr id="296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2606266"/>
                <a:ext cx="0" cy="6736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144" y="3692324"/>
                <a:ext cx="1" cy="7390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1394739" y="3495676"/>
                <a:ext cx="21237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301 Grupo"/>
            <p:cNvGrpSpPr/>
            <p:nvPr/>
          </p:nvGrpSpPr>
          <p:grpSpPr>
            <a:xfrm>
              <a:off x="8130944" y="5055209"/>
              <a:ext cx="292187" cy="249891"/>
              <a:chOff x="1662976" y="5169834"/>
              <a:chExt cx="292187" cy="249891"/>
            </a:xfrm>
          </p:grpSpPr>
          <p:cxnSp>
            <p:nvCxnSpPr>
              <p:cNvPr id="303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8328813" y="4031579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8" name="TextBox 2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813" y="4031579"/>
                  <a:ext cx="206723" cy="18466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0588" r="-5882" b="-2258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2" name="Group 74">
              <a:extLst>
                <a:ext uri="{FF2B5EF4-FFF2-40B4-BE49-F238E27FC236}">
                  <a16:creationId xmlns="" xmlns:a16="http://schemas.microsoft.com/office/drawing/2014/main" id="{6F502715-A5E3-4697-A8C4-A2EEA15B565E}"/>
                </a:ext>
              </a:extLst>
            </p:cNvPr>
            <p:cNvGrpSpPr/>
            <p:nvPr/>
          </p:nvGrpSpPr>
          <p:grpSpPr>
            <a:xfrm>
              <a:off x="8288998" y="3153275"/>
              <a:ext cx="1355325" cy="1383208"/>
              <a:chOff x="2339893" y="3048201"/>
              <a:chExt cx="1355325" cy="1383208"/>
            </a:xfrm>
          </p:grpSpPr>
          <p:cxnSp>
            <p:nvCxnSpPr>
              <p:cNvPr id="313" name="Straight Connector 75">
                <a:extLst>
                  <a:ext uri="{FF2B5EF4-FFF2-40B4-BE49-F238E27FC236}">
                    <a16:creationId xmlns="" xmlns:a16="http://schemas.microsoft.com/office/drawing/2014/main" id="{F2611402-F603-4793-A2E9-56448F4E2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77">
                <a:extLst>
                  <a:ext uri="{FF2B5EF4-FFF2-40B4-BE49-F238E27FC236}">
                    <a16:creationId xmlns="" xmlns:a16="http://schemas.microsoft.com/office/drawing/2014/main" id="{AF00630D-B914-4616-B7E1-AF9AF9DEA552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78">
                <a:extLst>
                  <a:ext uri="{FF2B5EF4-FFF2-40B4-BE49-F238E27FC236}">
                    <a16:creationId xmlns="" xmlns:a16="http://schemas.microsoft.com/office/drawing/2014/main" id="{A9E54CB2-F178-4C9F-9876-E11733376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80">
                <a:extLst>
                  <a:ext uri="{FF2B5EF4-FFF2-40B4-BE49-F238E27FC236}">
                    <a16:creationId xmlns="" xmlns:a16="http://schemas.microsoft.com/office/drawing/2014/main" id="{61583D6F-DFEB-4E69-BE96-BBD18C2085BD}"/>
                  </a:ext>
                </a:extLst>
              </p:cNvPr>
              <p:cNvCxnSpPr/>
              <p:nvPr/>
            </p:nvCxnSpPr>
            <p:spPr>
              <a:xfrm flipV="1">
                <a:off x="3686175" y="3048201"/>
                <a:ext cx="0" cy="2317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81">
                <a:extLst>
                  <a:ext uri="{FF2B5EF4-FFF2-40B4-BE49-F238E27FC236}">
                    <a16:creationId xmlns="" xmlns:a16="http://schemas.microsoft.com/office/drawing/2014/main" id="{392E83FA-FB87-4DD4-A5F1-DDA1A3DFB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144" y="3692324"/>
                <a:ext cx="1" cy="7390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82">
                <a:extLst>
                  <a:ext uri="{FF2B5EF4-FFF2-40B4-BE49-F238E27FC236}">
                    <a16:creationId xmlns="" xmlns:a16="http://schemas.microsoft.com/office/drawing/2014/main" id="{261F1A56-7424-443D-8B30-1B219780870B}"/>
                  </a:ext>
                </a:extLst>
              </p:cNvPr>
              <p:cNvCxnSpPr/>
              <p:nvPr/>
            </p:nvCxnSpPr>
            <p:spPr>
              <a:xfrm flipH="1">
                <a:off x="2339893" y="3495676"/>
                <a:ext cx="1178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318 Grupo"/>
            <p:cNvGrpSpPr/>
            <p:nvPr/>
          </p:nvGrpSpPr>
          <p:grpSpPr>
            <a:xfrm>
              <a:off x="9498229" y="4432822"/>
              <a:ext cx="292187" cy="249891"/>
              <a:chOff x="1662976" y="5169834"/>
              <a:chExt cx="292187" cy="249891"/>
            </a:xfrm>
          </p:grpSpPr>
          <p:cxnSp>
            <p:nvCxnSpPr>
              <p:cNvPr id="320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217">
              <a:extLst>
                <a:ext uri="{FF2B5EF4-FFF2-40B4-BE49-F238E27FC236}">
                  <a16:creationId xmlns="" xmlns:a16="http://schemas.microsoft.com/office/drawing/2014/main" id="{32A9F23C-E616-428D-9602-B9178CCB10F8}"/>
                </a:ext>
              </a:extLst>
            </p:cNvPr>
            <p:cNvCxnSpPr>
              <a:cxnSpLocks/>
            </p:cNvCxnSpPr>
            <p:nvPr/>
          </p:nvCxnSpPr>
          <p:spPr>
            <a:xfrm>
              <a:off x="9619877" y="2685011"/>
              <a:ext cx="0" cy="4680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9611280" y="2071158"/>
              <a:ext cx="55282" cy="119978"/>
              <a:chOff x="7132321" y="4612913"/>
              <a:chExt cx="119270" cy="287888"/>
            </a:xfrm>
          </p:grpSpPr>
          <p:sp>
            <p:nvSpPr>
              <p:cNvPr id="327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214">
                  <a:extLst>
                    <a:ext uri="{FF2B5EF4-FFF2-40B4-BE49-F238E27FC236}">
                      <a16:creationId xmlns="" xmlns:a16="http://schemas.microsoft.com/office/drawing/2014/main" id="{9B88280C-9D7D-4041-AAA8-88312DD57C26}"/>
                    </a:ext>
                  </a:extLst>
                </p:cNvPr>
                <p:cNvSpPr txBox="1"/>
                <p:nvPr/>
              </p:nvSpPr>
              <p:spPr>
                <a:xfrm>
                  <a:off x="9724096" y="3508417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5" name="TextBox 2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88280C-9D7D-4041-AAA8-88312DD57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096" y="3508417"/>
                  <a:ext cx="206723" cy="18466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20588" r="-5882" b="-2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343 CuadroTexto"/>
            <p:cNvSpPr txBox="1"/>
            <p:nvPr/>
          </p:nvSpPr>
          <p:spPr>
            <a:xfrm>
              <a:off x="10146215" y="3454796"/>
              <a:ext cx="1552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Colector Abierto</a:t>
              </a:r>
              <a:endParaRPr lang="es-CR" sz="1400" b="0" dirty="0" smtClean="0">
                <a:ea typeface="Cambria Math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CuadroTexto"/>
                <p:cNvSpPr txBox="1"/>
                <p:nvPr/>
              </p:nvSpPr>
              <p:spPr>
                <a:xfrm>
                  <a:off x="9547842" y="1824513"/>
                  <a:ext cx="4944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s-CR" sz="1200" b="0" i="1" smtClean="0">
                                <a:latin typeface="Cambria Math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24" name="2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7842" y="1824513"/>
                  <a:ext cx="494494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95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  <p:bldP spid="3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6271" y="280437"/>
            <a:ext cx="222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El Comparador LM311.</a:t>
            </a:r>
            <a:endParaRPr lang="es-CR" sz="1600" b="0" dirty="0" smtClean="0">
              <a:ea typeface="Cambria Math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36271" y="1073551"/>
            <a:ext cx="283820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¿El Comparador LM311 es de colector abierto?</a:t>
            </a:r>
            <a:endParaRPr lang="es-CR" sz="1600" b="0" dirty="0" smtClean="0">
              <a:ea typeface="Cambria Math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3508187"/>
            <a:ext cx="3088713" cy="314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81" y="338137"/>
            <a:ext cx="77533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36271" y="2427337"/>
                <a:ext cx="4347604" cy="1077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En el siguiente gráfico el LM311 está alimentado con 30V y tierra y la resistencia de carga está conectada a 50V. Determine la precisión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s-CR" sz="1600" b="0" dirty="0" smtClean="0">
                    <a:ea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1" y="2427337"/>
                <a:ext cx="4347604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699" t="-1117" b="-55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0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6271" y="280437"/>
            <a:ext cx="222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El Comparador LM311.</a:t>
            </a:r>
            <a:endParaRPr lang="es-CR" sz="1600" b="0" dirty="0" smtClean="0">
              <a:ea typeface="Cambria Math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233"/>
            <a:ext cx="7304685" cy="582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769" y="449714"/>
            <a:ext cx="3076266" cy="28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769" y="3786558"/>
            <a:ext cx="2514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9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232258" y="216311"/>
            <a:ext cx="4003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b="1" dirty="0" err="1"/>
              <a:t>C</a:t>
            </a:r>
            <a:r>
              <a:rPr lang="en-US" b="1" dirty="0" err="1" smtClean="0"/>
              <a:t>omparador</a:t>
            </a:r>
            <a:r>
              <a:rPr lang="en-US" b="1" dirty="0" smtClean="0"/>
              <a:t> de </a:t>
            </a:r>
            <a:r>
              <a:rPr lang="en-US" b="1" dirty="0" err="1"/>
              <a:t>V</a:t>
            </a:r>
            <a:r>
              <a:rPr lang="en-US" b="1" dirty="0" err="1" smtClean="0"/>
              <a:t>entana</a:t>
            </a:r>
            <a:r>
              <a:rPr lang="en-US" b="1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2 </a:t>
            </a:r>
            <a:r>
              <a:rPr lang="en-US" dirty="0" err="1" smtClean="0"/>
              <a:t>comparadores</a:t>
            </a:r>
            <a:r>
              <a:rPr lang="en-US" dirty="0" smtClean="0"/>
              <a:t> de </a:t>
            </a:r>
            <a:r>
              <a:rPr lang="en-US" dirty="0" err="1" smtClean="0"/>
              <a:t>colector</a:t>
            </a:r>
            <a:r>
              <a:rPr lang="en-US" dirty="0" smtClean="0"/>
              <a:t> </a:t>
            </a:r>
            <a:r>
              <a:rPr lang="en-US" dirty="0" err="1" smtClean="0"/>
              <a:t>abierto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279 CuadroTexto"/>
              <p:cNvSpPr txBox="1"/>
              <p:nvPr/>
            </p:nvSpPr>
            <p:spPr>
              <a:xfrm>
                <a:off x="4540787" y="763160"/>
                <a:ext cx="38892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  <m:r>
                        <a:rPr lang="es-CR" sz="1200" b="0" i="1" smtClean="0">
                          <a:latin typeface="Cambria Math"/>
                        </a:rPr>
                        <m:t>    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𝑠𝑎𝑙𝑖𝑑𝑎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=</m:t>
                      </m:r>
                      <m:r>
                        <a:rPr lang="es-CR" sz="1200" b="0" i="1" smtClean="0">
                          <a:latin typeface="Cambria Math"/>
                        </a:rPr>
                        <m:t>𝑂𝑓𝑓</m:t>
                      </m:r>
                      <m:r>
                        <a:rPr lang="es-CR" sz="1200" b="0" i="1" smtClean="0">
                          <a:latin typeface="Cambria Math"/>
                        </a:rPr>
                        <m:t>   (</m:t>
                      </m:r>
                      <m:r>
                        <a:rPr lang="es-CR" sz="1200" b="0" i="1" smtClean="0">
                          <a:latin typeface="Cambria Math"/>
                        </a:rPr>
                        <m:t>𝐴𝑏𝑖𝑒𝑟𝑡𝑜</m:t>
                      </m:r>
                      <m:r>
                        <a:rPr lang="es-C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80" name="2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87" y="763160"/>
                <a:ext cx="388927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280 CuadroTexto"/>
              <p:cNvSpPr txBox="1"/>
              <p:nvPr/>
            </p:nvSpPr>
            <p:spPr>
              <a:xfrm>
                <a:off x="4540787" y="1178659"/>
                <a:ext cx="4052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=0.2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  <m:r>
                        <a:rPr lang="es-CR" sz="1200" b="0" i="1" smtClean="0">
                          <a:latin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𝑠𝑎𝑙𝑖𝑑𝑎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=</m:t>
                      </m:r>
                      <m:r>
                        <a:rPr lang="es-CR" sz="1200" b="0" i="1" smtClean="0">
                          <a:latin typeface="Cambria Math"/>
                        </a:rPr>
                        <m:t>𝑂𝑁</m:t>
                      </m:r>
                      <m:r>
                        <a:rPr lang="es-CR" sz="1200" b="0" i="1" smtClean="0">
                          <a:latin typeface="Cambria Math"/>
                        </a:rPr>
                        <m:t>  (</m:t>
                      </m:r>
                      <m:r>
                        <a:rPr lang="es-CR" sz="1200" b="0" i="1" smtClean="0">
                          <a:latin typeface="Cambria Math"/>
                        </a:rPr>
                        <m:t>𝑆𝑎𝑡𝑢𝑟𝑎𝑐𝑖</m:t>
                      </m:r>
                      <m:r>
                        <a:rPr lang="es-CR" sz="1200" b="0" i="1" smtClean="0">
                          <a:latin typeface="Cambria Math"/>
                        </a:rPr>
                        <m:t>ó</m:t>
                      </m:r>
                      <m:r>
                        <a:rPr lang="es-CR" sz="1200" b="0" i="1" smtClean="0">
                          <a:latin typeface="Cambria Math"/>
                        </a:rPr>
                        <m:t>𝑛</m:t>
                      </m:r>
                      <m:r>
                        <a:rPr lang="es-C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81" name="2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87" y="1178659"/>
                <a:ext cx="4052904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357" y="19296"/>
            <a:ext cx="3354968" cy="18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80 Elipse"/>
          <p:cNvSpPr/>
          <p:nvPr/>
        </p:nvSpPr>
        <p:spPr>
          <a:xfrm>
            <a:off x="10927886" y="677976"/>
            <a:ext cx="932501" cy="737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92" name="291 Grupo"/>
          <p:cNvGrpSpPr/>
          <p:nvPr/>
        </p:nvGrpSpPr>
        <p:grpSpPr>
          <a:xfrm>
            <a:off x="418165" y="2055017"/>
            <a:ext cx="4222947" cy="4458366"/>
            <a:chOff x="1192371" y="1304159"/>
            <a:chExt cx="4222947" cy="4458366"/>
          </a:xfrm>
        </p:grpSpPr>
        <p:grpSp>
          <p:nvGrpSpPr>
            <p:cNvPr id="293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3869529" y="2496229"/>
              <a:ext cx="55282" cy="119978"/>
              <a:chOff x="7132321" y="4612913"/>
              <a:chExt cx="119270" cy="287888"/>
            </a:xfrm>
          </p:grpSpPr>
          <p:sp>
            <p:nvSpPr>
              <p:cNvPr id="389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0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762217" y="2260736"/>
                  <a:ext cx="40402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217" y="2260736"/>
                  <a:ext cx="404021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576" r="-1060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5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431589" y="2040175"/>
              <a:ext cx="290336" cy="76507"/>
              <a:chOff x="7529811" y="3713163"/>
              <a:chExt cx="640072" cy="158750"/>
            </a:xfrm>
          </p:grpSpPr>
          <p:cxnSp>
            <p:nvCxnSpPr>
              <p:cNvPr id="380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1542982" y="1572087"/>
              <a:ext cx="55282" cy="119978"/>
              <a:chOff x="7132321" y="4612913"/>
              <a:chExt cx="119270" cy="287888"/>
            </a:xfrm>
          </p:grpSpPr>
          <p:sp>
            <p:nvSpPr>
              <p:cNvPr id="378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9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1192371" y="1304159"/>
                  <a:ext cx="826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7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371" y="1304159"/>
                  <a:ext cx="826700" cy="18466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444" r="-4444" b="-1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297 Conector recto"/>
            <p:cNvCxnSpPr/>
            <p:nvPr/>
          </p:nvCxnSpPr>
          <p:spPr>
            <a:xfrm>
              <a:off x="1578996" y="2180761"/>
              <a:ext cx="0" cy="1184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298 CuadroTexto"/>
                <p:cNvSpPr txBox="1"/>
                <p:nvPr/>
              </p:nvSpPr>
              <p:spPr>
                <a:xfrm>
                  <a:off x="1273453" y="1919151"/>
                  <a:ext cx="3105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99" name="29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453" y="1919151"/>
                  <a:ext cx="310598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0" name="299 Grupo"/>
            <p:cNvGrpSpPr/>
            <p:nvPr/>
          </p:nvGrpSpPr>
          <p:grpSpPr>
            <a:xfrm>
              <a:off x="3723435" y="3075255"/>
              <a:ext cx="292187" cy="249891"/>
              <a:chOff x="1662976" y="5169834"/>
              <a:chExt cx="292187" cy="249891"/>
            </a:xfrm>
          </p:grpSpPr>
          <p:cxnSp>
            <p:nvCxnSpPr>
              <p:cNvPr id="37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3869529" y="4274928"/>
              <a:ext cx="55282" cy="119978"/>
              <a:chOff x="7132321" y="4612913"/>
              <a:chExt cx="119270" cy="287888"/>
            </a:xfrm>
          </p:grpSpPr>
          <p:sp>
            <p:nvSpPr>
              <p:cNvPr id="37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762217" y="4039435"/>
                  <a:ext cx="40402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2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217" y="4039435"/>
                  <a:ext cx="404021" cy="1846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576" r="-10606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3" name="302 Grupo"/>
            <p:cNvGrpSpPr/>
            <p:nvPr/>
          </p:nvGrpSpPr>
          <p:grpSpPr>
            <a:xfrm>
              <a:off x="3723435" y="4853954"/>
              <a:ext cx="292187" cy="249891"/>
              <a:chOff x="1662976" y="5169834"/>
              <a:chExt cx="292187" cy="249891"/>
            </a:xfrm>
          </p:grpSpPr>
          <p:cxnSp>
            <p:nvCxnSpPr>
              <p:cNvPr id="368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4" name="303 Conector recto"/>
            <p:cNvCxnSpPr/>
            <p:nvPr/>
          </p:nvCxnSpPr>
          <p:spPr>
            <a:xfrm>
              <a:off x="4700929" y="2228193"/>
              <a:ext cx="0" cy="2402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5168648" y="3630475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648" y="3630475"/>
                  <a:ext cx="246670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2500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305 Conector recto"/>
            <p:cNvCxnSpPr/>
            <p:nvPr/>
          </p:nvCxnSpPr>
          <p:spPr>
            <a:xfrm>
              <a:off x="4700929" y="3727597"/>
              <a:ext cx="3700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306 Grupo"/>
            <p:cNvGrpSpPr/>
            <p:nvPr/>
          </p:nvGrpSpPr>
          <p:grpSpPr>
            <a:xfrm>
              <a:off x="1570319" y="2352174"/>
              <a:ext cx="3130610" cy="959051"/>
              <a:chOff x="347407" y="1741159"/>
              <a:chExt cx="3130610" cy="959051"/>
            </a:xfrm>
          </p:grpSpPr>
          <p:grpSp>
            <p:nvGrpSpPr>
              <p:cNvPr id="361" name="360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365" name="36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366" name="365 CuadroTexto"/>
                <p:cNvSpPr txBox="1"/>
                <p:nvPr/>
              </p:nvSpPr>
              <p:spPr>
                <a:xfrm>
                  <a:off x="2198168" y="1814022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  <p:sp>
              <p:nvSpPr>
                <p:cNvPr id="367" name="366 CuadroTexto"/>
                <p:cNvSpPr txBox="1"/>
                <p:nvPr/>
              </p:nvSpPr>
              <p:spPr>
                <a:xfrm>
                  <a:off x="2197062" y="2199777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</p:grpSp>
          <p:cxnSp>
            <p:nvCxnSpPr>
              <p:cNvPr id="362" name="361 Conector recto"/>
              <p:cNvCxnSpPr/>
              <p:nvPr/>
            </p:nvCxnSpPr>
            <p:spPr>
              <a:xfrm>
                <a:off x="347407" y="1983108"/>
                <a:ext cx="1849655" cy="12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362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363 Conector recto"/>
              <p:cNvCxnSpPr>
                <a:stCxn id="365" idx="0"/>
              </p:cNvCxnSpPr>
              <p:nvPr/>
            </p:nvCxnSpPr>
            <p:spPr>
              <a:xfrm flipV="1">
                <a:off x="3097880" y="2216170"/>
                <a:ext cx="380137" cy="45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307 Grupo"/>
            <p:cNvGrpSpPr/>
            <p:nvPr/>
          </p:nvGrpSpPr>
          <p:grpSpPr>
            <a:xfrm>
              <a:off x="1601180" y="4150956"/>
              <a:ext cx="3099749" cy="959051"/>
              <a:chOff x="378268" y="1741159"/>
              <a:chExt cx="3099749" cy="959051"/>
            </a:xfrm>
          </p:grpSpPr>
          <p:grpSp>
            <p:nvGrpSpPr>
              <p:cNvPr id="354" name="353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358" name="357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359" name="358 CuadroTexto"/>
                <p:cNvSpPr txBox="1"/>
                <p:nvPr/>
              </p:nvSpPr>
              <p:spPr>
                <a:xfrm>
                  <a:off x="2198168" y="1814022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  <p:sp>
              <p:nvSpPr>
                <p:cNvPr id="360" name="359 CuadroTexto"/>
                <p:cNvSpPr txBox="1"/>
                <p:nvPr/>
              </p:nvSpPr>
              <p:spPr>
                <a:xfrm>
                  <a:off x="2197062" y="2199777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</p:grpSp>
          <p:cxnSp>
            <p:nvCxnSpPr>
              <p:cNvPr id="355" name="354 Conector recto"/>
              <p:cNvCxnSpPr/>
              <p:nvPr/>
            </p:nvCxnSpPr>
            <p:spPr>
              <a:xfrm>
                <a:off x="1724998" y="1983299"/>
                <a:ext cx="472064" cy="12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355 Conector recto"/>
              <p:cNvCxnSpPr/>
              <p:nvPr/>
            </p:nvCxnSpPr>
            <p:spPr>
              <a:xfrm>
                <a:off x="378268" y="2402992"/>
                <a:ext cx="1817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356 Conector recto"/>
              <p:cNvCxnSpPr/>
              <p:nvPr/>
            </p:nvCxnSpPr>
            <p:spPr>
              <a:xfrm>
                <a:off x="3097880" y="2216170"/>
                <a:ext cx="380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449970" y="3447054"/>
              <a:ext cx="290336" cy="76507"/>
              <a:chOff x="7529811" y="3713163"/>
              <a:chExt cx="640072" cy="158750"/>
            </a:xfrm>
          </p:grpSpPr>
          <p:cxnSp>
            <p:nvCxnSpPr>
              <p:cNvPr id="345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450169" y="5329212"/>
              <a:ext cx="290336" cy="76507"/>
              <a:chOff x="7529811" y="3713163"/>
              <a:chExt cx="640072" cy="158750"/>
            </a:xfrm>
          </p:grpSpPr>
          <p:cxnSp>
            <p:nvCxnSpPr>
              <p:cNvPr id="336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310 Conector recto"/>
            <p:cNvCxnSpPr/>
            <p:nvPr/>
          </p:nvCxnSpPr>
          <p:spPr>
            <a:xfrm>
              <a:off x="1591004" y="3630475"/>
              <a:ext cx="0" cy="15978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311 Grupo"/>
            <p:cNvGrpSpPr/>
            <p:nvPr/>
          </p:nvGrpSpPr>
          <p:grpSpPr>
            <a:xfrm>
              <a:off x="1452170" y="5512634"/>
              <a:ext cx="292187" cy="249891"/>
              <a:chOff x="1662976" y="5169834"/>
              <a:chExt cx="292187" cy="249891"/>
            </a:xfrm>
          </p:grpSpPr>
          <p:cxnSp>
            <p:nvCxnSpPr>
              <p:cNvPr id="332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312 CuadroTexto"/>
                <p:cNvSpPr txBox="1"/>
                <p:nvPr/>
              </p:nvSpPr>
              <p:spPr>
                <a:xfrm>
                  <a:off x="1288337" y="3357342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13" name="3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337" y="3357342"/>
                  <a:ext cx="301839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313 CuadroTexto"/>
                <p:cNvSpPr txBox="1"/>
                <p:nvPr/>
              </p:nvSpPr>
              <p:spPr>
                <a:xfrm>
                  <a:off x="1322992" y="5222297"/>
                  <a:ext cx="3105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14" name="3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992" y="5222297"/>
                  <a:ext cx="310598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314 Conector recto"/>
            <p:cNvCxnSpPr/>
            <p:nvPr/>
          </p:nvCxnSpPr>
          <p:spPr>
            <a:xfrm>
              <a:off x="2947910" y="3014007"/>
              <a:ext cx="0" cy="1391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315 Conector recto"/>
            <p:cNvCxnSpPr/>
            <p:nvPr/>
          </p:nvCxnSpPr>
          <p:spPr>
            <a:xfrm>
              <a:off x="2577905" y="3764205"/>
              <a:ext cx="3700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2275508" y="3630476"/>
                  <a:ext cx="22326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7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508" y="3630476"/>
                  <a:ext cx="223266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0811" r="-8108" b="-1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8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4561424" y="2105725"/>
              <a:ext cx="290336" cy="76507"/>
              <a:chOff x="7529811" y="3713163"/>
              <a:chExt cx="640072" cy="158750"/>
            </a:xfrm>
          </p:grpSpPr>
          <p:cxnSp>
            <p:nvCxnSpPr>
              <p:cNvPr id="323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318 Conector recto"/>
            <p:cNvCxnSpPr/>
            <p:nvPr/>
          </p:nvCxnSpPr>
          <p:spPr>
            <a:xfrm>
              <a:off x="1566913" y="1696809"/>
              <a:ext cx="0" cy="236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319 Conector recto"/>
            <p:cNvCxnSpPr/>
            <p:nvPr/>
          </p:nvCxnSpPr>
          <p:spPr>
            <a:xfrm>
              <a:off x="1578879" y="1707429"/>
              <a:ext cx="3135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320 Conector recto"/>
            <p:cNvCxnSpPr/>
            <p:nvPr/>
          </p:nvCxnSpPr>
          <p:spPr>
            <a:xfrm>
              <a:off x="4701631" y="1707429"/>
              <a:ext cx="0" cy="2967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857769" y="2027257"/>
                  <a:ext cx="3654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b="0" i="1" smtClean="0">
                            <a:latin typeface="Cambria Math"/>
                          </a:rPr>
                          <m:t>1 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2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769" y="2027257"/>
                  <a:ext cx="365485" cy="18466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000" r="-10000" b="-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98 Grupo"/>
          <p:cNvGrpSpPr/>
          <p:nvPr/>
        </p:nvGrpSpPr>
        <p:grpSpPr>
          <a:xfrm>
            <a:off x="5647757" y="2238430"/>
            <a:ext cx="5201392" cy="1636057"/>
            <a:chOff x="5647759" y="3725617"/>
            <a:chExt cx="5201392" cy="922034"/>
          </a:xfrm>
        </p:grpSpPr>
        <p:sp>
          <p:nvSpPr>
            <p:cNvPr id="97" name="96 Triángulo isósceles"/>
            <p:cNvSpPr/>
            <p:nvPr/>
          </p:nvSpPr>
          <p:spPr>
            <a:xfrm>
              <a:off x="5647759" y="3725617"/>
              <a:ext cx="2600696" cy="922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92" name="391 Triángulo isósceles"/>
            <p:cNvSpPr/>
            <p:nvPr/>
          </p:nvSpPr>
          <p:spPr>
            <a:xfrm>
              <a:off x="8248455" y="3725617"/>
              <a:ext cx="2600696" cy="922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cxnSp>
        <p:nvCxnSpPr>
          <p:cNvPr id="123" name="122 Conector recto de flecha"/>
          <p:cNvCxnSpPr>
            <a:stCxn id="97" idx="2"/>
          </p:cNvCxnSpPr>
          <p:nvPr/>
        </p:nvCxnSpPr>
        <p:spPr>
          <a:xfrm>
            <a:off x="5647757" y="3874487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>
            <a:stCxn id="97" idx="2"/>
          </p:cNvCxnSpPr>
          <p:nvPr/>
        </p:nvCxnSpPr>
        <p:spPr>
          <a:xfrm flipV="1">
            <a:off x="5647757" y="1792729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762678" y="1693877"/>
                <a:ext cx="2232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78" y="1693877"/>
                <a:ext cx="223266" cy="246221"/>
              </a:xfrm>
              <a:prstGeom prst="rect">
                <a:avLst/>
              </a:prstGeom>
              <a:blipFill rotWithShape="1">
                <a:blip r:embed="rId14"/>
                <a:stretch>
                  <a:fillRect l="-10811" r="-8108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393 CuadroTexto"/>
              <p:cNvSpPr txBox="1"/>
              <p:nvPr/>
            </p:nvSpPr>
            <p:spPr>
              <a:xfrm>
                <a:off x="11492995" y="3867682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394" name="39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95" y="3867682"/>
                <a:ext cx="301839" cy="2616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6" name="395 Conector recto"/>
          <p:cNvCxnSpPr/>
          <p:nvPr/>
        </p:nvCxnSpPr>
        <p:spPr>
          <a:xfrm>
            <a:off x="5647757" y="3338481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396 Conector recto"/>
          <p:cNvCxnSpPr/>
          <p:nvPr/>
        </p:nvCxnSpPr>
        <p:spPr>
          <a:xfrm>
            <a:off x="5647757" y="2793048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231907" y="2164335"/>
                <a:ext cx="2886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0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7" y="2164335"/>
                <a:ext cx="288604" cy="184666"/>
              </a:xfrm>
              <a:prstGeom prst="rect">
                <a:avLst/>
              </a:prstGeom>
              <a:blipFill rotWithShape="1">
                <a:blip r:embed="rId16"/>
                <a:stretch>
                  <a:fillRect r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400 CuadroTexto"/>
              <p:cNvSpPr txBox="1"/>
              <p:nvPr/>
            </p:nvSpPr>
            <p:spPr>
              <a:xfrm>
                <a:off x="256763" y="3103032"/>
                <a:ext cx="523605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05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05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1" name="40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3" y="3103032"/>
                <a:ext cx="523605" cy="41036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401 CuadroTexto"/>
              <p:cNvSpPr txBox="1"/>
              <p:nvPr/>
            </p:nvSpPr>
            <p:spPr>
              <a:xfrm>
                <a:off x="232258" y="5333749"/>
                <a:ext cx="508473" cy="395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05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05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2" name="4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8" y="5333749"/>
                <a:ext cx="508473" cy="39587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402 CuadroTexto"/>
              <p:cNvSpPr txBox="1"/>
              <p:nvPr/>
            </p:nvSpPr>
            <p:spPr>
              <a:xfrm>
                <a:off x="5124152" y="2587863"/>
                <a:ext cx="523605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05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05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3" name="4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2" y="2587863"/>
                <a:ext cx="523605" cy="41036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403 CuadroTexto"/>
              <p:cNvSpPr txBox="1"/>
              <p:nvPr/>
            </p:nvSpPr>
            <p:spPr>
              <a:xfrm>
                <a:off x="5167088" y="3140783"/>
                <a:ext cx="508473" cy="395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05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05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4" name="4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88" y="3140783"/>
                <a:ext cx="508473" cy="39587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762678" y="3993778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0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78" y="3993778"/>
                <a:ext cx="246670" cy="246221"/>
              </a:xfrm>
              <a:prstGeom prst="rect">
                <a:avLst/>
              </a:prstGeom>
              <a:blipFill rotWithShape="1">
                <a:blip r:embed="rId21"/>
                <a:stretch>
                  <a:fillRect l="-9756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9" name="1028 Conector recto"/>
          <p:cNvCxnSpPr/>
          <p:nvPr/>
        </p:nvCxnSpPr>
        <p:spPr>
          <a:xfrm>
            <a:off x="6092850" y="3343153"/>
            <a:ext cx="0" cy="28359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416 Conector recto"/>
          <p:cNvCxnSpPr/>
          <p:nvPr/>
        </p:nvCxnSpPr>
        <p:spPr>
          <a:xfrm>
            <a:off x="6520362" y="2822045"/>
            <a:ext cx="0" cy="33570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417 Conector recto"/>
          <p:cNvCxnSpPr/>
          <p:nvPr/>
        </p:nvCxnSpPr>
        <p:spPr>
          <a:xfrm>
            <a:off x="7814773" y="3355868"/>
            <a:ext cx="0" cy="28359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418 Conector recto"/>
          <p:cNvCxnSpPr/>
          <p:nvPr/>
        </p:nvCxnSpPr>
        <p:spPr>
          <a:xfrm>
            <a:off x="9108173" y="2785728"/>
            <a:ext cx="0" cy="33570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419 Conector recto"/>
          <p:cNvCxnSpPr/>
          <p:nvPr/>
        </p:nvCxnSpPr>
        <p:spPr>
          <a:xfrm>
            <a:off x="8680661" y="3343152"/>
            <a:ext cx="0" cy="28359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420 Conector recto"/>
          <p:cNvCxnSpPr/>
          <p:nvPr/>
        </p:nvCxnSpPr>
        <p:spPr>
          <a:xfrm>
            <a:off x="10413649" y="3355868"/>
            <a:ext cx="0" cy="28359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421 Conector recto"/>
          <p:cNvCxnSpPr/>
          <p:nvPr/>
        </p:nvCxnSpPr>
        <p:spPr>
          <a:xfrm>
            <a:off x="9987957" y="2810568"/>
            <a:ext cx="0" cy="33570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422 Conector recto"/>
          <p:cNvCxnSpPr/>
          <p:nvPr/>
        </p:nvCxnSpPr>
        <p:spPr>
          <a:xfrm>
            <a:off x="7387261" y="2785728"/>
            <a:ext cx="0" cy="33570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1032 Grupo"/>
          <p:cNvGrpSpPr/>
          <p:nvPr/>
        </p:nvGrpSpPr>
        <p:grpSpPr>
          <a:xfrm>
            <a:off x="5214589" y="4092630"/>
            <a:ext cx="6580245" cy="2336563"/>
            <a:chOff x="5214590" y="4475477"/>
            <a:chExt cx="6580245" cy="2336563"/>
          </a:xfrm>
        </p:grpSpPr>
        <p:cxnSp>
          <p:nvCxnSpPr>
            <p:cNvPr id="409" name="408 Conector recto de flecha"/>
            <p:cNvCxnSpPr/>
            <p:nvPr/>
          </p:nvCxnSpPr>
          <p:spPr>
            <a:xfrm flipV="1">
              <a:off x="5647758" y="4475477"/>
              <a:ext cx="0" cy="208175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410 CuadroTexto"/>
                <p:cNvSpPr txBox="1"/>
                <p:nvPr/>
              </p:nvSpPr>
              <p:spPr>
                <a:xfrm>
                  <a:off x="11492996" y="6550430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411" name="4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2996" y="6550430"/>
                  <a:ext cx="301839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5214590" y="4901814"/>
                  <a:ext cx="28860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1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590" y="4901814"/>
                  <a:ext cx="288604" cy="18466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2500" b="-645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1" name="1030 Rectángulo"/>
            <p:cNvSpPr/>
            <p:nvPr/>
          </p:nvSpPr>
          <p:spPr>
            <a:xfrm>
              <a:off x="6092851" y="4974677"/>
              <a:ext cx="427512" cy="1582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24" name="423 Rectángulo"/>
            <p:cNvSpPr/>
            <p:nvPr/>
          </p:nvSpPr>
          <p:spPr>
            <a:xfrm>
              <a:off x="7387262" y="4974677"/>
              <a:ext cx="427512" cy="1582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25" name="424 Rectángulo"/>
            <p:cNvSpPr/>
            <p:nvPr/>
          </p:nvSpPr>
          <p:spPr>
            <a:xfrm>
              <a:off x="8680662" y="4974677"/>
              <a:ext cx="427512" cy="1582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26" name="425 Rectángulo"/>
            <p:cNvSpPr/>
            <p:nvPr/>
          </p:nvSpPr>
          <p:spPr>
            <a:xfrm>
              <a:off x="9986138" y="4978546"/>
              <a:ext cx="427512" cy="1582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08" name="407 Conector recto de flecha"/>
            <p:cNvCxnSpPr/>
            <p:nvPr/>
          </p:nvCxnSpPr>
          <p:spPr>
            <a:xfrm>
              <a:off x="5647758" y="6557235"/>
              <a:ext cx="574637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898176" y="3469317"/>
                <a:ext cx="186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76" y="3469317"/>
                <a:ext cx="186140" cy="184666"/>
              </a:xfrm>
              <a:prstGeom prst="rect">
                <a:avLst/>
              </a:prstGeom>
              <a:blipFill rotWithShape="1">
                <a:blip r:embed="rId23"/>
                <a:stretch>
                  <a:fillRect l="-16129" r="-645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2894941" y="5284492"/>
                <a:ext cx="1897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941" y="5284492"/>
                <a:ext cx="189731" cy="184666"/>
              </a:xfrm>
              <a:prstGeom prst="rect">
                <a:avLst/>
              </a:prstGeom>
              <a:blipFill rotWithShape="1">
                <a:blip r:embed="rId24"/>
                <a:stretch>
                  <a:fillRect l="-19355" r="-645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8053721" y="3930667"/>
                <a:ext cx="3894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721" y="3930667"/>
                <a:ext cx="389466" cy="184666"/>
              </a:xfrm>
              <a:prstGeom prst="rect">
                <a:avLst/>
              </a:prstGeom>
              <a:blipFill rotWithShape="1">
                <a:blip r:embed="rId25"/>
                <a:stretch>
                  <a:fillRect r="-625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2" name="1031 Grupo"/>
          <p:cNvGrpSpPr/>
          <p:nvPr/>
        </p:nvGrpSpPr>
        <p:grpSpPr>
          <a:xfrm>
            <a:off x="5684164" y="5337847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0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6061" r="-12121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33182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𝑜𝑛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1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331822" cy="153888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7273" r="-5455" b="-16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2" name="431 Grupo"/>
          <p:cNvGrpSpPr/>
          <p:nvPr/>
        </p:nvGrpSpPr>
        <p:grpSpPr>
          <a:xfrm>
            <a:off x="6116622" y="5339317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3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6061" r="-12121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4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6061" r="-12121" b="-3076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5" name="434 Grupo"/>
          <p:cNvGrpSpPr/>
          <p:nvPr/>
        </p:nvGrpSpPr>
        <p:grpSpPr>
          <a:xfrm>
            <a:off x="6752174" y="5359925"/>
            <a:ext cx="400751" cy="474409"/>
            <a:chOff x="4542103" y="5241416"/>
            <a:chExt cx="400751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2887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𝑜𝑛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6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28873" cy="153888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9259" r="-5556" b="-16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7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7692" r="-12308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8" name="437 Grupo"/>
          <p:cNvGrpSpPr/>
          <p:nvPr/>
        </p:nvGrpSpPr>
        <p:grpSpPr>
          <a:xfrm>
            <a:off x="7387261" y="5384897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9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7692" r="-12308" b="-3076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0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7576" r="-10606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1" name="440 Grupo"/>
          <p:cNvGrpSpPr/>
          <p:nvPr/>
        </p:nvGrpSpPr>
        <p:grpSpPr>
          <a:xfrm>
            <a:off x="8053721" y="5359925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2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6154" r="-13846" b="-36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33182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𝑜𝑛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3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331822" cy="153888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7273" r="-5455" b="-1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443 Grupo"/>
          <p:cNvGrpSpPr/>
          <p:nvPr/>
        </p:nvGrpSpPr>
        <p:grpSpPr>
          <a:xfrm>
            <a:off x="8715498" y="5360656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7692" r="-12308" b="-3076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6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7692" r="-12308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7" name="446 Grupo"/>
          <p:cNvGrpSpPr/>
          <p:nvPr/>
        </p:nvGrpSpPr>
        <p:grpSpPr>
          <a:xfrm>
            <a:off x="9351050" y="5381264"/>
            <a:ext cx="400751" cy="474409"/>
            <a:chOff x="4542103" y="5241416"/>
            <a:chExt cx="400751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2887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𝑜𝑛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8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28873" cy="153888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9259" r="-5556" b="-1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9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7576" r="-10606" b="-3076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0" name="449 Grupo"/>
          <p:cNvGrpSpPr/>
          <p:nvPr/>
        </p:nvGrpSpPr>
        <p:grpSpPr>
          <a:xfrm>
            <a:off x="9986137" y="5406236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1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6154" r="-13846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2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400751" cy="153888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6061" r="-12121" b="-3076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3" name="452 Grupo"/>
          <p:cNvGrpSpPr/>
          <p:nvPr/>
        </p:nvGrpSpPr>
        <p:grpSpPr>
          <a:xfrm>
            <a:off x="10524145" y="5406236"/>
            <a:ext cx="403740" cy="474409"/>
            <a:chOff x="4542103" y="5241416"/>
            <a:chExt cx="403740" cy="47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𝑜𝑓𝑓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4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042" y="5241416"/>
                  <a:ext cx="397801" cy="1538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6061" r="-12121" b="-32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542103" y="5561937"/>
                  <a:ext cx="33182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0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000" b="0" i="1" smtClean="0">
                            <a:latin typeface="Cambria Math"/>
                          </a:rPr>
                          <m:t>𝑜𝑛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03" y="5561937"/>
                  <a:ext cx="331822" cy="153888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7273" r="-5455" b="-1153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6111428" y="6513383"/>
                <a:ext cx="452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s-CR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7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428" y="6513383"/>
                <a:ext cx="452111" cy="184666"/>
              </a:xfrm>
              <a:prstGeom prst="rect">
                <a:avLst/>
              </a:prstGeom>
              <a:blipFill rotWithShape="1">
                <a:blip r:embed="rId36"/>
                <a:stretch>
                  <a:fillRect r="-8108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1038 Grupo"/>
          <p:cNvGrpSpPr/>
          <p:nvPr/>
        </p:nvGrpSpPr>
        <p:grpSpPr>
          <a:xfrm>
            <a:off x="6090305" y="6109548"/>
            <a:ext cx="432261" cy="371145"/>
            <a:chOff x="2409736" y="1391058"/>
            <a:chExt cx="1145849" cy="395172"/>
          </a:xfrm>
        </p:grpSpPr>
        <p:cxnSp>
          <p:nvCxnSpPr>
            <p:cNvPr id="1035" name="1034 Conector recto de flecha"/>
            <p:cNvCxnSpPr/>
            <p:nvPr/>
          </p:nvCxnSpPr>
          <p:spPr>
            <a:xfrm>
              <a:off x="2409736" y="1579418"/>
              <a:ext cx="11368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1037 Conector recto"/>
            <p:cNvCxnSpPr/>
            <p:nvPr/>
          </p:nvCxnSpPr>
          <p:spPr>
            <a:xfrm>
              <a:off x="2418735" y="1391058"/>
              <a:ext cx="0" cy="376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460 Conector recto"/>
            <p:cNvCxnSpPr/>
            <p:nvPr/>
          </p:nvCxnSpPr>
          <p:spPr>
            <a:xfrm>
              <a:off x="3555585" y="1409511"/>
              <a:ext cx="0" cy="376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4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404" grpId="0"/>
      <p:bldP spid="410" grpId="0"/>
      <p:bldP spid="4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232258" y="216311"/>
            <a:ext cx="400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b="1" dirty="0"/>
              <a:t>O</a:t>
            </a:r>
            <a:r>
              <a:rPr lang="en-US" b="1" dirty="0" smtClean="0"/>
              <a:t>ne Shot Timer </a:t>
            </a:r>
            <a:r>
              <a:rPr lang="en-US" dirty="0" err="1" smtClean="0"/>
              <a:t>usando</a:t>
            </a:r>
            <a:r>
              <a:rPr lang="en-US" dirty="0" smtClean="0"/>
              <a:t> 2 </a:t>
            </a:r>
            <a:r>
              <a:rPr lang="en-US" dirty="0" err="1" smtClean="0"/>
              <a:t>comparadores</a:t>
            </a:r>
            <a:r>
              <a:rPr lang="en-US" dirty="0" smtClean="0"/>
              <a:t> de </a:t>
            </a:r>
            <a:r>
              <a:rPr lang="en-US" dirty="0" err="1" smtClean="0"/>
              <a:t>colector</a:t>
            </a:r>
            <a:r>
              <a:rPr lang="en-US" dirty="0" smtClean="0"/>
              <a:t> </a:t>
            </a:r>
            <a:r>
              <a:rPr lang="en-US" dirty="0" err="1" smtClean="0"/>
              <a:t>abierto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279 CuadroTexto"/>
              <p:cNvSpPr txBox="1"/>
              <p:nvPr/>
            </p:nvSpPr>
            <p:spPr>
              <a:xfrm>
                <a:off x="4540787" y="763160"/>
                <a:ext cx="38892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=5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  <m:r>
                        <a:rPr lang="es-CR" sz="1200" b="0" i="1" smtClean="0">
                          <a:latin typeface="Cambria Math"/>
                        </a:rPr>
                        <m:t>    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𝑠𝑎𝑙𝑖𝑑𝑎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=</m:t>
                      </m:r>
                      <m:r>
                        <a:rPr lang="es-CR" sz="1200" b="0" i="1" smtClean="0">
                          <a:latin typeface="Cambria Math"/>
                        </a:rPr>
                        <m:t>𝑂𝑓𝑓</m:t>
                      </m:r>
                      <m:r>
                        <a:rPr lang="es-CR" sz="1200" b="0" i="1" smtClean="0">
                          <a:latin typeface="Cambria Math"/>
                        </a:rPr>
                        <m:t>   (</m:t>
                      </m:r>
                      <m:r>
                        <a:rPr lang="es-CR" sz="1200" b="0" i="1" smtClean="0">
                          <a:latin typeface="Cambria Math"/>
                        </a:rPr>
                        <m:t>𝐴𝑏𝑖𝑒𝑟𝑡𝑜</m:t>
                      </m:r>
                      <m:r>
                        <a:rPr lang="es-C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80" name="2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87" y="763160"/>
                <a:ext cx="388927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280 CuadroTexto"/>
              <p:cNvSpPr txBox="1"/>
              <p:nvPr/>
            </p:nvSpPr>
            <p:spPr>
              <a:xfrm>
                <a:off x="4540787" y="1178659"/>
                <a:ext cx="4052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=0.2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  <m:r>
                        <a:rPr lang="es-CR" sz="1200" b="0" i="1" smtClean="0">
                          <a:latin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𝑠𝑎𝑙𝑖𝑑𝑎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   =</m:t>
                      </m:r>
                      <m:r>
                        <a:rPr lang="es-CR" sz="1200" b="0" i="1" smtClean="0">
                          <a:latin typeface="Cambria Math"/>
                        </a:rPr>
                        <m:t>𝑂𝑁</m:t>
                      </m:r>
                      <m:r>
                        <a:rPr lang="es-CR" sz="1200" b="0" i="1" smtClean="0">
                          <a:latin typeface="Cambria Math"/>
                        </a:rPr>
                        <m:t>  (</m:t>
                      </m:r>
                      <m:r>
                        <a:rPr lang="es-CR" sz="1200" b="0" i="1" smtClean="0">
                          <a:latin typeface="Cambria Math"/>
                        </a:rPr>
                        <m:t>𝑆𝑎𝑡𝑢𝑟𝑎𝑐𝑖</m:t>
                      </m:r>
                      <m:r>
                        <a:rPr lang="es-CR" sz="1200" b="0" i="1" smtClean="0">
                          <a:latin typeface="Cambria Math"/>
                        </a:rPr>
                        <m:t>ó</m:t>
                      </m:r>
                      <m:r>
                        <a:rPr lang="es-CR" sz="1200" b="0" i="1" smtClean="0">
                          <a:latin typeface="Cambria Math"/>
                        </a:rPr>
                        <m:t>𝑛</m:t>
                      </m:r>
                      <m:r>
                        <a:rPr lang="es-C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81" name="2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87" y="1178659"/>
                <a:ext cx="4052904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357" y="19296"/>
            <a:ext cx="3354968" cy="18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80 Elipse"/>
          <p:cNvSpPr/>
          <p:nvPr/>
        </p:nvSpPr>
        <p:spPr>
          <a:xfrm>
            <a:off x="10927886" y="677976"/>
            <a:ext cx="932501" cy="737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92" name="291 Grupo"/>
          <p:cNvGrpSpPr/>
          <p:nvPr/>
        </p:nvGrpSpPr>
        <p:grpSpPr>
          <a:xfrm>
            <a:off x="969725" y="1968058"/>
            <a:ext cx="4222947" cy="4458366"/>
            <a:chOff x="1192371" y="1304159"/>
            <a:chExt cx="4222947" cy="4458366"/>
          </a:xfrm>
        </p:grpSpPr>
        <p:grpSp>
          <p:nvGrpSpPr>
            <p:cNvPr id="293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3869529" y="2496229"/>
              <a:ext cx="55282" cy="119978"/>
              <a:chOff x="7132321" y="4612913"/>
              <a:chExt cx="119270" cy="287888"/>
            </a:xfrm>
          </p:grpSpPr>
          <p:sp>
            <p:nvSpPr>
              <p:cNvPr id="389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0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762217" y="2260736"/>
                  <a:ext cx="40402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217" y="2260736"/>
                  <a:ext cx="404021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091" r="-9091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5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431589" y="2040175"/>
              <a:ext cx="290336" cy="76507"/>
              <a:chOff x="7529811" y="3713163"/>
              <a:chExt cx="640072" cy="158750"/>
            </a:xfrm>
          </p:grpSpPr>
          <p:cxnSp>
            <p:nvCxnSpPr>
              <p:cNvPr id="380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1542982" y="1572087"/>
              <a:ext cx="55282" cy="119978"/>
              <a:chOff x="7132321" y="4612913"/>
              <a:chExt cx="119270" cy="287888"/>
            </a:xfrm>
          </p:grpSpPr>
          <p:sp>
            <p:nvSpPr>
              <p:cNvPr id="378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9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1192371" y="1304159"/>
                  <a:ext cx="826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7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371" y="1304159"/>
                  <a:ext cx="826700" cy="18466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676" r="-4412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297 Conector recto"/>
            <p:cNvCxnSpPr/>
            <p:nvPr/>
          </p:nvCxnSpPr>
          <p:spPr>
            <a:xfrm>
              <a:off x="1578996" y="2180761"/>
              <a:ext cx="0" cy="1184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298 CuadroTexto"/>
                <p:cNvSpPr txBox="1"/>
                <p:nvPr/>
              </p:nvSpPr>
              <p:spPr>
                <a:xfrm>
                  <a:off x="1273453" y="1919151"/>
                  <a:ext cx="3105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99" name="29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453" y="1919151"/>
                  <a:ext cx="310598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0" name="299 Grupo"/>
            <p:cNvGrpSpPr/>
            <p:nvPr/>
          </p:nvGrpSpPr>
          <p:grpSpPr>
            <a:xfrm>
              <a:off x="3723435" y="3075255"/>
              <a:ext cx="292187" cy="249891"/>
              <a:chOff x="1662976" y="5169834"/>
              <a:chExt cx="292187" cy="249891"/>
            </a:xfrm>
          </p:grpSpPr>
          <p:cxnSp>
            <p:nvCxnSpPr>
              <p:cNvPr id="37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3869529" y="4274928"/>
              <a:ext cx="55282" cy="119978"/>
              <a:chOff x="7132321" y="4612913"/>
              <a:chExt cx="119270" cy="287888"/>
            </a:xfrm>
          </p:grpSpPr>
          <p:sp>
            <p:nvSpPr>
              <p:cNvPr id="37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762217" y="4039435"/>
                  <a:ext cx="40402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2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217" y="4039435"/>
                  <a:ext cx="404021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091" r="-9091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3" name="302 Grupo"/>
            <p:cNvGrpSpPr/>
            <p:nvPr/>
          </p:nvGrpSpPr>
          <p:grpSpPr>
            <a:xfrm>
              <a:off x="3723435" y="4853954"/>
              <a:ext cx="292187" cy="249891"/>
              <a:chOff x="1662976" y="5169834"/>
              <a:chExt cx="292187" cy="249891"/>
            </a:xfrm>
          </p:grpSpPr>
          <p:cxnSp>
            <p:nvCxnSpPr>
              <p:cNvPr id="368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4" name="303 Conector recto"/>
            <p:cNvCxnSpPr/>
            <p:nvPr/>
          </p:nvCxnSpPr>
          <p:spPr>
            <a:xfrm>
              <a:off x="4700929" y="2228193"/>
              <a:ext cx="0" cy="2402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5168648" y="3630475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648" y="3630475"/>
                  <a:ext cx="246670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756" b="-97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305 Conector recto"/>
            <p:cNvCxnSpPr/>
            <p:nvPr/>
          </p:nvCxnSpPr>
          <p:spPr>
            <a:xfrm>
              <a:off x="4700929" y="3727597"/>
              <a:ext cx="3700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306 Grupo"/>
            <p:cNvGrpSpPr/>
            <p:nvPr/>
          </p:nvGrpSpPr>
          <p:grpSpPr>
            <a:xfrm>
              <a:off x="1570319" y="2352174"/>
              <a:ext cx="3130610" cy="959051"/>
              <a:chOff x="347407" y="1741159"/>
              <a:chExt cx="3130610" cy="959051"/>
            </a:xfrm>
          </p:grpSpPr>
          <p:grpSp>
            <p:nvGrpSpPr>
              <p:cNvPr id="361" name="360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365" name="36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366" name="365 CuadroTexto"/>
                <p:cNvSpPr txBox="1"/>
                <p:nvPr/>
              </p:nvSpPr>
              <p:spPr>
                <a:xfrm>
                  <a:off x="2198168" y="1814022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  <p:sp>
              <p:nvSpPr>
                <p:cNvPr id="367" name="366 CuadroTexto"/>
                <p:cNvSpPr txBox="1"/>
                <p:nvPr/>
              </p:nvSpPr>
              <p:spPr>
                <a:xfrm>
                  <a:off x="2197062" y="2199777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</p:grpSp>
          <p:cxnSp>
            <p:nvCxnSpPr>
              <p:cNvPr id="362" name="361 Conector recto"/>
              <p:cNvCxnSpPr/>
              <p:nvPr/>
            </p:nvCxnSpPr>
            <p:spPr>
              <a:xfrm>
                <a:off x="347407" y="1983108"/>
                <a:ext cx="1849655" cy="12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362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363 Conector recto"/>
              <p:cNvCxnSpPr>
                <a:stCxn id="365" idx="0"/>
              </p:cNvCxnSpPr>
              <p:nvPr/>
            </p:nvCxnSpPr>
            <p:spPr>
              <a:xfrm flipV="1">
                <a:off x="3097880" y="2216170"/>
                <a:ext cx="380137" cy="45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307 Grupo"/>
            <p:cNvGrpSpPr/>
            <p:nvPr/>
          </p:nvGrpSpPr>
          <p:grpSpPr>
            <a:xfrm>
              <a:off x="1601180" y="4150956"/>
              <a:ext cx="3099749" cy="959051"/>
              <a:chOff x="378268" y="1741159"/>
              <a:chExt cx="3099749" cy="959051"/>
            </a:xfrm>
          </p:grpSpPr>
          <p:grpSp>
            <p:nvGrpSpPr>
              <p:cNvPr id="354" name="353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358" name="357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359" name="358 CuadroTexto"/>
                <p:cNvSpPr txBox="1"/>
                <p:nvPr/>
              </p:nvSpPr>
              <p:spPr>
                <a:xfrm>
                  <a:off x="2198168" y="1814022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  <p:sp>
              <p:nvSpPr>
                <p:cNvPr id="360" name="359 CuadroTexto"/>
                <p:cNvSpPr txBox="1"/>
                <p:nvPr/>
              </p:nvSpPr>
              <p:spPr>
                <a:xfrm>
                  <a:off x="2197062" y="2199777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</p:grpSp>
          <p:cxnSp>
            <p:nvCxnSpPr>
              <p:cNvPr id="355" name="354 Conector recto"/>
              <p:cNvCxnSpPr/>
              <p:nvPr/>
            </p:nvCxnSpPr>
            <p:spPr>
              <a:xfrm>
                <a:off x="1724998" y="1983299"/>
                <a:ext cx="472064" cy="12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355 Conector recto"/>
              <p:cNvCxnSpPr/>
              <p:nvPr/>
            </p:nvCxnSpPr>
            <p:spPr>
              <a:xfrm>
                <a:off x="378268" y="2402992"/>
                <a:ext cx="18170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356 Conector recto"/>
              <p:cNvCxnSpPr/>
              <p:nvPr/>
            </p:nvCxnSpPr>
            <p:spPr>
              <a:xfrm>
                <a:off x="3097880" y="2216170"/>
                <a:ext cx="3801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449970" y="3447054"/>
              <a:ext cx="290336" cy="76507"/>
              <a:chOff x="7529811" y="3713163"/>
              <a:chExt cx="640072" cy="158750"/>
            </a:xfrm>
          </p:grpSpPr>
          <p:cxnSp>
            <p:nvCxnSpPr>
              <p:cNvPr id="345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450169" y="5329212"/>
              <a:ext cx="290336" cy="76507"/>
              <a:chOff x="7529811" y="3713163"/>
              <a:chExt cx="640072" cy="158750"/>
            </a:xfrm>
          </p:grpSpPr>
          <p:cxnSp>
            <p:nvCxnSpPr>
              <p:cNvPr id="336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1" name="310 Conector recto"/>
            <p:cNvCxnSpPr/>
            <p:nvPr/>
          </p:nvCxnSpPr>
          <p:spPr>
            <a:xfrm>
              <a:off x="1591004" y="3630475"/>
              <a:ext cx="0" cy="15978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311 Grupo"/>
            <p:cNvGrpSpPr/>
            <p:nvPr/>
          </p:nvGrpSpPr>
          <p:grpSpPr>
            <a:xfrm>
              <a:off x="1452170" y="5512634"/>
              <a:ext cx="292187" cy="249891"/>
              <a:chOff x="1662976" y="5169834"/>
              <a:chExt cx="292187" cy="249891"/>
            </a:xfrm>
          </p:grpSpPr>
          <p:cxnSp>
            <p:nvCxnSpPr>
              <p:cNvPr id="332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312 CuadroTexto"/>
                <p:cNvSpPr txBox="1"/>
                <p:nvPr/>
              </p:nvSpPr>
              <p:spPr>
                <a:xfrm>
                  <a:off x="1288337" y="3357342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13" name="3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337" y="3357342"/>
                  <a:ext cx="301839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313 CuadroTexto"/>
                <p:cNvSpPr txBox="1"/>
                <p:nvPr/>
              </p:nvSpPr>
              <p:spPr>
                <a:xfrm>
                  <a:off x="1322992" y="5222297"/>
                  <a:ext cx="3105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14" name="3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992" y="5222297"/>
                  <a:ext cx="310598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314 Conector recto"/>
            <p:cNvCxnSpPr/>
            <p:nvPr/>
          </p:nvCxnSpPr>
          <p:spPr>
            <a:xfrm>
              <a:off x="2947910" y="3014007"/>
              <a:ext cx="0" cy="1391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315 Conector recto"/>
            <p:cNvCxnSpPr/>
            <p:nvPr/>
          </p:nvCxnSpPr>
          <p:spPr>
            <a:xfrm>
              <a:off x="2585095" y="3764205"/>
              <a:ext cx="3628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4561424" y="2105725"/>
              <a:ext cx="290336" cy="76507"/>
              <a:chOff x="7529811" y="3713163"/>
              <a:chExt cx="640072" cy="158750"/>
            </a:xfrm>
          </p:grpSpPr>
          <p:cxnSp>
            <p:nvCxnSpPr>
              <p:cNvPr id="323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318 Conector recto"/>
            <p:cNvCxnSpPr/>
            <p:nvPr/>
          </p:nvCxnSpPr>
          <p:spPr>
            <a:xfrm>
              <a:off x="1566913" y="1696809"/>
              <a:ext cx="0" cy="236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319 Conector recto"/>
            <p:cNvCxnSpPr/>
            <p:nvPr/>
          </p:nvCxnSpPr>
          <p:spPr>
            <a:xfrm>
              <a:off x="1578879" y="1707429"/>
              <a:ext cx="3135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320 Conector recto"/>
            <p:cNvCxnSpPr/>
            <p:nvPr/>
          </p:nvCxnSpPr>
          <p:spPr>
            <a:xfrm>
              <a:off x="4701631" y="1707429"/>
              <a:ext cx="0" cy="2967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857769" y="2027257"/>
                  <a:ext cx="3654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b="0" i="1" smtClean="0">
                            <a:latin typeface="Cambria Math"/>
                          </a:rPr>
                          <m:t>1 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2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769" y="2027257"/>
                  <a:ext cx="365485" cy="18466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333" r="-11667" b="-322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400 CuadroTexto"/>
              <p:cNvSpPr txBox="1"/>
              <p:nvPr/>
            </p:nvSpPr>
            <p:spPr>
              <a:xfrm>
                <a:off x="808323" y="3016073"/>
                <a:ext cx="523605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05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05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1" name="40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" y="3016073"/>
                <a:ext cx="523605" cy="4103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401 CuadroTexto"/>
              <p:cNvSpPr txBox="1"/>
              <p:nvPr/>
            </p:nvSpPr>
            <p:spPr>
              <a:xfrm>
                <a:off x="783818" y="5246790"/>
                <a:ext cx="508473" cy="395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05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05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2" name="4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18" y="5246790"/>
                <a:ext cx="508473" cy="3958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449736" y="3382358"/>
                <a:ext cx="186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36" y="3382358"/>
                <a:ext cx="186140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20000" r="-666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446501" y="5197533"/>
                <a:ext cx="1897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01" y="5197533"/>
                <a:ext cx="189731" cy="184666"/>
              </a:xfrm>
              <a:prstGeom prst="rect">
                <a:avLst/>
              </a:prstGeom>
              <a:blipFill rotWithShape="1">
                <a:blip r:embed="rId15"/>
                <a:stretch>
                  <a:fillRect l="-16129" r="-967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462 CuadroTexto"/>
          <p:cNvSpPr txBox="1"/>
          <p:nvPr/>
        </p:nvSpPr>
        <p:spPr>
          <a:xfrm>
            <a:off x="8602357" y="2738636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#6</a:t>
            </a:r>
            <a:endParaRPr lang="es-CR" dirty="0"/>
          </a:p>
        </p:txBody>
      </p:sp>
      <p:grpSp>
        <p:nvGrpSpPr>
          <p:cNvPr id="1045" name="1044 Grupo"/>
          <p:cNvGrpSpPr/>
          <p:nvPr/>
        </p:nvGrpSpPr>
        <p:grpSpPr>
          <a:xfrm>
            <a:off x="5272977" y="4155250"/>
            <a:ext cx="1816592" cy="306100"/>
            <a:chOff x="5451521" y="3866332"/>
            <a:chExt cx="2219939" cy="603842"/>
          </a:xfrm>
        </p:grpSpPr>
        <p:cxnSp>
          <p:nvCxnSpPr>
            <p:cNvPr id="1042" name="1041 Conector angular"/>
            <p:cNvCxnSpPr/>
            <p:nvPr/>
          </p:nvCxnSpPr>
          <p:spPr>
            <a:xfrm>
              <a:off x="6485422" y="3873439"/>
              <a:ext cx="1186038" cy="58732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466 Conector angular"/>
            <p:cNvCxnSpPr/>
            <p:nvPr/>
          </p:nvCxnSpPr>
          <p:spPr>
            <a:xfrm rot="10800000" flipV="1">
              <a:off x="5451521" y="3866332"/>
              <a:ext cx="1070274" cy="603842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210943" y="4776732"/>
            <a:ext cx="292187" cy="419582"/>
            <a:chOff x="6176852" y="2529126"/>
            <a:chExt cx="292187" cy="419582"/>
          </a:xfrm>
        </p:grpSpPr>
        <p:cxnSp>
          <p:nvCxnSpPr>
            <p:cNvPr id="49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  <a:stCxn id="485" idx="1"/>
            </p:cNvCxnSpPr>
            <p:nvPr/>
          </p:nvCxnSpPr>
          <p:spPr>
            <a:xfrm>
              <a:off x="6312586" y="2529126"/>
              <a:ext cx="8549" cy="332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6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2202535" y="4150643"/>
            <a:ext cx="290336" cy="76507"/>
            <a:chOff x="7529811" y="3713163"/>
            <a:chExt cx="640072" cy="158750"/>
          </a:xfrm>
        </p:grpSpPr>
        <p:cxnSp>
          <p:nvCxnSpPr>
            <p:cNvPr id="488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313927" y="3919006"/>
            <a:ext cx="55282" cy="119978"/>
            <a:chOff x="7132321" y="4612913"/>
            <a:chExt cx="119270" cy="287888"/>
          </a:xfrm>
        </p:grpSpPr>
        <p:sp>
          <p:nvSpPr>
            <p:cNvPr id="486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7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234978" y="3651078"/>
                <a:ext cx="2549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8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78" y="3651078"/>
                <a:ext cx="254942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7073" r="-17073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9" name="478 Grupo"/>
          <p:cNvGrpSpPr/>
          <p:nvPr/>
        </p:nvGrpSpPr>
        <p:grpSpPr>
          <a:xfrm>
            <a:off x="2233950" y="4683400"/>
            <a:ext cx="225453" cy="125694"/>
            <a:chOff x="915643" y="2091345"/>
            <a:chExt cx="244490" cy="115830"/>
          </a:xfrm>
        </p:grpSpPr>
        <p:cxnSp>
          <p:nvCxnSpPr>
            <p:cNvPr id="482" name="481 Conector recto"/>
            <p:cNvCxnSpPr/>
            <p:nvPr/>
          </p:nvCxnSpPr>
          <p:spPr>
            <a:xfrm>
              <a:off x="915643" y="2091345"/>
              <a:ext cx="2444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3" name="482 Grupo"/>
            <p:cNvGrpSpPr/>
            <p:nvPr/>
          </p:nvGrpSpPr>
          <p:grpSpPr>
            <a:xfrm>
              <a:off x="934679" y="2147530"/>
              <a:ext cx="206417" cy="59645"/>
              <a:chOff x="4044402" y="3688866"/>
              <a:chExt cx="456716" cy="152186"/>
            </a:xfrm>
          </p:grpSpPr>
          <p:sp>
            <p:nvSpPr>
              <p:cNvPr id="484" name="483 Arco"/>
              <p:cNvSpPr/>
              <p:nvPr/>
            </p:nvSpPr>
            <p:spPr>
              <a:xfrm flipH="1">
                <a:off x="4044402" y="3688867"/>
                <a:ext cx="456716" cy="152185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85" name="484 Arco"/>
              <p:cNvSpPr/>
              <p:nvPr/>
            </p:nvSpPr>
            <p:spPr>
              <a:xfrm>
                <a:off x="4044402" y="3688866"/>
                <a:ext cx="456716" cy="152185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cxnSp>
        <p:nvCxnSpPr>
          <p:cNvPr id="480" name="479 Conector recto"/>
          <p:cNvCxnSpPr/>
          <p:nvPr/>
        </p:nvCxnSpPr>
        <p:spPr>
          <a:xfrm flipH="1">
            <a:off x="2349941" y="4294332"/>
            <a:ext cx="1" cy="381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472 CuadroTexto"/>
              <p:cNvSpPr txBox="1"/>
              <p:nvPr/>
            </p:nvSpPr>
            <p:spPr>
              <a:xfrm>
                <a:off x="1923509" y="4032722"/>
                <a:ext cx="372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473" name="47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09" y="4032722"/>
                <a:ext cx="372858" cy="2616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473 CuadroTexto"/>
              <p:cNvSpPr txBox="1"/>
              <p:nvPr/>
            </p:nvSpPr>
            <p:spPr>
              <a:xfrm>
                <a:off x="2013111" y="4580035"/>
                <a:ext cx="2700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474" name="47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11" y="4580035"/>
                <a:ext cx="270096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38 Grupo"/>
          <p:cNvGrpSpPr/>
          <p:nvPr/>
        </p:nvGrpSpPr>
        <p:grpSpPr>
          <a:xfrm>
            <a:off x="1621882" y="4468163"/>
            <a:ext cx="349086" cy="526889"/>
            <a:chOff x="7221898" y="3978123"/>
            <a:chExt cx="560165" cy="976870"/>
          </a:xfrm>
        </p:grpSpPr>
        <p:cxnSp>
          <p:nvCxnSpPr>
            <p:cNvPr id="1051" name="1050 Conector recto"/>
            <p:cNvCxnSpPr/>
            <p:nvPr/>
          </p:nvCxnSpPr>
          <p:spPr>
            <a:xfrm flipH="1">
              <a:off x="7221898" y="4524549"/>
              <a:ext cx="3528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137 Grupo"/>
            <p:cNvGrpSpPr/>
            <p:nvPr/>
          </p:nvGrpSpPr>
          <p:grpSpPr>
            <a:xfrm>
              <a:off x="7673842" y="3978123"/>
              <a:ext cx="108221" cy="976870"/>
              <a:chOff x="7887598" y="3705524"/>
              <a:chExt cx="216443" cy="1509549"/>
            </a:xfrm>
          </p:grpSpPr>
          <p:sp>
            <p:nvSpPr>
              <p:cNvPr id="1047" name="1046 Elipse"/>
              <p:cNvSpPr/>
              <p:nvPr/>
            </p:nvSpPr>
            <p:spPr>
              <a:xfrm flipH="1" flipV="1">
                <a:off x="7887598" y="4104796"/>
                <a:ext cx="216443" cy="1948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503" name="502 Elipse"/>
              <p:cNvSpPr/>
              <p:nvPr/>
            </p:nvSpPr>
            <p:spPr>
              <a:xfrm flipH="1" flipV="1">
                <a:off x="7887598" y="4722301"/>
                <a:ext cx="216443" cy="1948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1053" name="1052 Conector recto"/>
              <p:cNvCxnSpPr>
                <a:stCxn id="1047" idx="4"/>
              </p:cNvCxnSpPr>
              <p:nvPr/>
            </p:nvCxnSpPr>
            <p:spPr>
              <a:xfrm flipV="1">
                <a:off x="7995819" y="3705524"/>
                <a:ext cx="0" cy="3992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1054 Conector recto"/>
              <p:cNvCxnSpPr>
                <a:stCxn id="503" idx="0"/>
              </p:cNvCxnSpPr>
              <p:nvPr/>
            </p:nvCxnSpPr>
            <p:spPr>
              <a:xfrm>
                <a:off x="7995819" y="4917155"/>
                <a:ext cx="0" cy="297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133 Conector recto"/>
            <p:cNvCxnSpPr/>
            <p:nvPr/>
          </p:nvCxnSpPr>
          <p:spPr>
            <a:xfrm flipH="1">
              <a:off x="7570984" y="4191736"/>
              <a:ext cx="1" cy="603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140 Conector recto"/>
          <p:cNvCxnSpPr/>
          <p:nvPr/>
        </p:nvCxnSpPr>
        <p:spPr>
          <a:xfrm>
            <a:off x="1938531" y="4468163"/>
            <a:ext cx="402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523 Conector recto"/>
          <p:cNvCxnSpPr/>
          <p:nvPr/>
        </p:nvCxnSpPr>
        <p:spPr>
          <a:xfrm>
            <a:off x="1950177" y="4988828"/>
            <a:ext cx="402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6049090" y="4336598"/>
                <a:ext cx="266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5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090" y="4336598"/>
                <a:ext cx="266227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0" name="459 Conector recto de flecha"/>
          <p:cNvCxnSpPr/>
          <p:nvPr/>
        </p:nvCxnSpPr>
        <p:spPr>
          <a:xfrm>
            <a:off x="6315317" y="4400028"/>
            <a:ext cx="2889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529 Conector recto de flecha"/>
          <p:cNvCxnSpPr/>
          <p:nvPr/>
        </p:nvCxnSpPr>
        <p:spPr>
          <a:xfrm flipH="1">
            <a:off x="5726430" y="4391496"/>
            <a:ext cx="3226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503 CuadroTexto"/>
              <p:cNvSpPr txBox="1"/>
              <p:nvPr/>
            </p:nvSpPr>
            <p:spPr>
              <a:xfrm>
                <a:off x="7414711" y="3256873"/>
                <a:ext cx="44620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s-CR" sz="14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=10 </m:t>
                    </m:r>
                    <m:r>
                      <a:rPr lang="es-CR" sz="1400" b="0" i="1" smtClean="0">
                        <a:latin typeface="Cambria Math"/>
                      </a:rPr>
                      <m:t>𝐾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s-CR" sz="1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CR" sz="1400" dirty="0" smtClean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400" b="0" i="0" smtClean="0">
                        <a:latin typeface="Cambria Math"/>
                      </a:rPr>
                      <m:t>C</m:t>
                    </m:r>
                    <m:r>
                      <a:rPr lang="es-CR" sz="1400" i="1">
                        <a:latin typeface="Cambria Math"/>
                      </a:rPr>
                      <m:t>=10 </m:t>
                    </m:r>
                    <m:r>
                      <a:rPr lang="es-CR" sz="14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s-CR" sz="14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s-CR" sz="1400" dirty="0" smtClean="0"/>
                  <a:t> encuentre el valor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endParaRPr lang="es-CR" sz="1400" dirty="0" smtClean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s-CR" sz="1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s-CR" sz="1400" dirty="0" smtClean="0"/>
                  <a:t>  minuto, encuentre </a:t>
                </a:r>
                <a:r>
                  <a:rPr lang="es-CR" sz="1400" dirty="0"/>
                  <a:t>el valor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CR" sz="1400" dirty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400">
                        <a:latin typeface="Cambria Math"/>
                      </a:rPr>
                      <m:t>C</m:t>
                    </m:r>
                  </m:oMath>
                </a14:m>
                <a:r>
                  <a:rPr lang="es-CR" sz="1400" dirty="0"/>
                  <a:t> </a:t>
                </a:r>
              </a:p>
              <a:p>
                <a:endParaRPr lang="es-CR" sz="1400" dirty="0"/>
              </a:p>
            </p:txBody>
          </p:sp>
        </mc:Choice>
        <mc:Fallback xmlns="">
          <p:sp>
            <p:nvSpPr>
              <p:cNvPr id="504" name="5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11" y="3256873"/>
                <a:ext cx="4462059" cy="738664"/>
              </a:xfrm>
              <a:prstGeom prst="rect">
                <a:avLst/>
              </a:prstGeom>
              <a:blipFill rotWithShape="1">
                <a:blip r:embed="rId20"/>
                <a:stretch>
                  <a:fillRect l="-410" t="-247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774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VS </a:t>
            </a:r>
            <a:r>
              <a:rPr lang="en-US" dirty="0" err="1" smtClean="0"/>
              <a:t>Ganancia</a:t>
            </a:r>
            <a:r>
              <a:rPr lang="en-US" dirty="0" smtClean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578904" y="1829477"/>
            <a:ext cx="292187" cy="249891"/>
            <a:chOff x="6176852" y="2698817"/>
            <a:chExt cx="292187" cy="249891"/>
          </a:xfrm>
        </p:grpSpPr>
        <p:cxnSp>
          <p:nvCxnSpPr>
            <p:cNvPr id="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6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742923"/>
                  </p:ext>
                </p:extLst>
              </p:nvPr>
            </p:nvGraphicFramePr>
            <p:xfrm>
              <a:off x="451263" y="3014280"/>
              <a:ext cx="284085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1747"/>
                    <a:gridCol w="16491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s-CR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CR" b="1" i="1" smtClean="0"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b="0" i="0" dirty="0" smtClean="0">
                              <a:latin typeface="+mn-lt"/>
                            </a:rPr>
                            <a:t>-0</a:t>
                          </a:r>
                          <a14:m>
                            <m:oMath xmlns:m="http://schemas.openxmlformats.org/officeDocument/2006/math">
                              <m:r>
                                <a:rPr lang="es-CR" b="0" i="1" smtClean="0">
                                  <a:latin typeface="Cambria Math"/>
                                </a:rPr>
                                <m:t>.1 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oMath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-0.01V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b="0" dirty="0" smtClean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s-CR" b="0" i="1" smtClean="0">
                                  <a:latin typeface="Cambria Math"/>
                                </a:rPr>
                                <m:t>0.5 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oMath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-0.05V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−1 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b="0" dirty="0" smtClean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s-CR" b="0" i="1" smtClean="0">
                                  <a:latin typeface="Cambria Math"/>
                                </a:rPr>
                                <m:t>5 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oMath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−10 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−50 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6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742923"/>
                  </p:ext>
                </p:extLst>
              </p:nvPr>
            </p:nvGraphicFramePr>
            <p:xfrm>
              <a:off x="451263" y="3014280"/>
              <a:ext cx="284085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1747"/>
                    <a:gridCol w="1649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r="-13948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71956" r="-369" b="-9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00000" r="-13948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-0.01V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200000" r="-13948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-0.05V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300000" r="-13948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400000" r="-13948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508333" r="-13948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598361" r="-13948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36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991318"/>
                  </p:ext>
                </p:extLst>
              </p:nvPr>
            </p:nvGraphicFramePr>
            <p:xfrm>
              <a:off x="3488312" y="2990529"/>
              <a:ext cx="295998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085"/>
                    <a:gridCol w="19599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s-CR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CR" b="1" i="1" smtClean="0"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0.1 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0.01V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0.5 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0.05V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5 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10 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50 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36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991318"/>
                  </p:ext>
                </p:extLst>
              </p:nvPr>
            </p:nvGraphicFramePr>
            <p:xfrm>
              <a:off x="3488312" y="2990529"/>
              <a:ext cx="295998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085"/>
                    <a:gridCol w="195990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1639" r="-196341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50932" t="-1639" b="-9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101639" r="-19634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0.01V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205000" r="-196341" b="-7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0.05V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300000" r="-19634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400000" r="-19634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500000" r="-1963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600000" r="-19634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1 Elipse"/>
          <p:cNvSpPr/>
          <p:nvPr/>
        </p:nvSpPr>
        <p:spPr>
          <a:xfrm>
            <a:off x="154379" y="6317673"/>
            <a:ext cx="6567055" cy="4275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8 Conector recto de flecha"/>
          <p:cNvCxnSpPr>
            <a:endCxn id="2" idx="6"/>
          </p:cNvCxnSpPr>
          <p:nvPr/>
        </p:nvCxnSpPr>
        <p:spPr>
          <a:xfrm flipH="1">
            <a:off x="6721434" y="6317673"/>
            <a:ext cx="374072" cy="2137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135606" y="6055219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Saturación</a:t>
            </a:r>
            <a:endParaRPr lang="es-CR" dirty="0"/>
          </a:p>
        </p:txBody>
      </p:sp>
      <p:grpSp>
        <p:nvGrpSpPr>
          <p:cNvPr id="55" name="54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38" name="37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9" name="18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39 Conector recto"/>
            <p:cNvCxnSpPr/>
            <p:nvPr/>
          </p:nvCxnSpPr>
          <p:spPr>
            <a:xfrm flipV="1">
              <a:off x="9108374" y="3811979"/>
              <a:ext cx="1674421" cy="17694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10783712" y="3811979"/>
              <a:ext cx="70592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8402573" y="5576756"/>
              <a:ext cx="70592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9925908" y="5453645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  <p:cxnSp>
          <p:nvCxnSpPr>
            <p:cNvPr id="46" name="45 Conector recto"/>
            <p:cNvCxnSpPr>
              <a:stCxn id="44" idx="3"/>
            </p:cNvCxnSpPr>
            <p:nvPr/>
          </p:nvCxnSpPr>
          <p:spPr>
            <a:xfrm flipV="1">
              <a:off x="9918219" y="3811977"/>
              <a:ext cx="865493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V="1">
              <a:off x="9052726" y="5576342"/>
              <a:ext cx="865493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0782795" y="3811977"/>
              <a:ext cx="917" cy="884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9109413" y="4702629"/>
              <a:ext cx="917" cy="884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4 CuadroTexto"/>
            <p:cNvSpPr txBox="1"/>
            <p:nvPr/>
          </p:nvSpPr>
          <p:spPr>
            <a:xfrm>
              <a:off x="10625656" y="4702629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150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77 CuadroTexto"/>
            <p:cNvSpPr txBox="1"/>
            <p:nvPr/>
          </p:nvSpPr>
          <p:spPr>
            <a:xfrm>
              <a:off x="8816122" y="445640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-150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0879451" y="3959593"/>
                  <a:ext cx="603050" cy="171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1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s-CR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s-CR" sz="1100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9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451" y="3959593"/>
                  <a:ext cx="603050" cy="17120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051" t="-7143" r="-3030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8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cxnSp>
          <p:nvCxnSpPr>
            <p:cNvPr id="50" name="49 Conector recto de flecha"/>
            <p:cNvCxnSpPr>
              <a:stCxn id="79" idx="1"/>
            </p:cNvCxnSpPr>
            <p:nvPr/>
          </p:nvCxnSpPr>
          <p:spPr>
            <a:xfrm flipH="1" flipV="1">
              <a:off x="10694504" y="3959593"/>
              <a:ext cx="184947" cy="8560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816122" y="3959593"/>
              <a:ext cx="8018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Zona Lineal</a:t>
              </a:r>
              <a:endParaRPr lang="en-US" sz="1050" dirty="0"/>
            </a:p>
          </p:txBody>
        </p:sp>
        <p:cxnSp>
          <p:nvCxnSpPr>
            <p:cNvPr id="83" name="82 Conector recto de flecha"/>
            <p:cNvCxnSpPr>
              <a:stCxn id="82" idx="3"/>
            </p:cNvCxnSpPr>
            <p:nvPr/>
          </p:nvCxnSpPr>
          <p:spPr>
            <a:xfrm>
              <a:off x="9617945" y="4086551"/>
              <a:ext cx="485255" cy="30256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92 Grupo"/>
          <p:cNvGrpSpPr/>
          <p:nvPr/>
        </p:nvGrpSpPr>
        <p:grpSpPr>
          <a:xfrm>
            <a:off x="9925908" y="4919718"/>
            <a:ext cx="861069" cy="325618"/>
            <a:chOff x="9925908" y="4919718"/>
            <a:chExt cx="861069" cy="325618"/>
          </a:xfrm>
        </p:grpSpPr>
        <p:cxnSp>
          <p:nvCxnSpPr>
            <p:cNvPr id="85" name="84 Conector recto de flecha"/>
            <p:cNvCxnSpPr/>
            <p:nvPr/>
          </p:nvCxnSpPr>
          <p:spPr>
            <a:xfrm>
              <a:off x="9925908" y="4964239"/>
              <a:ext cx="86106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10786977" y="4919718"/>
              <a:ext cx="0" cy="2252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CuadroTexto"/>
            <p:cNvSpPr txBox="1"/>
            <p:nvPr/>
          </p:nvSpPr>
          <p:spPr>
            <a:xfrm>
              <a:off x="9992068" y="4983726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100" dirty="0" smtClean="0"/>
                <a:t>Precisión</a:t>
              </a:r>
              <a:endParaRPr lang="es-C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5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774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VS </a:t>
            </a:r>
            <a:r>
              <a:rPr lang="en-US" dirty="0" err="1" smtClean="0"/>
              <a:t>Ganancia</a:t>
            </a:r>
            <a:r>
              <a:rPr lang="en-US" dirty="0" smtClean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578904" y="1829477"/>
            <a:ext cx="292187" cy="249891"/>
            <a:chOff x="6176852" y="2698817"/>
            <a:chExt cx="292187" cy="249891"/>
          </a:xfrm>
        </p:grpSpPr>
        <p:cxnSp>
          <p:nvCxnSpPr>
            <p:cNvPr id="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6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79726"/>
                  </p:ext>
                </p:extLst>
              </p:nvPr>
            </p:nvGraphicFramePr>
            <p:xfrm>
              <a:off x="451263" y="3014280"/>
              <a:ext cx="2840859" cy="3713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1747"/>
                    <a:gridCol w="16491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s-CR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CR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b="0" i="0" dirty="0" smtClean="0">
                              <a:latin typeface="+mn-lt"/>
                            </a:rPr>
                            <a:t>-0</a:t>
                          </a:r>
                          <a14:m>
                            <m:oMath xmlns:m="http://schemas.openxmlformats.org/officeDocument/2006/math">
                              <m:r>
                                <a:rPr lang="es-CR" b="0" i="1" smtClean="0">
                                  <a:latin typeface="Cambria Math"/>
                                </a:rPr>
                                <m:t>.1 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oMath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-0.02V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b="0" dirty="0" smtClean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s-CR" b="0" i="1" smtClean="0">
                                  <a:latin typeface="Cambria Math"/>
                                </a:rPr>
                                <m:t>0.5 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oMath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−1 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b="0" dirty="0" smtClean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s-CR" b="0" i="1" smtClean="0">
                                  <a:latin typeface="Cambria Math"/>
                                </a:rPr>
                                <m:t>5 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oMath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−10 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−50 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60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79726"/>
                  </p:ext>
                </p:extLst>
              </p:nvPr>
            </p:nvGraphicFramePr>
            <p:xfrm>
              <a:off x="451263" y="3014280"/>
              <a:ext cx="2840859" cy="3713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1747"/>
                    <a:gridCol w="1649112"/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r="-139487" b="-9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71956" r="-369" b="-90806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101639" r="-13948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-0.02V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201639" r="-13948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301639" r="-13948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-0.2V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408333" r="-13948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500000" r="-13948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600000" r="-13948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-0.20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-15V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36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267498"/>
                  </p:ext>
                </p:extLst>
              </p:nvPr>
            </p:nvGraphicFramePr>
            <p:xfrm>
              <a:off x="3488312" y="2990529"/>
              <a:ext cx="2959989" cy="3713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085"/>
                    <a:gridCol w="19599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s-CR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CR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s-CR" b="1" i="1" smtClean="0">
                                    <a:latin typeface="Cambria Math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es-CR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s-CR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0.1 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0.02V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0.5 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5 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10 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b="0" i="1" smtClean="0">
                                    <a:latin typeface="Cambria Math"/>
                                  </a:rPr>
                                  <m:t>50 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36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267498"/>
                  </p:ext>
                </p:extLst>
              </p:nvPr>
            </p:nvGraphicFramePr>
            <p:xfrm>
              <a:off x="3488312" y="2990529"/>
              <a:ext cx="2959989" cy="3713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085"/>
                    <a:gridCol w="1959904"/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1613" r="-196341" b="-9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50932" t="-1613" b="-9064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105000" r="-196341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0.02V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201639" r="-196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301639" r="-19634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0.2V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401639" r="-19634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501639" r="-1963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2V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601639" r="-19634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10V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0.15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dirty="0" smtClean="0"/>
                            <a:t>0.20 </a:t>
                          </a:r>
                          <a:r>
                            <a:rPr lang="es-CR" dirty="0" err="1" smtClean="0"/>
                            <a:t>mV</a:t>
                          </a:r>
                          <a:endParaRPr lang="es-C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dirty="0" smtClean="0"/>
                            <a:t>15V</a:t>
                          </a:r>
                          <a:endParaRPr lang="es-C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1" name="30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55" name="54 Grupo"/>
            <p:cNvGrpSpPr/>
            <p:nvPr/>
          </p:nvGrpSpPr>
          <p:grpSpPr>
            <a:xfrm>
              <a:off x="8313685" y="3179442"/>
              <a:ext cx="3678757" cy="2915568"/>
              <a:chOff x="8313685" y="3179442"/>
              <a:chExt cx="3678757" cy="2915568"/>
            </a:xfrm>
          </p:grpSpPr>
          <p:grpSp>
            <p:nvGrpSpPr>
              <p:cNvPr id="38" name="37 Grupo"/>
              <p:cNvGrpSpPr/>
              <p:nvPr/>
            </p:nvGrpSpPr>
            <p:grpSpPr>
              <a:xfrm>
                <a:off x="8313685" y="3310247"/>
                <a:ext cx="3304088" cy="2784763"/>
                <a:chOff x="8313685" y="3310247"/>
                <a:chExt cx="3304088" cy="2784763"/>
              </a:xfrm>
            </p:grpSpPr>
            <p:cxnSp>
              <p:nvCxnSpPr>
                <p:cNvPr id="19" name="18 Conector recto de flecha"/>
                <p:cNvCxnSpPr/>
                <p:nvPr/>
              </p:nvCxnSpPr>
              <p:spPr>
                <a:xfrm>
                  <a:off x="8313685" y="4702629"/>
                  <a:ext cx="33040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 de flecha"/>
                <p:cNvCxnSpPr/>
                <p:nvPr/>
              </p:nvCxnSpPr>
              <p:spPr>
                <a:xfrm>
                  <a:off x="9925908" y="3310247"/>
                  <a:ext cx="0" cy="27847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39 Conector recto"/>
              <p:cNvCxnSpPr/>
              <p:nvPr/>
            </p:nvCxnSpPr>
            <p:spPr>
              <a:xfrm flipV="1">
                <a:off x="9108374" y="3811979"/>
                <a:ext cx="1674421" cy="17694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41 Conector recto"/>
              <p:cNvCxnSpPr/>
              <p:nvPr/>
            </p:nvCxnSpPr>
            <p:spPr>
              <a:xfrm>
                <a:off x="10783712" y="3811979"/>
                <a:ext cx="70592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8402573" y="5576756"/>
                <a:ext cx="70592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43 CuadroTexto"/>
              <p:cNvSpPr txBox="1"/>
              <p:nvPr/>
            </p:nvSpPr>
            <p:spPr>
              <a:xfrm>
                <a:off x="9602107" y="368886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dirty="0" smtClean="0"/>
                  <a:t>15</a:t>
                </a:r>
                <a:endParaRPr lang="es-CR" sz="1000" dirty="0"/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9925908" y="5453645"/>
                <a:ext cx="3545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dirty="0" smtClean="0"/>
                  <a:t>-15</a:t>
                </a:r>
                <a:endParaRPr lang="es-CR" sz="1000" dirty="0"/>
              </a:p>
            </p:txBody>
          </p:sp>
          <p:cxnSp>
            <p:nvCxnSpPr>
              <p:cNvPr id="46" name="45 Conector recto"/>
              <p:cNvCxnSpPr>
                <a:stCxn id="44" idx="3"/>
              </p:cNvCxnSpPr>
              <p:nvPr/>
            </p:nvCxnSpPr>
            <p:spPr>
              <a:xfrm flipV="1">
                <a:off x="9918219" y="3811977"/>
                <a:ext cx="865493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65 Conector recto"/>
              <p:cNvCxnSpPr/>
              <p:nvPr/>
            </p:nvCxnSpPr>
            <p:spPr>
              <a:xfrm flipV="1">
                <a:off x="9052726" y="5576342"/>
                <a:ext cx="865493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47 Conector recto"/>
              <p:cNvCxnSpPr/>
              <p:nvPr/>
            </p:nvCxnSpPr>
            <p:spPr>
              <a:xfrm>
                <a:off x="10782795" y="3811977"/>
                <a:ext cx="917" cy="884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73 Conector recto"/>
              <p:cNvCxnSpPr/>
              <p:nvPr/>
            </p:nvCxnSpPr>
            <p:spPr>
              <a:xfrm>
                <a:off x="9109413" y="4702629"/>
                <a:ext cx="917" cy="884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74 CuadroTexto"/>
              <p:cNvSpPr txBox="1"/>
              <p:nvPr/>
            </p:nvSpPr>
            <p:spPr>
              <a:xfrm>
                <a:off x="10625656" y="4702629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dirty="0" smtClean="0"/>
                  <a:t>150</a:t>
                </a:r>
                <a:endParaRPr lang="es-CR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75 Rectángulo"/>
                  <p:cNvSpPr/>
                  <p:nvPr/>
                </p:nvSpPr>
                <p:spPr>
                  <a:xfrm>
                    <a:off x="11403306" y="4702629"/>
                    <a:ext cx="589136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05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05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R" sz="105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050" b="0" i="1" smtClean="0">
                              <a:latin typeface="Cambria Math"/>
                              <a:ea typeface="Cambria Math"/>
                            </a:rPr>
                            <m:t>μ</m:t>
                          </m:r>
                          <m:r>
                            <a:rPr lang="es-CR" sz="105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oMath>
                      </m:oMathPara>
                    </a14:m>
                    <a:endParaRPr lang="es-CR" sz="1050" dirty="0"/>
                  </a:p>
                </p:txBody>
              </p:sp>
            </mc:Choice>
            <mc:Fallback xmlns="">
              <p:sp>
                <p:nvSpPr>
                  <p:cNvPr id="76" name="75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3306" y="4702629"/>
                    <a:ext cx="589136" cy="26161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76 Rectángulo"/>
                  <p:cNvSpPr/>
                  <p:nvPr/>
                </p:nvSpPr>
                <p:spPr>
                  <a:xfrm>
                    <a:off x="9985924" y="3179442"/>
                    <a:ext cx="485389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05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05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050" b="0" i="0" smtClean="0">
                              <a:latin typeface="Cambria Math"/>
                            </a:rPr>
                            <m:t>,</m:t>
                          </m:r>
                          <m:r>
                            <a:rPr lang="es-CR" sz="105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oMath>
                      </m:oMathPara>
                    </a14:m>
                    <a:endParaRPr lang="es-CR" sz="1050" dirty="0"/>
                  </a:p>
                </p:txBody>
              </p:sp>
            </mc:Choice>
            <mc:Fallback xmlns="">
              <p:sp>
                <p:nvSpPr>
                  <p:cNvPr id="77" name="7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5924" y="3179442"/>
                    <a:ext cx="485389" cy="25391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77 CuadroTexto"/>
              <p:cNvSpPr txBox="1"/>
              <p:nvPr/>
            </p:nvSpPr>
            <p:spPr>
              <a:xfrm>
                <a:off x="8816122" y="445640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dirty="0" smtClean="0"/>
                  <a:t>-150</a:t>
                </a:r>
                <a:endParaRPr lang="es-CR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212">
                    <a:extLst>
                      <a:ext uri="{FF2B5EF4-FFF2-40B4-BE49-F238E27FC236}">
                        <a16:creationId xmlns="" xmlns:a16="http://schemas.microsoft.com/office/drawing/2014/main" id="{20CB21DC-6D12-4BAE-A866-A18B05B9D1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9451" y="3959593"/>
                    <a:ext cx="603050" cy="1712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1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R" sz="11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1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1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9" name="TextBox 21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20CB21DC-6D12-4BAE-A866-A18B05B9D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9451" y="3959593"/>
                    <a:ext cx="603050" cy="171201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5051" t="-7143" r="-303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TextBox 31">
                <a:extLst>
                  <a:ext uri="{FF2B5EF4-FFF2-40B4-BE49-F238E27FC236}">
                    <a16:creationId xmlns="" xmlns:a16="http://schemas.microsoft.com/office/drawing/2014/main" id="{AFDFABC7-9FD6-4358-BAE3-6DE9C4E6F906}"/>
                  </a:ext>
                </a:extLst>
              </p:cNvPr>
              <p:cNvSpPr txBox="1"/>
              <p:nvPr/>
            </p:nvSpPr>
            <p:spPr>
              <a:xfrm>
                <a:off x="10816574" y="352898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 smtClean="0"/>
                  <a:t>Saturación</a:t>
                </a:r>
                <a:endParaRPr lang="en-US" sz="1050" dirty="0"/>
              </a:p>
            </p:txBody>
          </p:sp>
          <p:sp>
            <p:nvSpPr>
              <p:cNvPr id="81" name="TextBox 31">
                <a:extLst>
                  <a:ext uri="{FF2B5EF4-FFF2-40B4-BE49-F238E27FC236}">
                    <a16:creationId xmlns="" xmlns:a16="http://schemas.microsoft.com/office/drawing/2014/main" id="{AFDFABC7-9FD6-4358-BAE3-6DE9C4E6F906}"/>
                  </a:ext>
                </a:extLst>
              </p:cNvPr>
              <p:cNvSpPr txBox="1"/>
              <p:nvPr/>
            </p:nvSpPr>
            <p:spPr>
              <a:xfrm>
                <a:off x="8349801" y="5595912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 smtClean="0"/>
                  <a:t>Saturación</a:t>
                </a:r>
                <a:endParaRPr lang="en-US" sz="1050" dirty="0"/>
              </a:p>
            </p:txBody>
          </p:sp>
          <p:cxnSp>
            <p:nvCxnSpPr>
              <p:cNvPr id="50" name="49 Conector recto de flecha"/>
              <p:cNvCxnSpPr>
                <a:stCxn id="79" idx="1"/>
              </p:cNvCxnSpPr>
              <p:nvPr/>
            </p:nvCxnSpPr>
            <p:spPr>
              <a:xfrm flipH="1" flipV="1">
                <a:off x="10694504" y="3959593"/>
                <a:ext cx="184947" cy="856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83 CuadroTexto"/>
              <p:cNvSpPr txBox="1"/>
              <p:nvPr/>
            </p:nvSpPr>
            <p:spPr>
              <a:xfrm>
                <a:off x="10185678" y="470262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dirty="0" smtClean="0"/>
                  <a:t>75</a:t>
                </a:r>
                <a:endParaRPr lang="es-CR" sz="1000" dirty="0"/>
              </a:p>
            </p:txBody>
          </p:sp>
          <p:cxnSp>
            <p:nvCxnSpPr>
              <p:cNvPr id="86" name="85 Conector recto"/>
              <p:cNvCxnSpPr/>
              <p:nvPr/>
            </p:nvCxnSpPr>
            <p:spPr>
              <a:xfrm>
                <a:off x="10342369" y="3817915"/>
                <a:ext cx="917" cy="884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87 Conector recto"/>
              <p:cNvCxnSpPr/>
              <p:nvPr/>
            </p:nvCxnSpPr>
            <p:spPr>
              <a:xfrm>
                <a:off x="9499942" y="4696691"/>
                <a:ext cx="917" cy="8847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88 CuadroTexto"/>
              <p:cNvSpPr txBox="1"/>
              <p:nvPr/>
            </p:nvSpPr>
            <p:spPr>
              <a:xfrm>
                <a:off x="9342803" y="4464056"/>
                <a:ext cx="3545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dirty="0" smtClean="0"/>
                  <a:t>-75</a:t>
                </a:r>
                <a:endParaRPr lang="es-CR" sz="1000" dirty="0"/>
              </a:p>
            </p:txBody>
          </p:sp>
          <p:cxnSp>
            <p:nvCxnSpPr>
              <p:cNvPr id="90" name="89 Conector recto"/>
              <p:cNvCxnSpPr/>
              <p:nvPr/>
            </p:nvCxnSpPr>
            <p:spPr>
              <a:xfrm flipV="1">
                <a:off x="9500859" y="3811981"/>
                <a:ext cx="858050" cy="1769424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90 Conector recto"/>
              <p:cNvCxnSpPr/>
              <p:nvPr/>
            </p:nvCxnSpPr>
            <p:spPr>
              <a:xfrm flipV="1">
                <a:off x="10358909" y="3811977"/>
                <a:ext cx="423886" cy="5938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93 Conector recto"/>
              <p:cNvCxnSpPr/>
              <p:nvPr/>
            </p:nvCxnSpPr>
            <p:spPr>
              <a:xfrm flipV="1">
                <a:off x="9096209" y="5569472"/>
                <a:ext cx="423886" cy="5938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212">
                    <a:extLst>
                      <a:ext uri="{FF2B5EF4-FFF2-40B4-BE49-F238E27FC236}">
                        <a16:creationId xmlns="" xmlns:a16="http://schemas.microsoft.com/office/drawing/2014/main" id="{20CB21DC-6D12-4BAE-A866-A18B05B9D1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77973" y="3486700"/>
                    <a:ext cx="756938" cy="1712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1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R" sz="11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1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s-CR" sz="11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CR" sz="11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1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5" name="TextBox 21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20CB21DC-6D12-4BAE-A866-A18B05B9D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7973" y="3486700"/>
                    <a:ext cx="756938" cy="171201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4032" t="-7143" r="-2419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95 Conector recto de flecha"/>
              <p:cNvCxnSpPr/>
              <p:nvPr/>
            </p:nvCxnSpPr>
            <p:spPr>
              <a:xfrm>
                <a:off x="10228618" y="3659791"/>
                <a:ext cx="115117" cy="13080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92 Grupo"/>
            <p:cNvGrpSpPr/>
            <p:nvPr/>
          </p:nvGrpSpPr>
          <p:grpSpPr>
            <a:xfrm>
              <a:off x="9925908" y="4919718"/>
              <a:ext cx="861069" cy="325618"/>
              <a:chOff x="9925908" y="4919718"/>
              <a:chExt cx="861069" cy="325618"/>
            </a:xfrm>
          </p:grpSpPr>
          <p:cxnSp>
            <p:nvCxnSpPr>
              <p:cNvPr id="85" name="84 Conector recto de flecha"/>
              <p:cNvCxnSpPr/>
              <p:nvPr/>
            </p:nvCxnSpPr>
            <p:spPr>
              <a:xfrm>
                <a:off x="9925908" y="4964239"/>
                <a:ext cx="861069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86 Conector recto"/>
              <p:cNvCxnSpPr/>
              <p:nvPr/>
            </p:nvCxnSpPr>
            <p:spPr>
              <a:xfrm>
                <a:off x="10786977" y="4919718"/>
                <a:ext cx="0" cy="22526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91 CuadroTexto"/>
              <p:cNvSpPr txBox="1"/>
              <p:nvPr/>
            </p:nvSpPr>
            <p:spPr>
              <a:xfrm>
                <a:off x="9992068" y="4983726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100" dirty="0" smtClean="0"/>
                  <a:t>Precisión</a:t>
                </a:r>
                <a:endParaRPr lang="es-CR" sz="1100" dirty="0"/>
              </a:p>
            </p:txBody>
          </p:sp>
        </p:grpSp>
      </p:grpSp>
      <p:grpSp>
        <p:nvGrpSpPr>
          <p:cNvPr id="47" name="46 Grupo"/>
          <p:cNvGrpSpPr/>
          <p:nvPr/>
        </p:nvGrpSpPr>
        <p:grpSpPr>
          <a:xfrm>
            <a:off x="8658443" y="3778157"/>
            <a:ext cx="1692522" cy="1798599"/>
            <a:chOff x="8658443" y="3778157"/>
            <a:chExt cx="1692522" cy="1798599"/>
          </a:xfrm>
        </p:grpSpPr>
        <p:cxnSp>
          <p:nvCxnSpPr>
            <p:cNvPr id="33" name="32 Conector recto"/>
            <p:cNvCxnSpPr>
              <a:stCxn id="65" idx="1"/>
              <a:endCxn id="44" idx="3"/>
            </p:cNvCxnSpPr>
            <p:nvPr/>
          </p:nvCxnSpPr>
          <p:spPr>
            <a:xfrm flipH="1" flipV="1">
              <a:off x="9918219" y="3811978"/>
              <a:ext cx="7689" cy="176477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stCxn id="44" idx="3"/>
            </p:cNvCxnSpPr>
            <p:nvPr/>
          </p:nvCxnSpPr>
          <p:spPr>
            <a:xfrm flipV="1">
              <a:off x="9918219" y="3811977"/>
              <a:ext cx="43274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>
              <a:off x="9500859" y="5569472"/>
              <a:ext cx="42504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9520095" y="4130794"/>
              <a:ext cx="295331" cy="12354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8658443" y="3778157"/>
                  <a:ext cx="9037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CR" sz="1200" b="0" dirty="0" smtClean="0"/>
                    <a:t>Caso ideal: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200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s-CR" sz="12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9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443" y="3778157"/>
                  <a:ext cx="90377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0067" t="-13333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9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54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38" name="37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9" name="18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43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9925908" y="5453645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8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</p:grpSp>
      <p:cxnSp>
        <p:nvCxnSpPr>
          <p:cNvPr id="33" name="32 Conector recto"/>
          <p:cNvCxnSpPr>
            <a:stCxn id="65" idx="1"/>
            <a:endCxn id="44" idx="3"/>
          </p:cNvCxnSpPr>
          <p:nvPr/>
        </p:nvCxnSpPr>
        <p:spPr>
          <a:xfrm flipH="1" flipV="1">
            <a:off x="9918219" y="3811978"/>
            <a:ext cx="7689" cy="17647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4" idx="3"/>
          </p:cNvCxnSpPr>
          <p:nvPr/>
        </p:nvCxnSpPr>
        <p:spPr>
          <a:xfrm>
            <a:off x="9918219" y="3811978"/>
            <a:ext cx="16905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8434426" y="5563478"/>
            <a:ext cx="1491482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9520095" y="4130794"/>
            <a:ext cx="295331" cy="1235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200" b="0" dirty="0" smtClean="0"/>
                  <a:t>Caso ideal: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067" t="-13333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/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Comparador</a:t>
                </a:r>
                <a:r>
                  <a:rPr lang="en-US" dirty="0" smtClean="0"/>
                  <a:t>  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/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Comparador</a:t>
                </a:r>
                <a:r>
                  <a:rPr lang="en-US" dirty="0" smtClean="0"/>
                  <a:t>  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grpSp>
        <p:nvGrpSpPr>
          <p:cNvPr id="55" name="54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38" name="37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9" name="18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43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9925908" y="5453645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8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</p:grpSp>
      <p:cxnSp>
        <p:nvCxnSpPr>
          <p:cNvPr id="33" name="32 Conector recto"/>
          <p:cNvCxnSpPr>
            <a:stCxn id="65" idx="1"/>
            <a:endCxn id="44" idx="3"/>
          </p:cNvCxnSpPr>
          <p:nvPr/>
        </p:nvCxnSpPr>
        <p:spPr>
          <a:xfrm flipH="1" flipV="1">
            <a:off x="9918219" y="3811978"/>
            <a:ext cx="7689" cy="17647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4" idx="3"/>
          </p:cNvCxnSpPr>
          <p:nvPr/>
        </p:nvCxnSpPr>
        <p:spPr>
          <a:xfrm>
            <a:off x="9918219" y="3811978"/>
            <a:ext cx="16905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8434426" y="5563478"/>
            <a:ext cx="1491482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9520095" y="4130794"/>
            <a:ext cx="295331" cy="1235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200" b="0" dirty="0" smtClean="0"/>
                  <a:t>Caso ideal: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0067" t="-13333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121 Grupo"/>
          <p:cNvGrpSpPr/>
          <p:nvPr/>
        </p:nvGrpSpPr>
        <p:grpSpPr>
          <a:xfrm>
            <a:off x="647559" y="1062790"/>
            <a:ext cx="3877917" cy="1631414"/>
            <a:chOff x="647559" y="1062790"/>
            <a:chExt cx="3877917" cy="1631414"/>
          </a:xfrm>
        </p:grpSpPr>
        <p:grpSp>
          <p:nvGrpSpPr>
            <p:cNvPr id="16" name="15 Grupo"/>
            <p:cNvGrpSpPr/>
            <p:nvPr/>
          </p:nvGrpSpPr>
          <p:grpSpPr>
            <a:xfrm>
              <a:off x="1056733" y="1579280"/>
              <a:ext cx="3152660" cy="959051"/>
              <a:chOff x="1056733" y="1741159"/>
              <a:chExt cx="3152660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6518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 smtClean="0"/>
                    <a:t>-</a:t>
                  </a:r>
                  <a:endParaRPr lang="es-CR" sz="2400" dirty="0"/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10" name="9 Conector recto"/>
              <p:cNvCxnSpPr/>
              <p:nvPr/>
            </p:nvCxnSpPr>
            <p:spPr>
              <a:xfrm>
                <a:off x="1056733" y="1996014"/>
                <a:ext cx="11403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1111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3478017" y="2119810"/>
                  <a:ext cx="9735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017" y="2119810"/>
                  <a:ext cx="973535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516" r="-629" b="-1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CuadroTexto"/>
                <p:cNvSpPr txBox="1"/>
                <p:nvPr/>
              </p:nvSpPr>
              <p:spPr>
                <a:xfrm>
                  <a:off x="1554208" y="1443577"/>
                  <a:ext cx="4489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63" name="6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08" y="1443577"/>
                  <a:ext cx="44890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63 CuadroTexto"/>
                <p:cNvSpPr txBox="1"/>
                <p:nvPr/>
              </p:nvSpPr>
              <p:spPr>
                <a:xfrm>
                  <a:off x="1591263" y="1891290"/>
                  <a:ext cx="458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64" name="6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263" y="1891290"/>
                  <a:ext cx="458908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2646617" y="1709414"/>
              <a:ext cx="55282" cy="119978"/>
              <a:chOff x="7132321" y="4612913"/>
              <a:chExt cx="119270" cy="287888"/>
            </a:xfrm>
          </p:grpSpPr>
          <p:sp>
            <p:nvSpPr>
              <p:cNvPr id="67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2539305" y="1473921"/>
                  <a:ext cx="488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9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5" y="1473921"/>
                  <a:ext cx="488980" cy="18466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7500" r="-7500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182">
              <a:extLst>
                <a:ext uri="{FF2B5EF4-FFF2-40B4-BE49-F238E27FC236}">
                  <a16:creationId xmlns="" xmlns:a16="http://schemas.microsoft.com/office/drawing/2014/main" id="{0646D11C-040D-43CA-8143-1B110D2FB131}"/>
                </a:ext>
              </a:extLst>
            </p:cNvPr>
            <p:cNvGrpSpPr/>
            <p:nvPr/>
          </p:nvGrpSpPr>
          <p:grpSpPr>
            <a:xfrm rot="10800000">
              <a:off x="2646313" y="2292376"/>
              <a:ext cx="55282" cy="119978"/>
              <a:chOff x="7132321" y="4612913"/>
              <a:chExt cx="119270" cy="287888"/>
            </a:xfrm>
          </p:grpSpPr>
          <p:sp>
            <p:nvSpPr>
              <p:cNvPr id="71" name="Oval 183">
                <a:extLst>
                  <a:ext uri="{FF2B5EF4-FFF2-40B4-BE49-F238E27FC236}">
                    <a16:creationId xmlns="" xmlns:a16="http://schemas.microsoft.com/office/drawing/2014/main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184">
                <a:extLst>
                  <a:ext uri="{FF2B5EF4-FFF2-40B4-BE49-F238E27FC236}">
                    <a16:creationId xmlns="" xmlns:a16="http://schemas.microsoft.com/office/drawing/2014/main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190">
                  <a:extLst>
                    <a:ext uri="{FF2B5EF4-FFF2-40B4-BE49-F238E27FC236}">
                      <a16:creationId xmlns="" xmlns:a16="http://schemas.microsoft.com/office/drawing/2014/main" id="{DD506070-295A-42A2-A88A-9E9BD754D637}"/>
                    </a:ext>
                  </a:extLst>
                </p:cNvPr>
                <p:cNvSpPr txBox="1"/>
                <p:nvPr/>
              </p:nvSpPr>
              <p:spPr>
                <a:xfrm>
                  <a:off x="2529038" y="2509538"/>
                  <a:ext cx="488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3" name="TextBox 19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D506070-295A-42A2-A88A-9E9BD754D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38" y="2509538"/>
                  <a:ext cx="488980" cy="18466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2500" r="-7500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571517" y="2245957"/>
              <a:ext cx="292187" cy="249891"/>
              <a:chOff x="6176852" y="2698817"/>
              <a:chExt cx="292187" cy="249891"/>
            </a:xfrm>
          </p:grpSpPr>
          <p:cxnSp>
            <p:nvCxnSpPr>
              <p:cNvPr id="49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911563" y="1650714"/>
              <a:ext cx="290336" cy="76507"/>
              <a:chOff x="7529811" y="3713163"/>
              <a:chExt cx="640072" cy="158750"/>
            </a:xfrm>
          </p:grpSpPr>
          <p:cxnSp>
            <p:nvCxnSpPr>
              <p:cNvPr id="57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1022955" y="1419077"/>
              <a:ext cx="55282" cy="119978"/>
              <a:chOff x="7132321" y="4612913"/>
              <a:chExt cx="119270" cy="287888"/>
            </a:xfrm>
          </p:grpSpPr>
          <p:sp>
            <p:nvSpPr>
              <p:cNvPr id="8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672344" y="1151149"/>
                  <a:ext cx="9116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4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4" y="1151149"/>
                  <a:ext cx="911660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667" r="-4000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31 Grupo"/>
            <p:cNvGrpSpPr/>
            <p:nvPr/>
          </p:nvGrpSpPr>
          <p:grpSpPr>
            <a:xfrm>
              <a:off x="944006" y="2029791"/>
              <a:ext cx="225453" cy="125694"/>
              <a:chOff x="915643" y="2091345"/>
              <a:chExt cx="244490" cy="115830"/>
            </a:xfrm>
          </p:grpSpPr>
          <p:cxnSp>
            <p:nvCxnSpPr>
              <p:cNvPr id="13" name="12 Conector recto"/>
              <p:cNvCxnSpPr/>
              <p:nvPr/>
            </p:nvCxnSpPr>
            <p:spPr>
              <a:xfrm>
                <a:off x="915643" y="2091345"/>
                <a:ext cx="2444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30 Grupo"/>
              <p:cNvGrpSpPr/>
              <p:nvPr/>
            </p:nvGrpSpPr>
            <p:grpSpPr>
              <a:xfrm>
                <a:off x="934679" y="2147530"/>
                <a:ext cx="206417" cy="59645"/>
                <a:chOff x="4044402" y="3688866"/>
                <a:chExt cx="456716" cy="152186"/>
              </a:xfrm>
            </p:grpSpPr>
            <p:sp>
              <p:nvSpPr>
                <p:cNvPr id="85" name="84 Arco"/>
                <p:cNvSpPr/>
                <p:nvPr/>
              </p:nvSpPr>
              <p:spPr>
                <a:xfrm flipH="1">
                  <a:off x="4044402" y="3688867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86" name="85 Arco"/>
                <p:cNvSpPr/>
                <p:nvPr/>
              </p:nvSpPr>
              <p:spPr>
                <a:xfrm>
                  <a:off x="4044402" y="3688866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cxnSp>
          <p:nvCxnSpPr>
            <p:cNvPr id="36" name="35 Conector recto"/>
            <p:cNvCxnSpPr/>
            <p:nvPr/>
          </p:nvCxnSpPr>
          <p:spPr>
            <a:xfrm>
              <a:off x="1058969" y="1794403"/>
              <a:ext cx="0" cy="235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1058969" y="2109837"/>
              <a:ext cx="0" cy="235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182">
              <a:extLst>
                <a:ext uri="{FF2B5EF4-FFF2-40B4-BE49-F238E27FC236}">
                  <a16:creationId xmlns="" xmlns:a16="http://schemas.microsoft.com/office/drawing/2014/main" id="{0646D11C-040D-43CA-8143-1B110D2FB131}"/>
                </a:ext>
              </a:extLst>
            </p:cNvPr>
            <p:cNvGrpSpPr/>
            <p:nvPr/>
          </p:nvGrpSpPr>
          <p:grpSpPr>
            <a:xfrm rot="10800000">
              <a:off x="1036464" y="2332084"/>
              <a:ext cx="55282" cy="119978"/>
              <a:chOff x="7132321" y="4612913"/>
              <a:chExt cx="119270" cy="287888"/>
            </a:xfrm>
          </p:grpSpPr>
          <p:sp>
            <p:nvSpPr>
              <p:cNvPr id="89" name="Oval 183">
                <a:extLst>
                  <a:ext uri="{FF2B5EF4-FFF2-40B4-BE49-F238E27FC236}">
                    <a16:creationId xmlns="" xmlns:a16="http://schemas.microsoft.com/office/drawing/2014/main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184">
                <a:extLst>
                  <a:ext uri="{FF2B5EF4-FFF2-40B4-BE49-F238E27FC236}">
                    <a16:creationId xmlns="" xmlns:a16="http://schemas.microsoft.com/office/drawing/2014/main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190">
                  <a:extLst>
                    <a:ext uri="{FF2B5EF4-FFF2-40B4-BE49-F238E27FC236}">
                      <a16:creationId xmlns="" xmlns:a16="http://schemas.microsoft.com/office/drawing/2014/main" id="{DD506070-295A-42A2-A88A-9E9BD754D637}"/>
                    </a:ext>
                  </a:extLst>
                </p:cNvPr>
                <p:cNvSpPr txBox="1"/>
                <p:nvPr/>
              </p:nvSpPr>
              <p:spPr>
                <a:xfrm>
                  <a:off x="650816" y="2509538"/>
                  <a:ext cx="92070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1" name="TextBox 19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D506070-295A-42A2-A88A-9E9BD754D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16" y="2509538"/>
                  <a:ext cx="920701" cy="18466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3974" r="-3974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38 CuadroTexto"/>
                <p:cNvSpPr txBox="1"/>
                <p:nvPr/>
              </p:nvSpPr>
              <p:spPr>
                <a:xfrm>
                  <a:off x="740063" y="1543799"/>
                  <a:ext cx="3105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9" name="3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63" y="1543799"/>
                  <a:ext cx="310598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91 CuadroTexto"/>
                <p:cNvSpPr txBox="1"/>
                <p:nvPr/>
              </p:nvSpPr>
              <p:spPr>
                <a:xfrm>
                  <a:off x="647559" y="1968234"/>
                  <a:ext cx="3079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92" name="9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59" y="1968234"/>
                  <a:ext cx="307905" cy="26161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3870110" y="1465813"/>
              <a:ext cx="290336" cy="76507"/>
              <a:chOff x="7529811" y="3713163"/>
              <a:chExt cx="640072" cy="158750"/>
            </a:xfrm>
          </p:grpSpPr>
          <p:cxnSp>
            <p:nvCxnSpPr>
              <p:cNvPr id="94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107 Grupo"/>
            <p:cNvGrpSpPr/>
            <p:nvPr/>
          </p:nvGrpSpPr>
          <p:grpSpPr>
            <a:xfrm>
              <a:off x="3930071" y="1643341"/>
              <a:ext cx="153559" cy="421627"/>
              <a:chOff x="7941552" y="4832370"/>
              <a:chExt cx="259147" cy="613871"/>
            </a:xfrm>
          </p:grpSpPr>
          <p:cxnSp>
            <p:nvCxnSpPr>
              <p:cNvPr id="109" name="108 Conector recto"/>
              <p:cNvCxnSpPr/>
              <p:nvPr/>
            </p:nvCxnSpPr>
            <p:spPr>
              <a:xfrm>
                <a:off x="8072281" y="4832370"/>
                <a:ext cx="508" cy="61387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109 Triángulo isósceles"/>
              <p:cNvSpPr/>
              <p:nvPr/>
            </p:nvSpPr>
            <p:spPr>
              <a:xfrm flipV="1">
                <a:off x="7952558" y="5064922"/>
                <a:ext cx="237134" cy="170136"/>
              </a:xfrm>
              <a:prstGeom prst="triangl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111" name="110 Conector recto"/>
              <p:cNvCxnSpPr/>
              <p:nvPr/>
            </p:nvCxnSpPr>
            <p:spPr>
              <a:xfrm flipH="1">
                <a:off x="7941552" y="5222517"/>
                <a:ext cx="25914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3985216" y="1247456"/>
              <a:ext cx="55282" cy="119978"/>
              <a:chOff x="7132321" y="4612913"/>
              <a:chExt cx="119270" cy="287888"/>
            </a:xfrm>
          </p:grpSpPr>
          <p:sp>
            <p:nvSpPr>
              <p:cNvPr id="113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4000459" y="1062790"/>
                  <a:ext cx="488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459" y="1062790"/>
                  <a:ext cx="488980" cy="18466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6250" r="-8750" b="-645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39 CuadroTexto"/>
                <p:cNvSpPr txBox="1"/>
                <p:nvPr/>
              </p:nvSpPr>
              <p:spPr>
                <a:xfrm>
                  <a:off x="4017516" y="1369153"/>
                  <a:ext cx="5079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𝐿𝐸𝐷</m:t>
                            </m:r>
                          </m:sub>
                        </m:sSub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40" name="3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16" y="1369153"/>
                  <a:ext cx="507960" cy="2616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41 CuadroTexto"/>
                <p:cNvSpPr txBox="1"/>
                <p:nvPr/>
              </p:nvSpPr>
              <p:spPr>
                <a:xfrm>
                  <a:off x="3533854" y="1734422"/>
                  <a:ext cx="4821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b="0" i="1" smtClean="0">
                            <a:latin typeface="Cambria Math"/>
                          </a:rPr>
                          <m:t>𝐿𝐸𝐷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42" name="4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854" y="1734422"/>
                  <a:ext cx="482120" cy="26161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53 Grupo"/>
            <p:cNvGrpSpPr/>
            <p:nvPr/>
          </p:nvGrpSpPr>
          <p:grpSpPr>
            <a:xfrm>
              <a:off x="4118575" y="1693439"/>
              <a:ext cx="244292" cy="152668"/>
              <a:chOff x="4077108" y="3740561"/>
              <a:chExt cx="593116" cy="452003"/>
            </a:xfrm>
          </p:grpSpPr>
          <p:cxnSp>
            <p:nvCxnSpPr>
              <p:cNvPr id="46" name="45 Conector recto"/>
              <p:cNvCxnSpPr/>
              <p:nvPr/>
            </p:nvCxnSpPr>
            <p:spPr>
              <a:xfrm flipV="1">
                <a:off x="4077108" y="3998037"/>
                <a:ext cx="412331" cy="1945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15 Conector recto"/>
              <p:cNvCxnSpPr/>
              <p:nvPr/>
            </p:nvCxnSpPr>
            <p:spPr>
              <a:xfrm>
                <a:off x="4244949" y="3935088"/>
                <a:ext cx="244490" cy="6885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16 Conector recto"/>
              <p:cNvCxnSpPr/>
              <p:nvPr/>
            </p:nvCxnSpPr>
            <p:spPr>
              <a:xfrm flipV="1">
                <a:off x="4257893" y="3740561"/>
                <a:ext cx="412331" cy="19452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117 Grupo"/>
            <p:cNvGrpSpPr/>
            <p:nvPr/>
          </p:nvGrpSpPr>
          <p:grpSpPr>
            <a:xfrm>
              <a:off x="4263011" y="1712559"/>
              <a:ext cx="244292" cy="152668"/>
              <a:chOff x="4077108" y="3740561"/>
              <a:chExt cx="593116" cy="452003"/>
            </a:xfrm>
          </p:grpSpPr>
          <p:cxnSp>
            <p:nvCxnSpPr>
              <p:cNvPr id="119" name="118 Conector recto"/>
              <p:cNvCxnSpPr/>
              <p:nvPr/>
            </p:nvCxnSpPr>
            <p:spPr>
              <a:xfrm flipV="1">
                <a:off x="4077108" y="3998037"/>
                <a:ext cx="412331" cy="1945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"/>
              <p:cNvCxnSpPr/>
              <p:nvPr/>
            </p:nvCxnSpPr>
            <p:spPr>
              <a:xfrm>
                <a:off x="4244949" y="3935088"/>
                <a:ext cx="244490" cy="6885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120 Conector recto"/>
              <p:cNvCxnSpPr/>
              <p:nvPr/>
            </p:nvCxnSpPr>
            <p:spPr>
              <a:xfrm flipV="1">
                <a:off x="4257893" y="3740561"/>
                <a:ext cx="412331" cy="19452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122 CuadroTexto"/>
          <p:cNvSpPr txBox="1"/>
          <p:nvPr/>
        </p:nvSpPr>
        <p:spPr>
          <a:xfrm>
            <a:off x="4024014" y="3162780"/>
            <a:ext cx="327358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Diseñe el circuito para que el LED se encienda luego de 20 minutos</a:t>
            </a:r>
            <a:endParaRPr lang="es-C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123 CuadroTexto"/>
              <p:cNvSpPr txBox="1"/>
              <p:nvPr/>
            </p:nvSpPr>
            <p:spPr>
              <a:xfrm>
                <a:off x="347475" y="5563478"/>
                <a:ext cx="3840230" cy="104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∗</m:t>
                      </m:r>
                      <m:r>
                        <a:rPr lang="es-CR" sz="1400" b="0" i="1" smtClean="0">
                          <a:latin typeface="Cambria Math"/>
                        </a:rPr>
                        <m:t>𝑅𝑒𝑐𝑢𝑒𝑟𝑑𝑒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𝑞𝑢𝑒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𝑙𝑎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𝑒𝑐𝑢𝑎𝑐𝑖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𝑐𝑎𝑟𝑔𝑎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𝑢𝑛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𝑐𝑎𝑝𝑎𝑐𝑖𝑡𝑜𝑟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CR" sz="1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𝑣𝑖𝑒𝑛𝑒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𝑑𝑎𝑑𝑜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𝑝𝑜𝑟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𝑙𝑎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𝑓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𝑟𝑚𝑢𝑙𝑎</m:t>
                      </m:r>
                      <m:r>
                        <a:rPr lang="es-CR" sz="1400" b="0" i="1" smtClean="0">
                          <a:latin typeface="Cambria Math"/>
                        </a:rPr>
                        <m:t>: </m:t>
                      </m:r>
                    </m:oMath>
                  </m:oMathPara>
                </a14:m>
                <a:endParaRPr lang="es-CR" sz="1400" b="0" dirty="0" smtClean="0"/>
              </a:p>
              <a:p>
                <a:pPr/>
                <a:r>
                  <a:rPr lang="es-CR" sz="1400" b="0" dirty="0" smtClean="0"/>
                  <a:t/>
                </a:r>
                <a:br>
                  <a:rPr lang="es-CR" sz="14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𝐸𝐸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R" sz="1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s-CR" sz="1400" dirty="0" smtClean="0"/>
              </a:p>
            </p:txBody>
          </p:sp>
        </mc:Choice>
        <mc:Fallback xmlns="">
          <p:sp>
            <p:nvSpPr>
              <p:cNvPr id="124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" y="5563478"/>
                <a:ext cx="3840230" cy="1049646"/>
              </a:xfrm>
              <a:prstGeom prst="rect">
                <a:avLst/>
              </a:prstGeom>
              <a:blipFill rotWithShape="1">
                <a:blip r:embed="rId25"/>
                <a:stretch>
                  <a:fillRect r="-1349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124 CuadroTexto"/>
              <p:cNvSpPr txBox="1"/>
              <p:nvPr/>
            </p:nvSpPr>
            <p:spPr>
              <a:xfrm>
                <a:off x="4048691" y="6351514"/>
                <a:ext cx="6489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s-C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R" sz="1100" b="0" i="1" smtClean="0">
                          <a:latin typeface="Cambria Math"/>
                          <a:ea typeface="Cambria Math"/>
                        </a:rPr>
                        <m:t>𝑅𝐶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25" name="1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91" y="6351514"/>
                <a:ext cx="648959" cy="26161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54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38" name="37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9" name="18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43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9925908" y="5453645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8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</p:grpSp>
      <p:cxnSp>
        <p:nvCxnSpPr>
          <p:cNvPr id="33" name="32 Conector recto"/>
          <p:cNvCxnSpPr>
            <a:stCxn id="65" idx="1"/>
            <a:endCxn id="44" idx="3"/>
          </p:cNvCxnSpPr>
          <p:nvPr/>
        </p:nvCxnSpPr>
        <p:spPr>
          <a:xfrm flipH="1" flipV="1">
            <a:off x="9918219" y="3811978"/>
            <a:ext cx="7689" cy="17647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4" idx="3"/>
          </p:cNvCxnSpPr>
          <p:nvPr/>
        </p:nvCxnSpPr>
        <p:spPr>
          <a:xfrm>
            <a:off x="9918219" y="3811978"/>
            <a:ext cx="16905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8434426" y="5563478"/>
            <a:ext cx="1491482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9520095" y="4130794"/>
            <a:ext cx="295331" cy="1235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200" b="0" dirty="0" smtClean="0"/>
                  <a:t>Caso ideal: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0067" t="-13333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21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20CB21DC-6D12-4BAE-A866-A18B05B9D179}"/>
              </a:ext>
            </a:extLst>
          </p:cNvPr>
          <p:cNvSpPr txBox="1"/>
          <p:nvPr/>
        </p:nvSpPr>
        <p:spPr>
          <a:xfrm>
            <a:off x="5995855" y="4922430"/>
            <a:ext cx="26625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400" b="0" dirty="0" err="1" smtClean="0"/>
              <a:t>Trip</a:t>
            </a:r>
            <a:r>
              <a:rPr lang="es-CR" sz="1400" b="0" dirty="0" smtClean="0"/>
              <a:t> Point (punto de Activación) = 0V</a:t>
            </a:r>
            <a:endParaRPr lang="en-US" sz="1400" dirty="0"/>
          </a:p>
        </p:txBody>
      </p:sp>
      <p:cxnSp>
        <p:nvCxnSpPr>
          <p:cNvPr id="101" name="100 Conector recto de flecha"/>
          <p:cNvCxnSpPr/>
          <p:nvPr/>
        </p:nvCxnSpPr>
        <p:spPr>
          <a:xfrm flipV="1">
            <a:off x="8816122" y="4800600"/>
            <a:ext cx="1013678" cy="2295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/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Comparador</a:t>
                </a:r>
                <a:r>
                  <a:rPr lang="en-US" dirty="0" smtClean="0"/>
                  <a:t>  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2EA1A8-84AE-490C-A954-576D2AF4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6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071371" y="1579280"/>
            <a:ext cx="2406646" cy="959051"/>
            <a:chOff x="1071371" y="1741159"/>
            <a:chExt cx="2406646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54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38" name="37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9" name="18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43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8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9925908" y="532389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</p:grpSp>
      <p:cxnSp>
        <p:nvCxnSpPr>
          <p:cNvPr id="41" name="40 Conector recto"/>
          <p:cNvCxnSpPr/>
          <p:nvPr/>
        </p:nvCxnSpPr>
        <p:spPr>
          <a:xfrm>
            <a:off x="10463624" y="3811978"/>
            <a:ext cx="114515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8434426" y="5563478"/>
            <a:ext cx="20291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9525000" y="3962400"/>
            <a:ext cx="838200" cy="152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200" b="0" dirty="0" smtClean="0"/>
                  <a:t>Caso ideal: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067" t="-13333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56801" y="4840741"/>
                <a:ext cx="3550587" cy="378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600" b="0" dirty="0" smtClean="0"/>
                  <a:t>Trip Point (punto de Activación)</a:t>
                </a:r>
                <a14:m>
                  <m:oMath xmlns:m="http://schemas.openxmlformats.org/officeDocument/2006/math">
                    <m:r>
                      <a:rPr lang="es-C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CR" sz="1600" b="0" i="1" smtClean="0">
                        <a:latin typeface="Cambria Math"/>
                      </a:rPr>
                      <m:t>15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01" y="4840741"/>
                <a:ext cx="3550587" cy="378822"/>
              </a:xfrm>
              <a:prstGeom prst="rect">
                <a:avLst/>
              </a:prstGeom>
              <a:blipFill rotWithShape="1">
                <a:blip r:embed="rId14"/>
                <a:stretch>
                  <a:fillRect l="-3608" t="-1613" r="-859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100 Conector recto de flecha"/>
          <p:cNvCxnSpPr/>
          <p:nvPr/>
        </p:nvCxnSpPr>
        <p:spPr>
          <a:xfrm flipV="1">
            <a:off x="8816122" y="4800600"/>
            <a:ext cx="1547078" cy="2295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3" y="3106050"/>
                <a:ext cx="179337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2" y="3548192"/>
                <a:ext cx="1892761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4" y="3998037"/>
                <a:ext cx="2027414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49 Conector recto"/>
          <p:cNvCxnSpPr/>
          <p:nvPr/>
        </p:nvCxnSpPr>
        <p:spPr>
          <a:xfrm flipH="1" flipV="1">
            <a:off x="10463624" y="3811978"/>
            <a:ext cx="7689" cy="17647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1571517" y="1532806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17" y="1532806"/>
                <a:ext cx="448904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1 Grupo"/>
          <p:cNvGrpSpPr/>
          <p:nvPr/>
        </p:nvGrpSpPr>
        <p:grpSpPr>
          <a:xfrm>
            <a:off x="355393" y="1151149"/>
            <a:ext cx="1228611" cy="1401087"/>
            <a:chOff x="355393" y="1151149"/>
            <a:chExt cx="1228611" cy="1401087"/>
          </a:xfrm>
        </p:grpSpPr>
        <p:grpSp>
          <p:nvGrpSpPr>
            <p:cNvPr id="83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911563" y="1650714"/>
              <a:ext cx="290336" cy="76507"/>
              <a:chOff x="7529811" y="3713163"/>
              <a:chExt cx="640072" cy="158750"/>
            </a:xfrm>
          </p:grpSpPr>
          <p:cxnSp>
            <p:nvCxnSpPr>
              <p:cNvPr id="84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1022955" y="1419077"/>
              <a:ext cx="55282" cy="119978"/>
              <a:chOff x="7132321" y="4612913"/>
              <a:chExt cx="119270" cy="287888"/>
            </a:xfrm>
          </p:grpSpPr>
          <p:sp>
            <p:nvSpPr>
              <p:cNvPr id="94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672344" y="1151149"/>
                  <a:ext cx="9116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4" y="1151149"/>
                  <a:ext cx="911660" cy="18466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667" r="-4000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82">
              <a:extLst>
                <a:ext uri="{FF2B5EF4-FFF2-40B4-BE49-F238E27FC236}">
                  <a16:creationId xmlns="" xmlns:a16="http://schemas.microsoft.com/office/drawing/2014/main" id="{0646D11C-040D-43CA-8143-1B110D2FB131}"/>
                </a:ext>
              </a:extLst>
            </p:cNvPr>
            <p:cNvGrpSpPr/>
            <p:nvPr/>
          </p:nvGrpSpPr>
          <p:grpSpPr>
            <a:xfrm rot="10800000">
              <a:off x="1024598" y="2102720"/>
              <a:ext cx="55282" cy="119978"/>
              <a:chOff x="7132321" y="4612913"/>
              <a:chExt cx="119270" cy="287888"/>
            </a:xfrm>
          </p:grpSpPr>
          <p:sp>
            <p:nvSpPr>
              <p:cNvPr id="112" name="Oval 183">
                <a:extLst>
                  <a:ext uri="{FF2B5EF4-FFF2-40B4-BE49-F238E27FC236}">
                    <a16:creationId xmlns="" xmlns:a16="http://schemas.microsoft.com/office/drawing/2014/main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84">
                <a:extLst>
                  <a:ext uri="{FF2B5EF4-FFF2-40B4-BE49-F238E27FC236}">
                    <a16:creationId xmlns="" xmlns:a16="http://schemas.microsoft.com/office/drawing/2014/main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90">
                  <a:extLst>
                    <a:ext uri="{FF2B5EF4-FFF2-40B4-BE49-F238E27FC236}">
                      <a16:creationId xmlns="" xmlns:a16="http://schemas.microsoft.com/office/drawing/2014/main" id="{DD506070-295A-42A2-A88A-9E9BD754D637}"/>
                    </a:ext>
                  </a:extLst>
                </p:cNvPr>
                <p:cNvSpPr txBox="1"/>
                <p:nvPr/>
              </p:nvSpPr>
              <p:spPr>
                <a:xfrm>
                  <a:off x="355393" y="2367570"/>
                  <a:ext cx="92070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9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D506070-295A-42A2-A88A-9E9BD754D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93" y="2367570"/>
                  <a:ext cx="920701" cy="18466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3311" r="-4636" b="-967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918935" y="1924607"/>
              <a:ext cx="290336" cy="76507"/>
              <a:chOff x="7529811" y="3713163"/>
              <a:chExt cx="640072" cy="158750"/>
            </a:xfrm>
          </p:grpSpPr>
          <p:cxnSp>
            <p:nvCxnSpPr>
              <p:cNvPr id="118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CuadroTexto"/>
                <p:cNvSpPr txBox="1"/>
                <p:nvPr/>
              </p:nvSpPr>
              <p:spPr>
                <a:xfrm>
                  <a:off x="630341" y="1526303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0" name="2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41" y="1526303"/>
                  <a:ext cx="41408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126 CuadroTexto"/>
                <p:cNvSpPr txBox="1"/>
                <p:nvPr/>
              </p:nvSpPr>
              <p:spPr>
                <a:xfrm>
                  <a:off x="648085" y="1881982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27" name="12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85" y="1881982"/>
                  <a:ext cx="418256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/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Comparador</a:t>
                </a:r>
                <a:r>
                  <a:rPr lang="en-US" dirty="0" smtClean="0"/>
                  <a:t>  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2EA1A8-84AE-490C-A954-576D2AF4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2" y="496711"/>
                <a:ext cx="2822119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E02EA1A8-84AE-490C-A954-576D2AF4371A}"/>
                  </a:ext>
                </a:extLst>
              </p:cNvPr>
              <p:cNvSpPr txBox="1"/>
              <p:nvPr/>
            </p:nvSpPr>
            <p:spPr>
              <a:xfrm>
                <a:off x="4856051" y="312045"/>
                <a:ext cx="2822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Comparador</a:t>
                </a:r>
                <a:r>
                  <a:rPr lang="en-US" dirty="0" smtClean="0"/>
                  <a:t>  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2EA1A8-84AE-490C-A954-576D2AF4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51" y="312045"/>
                <a:ext cx="2822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44" t="-8197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828310" y="4241957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10" y="4241957"/>
                <a:ext cx="179337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828309" y="4684099"/>
                <a:ext cx="18927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09" y="4684099"/>
                <a:ext cx="1892761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808041" y="5133944"/>
                <a:ext cx="2027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41" y="5133944"/>
                <a:ext cx="202741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15 Grupo"/>
          <p:cNvGrpSpPr/>
          <p:nvPr/>
        </p:nvGrpSpPr>
        <p:grpSpPr>
          <a:xfrm>
            <a:off x="1421894" y="1579280"/>
            <a:ext cx="2787499" cy="959051"/>
            <a:chOff x="1421894" y="1741159"/>
            <a:chExt cx="278749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421894" y="1975134"/>
              <a:ext cx="775168" cy="20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111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478017" y="2119810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017" y="2119810"/>
                <a:ext cx="973535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2516" r="-629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554208" y="1443577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08" y="1443577"/>
                <a:ext cx="448904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591263" y="1891290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63" y="1891290"/>
                <a:ext cx="458908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88980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88980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8 Grupo"/>
          <p:cNvGrpSpPr/>
          <p:nvPr/>
        </p:nvGrpSpPr>
        <p:grpSpPr>
          <a:xfrm>
            <a:off x="223089" y="266740"/>
            <a:ext cx="936445" cy="1543055"/>
            <a:chOff x="51805" y="906812"/>
            <a:chExt cx="936445" cy="1543055"/>
          </a:xfrm>
        </p:grpSpPr>
        <p:grpSp>
          <p:nvGrpSpPr>
            <p:cNvPr id="56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315809" y="1406377"/>
              <a:ext cx="290336" cy="76507"/>
              <a:chOff x="7529811" y="3713163"/>
              <a:chExt cx="640072" cy="158750"/>
            </a:xfrm>
          </p:grpSpPr>
          <p:cxnSp>
            <p:nvCxnSpPr>
              <p:cNvPr id="57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427201" y="1174740"/>
              <a:ext cx="55282" cy="119978"/>
              <a:chOff x="7132321" y="4612913"/>
              <a:chExt cx="119270" cy="287888"/>
            </a:xfrm>
          </p:grpSpPr>
          <p:sp>
            <p:nvSpPr>
              <p:cNvPr id="8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76590" y="906812"/>
                  <a:ext cx="9116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0" y="906812"/>
                  <a:ext cx="911660" cy="18466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356" r="-402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31 Grupo"/>
            <p:cNvGrpSpPr/>
            <p:nvPr/>
          </p:nvGrpSpPr>
          <p:grpSpPr>
            <a:xfrm>
              <a:off x="348252" y="1785454"/>
              <a:ext cx="225453" cy="125694"/>
              <a:chOff x="915643" y="2091345"/>
              <a:chExt cx="244490" cy="115830"/>
            </a:xfrm>
          </p:grpSpPr>
          <p:cxnSp>
            <p:nvCxnSpPr>
              <p:cNvPr id="13" name="12 Conector recto"/>
              <p:cNvCxnSpPr/>
              <p:nvPr/>
            </p:nvCxnSpPr>
            <p:spPr>
              <a:xfrm>
                <a:off x="915643" y="2091345"/>
                <a:ext cx="2444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30 Grupo"/>
              <p:cNvGrpSpPr/>
              <p:nvPr/>
            </p:nvGrpSpPr>
            <p:grpSpPr>
              <a:xfrm>
                <a:off x="934679" y="2147530"/>
                <a:ext cx="206417" cy="59645"/>
                <a:chOff x="4044402" y="3688866"/>
                <a:chExt cx="456716" cy="152186"/>
              </a:xfrm>
            </p:grpSpPr>
            <p:sp>
              <p:nvSpPr>
                <p:cNvPr id="85" name="84 Arco"/>
                <p:cNvSpPr/>
                <p:nvPr/>
              </p:nvSpPr>
              <p:spPr>
                <a:xfrm flipH="1">
                  <a:off x="4044402" y="3688867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86" name="85 Arco"/>
                <p:cNvSpPr/>
                <p:nvPr/>
              </p:nvSpPr>
              <p:spPr>
                <a:xfrm>
                  <a:off x="4044402" y="3688866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cxnSp>
          <p:nvCxnSpPr>
            <p:cNvPr id="36" name="35 Conector recto"/>
            <p:cNvCxnSpPr/>
            <p:nvPr/>
          </p:nvCxnSpPr>
          <p:spPr>
            <a:xfrm>
              <a:off x="463215" y="1550066"/>
              <a:ext cx="0" cy="235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463215" y="1865500"/>
              <a:ext cx="0" cy="235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182">
              <a:extLst>
                <a:ext uri="{FF2B5EF4-FFF2-40B4-BE49-F238E27FC236}">
                  <a16:creationId xmlns="" xmlns:a16="http://schemas.microsoft.com/office/drawing/2014/main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0710" y="2087747"/>
              <a:ext cx="55282" cy="119978"/>
              <a:chOff x="7132321" y="4612913"/>
              <a:chExt cx="119270" cy="287888"/>
            </a:xfrm>
          </p:grpSpPr>
          <p:sp>
            <p:nvSpPr>
              <p:cNvPr id="89" name="Oval 183">
                <a:extLst>
                  <a:ext uri="{FF2B5EF4-FFF2-40B4-BE49-F238E27FC236}">
                    <a16:creationId xmlns="" xmlns:a16="http://schemas.microsoft.com/office/drawing/2014/main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184">
                <a:extLst>
                  <a:ext uri="{FF2B5EF4-FFF2-40B4-BE49-F238E27FC236}">
                    <a16:creationId xmlns="" xmlns:a16="http://schemas.microsoft.com/office/drawing/2014/main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190">
                  <a:extLst>
                    <a:ext uri="{FF2B5EF4-FFF2-40B4-BE49-F238E27FC236}">
                      <a16:creationId xmlns="" xmlns:a16="http://schemas.microsoft.com/office/drawing/2014/main" id="{DD506070-295A-42A2-A88A-9E9BD754D637}"/>
                    </a:ext>
                  </a:extLst>
                </p:cNvPr>
                <p:cNvSpPr txBox="1"/>
                <p:nvPr/>
              </p:nvSpPr>
              <p:spPr>
                <a:xfrm>
                  <a:off x="55062" y="2265201"/>
                  <a:ext cx="92070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1" name="TextBox 19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D506070-295A-42A2-A88A-9E9BD754D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2" y="2265201"/>
                  <a:ext cx="920701" cy="18466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311" r="-463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38 CuadroTexto"/>
                <p:cNvSpPr txBox="1"/>
                <p:nvPr/>
              </p:nvSpPr>
              <p:spPr>
                <a:xfrm>
                  <a:off x="144309" y="1299462"/>
                  <a:ext cx="3105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39" name="3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09" y="1299462"/>
                  <a:ext cx="310598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91 CuadroTexto"/>
                <p:cNvSpPr txBox="1"/>
                <p:nvPr/>
              </p:nvSpPr>
              <p:spPr>
                <a:xfrm>
                  <a:off x="51805" y="1723897"/>
                  <a:ext cx="3079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92" name="9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" y="1723897"/>
                  <a:ext cx="307905" cy="2616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870110" y="1465813"/>
            <a:ext cx="290336" cy="76507"/>
            <a:chOff x="7529811" y="3713163"/>
            <a:chExt cx="640072" cy="158750"/>
          </a:xfrm>
        </p:grpSpPr>
        <p:cxnSp>
          <p:nvCxnSpPr>
            <p:cNvPr id="9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107 Grupo"/>
          <p:cNvGrpSpPr/>
          <p:nvPr/>
        </p:nvGrpSpPr>
        <p:grpSpPr>
          <a:xfrm>
            <a:off x="3930071" y="1643341"/>
            <a:ext cx="153559" cy="421627"/>
            <a:chOff x="7941552" y="4832370"/>
            <a:chExt cx="259147" cy="613871"/>
          </a:xfrm>
        </p:grpSpPr>
        <p:cxnSp>
          <p:nvCxnSpPr>
            <p:cNvPr id="109" name="108 Conector recto"/>
            <p:cNvCxnSpPr/>
            <p:nvPr/>
          </p:nvCxnSpPr>
          <p:spPr>
            <a:xfrm>
              <a:off x="8072281" y="4832370"/>
              <a:ext cx="508" cy="6138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109 Triángulo isósceles"/>
            <p:cNvSpPr/>
            <p:nvPr/>
          </p:nvSpPr>
          <p:spPr>
            <a:xfrm flipV="1">
              <a:off x="7952558" y="5064922"/>
              <a:ext cx="237134" cy="170136"/>
            </a:xfrm>
            <a:prstGeom prst="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11" name="110 Conector recto"/>
            <p:cNvCxnSpPr/>
            <p:nvPr/>
          </p:nvCxnSpPr>
          <p:spPr>
            <a:xfrm flipH="1">
              <a:off x="7941552" y="5222517"/>
              <a:ext cx="259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3985216" y="1247456"/>
            <a:ext cx="55282" cy="119978"/>
            <a:chOff x="7132321" y="4612913"/>
            <a:chExt cx="119270" cy="287888"/>
          </a:xfrm>
        </p:grpSpPr>
        <p:sp>
          <p:nvSpPr>
            <p:cNvPr id="113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4000459" y="106279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59" y="1062790"/>
                <a:ext cx="488980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6250" r="-875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4017516" y="1369153"/>
                <a:ext cx="507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5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050" b="0" i="1" smtClean="0">
                              <a:latin typeface="Cambria Math"/>
                            </a:rPr>
                            <m:t>𝐿𝐸𝐷</m:t>
                          </m:r>
                        </m:sub>
                      </m:sSub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16" y="1369153"/>
                <a:ext cx="507960" cy="2616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3533854" y="1734422"/>
                <a:ext cx="4821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𝐿𝐸𝐷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54" y="1734422"/>
                <a:ext cx="482120" cy="2616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53 Grupo"/>
          <p:cNvGrpSpPr/>
          <p:nvPr/>
        </p:nvGrpSpPr>
        <p:grpSpPr>
          <a:xfrm>
            <a:off x="4118575" y="1693439"/>
            <a:ext cx="244292" cy="152668"/>
            <a:chOff x="4077108" y="3740561"/>
            <a:chExt cx="593116" cy="452003"/>
          </a:xfrm>
        </p:grpSpPr>
        <p:cxnSp>
          <p:nvCxnSpPr>
            <p:cNvPr id="46" name="45 Conector recto"/>
            <p:cNvCxnSpPr/>
            <p:nvPr/>
          </p:nvCxnSpPr>
          <p:spPr>
            <a:xfrm flipV="1">
              <a:off x="4077108" y="3998037"/>
              <a:ext cx="412331" cy="194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4244949" y="3935088"/>
              <a:ext cx="244490" cy="688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 flipV="1">
              <a:off x="4257893" y="3740561"/>
              <a:ext cx="412331" cy="1945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117 Grupo"/>
          <p:cNvGrpSpPr/>
          <p:nvPr/>
        </p:nvGrpSpPr>
        <p:grpSpPr>
          <a:xfrm>
            <a:off x="4263011" y="1712559"/>
            <a:ext cx="244292" cy="152668"/>
            <a:chOff x="4077108" y="3740561"/>
            <a:chExt cx="593116" cy="452003"/>
          </a:xfrm>
        </p:grpSpPr>
        <p:cxnSp>
          <p:nvCxnSpPr>
            <p:cNvPr id="119" name="118 Conector recto"/>
            <p:cNvCxnSpPr/>
            <p:nvPr/>
          </p:nvCxnSpPr>
          <p:spPr>
            <a:xfrm flipV="1">
              <a:off x="4077108" y="3998037"/>
              <a:ext cx="412331" cy="194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/>
            <p:nvPr/>
          </p:nvCxnSpPr>
          <p:spPr>
            <a:xfrm>
              <a:off x="4244949" y="3935088"/>
              <a:ext cx="244490" cy="688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120 Conector recto"/>
            <p:cNvCxnSpPr/>
            <p:nvPr/>
          </p:nvCxnSpPr>
          <p:spPr>
            <a:xfrm flipV="1">
              <a:off x="4257893" y="3740561"/>
              <a:ext cx="412331" cy="1945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129 Grupo"/>
          <p:cNvGrpSpPr/>
          <p:nvPr/>
        </p:nvGrpSpPr>
        <p:grpSpPr>
          <a:xfrm>
            <a:off x="355393" y="3106050"/>
            <a:ext cx="7239740" cy="3670313"/>
            <a:chOff x="1389150" y="2628016"/>
            <a:chExt cx="7239740" cy="3670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130 CuadroTexto"/>
                <p:cNvSpPr txBox="1"/>
                <p:nvPr/>
              </p:nvSpPr>
              <p:spPr>
                <a:xfrm>
                  <a:off x="5355304" y="2628016"/>
                  <a:ext cx="3273586" cy="83099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CR" sz="1600" dirty="0" smtClean="0"/>
                    <a:t>Práctica: Diseñe el circuito para que el LED se encienda luego de 20 minutos si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31" name="13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304" y="2628016"/>
                  <a:ext cx="3273586" cy="83099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28" t="-1449" b="-7971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131 CuadroTexto"/>
                <p:cNvSpPr txBox="1"/>
                <p:nvPr/>
              </p:nvSpPr>
              <p:spPr>
                <a:xfrm>
                  <a:off x="1389150" y="5248683"/>
                  <a:ext cx="3840230" cy="104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latin typeface="Cambria Math"/>
                          </a:rPr>
                          <m:t>∗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𝑅𝑒𝑐𝑢𝑒𝑟𝑑𝑒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𝑞𝑢𝑒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𝑙𝑎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𝑒𝑐𝑢𝑎𝑐𝑖</m:t>
                        </m:r>
                        <m:r>
                          <a:rPr lang="es-CR" sz="1400" b="0" i="1" smtClean="0">
                            <a:latin typeface="Cambria Math"/>
                          </a:rPr>
                          <m:t>ó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𝑛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𝑑𝑒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𝑐𝑎𝑟𝑔𝑎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𝑑𝑒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𝑢𝑛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𝑐𝑎𝑝𝑎𝑐𝑖𝑡𝑜𝑟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s-CR" sz="14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latin typeface="Cambria Math"/>
                          </a:rPr>
                          <m:t>𝑣𝑖𝑒𝑛𝑒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𝑑𝑎𝑑𝑜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𝑝𝑜𝑟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𝑙𝑎</m:t>
                        </m:r>
                        <m:r>
                          <a:rPr lang="es-CR" sz="1400" b="0" i="1" smtClean="0">
                            <a:latin typeface="Cambria Math"/>
                          </a:rPr>
                          <m:t> 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𝑓</m:t>
                        </m:r>
                        <m:r>
                          <a:rPr lang="es-CR" sz="1400" b="0" i="1" smtClean="0">
                            <a:latin typeface="Cambria Math"/>
                          </a:rPr>
                          <m:t>ó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𝑟𝑚𝑢𝑙𝑎</m:t>
                        </m:r>
                        <m:r>
                          <a:rPr lang="es-CR" sz="1400" b="0" i="1" smtClean="0">
                            <a:latin typeface="Cambria Math"/>
                          </a:rPr>
                          <m:t>: </m:t>
                        </m:r>
                      </m:oMath>
                    </m:oMathPara>
                  </a14:m>
                  <a:endParaRPr lang="es-CR" sz="1400" b="0" dirty="0" smtClean="0"/>
                </a:p>
                <a:p>
                  <a:pPr/>
                  <a:r>
                    <a:rPr lang="es-CR" sz="1400" b="0" dirty="0" smtClean="0"/>
                    <a:t/>
                  </a:r>
                  <a:br>
                    <a:rPr lang="es-CR" sz="1400" b="0" dirty="0" smtClean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s-CR" sz="14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𝐶𝐶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𝐸𝐸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4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CR" sz="14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s-CR" sz="1400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s-CR" sz="1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 smtClean="0"/>
                </a:p>
              </p:txBody>
            </p:sp>
          </mc:Choice>
          <mc:Fallback xmlns="">
            <p:sp>
              <p:nvSpPr>
                <p:cNvPr id="129" name="12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150" y="5248683"/>
                  <a:ext cx="3840230" cy="1049646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1365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132 CuadroTexto"/>
                <p:cNvSpPr txBox="1"/>
                <p:nvPr/>
              </p:nvSpPr>
              <p:spPr>
                <a:xfrm>
                  <a:off x="5229380" y="6006212"/>
                  <a:ext cx="6489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i="1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s-CR" sz="11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s-CR" sz="1100" b="0" i="1" smtClean="0">
                            <a:latin typeface="Cambria Math"/>
                            <a:ea typeface="Cambria Math"/>
                          </a:rPr>
                          <m:t>𝑅𝐶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30" name="12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380" y="6006212"/>
                  <a:ext cx="648959" cy="26161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144 Grupo"/>
          <p:cNvGrpSpPr/>
          <p:nvPr/>
        </p:nvGrpSpPr>
        <p:grpSpPr>
          <a:xfrm>
            <a:off x="8313685" y="3179442"/>
            <a:ext cx="3678757" cy="2915568"/>
            <a:chOff x="8313685" y="3179442"/>
            <a:chExt cx="3678757" cy="2915568"/>
          </a:xfrm>
        </p:grpSpPr>
        <p:grpSp>
          <p:nvGrpSpPr>
            <p:cNvPr id="146" name="145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53" name="152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15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146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147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148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15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152" name="151 CuadroTexto"/>
            <p:cNvSpPr txBox="1"/>
            <p:nvPr/>
          </p:nvSpPr>
          <p:spPr>
            <a:xfrm>
              <a:off x="9925908" y="532389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</p:grpSp>
      <p:cxnSp>
        <p:nvCxnSpPr>
          <p:cNvPr id="155" name="154 Conector recto"/>
          <p:cNvCxnSpPr/>
          <p:nvPr/>
        </p:nvCxnSpPr>
        <p:spPr>
          <a:xfrm>
            <a:off x="10463624" y="3811978"/>
            <a:ext cx="114515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"/>
          <p:cNvCxnSpPr/>
          <p:nvPr/>
        </p:nvCxnSpPr>
        <p:spPr>
          <a:xfrm>
            <a:off x="8434426" y="5563478"/>
            <a:ext cx="202919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 de flecha"/>
          <p:cNvCxnSpPr/>
          <p:nvPr/>
        </p:nvCxnSpPr>
        <p:spPr>
          <a:xfrm>
            <a:off x="9525000" y="3962400"/>
            <a:ext cx="838200" cy="152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200" b="0" dirty="0" smtClean="0"/>
                  <a:t>Caso ideal: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43" y="3778157"/>
                <a:ext cx="903774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10067" t="-13333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56801" y="4840741"/>
                <a:ext cx="3550587" cy="378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R" sz="1600" b="0" dirty="0" smtClean="0"/>
                  <a:t>Trip Point (punto de Activación)</a:t>
                </a:r>
                <a14:m>
                  <m:oMath xmlns:m="http://schemas.openxmlformats.org/officeDocument/2006/math">
                    <m:r>
                      <a:rPr lang="es-C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sz="16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CR" sz="1600" b="0" i="1" smtClean="0">
                        <a:latin typeface="Cambria Math"/>
                      </a:rPr>
                      <m:t>15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9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01" y="4840741"/>
                <a:ext cx="3550587" cy="378822"/>
              </a:xfrm>
              <a:prstGeom prst="rect">
                <a:avLst/>
              </a:prstGeom>
              <a:blipFill rotWithShape="1">
                <a:blip r:embed="rId30"/>
                <a:stretch>
                  <a:fillRect l="-3608" t="-1613" r="-859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159 Conector recto de flecha"/>
          <p:cNvCxnSpPr/>
          <p:nvPr/>
        </p:nvCxnSpPr>
        <p:spPr>
          <a:xfrm flipV="1">
            <a:off x="8816122" y="4800600"/>
            <a:ext cx="1547078" cy="2295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 flipH="1" flipV="1">
            <a:off x="10463624" y="3811978"/>
            <a:ext cx="7689" cy="17647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161 Grupo"/>
          <p:cNvGrpSpPr/>
          <p:nvPr/>
        </p:nvGrpSpPr>
        <p:grpSpPr>
          <a:xfrm>
            <a:off x="40737" y="2382537"/>
            <a:ext cx="1228611" cy="1401087"/>
            <a:chOff x="355393" y="1151149"/>
            <a:chExt cx="1228611" cy="1401087"/>
          </a:xfrm>
        </p:grpSpPr>
        <p:grpSp>
          <p:nvGrpSpPr>
            <p:cNvPr id="163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911563" y="1650714"/>
              <a:ext cx="290336" cy="76507"/>
              <a:chOff x="7529811" y="3713163"/>
              <a:chExt cx="640072" cy="158750"/>
            </a:xfrm>
          </p:grpSpPr>
          <p:cxnSp>
            <p:nvCxnSpPr>
              <p:cNvPr id="184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1022955" y="1419077"/>
              <a:ext cx="55282" cy="119978"/>
              <a:chOff x="7132321" y="4612913"/>
              <a:chExt cx="119270" cy="287888"/>
            </a:xfrm>
          </p:grpSpPr>
          <p:sp>
            <p:nvSpPr>
              <p:cNvPr id="18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672344" y="1151149"/>
                  <a:ext cx="9116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4" y="1151149"/>
                  <a:ext cx="911660" cy="18466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2667" r="-4000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6" name="Group 182">
              <a:extLst>
                <a:ext uri="{FF2B5EF4-FFF2-40B4-BE49-F238E27FC236}">
                  <a16:creationId xmlns="" xmlns:a16="http://schemas.microsoft.com/office/drawing/2014/main" id="{0646D11C-040D-43CA-8143-1B110D2FB131}"/>
                </a:ext>
              </a:extLst>
            </p:cNvPr>
            <p:cNvGrpSpPr/>
            <p:nvPr/>
          </p:nvGrpSpPr>
          <p:grpSpPr>
            <a:xfrm rot="10800000">
              <a:off x="1024598" y="2102720"/>
              <a:ext cx="55282" cy="119978"/>
              <a:chOff x="7132321" y="4612913"/>
              <a:chExt cx="119270" cy="287888"/>
            </a:xfrm>
          </p:grpSpPr>
          <p:sp>
            <p:nvSpPr>
              <p:cNvPr id="180" name="Oval 183">
                <a:extLst>
                  <a:ext uri="{FF2B5EF4-FFF2-40B4-BE49-F238E27FC236}">
                    <a16:creationId xmlns="" xmlns:a16="http://schemas.microsoft.com/office/drawing/2014/main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4">
                <a:extLst>
                  <a:ext uri="{FF2B5EF4-FFF2-40B4-BE49-F238E27FC236}">
                    <a16:creationId xmlns="" xmlns:a16="http://schemas.microsoft.com/office/drawing/2014/main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90">
                  <a:extLst>
                    <a:ext uri="{FF2B5EF4-FFF2-40B4-BE49-F238E27FC236}">
                      <a16:creationId xmlns="" xmlns:a16="http://schemas.microsoft.com/office/drawing/2014/main" id="{DD506070-295A-42A2-A88A-9E9BD754D637}"/>
                    </a:ext>
                  </a:extLst>
                </p:cNvPr>
                <p:cNvSpPr txBox="1"/>
                <p:nvPr/>
              </p:nvSpPr>
              <p:spPr>
                <a:xfrm>
                  <a:off x="355393" y="2367570"/>
                  <a:ext cx="92070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  <m:r>
                          <a:rPr lang="es-CR" sz="1200" b="0" i="1" smtClean="0">
                            <a:latin typeface="Cambria Math"/>
                          </a:rPr>
                          <m:t>=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9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D506070-295A-42A2-A88A-9E9BD754D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93" y="2367570"/>
                  <a:ext cx="920701" cy="18466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3311" r="-4636" b="-967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918935" y="1924607"/>
              <a:ext cx="290336" cy="76507"/>
              <a:chOff x="7529811" y="3713163"/>
              <a:chExt cx="640072" cy="158750"/>
            </a:xfrm>
          </p:grpSpPr>
          <p:cxnSp>
            <p:nvCxnSpPr>
              <p:cNvPr id="171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168 CuadroTexto"/>
                <p:cNvSpPr txBox="1"/>
                <p:nvPr/>
              </p:nvSpPr>
              <p:spPr>
                <a:xfrm>
                  <a:off x="630341" y="1526303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0" name="2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41" y="1526303"/>
                  <a:ext cx="414088" cy="307777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169 CuadroTexto"/>
                <p:cNvSpPr txBox="1"/>
                <p:nvPr/>
              </p:nvSpPr>
              <p:spPr>
                <a:xfrm>
                  <a:off x="648085" y="1881982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27" name="12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85" y="1881982"/>
                  <a:ext cx="418256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17 Conector angular"/>
          <p:cNvCxnSpPr/>
          <p:nvPr/>
        </p:nvCxnSpPr>
        <p:spPr>
          <a:xfrm rot="16200000" flipH="1">
            <a:off x="624875" y="1032373"/>
            <a:ext cx="801704" cy="792334"/>
          </a:xfrm>
          <a:prstGeom prst="bentConnector3">
            <a:avLst>
              <a:gd name="adj1" fmla="val -33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/>
          <p:nvPr/>
        </p:nvCxnSpPr>
        <p:spPr>
          <a:xfrm flipV="1">
            <a:off x="722401" y="2247792"/>
            <a:ext cx="1002597" cy="817676"/>
          </a:xfrm>
          <a:prstGeom prst="bentConnector3">
            <a:avLst>
              <a:gd name="adj1" fmla="val 70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774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VS </a:t>
            </a:r>
            <a:r>
              <a:rPr lang="en-US" dirty="0" err="1" smtClean="0"/>
              <a:t>Ganancia</a:t>
            </a:r>
            <a:r>
              <a:rPr lang="en-US" dirty="0" smtClean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1724998" y="1579280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26" y="1742117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03" y="2089032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8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6" y="2091345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578904" y="1829477"/>
            <a:ext cx="292187" cy="249891"/>
            <a:chOff x="6176852" y="2698817"/>
            <a:chExt cx="292187" cy="249891"/>
          </a:xfrm>
        </p:grpSpPr>
        <p:cxnSp>
          <p:nvCxnSpPr>
            <p:cNvPr id="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646617" y="1709414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305" y="1473921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05" y="1473921"/>
                <a:ext cx="404021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9091" r="-9091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646313" y="2292376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529038" y="2509538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038" y="2509538"/>
                <a:ext cx="404021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3030" r="-9091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54 Grupo"/>
          <p:cNvGrpSpPr/>
          <p:nvPr/>
        </p:nvGrpSpPr>
        <p:grpSpPr>
          <a:xfrm>
            <a:off x="8260521" y="3179442"/>
            <a:ext cx="3731921" cy="2915568"/>
            <a:chOff x="8260521" y="3179442"/>
            <a:chExt cx="3731921" cy="2915568"/>
          </a:xfrm>
        </p:grpSpPr>
        <p:grpSp>
          <p:nvGrpSpPr>
            <p:cNvPr id="38" name="37 Grupo"/>
            <p:cNvGrpSpPr/>
            <p:nvPr/>
          </p:nvGrpSpPr>
          <p:grpSpPr>
            <a:xfrm>
              <a:off x="8313685" y="3310247"/>
              <a:ext cx="3304088" cy="2784763"/>
              <a:chOff x="8313685" y="3310247"/>
              <a:chExt cx="3304088" cy="2784763"/>
            </a:xfrm>
          </p:grpSpPr>
          <p:cxnSp>
            <p:nvCxnSpPr>
              <p:cNvPr id="19" name="18 Conector recto de flecha"/>
              <p:cNvCxnSpPr/>
              <p:nvPr/>
            </p:nvCxnSpPr>
            <p:spPr>
              <a:xfrm>
                <a:off x="8313685" y="4702629"/>
                <a:ext cx="33040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9925908" y="3310247"/>
                <a:ext cx="0" cy="2784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39 Conector recto"/>
            <p:cNvCxnSpPr/>
            <p:nvPr/>
          </p:nvCxnSpPr>
          <p:spPr>
            <a:xfrm flipV="1">
              <a:off x="9108374" y="3811979"/>
              <a:ext cx="1674421" cy="17694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10783712" y="3811979"/>
              <a:ext cx="70592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8402573" y="5576756"/>
              <a:ext cx="70592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9602107" y="368886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</a:t>
              </a:r>
              <a:endParaRPr lang="es-CR" sz="1000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9925908" y="5453645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</a:t>
              </a:r>
              <a:endParaRPr lang="es-CR" sz="1000" dirty="0"/>
            </a:p>
          </p:txBody>
        </p:sp>
        <p:cxnSp>
          <p:nvCxnSpPr>
            <p:cNvPr id="46" name="45 Conector recto"/>
            <p:cNvCxnSpPr>
              <a:stCxn id="44" idx="3"/>
            </p:cNvCxnSpPr>
            <p:nvPr/>
          </p:nvCxnSpPr>
          <p:spPr>
            <a:xfrm flipV="1">
              <a:off x="9918219" y="3811977"/>
              <a:ext cx="865493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V="1">
              <a:off x="9052726" y="5576342"/>
              <a:ext cx="865493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0782795" y="3811977"/>
              <a:ext cx="917" cy="884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9109413" y="4702629"/>
              <a:ext cx="917" cy="8847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4 CuadroTexto"/>
            <p:cNvSpPr txBox="1"/>
            <p:nvPr/>
          </p:nvSpPr>
          <p:spPr>
            <a:xfrm>
              <a:off x="10625656" y="4702629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150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Rectángulo"/>
                <p:cNvSpPr/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6" name="7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306" y="4702629"/>
                  <a:ext cx="589136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Rectángulo"/>
                <p:cNvSpPr/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05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05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05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050" b="0" i="0" smtClean="0">
                            <a:latin typeface="Cambria Math"/>
                          </a:rPr>
                          <m:t>,</m:t>
                        </m:r>
                        <m:r>
                          <a:rPr lang="es-CR" sz="105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77" name="7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924" y="3179442"/>
                  <a:ext cx="485389" cy="25391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77 CuadroTexto"/>
            <p:cNvSpPr txBox="1"/>
            <p:nvPr/>
          </p:nvSpPr>
          <p:spPr>
            <a:xfrm>
              <a:off x="8816122" y="445640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-150</a:t>
              </a:r>
              <a:endParaRPr lang="es-CR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0879451" y="3959593"/>
                  <a:ext cx="603050" cy="171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s-CR" sz="11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s-CR" sz="11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s-CR" sz="1100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9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451" y="3959593"/>
                  <a:ext cx="603050" cy="17120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051" t="-7143" r="-3030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16574" y="3528986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81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349801" y="5595912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cxnSp>
          <p:nvCxnSpPr>
            <p:cNvPr id="50" name="49 Conector recto de flecha"/>
            <p:cNvCxnSpPr>
              <a:stCxn id="79" idx="1"/>
            </p:cNvCxnSpPr>
            <p:nvPr/>
          </p:nvCxnSpPr>
          <p:spPr>
            <a:xfrm flipH="1" flipV="1">
              <a:off x="10694504" y="3959593"/>
              <a:ext cx="184947" cy="8560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flipV="1">
              <a:off x="9684343" y="4456408"/>
              <a:ext cx="492192" cy="52011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/>
            <p:nvPr/>
          </p:nvCxnSpPr>
          <p:spPr>
            <a:xfrm flipV="1">
              <a:off x="9918219" y="4456408"/>
              <a:ext cx="258316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112 CuadroTexto"/>
            <p:cNvSpPr txBox="1"/>
            <p:nvPr/>
          </p:nvSpPr>
          <p:spPr>
            <a:xfrm>
              <a:off x="9634968" y="43252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5</a:t>
              </a:r>
              <a:endParaRPr lang="es-CR" sz="1000" dirty="0"/>
            </a:p>
          </p:txBody>
        </p:sp>
        <p:cxnSp>
          <p:nvCxnSpPr>
            <p:cNvPr id="114" name="113 Conector recto"/>
            <p:cNvCxnSpPr/>
            <p:nvPr/>
          </p:nvCxnSpPr>
          <p:spPr>
            <a:xfrm flipV="1">
              <a:off x="9684343" y="4983726"/>
              <a:ext cx="258316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14 CuadroTexto"/>
            <p:cNvSpPr txBox="1"/>
            <p:nvPr/>
          </p:nvSpPr>
          <p:spPr>
            <a:xfrm>
              <a:off x="9885358" y="4841128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-5</a:t>
              </a:r>
              <a:endParaRPr lang="es-CR" sz="1000" dirty="0"/>
            </a:p>
          </p:txBody>
        </p:sp>
        <p:cxnSp>
          <p:nvCxnSpPr>
            <p:cNvPr id="116" name="115 Conector recto"/>
            <p:cNvCxnSpPr/>
            <p:nvPr/>
          </p:nvCxnSpPr>
          <p:spPr>
            <a:xfrm>
              <a:off x="10176535" y="4448405"/>
              <a:ext cx="136285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/>
            <p:nvPr/>
          </p:nvCxnSpPr>
          <p:spPr>
            <a:xfrm>
              <a:off x="8313685" y="4970738"/>
              <a:ext cx="136285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10821392" y="4223260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120" name="TextBox 31">
              <a:extLst>
                <a:ext uri="{FF2B5EF4-FFF2-40B4-BE49-F238E27FC236}">
                  <a16:creationId xmlns="" xmlns:a16="http://schemas.microsoft.com/office/drawing/2014/main" id="{AFDFABC7-9FD6-4358-BAE3-6DE9C4E6F906}"/>
                </a:ext>
              </a:extLst>
            </p:cNvPr>
            <p:cNvSpPr txBox="1"/>
            <p:nvPr/>
          </p:nvSpPr>
          <p:spPr>
            <a:xfrm>
              <a:off x="8260521" y="4944701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Saturación</a:t>
              </a:r>
              <a:endParaRPr lang="en-US" sz="1050" dirty="0"/>
            </a:p>
          </p:txBody>
        </p:sp>
        <p:sp>
          <p:nvSpPr>
            <p:cNvPr id="121" name="120 CuadroTexto"/>
            <p:cNvSpPr txBox="1"/>
            <p:nvPr/>
          </p:nvSpPr>
          <p:spPr>
            <a:xfrm>
              <a:off x="10029789" y="469669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smtClean="0"/>
                <a:t>50</a:t>
              </a:r>
              <a:endParaRPr lang="es-CR" sz="1000" dirty="0"/>
            </a:p>
          </p:txBody>
        </p:sp>
        <p:cxnSp>
          <p:nvCxnSpPr>
            <p:cNvPr id="122" name="121 Conector recto"/>
            <p:cNvCxnSpPr/>
            <p:nvPr/>
          </p:nvCxnSpPr>
          <p:spPr>
            <a:xfrm>
              <a:off x="10177452" y="4456409"/>
              <a:ext cx="0" cy="260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92 Grupo"/>
          <p:cNvGrpSpPr/>
          <p:nvPr/>
        </p:nvGrpSpPr>
        <p:grpSpPr>
          <a:xfrm>
            <a:off x="9930439" y="4983727"/>
            <a:ext cx="861069" cy="325618"/>
            <a:chOff x="9925908" y="4919718"/>
            <a:chExt cx="861069" cy="325618"/>
          </a:xfrm>
        </p:grpSpPr>
        <p:cxnSp>
          <p:nvCxnSpPr>
            <p:cNvPr id="85" name="84 Conector recto de flecha"/>
            <p:cNvCxnSpPr/>
            <p:nvPr/>
          </p:nvCxnSpPr>
          <p:spPr>
            <a:xfrm>
              <a:off x="9925908" y="4964239"/>
              <a:ext cx="86106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10786977" y="4919718"/>
              <a:ext cx="0" cy="2252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91 CuadroTexto"/>
            <p:cNvSpPr txBox="1"/>
            <p:nvPr/>
          </p:nvSpPr>
          <p:spPr>
            <a:xfrm>
              <a:off x="9992068" y="4983726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100" dirty="0" smtClean="0"/>
                <a:t>Precisión</a:t>
              </a:r>
              <a:endParaRPr lang="es-CR" sz="1100" dirty="0"/>
            </a:p>
          </p:txBody>
        </p:sp>
      </p:grpSp>
      <p:sp>
        <p:nvSpPr>
          <p:cNvPr id="84" name="83 CuadroTexto"/>
          <p:cNvSpPr txBox="1"/>
          <p:nvPr/>
        </p:nvSpPr>
        <p:spPr>
          <a:xfrm>
            <a:off x="1232836" y="4078147"/>
            <a:ext cx="373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Una forma de mejorar la precisión es reducir la alimentación DC</a:t>
            </a:r>
            <a:endParaRPr lang="es-CR" sz="1600" b="0" dirty="0" smtClean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7150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2374</Words>
  <Application>Microsoft Office PowerPoint</Application>
  <PresentationFormat>Personalizado</PresentationFormat>
  <Paragraphs>469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345</cp:revision>
  <dcterms:created xsi:type="dcterms:W3CDTF">2018-03-09T19:20:40Z</dcterms:created>
  <dcterms:modified xsi:type="dcterms:W3CDTF">2018-04-06T18:36:32Z</dcterms:modified>
</cp:coreProperties>
</file>