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0" r:id="rId3"/>
    <p:sldId id="324" r:id="rId4"/>
    <p:sldId id="351" r:id="rId5"/>
    <p:sldId id="352" r:id="rId6"/>
    <p:sldId id="354" r:id="rId7"/>
    <p:sldId id="353" r:id="rId8"/>
    <p:sldId id="356" r:id="rId9"/>
    <p:sldId id="357" r:id="rId10"/>
    <p:sldId id="358" r:id="rId11"/>
    <p:sldId id="359" r:id="rId12"/>
    <p:sldId id="360" r:id="rId13"/>
    <p:sldId id="363" r:id="rId14"/>
    <p:sldId id="362" r:id="rId15"/>
    <p:sldId id="364" r:id="rId16"/>
    <p:sldId id="365" r:id="rId17"/>
    <p:sldId id="366" r:id="rId18"/>
    <p:sldId id="3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DEEBF7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94660"/>
  </p:normalViewPr>
  <p:slideViewPr>
    <p:cSldViewPr snapToGrid="0">
      <p:cViewPr>
        <p:scale>
          <a:sx n="70" d="100"/>
          <a:sy n="70" d="100"/>
        </p:scale>
        <p:origin x="-462" y="-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790867395612703E-2"/>
          <c:y val="4.0327911414506944E-2"/>
          <c:w val="0.85529021737550359"/>
          <c:h val="0.91136044387042592"/>
        </c:manualLayout>
      </c:layout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ln w="28575"/>
          </c:spPr>
          <c:marker>
            <c:symbol val="none"/>
          </c:marker>
          <c:cat>
            <c:numRef>
              <c:f>Hoja1!$A$2:$A$14</c:f>
              <c:numCache>
                <c:formatCode>General</c:formatCode>
                <c:ptCount val="13"/>
                <c:pt idx="0">
                  <c:v>-30</c:v>
                </c:pt>
                <c:pt idx="1">
                  <c:v>-25</c:v>
                </c:pt>
                <c:pt idx="2">
                  <c:v>-20</c:v>
                </c:pt>
                <c:pt idx="3">
                  <c:v>-15</c:v>
                </c:pt>
                <c:pt idx="4">
                  <c:v>-10</c:v>
                </c:pt>
                <c:pt idx="5">
                  <c:v>-5</c:v>
                </c:pt>
                <c:pt idx="6">
                  <c:v>0</c:v>
                </c:pt>
                <c:pt idx="7">
                  <c:v>5</c:v>
                </c:pt>
                <c:pt idx="8">
                  <c:v>10</c:v>
                </c:pt>
                <c:pt idx="9">
                  <c:v>15</c:v>
                </c:pt>
                <c:pt idx="10">
                  <c:v>20</c:v>
                </c:pt>
                <c:pt idx="11">
                  <c:v>25</c:v>
                </c:pt>
                <c:pt idx="12">
                  <c:v>30</c:v>
                </c:pt>
              </c:numCache>
            </c:numRef>
          </c:cat>
          <c:val>
            <c:numRef>
              <c:f>Hoja1!$B$2:$B$14</c:f>
              <c:numCache>
                <c:formatCode>General</c:formatCode>
                <c:ptCount val="13"/>
                <c:pt idx="0">
                  <c:v>-15</c:v>
                </c:pt>
                <c:pt idx="1">
                  <c:v>-15</c:v>
                </c:pt>
                <c:pt idx="2">
                  <c:v>-15</c:v>
                </c:pt>
                <c:pt idx="3">
                  <c:v>-15</c:v>
                </c:pt>
                <c:pt idx="4">
                  <c:v>-10</c:v>
                </c:pt>
                <c:pt idx="5">
                  <c:v>-5</c:v>
                </c:pt>
                <c:pt idx="6">
                  <c:v>0</c:v>
                </c:pt>
                <c:pt idx="7">
                  <c:v>5</c:v>
                </c:pt>
                <c:pt idx="8">
                  <c:v>10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366784"/>
        <c:axId val="183368320"/>
      </c:lineChart>
      <c:catAx>
        <c:axId val="18336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es-CR"/>
          </a:p>
        </c:txPr>
        <c:crossAx val="183368320"/>
        <c:crosses val="autoZero"/>
        <c:auto val="1"/>
        <c:lblAlgn val="ctr"/>
        <c:lblOffset val="100"/>
        <c:noMultiLvlLbl val="0"/>
      </c:catAx>
      <c:valAx>
        <c:axId val="183368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es-CR"/>
          </a:p>
        </c:txPr>
        <c:crossAx val="183366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C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790867395612703E-2"/>
          <c:y val="4.0327911414506944E-2"/>
          <c:w val="0.85529021737550359"/>
          <c:h val="0.91136044387042592"/>
        </c:manualLayout>
      </c:layout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ln w="28575"/>
          </c:spPr>
          <c:marker>
            <c:symbol val="none"/>
          </c:marker>
          <c:cat>
            <c:numRef>
              <c:f>Hoja1!$A$2:$A$14</c:f>
              <c:numCache>
                <c:formatCode>General</c:formatCode>
                <c:ptCount val="13"/>
                <c:pt idx="0">
                  <c:v>30</c:v>
                </c:pt>
                <c:pt idx="1">
                  <c:v>-25</c:v>
                </c:pt>
                <c:pt idx="2">
                  <c:v>-20</c:v>
                </c:pt>
                <c:pt idx="3">
                  <c:v>-15</c:v>
                </c:pt>
                <c:pt idx="4">
                  <c:v>-10</c:v>
                </c:pt>
                <c:pt idx="5">
                  <c:v>-5</c:v>
                </c:pt>
                <c:pt idx="6">
                  <c:v>0</c:v>
                </c:pt>
                <c:pt idx="7">
                  <c:v>5</c:v>
                </c:pt>
                <c:pt idx="8">
                  <c:v>10</c:v>
                </c:pt>
                <c:pt idx="9">
                  <c:v>15</c:v>
                </c:pt>
                <c:pt idx="10">
                  <c:v>20</c:v>
                </c:pt>
                <c:pt idx="11">
                  <c:v>25</c:v>
                </c:pt>
                <c:pt idx="12">
                  <c:v>30</c:v>
                </c:pt>
              </c:numCache>
            </c:numRef>
          </c:cat>
          <c:val>
            <c:numRef>
              <c:f>Hoja1!$B$2:$B$14</c:f>
              <c:numCache>
                <c:formatCode>General</c:formatCode>
                <c:ptCount val="13"/>
                <c:pt idx="0">
                  <c:v>-15</c:v>
                </c:pt>
                <c:pt idx="1">
                  <c:v>-15</c:v>
                </c:pt>
                <c:pt idx="2">
                  <c:v>-15</c:v>
                </c:pt>
                <c:pt idx="3">
                  <c:v>-15</c:v>
                </c:pt>
                <c:pt idx="4">
                  <c:v>-10</c:v>
                </c:pt>
                <c:pt idx="5">
                  <c:v>-5</c:v>
                </c:pt>
                <c:pt idx="6">
                  <c:v>0</c:v>
                </c:pt>
                <c:pt idx="7">
                  <c:v>5</c:v>
                </c:pt>
                <c:pt idx="8">
                  <c:v>10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125952"/>
        <c:axId val="168127488"/>
      </c:lineChart>
      <c:catAx>
        <c:axId val="16812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es-CR"/>
          </a:p>
        </c:txPr>
        <c:crossAx val="168127488"/>
        <c:crosses val="autoZero"/>
        <c:auto val="1"/>
        <c:lblAlgn val="ctr"/>
        <c:lblOffset val="100"/>
        <c:noMultiLvlLbl val="0"/>
      </c:catAx>
      <c:valAx>
        <c:axId val="168127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es-CR"/>
          </a:p>
        </c:txPr>
        <c:crossAx val="1681259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C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C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790867395612703E-2"/>
          <c:y val="4.0327911414506944E-2"/>
          <c:w val="0.85529021737550359"/>
          <c:h val="0.91136044387042592"/>
        </c:manualLayout>
      </c:layout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ln w="28575"/>
          </c:spPr>
          <c:marker>
            <c:symbol val="none"/>
          </c:marker>
          <c:cat>
            <c:numRef>
              <c:f>Hoja1!$A$2:$A$14</c:f>
              <c:numCache>
                <c:formatCode>General</c:formatCode>
                <c:ptCount val="13"/>
                <c:pt idx="0">
                  <c:v>30</c:v>
                </c:pt>
                <c:pt idx="1">
                  <c:v>-25</c:v>
                </c:pt>
                <c:pt idx="2">
                  <c:v>-20</c:v>
                </c:pt>
                <c:pt idx="3">
                  <c:v>-15</c:v>
                </c:pt>
                <c:pt idx="4">
                  <c:v>-10</c:v>
                </c:pt>
                <c:pt idx="5">
                  <c:v>-5</c:v>
                </c:pt>
                <c:pt idx="6">
                  <c:v>0</c:v>
                </c:pt>
                <c:pt idx="7">
                  <c:v>5</c:v>
                </c:pt>
                <c:pt idx="8">
                  <c:v>10</c:v>
                </c:pt>
                <c:pt idx="9">
                  <c:v>15</c:v>
                </c:pt>
                <c:pt idx="10">
                  <c:v>20</c:v>
                </c:pt>
                <c:pt idx="11">
                  <c:v>25</c:v>
                </c:pt>
                <c:pt idx="12">
                  <c:v>30</c:v>
                </c:pt>
              </c:numCache>
            </c:numRef>
          </c:cat>
          <c:val>
            <c:numRef>
              <c:f>Hoja1!$B$2:$B$14</c:f>
              <c:numCache>
                <c:formatCode>General</c:formatCode>
                <c:ptCount val="13"/>
                <c:pt idx="0">
                  <c:v>-15</c:v>
                </c:pt>
                <c:pt idx="1">
                  <c:v>-15</c:v>
                </c:pt>
                <c:pt idx="2">
                  <c:v>-15</c:v>
                </c:pt>
                <c:pt idx="3">
                  <c:v>-15</c:v>
                </c:pt>
                <c:pt idx="4">
                  <c:v>-10</c:v>
                </c:pt>
                <c:pt idx="5">
                  <c:v>-5</c:v>
                </c:pt>
                <c:pt idx="6">
                  <c:v>0</c:v>
                </c:pt>
                <c:pt idx="7">
                  <c:v>5</c:v>
                </c:pt>
                <c:pt idx="8">
                  <c:v>10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174336"/>
        <c:axId val="42175872"/>
      </c:lineChart>
      <c:catAx>
        <c:axId val="4217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900"/>
            </a:pPr>
            <a:endParaRPr lang="es-CR"/>
          </a:p>
        </c:txPr>
        <c:crossAx val="42175872"/>
        <c:crosses val="autoZero"/>
        <c:auto val="1"/>
        <c:lblAlgn val="ctr"/>
        <c:lblOffset val="100"/>
        <c:noMultiLvlLbl val="0"/>
      </c:catAx>
      <c:valAx>
        <c:axId val="42175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es-CR"/>
          </a:p>
        </c:txPr>
        <c:crossAx val="421743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C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EC437E-033E-4CF6-A519-18BB88510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874FC1F-36E9-46D3-BB0A-D26EEF184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BD9682-D737-4A2D-99FC-060E4FB5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0D68F82-7F68-4506-AF7F-D5B10AC1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59B295-CA3F-45D0-8151-0E8C1C68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2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031C76-523A-4319-83EB-67FD083B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22B48EC-EA6D-4288-A935-BD83243A9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861E2A-E792-433F-8CB2-FB1DAC9B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AD5233-C4DB-4238-A558-2D6E92A8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D31A5E-529C-4046-901E-931839F1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4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A4935AF-139D-4A57-916B-C69604F7C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ADF651-FF8E-4732-8BD8-C6758B421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375882-DC32-4D7D-9652-C38D3095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615F1F-8F64-4967-AF1C-6AB4C511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0AA118-002A-498E-A0B4-FF3A1436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77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EC437E-033E-4CF6-A519-18BB88510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74FC1F-36E9-46D3-BB0A-D26EEF184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BD9682-D737-4A2D-99FC-060E4FB5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D68F82-7F68-4506-AF7F-D5B10AC1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59B295-CA3F-45D0-8151-0E8C1C68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200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9CF90B-8905-42BB-B327-CB853BE7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C36D6B-5207-43B1-B39E-A19B465F9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E05090-467D-47B4-9A4C-2F8A6A54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B493FC-DCBA-4128-9D07-37FE1B49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3C31CE-6D1F-40A3-BDEE-BD86820C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640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475C66-0881-45C2-BB00-26E33D4A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07CFCB-5E63-43BF-BBF1-2663E0DD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4DEA26-4F83-48A9-B041-418229C5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C985C2-1C23-432A-9675-08C7ED05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5AD4EE-E857-4A00-8CEF-3C8E56B1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54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F2DC78-88C2-44E7-A7B1-D5D4012B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051240-DFCE-4201-B058-F969F0F08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3C75CA-E6C5-411F-88C7-C6C200581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A3EC9F-5447-42AB-9F44-7631D451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1DF102-368A-4433-8C16-B8E74438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E53F755-2F2B-4315-8156-83A23CF6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2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C9490B-5762-431D-A0D2-66B84178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4FD780-1CEE-4E6D-95D6-F744A3899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CD86E8C-A525-42E9-BA24-789FA8A7F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BC6A4B0-2666-4543-B014-079CA538F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3EBBDA5-43F0-42B5-B4EC-22A459480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C2B148D-D3B4-4DF1-8913-7E5E34A1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5FD030-7DE2-492D-9E36-B389BFEE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58F07F-724D-4155-8601-ABFABEF5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856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40BD16-88B9-474E-A71C-815D5F7C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E487E72-7C39-4DBC-B164-E0B7FDB2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C535FC-08DC-48A4-9A63-067A94ED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612FD3-7A7D-4F62-AAB9-F599B3B5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377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FA53C5B-754D-461E-BBB0-C94B824B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F8F9ACF-5EAD-40AC-9313-C84B8D63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190328-C41F-4084-80D1-F4F33019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38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713CA6-27C0-48AD-8307-07849B67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400E9-B5B0-4477-AEC9-F1782AAD2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188477-5A47-4D3C-B964-EE336E9B3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85D0D82-940A-4668-AB84-522B93EF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C2818A5-BBB6-4790-8C32-445709F1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3C7D3F-8E76-4009-A2F9-7A21F53E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6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9CF90B-8905-42BB-B327-CB853BE7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C36D6B-5207-43B1-B39E-A19B465F9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E05090-467D-47B4-9A4C-2F8A6A54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B493FC-DCBA-4128-9D07-37FE1B49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3C31CE-6D1F-40A3-BDEE-BD86820C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45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0B46EC-5DCD-4AF0-8780-001A94F3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4685F1-C6FB-478E-81EA-776731635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97EB37C-E31B-4406-A58C-9DC102015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3BBBB59-B6A0-46A8-B64E-DF9A5635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EB5DAE-E7D0-4FEF-A0F1-71957446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2D5A38-BBAC-4A76-A5D7-180D101F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831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031C76-523A-4319-83EB-67FD083B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22B48EC-EA6D-4288-A935-BD83243A9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861E2A-E792-433F-8CB2-FB1DAC9B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AD5233-C4DB-4238-A558-2D6E92A8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D31A5E-529C-4046-901E-931839F1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81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A4935AF-139D-4A57-916B-C69604F7C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ADF651-FF8E-4732-8BD8-C6758B421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375882-DC32-4D7D-9652-C38D3095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615F1F-8F64-4967-AF1C-6AB4C511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0AA118-002A-498E-A0B4-FF3A1436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27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475C66-0881-45C2-BB00-26E33D4A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807CFCB-5E63-43BF-BBF1-2663E0DD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4DEA26-4F83-48A9-B041-418229C5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C985C2-1C23-432A-9675-08C7ED05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5AD4EE-E857-4A00-8CEF-3C8E56B1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1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F2DC78-88C2-44E7-A7B1-D5D4012B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051240-DFCE-4201-B058-F969F0F08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3C75CA-E6C5-411F-88C7-C6C200581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A3EC9F-5447-42AB-9F44-7631D451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41DF102-368A-4433-8C16-B8E74438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E53F755-2F2B-4315-8156-83A23CF6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8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C9490B-5762-431D-A0D2-66B84178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4FD780-1CEE-4E6D-95D6-F744A3899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CD86E8C-A525-42E9-BA24-789FA8A7F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BC6A4B0-2666-4543-B014-079CA538F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3EBBDA5-43F0-42B5-B4EC-22A459480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C2B148D-D3B4-4DF1-8913-7E5E34A1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5FD030-7DE2-492D-9E36-B389BFEE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A58F07F-724D-4155-8601-ABFABEF5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9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40BD16-88B9-474E-A71C-815D5F7C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E487E72-7C39-4DBC-B164-E0B7FDB2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1C535FC-08DC-48A4-9A63-067A94ED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9612FD3-7A7D-4F62-AAB9-F599B3B5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FA53C5B-754D-461E-BBB0-C94B824B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F8F9ACF-5EAD-40AC-9313-C84B8D63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1190328-C41F-4084-80D1-F4F33019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5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713CA6-27C0-48AD-8307-07849B67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400E9-B5B0-4477-AEC9-F1782AAD2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E188477-5A47-4D3C-B964-EE336E9B3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85D0D82-940A-4668-AB84-522B93EF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C2818A5-BBB6-4790-8C32-445709F1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3C7D3F-8E76-4009-A2F9-7A21F53E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4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0B46EC-5DCD-4AF0-8780-001A94F3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4685F1-C6FB-478E-81EA-776731635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97EB37C-E31B-4406-A58C-9DC102015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3BBBB59-B6A0-46A8-B64E-DF9A5635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5EB5DAE-E7D0-4FEF-A0F1-71957446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B2D5A38-BBAC-4A76-A5D7-180D101F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6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1234FA7-9CD0-472E-9081-BA767739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8502DB-B602-401B-9160-BD2B61604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21A574-DA33-4088-971C-0763FA6A5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0335F-4626-4A8A-A3FA-117BB1B534B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4364E2-AB3C-479D-ACA5-CBA46C5B4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62BB4F-E1C2-4117-BD01-817103B2D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1234FA7-9CD0-472E-9081-BA767739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8502DB-B602-401B-9160-BD2B61604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21A574-DA33-4088-971C-0763FA6A5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4364E2-AB3C-479D-ACA5-CBA46C5B4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62BB4F-E1C2-4117-BD01-817103B2D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0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82.png"/><Relationship Id="rId18" Type="http://schemas.openxmlformats.org/officeDocument/2006/relationships/image" Target="../media/image107.png"/><Relationship Id="rId3" Type="http://schemas.openxmlformats.org/officeDocument/2006/relationships/image" Target="../media/image97.png"/><Relationship Id="rId21" Type="http://schemas.openxmlformats.org/officeDocument/2006/relationships/image" Target="../media/image110.png"/><Relationship Id="rId7" Type="http://schemas.openxmlformats.org/officeDocument/2006/relationships/image" Target="../media/image101.png"/><Relationship Id="rId12" Type="http://schemas.openxmlformats.org/officeDocument/2006/relationships/image" Target="../media/image81.png"/><Relationship Id="rId17" Type="http://schemas.openxmlformats.org/officeDocument/2006/relationships/image" Target="../media/image106.png"/><Relationship Id="rId25" Type="http://schemas.openxmlformats.org/officeDocument/2006/relationships/image" Target="../media/image114.png"/><Relationship Id="rId2" Type="http://schemas.openxmlformats.org/officeDocument/2006/relationships/image" Target="../media/image96.png"/><Relationship Id="rId16" Type="http://schemas.openxmlformats.org/officeDocument/2006/relationships/image" Target="../media/image85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24" Type="http://schemas.openxmlformats.org/officeDocument/2006/relationships/image" Target="../media/image113.png"/><Relationship Id="rId5" Type="http://schemas.openxmlformats.org/officeDocument/2006/relationships/image" Target="../media/image99.png"/><Relationship Id="rId15" Type="http://schemas.openxmlformats.org/officeDocument/2006/relationships/image" Target="../media/image84.png"/><Relationship Id="rId23" Type="http://schemas.openxmlformats.org/officeDocument/2006/relationships/image" Target="../media/image112.png"/><Relationship Id="rId10" Type="http://schemas.openxmlformats.org/officeDocument/2006/relationships/image" Target="../media/image104.png"/><Relationship Id="rId19" Type="http://schemas.openxmlformats.org/officeDocument/2006/relationships/image" Target="../media/image108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83.png"/><Relationship Id="rId22" Type="http://schemas.openxmlformats.org/officeDocument/2006/relationships/image" Target="../media/image1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3" Type="http://schemas.openxmlformats.org/officeDocument/2006/relationships/image" Target="../media/image115.png"/><Relationship Id="rId21" Type="http://schemas.openxmlformats.org/officeDocument/2006/relationships/image" Target="../media/image132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" Type="http://schemas.openxmlformats.org/officeDocument/2006/relationships/image" Target="../media/image114.png"/><Relationship Id="rId16" Type="http://schemas.openxmlformats.org/officeDocument/2006/relationships/image" Target="../media/image127.png"/><Relationship Id="rId20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22.png"/><Relationship Id="rId5" Type="http://schemas.openxmlformats.org/officeDocument/2006/relationships/image" Target="../media/image117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4" Type="http://schemas.openxmlformats.org/officeDocument/2006/relationships/image" Target="../media/image116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0" Type="http://schemas.openxmlformats.org/officeDocument/2006/relationships/image" Target="../media/image141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0.png"/><Relationship Id="rId3" Type="http://schemas.openxmlformats.org/officeDocument/2006/relationships/image" Target="../media/image102.png"/><Relationship Id="rId7" Type="http://schemas.openxmlformats.org/officeDocument/2006/relationships/image" Target="../media/image1370.png"/><Relationship Id="rId2" Type="http://schemas.openxmlformats.org/officeDocument/2006/relationships/image" Target="../media/image1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0.png"/><Relationship Id="rId11" Type="http://schemas.openxmlformats.org/officeDocument/2006/relationships/image" Target="../media/image143.png"/><Relationship Id="rId5" Type="http://schemas.openxmlformats.org/officeDocument/2006/relationships/image" Target="../media/image1350.png"/><Relationship Id="rId10" Type="http://schemas.openxmlformats.org/officeDocument/2006/relationships/image" Target="../media/image1420.png"/><Relationship Id="rId4" Type="http://schemas.openxmlformats.org/officeDocument/2006/relationships/image" Target="../media/image1340.png"/><Relationship Id="rId9" Type="http://schemas.openxmlformats.org/officeDocument/2006/relationships/image" Target="../media/image14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5.png"/><Relationship Id="rId3" Type="http://schemas.openxmlformats.org/officeDocument/2006/relationships/image" Target="../media/image29.png"/><Relationship Id="rId7" Type="http://schemas.openxmlformats.org/officeDocument/2006/relationships/image" Target="../media/image148.png"/><Relationship Id="rId12" Type="http://schemas.openxmlformats.org/officeDocument/2006/relationships/image" Target="../media/image15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3.png"/><Relationship Id="rId5" Type="http://schemas.openxmlformats.org/officeDocument/2006/relationships/image" Target="../media/image146.png"/><Relationship Id="rId10" Type="http://schemas.openxmlformats.org/officeDocument/2006/relationships/image" Target="../media/image152.png"/><Relationship Id="rId4" Type="http://schemas.openxmlformats.org/officeDocument/2006/relationships/image" Target="../media/image145.png"/><Relationship Id="rId9" Type="http://schemas.openxmlformats.org/officeDocument/2006/relationships/image" Target="../media/image1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5.png"/><Relationship Id="rId3" Type="http://schemas.openxmlformats.org/officeDocument/2006/relationships/image" Target="../media/image29.png"/><Relationship Id="rId7" Type="http://schemas.openxmlformats.org/officeDocument/2006/relationships/image" Target="../media/image14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6.png"/><Relationship Id="rId5" Type="http://schemas.openxmlformats.org/officeDocument/2006/relationships/image" Target="../media/image146.png"/><Relationship Id="rId10" Type="http://schemas.openxmlformats.org/officeDocument/2006/relationships/image" Target="../media/image152.png"/><Relationship Id="rId4" Type="http://schemas.openxmlformats.org/officeDocument/2006/relationships/image" Target="../media/image1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55.png"/><Relationship Id="rId18" Type="http://schemas.openxmlformats.org/officeDocument/2006/relationships/image" Target="../media/image166.png"/><Relationship Id="rId3" Type="http://schemas.openxmlformats.org/officeDocument/2006/relationships/image" Target="../media/image29.png"/><Relationship Id="rId7" Type="http://schemas.openxmlformats.org/officeDocument/2006/relationships/image" Target="../media/image159.png"/><Relationship Id="rId17" Type="http://schemas.openxmlformats.org/officeDocument/2006/relationships/image" Target="../media/image165.png"/><Relationship Id="rId2" Type="http://schemas.openxmlformats.org/officeDocument/2006/relationships/image" Target="../media/image27.png"/><Relationship Id="rId16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61.png"/><Relationship Id="rId5" Type="http://schemas.openxmlformats.org/officeDocument/2006/relationships/image" Target="../media/image158.png"/><Relationship Id="rId15" Type="http://schemas.openxmlformats.org/officeDocument/2006/relationships/image" Target="../media/image163.png"/><Relationship Id="rId10" Type="http://schemas.openxmlformats.org/officeDocument/2006/relationships/image" Target="../media/image152.png"/><Relationship Id="rId4" Type="http://schemas.openxmlformats.org/officeDocument/2006/relationships/image" Target="../media/image157.png"/><Relationship Id="rId14" Type="http://schemas.openxmlformats.org/officeDocument/2006/relationships/image" Target="../media/image1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55.png"/><Relationship Id="rId18" Type="http://schemas.openxmlformats.org/officeDocument/2006/relationships/image" Target="../media/image166.png"/><Relationship Id="rId3" Type="http://schemas.openxmlformats.org/officeDocument/2006/relationships/image" Target="../media/image29.png"/><Relationship Id="rId7" Type="http://schemas.openxmlformats.org/officeDocument/2006/relationships/image" Target="../media/image169.png"/><Relationship Id="rId17" Type="http://schemas.openxmlformats.org/officeDocument/2006/relationships/image" Target="../media/image175.png"/><Relationship Id="rId2" Type="http://schemas.openxmlformats.org/officeDocument/2006/relationships/image" Target="../media/image27.png"/><Relationship Id="rId16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71.png"/><Relationship Id="rId5" Type="http://schemas.openxmlformats.org/officeDocument/2006/relationships/image" Target="../media/image168.png"/><Relationship Id="rId15" Type="http://schemas.openxmlformats.org/officeDocument/2006/relationships/image" Target="../media/image173.png"/><Relationship Id="rId10" Type="http://schemas.openxmlformats.org/officeDocument/2006/relationships/image" Target="../media/image152.png"/><Relationship Id="rId4" Type="http://schemas.openxmlformats.org/officeDocument/2006/relationships/image" Target="../media/image167.png"/><Relationship Id="rId14" Type="http://schemas.openxmlformats.org/officeDocument/2006/relationships/image" Target="../media/image17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2.png"/><Relationship Id="rId18" Type="http://schemas.openxmlformats.org/officeDocument/2006/relationships/image" Target="../media/image19.png"/><Relationship Id="rId26" Type="http://schemas.openxmlformats.org/officeDocument/2006/relationships/image" Target="../media/image15.png"/><Relationship Id="rId39" Type="http://schemas.openxmlformats.org/officeDocument/2006/relationships/image" Target="../media/image45.png"/><Relationship Id="rId3" Type="http://schemas.openxmlformats.org/officeDocument/2006/relationships/image" Target="../media/image31.png"/><Relationship Id="rId21" Type="http://schemas.openxmlformats.org/officeDocument/2006/relationships/image" Target="../media/image22.png"/><Relationship Id="rId34" Type="http://schemas.openxmlformats.org/officeDocument/2006/relationships/image" Target="../media/image38.png"/><Relationship Id="rId7" Type="http://schemas.openxmlformats.org/officeDocument/2006/relationships/image" Target="../media/image13.png"/><Relationship Id="rId12" Type="http://schemas.openxmlformats.org/officeDocument/2006/relationships/image" Target="../media/image56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6.png"/><Relationship Id="rId38" Type="http://schemas.openxmlformats.org/officeDocument/2006/relationships/image" Target="../media/image44.png"/><Relationship Id="rId2" Type="http://schemas.openxmlformats.org/officeDocument/2006/relationships/image" Target="../media/image30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2.png"/><Relationship Id="rId41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24" Type="http://schemas.openxmlformats.org/officeDocument/2006/relationships/image" Target="../media/image25.png"/><Relationship Id="rId32" Type="http://schemas.openxmlformats.org/officeDocument/2006/relationships/image" Target="../media/image35.png"/><Relationship Id="rId37" Type="http://schemas.openxmlformats.org/officeDocument/2006/relationships/chart" Target="../charts/chart1.xml"/><Relationship Id="rId40" Type="http://schemas.openxmlformats.org/officeDocument/2006/relationships/image" Target="../media/image144.png"/><Relationship Id="rId5" Type="http://schemas.openxmlformats.org/officeDocument/2006/relationships/image" Target="../media/image212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0.png"/><Relationship Id="rId36" Type="http://schemas.openxmlformats.org/officeDocument/2006/relationships/image" Target="../media/image43.png"/><Relationship Id="rId10" Type="http://schemas.openxmlformats.org/officeDocument/2006/relationships/image" Target="../media/image40.png"/><Relationship Id="rId19" Type="http://schemas.openxmlformats.org/officeDocument/2006/relationships/image" Target="../media/image14.png"/><Relationship Id="rId31" Type="http://schemas.openxmlformats.org/officeDocument/2006/relationships/image" Target="../media/image34.png"/><Relationship Id="rId4" Type="http://schemas.openxmlformats.org/officeDocument/2006/relationships/image" Target="../media/image1100.png"/><Relationship Id="rId9" Type="http://schemas.openxmlformats.org/officeDocument/2006/relationships/image" Target="../media/image39.png"/><Relationship Id="rId14" Type="http://schemas.openxmlformats.org/officeDocument/2006/relationships/image" Target="../media/image46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3.png"/><Relationship Id="rId35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2.png"/><Relationship Id="rId18" Type="http://schemas.openxmlformats.org/officeDocument/2006/relationships/image" Target="../media/image44.png"/><Relationship Id="rId26" Type="http://schemas.openxmlformats.org/officeDocument/2006/relationships/image" Target="../media/image58.png"/><Relationship Id="rId3" Type="http://schemas.openxmlformats.org/officeDocument/2006/relationships/image" Target="../media/image47.png"/><Relationship Id="rId21" Type="http://schemas.openxmlformats.org/officeDocument/2006/relationships/image" Target="../media/image52.png"/><Relationship Id="rId7" Type="http://schemas.openxmlformats.org/officeDocument/2006/relationships/image" Target="../media/image49.png"/><Relationship Id="rId12" Type="http://schemas.openxmlformats.org/officeDocument/2006/relationships/image" Target="../media/image50.png"/><Relationship Id="rId17" Type="http://schemas.openxmlformats.org/officeDocument/2006/relationships/chart" Target="../charts/chart2.xml"/><Relationship Id="rId25" Type="http://schemas.openxmlformats.org/officeDocument/2006/relationships/image" Target="../media/image57.png"/><Relationship Id="rId2" Type="http://schemas.openxmlformats.org/officeDocument/2006/relationships/image" Target="../media/image30.png"/><Relationship Id="rId16" Type="http://schemas.openxmlformats.org/officeDocument/2006/relationships/image" Target="../media/image502.png"/><Relationship Id="rId20" Type="http://schemas.openxmlformats.org/officeDocument/2006/relationships/image" Target="../media/image51.png"/><Relationship Id="rId29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41.png"/><Relationship Id="rId24" Type="http://schemas.openxmlformats.org/officeDocument/2006/relationships/image" Target="../media/image55.png"/><Relationship Id="rId5" Type="http://schemas.openxmlformats.org/officeDocument/2006/relationships/image" Target="../media/image212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28" Type="http://schemas.openxmlformats.org/officeDocument/2006/relationships/image" Target="../media/image60.png"/><Relationship Id="rId10" Type="http://schemas.openxmlformats.org/officeDocument/2006/relationships/image" Target="../media/image40.png"/><Relationship Id="rId19" Type="http://schemas.openxmlformats.org/officeDocument/2006/relationships/image" Target="../media/image45.png"/><Relationship Id="rId4" Type="http://schemas.openxmlformats.org/officeDocument/2006/relationships/image" Target="../media/image1100.png"/><Relationship Id="rId9" Type="http://schemas.openxmlformats.org/officeDocument/2006/relationships/image" Target="../media/image39.png"/><Relationship Id="rId22" Type="http://schemas.openxmlformats.org/officeDocument/2006/relationships/image" Target="../media/image53.png"/><Relationship Id="rId27" Type="http://schemas.openxmlformats.org/officeDocument/2006/relationships/image" Target="../media/image59.png"/><Relationship Id="rId30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4.png"/><Relationship Id="rId18" Type="http://schemas.openxmlformats.org/officeDocument/2006/relationships/image" Target="../media/image44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7" Type="http://schemas.openxmlformats.org/officeDocument/2006/relationships/image" Target="../media/image49.png"/><Relationship Id="rId12" Type="http://schemas.openxmlformats.org/officeDocument/2006/relationships/image" Target="../media/image50.png"/><Relationship Id="rId17" Type="http://schemas.openxmlformats.org/officeDocument/2006/relationships/chart" Target="../charts/chart3.xml"/><Relationship Id="rId2" Type="http://schemas.openxmlformats.org/officeDocument/2006/relationships/image" Target="../media/image30.png"/><Relationship Id="rId16" Type="http://schemas.openxmlformats.org/officeDocument/2006/relationships/image" Target="../media/image63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41.png"/><Relationship Id="rId5" Type="http://schemas.openxmlformats.org/officeDocument/2006/relationships/image" Target="../media/image212.png"/><Relationship Id="rId15" Type="http://schemas.openxmlformats.org/officeDocument/2006/relationships/image" Target="../media/image62.png"/><Relationship Id="rId23" Type="http://schemas.openxmlformats.org/officeDocument/2006/relationships/image" Target="../media/image67.png"/><Relationship Id="rId10" Type="http://schemas.openxmlformats.org/officeDocument/2006/relationships/image" Target="../media/image40.png"/><Relationship Id="rId19" Type="http://schemas.openxmlformats.org/officeDocument/2006/relationships/image" Target="../media/image45.png"/><Relationship Id="rId4" Type="http://schemas.openxmlformats.org/officeDocument/2006/relationships/image" Target="../media/image1100.png"/><Relationship Id="rId9" Type="http://schemas.openxmlformats.org/officeDocument/2006/relationships/image" Target="../media/image39.png"/><Relationship Id="rId14" Type="http://schemas.openxmlformats.org/officeDocument/2006/relationships/image" Target="../media/image61.png"/><Relationship Id="rId22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68.png"/><Relationship Id="rId3" Type="http://schemas.openxmlformats.org/officeDocument/2006/relationships/image" Target="../media/image72.png"/><Relationship Id="rId21" Type="http://schemas.openxmlformats.org/officeDocument/2006/relationships/image" Target="../media/image87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19" Type="http://schemas.openxmlformats.org/officeDocument/2006/relationships/image" Target="../media/image6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Relationship Id="rId22" Type="http://schemas.openxmlformats.org/officeDocument/2006/relationships/image" Target="../media/image8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13" Type="http://schemas.openxmlformats.org/officeDocument/2006/relationships/image" Target="../media/image64.png"/><Relationship Id="rId3" Type="http://schemas.openxmlformats.org/officeDocument/2006/relationships/image" Target="../media/image47.png"/><Relationship Id="rId12" Type="http://schemas.openxmlformats.org/officeDocument/2006/relationships/image" Target="../media/image69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41.png"/><Relationship Id="rId5" Type="http://schemas.openxmlformats.org/officeDocument/2006/relationships/image" Target="../media/image212.png"/><Relationship Id="rId15" Type="http://schemas.openxmlformats.org/officeDocument/2006/relationships/image" Target="../media/image90.png"/><Relationship Id="rId10" Type="http://schemas.openxmlformats.org/officeDocument/2006/relationships/image" Target="../media/image40.png"/><Relationship Id="rId4" Type="http://schemas.openxmlformats.org/officeDocument/2006/relationships/image" Target="../media/image1100.png"/><Relationship Id="rId14" Type="http://schemas.openxmlformats.org/officeDocument/2006/relationships/image" Target="../media/image8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68.png"/><Relationship Id="rId3" Type="http://schemas.openxmlformats.org/officeDocument/2006/relationships/image" Target="../media/image72.png"/><Relationship Id="rId12" Type="http://schemas.openxmlformats.org/officeDocument/2006/relationships/image" Target="../media/image9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93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9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94.png"/><Relationship Id="rId3" Type="http://schemas.openxmlformats.org/officeDocument/2006/relationships/image" Target="../media/image72.png"/><Relationship Id="rId12" Type="http://schemas.openxmlformats.org/officeDocument/2006/relationships/image" Target="../media/image6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91.png"/><Relationship Id="rId4" Type="http://schemas.openxmlformats.org/officeDocument/2006/relationships/image" Target="../media/image73.png"/><Relationship Id="rId14" Type="http://schemas.openxmlformats.org/officeDocument/2006/relationships/image" Target="../media/image9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4.png"/><Relationship Id="rId3" Type="http://schemas.openxmlformats.org/officeDocument/2006/relationships/image" Target="../media/image72.png"/><Relationship Id="rId12" Type="http://schemas.openxmlformats.org/officeDocument/2006/relationships/image" Target="../media/image6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95.png"/><Relationship Id="rId4" Type="http://schemas.openxmlformats.org/officeDocument/2006/relationships/image" Target="../media/image73.png"/><Relationship Id="rId14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15 Grupo"/>
          <p:cNvGrpSpPr/>
          <p:nvPr/>
        </p:nvGrpSpPr>
        <p:grpSpPr>
          <a:xfrm>
            <a:off x="1106641" y="1563721"/>
            <a:ext cx="2014407" cy="959051"/>
            <a:chOff x="1724998" y="1741159"/>
            <a:chExt cx="2014407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76518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 smtClean="0"/>
                  <a:t>-</a:t>
                </a:r>
                <a:endParaRPr lang="es-CR" sz="2400" dirty="0"/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797592" y="2021342"/>
              <a:ext cx="3994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724998" y="2402992"/>
              <a:ext cx="4703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641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293010" y="1899166"/>
                <a:ext cx="171450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s-C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010" y="1899166"/>
                <a:ext cx="1714507" cy="246221"/>
              </a:xfrm>
              <a:prstGeom prst="rect">
                <a:avLst/>
              </a:prstGeom>
              <a:blipFill rotWithShape="1"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672524" y="2107540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24" y="2107540"/>
                <a:ext cx="458908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181">
            <a:extLst>
              <a:ext uri="{FF2B5EF4-FFF2-40B4-BE49-F238E27FC236}">
                <a16:creationId xmlns="" xmlns:a16="http://schemas.microsoft.com/office/drawing/2014/main" id="{E718E817-932D-4DA6-87B9-4086E8FF86C5}"/>
              </a:ext>
            </a:extLst>
          </p:cNvPr>
          <p:cNvGrpSpPr/>
          <p:nvPr/>
        </p:nvGrpSpPr>
        <p:grpSpPr>
          <a:xfrm>
            <a:off x="2028260" y="1693855"/>
            <a:ext cx="55282" cy="119978"/>
            <a:chOff x="7132321" y="4612913"/>
            <a:chExt cx="119270" cy="287888"/>
          </a:xfrm>
        </p:grpSpPr>
        <p:sp>
          <p:nvSpPr>
            <p:cNvPr id="67" name="Oval 177">
              <a:extLst>
                <a:ext uri="{FF2B5EF4-FFF2-40B4-BE49-F238E27FC236}">
                  <a16:creationId xmlns="" xmlns:a16="http://schemas.microsoft.com/office/drawing/2014/main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179">
              <a:extLst>
                <a:ext uri="{FF2B5EF4-FFF2-40B4-BE49-F238E27FC236}">
                  <a16:creationId xmlns="" xmlns:a16="http://schemas.microsoft.com/office/drawing/2014/main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1920948" y="1458362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1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948" y="1458362"/>
                <a:ext cx="488980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6250" r="-8750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182">
            <a:extLst>
              <a:ext uri="{FF2B5EF4-FFF2-40B4-BE49-F238E27FC236}">
                <a16:creationId xmlns="" xmlns:a16="http://schemas.microsoft.com/office/drawing/2014/main" id="{0646D11C-040D-43CA-8143-1B110D2FB131}"/>
              </a:ext>
            </a:extLst>
          </p:cNvPr>
          <p:cNvGrpSpPr/>
          <p:nvPr/>
        </p:nvGrpSpPr>
        <p:grpSpPr>
          <a:xfrm rot="10800000">
            <a:off x="2027956" y="2276817"/>
            <a:ext cx="55282" cy="119978"/>
            <a:chOff x="7132321" y="4612913"/>
            <a:chExt cx="119270" cy="287888"/>
          </a:xfrm>
        </p:grpSpPr>
        <p:sp>
          <p:nvSpPr>
            <p:cNvPr id="71" name="Oval 183">
              <a:extLst>
                <a:ext uri="{FF2B5EF4-FFF2-40B4-BE49-F238E27FC236}">
                  <a16:creationId xmlns="" xmlns:a16="http://schemas.microsoft.com/office/drawing/2014/main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184">
              <a:extLst>
                <a:ext uri="{FF2B5EF4-FFF2-40B4-BE49-F238E27FC236}">
                  <a16:creationId xmlns="" xmlns:a16="http://schemas.microsoft.com/office/drawing/2014/main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1910681" y="2493979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/>
                        </a:rPr>
                        <m:t>15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19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681" y="2493979"/>
                <a:ext cx="488980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1235" r="-7407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59 CuadroTexto"/>
              <p:cNvSpPr txBox="1"/>
              <p:nvPr/>
            </p:nvSpPr>
            <p:spPr>
              <a:xfrm>
                <a:off x="645192" y="1649299"/>
                <a:ext cx="4489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0" name="5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92" y="1649299"/>
                <a:ext cx="448904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81 CuadroTexto"/>
          <p:cNvSpPr txBox="1"/>
          <p:nvPr/>
        </p:nvSpPr>
        <p:spPr>
          <a:xfrm>
            <a:off x="225631" y="230970"/>
            <a:ext cx="4781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La razón de Rechazo de Modo Común CMRR</a:t>
            </a:r>
            <a:endParaRPr lang="es-C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105 Rectángulo"/>
              <p:cNvSpPr/>
              <p:nvPr/>
            </p:nvSpPr>
            <p:spPr>
              <a:xfrm>
                <a:off x="5859399" y="1473751"/>
                <a:ext cx="14092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06" name="10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399" y="1473751"/>
                <a:ext cx="1409297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100 Rectángulo"/>
              <p:cNvSpPr/>
              <p:nvPr/>
            </p:nvSpPr>
            <p:spPr>
              <a:xfrm>
                <a:off x="5859399" y="2008141"/>
                <a:ext cx="1394997" cy="512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+</m:t>
                              </m:r>
                            </m:sub>
                          </m:sSub>
                          <m:r>
                            <a:rPr lang="es-CR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−</m:t>
                              </m:r>
                            </m:sub>
                          </m:sSub>
                        </m:num>
                        <m:den>
                          <m:r>
                            <a:rPr lang="es-CR" sz="1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01" name="10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399" y="2008141"/>
                <a:ext cx="1394997" cy="512897"/>
              </a:xfrm>
              <a:prstGeom prst="rect">
                <a:avLst/>
              </a:prstGeom>
              <a:blipFill rotWithShape="1">
                <a:blip r:embed="rId8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2 CuadroTexto"/>
              <p:cNvSpPr txBox="1"/>
              <p:nvPr/>
            </p:nvSpPr>
            <p:spPr>
              <a:xfrm>
                <a:off x="1149904" y="3536067"/>
                <a:ext cx="1072538" cy="5040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200" b="0" i="1" smtClean="0">
                          <a:latin typeface="Cambria Math"/>
                        </a:rPr>
                        <m:t>𝐶𝑀𝑅𝑅</m:t>
                      </m:r>
                      <m:r>
                        <a:rPr lang="es-C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13" name="1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904" y="3536067"/>
                <a:ext cx="1072538" cy="50404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148258" y="2586312"/>
                <a:ext cx="2004010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s-CR" sz="16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s-CR" sz="16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6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CR" sz="1600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6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2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258" y="2586312"/>
                <a:ext cx="2004010" cy="55322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148259" y="3476870"/>
                <a:ext cx="2293256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s-CR" sz="16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s-CR" sz="16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6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R" sz="160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s-CR" sz="1600" b="0" i="1" smtClean="0">
                                  <a:latin typeface="Cambria Math"/>
                                </a:rPr>
                                <m:t>𝑀𝑅𝑅</m:t>
                              </m:r>
                            </m:den>
                          </m:f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3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259" y="3476870"/>
                <a:ext cx="2293256" cy="55322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103 CuadroTexto"/>
          <p:cNvSpPr txBox="1"/>
          <p:nvPr/>
        </p:nvSpPr>
        <p:spPr>
          <a:xfrm>
            <a:off x="1106641" y="4809741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Caso Ideal:</a:t>
            </a:r>
            <a:endParaRPr lang="es-C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1179235" y="5209851"/>
                <a:ext cx="4460132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CR" sz="1600" i="1">
                                  <a:latin typeface="Cambria Math"/>
                                </a:rPr>
                                <m:t>𝐶𝑀𝑅𝑅</m:t>
                              </m:r>
                              <m:r>
                                <a:rPr lang="es-CR" sz="160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func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CR" sz="1600" i="1">
                                  <a:latin typeface="Cambria Math"/>
                                </a:rPr>
                                <m:t>𝐶𝑀𝑅𝑅</m:t>
                              </m:r>
                              <m:r>
                                <a:rPr lang="es-CR" sz="16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6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CR" sz="1600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s-CR" sz="16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CR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R" sz="1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R" sz="1600" i="1">
                                      <a:latin typeface="Cambria Math"/>
                                    </a:rPr>
                                    <m:t>𝐶𝑀𝑅𝑅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s-C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6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CR" sz="1600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CR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7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235" y="5209851"/>
                <a:ext cx="4460132" cy="553228"/>
              </a:xfrm>
              <a:prstGeom prst="rect">
                <a:avLst/>
              </a:prstGeom>
              <a:blipFill rotWithShape="1">
                <a:blip r:embed="rId12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14 Grupo"/>
          <p:cNvGrpSpPr/>
          <p:nvPr/>
        </p:nvGrpSpPr>
        <p:grpSpPr>
          <a:xfrm>
            <a:off x="7670047" y="535185"/>
            <a:ext cx="4371532" cy="5811125"/>
            <a:chOff x="7208322" y="631080"/>
            <a:chExt cx="4371532" cy="581112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322" y="3500578"/>
              <a:ext cx="1815973" cy="294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13 Llamada de nube"/>
            <p:cNvSpPr/>
            <p:nvPr/>
          </p:nvSpPr>
          <p:spPr>
            <a:xfrm>
              <a:off x="7886628" y="631080"/>
              <a:ext cx="3693226" cy="1836610"/>
            </a:xfrm>
            <a:prstGeom prst="cloudCallout">
              <a:avLst>
                <a:gd name="adj1" fmla="val -36065"/>
                <a:gd name="adj2" fmla="val 95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/>
                <a:t>Me parece que tiene la Ganancia en Modo Común un poco alta…</a:t>
              </a:r>
            </a:p>
            <a:p>
              <a:pPr algn="ctr"/>
              <a:r>
                <a:rPr lang="es-CR" sz="1400" dirty="0" smtClean="0"/>
                <a:t>Voy a chequear la resistencia de entrada</a:t>
              </a:r>
            </a:p>
            <a:p>
              <a:pPr algn="ctr"/>
              <a:endParaRPr lang="es-C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2910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2" grpId="0"/>
      <p:bldP spid="103" grpId="0"/>
      <p:bldP spid="104" grpId="0"/>
      <p:bldP spid="10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15 Grupo"/>
          <p:cNvGrpSpPr/>
          <p:nvPr/>
        </p:nvGrpSpPr>
        <p:grpSpPr>
          <a:xfrm>
            <a:off x="2455402" y="1513133"/>
            <a:ext cx="3309560" cy="959051"/>
            <a:chOff x="1071371" y="1741159"/>
            <a:chExt cx="3309560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82520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/>
                  <a:t>-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071371" y="1996014"/>
              <a:ext cx="11256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724998" y="2402992"/>
              <a:ext cx="4703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12830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6035716" y="1822961"/>
                <a:ext cx="9735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16" y="1822961"/>
                <a:ext cx="973535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1875" r="-625" b="-17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2603666" y="2111815"/>
                <a:ext cx="4489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66" y="2111815"/>
                <a:ext cx="448905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181">
            <a:extLst>
              <a:ext uri="{FF2B5EF4-FFF2-40B4-BE49-F238E27FC236}">
                <a16:creationId xmlns="" xmlns:a16="http://schemas.microsoft.com/office/drawing/2014/main" id="{E718E817-932D-4DA6-87B9-4086E8FF86C5}"/>
              </a:ext>
            </a:extLst>
          </p:cNvPr>
          <p:cNvGrpSpPr/>
          <p:nvPr/>
        </p:nvGrpSpPr>
        <p:grpSpPr>
          <a:xfrm>
            <a:off x="4030648" y="1643267"/>
            <a:ext cx="55282" cy="119978"/>
            <a:chOff x="7132321" y="4612913"/>
            <a:chExt cx="119270" cy="287888"/>
          </a:xfrm>
        </p:grpSpPr>
        <p:sp>
          <p:nvSpPr>
            <p:cNvPr id="67" name="Oval 177">
              <a:extLst>
                <a:ext uri="{FF2B5EF4-FFF2-40B4-BE49-F238E27FC236}">
                  <a16:creationId xmlns="" xmlns:a16="http://schemas.microsoft.com/office/drawing/2014/main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179">
              <a:extLst>
                <a:ext uri="{FF2B5EF4-FFF2-40B4-BE49-F238E27FC236}">
                  <a16:creationId xmlns="" xmlns:a16="http://schemas.microsoft.com/office/drawing/2014/main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3923336" y="1407774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1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336" y="1407774"/>
                <a:ext cx="488980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7500" r="-75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182">
            <a:extLst>
              <a:ext uri="{FF2B5EF4-FFF2-40B4-BE49-F238E27FC236}">
                <a16:creationId xmlns="" xmlns:a16="http://schemas.microsoft.com/office/drawing/2014/main" id="{0646D11C-040D-43CA-8143-1B110D2FB131}"/>
              </a:ext>
            </a:extLst>
          </p:cNvPr>
          <p:cNvGrpSpPr/>
          <p:nvPr/>
        </p:nvGrpSpPr>
        <p:grpSpPr>
          <a:xfrm rot="10800000">
            <a:off x="4030344" y="2226229"/>
            <a:ext cx="55282" cy="119978"/>
            <a:chOff x="7132321" y="4612913"/>
            <a:chExt cx="119270" cy="287888"/>
          </a:xfrm>
        </p:grpSpPr>
        <p:sp>
          <p:nvSpPr>
            <p:cNvPr id="71" name="Oval 183">
              <a:extLst>
                <a:ext uri="{FF2B5EF4-FFF2-40B4-BE49-F238E27FC236}">
                  <a16:creationId xmlns="" xmlns:a16="http://schemas.microsoft.com/office/drawing/2014/main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184">
              <a:extLst>
                <a:ext uri="{FF2B5EF4-FFF2-40B4-BE49-F238E27FC236}">
                  <a16:creationId xmlns="" xmlns:a16="http://schemas.microsoft.com/office/drawing/2014/main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3913069" y="2443391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/>
                        </a:rPr>
                        <m:t>15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19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69" y="2443391"/>
                <a:ext cx="488980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2500" r="-75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59 CuadroTexto"/>
              <p:cNvSpPr txBox="1"/>
              <p:nvPr/>
            </p:nvSpPr>
            <p:spPr>
              <a:xfrm>
                <a:off x="2957171" y="1429434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0" name="5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171" y="1429434"/>
                <a:ext cx="45890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81 CuadroTexto"/>
          <p:cNvSpPr txBox="1"/>
          <p:nvPr/>
        </p:nvSpPr>
        <p:spPr>
          <a:xfrm>
            <a:off x="225631" y="230970"/>
            <a:ext cx="6661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El Amplificador No Inversor ideal con Realimentación Negativa</a:t>
            </a:r>
            <a:endParaRPr lang="es-C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105 Rectángulo"/>
              <p:cNvSpPr/>
              <p:nvPr/>
            </p:nvSpPr>
            <p:spPr>
              <a:xfrm>
                <a:off x="6035716" y="2251226"/>
                <a:ext cx="14092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06" name="10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16" y="2251226"/>
                <a:ext cx="1409297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4761344" y="2486849"/>
            <a:ext cx="290336" cy="76507"/>
            <a:chOff x="7529811" y="3713163"/>
            <a:chExt cx="640072" cy="158750"/>
          </a:xfrm>
        </p:grpSpPr>
        <p:cxnSp>
          <p:nvCxnSpPr>
            <p:cNvPr id="144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4768717" y="3159345"/>
            <a:ext cx="290336" cy="76507"/>
            <a:chOff x="7529811" y="3713163"/>
            <a:chExt cx="640072" cy="158750"/>
          </a:xfrm>
        </p:grpSpPr>
        <p:cxnSp>
          <p:nvCxnSpPr>
            <p:cNvPr id="135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109 CuadroTexto"/>
              <p:cNvSpPr txBox="1"/>
              <p:nvPr/>
            </p:nvSpPr>
            <p:spPr>
              <a:xfrm>
                <a:off x="5036863" y="2405456"/>
                <a:ext cx="4140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0" name="10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863" y="2405456"/>
                <a:ext cx="414088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114 CuadroTexto"/>
              <p:cNvSpPr txBox="1"/>
              <p:nvPr/>
            </p:nvSpPr>
            <p:spPr>
              <a:xfrm>
                <a:off x="5032695" y="3075468"/>
                <a:ext cx="418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5" name="1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695" y="3075468"/>
                <a:ext cx="418256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127 Conector recto"/>
          <p:cNvCxnSpPr/>
          <p:nvPr/>
        </p:nvCxnSpPr>
        <p:spPr>
          <a:xfrm flipV="1">
            <a:off x="4904857" y="1992658"/>
            <a:ext cx="0" cy="44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recto"/>
          <p:cNvCxnSpPr/>
          <p:nvPr/>
        </p:nvCxnSpPr>
        <p:spPr>
          <a:xfrm>
            <a:off x="3095728" y="2864963"/>
            <a:ext cx="18058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recto"/>
          <p:cNvCxnSpPr/>
          <p:nvPr/>
        </p:nvCxnSpPr>
        <p:spPr>
          <a:xfrm flipH="1" flipV="1">
            <a:off x="3091624" y="2168804"/>
            <a:ext cx="7410" cy="696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"/>
          <p:cNvCxnSpPr/>
          <p:nvPr/>
        </p:nvCxnSpPr>
        <p:spPr>
          <a:xfrm flipV="1">
            <a:off x="4904857" y="2676506"/>
            <a:ext cx="0" cy="44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Conector recto"/>
          <p:cNvCxnSpPr/>
          <p:nvPr/>
        </p:nvCxnSpPr>
        <p:spPr>
          <a:xfrm flipV="1">
            <a:off x="4904857" y="3318122"/>
            <a:ext cx="0" cy="223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756284" y="3541301"/>
            <a:ext cx="292187" cy="249891"/>
            <a:chOff x="6176852" y="2698817"/>
            <a:chExt cx="292187" cy="249891"/>
          </a:xfrm>
        </p:grpSpPr>
        <p:cxnSp>
          <p:nvCxnSpPr>
            <p:cNvPr id="155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158 CuadroTexto"/>
              <p:cNvSpPr txBox="1"/>
              <p:nvPr/>
            </p:nvSpPr>
            <p:spPr>
              <a:xfrm>
                <a:off x="3406075" y="2919055"/>
                <a:ext cx="1302536" cy="468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R" sz="12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59" name="15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075" y="2919055"/>
                <a:ext cx="1302536" cy="46827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165 CuadroTexto"/>
              <p:cNvSpPr txBox="1"/>
              <p:nvPr/>
            </p:nvSpPr>
            <p:spPr>
              <a:xfrm>
                <a:off x="1934584" y="1558979"/>
                <a:ext cx="407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66" name="16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584" y="1558979"/>
                <a:ext cx="407932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8 Grupo"/>
          <p:cNvGrpSpPr/>
          <p:nvPr/>
        </p:nvGrpSpPr>
        <p:grpSpPr>
          <a:xfrm>
            <a:off x="604245" y="3923867"/>
            <a:ext cx="4033118" cy="861834"/>
            <a:chOff x="854604" y="4016230"/>
            <a:chExt cx="4033118" cy="8618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3 Rectángulo"/>
                <p:cNvSpPr/>
                <p:nvPr/>
              </p:nvSpPr>
              <p:spPr>
                <a:xfrm>
                  <a:off x="854604" y="4016230"/>
                  <a:ext cx="130176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600" i="1">
                            <a:latin typeface="Cambria Math"/>
                          </a:rPr>
                          <m:t>𝐶𝑀𝑅𝑅</m:t>
                        </m:r>
                        <m:r>
                          <a:rPr lang="es-CR" sz="1600" i="1">
                            <a:latin typeface="Cambria Math"/>
                            <a:ea typeface="Cambria Math"/>
                          </a:rPr>
                          <m:t>→∞ </m:t>
                        </m:r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4" name="3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04" y="4016230"/>
                  <a:ext cx="1301767" cy="33855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982102" y="4394021"/>
                  <a:ext cx="3905620" cy="484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40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s-CR" sz="1400" i="1">
                                    <a:latin typeface="Cambria Math"/>
                                  </a:rPr>
                                  <m:t>𝐶𝑀𝑅𝑅</m:t>
                                </m:r>
                                <m:r>
                                  <a:rPr lang="es-CR" sz="1400" i="1" smtClean="0">
                                    <a:latin typeface="Cambria Math"/>
                                    <a:ea typeface="Cambria Math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func>
                        <m:r>
                          <a:rPr lang="es-CR" sz="1400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s-CR" sz="1400" i="1">
                                    <a:latin typeface="Cambria Math"/>
                                  </a:rPr>
                                  <m:t>𝐶𝑀𝑅𝑅</m:t>
                                </m:r>
                                <m:r>
                                  <a:rPr lang="es-CR" sz="1400" i="1">
                                    <a:latin typeface="Cambria Math"/>
                                    <a:ea typeface="Cambria Math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s-CR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s-CR" sz="1400" i="1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CR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CR" sz="1400" i="1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s-CR" sz="1400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s-CR" sz="1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R" sz="14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R" sz="1400" i="1">
                                        <a:latin typeface="Cambria Math"/>
                                      </a:rPr>
                                      <m:t>𝐶𝑀𝑅𝑅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s-C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CR" sz="1400" i="1">
                                        <a:latin typeface="Cambria Math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s-CR" sz="14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s-C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s-CR" sz="1400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s-C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400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4" name="TextBox 21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102" y="4394021"/>
                  <a:ext cx="3905620" cy="48404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5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Rectángulo"/>
              <p:cNvSpPr/>
              <p:nvPr/>
            </p:nvSpPr>
            <p:spPr>
              <a:xfrm>
                <a:off x="604245" y="5191888"/>
                <a:ext cx="10234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i="1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s-CR" i="1">
                          <a:latin typeface="Cambria Math"/>
                          <a:ea typeface="Cambria Math"/>
                        </a:rPr>
                        <m:t>→∞</m:t>
                      </m:r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15" name="1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45" y="5191888"/>
                <a:ext cx="1023485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Rectángulo"/>
              <p:cNvSpPr/>
              <p:nvPr/>
            </p:nvSpPr>
            <p:spPr>
              <a:xfrm>
                <a:off x="731743" y="5564788"/>
                <a:ext cx="4094582" cy="728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s-CR" sz="14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func>
                      <m:r>
                        <a:rPr lang="es-CR" sz="1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R" sz="1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s-CR" sz="14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CR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CR" sz="14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s-CR" sz="1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b="0" i="1" smtClean="0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b="0" i="1" smtClean="0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7" name="1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43" y="5564788"/>
                <a:ext cx="4094582" cy="7280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7 CuadroTexto"/>
              <p:cNvSpPr txBox="1"/>
              <p:nvPr/>
            </p:nvSpPr>
            <p:spPr>
              <a:xfrm>
                <a:off x="5191067" y="5315148"/>
                <a:ext cx="2060564" cy="962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400" dirty="0" smtClean="0"/>
                  <a:t>Ganancia de lazo cerrado </a:t>
                </a:r>
              </a:p>
              <a:p>
                <a:endParaRPr lang="es-CR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r>
                        <a:rPr lang="es-CR" sz="1400" i="1">
                          <a:latin typeface="Cambria Math"/>
                        </a:rPr>
                        <m:t>1+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8" name="1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067" y="5315148"/>
                <a:ext cx="2060564" cy="962892"/>
              </a:xfrm>
              <a:prstGeom prst="rect">
                <a:avLst/>
              </a:prstGeom>
              <a:blipFill rotWithShape="1">
                <a:blip r:embed="rId16"/>
                <a:stretch>
                  <a:fillRect l="-888" t="-6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Rectángulo"/>
              <p:cNvSpPr/>
              <p:nvPr/>
            </p:nvSpPr>
            <p:spPr>
              <a:xfrm>
                <a:off x="5943659" y="2864963"/>
                <a:ext cx="1947969" cy="704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R" sz="1400" b="0" i="1" smtClean="0">
                              <a:latin typeface="Cambria Math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CR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CR" sz="14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9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59" y="2864963"/>
                <a:ext cx="1947969" cy="70480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13 Grupo"/>
          <p:cNvGrpSpPr/>
          <p:nvPr/>
        </p:nvGrpSpPr>
        <p:grpSpPr>
          <a:xfrm>
            <a:off x="3477397" y="1831503"/>
            <a:ext cx="619350" cy="312836"/>
            <a:chOff x="2185132" y="1529259"/>
            <a:chExt cx="619350" cy="312836"/>
          </a:xfrm>
        </p:grpSpPr>
        <p:grpSp>
          <p:nvGrpSpPr>
            <p:cNvPr id="13" name="12 Grupo"/>
            <p:cNvGrpSpPr/>
            <p:nvPr/>
          </p:nvGrpSpPr>
          <p:grpSpPr>
            <a:xfrm>
              <a:off x="2185132" y="1538733"/>
              <a:ext cx="225632" cy="303362"/>
              <a:chOff x="6593417" y="907527"/>
              <a:chExt cx="225632" cy="303362"/>
            </a:xfrm>
          </p:grpSpPr>
          <p:sp>
            <p:nvSpPr>
              <p:cNvPr id="2" name="1 Rectángulo"/>
              <p:cNvSpPr/>
              <p:nvPr/>
            </p:nvSpPr>
            <p:spPr>
              <a:xfrm>
                <a:off x="6593417" y="907527"/>
                <a:ext cx="225632" cy="303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grpSp>
            <p:nvGrpSpPr>
              <p:cNvPr id="65" name="Group 135">
                <a:extLst>
                  <a:ext uri="{FF2B5EF4-FFF2-40B4-BE49-F238E27FC236}">
                    <a16:creationId xmlns="" xmlns:a16="http://schemas.microsoft.com/office/drawing/2014/main" id="{D8D775AA-505E-4D39-AF1F-3B88F05CF36F}"/>
                  </a:ext>
                </a:extLst>
              </p:cNvPr>
              <p:cNvGrpSpPr/>
              <p:nvPr/>
            </p:nvGrpSpPr>
            <p:grpSpPr>
              <a:xfrm rot="5400000">
                <a:off x="6566027" y="1014442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66" name="Straight Connector 136">
                  <a:extLst>
                    <a:ext uri="{FF2B5EF4-FFF2-40B4-BE49-F238E27FC236}">
                      <a16:creationId xmlns="" xmlns:a16="http://schemas.microsoft.com/office/drawing/2014/main" id="{274849B0-67CD-4210-85C8-42433B4A387E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137">
                  <a:extLst>
                    <a:ext uri="{FF2B5EF4-FFF2-40B4-BE49-F238E27FC236}">
                      <a16:creationId xmlns="" xmlns:a16="http://schemas.microsoft.com/office/drawing/2014/main" id="{C429121C-12B0-452F-8AF1-C9EAFE1E0D13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138">
                  <a:extLst>
                    <a:ext uri="{FF2B5EF4-FFF2-40B4-BE49-F238E27FC236}">
                      <a16:creationId xmlns="" xmlns:a16="http://schemas.microsoft.com/office/drawing/2014/main" id="{BA7FC95A-DC3E-4208-B693-FA28EEF94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139">
                  <a:extLst>
                    <a:ext uri="{FF2B5EF4-FFF2-40B4-BE49-F238E27FC236}">
                      <a16:creationId xmlns="" xmlns:a16="http://schemas.microsoft.com/office/drawing/2014/main" id="{C84CC659-080F-4B06-ADE4-E09239C70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140">
                  <a:extLst>
                    <a:ext uri="{FF2B5EF4-FFF2-40B4-BE49-F238E27FC236}">
                      <a16:creationId xmlns="" xmlns:a16="http://schemas.microsoft.com/office/drawing/2014/main" id="{B64135D1-0B76-4D72-99EA-6B63E9008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141">
                  <a:extLst>
                    <a:ext uri="{FF2B5EF4-FFF2-40B4-BE49-F238E27FC236}">
                      <a16:creationId xmlns="" xmlns:a16="http://schemas.microsoft.com/office/drawing/2014/main" id="{436F0A59-D151-4B9F-9877-F485B41107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142">
                  <a:extLst>
                    <a:ext uri="{FF2B5EF4-FFF2-40B4-BE49-F238E27FC236}">
                      <a16:creationId xmlns="" xmlns:a16="http://schemas.microsoft.com/office/drawing/2014/main" id="{AB32C21A-CEB0-4A19-B2CC-54A618D09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143">
                  <a:extLst>
                    <a:ext uri="{FF2B5EF4-FFF2-40B4-BE49-F238E27FC236}">
                      <a16:creationId xmlns="" xmlns:a16="http://schemas.microsoft.com/office/drawing/2014/main" id="{A587C92A-EBA7-4310-8F82-12E2C7621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144">
                  <a:extLst>
                    <a:ext uri="{FF2B5EF4-FFF2-40B4-BE49-F238E27FC236}">
                      <a16:creationId xmlns="" xmlns:a16="http://schemas.microsoft.com/office/drawing/2014/main" id="{924C944C-F178-4103-A4A2-5DBFC653F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83 CuadroTexto"/>
                <p:cNvSpPr txBox="1"/>
                <p:nvPr/>
              </p:nvSpPr>
              <p:spPr>
                <a:xfrm>
                  <a:off x="2307808" y="1529259"/>
                  <a:ext cx="4966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𝐼𝑁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84" name="8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808" y="1529259"/>
                  <a:ext cx="496674" cy="30777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21 Conector angular"/>
          <p:cNvCxnSpPr/>
          <p:nvPr/>
        </p:nvCxnSpPr>
        <p:spPr>
          <a:xfrm flipV="1">
            <a:off x="2594553" y="1853122"/>
            <a:ext cx="650883" cy="493086"/>
          </a:xfrm>
          <a:prstGeom prst="bentConnector3">
            <a:avLst>
              <a:gd name="adj1" fmla="val -1086"/>
            </a:avLst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Rectángulo"/>
              <p:cNvSpPr/>
              <p:nvPr/>
            </p:nvSpPr>
            <p:spPr>
              <a:xfrm>
                <a:off x="130938" y="2025916"/>
                <a:ext cx="2348656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1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s-CR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1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1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‖"/>
                          <m:endChr m:val=""/>
                          <m:ctrlPr>
                            <a:rPr lang="es-CR" sz="11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1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1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CR" sz="11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R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1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100" i="1">
                              <a:latin typeface="Cambria Math"/>
                            </a:rPr>
                            <m:t>𝐼𝑁</m:t>
                          </m:r>
                        </m:sub>
                      </m:sSub>
                      <m:d>
                        <m:dPr>
                          <m:ctrlPr>
                            <a:rPr lang="es-CR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100" i="1">
                              <a:latin typeface="Cambria Math"/>
                            </a:rPr>
                            <m:t>1+</m:t>
                          </m:r>
                          <m:sSub>
                            <m:sSubPr>
                              <m:ctrlPr>
                                <a:rPr lang="es-C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1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1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s-CR" sz="11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R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1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R" sz="11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R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1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R" sz="11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R" sz="11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R" sz="11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1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R" sz="11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CR" sz="1100" dirty="0"/>
              </a:p>
            </p:txBody>
          </p:sp>
        </mc:Choice>
        <mc:Fallback xmlns="">
          <p:sp>
            <p:nvSpPr>
              <p:cNvPr id="3" name="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38" y="2025916"/>
                <a:ext cx="2348656" cy="472694"/>
              </a:xfrm>
              <a:prstGeom prst="rect">
                <a:avLst/>
              </a:prstGeom>
              <a:blipFill rotWithShape="1">
                <a:blip r:embed="rId19"/>
                <a:stretch>
                  <a:fillRect t="-29487" b="-6025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9256179" y="1788300"/>
                <a:ext cx="1007712" cy="504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6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179" y="1788300"/>
                <a:ext cx="1007712" cy="5041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28 Conector recto de flecha"/>
          <p:cNvCxnSpPr/>
          <p:nvPr/>
        </p:nvCxnSpPr>
        <p:spPr>
          <a:xfrm>
            <a:off x="7445013" y="1992658"/>
            <a:ext cx="15683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89 Rectángulo"/>
              <p:cNvSpPr/>
              <p:nvPr/>
            </p:nvSpPr>
            <p:spPr>
              <a:xfrm>
                <a:off x="8728663" y="2713233"/>
                <a:ext cx="10234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i="1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s-CR" i="1">
                          <a:latin typeface="Cambria Math"/>
                          <a:ea typeface="Cambria Math"/>
                        </a:rPr>
                        <m:t>→∞</m:t>
                      </m:r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90" name="8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663" y="2713233"/>
                <a:ext cx="1023485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90 Rectángulo"/>
              <p:cNvSpPr/>
              <p:nvPr/>
            </p:nvSpPr>
            <p:spPr>
              <a:xfrm>
                <a:off x="8856161" y="3086133"/>
                <a:ext cx="2027863" cy="4878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s-C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2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CR" sz="1200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s-CR" sz="12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func>
                      <m:r>
                        <a:rPr lang="es-CR" sz="12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R" sz="12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R" sz="12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s-C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2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CR" sz="1200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s-CR" sz="12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R" sz="12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1" name="9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161" y="3086133"/>
                <a:ext cx="2027863" cy="48789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91 Rectángulo"/>
              <p:cNvSpPr/>
              <p:nvPr/>
            </p:nvSpPr>
            <p:spPr>
              <a:xfrm>
                <a:off x="8856161" y="3923867"/>
                <a:ext cx="190398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s-CR" sz="1600" b="0" i="1" smtClean="0">
                          <a:latin typeface="Cambria Math"/>
                          <a:ea typeface="Cambria Math"/>
                        </a:rPr>
                        <m:t>0⇒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600" i="1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92" name="9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161" y="3923867"/>
                <a:ext cx="1903983" cy="338554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29 Rectángulo"/>
              <p:cNvSpPr/>
              <p:nvPr/>
            </p:nvSpPr>
            <p:spPr>
              <a:xfrm>
                <a:off x="9240405" y="4542947"/>
                <a:ext cx="1032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i="1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i="1">
                          <a:latin typeface="Cambria Math"/>
                          <a:ea typeface="Cambria Math"/>
                        </a:rPr>
                        <m:t>≈</m:t>
                      </m:r>
                      <m:sSub>
                        <m:sSubPr>
                          <m:ctrlPr>
                            <a:rPr lang="es-C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i="1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30" name="2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405" y="4542947"/>
                <a:ext cx="1032783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30 Rectángulo"/>
          <p:cNvSpPr/>
          <p:nvPr/>
        </p:nvSpPr>
        <p:spPr>
          <a:xfrm>
            <a:off x="7891628" y="5045516"/>
            <a:ext cx="3547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1600" dirty="0" smtClean="0"/>
              <a:t>Concepto de Corto Circuito Virtual (CCV)</a:t>
            </a:r>
            <a:endParaRPr lang="es-CR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94 Rectángulo"/>
              <p:cNvSpPr/>
              <p:nvPr/>
            </p:nvSpPr>
            <p:spPr>
              <a:xfrm>
                <a:off x="7891628" y="5402865"/>
                <a:ext cx="3841162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R" sz="1400" dirty="0" smtClean="0"/>
                  <a:t>A pesar de que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es-CR" sz="1400" b="0" i="1" smtClean="0">
                        <a:latin typeface="Cambria Math"/>
                      </a:rPr>
                      <m:t> </m:t>
                    </m:r>
                    <m:r>
                      <a:rPr lang="es-CR" sz="1400" b="0" i="1" smtClean="0">
                        <a:latin typeface="Cambria Math"/>
                      </a:rPr>
                      <m:t>𝑦</m:t>
                    </m:r>
                    <m:r>
                      <a:rPr lang="es-CR" sz="1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s-CR" sz="1400" dirty="0" smtClean="0"/>
                  <a:t> hay una alta resistencia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𝐼𝑁</m:t>
                        </m:r>
                      </m:sub>
                    </m:sSub>
                  </m:oMath>
                </a14:m>
                <a:r>
                  <a:rPr lang="es-CR" sz="1000" dirty="0" smtClean="0"/>
                  <a:t>,  </a:t>
                </a:r>
                <a:r>
                  <a:rPr lang="es-CR" sz="1400" dirty="0" smtClean="0"/>
                  <a:t>si se utiliza realimentación negativa, 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−</m:t>
                        </m:r>
                      </m:sub>
                    </m:sSub>
                    <m:r>
                      <a:rPr lang="es-CR" sz="1400" i="1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es-CR" sz="1400" b="0" i="0" smtClean="0">
                        <a:latin typeface="Cambria Math"/>
                      </a:rPr>
                      <m:t>. </m:t>
                    </m:r>
                  </m:oMath>
                </a14:m>
                <a:r>
                  <a:rPr lang="es-CR" sz="1400" dirty="0" smtClean="0"/>
                  <a:t> Esto da la impresión que las dos entradas del amplificador están en corto y por lo tanto tienen el mismo valor.</a:t>
                </a:r>
                <a:endParaRPr lang="es-CR" sz="1400" dirty="0"/>
              </a:p>
            </p:txBody>
          </p:sp>
        </mc:Choice>
        <mc:Fallback xmlns="">
          <p:sp>
            <p:nvSpPr>
              <p:cNvPr id="95" name="9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628" y="5402865"/>
                <a:ext cx="3841162" cy="1169551"/>
              </a:xfrm>
              <a:prstGeom prst="rect">
                <a:avLst/>
              </a:prstGeom>
              <a:blipFill rotWithShape="1">
                <a:blip r:embed="rId25"/>
                <a:stretch>
                  <a:fillRect l="-476" t="-521" b="-41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45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90" grpId="0"/>
      <p:bldP spid="91" grpId="0"/>
      <p:bldP spid="92" grpId="0"/>
      <p:bldP spid="30" grpId="0"/>
      <p:bldP spid="31" grpId="0"/>
      <p:bldP spid="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81 CuadroTexto"/>
          <p:cNvSpPr txBox="1"/>
          <p:nvPr/>
        </p:nvSpPr>
        <p:spPr>
          <a:xfrm>
            <a:off x="225631" y="230970"/>
            <a:ext cx="7094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Análisis del Amplificador No Inversor utilizando el concepto de CCV</a:t>
            </a:r>
            <a:endParaRPr lang="es-CR" sz="1200" dirty="0"/>
          </a:p>
        </p:txBody>
      </p:sp>
      <p:sp>
        <p:nvSpPr>
          <p:cNvPr id="31" name="30 Rectángulo"/>
          <p:cNvSpPr/>
          <p:nvPr/>
        </p:nvSpPr>
        <p:spPr>
          <a:xfrm>
            <a:off x="8038454" y="211734"/>
            <a:ext cx="3547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1600" dirty="0" smtClean="0"/>
              <a:t>Concepto de Corto Circuito Virtual (CCV)</a:t>
            </a:r>
            <a:endParaRPr lang="es-CR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94 Rectángulo"/>
              <p:cNvSpPr/>
              <p:nvPr/>
            </p:nvSpPr>
            <p:spPr>
              <a:xfrm>
                <a:off x="8038454" y="569083"/>
                <a:ext cx="3841162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R" sz="1400" dirty="0" smtClean="0"/>
                  <a:t>A pesar de que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es-CR" sz="1400" b="0" i="1" smtClean="0">
                        <a:latin typeface="Cambria Math"/>
                      </a:rPr>
                      <m:t> </m:t>
                    </m:r>
                    <m:r>
                      <a:rPr lang="es-CR" sz="1400" b="0" i="1" smtClean="0">
                        <a:latin typeface="Cambria Math"/>
                      </a:rPr>
                      <m:t>𝑦</m:t>
                    </m:r>
                    <m:r>
                      <a:rPr lang="es-CR" sz="1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s-CR" sz="1400" dirty="0" smtClean="0"/>
                  <a:t> hay una alta resistencia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𝐼𝑁</m:t>
                        </m:r>
                      </m:sub>
                    </m:sSub>
                  </m:oMath>
                </a14:m>
                <a:r>
                  <a:rPr lang="es-CR" sz="1000" dirty="0" smtClean="0"/>
                  <a:t>,  </a:t>
                </a:r>
                <a:r>
                  <a:rPr lang="es-CR" sz="1400" dirty="0" smtClean="0"/>
                  <a:t>si se utiliza realimentación negativa, 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−</m:t>
                        </m:r>
                      </m:sub>
                    </m:sSub>
                    <m:r>
                      <a:rPr lang="es-CR" sz="1400" i="1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es-CR" sz="1400" b="0" i="0" smtClean="0">
                        <a:latin typeface="Cambria Math"/>
                      </a:rPr>
                      <m:t>. </m:t>
                    </m:r>
                  </m:oMath>
                </a14:m>
                <a:r>
                  <a:rPr lang="es-CR" sz="1400" dirty="0" smtClean="0"/>
                  <a:t> Esto da la impresión que las dos entradas del amplificador están en corto y por lo tanto tienen el mismo valor.</a:t>
                </a:r>
                <a:endParaRPr lang="es-CR" sz="1400" dirty="0"/>
              </a:p>
            </p:txBody>
          </p:sp>
        </mc:Choice>
        <mc:Fallback xmlns="">
          <p:sp>
            <p:nvSpPr>
              <p:cNvPr id="95" name="9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54" y="569083"/>
                <a:ext cx="3841162" cy="1169551"/>
              </a:xfrm>
              <a:prstGeom prst="rect">
                <a:avLst/>
              </a:prstGeom>
              <a:blipFill rotWithShape="1">
                <a:blip r:embed="rId2"/>
                <a:stretch>
                  <a:fillRect l="-476" t="-521" b="-41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36 Grupo"/>
          <p:cNvGrpSpPr/>
          <p:nvPr/>
        </p:nvGrpSpPr>
        <p:grpSpPr>
          <a:xfrm>
            <a:off x="1475852" y="748188"/>
            <a:ext cx="4001036" cy="1827426"/>
            <a:chOff x="1475852" y="748188"/>
            <a:chExt cx="4001036" cy="1827426"/>
          </a:xfrm>
        </p:grpSpPr>
        <p:grpSp>
          <p:nvGrpSpPr>
            <p:cNvPr id="16" name="15 Grupo"/>
            <p:cNvGrpSpPr/>
            <p:nvPr/>
          </p:nvGrpSpPr>
          <p:grpSpPr>
            <a:xfrm>
              <a:off x="2481943" y="1513133"/>
              <a:ext cx="2641493" cy="959051"/>
              <a:chOff x="1097912" y="1741159"/>
              <a:chExt cx="2641493" cy="959051"/>
            </a:xfrm>
          </p:grpSpPr>
          <p:grpSp>
            <p:nvGrpSpPr>
              <p:cNvPr id="8" name="7 Grupo"/>
              <p:cNvGrpSpPr/>
              <p:nvPr/>
            </p:nvGrpSpPr>
            <p:grpSpPr>
              <a:xfrm>
                <a:off x="2195355" y="1741159"/>
                <a:ext cx="902525" cy="959051"/>
                <a:chOff x="2195355" y="1741159"/>
                <a:chExt cx="902525" cy="959051"/>
              </a:xfrm>
            </p:grpSpPr>
            <p:sp>
              <p:nvSpPr>
                <p:cNvPr id="5" name="4 Triángulo isósceles"/>
                <p:cNvSpPr/>
                <p:nvPr/>
              </p:nvSpPr>
              <p:spPr>
                <a:xfrm rot="5400000">
                  <a:off x="2167092" y="1769422"/>
                  <a:ext cx="959051" cy="902525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6" name="5 CuadroTexto"/>
                <p:cNvSpPr txBox="1"/>
                <p:nvPr/>
              </p:nvSpPr>
              <p:spPr>
                <a:xfrm>
                  <a:off x="2206182" y="1754505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2400" dirty="0"/>
                    <a:t>-</a:t>
                  </a:r>
                </a:p>
              </p:txBody>
            </p:sp>
            <p:sp>
              <p:nvSpPr>
                <p:cNvPr id="7" name="6 CuadroTexto"/>
                <p:cNvSpPr txBox="1"/>
                <p:nvPr/>
              </p:nvSpPr>
              <p:spPr>
                <a:xfrm>
                  <a:off x="2197062" y="2199777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1600" dirty="0"/>
                    <a:t>+</a:t>
                  </a:r>
                </a:p>
              </p:txBody>
            </p:sp>
          </p:grpSp>
          <p:cxnSp>
            <p:nvCxnSpPr>
              <p:cNvPr id="10" name="9 Conector recto"/>
              <p:cNvCxnSpPr/>
              <p:nvPr/>
            </p:nvCxnSpPr>
            <p:spPr>
              <a:xfrm>
                <a:off x="1097912" y="1996014"/>
                <a:ext cx="10991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10 Conector recto"/>
              <p:cNvCxnSpPr/>
              <p:nvPr/>
            </p:nvCxnSpPr>
            <p:spPr>
              <a:xfrm>
                <a:off x="1724998" y="2402992"/>
                <a:ext cx="4703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11 Conector recto"/>
              <p:cNvCxnSpPr/>
              <p:nvPr/>
            </p:nvCxnSpPr>
            <p:spPr>
              <a:xfrm>
                <a:off x="3097880" y="2216170"/>
                <a:ext cx="6415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63 CuadroTexto"/>
                <p:cNvSpPr txBox="1"/>
                <p:nvPr/>
              </p:nvSpPr>
              <p:spPr>
                <a:xfrm>
                  <a:off x="3084864" y="1429434"/>
                  <a:ext cx="44890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64" name="6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4864" y="1429434"/>
                  <a:ext cx="448905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59 CuadroTexto"/>
                <p:cNvSpPr txBox="1"/>
                <p:nvPr/>
              </p:nvSpPr>
              <p:spPr>
                <a:xfrm>
                  <a:off x="3084864" y="2237060"/>
                  <a:ext cx="4589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60" name="5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4864" y="2237060"/>
                  <a:ext cx="458908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109 CuadroTexto"/>
                <p:cNvSpPr txBox="1"/>
                <p:nvPr/>
              </p:nvSpPr>
              <p:spPr>
                <a:xfrm>
                  <a:off x="2102601" y="1372590"/>
                  <a:ext cx="4182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10" name="10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2601" y="1372590"/>
                  <a:ext cx="418256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114 CuadroTexto"/>
                <p:cNvSpPr txBox="1"/>
                <p:nvPr/>
              </p:nvSpPr>
              <p:spPr>
                <a:xfrm>
                  <a:off x="3590240" y="748188"/>
                  <a:ext cx="4140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15" name="114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240" y="748188"/>
                  <a:ext cx="414088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129 Conector recto"/>
            <p:cNvCxnSpPr/>
            <p:nvPr/>
          </p:nvCxnSpPr>
          <p:spPr>
            <a:xfrm flipV="1">
              <a:off x="4737829" y="1127850"/>
              <a:ext cx="0" cy="865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1475852" y="1781762"/>
              <a:ext cx="292187" cy="249891"/>
              <a:chOff x="6176852" y="2698817"/>
              <a:chExt cx="292187" cy="249891"/>
            </a:xfrm>
          </p:grpSpPr>
          <p:cxnSp>
            <p:nvCxnSpPr>
              <p:cNvPr id="155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165 CuadroTexto"/>
                <p:cNvSpPr txBox="1"/>
                <p:nvPr/>
              </p:nvSpPr>
              <p:spPr>
                <a:xfrm>
                  <a:off x="2645886" y="2005689"/>
                  <a:ext cx="40793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66" name="16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886" y="2005689"/>
                  <a:ext cx="407932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9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6759" y="1708797"/>
              <a:ext cx="379078" cy="97028"/>
              <a:chOff x="2428859" y="6033846"/>
              <a:chExt cx="503238" cy="152658"/>
            </a:xfrm>
          </p:grpSpPr>
          <p:sp>
            <p:nvSpPr>
              <p:cNvPr id="93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6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101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7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03" name="102 Conector recto"/>
            <p:cNvCxnSpPr/>
            <p:nvPr/>
          </p:nvCxnSpPr>
          <p:spPr>
            <a:xfrm>
              <a:off x="1621946" y="1781315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0213" y="1056593"/>
              <a:ext cx="379078" cy="97028"/>
              <a:chOff x="2428859" y="6033846"/>
              <a:chExt cx="503238" cy="152658"/>
            </a:xfrm>
          </p:grpSpPr>
          <p:sp>
            <p:nvSpPr>
              <p:cNvPr id="105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11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117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8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12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19" name="118 Conector recto"/>
            <p:cNvCxnSpPr/>
            <p:nvPr/>
          </p:nvCxnSpPr>
          <p:spPr>
            <a:xfrm>
              <a:off x="3087450" y="1127849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119 Conector recto"/>
            <p:cNvCxnSpPr/>
            <p:nvPr/>
          </p:nvCxnSpPr>
          <p:spPr>
            <a:xfrm flipV="1">
              <a:off x="3081159" y="1134079"/>
              <a:ext cx="0" cy="6472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120 Conector recto"/>
            <p:cNvCxnSpPr/>
            <p:nvPr/>
          </p:nvCxnSpPr>
          <p:spPr>
            <a:xfrm>
              <a:off x="3969264" y="1115720"/>
              <a:ext cx="7685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5230218" y="1821583"/>
                  <a:ext cx="24667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2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0218" y="1821583"/>
                  <a:ext cx="246670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2500" b="-10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37 Grupo"/>
          <p:cNvGrpSpPr/>
          <p:nvPr/>
        </p:nvGrpSpPr>
        <p:grpSpPr>
          <a:xfrm>
            <a:off x="2553197" y="850400"/>
            <a:ext cx="2000920" cy="1012828"/>
            <a:chOff x="7512356" y="3153866"/>
            <a:chExt cx="2000920" cy="1012828"/>
          </a:xfrm>
        </p:grpSpPr>
        <p:cxnSp>
          <p:nvCxnSpPr>
            <p:cNvPr id="34" name="33 Conector recto de flecha"/>
            <p:cNvCxnSpPr/>
            <p:nvPr/>
          </p:nvCxnSpPr>
          <p:spPr>
            <a:xfrm flipH="1">
              <a:off x="9116963" y="3564925"/>
              <a:ext cx="28218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124 CuadroTexto"/>
                <p:cNvSpPr txBox="1"/>
                <p:nvPr/>
              </p:nvSpPr>
              <p:spPr>
                <a:xfrm>
                  <a:off x="9153114" y="3153866"/>
                  <a:ext cx="3601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CR" sz="14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R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124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3114" y="3153866"/>
                  <a:ext cx="360162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125 Conector recto de flecha"/>
            <p:cNvCxnSpPr/>
            <p:nvPr/>
          </p:nvCxnSpPr>
          <p:spPr>
            <a:xfrm flipH="1">
              <a:off x="7512356" y="4166694"/>
              <a:ext cx="282184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126 CuadroTexto"/>
                <p:cNvSpPr txBox="1"/>
                <p:nvPr/>
              </p:nvSpPr>
              <p:spPr>
                <a:xfrm>
                  <a:off x="7531558" y="3735411"/>
                  <a:ext cx="3643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CR" sz="14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R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12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1558" y="3735411"/>
                  <a:ext cx="364331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132 CuadroTexto"/>
              <p:cNvSpPr txBox="1"/>
              <p:nvPr/>
            </p:nvSpPr>
            <p:spPr>
              <a:xfrm>
                <a:off x="522108" y="842468"/>
                <a:ext cx="12239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s-CR" sz="1600" dirty="0" smtClean="0"/>
                  <a:t>=</a:t>
                </a:r>
                <a:r>
                  <a:rPr lang="es-C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es-CR" sz="1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s-CR" sz="1600" dirty="0"/>
              </a:p>
            </p:txBody>
          </p:sp>
        </mc:Choice>
        <mc:Fallback xmlns="">
          <p:sp>
            <p:nvSpPr>
              <p:cNvPr id="133" name="13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8" y="842468"/>
                <a:ext cx="1223925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133 CuadroTexto"/>
              <p:cNvSpPr txBox="1"/>
              <p:nvPr/>
            </p:nvSpPr>
            <p:spPr>
              <a:xfrm>
                <a:off x="204281" y="2406337"/>
                <a:ext cx="25342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400" dirty="0" smtClean="0"/>
                  <a:t>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𝐼𝑁</m:t>
                        </m:r>
                      </m:sub>
                    </m:sSub>
                    <m:r>
                      <a:rPr lang="es-CR" sz="1400" i="1" smtClean="0">
                        <a:latin typeface="Cambria Math"/>
                        <a:ea typeface="Cambria Math"/>
                      </a:rPr>
                      <m:t>→∞</m:t>
                    </m:r>
                    <m:r>
                      <a:rPr lang="es-CR" sz="1400" i="1">
                        <a:latin typeface="Cambria Math"/>
                      </a:rPr>
                      <m:t> </m:t>
                    </m:r>
                    <m:r>
                      <a:rPr lang="es-CR" sz="1400" b="0" i="1" smtClean="0">
                        <a:latin typeface="Cambria Math"/>
                      </a:rPr>
                      <m:t>𝑒𝑛𝑡𝑜𝑛𝑐𝑒𝑠</m:t>
                    </m:r>
                    <m:r>
                      <a:rPr lang="es-CR" sz="1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R" sz="1400" dirty="0" smtClean="0"/>
                  <a:t>=</a:t>
                </a:r>
                <a:r>
                  <a:rPr lang="es-C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s-CR" sz="1400" dirty="0"/>
              </a:p>
            </p:txBody>
          </p:sp>
        </mc:Choice>
        <mc:Fallback xmlns="">
          <p:sp>
            <p:nvSpPr>
              <p:cNvPr id="134" name="13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81" y="2406337"/>
                <a:ext cx="2534220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723" t="-2000" b="-2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3" name="152 Grupo"/>
          <p:cNvGrpSpPr/>
          <p:nvPr/>
        </p:nvGrpSpPr>
        <p:grpSpPr>
          <a:xfrm>
            <a:off x="3463177" y="1814586"/>
            <a:ext cx="619350" cy="312836"/>
            <a:chOff x="2185132" y="1529259"/>
            <a:chExt cx="619350" cy="312836"/>
          </a:xfrm>
        </p:grpSpPr>
        <p:grpSp>
          <p:nvGrpSpPr>
            <p:cNvPr id="160" name="159 Grupo"/>
            <p:cNvGrpSpPr/>
            <p:nvPr/>
          </p:nvGrpSpPr>
          <p:grpSpPr>
            <a:xfrm>
              <a:off x="2185132" y="1538733"/>
              <a:ext cx="225632" cy="303362"/>
              <a:chOff x="6593417" y="907527"/>
              <a:chExt cx="225632" cy="303362"/>
            </a:xfrm>
          </p:grpSpPr>
          <p:sp>
            <p:nvSpPr>
              <p:cNvPr id="162" name="161 Rectángulo"/>
              <p:cNvSpPr/>
              <p:nvPr/>
            </p:nvSpPr>
            <p:spPr>
              <a:xfrm>
                <a:off x="6593417" y="907527"/>
                <a:ext cx="225632" cy="303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grpSp>
            <p:nvGrpSpPr>
              <p:cNvPr id="163" name="Group 135">
                <a:extLst>
                  <a:ext uri="{FF2B5EF4-FFF2-40B4-BE49-F238E27FC236}">
                    <a16:creationId xmlns="" xmlns:a16="http://schemas.microsoft.com/office/drawing/2014/main" id="{D8D775AA-505E-4D39-AF1F-3B88F05CF36F}"/>
                  </a:ext>
                </a:extLst>
              </p:cNvPr>
              <p:cNvGrpSpPr/>
              <p:nvPr/>
            </p:nvGrpSpPr>
            <p:grpSpPr>
              <a:xfrm rot="5400000">
                <a:off x="6566027" y="1014442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164" name="Straight Connector 136">
                  <a:extLst>
                    <a:ext uri="{FF2B5EF4-FFF2-40B4-BE49-F238E27FC236}">
                      <a16:creationId xmlns="" xmlns:a16="http://schemas.microsoft.com/office/drawing/2014/main" id="{274849B0-67CD-4210-85C8-42433B4A387E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37">
                  <a:extLst>
                    <a:ext uri="{FF2B5EF4-FFF2-40B4-BE49-F238E27FC236}">
                      <a16:creationId xmlns="" xmlns:a16="http://schemas.microsoft.com/office/drawing/2014/main" id="{C429121C-12B0-452F-8AF1-C9EAFE1E0D13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38">
                  <a:extLst>
                    <a:ext uri="{FF2B5EF4-FFF2-40B4-BE49-F238E27FC236}">
                      <a16:creationId xmlns="" xmlns:a16="http://schemas.microsoft.com/office/drawing/2014/main" id="{BA7FC95A-DC3E-4208-B693-FA28EEF94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39">
                  <a:extLst>
                    <a:ext uri="{FF2B5EF4-FFF2-40B4-BE49-F238E27FC236}">
                      <a16:creationId xmlns="" xmlns:a16="http://schemas.microsoft.com/office/drawing/2014/main" id="{C84CC659-080F-4B06-ADE4-E09239C70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40">
                  <a:extLst>
                    <a:ext uri="{FF2B5EF4-FFF2-40B4-BE49-F238E27FC236}">
                      <a16:creationId xmlns="" xmlns:a16="http://schemas.microsoft.com/office/drawing/2014/main" id="{B64135D1-0B76-4D72-99EA-6B63E9008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41">
                  <a:extLst>
                    <a:ext uri="{FF2B5EF4-FFF2-40B4-BE49-F238E27FC236}">
                      <a16:creationId xmlns="" xmlns:a16="http://schemas.microsoft.com/office/drawing/2014/main" id="{436F0A59-D151-4B9F-9877-F485B41107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42">
                  <a:extLst>
                    <a:ext uri="{FF2B5EF4-FFF2-40B4-BE49-F238E27FC236}">
                      <a16:creationId xmlns="" xmlns:a16="http://schemas.microsoft.com/office/drawing/2014/main" id="{AB32C21A-CEB0-4A19-B2CC-54A618D09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43">
                  <a:extLst>
                    <a:ext uri="{FF2B5EF4-FFF2-40B4-BE49-F238E27FC236}">
                      <a16:creationId xmlns="" xmlns:a16="http://schemas.microsoft.com/office/drawing/2014/main" id="{A587C92A-EBA7-4310-8F82-12E2C7621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44">
                  <a:extLst>
                    <a:ext uri="{FF2B5EF4-FFF2-40B4-BE49-F238E27FC236}">
                      <a16:creationId xmlns="" xmlns:a16="http://schemas.microsoft.com/office/drawing/2014/main" id="{924C944C-F178-4103-A4A2-5DBFC653F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160 CuadroTexto"/>
                <p:cNvSpPr txBox="1"/>
                <p:nvPr/>
              </p:nvSpPr>
              <p:spPr>
                <a:xfrm>
                  <a:off x="2307808" y="1529259"/>
                  <a:ext cx="4966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𝐼𝑁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61" name="16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808" y="1529259"/>
                  <a:ext cx="496674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38 Grupo"/>
          <p:cNvGrpSpPr/>
          <p:nvPr/>
        </p:nvGrpSpPr>
        <p:grpSpPr>
          <a:xfrm>
            <a:off x="327774" y="3413557"/>
            <a:ext cx="6816031" cy="2483144"/>
            <a:chOff x="327774" y="3413557"/>
            <a:chExt cx="6816031" cy="2483144"/>
          </a:xfrm>
        </p:grpSpPr>
        <p:sp>
          <p:nvSpPr>
            <p:cNvPr id="174" name="173 CuadroTexto"/>
            <p:cNvSpPr txBox="1"/>
            <p:nvPr/>
          </p:nvSpPr>
          <p:spPr>
            <a:xfrm>
              <a:off x="349124" y="3413557"/>
              <a:ext cx="6794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2000" dirty="0" smtClean="0"/>
                <a:t>Análisis del Amplificador Inversor utilizando el concepto de CCV</a:t>
              </a:r>
              <a:endParaRPr lang="es-CR" sz="1200" dirty="0"/>
            </a:p>
          </p:txBody>
        </p:sp>
        <p:grpSp>
          <p:nvGrpSpPr>
            <p:cNvPr id="176" name="175 Grupo"/>
            <p:cNvGrpSpPr/>
            <p:nvPr/>
          </p:nvGrpSpPr>
          <p:grpSpPr>
            <a:xfrm>
              <a:off x="2605436" y="4695720"/>
              <a:ext cx="2641493" cy="959051"/>
              <a:chOff x="1097912" y="1741159"/>
              <a:chExt cx="2641493" cy="959051"/>
            </a:xfrm>
          </p:grpSpPr>
          <p:grpSp>
            <p:nvGrpSpPr>
              <p:cNvPr id="213" name="212 Grupo"/>
              <p:cNvGrpSpPr/>
              <p:nvPr/>
            </p:nvGrpSpPr>
            <p:grpSpPr>
              <a:xfrm>
                <a:off x="2195355" y="1741159"/>
                <a:ext cx="902525" cy="959051"/>
                <a:chOff x="2195355" y="1741159"/>
                <a:chExt cx="902525" cy="959051"/>
              </a:xfrm>
            </p:grpSpPr>
            <p:sp>
              <p:nvSpPr>
                <p:cNvPr id="217" name="216 Triángulo isósceles"/>
                <p:cNvSpPr/>
                <p:nvPr/>
              </p:nvSpPr>
              <p:spPr>
                <a:xfrm rot="5400000">
                  <a:off x="2167092" y="1769422"/>
                  <a:ext cx="959051" cy="902525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218" name="217 CuadroTexto"/>
                <p:cNvSpPr txBox="1"/>
                <p:nvPr/>
              </p:nvSpPr>
              <p:spPr>
                <a:xfrm>
                  <a:off x="2206182" y="1754505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2400" dirty="0"/>
                    <a:t>-</a:t>
                  </a:r>
                </a:p>
              </p:txBody>
            </p:sp>
            <p:sp>
              <p:nvSpPr>
                <p:cNvPr id="219" name="218 CuadroTexto"/>
                <p:cNvSpPr txBox="1"/>
                <p:nvPr/>
              </p:nvSpPr>
              <p:spPr>
                <a:xfrm>
                  <a:off x="2197062" y="2199777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1600" dirty="0"/>
                    <a:t>+</a:t>
                  </a:r>
                </a:p>
              </p:txBody>
            </p:sp>
          </p:grpSp>
          <p:cxnSp>
            <p:nvCxnSpPr>
              <p:cNvPr id="214" name="213 Conector recto"/>
              <p:cNvCxnSpPr/>
              <p:nvPr/>
            </p:nvCxnSpPr>
            <p:spPr>
              <a:xfrm>
                <a:off x="1097912" y="1996014"/>
                <a:ext cx="10991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214 Conector recto"/>
              <p:cNvCxnSpPr/>
              <p:nvPr/>
            </p:nvCxnSpPr>
            <p:spPr>
              <a:xfrm>
                <a:off x="1724998" y="2402992"/>
                <a:ext cx="4703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215 Conector recto"/>
              <p:cNvCxnSpPr/>
              <p:nvPr/>
            </p:nvCxnSpPr>
            <p:spPr>
              <a:xfrm>
                <a:off x="3097880" y="2216170"/>
                <a:ext cx="6415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176 CuadroTexto"/>
                <p:cNvSpPr txBox="1"/>
                <p:nvPr/>
              </p:nvSpPr>
              <p:spPr>
                <a:xfrm>
                  <a:off x="3208357" y="4612021"/>
                  <a:ext cx="44890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77" name="17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357" y="4612021"/>
                  <a:ext cx="448905" cy="33855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177 CuadroTexto"/>
                <p:cNvSpPr txBox="1"/>
                <p:nvPr/>
              </p:nvSpPr>
              <p:spPr>
                <a:xfrm>
                  <a:off x="2779647" y="5158328"/>
                  <a:ext cx="4589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78" name="17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647" y="5158328"/>
                  <a:ext cx="458908" cy="33855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178 CuadroTexto"/>
                <p:cNvSpPr txBox="1"/>
                <p:nvPr/>
              </p:nvSpPr>
              <p:spPr>
                <a:xfrm>
                  <a:off x="2226094" y="4555177"/>
                  <a:ext cx="4182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79" name="17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094" y="4555177"/>
                  <a:ext cx="418256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179 CuadroTexto"/>
                <p:cNvSpPr txBox="1"/>
                <p:nvPr/>
              </p:nvSpPr>
              <p:spPr>
                <a:xfrm>
                  <a:off x="3713733" y="3930775"/>
                  <a:ext cx="4140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80" name="17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3733" y="3930775"/>
                  <a:ext cx="414088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1" name="180 Conector recto"/>
            <p:cNvCxnSpPr/>
            <p:nvPr/>
          </p:nvCxnSpPr>
          <p:spPr>
            <a:xfrm flipV="1">
              <a:off x="4861322" y="4310437"/>
              <a:ext cx="0" cy="865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3084864" y="5367946"/>
              <a:ext cx="292187" cy="249891"/>
              <a:chOff x="6176852" y="2698817"/>
              <a:chExt cx="292187" cy="249891"/>
            </a:xfrm>
          </p:grpSpPr>
          <p:cxnSp>
            <p:nvCxnSpPr>
              <p:cNvPr id="209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182 CuadroTexto"/>
                <p:cNvSpPr txBox="1"/>
                <p:nvPr/>
              </p:nvSpPr>
              <p:spPr>
                <a:xfrm>
                  <a:off x="1271886" y="4760514"/>
                  <a:ext cx="40793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83" name="18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886" y="4760514"/>
                  <a:ext cx="407932" cy="338554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4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0252" y="4891384"/>
              <a:ext cx="379078" cy="97028"/>
              <a:chOff x="2428859" y="6033846"/>
              <a:chExt cx="503238" cy="152658"/>
            </a:xfrm>
          </p:grpSpPr>
          <p:sp>
            <p:nvSpPr>
              <p:cNvPr id="200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02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207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8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3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85" name="184 Conector recto"/>
            <p:cNvCxnSpPr/>
            <p:nvPr/>
          </p:nvCxnSpPr>
          <p:spPr>
            <a:xfrm>
              <a:off x="1745439" y="4963902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3706" y="4239180"/>
              <a:ext cx="379078" cy="97028"/>
              <a:chOff x="2428859" y="6033846"/>
              <a:chExt cx="503238" cy="152658"/>
            </a:xfrm>
          </p:grpSpPr>
          <p:sp>
            <p:nvSpPr>
              <p:cNvPr id="191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93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198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9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94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87" name="186 Conector recto"/>
            <p:cNvCxnSpPr/>
            <p:nvPr/>
          </p:nvCxnSpPr>
          <p:spPr>
            <a:xfrm>
              <a:off x="3210943" y="4310436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187 Conector recto"/>
            <p:cNvCxnSpPr/>
            <p:nvPr/>
          </p:nvCxnSpPr>
          <p:spPr>
            <a:xfrm flipV="1">
              <a:off x="3204652" y="4316666"/>
              <a:ext cx="0" cy="6472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188 Conector recto"/>
            <p:cNvCxnSpPr/>
            <p:nvPr/>
          </p:nvCxnSpPr>
          <p:spPr>
            <a:xfrm>
              <a:off x="4092757" y="4298307"/>
              <a:ext cx="7685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5353711" y="5004170"/>
                  <a:ext cx="24667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0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711" y="5004170"/>
                  <a:ext cx="246670" cy="246221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756" b="-10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0" name="219 Grupo"/>
            <p:cNvGrpSpPr/>
            <p:nvPr/>
          </p:nvGrpSpPr>
          <p:grpSpPr>
            <a:xfrm>
              <a:off x="2676690" y="4032987"/>
              <a:ext cx="2000920" cy="1012828"/>
              <a:chOff x="7512356" y="3153866"/>
              <a:chExt cx="2000920" cy="1012828"/>
            </a:xfrm>
          </p:grpSpPr>
          <p:cxnSp>
            <p:nvCxnSpPr>
              <p:cNvPr id="221" name="220 Conector recto de flecha"/>
              <p:cNvCxnSpPr/>
              <p:nvPr/>
            </p:nvCxnSpPr>
            <p:spPr>
              <a:xfrm flipH="1">
                <a:off x="9116963" y="3564925"/>
                <a:ext cx="282184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221 CuadroTexto"/>
                  <p:cNvSpPr txBox="1"/>
                  <p:nvPr/>
                </p:nvSpPr>
                <p:spPr>
                  <a:xfrm>
                    <a:off x="9153114" y="3153866"/>
                    <a:ext cx="36016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40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R" sz="1400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CR" sz="1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2" name="221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53114" y="3153866"/>
                    <a:ext cx="360162" cy="307777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3" name="222 Conector recto de flecha"/>
              <p:cNvCxnSpPr/>
              <p:nvPr/>
            </p:nvCxnSpPr>
            <p:spPr>
              <a:xfrm flipH="1">
                <a:off x="7512356" y="4166694"/>
                <a:ext cx="282184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223 CuadroTexto"/>
                  <p:cNvSpPr txBox="1"/>
                  <p:nvPr/>
                </p:nvSpPr>
                <p:spPr>
                  <a:xfrm>
                    <a:off x="7531558" y="3735411"/>
                    <a:ext cx="36433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40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CR" sz="1400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CR" sz="1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4" name="223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1558" y="3735411"/>
                    <a:ext cx="364331" cy="307777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224 CuadroTexto"/>
                <p:cNvSpPr txBox="1"/>
                <p:nvPr/>
              </p:nvSpPr>
              <p:spPr>
                <a:xfrm>
                  <a:off x="645601" y="4025055"/>
                  <a:ext cx="129573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a14:m>
                  <a:r>
                    <a:rPr lang="es-CR" sz="1600" dirty="0" smtClean="0"/>
                    <a:t>=</a:t>
                  </a:r>
                  <a:r>
                    <a:rPr lang="es-CR" sz="16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r>
                        <a:rPr lang="es-CR" sz="1600" i="1" smtClean="0">
                          <a:latin typeface="Cambria Math"/>
                        </a:rPr>
                        <m:t>0</m:t>
                      </m:r>
                      <m:r>
                        <a:rPr lang="es-CR" sz="1600" b="0" i="1" smtClean="0">
                          <a:latin typeface="Cambria Math"/>
                        </a:rPr>
                        <m:t>𝑉</m:t>
                      </m:r>
                    </m:oMath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225" name="224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01" y="4025055"/>
                  <a:ext cx="1295739" cy="33855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225 CuadroTexto"/>
                <p:cNvSpPr txBox="1"/>
                <p:nvPr/>
              </p:nvSpPr>
              <p:spPr>
                <a:xfrm>
                  <a:off x="327774" y="5588924"/>
                  <a:ext cx="25342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1400" dirty="0" smtClean="0"/>
                    <a:t>Como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𝐼𝑁</m:t>
                          </m:r>
                        </m:sub>
                      </m:sSub>
                      <m:r>
                        <a:rPr lang="es-CR" sz="1400" i="1" smtClean="0">
                          <a:latin typeface="Cambria Math"/>
                          <a:ea typeface="Cambria Math"/>
                        </a:rPr>
                        <m:t>→∞</m:t>
                      </m:r>
                      <m:r>
                        <a:rPr lang="es-CR" sz="1400" i="1">
                          <a:latin typeface="Cambria Math"/>
                        </a:rPr>
                        <m:t> </m:t>
                      </m:r>
                      <m:r>
                        <a:rPr lang="es-CR" sz="1400" b="0" i="1" smtClean="0">
                          <a:latin typeface="Cambria Math"/>
                        </a:rPr>
                        <m:t>𝑒𝑛𝑡𝑜𝑛𝑐𝑒𝑠</m:t>
                      </m:r>
                      <m:r>
                        <a:rPr lang="es-CR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CR" sz="1400" dirty="0" smtClean="0"/>
                    <a:t>=</a:t>
                  </a:r>
                  <a:r>
                    <a:rPr lang="es-CR" sz="14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226" name="22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74" y="5588924"/>
                  <a:ext cx="2534220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723" t="-2000" b="-20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7" name="226 Grupo"/>
            <p:cNvGrpSpPr/>
            <p:nvPr/>
          </p:nvGrpSpPr>
          <p:grpSpPr>
            <a:xfrm>
              <a:off x="3586670" y="4997173"/>
              <a:ext cx="619350" cy="312836"/>
              <a:chOff x="2185132" y="1529259"/>
              <a:chExt cx="619350" cy="312836"/>
            </a:xfrm>
          </p:grpSpPr>
          <p:grpSp>
            <p:nvGrpSpPr>
              <p:cNvPr id="228" name="227 Grupo"/>
              <p:cNvGrpSpPr/>
              <p:nvPr/>
            </p:nvGrpSpPr>
            <p:grpSpPr>
              <a:xfrm>
                <a:off x="2185132" y="1538733"/>
                <a:ext cx="225632" cy="303362"/>
                <a:chOff x="6593417" y="907527"/>
                <a:chExt cx="225632" cy="303362"/>
              </a:xfrm>
            </p:grpSpPr>
            <p:sp>
              <p:nvSpPr>
                <p:cNvPr id="230" name="229 Rectángulo"/>
                <p:cNvSpPr/>
                <p:nvPr/>
              </p:nvSpPr>
              <p:spPr>
                <a:xfrm>
                  <a:off x="6593417" y="907527"/>
                  <a:ext cx="225632" cy="3033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grpSp>
              <p:nvGrpSpPr>
                <p:cNvPr id="231" name="Group 135">
                  <a:extLst>
                    <a:ext uri="{FF2B5EF4-FFF2-40B4-BE49-F238E27FC236}">
                      <a16:creationId xmlns="" xmlns:a16="http://schemas.microsoft.com/office/drawing/2014/main" id="{D8D775AA-505E-4D39-AF1F-3B88F05CF36F}"/>
                    </a:ext>
                  </a:extLst>
                </p:cNvPr>
                <p:cNvGrpSpPr/>
                <p:nvPr/>
              </p:nvGrpSpPr>
              <p:grpSpPr>
                <a:xfrm rot="5400000">
                  <a:off x="6566027" y="1014442"/>
                  <a:ext cx="290336" cy="76507"/>
                  <a:chOff x="7529811" y="3713163"/>
                  <a:chExt cx="640072" cy="158750"/>
                </a:xfrm>
              </p:grpSpPr>
              <p:cxnSp>
                <p:nvCxnSpPr>
                  <p:cNvPr id="232" name="Straight Connector 136">
                    <a:extLst>
                      <a:ext uri="{FF2B5EF4-FFF2-40B4-BE49-F238E27FC236}">
                        <a16:creationId xmlns="" xmlns:a16="http://schemas.microsoft.com/office/drawing/2014/main" id="{274849B0-67CD-4210-85C8-42433B4A387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529811" y="3802833"/>
                    <a:ext cx="10866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137">
                    <a:extLst>
                      <a:ext uri="{FF2B5EF4-FFF2-40B4-BE49-F238E27FC236}">
                        <a16:creationId xmlns="" xmlns:a16="http://schemas.microsoft.com/office/drawing/2014/main" id="{C429121C-12B0-452F-8AF1-C9EAFE1E0D1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61221" y="3798142"/>
                    <a:ext cx="10866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138">
                    <a:extLst>
                      <a:ext uri="{FF2B5EF4-FFF2-40B4-BE49-F238E27FC236}">
                        <a16:creationId xmlns="" xmlns:a16="http://schemas.microsoft.com/office/drawing/2014/main" id="{BA7FC95A-DC3E-4208-B693-FA28EEF948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635036" y="3723207"/>
                    <a:ext cx="50052" cy="7790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139">
                    <a:extLst>
                      <a:ext uri="{FF2B5EF4-FFF2-40B4-BE49-F238E27FC236}">
                        <a16:creationId xmlns="" xmlns:a16="http://schemas.microsoft.com/office/drawing/2014/main" id="{C84CC659-080F-4B06-ADE4-E09239C705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85088" y="3713163"/>
                    <a:ext cx="58609" cy="1494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140">
                    <a:extLst>
                      <a:ext uri="{FF2B5EF4-FFF2-40B4-BE49-F238E27FC236}">
                        <a16:creationId xmlns="" xmlns:a16="http://schemas.microsoft.com/office/drawing/2014/main" id="{B64135D1-0B76-4D72-99EA-6B63E9008E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40650" y="3717057"/>
                    <a:ext cx="89851" cy="14215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Straight Connector 141">
                    <a:extLst>
                      <a:ext uri="{FF2B5EF4-FFF2-40B4-BE49-F238E27FC236}">
                        <a16:creationId xmlns="" xmlns:a16="http://schemas.microsoft.com/office/drawing/2014/main" id="{436F0A59-D151-4B9F-9877-F485B41107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27107" y="3723207"/>
                    <a:ext cx="58001" cy="14556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Straight Connector 142">
                    <a:extLst>
                      <a:ext uri="{FF2B5EF4-FFF2-40B4-BE49-F238E27FC236}">
                        <a16:creationId xmlns="" xmlns:a16="http://schemas.microsoft.com/office/drawing/2014/main" id="{AB32C21A-CEB0-4A19-B2CC-54A618D094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878763" y="3723207"/>
                    <a:ext cx="93151" cy="14553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143">
                    <a:extLst>
                      <a:ext uri="{FF2B5EF4-FFF2-40B4-BE49-F238E27FC236}">
                        <a16:creationId xmlns="" xmlns:a16="http://schemas.microsoft.com/office/drawing/2014/main" id="{A587C92A-EBA7-4310-8F82-12E2C7621B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68004" y="3723207"/>
                    <a:ext cx="59984" cy="14870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144">
                    <a:extLst>
                      <a:ext uri="{FF2B5EF4-FFF2-40B4-BE49-F238E27FC236}">
                        <a16:creationId xmlns="" xmlns:a16="http://schemas.microsoft.com/office/drawing/2014/main" id="{924C944C-F178-4103-A4A2-5DBFC653F3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026782" y="3795989"/>
                    <a:ext cx="38535" cy="7474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228 CuadroTexto"/>
                  <p:cNvSpPr txBox="1"/>
                  <p:nvPr/>
                </p:nvSpPr>
                <p:spPr>
                  <a:xfrm>
                    <a:off x="2307808" y="1529259"/>
                    <a:ext cx="49667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𝐼𝑁</m:t>
                              </m:r>
                            </m:sub>
                          </m:sSub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229" name="228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7808" y="1529259"/>
                    <a:ext cx="496674" cy="307777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08484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83487" y="77081"/>
                <a:ext cx="69997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1600" dirty="0" smtClean="0">
                    <a:solidFill>
                      <a:prstClr val="black"/>
                    </a:solidFill>
                  </a:rPr>
                  <a:t>Practica: Para cada uno de los siguientes casos utilice CCV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−</m:t>
                        </m:r>
                      </m:sub>
                    </m:sSub>
                    <m:r>
                      <a:rPr lang="es-CR" sz="1600" i="1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es-CR" sz="1600" b="0" i="0" smtClean="0">
                        <a:latin typeface="Cambria Math"/>
                      </a:rPr>
                      <m:t>   </m:t>
                    </m:r>
                    <m:r>
                      <m:rPr>
                        <m:sty m:val="p"/>
                      </m:rPr>
                      <a:rPr lang="es-CR" sz="1600" b="0" i="0" smtClean="0">
                        <a:latin typeface="Cambria Math"/>
                      </a:rPr>
                      <m:t>y</m:t>
                    </m:r>
                    <m:r>
                      <a:rPr lang="es-CR" sz="1600" b="0" i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𝐼𝑁</m:t>
                        </m:r>
                      </m:sub>
                    </m:sSub>
                    <m:r>
                      <m:rPr>
                        <m:nor/>
                      </m:rPr>
                      <a:rPr lang="es-CR" sz="1050" dirty="0" smtClean="0">
                        <a:ea typeface="Cambria Math"/>
                      </a:rPr>
                      <m:t>→</m:t>
                    </m:r>
                    <m:r>
                      <a:rPr lang="es-CR" sz="1050" i="1" dirty="0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s-CR" sz="1600" dirty="0" smtClean="0">
                    <a:solidFill>
                      <a:prstClr val="black"/>
                    </a:solidFill>
                  </a:rPr>
                  <a:t>) para encontrar la corriente en la carga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6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endParaRPr lang="es-CR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7" y="77081"/>
                <a:ext cx="6999702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523" t="-3125" b="-12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135">
            <a:extLst>
              <a:ext uri="{FF2B5EF4-FFF2-40B4-BE49-F238E27FC236}">
                <a16:creationId xmlns:a16="http://schemas.microsoft.com/office/drawing/2014/main" xmlns="" id="{D8D775AA-505E-4D39-AF1F-3B88F05CF36F}"/>
              </a:ext>
            </a:extLst>
          </p:cNvPr>
          <p:cNvGrpSpPr/>
          <p:nvPr/>
        </p:nvGrpSpPr>
        <p:grpSpPr>
          <a:xfrm rot="5400000">
            <a:off x="3333499" y="4412542"/>
            <a:ext cx="290336" cy="76507"/>
            <a:chOff x="7529811" y="3713163"/>
            <a:chExt cx="640072" cy="158750"/>
          </a:xfrm>
        </p:grpSpPr>
        <p:cxnSp>
          <p:nvCxnSpPr>
            <p:cNvPr id="102" name="Straight Connector 136">
              <a:extLst>
                <a:ext uri="{FF2B5EF4-FFF2-40B4-BE49-F238E27FC236}">
                  <a16:creationId xmlns:a16="http://schemas.microsoft.com/office/drawing/2014/main" xmlns="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37">
              <a:extLst>
                <a:ext uri="{FF2B5EF4-FFF2-40B4-BE49-F238E27FC236}">
                  <a16:creationId xmlns:a16="http://schemas.microsoft.com/office/drawing/2014/main" xmlns="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38">
              <a:extLst>
                <a:ext uri="{FF2B5EF4-FFF2-40B4-BE49-F238E27FC236}">
                  <a16:creationId xmlns:a16="http://schemas.microsoft.com/office/drawing/2014/main" xmlns="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39">
              <a:extLst>
                <a:ext uri="{FF2B5EF4-FFF2-40B4-BE49-F238E27FC236}">
                  <a16:creationId xmlns:a16="http://schemas.microsoft.com/office/drawing/2014/main" xmlns="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40">
              <a:extLst>
                <a:ext uri="{FF2B5EF4-FFF2-40B4-BE49-F238E27FC236}">
                  <a16:creationId xmlns:a16="http://schemas.microsoft.com/office/drawing/2014/main" xmlns="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41">
              <a:extLst>
                <a:ext uri="{FF2B5EF4-FFF2-40B4-BE49-F238E27FC236}">
                  <a16:creationId xmlns:a16="http://schemas.microsoft.com/office/drawing/2014/main" xmlns="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42">
              <a:extLst>
                <a:ext uri="{FF2B5EF4-FFF2-40B4-BE49-F238E27FC236}">
                  <a16:creationId xmlns:a16="http://schemas.microsoft.com/office/drawing/2014/main" xmlns="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43">
              <a:extLst>
                <a:ext uri="{FF2B5EF4-FFF2-40B4-BE49-F238E27FC236}">
                  <a16:creationId xmlns:a16="http://schemas.microsoft.com/office/drawing/2014/main" xmlns="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44">
              <a:extLst>
                <a:ext uri="{FF2B5EF4-FFF2-40B4-BE49-F238E27FC236}">
                  <a16:creationId xmlns:a16="http://schemas.microsoft.com/office/drawing/2014/main" xmlns="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4" name="163 Conector recto"/>
          <p:cNvCxnSpPr/>
          <p:nvPr/>
        </p:nvCxnSpPr>
        <p:spPr>
          <a:xfrm flipV="1">
            <a:off x="3477012" y="3918351"/>
            <a:ext cx="0" cy="44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70 Conector recto"/>
          <p:cNvCxnSpPr/>
          <p:nvPr/>
        </p:nvCxnSpPr>
        <p:spPr>
          <a:xfrm flipH="1" flipV="1">
            <a:off x="1284747" y="2791433"/>
            <a:ext cx="7410" cy="696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160 CuadroTexto"/>
              <p:cNvSpPr txBox="1"/>
              <p:nvPr/>
            </p:nvSpPr>
            <p:spPr>
              <a:xfrm>
                <a:off x="3510900" y="4298321"/>
                <a:ext cx="3687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1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1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1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s-CR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1" name="16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900" y="4298321"/>
                <a:ext cx="368754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25 Grupo"/>
          <p:cNvGrpSpPr/>
          <p:nvPr/>
        </p:nvGrpSpPr>
        <p:grpSpPr>
          <a:xfrm>
            <a:off x="3175310" y="1686226"/>
            <a:ext cx="984828" cy="1122184"/>
            <a:chOff x="3202756" y="1241100"/>
            <a:chExt cx="984828" cy="1122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179 CuadroTexto"/>
                <p:cNvSpPr txBox="1"/>
                <p:nvPr/>
              </p:nvSpPr>
              <p:spPr>
                <a:xfrm>
                  <a:off x="3576519" y="1860826"/>
                  <a:ext cx="61106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s-CR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s-CR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𝐾</m:t>
                        </m:r>
                        <m:r>
                          <m:rPr>
                            <m:sty m:val="p"/>
                          </m:rPr>
                          <a:rPr lang="el-GR" sz="14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oMath>
                    </m:oMathPara>
                  </a14:m>
                  <a:endParaRPr lang="es-CR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17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519" y="1860826"/>
                  <a:ext cx="611065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3" name="Group 181">
              <a:extLst>
                <a:ext uri="{FF2B5EF4-FFF2-40B4-BE49-F238E27FC236}">
                  <a16:creationId xmlns:a16="http://schemas.microsoft.com/office/drawing/2014/main" xmlns="" id="{E718E817-932D-4DA6-87B9-4086E8FF86C5}"/>
                </a:ext>
              </a:extLst>
            </p:cNvPr>
            <p:cNvGrpSpPr/>
            <p:nvPr/>
          </p:nvGrpSpPr>
          <p:grpSpPr>
            <a:xfrm>
              <a:off x="3457208" y="1509028"/>
              <a:ext cx="55282" cy="119978"/>
              <a:chOff x="7132321" y="4612913"/>
              <a:chExt cx="119270" cy="287888"/>
            </a:xfrm>
          </p:grpSpPr>
          <p:sp>
            <p:nvSpPr>
              <p:cNvPr id="130" name="Oval 177">
                <a:extLst>
                  <a:ext uri="{FF2B5EF4-FFF2-40B4-BE49-F238E27FC236}">
                    <a16:creationId xmlns:a16="http://schemas.microsoft.com/office/drawing/2014/main" xmlns="" id="{5C8DF948-C54A-40EA-83C9-9F48E5DE6CDA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31" name="Straight Connector 179">
                <a:extLst>
                  <a:ext uri="{FF2B5EF4-FFF2-40B4-BE49-F238E27FC236}">
                    <a16:creationId xmlns:a16="http://schemas.microsoft.com/office/drawing/2014/main" xmlns="" id="{D6F93F04-CC80-4AF7-A2EE-75026B86B0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89">
                  <a:extLst>
                    <a:ext uri="{FF2B5EF4-FFF2-40B4-BE49-F238E27FC236}">
                      <a16:creationId xmlns:a16="http://schemas.microsoft.com/office/drawing/2014/main" xmlns="" id="{C1F134B5-F316-47BD-8887-CF981080E20A}"/>
                    </a:ext>
                  </a:extLst>
                </p:cNvPr>
                <p:cNvSpPr txBox="1"/>
                <p:nvPr/>
              </p:nvSpPr>
              <p:spPr>
                <a:xfrm>
                  <a:off x="3202756" y="1241100"/>
                  <a:ext cx="48898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s-CR" sz="1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12</m:t>
                        </m:r>
                        <m: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TextBox 18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1F134B5-F316-47BD-8887-CF981080E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756" y="1241100"/>
                  <a:ext cx="488980" cy="18466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500" r="-7500" b="-6667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9" name="Group 135">
              <a:extLst>
                <a:ext uri="{FF2B5EF4-FFF2-40B4-BE49-F238E27FC236}">
                  <a16:creationId xmlns:a16="http://schemas.microsoft.com/office/drawing/2014/main" xmlns="" id="{D8D775AA-505E-4D39-AF1F-3B88F05CF36F}"/>
                </a:ext>
              </a:extLst>
            </p:cNvPr>
            <p:cNvGrpSpPr/>
            <p:nvPr/>
          </p:nvGrpSpPr>
          <p:grpSpPr>
            <a:xfrm rot="5400000">
              <a:off x="3344643" y="1943096"/>
              <a:ext cx="290336" cy="76507"/>
              <a:chOff x="7529811" y="3713163"/>
              <a:chExt cx="640072" cy="158750"/>
            </a:xfrm>
          </p:grpSpPr>
          <p:cxnSp>
            <p:nvCxnSpPr>
              <p:cNvPr id="150" name="Straight Connector 136">
                <a:extLst>
                  <a:ext uri="{FF2B5EF4-FFF2-40B4-BE49-F238E27FC236}">
                    <a16:creationId xmlns:a16="http://schemas.microsoft.com/office/drawing/2014/main" xmlns="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37">
                <a:extLst>
                  <a:ext uri="{FF2B5EF4-FFF2-40B4-BE49-F238E27FC236}">
                    <a16:creationId xmlns:a16="http://schemas.microsoft.com/office/drawing/2014/main" xmlns="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38">
                <a:extLst>
                  <a:ext uri="{FF2B5EF4-FFF2-40B4-BE49-F238E27FC236}">
                    <a16:creationId xmlns:a16="http://schemas.microsoft.com/office/drawing/2014/main" xmlns="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39">
                <a:extLst>
                  <a:ext uri="{FF2B5EF4-FFF2-40B4-BE49-F238E27FC236}">
                    <a16:creationId xmlns:a16="http://schemas.microsoft.com/office/drawing/2014/main" xmlns="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40">
                <a:extLst>
                  <a:ext uri="{FF2B5EF4-FFF2-40B4-BE49-F238E27FC236}">
                    <a16:creationId xmlns:a16="http://schemas.microsoft.com/office/drawing/2014/main" xmlns="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41">
                <a:extLst>
                  <a:ext uri="{FF2B5EF4-FFF2-40B4-BE49-F238E27FC236}">
                    <a16:creationId xmlns:a16="http://schemas.microsoft.com/office/drawing/2014/main" xmlns="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42">
                <a:extLst>
                  <a:ext uri="{FF2B5EF4-FFF2-40B4-BE49-F238E27FC236}">
                    <a16:creationId xmlns:a16="http://schemas.microsoft.com/office/drawing/2014/main" xmlns="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43">
                <a:extLst>
                  <a:ext uri="{FF2B5EF4-FFF2-40B4-BE49-F238E27FC236}">
                    <a16:creationId xmlns:a16="http://schemas.microsoft.com/office/drawing/2014/main" xmlns="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44">
                <a:extLst>
                  <a:ext uri="{FF2B5EF4-FFF2-40B4-BE49-F238E27FC236}">
                    <a16:creationId xmlns:a16="http://schemas.microsoft.com/office/drawing/2014/main" xmlns="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2" name="161 Conector recto"/>
            <p:cNvCxnSpPr/>
            <p:nvPr/>
          </p:nvCxnSpPr>
          <p:spPr>
            <a:xfrm>
              <a:off x="3494096" y="2109767"/>
              <a:ext cx="0" cy="2535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162 Conector recto"/>
            <p:cNvCxnSpPr/>
            <p:nvPr/>
          </p:nvCxnSpPr>
          <p:spPr>
            <a:xfrm>
              <a:off x="3483877" y="1625438"/>
              <a:ext cx="0" cy="2353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83">
            <a:extLst>
              <a:ext uri="{FF2B5EF4-FFF2-40B4-BE49-F238E27FC236}">
                <a16:creationId xmlns:a16="http://schemas.microsoft.com/office/drawing/2014/main" xmlns="" id="{ACE7A879-4254-4B1E-AFCE-A4C6EFF814BD}"/>
              </a:ext>
            </a:extLst>
          </p:cNvPr>
          <p:cNvGrpSpPr/>
          <p:nvPr/>
        </p:nvGrpSpPr>
        <p:grpSpPr>
          <a:xfrm>
            <a:off x="3003898" y="3509581"/>
            <a:ext cx="470877" cy="412612"/>
            <a:chOff x="3276600" y="3279913"/>
            <a:chExt cx="418618" cy="412612"/>
          </a:xfrm>
        </p:grpSpPr>
        <p:cxnSp>
          <p:nvCxnSpPr>
            <p:cNvPr id="166" name="Straight Connector 88">
              <a:extLst>
                <a:ext uri="{FF2B5EF4-FFF2-40B4-BE49-F238E27FC236}">
                  <a16:creationId xmlns:a16="http://schemas.microsoft.com/office/drawing/2014/main" xmlns="" id="{0A3A0A11-89D2-449E-8EB5-95AF0EFCA86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89">
              <a:extLst>
                <a:ext uri="{FF2B5EF4-FFF2-40B4-BE49-F238E27FC236}">
                  <a16:creationId xmlns:a16="http://schemas.microsoft.com/office/drawing/2014/main" xmlns="" id="{EC1F577F-BD17-43FE-9EF8-C028AA591318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90">
              <a:extLst>
                <a:ext uri="{FF2B5EF4-FFF2-40B4-BE49-F238E27FC236}">
                  <a16:creationId xmlns:a16="http://schemas.microsoft.com/office/drawing/2014/main" xmlns="" id="{AD7E1D1A-E4CF-4B59-AF1F-2415BBA9E85B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93">
              <a:extLst>
                <a:ext uri="{FF2B5EF4-FFF2-40B4-BE49-F238E27FC236}">
                  <a16:creationId xmlns:a16="http://schemas.microsoft.com/office/drawing/2014/main" xmlns="" id="{CBE0F432-A8F2-4DD5-B882-2953D118A489}"/>
                </a:ext>
              </a:extLst>
            </p:cNvPr>
            <p:cNvCxnSpPr/>
            <p:nvPr/>
          </p:nvCxnSpPr>
          <p:spPr>
            <a:xfrm flipH="1">
              <a:off x="3276600" y="3495676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 flipH="1">
            <a:off x="3301479" y="4584655"/>
            <a:ext cx="326248" cy="249891"/>
            <a:chOff x="6176852" y="2698817"/>
            <a:chExt cx="292187" cy="249891"/>
          </a:xfrm>
        </p:grpSpPr>
        <p:cxnSp>
          <p:nvCxnSpPr>
            <p:cNvPr id="177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17 Conector angular"/>
          <p:cNvCxnSpPr/>
          <p:nvPr/>
        </p:nvCxnSpPr>
        <p:spPr>
          <a:xfrm>
            <a:off x="1292157" y="2786852"/>
            <a:ext cx="2172446" cy="725669"/>
          </a:xfrm>
          <a:prstGeom prst="bentConnector3">
            <a:avLst>
              <a:gd name="adj1" fmla="val 1002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169 Grupo"/>
          <p:cNvGrpSpPr/>
          <p:nvPr/>
        </p:nvGrpSpPr>
        <p:grpSpPr>
          <a:xfrm>
            <a:off x="1292157" y="3244515"/>
            <a:ext cx="1847763" cy="959051"/>
            <a:chOff x="1507389" y="1741159"/>
            <a:chExt cx="1847763" cy="959051"/>
          </a:xfrm>
        </p:grpSpPr>
        <p:grpSp>
          <p:nvGrpSpPr>
            <p:cNvPr id="172" name="171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201" name="200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201 CuadroTexto"/>
              <p:cNvSpPr txBox="1"/>
              <p:nvPr/>
            </p:nvSpPr>
            <p:spPr>
              <a:xfrm>
                <a:off x="2206182" y="176518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 smtClean="0">
                    <a:solidFill>
                      <a:prstClr val="black"/>
                    </a:solidFill>
                  </a:rPr>
                  <a:t>-</a:t>
                </a:r>
                <a:endParaRPr lang="es-CR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226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>
                    <a:solidFill>
                      <a:prstClr val="black"/>
                    </a:solidFill>
                  </a:rPr>
                  <a:t>+</a:t>
                </a:r>
              </a:p>
            </p:txBody>
          </p:sp>
        </p:grpSp>
        <p:cxnSp>
          <p:nvCxnSpPr>
            <p:cNvPr id="183" name="182 Conector recto"/>
            <p:cNvCxnSpPr/>
            <p:nvPr/>
          </p:nvCxnSpPr>
          <p:spPr>
            <a:xfrm>
              <a:off x="1507389" y="1996014"/>
              <a:ext cx="6896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198 Conector recto"/>
            <p:cNvCxnSpPr/>
            <p:nvPr/>
          </p:nvCxnSpPr>
          <p:spPr>
            <a:xfrm>
              <a:off x="1507389" y="2402992"/>
              <a:ext cx="6879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199 Conector recto"/>
            <p:cNvCxnSpPr/>
            <p:nvPr/>
          </p:nvCxnSpPr>
          <p:spPr>
            <a:xfrm>
              <a:off x="3097880" y="2216170"/>
              <a:ext cx="2572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756561" y="3817974"/>
                <a:ext cx="4040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s-CR" sz="1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8" name="TextBox 1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61" y="3817974"/>
                <a:ext cx="404021" cy="184666"/>
              </a:xfrm>
              <a:prstGeom prst="rect">
                <a:avLst/>
              </a:prstGeom>
              <a:blipFill rotWithShape="1">
                <a:blip r:embed="rId6"/>
                <a:stretch>
                  <a:fillRect l="-7576" r="-10606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27 Conector recto de flecha"/>
          <p:cNvCxnSpPr/>
          <p:nvPr/>
        </p:nvCxnSpPr>
        <p:spPr>
          <a:xfrm>
            <a:off x="3301479" y="4203566"/>
            <a:ext cx="0" cy="3563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230 CuadroTexto"/>
              <p:cNvSpPr txBox="1"/>
              <p:nvPr/>
            </p:nvSpPr>
            <p:spPr>
              <a:xfrm>
                <a:off x="2944762" y="4230188"/>
                <a:ext cx="3260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1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1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1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s-CR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31" name="23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762" y="4230188"/>
                <a:ext cx="326051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2" name="Group 135">
            <a:extLst>
              <a:ext uri="{FF2B5EF4-FFF2-40B4-BE49-F238E27FC236}">
                <a16:creationId xmlns:a16="http://schemas.microsoft.com/office/drawing/2014/main" xmlns="" id="{D8D775AA-505E-4D39-AF1F-3B88F05CF36F}"/>
              </a:ext>
            </a:extLst>
          </p:cNvPr>
          <p:cNvGrpSpPr/>
          <p:nvPr/>
        </p:nvGrpSpPr>
        <p:grpSpPr>
          <a:xfrm rot="5400000">
            <a:off x="10701908" y="4148602"/>
            <a:ext cx="290336" cy="76507"/>
            <a:chOff x="7529811" y="3713163"/>
            <a:chExt cx="640072" cy="158750"/>
          </a:xfrm>
        </p:grpSpPr>
        <p:cxnSp>
          <p:nvCxnSpPr>
            <p:cNvPr id="233" name="Straight Connector 136">
              <a:extLst>
                <a:ext uri="{FF2B5EF4-FFF2-40B4-BE49-F238E27FC236}">
                  <a16:creationId xmlns:a16="http://schemas.microsoft.com/office/drawing/2014/main" xmlns="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137">
              <a:extLst>
                <a:ext uri="{FF2B5EF4-FFF2-40B4-BE49-F238E27FC236}">
                  <a16:creationId xmlns:a16="http://schemas.microsoft.com/office/drawing/2014/main" xmlns="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138">
              <a:extLst>
                <a:ext uri="{FF2B5EF4-FFF2-40B4-BE49-F238E27FC236}">
                  <a16:creationId xmlns:a16="http://schemas.microsoft.com/office/drawing/2014/main" xmlns="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139">
              <a:extLst>
                <a:ext uri="{FF2B5EF4-FFF2-40B4-BE49-F238E27FC236}">
                  <a16:creationId xmlns:a16="http://schemas.microsoft.com/office/drawing/2014/main" xmlns="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140">
              <a:extLst>
                <a:ext uri="{FF2B5EF4-FFF2-40B4-BE49-F238E27FC236}">
                  <a16:creationId xmlns:a16="http://schemas.microsoft.com/office/drawing/2014/main" xmlns="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141">
              <a:extLst>
                <a:ext uri="{FF2B5EF4-FFF2-40B4-BE49-F238E27FC236}">
                  <a16:creationId xmlns:a16="http://schemas.microsoft.com/office/drawing/2014/main" xmlns="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142">
              <a:extLst>
                <a:ext uri="{FF2B5EF4-FFF2-40B4-BE49-F238E27FC236}">
                  <a16:creationId xmlns:a16="http://schemas.microsoft.com/office/drawing/2014/main" xmlns="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143">
              <a:extLst>
                <a:ext uri="{FF2B5EF4-FFF2-40B4-BE49-F238E27FC236}">
                  <a16:creationId xmlns:a16="http://schemas.microsoft.com/office/drawing/2014/main" xmlns="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144">
              <a:extLst>
                <a:ext uri="{FF2B5EF4-FFF2-40B4-BE49-F238E27FC236}">
                  <a16:creationId xmlns:a16="http://schemas.microsoft.com/office/drawing/2014/main" xmlns="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4" name="243 Conector recto"/>
          <p:cNvCxnSpPr/>
          <p:nvPr/>
        </p:nvCxnSpPr>
        <p:spPr>
          <a:xfrm flipV="1">
            <a:off x="10845421" y="3654411"/>
            <a:ext cx="0" cy="44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245 CuadroTexto"/>
              <p:cNvSpPr txBox="1"/>
              <p:nvPr/>
            </p:nvSpPr>
            <p:spPr>
              <a:xfrm>
                <a:off x="10879309" y="4034381"/>
                <a:ext cx="3687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1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1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1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s-CR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6" name="24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309" y="4034381"/>
                <a:ext cx="36875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7" name="246 Grupo"/>
          <p:cNvGrpSpPr/>
          <p:nvPr/>
        </p:nvGrpSpPr>
        <p:grpSpPr>
          <a:xfrm>
            <a:off x="10543719" y="1422286"/>
            <a:ext cx="952675" cy="1823355"/>
            <a:chOff x="3202756" y="1241100"/>
            <a:chExt cx="952675" cy="18233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247 CuadroTexto"/>
                <p:cNvSpPr txBox="1"/>
                <p:nvPr/>
              </p:nvSpPr>
              <p:spPr>
                <a:xfrm>
                  <a:off x="3544366" y="1801990"/>
                  <a:ext cx="61106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s-CR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s-CR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𝐾</m:t>
                        </m:r>
                        <m:r>
                          <m:rPr>
                            <m:sty m:val="p"/>
                          </m:rPr>
                          <a:rPr lang="el-GR" sz="14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oMath>
                    </m:oMathPara>
                  </a14:m>
                  <a:endParaRPr lang="es-CR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24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4366" y="1801990"/>
                  <a:ext cx="611065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9" name="Group 181">
              <a:extLst>
                <a:ext uri="{FF2B5EF4-FFF2-40B4-BE49-F238E27FC236}">
                  <a16:creationId xmlns:a16="http://schemas.microsoft.com/office/drawing/2014/main" xmlns="" id="{E718E817-932D-4DA6-87B9-4086E8FF86C5}"/>
                </a:ext>
              </a:extLst>
            </p:cNvPr>
            <p:cNvGrpSpPr/>
            <p:nvPr/>
          </p:nvGrpSpPr>
          <p:grpSpPr>
            <a:xfrm>
              <a:off x="3457208" y="1509028"/>
              <a:ext cx="55282" cy="119978"/>
              <a:chOff x="7132321" y="4612913"/>
              <a:chExt cx="119270" cy="287888"/>
            </a:xfrm>
          </p:grpSpPr>
          <p:sp>
            <p:nvSpPr>
              <p:cNvPr id="263" name="Oval 177">
                <a:extLst>
                  <a:ext uri="{FF2B5EF4-FFF2-40B4-BE49-F238E27FC236}">
                    <a16:creationId xmlns:a16="http://schemas.microsoft.com/office/drawing/2014/main" xmlns="" id="{5C8DF948-C54A-40EA-83C9-9F48E5DE6CDA}"/>
                  </a:ext>
                </a:extLst>
              </p:cNvPr>
              <p:cNvSpPr/>
              <p:nvPr/>
            </p:nvSpPr>
            <p:spPr>
              <a:xfrm>
                <a:off x="7132321" y="4612913"/>
                <a:ext cx="119270" cy="11997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64" name="Straight Connector 179">
                <a:extLst>
                  <a:ext uri="{FF2B5EF4-FFF2-40B4-BE49-F238E27FC236}">
                    <a16:creationId xmlns:a16="http://schemas.microsoft.com/office/drawing/2014/main" xmlns="" id="{D6F93F04-CC80-4AF7-A2EE-75026B86B0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1301" y="4732891"/>
                <a:ext cx="0" cy="1679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189">
                  <a:extLst>
                    <a:ext uri="{FF2B5EF4-FFF2-40B4-BE49-F238E27FC236}">
                      <a16:creationId xmlns:a16="http://schemas.microsoft.com/office/drawing/2014/main" xmlns="" id="{C1F134B5-F316-47BD-8887-CF981080E20A}"/>
                    </a:ext>
                  </a:extLst>
                </p:cNvPr>
                <p:cNvSpPr txBox="1"/>
                <p:nvPr/>
              </p:nvSpPr>
              <p:spPr>
                <a:xfrm>
                  <a:off x="3202756" y="1241100"/>
                  <a:ext cx="48898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s-CR" sz="12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15</m:t>
                        </m:r>
                        <m: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TextBox 18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1F134B5-F316-47BD-8887-CF981080E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756" y="1241100"/>
                  <a:ext cx="488980" cy="18466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7500" r="-7500" b="-6452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1" name="Group 135">
              <a:extLst>
                <a:ext uri="{FF2B5EF4-FFF2-40B4-BE49-F238E27FC236}">
                  <a16:creationId xmlns:a16="http://schemas.microsoft.com/office/drawing/2014/main" xmlns="" id="{D8D775AA-505E-4D39-AF1F-3B88F05CF36F}"/>
                </a:ext>
              </a:extLst>
            </p:cNvPr>
            <p:cNvGrpSpPr/>
            <p:nvPr/>
          </p:nvGrpSpPr>
          <p:grpSpPr>
            <a:xfrm rot="5400000">
              <a:off x="3344643" y="1943096"/>
              <a:ext cx="290336" cy="76507"/>
              <a:chOff x="7529811" y="3713163"/>
              <a:chExt cx="640072" cy="158750"/>
            </a:xfrm>
          </p:grpSpPr>
          <p:cxnSp>
            <p:nvCxnSpPr>
              <p:cNvPr id="254" name="Straight Connector 136">
                <a:extLst>
                  <a:ext uri="{FF2B5EF4-FFF2-40B4-BE49-F238E27FC236}">
                    <a16:creationId xmlns:a16="http://schemas.microsoft.com/office/drawing/2014/main" xmlns="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137">
                <a:extLst>
                  <a:ext uri="{FF2B5EF4-FFF2-40B4-BE49-F238E27FC236}">
                    <a16:creationId xmlns:a16="http://schemas.microsoft.com/office/drawing/2014/main" xmlns="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138">
                <a:extLst>
                  <a:ext uri="{FF2B5EF4-FFF2-40B4-BE49-F238E27FC236}">
                    <a16:creationId xmlns:a16="http://schemas.microsoft.com/office/drawing/2014/main" xmlns="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139">
                <a:extLst>
                  <a:ext uri="{FF2B5EF4-FFF2-40B4-BE49-F238E27FC236}">
                    <a16:creationId xmlns:a16="http://schemas.microsoft.com/office/drawing/2014/main" xmlns="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140">
                <a:extLst>
                  <a:ext uri="{FF2B5EF4-FFF2-40B4-BE49-F238E27FC236}">
                    <a16:creationId xmlns:a16="http://schemas.microsoft.com/office/drawing/2014/main" xmlns="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141">
                <a:extLst>
                  <a:ext uri="{FF2B5EF4-FFF2-40B4-BE49-F238E27FC236}">
                    <a16:creationId xmlns:a16="http://schemas.microsoft.com/office/drawing/2014/main" xmlns="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142">
                <a:extLst>
                  <a:ext uri="{FF2B5EF4-FFF2-40B4-BE49-F238E27FC236}">
                    <a16:creationId xmlns:a16="http://schemas.microsoft.com/office/drawing/2014/main" xmlns="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143">
                <a:extLst>
                  <a:ext uri="{FF2B5EF4-FFF2-40B4-BE49-F238E27FC236}">
                    <a16:creationId xmlns:a16="http://schemas.microsoft.com/office/drawing/2014/main" xmlns="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144">
                <a:extLst>
                  <a:ext uri="{FF2B5EF4-FFF2-40B4-BE49-F238E27FC236}">
                    <a16:creationId xmlns:a16="http://schemas.microsoft.com/office/drawing/2014/main" xmlns="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2" name="251 Conector recto"/>
            <p:cNvCxnSpPr/>
            <p:nvPr/>
          </p:nvCxnSpPr>
          <p:spPr>
            <a:xfrm>
              <a:off x="3494096" y="2109767"/>
              <a:ext cx="0" cy="9546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252 Conector recto"/>
            <p:cNvCxnSpPr/>
            <p:nvPr/>
          </p:nvCxnSpPr>
          <p:spPr>
            <a:xfrm>
              <a:off x="3483877" y="1625438"/>
              <a:ext cx="0" cy="2353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oup 83">
            <a:extLst>
              <a:ext uri="{FF2B5EF4-FFF2-40B4-BE49-F238E27FC236}">
                <a16:creationId xmlns:a16="http://schemas.microsoft.com/office/drawing/2014/main" xmlns="" id="{ACE7A879-4254-4B1E-AFCE-A4C6EFF814BD}"/>
              </a:ext>
            </a:extLst>
          </p:cNvPr>
          <p:cNvGrpSpPr/>
          <p:nvPr/>
        </p:nvGrpSpPr>
        <p:grpSpPr>
          <a:xfrm>
            <a:off x="10358877" y="3235651"/>
            <a:ext cx="470877" cy="412612"/>
            <a:chOff x="3276600" y="3279913"/>
            <a:chExt cx="418618" cy="412612"/>
          </a:xfrm>
        </p:grpSpPr>
        <p:cxnSp>
          <p:nvCxnSpPr>
            <p:cNvPr id="266" name="Straight Connector 88">
              <a:extLst>
                <a:ext uri="{FF2B5EF4-FFF2-40B4-BE49-F238E27FC236}">
                  <a16:creationId xmlns:a16="http://schemas.microsoft.com/office/drawing/2014/main" xmlns="" id="{0A3A0A11-89D2-449E-8EB5-95AF0EFCA86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89">
              <a:extLst>
                <a:ext uri="{FF2B5EF4-FFF2-40B4-BE49-F238E27FC236}">
                  <a16:creationId xmlns:a16="http://schemas.microsoft.com/office/drawing/2014/main" xmlns="" id="{EC1F577F-BD17-43FE-9EF8-C028AA591318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90">
              <a:extLst>
                <a:ext uri="{FF2B5EF4-FFF2-40B4-BE49-F238E27FC236}">
                  <a16:creationId xmlns:a16="http://schemas.microsoft.com/office/drawing/2014/main" xmlns="" id="{AD7E1D1A-E4CF-4B59-AF1F-2415BBA9E85B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93">
              <a:extLst>
                <a:ext uri="{FF2B5EF4-FFF2-40B4-BE49-F238E27FC236}">
                  <a16:creationId xmlns:a16="http://schemas.microsoft.com/office/drawing/2014/main" xmlns="" id="{CBE0F432-A8F2-4DD5-B882-2953D118A489}"/>
                </a:ext>
              </a:extLst>
            </p:cNvPr>
            <p:cNvCxnSpPr/>
            <p:nvPr/>
          </p:nvCxnSpPr>
          <p:spPr>
            <a:xfrm flipH="1">
              <a:off x="3276600" y="3495676"/>
              <a:ext cx="241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 flipH="1">
            <a:off x="10669888" y="4320715"/>
            <a:ext cx="326248" cy="249891"/>
            <a:chOff x="6176852" y="2698817"/>
            <a:chExt cx="292187" cy="249891"/>
          </a:xfrm>
        </p:grpSpPr>
        <p:cxnSp>
          <p:nvCxnSpPr>
            <p:cNvPr id="271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7" name="276 Conector angular"/>
          <p:cNvCxnSpPr/>
          <p:nvPr/>
        </p:nvCxnSpPr>
        <p:spPr>
          <a:xfrm rot="10800000" flipV="1">
            <a:off x="8566823" y="2599034"/>
            <a:ext cx="2268236" cy="625902"/>
          </a:xfrm>
          <a:prstGeom prst="bentConnector3">
            <a:avLst>
              <a:gd name="adj1" fmla="val 1023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277 Grupo"/>
          <p:cNvGrpSpPr/>
          <p:nvPr/>
        </p:nvGrpSpPr>
        <p:grpSpPr>
          <a:xfrm>
            <a:off x="5675244" y="3441957"/>
            <a:ext cx="1847763" cy="959051"/>
            <a:chOff x="1507389" y="1741159"/>
            <a:chExt cx="1847763" cy="959051"/>
          </a:xfrm>
        </p:grpSpPr>
        <p:grpSp>
          <p:nvGrpSpPr>
            <p:cNvPr id="279" name="278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284" name="283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solidFill>
                    <a:prstClr val="white"/>
                  </a:solidFill>
                </a:endParaRPr>
              </a:p>
            </p:txBody>
          </p:sp>
          <p:sp>
            <p:nvSpPr>
              <p:cNvPr id="286" name="285 CuadroTexto"/>
              <p:cNvSpPr txBox="1"/>
              <p:nvPr/>
            </p:nvSpPr>
            <p:spPr>
              <a:xfrm>
                <a:off x="2202239" y="1807976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>
                    <a:solidFill>
                      <a:prstClr val="black"/>
                    </a:solidFill>
                  </a:rPr>
                  <a:t>+</a:t>
                </a:r>
              </a:p>
            </p:txBody>
          </p:sp>
          <p:sp>
            <p:nvSpPr>
              <p:cNvPr id="290" name="289 CuadroTexto"/>
              <p:cNvSpPr txBox="1"/>
              <p:nvPr/>
            </p:nvSpPr>
            <p:spPr>
              <a:xfrm>
                <a:off x="2195355" y="2175587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 smtClean="0">
                    <a:solidFill>
                      <a:prstClr val="black"/>
                    </a:solidFill>
                  </a:rPr>
                  <a:t>-</a:t>
                </a:r>
                <a:endParaRPr lang="es-CR" sz="2400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81" name="280 Conector recto"/>
            <p:cNvCxnSpPr/>
            <p:nvPr/>
          </p:nvCxnSpPr>
          <p:spPr>
            <a:xfrm>
              <a:off x="1507389" y="1996014"/>
              <a:ext cx="6896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281 Conector recto"/>
            <p:cNvCxnSpPr/>
            <p:nvPr/>
          </p:nvCxnSpPr>
          <p:spPr>
            <a:xfrm>
              <a:off x="1507389" y="2402992"/>
              <a:ext cx="6879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282 Conector recto"/>
            <p:cNvCxnSpPr/>
            <p:nvPr/>
          </p:nvCxnSpPr>
          <p:spPr>
            <a:xfrm>
              <a:off x="3097880" y="2216170"/>
              <a:ext cx="2572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189">
                <a:extLst>
                  <a:ext uri="{FF2B5EF4-FFF2-40B4-BE49-F238E27FC236}">
                    <a16:creationId xmlns:a16="http://schemas.microsoft.com/office/drawing/2014/main" xmlns="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5192306" y="3568083"/>
                <a:ext cx="4040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s-CR" sz="1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87" name="TextBox 18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306" y="3568083"/>
                <a:ext cx="404021" cy="184666"/>
              </a:xfrm>
              <a:prstGeom prst="rect">
                <a:avLst/>
              </a:prstGeom>
              <a:blipFill rotWithShape="1">
                <a:blip r:embed="rId10"/>
                <a:stretch>
                  <a:fillRect l="-9091" r="-9091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8" name="287 Conector recto de flecha"/>
          <p:cNvCxnSpPr/>
          <p:nvPr/>
        </p:nvCxnSpPr>
        <p:spPr>
          <a:xfrm>
            <a:off x="10669888" y="3939626"/>
            <a:ext cx="0" cy="3563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288 CuadroTexto"/>
              <p:cNvSpPr txBox="1"/>
              <p:nvPr/>
            </p:nvSpPr>
            <p:spPr>
              <a:xfrm>
                <a:off x="10313171" y="3966248"/>
                <a:ext cx="3260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1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1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s-CR" sz="11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s-CR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89" name="28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171" y="3966248"/>
                <a:ext cx="326051" cy="2616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1" name="Group 83">
            <a:extLst>
              <a:ext uri="{FF2B5EF4-FFF2-40B4-BE49-F238E27FC236}">
                <a16:creationId xmlns:a16="http://schemas.microsoft.com/office/drawing/2014/main" xmlns="" id="{ACE7A879-4254-4B1E-AFCE-A4C6EFF814BD}"/>
              </a:ext>
            </a:extLst>
          </p:cNvPr>
          <p:cNvGrpSpPr/>
          <p:nvPr/>
        </p:nvGrpSpPr>
        <p:grpSpPr>
          <a:xfrm>
            <a:off x="7265736" y="3695421"/>
            <a:ext cx="470877" cy="412612"/>
            <a:chOff x="3276600" y="3279913"/>
            <a:chExt cx="418618" cy="412612"/>
          </a:xfrm>
        </p:grpSpPr>
        <p:cxnSp>
          <p:nvCxnSpPr>
            <p:cNvPr id="292" name="Straight Connector 88">
              <a:extLst>
                <a:ext uri="{FF2B5EF4-FFF2-40B4-BE49-F238E27FC236}">
                  <a16:creationId xmlns:a16="http://schemas.microsoft.com/office/drawing/2014/main" xmlns="" id="{0A3A0A11-89D2-449E-8EB5-95AF0EFCA86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89">
              <a:extLst>
                <a:ext uri="{FF2B5EF4-FFF2-40B4-BE49-F238E27FC236}">
                  <a16:creationId xmlns:a16="http://schemas.microsoft.com/office/drawing/2014/main" xmlns="" id="{EC1F577F-BD17-43FE-9EF8-C028AA591318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90">
              <a:extLst>
                <a:ext uri="{FF2B5EF4-FFF2-40B4-BE49-F238E27FC236}">
                  <a16:creationId xmlns:a16="http://schemas.microsoft.com/office/drawing/2014/main" xmlns="" id="{AD7E1D1A-E4CF-4B59-AF1F-2415BBA9E85B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93">
              <a:extLst>
                <a:ext uri="{FF2B5EF4-FFF2-40B4-BE49-F238E27FC236}">
                  <a16:creationId xmlns:a16="http://schemas.microsoft.com/office/drawing/2014/main" xmlns="" id="{CBE0F432-A8F2-4DD5-B882-2953D118A489}"/>
                </a:ext>
              </a:extLst>
            </p:cNvPr>
            <p:cNvCxnSpPr/>
            <p:nvPr/>
          </p:nvCxnSpPr>
          <p:spPr>
            <a:xfrm flipH="1">
              <a:off x="3276600" y="3495676"/>
              <a:ext cx="1762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295 Grupo"/>
          <p:cNvGrpSpPr/>
          <p:nvPr/>
        </p:nvGrpSpPr>
        <p:grpSpPr>
          <a:xfrm>
            <a:off x="7738635" y="2970082"/>
            <a:ext cx="2675947" cy="959051"/>
            <a:chOff x="679205" y="1741159"/>
            <a:chExt cx="2675947" cy="959051"/>
          </a:xfrm>
        </p:grpSpPr>
        <p:grpSp>
          <p:nvGrpSpPr>
            <p:cNvPr id="297" name="296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301" name="300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solidFill>
                    <a:prstClr val="white"/>
                  </a:solidFill>
                </a:endParaRPr>
              </a:p>
            </p:txBody>
          </p:sp>
          <p:sp>
            <p:nvSpPr>
              <p:cNvPr id="302" name="301 CuadroTexto"/>
              <p:cNvSpPr txBox="1"/>
              <p:nvPr/>
            </p:nvSpPr>
            <p:spPr>
              <a:xfrm>
                <a:off x="2206182" y="176518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 smtClean="0">
                    <a:solidFill>
                      <a:prstClr val="black"/>
                    </a:solidFill>
                  </a:rPr>
                  <a:t>-</a:t>
                </a:r>
                <a:endParaRPr lang="es-CR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302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>
                    <a:solidFill>
                      <a:prstClr val="black"/>
                    </a:solidFill>
                  </a:rPr>
                  <a:t>+</a:t>
                </a:r>
              </a:p>
            </p:txBody>
          </p:sp>
        </p:grpSp>
        <p:cxnSp>
          <p:nvCxnSpPr>
            <p:cNvPr id="298" name="297 Conector recto"/>
            <p:cNvCxnSpPr/>
            <p:nvPr/>
          </p:nvCxnSpPr>
          <p:spPr>
            <a:xfrm>
              <a:off x="1507389" y="1996014"/>
              <a:ext cx="6896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298 Conector recto"/>
            <p:cNvCxnSpPr/>
            <p:nvPr/>
          </p:nvCxnSpPr>
          <p:spPr>
            <a:xfrm>
              <a:off x="679205" y="2402992"/>
              <a:ext cx="15161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299 Conector recto"/>
            <p:cNvCxnSpPr/>
            <p:nvPr/>
          </p:nvCxnSpPr>
          <p:spPr>
            <a:xfrm>
              <a:off x="3097880" y="2216170"/>
              <a:ext cx="2572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9" name="308 Conector angular"/>
          <p:cNvCxnSpPr/>
          <p:nvPr/>
        </p:nvCxnSpPr>
        <p:spPr>
          <a:xfrm rot="10800000">
            <a:off x="5675246" y="4107220"/>
            <a:ext cx="2052098" cy="581527"/>
          </a:xfrm>
          <a:prstGeom prst="bentConnector3">
            <a:avLst>
              <a:gd name="adj1" fmla="val 998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33 Grupo"/>
          <p:cNvGrpSpPr/>
          <p:nvPr/>
        </p:nvGrpSpPr>
        <p:grpSpPr>
          <a:xfrm>
            <a:off x="7694052" y="4107217"/>
            <a:ext cx="736027" cy="1322002"/>
            <a:chOff x="8588121" y="4344151"/>
            <a:chExt cx="736027" cy="1322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310 CuadroTexto"/>
                <p:cNvSpPr txBox="1"/>
                <p:nvPr/>
              </p:nvSpPr>
              <p:spPr>
                <a:xfrm>
                  <a:off x="8713083" y="5163695"/>
                  <a:ext cx="61106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s-CR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s-CR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𝐾</m:t>
                        </m:r>
                        <m:r>
                          <m:rPr>
                            <m:sty m:val="p"/>
                          </m:rPr>
                          <a:rPr lang="el-GR" sz="14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oMath>
                    </m:oMathPara>
                  </a14:m>
                  <a:endParaRPr lang="es-CR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11" name="31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3083" y="5163695"/>
                  <a:ext cx="611065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4" name="Group 135">
              <a:extLst>
                <a:ext uri="{FF2B5EF4-FFF2-40B4-BE49-F238E27FC236}">
                  <a16:creationId xmlns:a16="http://schemas.microsoft.com/office/drawing/2014/main" xmlns="" id="{D8D775AA-505E-4D39-AF1F-3B88F05CF36F}"/>
                </a:ext>
              </a:extLst>
            </p:cNvPr>
            <p:cNvGrpSpPr/>
            <p:nvPr/>
          </p:nvGrpSpPr>
          <p:grpSpPr>
            <a:xfrm rot="5400000">
              <a:off x="8481207" y="5245965"/>
              <a:ext cx="290336" cy="76507"/>
              <a:chOff x="7529811" y="3713163"/>
              <a:chExt cx="640072" cy="158750"/>
            </a:xfrm>
          </p:grpSpPr>
          <p:cxnSp>
            <p:nvCxnSpPr>
              <p:cNvPr id="317" name="Straight Connector 136">
                <a:extLst>
                  <a:ext uri="{FF2B5EF4-FFF2-40B4-BE49-F238E27FC236}">
                    <a16:creationId xmlns:a16="http://schemas.microsoft.com/office/drawing/2014/main" xmlns="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137">
                <a:extLst>
                  <a:ext uri="{FF2B5EF4-FFF2-40B4-BE49-F238E27FC236}">
                    <a16:creationId xmlns:a16="http://schemas.microsoft.com/office/drawing/2014/main" xmlns="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138">
                <a:extLst>
                  <a:ext uri="{FF2B5EF4-FFF2-40B4-BE49-F238E27FC236}">
                    <a16:creationId xmlns:a16="http://schemas.microsoft.com/office/drawing/2014/main" xmlns="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139">
                <a:extLst>
                  <a:ext uri="{FF2B5EF4-FFF2-40B4-BE49-F238E27FC236}">
                    <a16:creationId xmlns:a16="http://schemas.microsoft.com/office/drawing/2014/main" xmlns="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140">
                <a:extLst>
                  <a:ext uri="{FF2B5EF4-FFF2-40B4-BE49-F238E27FC236}">
                    <a16:creationId xmlns:a16="http://schemas.microsoft.com/office/drawing/2014/main" xmlns="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141">
                <a:extLst>
                  <a:ext uri="{FF2B5EF4-FFF2-40B4-BE49-F238E27FC236}">
                    <a16:creationId xmlns:a16="http://schemas.microsoft.com/office/drawing/2014/main" xmlns="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142">
                <a:extLst>
                  <a:ext uri="{FF2B5EF4-FFF2-40B4-BE49-F238E27FC236}">
                    <a16:creationId xmlns:a16="http://schemas.microsoft.com/office/drawing/2014/main" xmlns="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143">
                <a:extLst>
                  <a:ext uri="{FF2B5EF4-FFF2-40B4-BE49-F238E27FC236}">
                    <a16:creationId xmlns:a16="http://schemas.microsoft.com/office/drawing/2014/main" xmlns="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144">
                <a:extLst>
                  <a:ext uri="{FF2B5EF4-FFF2-40B4-BE49-F238E27FC236}">
                    <a16:creationId xmlns:a16="http://schemas.microsoft.com/office/drawing/2014/main" xmlns="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5" name="314 Conector recto"/>
            <p:cNvCxnSpPr/>
            <p:nvPr/>
          </p:nvCxnSpPr>
          <p:spPr>
            <a:xfrm>
              <a:off x="8630660" y="5412636"/>
              <a:ext cx="0" cy="2535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315 Conector recto"/>
            <p:cNvCxnSpPr/>
            <p:nvPr/>
          </p:nvCxnSpPr>
          <p:spPr>
            <a:xfrm>
              <a:off x="8620441" y="4344151"/>
              <a:ext cx="0" cy="8195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13">
            <a:extLst>
              <a:ext uri="{FF2B5EF4-FFF2-40B4-BE49-F238E27FC236}">
                <a16:creationId xmlns:a16="http://schemas.microsoft.com/office/drawing/2014/main" xmlns="" id="{C88B225F-4403-42AA-BE28-69AB9BA29F30}"/>
              </a:ext>
            </a:extLst>
          </p:cNvPr>
          <p:cNvGrpSpPr/>
          <p:nvPr/>
        </p:nvGrpSpPr>
        <p:grpSpPr>
          <a:xfrm flipH="1">
            <a:off x="7573489" y="5425821"/>
            <a:ext cx="326248" cy="249891"/>
            <a:chOff x="6176852" y="2698817"/>
            <a:chExt cx="292187" cy="249891"/>
          </a:xfrm>
        </p:grpSpPr>
        <p:cxnSp>
          <p:nvCxnSpPr>
            <p:cNvPr id="329" name="Straight Connector 200">
              <a:extLst>
                <a:ext uri="{FF2B5EF4-FFF2-40B4-BE49-F238E27FC236}">
                  <a16:creationId xmlns:a16="http://schemas.microsoft.com/office/drawing/2014/main" xmlns="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201">
              <a:extLst>
                <a:ext uri="{FF2B5EF4-FFF2-40B4-BE49-F238E27FC236}">
                  <a16:creationId xmlns:a16="http://schemas.microsoft.com/office/drawing/2014/main" xmlns="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202">
              <a:extLst>
                <a:ext uri="{FF2B5EF4-FFF2-40B4-BE49-F238E27FC236}">
                  <a16:creationId xmlns:a16="http://schemas.microsoft.com/office/drawing/2014/main" xmlns="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3" name="332 Grupo"/>
          <p:cNvGrpSpPr/>
          <p:nvPr/>
        </p:nvGrpSpPr>
        <p:grpSpPr>
          <a:xfrm>
            <a:off x="7694805" y="1891737"/>
            <a:ext cx="736027" cy="1805075"/>
            <a:chOff x="8588121" y="4744614"/>
            <a:chExt cx="736027" cy="18050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333 CuadroTexto"/>
                <p:cNvSpPr txBox="1"/>
                <p:nvPr/>
              </p:nvSpPr>
              <p:spPr>
                <a:xfrm>
                  <a:off x="8713083" y="5163695"/>
                  <a:ext cx="61106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s-CR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s-CR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𝐾</m:t>
                        </m:r>
                        <m:r>
                          <m:rPr>
                            <m:sty m:val="p"/>
                          </m:rPr>
                          <a:rPr lang="el-GR" sz="14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oMath>
                    </m:oMathPara>
                  </a14:m>
                  <a:endParaRPr lang="es-CR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34" name="33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3083" y="5163695"/>
                  <a:ext cx="611065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5" name="Group 135">
              <a:extLst>
                <a:ext uri="{FF2B5EF4-FFF2-40B4-BE49-F238E27FC236}">
                  <a16:creationId xmlns:a16="http://schemas.microsoft.com/office/drawing/2014/main" xmlns="" id="{D8D775AA-505E-4D39-AF1F-3B88F05CF36F}"/>
                </a:ext>
              </a:extLst>
            </p:cNvPr>
            <p:cNvGrpSpPr/>
            <p:nvPr/>
          </p:nvGrpSpPr>
          <p:grpSpPr>
            <a:xfrm rot="5400000">
              <a:off x="8481207" y="5245965"/>
              <a:ext cx="290336" cy="76507"/>
              <a:chOff x="7529811" y="3713163"/>
              <a:chExt cx="640072" cy="158750"/>
            </a:xfrm>
          </p:grpSpPr>
          <p:cxnSp>
            <p:nvCxnSpPr>
              <p:cNvPr id="338" name="Straight Connector 136">
                <a:extLst>
                  <a:ext uri="{FF2B5EF4-FFF2-40B4-BE49-F238E27FC236}">
                    <a16:creationId xmlns:a16="http://schemas.microsoft.com/office/drawing/2014/main" xmlns="" id="{274849B0-67CD-4210-85C8-42433B4A387E}"/>
                  </a:ext>
                </a:extLst>
              </p:cNvPr>
              <p:cNvCxnSpPr/>
              <p:nvPr/>
            </p:nvCxnSpPr>
            <p:spPr>
              <a:xfrm flipH="1">
                <a:off x="7529811" y="3802833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137">
                <a:extLst>
                  <a:ext uri="{FF2B5EF4-FFF2-40B4-BE49-F238E27FC236}">
                    <a16:creationId xmlns:a16="http://schemas.microsoft.com/office/drawing/2014/main" xmlns="" id="{C429121C-12B0-452F-8AF1-C9EAFE1E0D13}"/>
                  </a:ext>
                </a:extLst>
              </p:cNvPr>
              <p:cNvCxnSpPr/>
              <p:nvPr/>
            </p:nvCxnSpPr>
            <p:spPr>
              <a:xfrm flipH="1">
                <a:off x="8061221" y="3798142"/>
                <a:ext cx="1086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138">
                <a:extLst>
                  <a:ext uri="{FF2B5EF4-FFF2-40B4-BE49-F238E27FC236}">
                    <a16:creationId xmlns:a16="http://schemas.microsoft.com/office/drawing/2014/main" xmlns="" id="{BA7FC95A-DC3E-4208-B693-FA28EEF948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5036" y="3723207"/>
                <a:ext cx="50052" cy="77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139">
                <a:extLst>
                  <a:ext uri="{FF2B5EF4-FFF2-40B4-BE49-F238E27FC236}">
                    <a16:creationId xmlns:a16="http://schemas.microsoft.com/office/drawing/2014/main" xmlns="" id="{C84CC659-080F-4B06-ADE4-E09239C70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088" y="3713163"/>
                <a:ext cx="58609" cy="1494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140">
                <a:extLst>
                  <a:ext uri="{FF2B5EF4-FFF2-40B4-BE49-F238E27FC236}">
                    <a16:creationId xmlns:a16="http://schemas.microsoft.com/office/drawing/2014/main" xmlns="" id="{B64135D1-0B76-4D72-99EA-6B63E9008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0650" y="3717057"/>
                <a:ext cx="89851" cy="1421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141">
                <a:extLst>
                  <a:ext uri="{FF2B5EF4-FFF2-40B4-BE49-F238E27FC236}">
                    <a16:creationId xmlns:a16="http://schemas.microsoft.com/office/drawing/2014/main" xmlns="" id="{436F0A59-D151-4B9F-9877-F485B4110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107" y="3723207"/>
                <a:ext cx="58001" cy="1455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142">
                <a:extLst>
                  <a:ext uri="{FF2B5EF4-FFF2-40B4-BE49-F238E27FC236}">
                    <a16:creationId xmlns:a16="http://schemas.microsoft.com/office/drawing/2014/main" xmlns="" id="{AB32C21A-CEB0-4A19-B2CC-54A618D09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8763" y="3723207"/>
                <a:ext cx="93151" cy="145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143">
                <a:extLst>
                  <a:ext uri="{FF2B5EF4-FFF2-40B4-BE49-F238E27FC236}">
                    <a16:creationId xmlns:a16="http://schemas.microsoft.com/office/drawing/2014/main" xmlns="" id="{A587C92A-EBA7-4310-8F82-12E2C7621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8004" y="3723207"/>
                <a:ext cx="59984" cy="1487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144">
                <a:extLst>
                  <a:ext uri="{FF2B5EF4-FFF2-40B4-BE49-F238E27FC236}">
                    <a16:creationId xmlns:a16="http://schemas.microsoft.com/office/drawing/2014/main" xmlns="" id="{924C944C-F178-4103-A4A2-5DBFC653F3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6782" y="3795989"/>
                <a:ext cx="38535" cy="747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6" name="335 Conector recto"/>
            <p:cNvCxnSpPr/>
            <p:nvPr/>
          </p:nvCxnSpPr>
          <p:spPr>
            <a:xfrm>
              <a:off x="8630660" y="5412636"/>
              <a:ext cx="0" cy="11370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336 Conector recto"/>
            <p:cNvCxnSpPr/>
            <p:nvPr/>
          </p:nvCxnSpPr>
          <p:spPr>
            <a:xfrm>
              <a:off x="8620441" y="4744614"/>
              <a:ext cx="0" cy="4190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7" name="346 Conector recto"/>
          <p:cNvCxnSpPr/>
          <p:nvPr/>
        </p:nvCxnSpPr>
        <p:spPr>
          <a:xfrm>
            <a:off x="7723855" y="1891737"/>
            <a:ext cx="3084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81 CuadroTexto"/>
          <p:cNvSpPr txBox="1"/>
          <p:nvPr/>
        </p:nvSpPr>
        <p:spPr>
          <a:xfrm>
            <a:off x="225631" y="230970"/>
            <a:ext cx="8268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Corrección del Offset en el Amplificador usando los parámetros del fabricante</a:t>
            </a:r>
            <a:endParaRPr lang="es-CR" sz="1200" dirty="0"/>
          </a:p>
        </p:txBody>
      </p:sp>
      <p:grpSp>
        <p:nvGrpSpPr>
          <p:cNvPr id="13" name="12 Grupo"/>
          <p:cNvGrpSpPr/>
          <p:nvPr/>
        </p:nvGrpSpPr>
        <p:grpSpPr>
          <a:xfrm>
            <a:off x="1005955" y="960627"/>
            <a:ext cx="4406858" cy="2323472"/>
            <a:chOff x="1005955" y="960627"/>
            <a:chExt cx="4406858" cy="2323472"/>
          </a:xfrm>
        </p:grpSpPr>
        <p:grpSp>
          <p:nvGrpSpPr>
            <p:cNvPr id="16" name="15 Grupo"/>
            <p:cNvGrpSpPr/>
            <p:nvPr/>
          </p:nvGrpSpPr>
          <p:grpSpPr>
            <a:xfrm>
              <a:off x="2417868" y="1725572"/>
              <a:ext cx="2641493" cy="959051"/>
              <a:chOff x="1097912" y="1741159"/>
              <a:chExt cx="2641493" cy="959051"/>
            </a:xfrm>
          </p:grpSpPr>
          <p:grpSp>
            <p:nvGrpSpPr>
              <p:cNvPr id="8" name="7 Grupo"/>
              <p:cNvGrpSpPr/>
              <p:nvPr/>
            </p:nvGrpSpPr>
            <p:grpSpPr>
              <a:xfrm>
                <a:off x="1469061" y="1741159"/>
                <a:ext cx="1628819" cy="959051"/>
                <a:chOff x="1469061" y="1741159"/>
                <a:chExt cx="1628819" cy="959051"/>
              </a:xfrm>
            </p:grpSpPr>
            <p:sp>
              <p:nvSpPr>
                <p:cNvPr id="5" name="4 Triángulo isósceles"/>
                <p:cNvSpPr/>
                <p:nvPr/>
              </p:nvSpPr>
              <p:spPr>
                <a:xfrm rot="5400000">
                  <a:off x="2167092" y="1769422"/>
                  <a:ext cx="959051" cy="902525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6" name="5 CuadroTexto"/>
                <p:cNvSpPr txBox="1"/>
                <p:nvPr/>
              </p:nvSpPr>
              <p:spPr>
                <a:xfrm>
                  <a:off x="2206182" y="1754505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2400" dirty="0"/>
                    <a:t>-</a:t>
                  </a:r>
                </a:p>
              </p:txBody>
            </p:sp>
            <p:sp>
              <p:nvSpPr>
                <p:cNvPr id="7" name="6 CuadroTexto"/>
                <p:cNvSpPr txBox="1"/>
                <p:nvPr/>
              </p:nvSpPr>
              <p:spPr>
                <a:xfrm>
                  <a:off x="2197062" y="2199777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1600" dirty="0"/>
                    <a:t>+</a:t>
                  </a:r>
                </a:p>
              </p:txBody>
            </p:sp>
            <p:sp>
              <p:nvSpPr>
                <p:cNvPr id="271" name="270 CuadroTexto"/>
                <p:cNvSpPr txBox="1"/>
                <p:nvPr/>
              </p:nvSpPr>
              <p:spPr>
                <a:xfrm>
                  <a:off x="1469061" y="2172720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1600" dirty="0">
                      <a:solidFill>
                        <a:schemeClr val="accent1"/>
                      </a:solidFill>
                    </a:rPr>
                    <a:t>+</a:t>
                  </a:r>
                </a:p>
              </p:txBody>
            </p:sp>
            <p:sp>
              <p:nvSpPr>
                <p:cNvPr id="272" name="271 CuadroTexto"/>
                <p:cNvSpPr txBox="1"/>
                <p:nvPr/>
              </p:nvSpPr>
              <p:spPr>
                <a:xfrm>
                  <a:off x="1477075" y="1880332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2400" dirty="0">
                      <a:solidFill>
                        <a:schemeClr val="accent1"/>
                      </a:solidFill>
                    </a:rPr>
                    <a:t>-</a:t>
                  </a:r>
                </a:p>
              </p:txBody>
            </p:sp>
          </p:grpSp>
          <p:cxnSp>
            <p:nvCxnSpPr>
              <p:cNvPr id="10" name="9 Conector recto"/>
              <p:cNvCxnSpPr/>
              <p:nvPr/>
            </p:nvCxnSpPr>
            <p:spPr>
              <a:xfrm>
                <a:off x="1097912" y="1996014"/>
                <a:ext cx="10991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10 Conector recto"/>
              <p:cNvCxnSpPr/>
              <p:nvPr/>
            </p:nvCxnSpPr>
            <p:spPr>
              <a:xfrm>
                <a:off x="1724998" y="2402992"/>
                <a:ext cx="4703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11 Conector recto"/>
              <p:cNvCxnSpPr/>
              <p:nvPr/>
            </p:nvCxnSpPr>
            <p:spPr>
              <a:xfrm>
                <a:off x="3097880" y="2216170"/>
                <a:ext cx="6415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109 CuadroTexto"/>
                <p:cNvSpPr txBox="1"/>
                <p:nvPr/>
              </p:nvSpPr>
              <p:spPr>
                <a:xfrm>
                  <a:off x="2038526" y="1585029"/>
                  <a:ext cx="4182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10" name="10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8526" y="1585029"/>
                  <a:ext cx="418256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114 CuadroTexto"/>
                <p:cNvSpPr txBox="1"/>
                <p:nvPr/>
              </p:nvSpPr>
              <p:spPr>
                <a:xfrm>
                  <a:off x="3526165" y="960627"/>
                  <a:ext cx="4140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15" name="114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165" y="960627"/>
                  <a:ext cx="414088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129 Conector recto"/>
            <p:cNvCxnSpPr/>
            <p:nvPr/>
          </p:nvCxnSpPr>
          <p:spPr>
            <a:xfrm flipV="1">
              <a:off x="4673754" y="1340289"/>
              <a:ext cx="0" cy="865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1411777" y="1994201"/>
              <a:ext cx="292187" cy="249891"/>
              <a:chOff x="6176852" y="2698817"/>
              <a:chExt cx="292187" cy="249891"/>
            </a:xfrm>
          </p:grpSpPr>
          <p:cxnSp>
            <p:nvCxnSpPr>
              <p:cNvPr id="155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165 CuadroTexto"/>
                <p:cNvSpPr txBox="1"/>
                <p:nvPr/>
              </p:nvSpPr>
              <p:spPr>
                <a:xfrm>
                  <a:off x="1005955" y="2945545"/>
                  <a:ext cx="78964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s-CR" sz="1600" b="0" i="1" smtClean="0"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66" name="16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955" y="2945545"/>
                  <a:ext cx="789640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9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2684" y="1921236"/>
              <a:ext cx="379078" cy="97028"/>
              <a:chOff x="2428859" y="6033846"/>
              <a:chExt cx="503238" cy="152658"/>
            </a:xfrm>
          </p:grpSpPr>
          <p:sp>
            <p:nvSpPr>
              <p:cNvPr id="93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6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101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7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03" name="102 Conector recto"/>
            <p:cNvCxnSpPr/>
            <p:nvPr/>
          </p:nvCxnSpPr>
          <p:spPr>
            <a:xfrm>
              <a:off x="1557871" y="1993754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6138" y="1269032"/>
              <a:ext cx="379078" cy="97028"/>
              <a:chOff x="2428859" y="6033846"/>
              <a:chExt cx="503238" cy="152658"/>
            </a:xfrm>
          </p:grpSpPr>
          <p:sp>
            <p:nvSpPr>
              <p:cNvPr id="105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11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117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8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12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19" name="118 Conector recto"/>
            <p:cNvCxnSpPr/>
            <p:nvPr/>
          </p:nvCxnSpPr>
          <p:spPr>
            <a:xfrm>
              <a:off x="3023375" y="1340288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119 Conector recto"/>
            <p:cNvCxnSpPr/>
            <p:nvPr/>
          </p:nvCxnSpPr>
          <p:spPr>
            <a:xfrm flipV="1">
              <a:off x="3017084" y="1346518"/>
              <a:ext cx="0" cy="6472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120 Conector recto"/>
            <p:cNvCxnSpPr/>
            <p:nvPr/>
          </p:nvCxnSpPr>
          <p:spPr>
            <a:xfrm>
              <a:off x="3905189" y="1328159"/>
              <a:ext cx="7685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5166143" y="2034022"/>
                  <a:ext cx="24667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2" name="TextBox 21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143" y="2034022"/>
                  <a:ext cx="246670" cy="24622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756" b="-10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241 CuadroTexto"/>
                <p:cNvSpPr txBox="1"/>
                <p:nvPr/>
              </p:nvSpPr>
              <p:spPr>
                <a:xfrm>
                  <a:off x="2134815" y="2625861"/>
                  <a:ext cx="690766" cy="3243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𝑐𝑜𝑚𝑝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242" name="24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4815" y="2625861"/>
                  <a:ext cx="690766" cy="32438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8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3850" y="3020593"/>
              <a:ext cx="379078" cy="97028"/>
              <a:chOff x="2428859" y="6033846"/>
              <a:chExt cx="503238" cy="152658"/>
            </a:xfrm>
          </p:grpSpPr>
          <p:sp>
            <p:nvSpPr>
              <p:cNvPr id="249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51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256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2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58" name="257 Conector recto"/>
            <p:cNvCxnSpPr/>
            <p:nvPr/>
          </p:nvCxnSpPr>
          <p:spPr>
            <a:xfrm>
              <a:off x="1819037" y="3093111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258 Conector recto"/>
            <p:cNvCxnSpPr/>
            <p:nvPr/>
          </p:nvCxnSpPr>
          <p:spPr>
            <a:xfrm flipV="1">
              <a:off x="3044954" y="2378080"/>
              <a:ext cx="0" cy="712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259 Conector recto"/>
            <p:cNvCxnSpPr/>
            <p:nvPr/>
          </p:nvCxnSpPr>
          <p:spPr>
            <a:xfrm>
              <a:off x="2654228" y="3072155"/>
              <a:ext cx="3907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13 CuadroTexto"/>
          <p:cNvSpPr txBox="1"/>
          <p:nvPr/>
        </p:nvSpPr>
        <p:spPr>
          <a:xfrm>
            <a:off x="7279502" y="2144114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200" dirty="0" smtClean="0"/>
              <a:t>LM741:</a:t>
            </a:r>
          </a:p>
        </p:txBody>
      </p:sp>
      <p:grpSp>
        <p:nvGrpSpPr>
          <p:cNvPr id="17" name="16 Grupo"/>
          <p:cNvGrpSpPr/>
          <p:nvPr/>
        </p:nvGrpSpPr>
        <p:grpSpPr>
          <a:xfrm>
            <a:off x="3041586" y="1663618"/>
            <a:ext cx="509947" cy="1053670"/>
            <a:chOff x="3041586" y="1663618"/>
            <a:chExt cx="509947" cy="1053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262 CuadroTexto"/>
                <p:cNvSpPr txBox="1"/>
                <p:nvPr/>
              </p:nvSpPr>
              <p:spPr>
                <a:xfrm>
                  <a:off x="3076275" y="1663618"/>
                  <a:ext cx="475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CR" sz="14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a:rPr lang="es-CR" sz="14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s-CR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63" name="26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275" y="1663618"/>
                  <a:ext cx="475258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4" name="263 Conector recto de flecha"/>
            <p:cNvCxnSpPr/>
            <p:nvPr/>
          </p:nvCxnSpPr>
          <p:spPr>
            <a:xfrm>
              <a:off x="3158114" y="2034022"/>
              <a:ext cx="31158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265 Conector recto de flecha"/>
            <p:cNvCxnSpPr/>
            <p:nvPr/>
          </p:nvCxnSpPr>
          <p:spPr>
            <a:xfrm>
              <a:off x="3158114" y="2344933"/>
              <a:ext cx="31158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266 CuadroTexto"/>
                <p:cNvSpPr txBox="1"/>
                <p:nvPr/>
              </p:nvSpPr>
              <p:spPr>
                <a:xfrm>
                  <a:off x="3041586" y="2409511"/>
                  <a:ext cx="475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CR" sz="14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a:rPr lang="es-CR" sz="14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s-CR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67" name="26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586" y="2409511"/>
                  <a:ext cx="475258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267 CuadroTexto"/>
              <p:cNvSpPr txBox="1"/>
              <p:nvPr/>
            </p:nvSpPr>
            <p:spPr>
              <a:xfrm>
                <a:off x="7536108" y="897332"/>
                <a:ext cx="2448234" cy="571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𝑐𝑜𝑚𝑝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‖"/>
                                      <m:endChr m:val=""/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400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s-CR" sz="1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𝐵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es-CR" sz="1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𝐼𝑂𝑆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𝐵</m:t>
                                  </m:r>
                                  <m:r>
                                    <a:rPr lang="es-CR" sz="1400" i="1">
                                      <a:latin typeface="Cambria Math"/>
                                    </a:rPr>
                                    <m:t>+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68" name="26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08" y="897332"/>
                <a:ext cx="2448234" cy="571695"/>
              </a:xfrm>
              <a:prstGeom prst="rect">
                <a:avLst/>
              </a:prstGeom>
              <a:blipFill rotWithShape="1">
                <a:blip r:embed="rId9"/>
                <a:stretch>
                  <a:fillRect t="-55319" b="-3936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7 Rectángulo"/>
              <p:cNvSpPr/>
              <p:nvPr/>
            </p:nvSpPr>
            <p:spPr>
              <a:xfrm>
                <a:off x="2469409" y="2082180"/>
                <a:ext cx="48859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2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𝐼𝑂𝑆</m:t>
                          </m:r>
                        </m:sub>
                      </m:sSub>
                    </m:oMath>
                  </m:oMathPara>
                </a14:m>
                <a:endParaRPr lang="es-CR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409" y="2082180"/>
                <a:ext cx="488595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272 CuadroTexto"/>
          <p:cNvSpPr txBox="1"/>
          <p:nvPr/>
        </p:nvSpPr>
        <p:spPr>
          <a:xfrm>
            <a:off x="7279502" y="2593362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200" dirty="0" smtClean="0"/>
              <a:t>LF353: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Rectángulo"/>
              <p:cNvSpPr/>
              <p:nvPr/>
            </p:nvSpPr>
            <p:spPr>
              <a:xfrm>
                <a:off x="8369784" y="1711100"/>
                <a:ext cx="15220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s-CR" sz="1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=2</m:t>
                      </m:r>
                      <m:r>
                        <a:rPr lang="es-CR" sz="1400" b="0" i="1" smtClean="0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9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784" y="1711100"/>
                <a:ext cx="1522083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2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81 CuadroTexto"/>
          <p:cNvSpPr txBox="1"/>
          <p:nvPr/>
        </p:nvSpPr>
        <p:spPr>
          <a:xfrm>
            <a:off x="225631" y="230970"/>
            <a:ext cx="8897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Caso de Estudio: Amplificador No Inversor con retroalimentación positiva y negativa</a:t>
            </a:r>
            <a:endParaRPr lang="es-CR" sz="1200" dirty="0"/>
          </a:p>
        </p:txBody>
      </p:sp>
      <p:grpSp>
        <p:nvGrpSpPr>
          <p:cNvPr id="16" name="15 Grupo"/>
          <p:cNvGrpSpPr/>
          <p:nvPr/>
        </p:nvGrpSpPr>
        <p:grpSpPr>
          <a:xfrm>
            <a:off x="2382550" y="2194379"/>
            <a:ext cx="2641493" cy="959051"/>
            <a:chOff x="1097912" y="1741159"/>
            <a:chExt cx="2641493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75450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/>
                  <a:t>-</a:t>
                </a:r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097912" y="1996014"/>
              <a:ext cx="10991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647487" y="2402992"/>
              <a:ext cx="5478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641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3108408" y="2194379"/>
                <a:ext cx="3824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408" y="2194379"/>
                <a:ext cx="38241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59 CuadroTexto"/>
              <p:cNvSpPr txBox="1"/>
              <p:nvPr/>
            </p:nvSpPr>
            <p:spPr>
              <a:xfrm>
                <a:off x="3091721" y="2847255"/>
                <a:ext cx="389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60" name="5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721" y="2847255"/>
                <a:ext cx="38997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109 CuadroTexto"/>
              <p:cNvSpPr txBox="1"/>
              <p:nvPr/>
            </p:nvSpPr>
            <p:spPr>
              <a:xfrm>
                <a:off x="2003208" y="2053836"/>
                <a:ext cx="4346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0" name="10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208" y="2053836"/>
                <a:ext cx="434606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114 CuadroTexto"/>
              <p:cNvSpPr txBox="1"/>
              <p:nvPr/>
            </p:nvSpPr>
            <p:spPr>
              <a:xfrm>
                <a:off x="3490847" y="1429434"/>
                <a:ext cx="5173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𝐵𝐹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5" name="1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47" y="1429434"/>
                <a:ext cx="51732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129 Conector recto"/>
          <p:cNvCxnSpPr/>
          <p:nvPr/>
        </p:nvCxnSpPr>
        <p:spPr>
          <a:xfrm flipV="1">
            <a:off x="4638436" y="1809096"/>
            <a:ext cx="0" cy="865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1376459" y="2463008"/>
            <a:ext cx="292187" cy="249891"/>
            <a:chOff x="6176852" y="2698817"/>
            <a:chExt cx="292187" cy="249891"/>
          </a:xfrm>
        </p:grpSpPr>
        <p:cxnSp>
          <p:nvCxnSpPr>
            <p:cNvPr id="155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165 CuadroTexto"/>
              <p:cNvSpPr txBox="1"/>
              <p:nvPr/>
            </p:nvSpPr>
            <p:spPr>
              <a:xfrm>
                <a:off x="1086193" y="3744331"/>
                <a:ext cx="407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66" name="16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93" y="3744331"/>
                <a:ext cx="407932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2007366" y="2390043"/>
            <a:ext cx="379078" cy="97028"/>
            <a:chOff x="2428859" y="6033846"/>
            <a:chExt cx="503238" cy="152658"/>
          </a:xfrm>
        </p:grpSpPr>
        <p:sp>
          <p:nvSpPr>
            <p:cNvPr id="93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4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96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01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8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9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00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103" name="102 Conector recto"/>
          <p:cNvCxnSpPr/>
          <p:nvPr/>
        </p:nvCxnSpPr>
        <p:spPr>
          <a:xfrm>
            <a:off x="1522553" y="2462561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3490820" y="1737839"/>
            <a:ext cx="379078" cy="97028"/>
            <a:chOff x="2428859" y="6033846"/>
            <a:chExt cx="503238" cy="152658"/>
          </a:xfrm>
        </p:grpSpPr>
        <p:sp>
          <p:nvSpPr>
            <p:cNvPr id="105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07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11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17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2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3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4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6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119" name="118 Conector recto"/>
          <p:cNvCxnSpPr/>
          <p:nvPr/>
        </p:nvCxnSpPr>
        <p:spPr>
          <a:xfrm>
            <a:off x="2988057" y="1809095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recto"/>
          <p:cNvCxnSpPr/>
          <p:nvPr/>
        </p:nvCxnSpPr>
        <p:spPr>
          <a:xfrm flipV="1">
            <a:off x="2981766" y="1815325"/>
            <a:ext cx="0" cy="647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recto"/>
          <p:cNvCxnSpPr/>
          <p:nvPr/>
        </p:nvCxnSpPr>
        <p:spPr>
          <a:xfrm>
            <a:off x="3869871" y="1796966"/>
            <a:ext cx="768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137 CuadroTexto"/>
              <p:cNvSpPr txBox="1"/>
              <p:nvPr/>
            </p:nvSpPr>
            <p:spPr>
              <a:xfrm>
                <a:off x="3627188" y="3462950"/>
                <a:ext cx="506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𝐴𝐹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38" name="13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88" y="3462950"/>
                <a:ext cx="506805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3570603" y="3810516"/>
            <a:ext cx="379078" cy="97028"/>
            <a:chOff x="2428859" y="6033846"/>
            <a:chExt cx="503238" cy="152658"/>
          </a:xfrm>
        </p:grpSpPr>
        <p:sp>
          <p:nvSpPr>
            <p:cNvPr id="140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1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42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47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3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4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5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6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148 CuadroTexto"/>
              <p:cNvSpPr txBox="1"/>
              <p:nvPr/>
            </p:nvSpPr>
            <p:spPr>
              <a:xfrm>
                <a:off x="2056994" y="3479760"/>
                <a:ext cx="4218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49" name="14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994" y="3479760"/>
                <a:ext cx="421847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0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2061152" y="3815967"/>
            <a:ext cx="379078" cy="97028"/>
            <a:chOff x="2428859" y="6033846"/>
            <a:chExt cx="503238" cy="152658"/>
          </a:xfrm>
        </p:grpSpPr>
        <p:sp>
          <p:nvSpPr>
            <p:cNvPr id="151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52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59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44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5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1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2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3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246" name="245 Conector recto"/>
          <p:cNvCxnSpPr/>
          <p:nvPr/>
        </p:nvCxnSpPr>
        <p:spPr>
          <a:xfrm flipV="1">
            <a:off x="4703280" y="2691688"/>
            <a:ext cx="0" cy="118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246 Conector recto"/>
          <p:cNvCxnSpPr/>
          <p:nvPr/>
        </p:nvCxnSpPr>
        <p:spPr>
          <a:xfrm>
            <a:off x="3949561" y="3871164"/>
            <a:ext cx="768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247 Conector recto"/>
          <p:cNvCxnSpPr/>
          <p:nvPr/>
        </p:nvCxnSpPr>
        <p:spPr>
          <a:xfrm>
            <a:off x="2421464" y="3871164"/>
            <a:ext cx="11607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248 Conector recto"/>
          <p:cNvCxnSpPr/>
          <p:nvPr/>
        </p:nvCxnSpPr>
        <p:spPr>
          <a:xfrm flipV="1">
            <a:off x="2940575" y="2856212"/>
            <a:ext cx="0" cy="1019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249 Conector recto"/>
          <p:cNvCxnSpPr/>
          <p:nvPr/>
        </p:nvCxnSpPr>
        <p:spPr>
          <a:xfrm>
            <a:off x="1572076" y="3881772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250 Rectángulo"/>
              <p:cNvSpPr/>
              <p:nvPr/>
            </p:nvSpPr>
            <p:spPr>
              <a:xfrm>
                <a:off x="921041" y="4470367"/>
                <a:ext cx="24357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R" sz="1600" dirty="0" smtClean="0">
                    <a:ea typeface="Cambria Math"/>
                  </a:rPr>
                  <a:t>Demuestre que si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s-CR" sz="1600" i="1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  <m:r>
                      <a:rPr lang="es-CR" sz="1600" i="1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es-CR" sz="1600" dirty="0"/>
              </a:p>
            </p:txBody>
          </p:sp>
        </mc:Choice>
        <mc:Fallback xmlns="">
          <p:sp>
            <p:nvSpPr>
              <p:cNvPr id="251" name="25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41" y="4470367"/>
                <a:ext cx="2435731" cy="338554"/>
              </a:xfrm>
              <a:prstGeom prst="rect">
                <a:avLst/>
              </a:prstGeom>
              <a:blipFill rotWithShape="1">
                <a:blip r:embed="rId9"/>
                <a:stretch>
                  <a:fillRect l="-1250" t="-5357" b="-2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170490" y="2568577"/>
                <a:ext cx="9735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3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490" y="2568577"/>
                <a:ext cx="973535" cy="246221"/>
              </a:xfrm>
              <a:prstGeom prst="rect">
                <a:avLst/>
              </a:prstGeom>
              <a:blipFill rotWithShape="1">
                <a:blip r:embed="rId10"/>
                <a:stretch>
                  <a:fillRect l="-1875" r="-625" b="-1463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253 Rectángulo"/>
              <p:cNvSpPr/>
              <p:nvPr/>
            </p:nvSpPr>
            <p:spPr>
              <a:xfrm>
                <a:off x="1297561" y="5060260"/>
                <a:ext cx="1939698" cy="9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CR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R" sz="1600" b="0" i="1" smtClean="0">
                              <a:latin typeface="Cambria Math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6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s-CR" sz="1600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CR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>
                                          <a:latin typeface="Cambria Math"/>
                                        </a:rPr>
                                        <m:t>𝐵𝐹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>
                                          <a:latin typeface="Cambria Math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r>
                                <a:rPr lang="es-CR" sz="16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s-CR" sz="1600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CR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𝐴𝐹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s-CR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>
                                          <a:latin typeface="Cambria Math"/>
                                        </a:rPr>
                                        <m:t>𝐵𝐹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600" i="1">
                                          <a:latin typeface="Cambria Math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54" name="25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561" y="5060260"/>
                <a:ext cx="1939698" cy="99238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254 Rectángulo"/>
          <p:cNvSpPr/>
          <p:nvPr/>
        </p:nvSpPr>
        <p:spPr>
          <a:xfrm>
            <a:off x="528194" y="6340668"/>
            <a:ext cx="46422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1400" dirty="0" smtClean="0">
                <a:ea typeface="Cambria Math"/>
              </a:rPr>
              <a:t>* Se puede también demostrar utilizando el concepto de CCV</a:t>
            </a:r>
            <a:endParaRPr lang="es-C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2" name="261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783469"/>
                  </p:ext>
                </p:extLst>
              </p:nvPr>
            </p:nvGraphicFramePr>
            <p:xfrm>
              <a:off x="6677737" y="1830548"/>
              <a:ext cx="3517142" cy="3352800"/>
            </p:xfrm>
            <a:graphic>
              <a:graphicData uri="http://schemas.openxmlformats.org/drawingml/2006/table">
                <a:tbl>
                  <a:tblPr/>
                  <a:tblGrid>
                    <a:gridCol w="640699"/>
                    <a:gridCol w="651632"/>
                    <a:gridCol w="690054"/>
                    <a:gridCol w="670843"/>
                    <a:gridCol w="863914"/>
                  </a:tblGrid>
                  <a:tr h="2248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𝐴𝐹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𝐵𝐹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2.5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2.3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2.2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2.1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62" name="261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783469"/>
                  </p:ext>
                </p:extLst>
              </p:nvPr>
            </p:nvGraphicFramePr>
            <p:xfrm>
              <a:off x="6677737" y="1830548"/>
              <a:ext cx="3517142" cy="3352800"/>
            </p:xfrm>
            <a:graphic>
              <a:graphicData uri="http://schemas.openxmlformats.org/drawingml/2006/table">
                <a:tbl>
                  <a:tblPr/>
                  <a:tblGrid>
                    <a:gridCol w="640699"/>
                    <a:gridCol w="651632"/>
                    <a:gridCol w="690054"/>
                    <a:gridCol w="670843"/>
                    <a:gridCol w="863914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r="-450476" b="-10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98131" r="-342056" b="-10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187611" r="-223894" b="-10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295455" r="-130000" b="-10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306338" r="-704" b="-1002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t="-100000" r="-450476" b="-9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98131" t="-100000" r="-342056" b="-9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187611" t="-100000" r="-223894" b="-9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295455" t="-100000" r="-130000" b="-9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t="-200000" r="-450476" b="-8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98131" t="-200000" r="-342056" b="-8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187611" t="-200000" r="-223894" b="-8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295455" t="-200000" r="-130000" b="-8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t="-300000" r="-450476" b="-7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98131" t="-300000" r="-342056" b="-7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187611" t="-300000" r="-223894" b="-7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295455" t="-300000" r="-130000" b="-7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t="-400000" r="-450476" b="-6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98131" t="-400000" r="-342056" b="-6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187611" t="-400000" r="-223894" b="-6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295455" t="-400000" r="-130000" b="-6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t="-500000" r="-450476" b="-5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98131" t="-500000" r="-342056" b="-5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187611" t="-500000" r="-223894" b="-5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295455" t="-500000" r="-130000" b="-5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t="-600000" r="-450476" b="-4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98131" t="-600000" r="-342056" b="-4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187611" t="-600000" r="-223894" b="-4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295455" t="-600000" r="-130000" b="-4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t="-700000" r="-450476" b="-3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98131" t="-700000" r="-342056" b="-3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187611" t="-700000" r="-223894" b="-3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295455" t="-700000" r="-130000" b="-3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t="-800000" r="-450476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98131" t="-800000" r="-342056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187611" t="-800000" r="-223894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295455" t="-800000" r="-130000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t="-900000" r="-450476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98131" t="-900000" r="-342056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187611" t="-900000" r="-223894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2"/>
                          <a:stretch>
                            <a:fillRect l="-295455" t="-900000" r="-130000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 rotWithShape="1">
                          <a:blip r:embed="rId12"/>
                          <a:stretch>
                            <a:fillRect t="-1000000" r="-450476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 rotWithShape="1">
                          <a:blip r:embed="rId12"/>
                          <a:stretch>
                            <a:fillRect l="-98131" t="-1000000" r="-342056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 rotWithShape="1">
                          <a:blip r:embed="rId12"/>
                          <a:stretch>
                            <a:fillRect l="-187611" t="-1000000" r="-22389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 rotWithShape="1">
                          <a:blip r:embed="rId12"/>
                          <a:stretch>
                            <a:fillRect l="-295455" t="-1000000" r="-13000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262 CuadroTexto"/>
              <p:cNvSpPr txBox="1"/>
              <p:nvPr/>
            </p:nvSpPr>
            <p:spPr>
              <a:xfrm>
                <a:off x="6900140" y="1451632"/>
                <a:ext cx="969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=1 </m:t>
                      </m:r>
                      <m:r>
                        <a:rPr lang="es-CR" sz="16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63" name="26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140" y="1451632"/>
                <a:ext cx="969304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93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/>
      <p:bldP spid="254" grpId="0"/>
      <p:bldP spid="255" grpId="0"/>
      <p:bldP spid="2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81 CuadroTexto"/>
          <p:cNvSpPr txBox="1"/>
          <p:nvPr/>
        </p:nvSpPr>
        <p:spPr>
          <a:xfrm>
            <a:off x="225631" y="230970"/>
            <a:ext cx="8897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Caso de Estudio: Amplificador No Inversor con retroalimentación positiva y negativa</a:t>
            </a:r>
            <a:endParaRPr lang="es-CR" sz="1200" dirty="0"/>
          </a:p>
        </p:txBody>
      </p:sp>
      <p:grpSp>
        <p:nvGrpSpPr>
          <p:cNvPr id="16" name="15 Grupo"/>
          <p:cNvGrpSpPr/>
          <p:nvPr/>
        </p:nvGrpSpPr>
        <p:grpSpPr>
          <a:xfrm>
            <a:off x="2382550" y="2194379"/>
            <a:ext cx="2641493" cy="959051"/>
            <a:chOff x="1097912" y="1741159"/>
            <a:chExt cx="2641493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75450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/>
                  <a:t>-</a:t>
                </a:r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097912" y="1996014"/>
              <a:ext cx="10991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647487" y="2402992"/>
              <a:ext cx="5478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641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3108408" y="2194379"/>
                <a:ext cx="3824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408" y="2194379"/>
                <a:ext cx="38241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59 CuadroTexto"/>
              <p:cNvSpPr txBox="1"/>
              <p:nvPr/>
            </p:nvSpPr>
            <p:spPr>
              <a:xfrm>
                <a:off x="3091721" y="2847255"/>
                <a:ext cx="389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60" name="5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721" y="2847255"/>
                <a:ext cx="38997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109 CuadroTexto"/>
              <p:cNvSpPr txBox="1"/>
              <p:nvPr/>
            </p:nvSpPr>
            <p:spPr>
              <a:xfrm>
                <a:off x="2003208" y="2053836"/>
                <a:ext cx="4346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0" name="10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208" y="2053836"/>
                <a:ext cx="434606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114 CuadroTexto"/>
              <p:cNvSpPr txBox="1"/>
              <p:nvPr/>
            </p:nvSpPr>
            <p:spPr>
              <a:xfrm>
                <a:off x="3490847" y="1429434"/>
                <a:ext cx="5173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𝐵𝐹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5" name="1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847" y="1429434"/>
                <a:ext cx="51732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129 Conector recto"/>
          <p:cNvCxnSpPr/>
          <p:nvPr/>
        </p:nvCxnSpPr>
        <p:spPr>
          <a:xfrm flipV="1">
            <a:off x="4638436" y="1809096"/>
            <a:ext cx="0" cy="865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1376459" y="2463008"/>
            <a:ext cx="292187" cy="249891"/>
            <a:chOff x="6176852" y="2698817"/>
            <a:chExt cx="292187" cy="249891"/>
          </a:xfrm>
        </p:grpSpPr>
        <p:cxnSp>
          <p:nvCxnSpPr>
            <p:cNvPr id="155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165 CuadroTexto"/>
              <p:cNvSpPr txBox="1"/>
              <p:nvPr/>
            </p:nvSpPr>
            <p:spPr>
              <a:xfrm>
                <a:off x="1086193" y="3744331"/>
                <a:ext cx="407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66" name="16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93" y="3744331"/>
                <a:ext cx="407932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2007366" y="2390043"/>
            <a:ext cx="379078" cy="97028"/>
            <a:chOff x="2428859" y="6033846"/>
            <a:chExt cx="503238" cy="152658"/>
          </a:xfrm>
        </p:grpSpPr>
        <p:sp>
          <p:nvSpPr>
            <p:cNvPr id="93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4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96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01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8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9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00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103" name="102 Conector recto"/>
          <p:cNvCxnSpPr/>
          <p:nvPr/>
        </p:nvCxnSpPr>
        <p:spPr>
          <a:xfrm>
            <a:off x="1522553" y="2462561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3490820" y="1737839"/>
            <a:ext cx="379078" cy="97028"/>
            <a:chOff x="2428859" y="6033846"/>
            <a:chExt cx="503238" cy="152658"/>
          </a:xfrm>
        </p:grpSpPr>
        <p:sp>
          <p:nvSpPr>
            <p:cNvPr id="105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07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11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17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2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3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4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6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119" name="118 Conector recto"/>
          <p:cNvCxnSpPr/>
          <p:nvPr/>
        </p:nvCxnSpPr>
        <p:spPr>
          <a:xfrm>
            <a:off x="2988057" y="1809095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recto"/>
          <p:cNvCxnSpPr/>
          <p:nvPr/>
        </p:nvCxnSpPr>
        <p:spPr>
          <a:xfrm flipV="1">
            <a:off x="2981766" y="1815325"/>
            <a:ext cx="0" cy="647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recto"/>
          <p:cNvCxnSpPr/>
          <p:nvPr/>
        </p:nvCxnSpPr>
        <p:spPr>
          <a:xfrm>
            <a:off x="3869871" y="1796966"/>
            <a:ext cx="768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137 CuadroTexto"/>
              <p:cNvSpPr txBox="1"/>
              <p:nvPr/>
            </p:nvSpPr>
            <p:spPr>
              <a:xfrm>
                <a:off x="3627188" y="3462950"/>
                <a:ext cx="506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𝐴𝐹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38" name="13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88" y="3462950"/>
                <a:ext cx="506805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3570603" y="3810516"/>
            <a:ext cx="379078" cy="97028"/>
            <a:chOff x="2428859" y="6033846"/>
            <a:chExt cx="503238" cy="152658"/>
          </a:xfrm>
        </p:grpSpPr>
        <p:sp>
          <p:nvSpPr>
            <p:cNvPr id="140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1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42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47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3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4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5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6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148 CuadroTexto"/>
              <p:cNvSpPr txBox="1"/>
              <p:nvPr/>
            </p:nvSpPr>
            <p:spPr>
              <a:xfrm>
                <a:off x="2056994" y="3479760"/>
                <a:ext cx="4218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49" name="14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994" y="3479760"/>
                <a:ext cx="421847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0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2061152" y="3815967"/>
            <a:ext cx="379078" cy="97028"/>
            <a:chOff x="2428859" y="6033846"/>
            <a:chExt cx="503238" cy="152658"/>
          </a:xfrm>
        </p:grpSpPr>
        <p:sp>
          <p:nvSpPr>
            <p:cNvPr id="151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52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59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44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5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1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2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3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246" name="245 Conector recto"/>
          <p:cNvCxnSpPr/>
          <p:nvPr/>
        </p:nvCxnSpPr>
        <p:spPr>
          <a:xfrm flipV="1">
            <a:off x="4703280" y="2691688"/>
            <a:ext cx="0" cy="118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246 Conector recto"/>
          <p:cNvCxnSpPr/>
          <p:nvPr/>
        </p:nvCxnSpPr>
        <p:spPr>
          <a:xfrm>
            <a:off x="3949561" y="3871164"/>
            <a:ext cx="768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247 Conector recto"/>
          <p:cNvCxnSpPr/>
          <p:nvPr/>
        </p:nvCxnSpPr>
        <p:spPr>
          <a:xfrm>
            <a:off x="2421464" y="3871164"/>
            <a:ext cx="11607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248 Conector recto"/>
          <p:cNvCxnSpPr/>
          <p:nvPr/>
        </p:nvCxnSpPr>
        <p:spPr>
          <a:xfrm flipV="1">
            <a:off x="2940575" y="2856212"/>
            <a:ext cx="0" cy="1019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249 Conector recto"/>
          <p:cNvCxnSpPr/>
          <p:nvPr/>
        </p:nvCxnSpPr>
        <p:spPr>
          <a:xfrm>
            <a:off x="1572076" y="3881772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170490" y="2568577"/>
                <a:ext cx="9735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3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490" y="2568577"/>
                <a:ext cx="973535" cy="246221"/>
              </a:xfrm>
              <a:prstGeom prst="rect">
                <a:avLst/>
              </a:prstGeom>
              <a:blipFill rotWithShape="1">
                <a:blip r:embed="rId10"/>
                <a:stretch>
                  <a:fillRect l="-1875" r="-625" b="-1463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2" name="261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7429587"/>
                  </p:ext>
                </p:extLst>
              </p:nvPr>
            </p:nvGraphicFramePr>
            <p:xfrm>
              <a:off x="6677737" y="1830548"/>
              <a:ext cx="3517142" cy="914400"/>
            </p:xfrm>
            <a:graphic>
              <a:graphicData uri="http://schemas.openxmlformats.org/drawingml/2006/table">
                <a:tbl>
                  <a:tblPr/>
                  <a:tblGrid>
                    <a:gridCol w="640699"/>
                    <a:gridCol w="651632"/>
                    <a:gridCol w="690054"/>
                    <a:gridCol w="670843"/>
                    <a:gridCol w="863914"/>
                  </a:tblGrid>
                  <a:tr h="2248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𝐴𝐹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𝐵𝐹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i="1" smtClean="0">
                                    <a:latin typeface="Cambria Math"/>
                                    <a:ea typeface="Cambria Math"/>
                                  </a:rPr>
                                  <m:t>≈</m:t>
                                </m:r>
                                <m:r>
                                  <a:rPr lang="es-CR" sz="1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15V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62" name="261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7429587"/>
                  </p:ext>
                </p:extLst>
              </p:nvPr>
            </p:nvGraphicFramePr>
            <p:xfrm>
              <a:off x="6677737" y="1830548"/>
              <a:ext cx="3517142" cy="914400"/>
            </p:xfrm>
            <a:graphic>
              <a:graphicData uri="http://schemas.openxmlformats.org/drawingml/2006/table">
                <a:tbl>
                  <a:tblPr/>
                  <a:tblGrid>
                    <a:gridCol w="640699"/>
                    <a:gridCol w="651632"/>
                    <a:gridCol w="690054"/>
                    <a:gridCol w="670843"/>
                    <a:gridCol w="863914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r="-450476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98131" r="-342056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87611" r="-223894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295455" r="-13000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06338" r="-704" b="-2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t="-100000" r="-45047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98131" t="-100000" r="-34205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87611" t="-100000" r="-22389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295455" t="-100000" r="-13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06338" t="-100000" r="-704" b="-1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 rotWithShape="1">
                          <a:blip r:embed="rId11"/>
                          <a:stretch>
                            <a:fillRect t="-200000" r="-45047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 rotWithShape="1">
                          <a:blip r:embed="rId11"/>
                          <a:stretch>
                            <a:fillRect l="-98131" t="-200000" r="-34205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 rotWithShape="1">
                          <a:blip r:embed="rId11"/>
                          <a:stretch>
                            <a:fillRect l="-187611" t="-200000" r="-2238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 rotWithShape="1">
                          <a:blip r:embed="rId11"/>
                          <a:stretch>
                            <a:fillRect l="-295455" t="-200000" r="-13000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15V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262 CuadroTexto"/>
              <p:cNvSpPr txBox="1"/>
              <p:nvPr/>
            </p:nvSpPr>
            <p:spPr>
              <a:xfrm>
                <a:off x="6900140" y="1451632"/>
                <a:ext cx="969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=1 </m:t>
                      </m:r>
                      <m:r>
                        <a:rPr lang="es-CR" sz="16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63" name="26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140" y="1451632"/>
                <a:ext cx="969304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76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81 CuadroTexto"/>
          <p:cNvSpPr txBox="1"/>
          <p:nvPr/>
        </p:nvSpPr>
        <p:spPr>
          <a:xfrm>
            <a:off x="225631" y="230970"/>
            <a:ext cx="8897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Caso de Estudio: Amplificador No Inversor con retroalimentación positiva y negativa</a:t>
            </a:r>
            <a:endParaRPr lang="es-CR" sz="1200" dirty="0"/>
          </a:p>
        </p:txBody>
      </p:sp>
      <p:grpSp>
        <p:nvGrpSpPr>
          <p:cNvPr id="16" name="15 Grupo"/>
          <p:cNvGrpSpPr/>
          <p:nvPr/>
        </p:nvGrpSpPr>
        <p:grpSpPr>
          <a:xfrm>
            <a:off x="2382550" y="2194379"/>
            <a:ext cx="2641493" cy="959051"/>
            <a:chOff x="1097912" y="1741159"/>
            <a:chExt cx="2641493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75450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/>
                  <a:t>-</a:t>
                </a:r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097912" y="1996014"/>
              <a:ext cx="10991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647487" y="2402992"/>
              <a:ext cx="5478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641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3108408" y="2194379"/>
                <a:ext cx="3824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408" y="2194379"/>
                <a:ext cx="38241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59 CuadroTexto"/>
              <p:cNvSpPr txBox="1"/>
              <p:nvPr/>
            </p:nvSpPr>
            <p:spPr>
              <a:xfrm>
                <a:off x="3091721" y="2847255"/>
                <a:ext cx="389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60" name="5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721" y="2847255"/>
                <a:ext cx="38997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109 CuadroTexto"/>
              <p:cNvSpPr txBox="1"/>
              <p:nvPr/>
            </p:nvSpPr>
            <p:spPr>
              <a:xfrm>
                <a:off x="1708324" y="2040490"/>
                <a:ext cx="1015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s-CR" sz="1400" i="1">
                          <a:latin typeface="Cambria Math"/>
                        </a:rPr>
                        <m:t>=</m:t>
                      </m:r>
                      <m:r>
                        <a:rPr lang="es-CR" sz="1400" b="0" i="1" smtClean="0">
                          <a:latin typeface="Cambria Math"/>
                        </a:rPr>
                        <m:t>2</m:t>
                      </m:r>
                      <m:r>
                        <a:rPr lang="es-CR" sz="1400" i="1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0" name="10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24" y="2040490"/>
                <a:ext cx="1015278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114 CuadroTexto"/>
              <p:cNvSpPr txBox="1"/>
              <p:nvPr/>
            </p:nvSpPr>
            <p:spPr>
              <a:xfrm>
                <a:off x="3292780" y="1429434"/>
                <a:ext cx="10979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𝐵𝐹</m:t>
                          </m:r>
                        </m:sub>
                      </m:sSub>
                      <m:r>
                        <a:rPr lang="es-CR" sz="1400" i="1">
                          <a:latin typeface="Cambria Math"/>
                        </a:rPr>
                        <m:t>=1</m:t>
                      </m:r>
                      <m:r>
                        <a:rPr lang="es-CR" sz="1400" i="1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5" name="1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780" y="1429434"/>
                <a:ext cx="1097993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129 Conector recto"/>
          <p:cNvCxnSpPr/>
          <p:nvPr/>
        </p:nvCxnSpPr>
        <p:spPr>
          <a:xfrm flipV="1">
            <a:off x="4638436" y="1809096"/>
            <a:ext cx="0" cy="865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1376459" y="2463008"/>
            <a:ext cx="292187" cy="249891"/>
            <a:chOff x="6176852" y="2698817"/>
            <a:chExt cx="292187" cy="249891"/>
          </a:xfrm>
        </p:grpSpPr>
        <p:cxnSp>
          <p:nvCxnSpPr>
            <p:cNvPr id="155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165 CuadroTexto"/>
              <p:cNvSpPr txBox="1"/>
              <p:nvPr/>
            </p:nvSpPr>
            <p:spPr>
              <a:xfrm>
                <a:off x="1086193" y="3744331"/>
                <a:ext cx="407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66" name="16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93" y="3744331"/>
                <a:ext cx="407932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2007366" y="2390043"/>
            <a:ext cx="379078" cy="97028"/>
            <a:chOff x="2428859" y="6033846"/>
            <a:chExt cx="503238" cy="152658"/>
          </a:xfrm>
        </p:grpSpPr>
        <p:sp>
          <p:nvSpPr>
            <p:cNvPr id="93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4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96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01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8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9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00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103" name="102 Conector recto"/>
          <p:cNvCxnSpPr/>
          <p:nvPr/>
        </p:nvCxnSpPr>
        <p:spPr>
          <a:xfrm>
            <a:off x="1522553" y="2462561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3490820" y="1737839"/>
            <a:ext cx="379078" cy="97028"/>
            <a:chOff x="2428859" y="6033846"/>
            <a:chExt cx="503238" cy="152658"/>
          </a:xfrm>
        </p:grpSpPr>
        <p:sp>
          <p:nvSpPr>
            <p:cNvPr id="105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07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11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17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2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3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4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6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119" name="118 Conector recto"/>
          <p:cNvCxnSpPr/>
          <p:nvPr/>
        </p:nvCxnSpPr>
        <p:spPr>
          <a:xfrm>
            <a:off x="2988057" y="1809095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recto"/>
          <p:cNvCxnSpPr/>
          <p:nvPr/>
        </p:nvCxnSpPr>
        <p:spPr>
          <a:xfrm flipV="1">
            <a:off x="2981766" y="1815325"/>
            <a:ext cx="0" cy="647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recto"/>
          <p:cNvCxnSpPr/>
          <p:nvPr/>
        </p:nvCxnSpPr>
        <p:spPr>
          <a:xfrm>
            <a:off x="3869871" y="1796966"/>
            <a:ext cx="768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137 CuadroTexto"/>
              <p:cNvSpPr txBox="1"/>
              <p:nvPr/>
            </p:nvSpPr>
            <p:spPr>
              <a:xfrm>
                <a:off x="3262607" y="3462950"/>
                <a:ext cx="10874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𝐴𝐹</m:t>
                          </m:r>
                        </m:sub>
                      </m:sSub>
                      <m:r>
                        <a:rPr lang="es-CR" sz="1400" i="1">
                          <a:latin typeface="Cambria Math"/>
                        </a:rPr>
                        <m:t>=</m:t>
                      </m:r>
                      <m:r>
                        <a:rPr lang="es-CR" sz="1400" b="0" i="1" smtClean="0">
                          <a:latin typeface="Cambria Math"/>
                        </a:rPr>
                        <m:t>2</m:t>
                      </m:r>
                      <m:r>
                        <a:rPr lang="es-CR" sz="1400" i="1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38" name="13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607" y="3462950"/>
                <a:ext cx="1087477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3570603" y="3810516"/>
            <a:ext cx="379078" cy="97028"/>
            <a:chOff x="2428859" y="6033846"/>
            <a:chExt cx="503238" cy="152658"/>
          </a:xfrm>
        </p:grpSpPr>
        <p:sp>
          <p:nvSpPr>
            <p:cNvPr id="140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1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42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47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3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4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5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6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148 CuadroTexto"/>
              <p:cNvSpPr txBox="1"/>
              <p:nvPr/>
            </p:nvSpPr>
            <p:spPr>
              <a:xfrm>
                <a:off x="1779206" y="3462950"/>
                <a:ext cx="10025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r>
                        <a:rPr lang="es-CR" sz="1400" i="1">
                          <a:latin typeface="Cambria Math"/>
                        </a:rPr>
                        <m:t>1</m:t>
                      </m:r>
                      <m:r>
                        <a:rPr lang="es-CR" sz="1400" i="1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49" name="14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206" y="3462950"/>
                <a:ext cx="1002519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0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2061152" y="3815967"/>
            <a:ext cx="379078" cy="97028"/>
            <a:chOff x="2428859" y="6033846"/>
            <a:chExt cx="503238" cy="152658"/>
          </a:xfrm>
        </p:grpSpPr>
        <p:sp>
          <p:nvSpPr>
            <p:cNvPr id="151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52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59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44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5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1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2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3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246" name="245 Conector recto"/>
          <p:cNvCxnSpPr/>
          <p:nvPr/>
        </p:nvCxnSpPr>
        <p:spPr>
          <a:xfrm flipV="1">
            <a:off x="4703280" y="2691688"/>
            <a:ext cx="0" cy="118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246 Conector recto"/>
          <p:cNvCxnSpPr/>
          <p:nvPr/>
        </p:nvCxnSpPr>
        <p:spPr>
          <a:xfrm>
            <a:off x="3949561" y="3871164"/>
            <a:ext cx="768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247 Conector recto"/>
          <p:cNvCxnSpPr/>
          <p:nvPr/>
        </p:nvCxnSpPr>
        <p:spPr>
          <a:xfrm>
            <a:off x="2421464" y="3871164"/>
            <a:ext cx="11607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248 Conector recto"/>
          <p:cNvCxnSpPr/>
          <p:nvPr/>
        </p:nvCxnSpPr>
        <p:spPr>
          <a:xfrm flipV="1">
            <a:off x="2940575" y="2856212"/>
            <a:ext cx="0" cy="1019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249 Conector recto"/>
          <p:cNvCxnSpPr/>
          <p:nvPr/>
        </p:nvCxnSpPr>
        <p:spPr>
          <a:xfrm>
            <a:off x="1572076" y="3881772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170490" y="2568577"/>
                <a:ext cx="9735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3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490" y="2568577"/>
                <a:ext cx="973535" cy="246221"/>
              </a:xfrm>
              <a:prstGeom prst="rect">
                <a:avLst/>
              </a:prstGeom>
              <a:blipFill rotWithShape="1">
                <a:blip r:embed="rId10"/>
                <a:stretch>
                  <a:fillRect l="-1875" r="-625" b="-1463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2" name="261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763109"/>
                  </p:ext>
                </p:extLst>
              </p:nvPr>
            </p:nvGraphicFramePr>
            <p:xfrm>
              <a:off x="6677737" y="1830548"/>
              <a:ext cx="3517142" cy="609600"/>
            </p:xfrm>
            <a:graphic>
              <a:graphicData uri="http://schemas.openxmlformats.org/drawingml/2006/table">
                <a:tbl>
                  <a:tblPr/>
                  <a:tblGrid>
                    <a:gridCol w="640699"/>
                    <a:gridCol w="651632"/>
                    <a:gridCol w="690054"/>
                    <a:gridCol w="670843"/>
                    <a:gridCol w="863914"/>
                  </a:tblGrid>
                  <a:tr h="2248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𝐴𝐹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𝐵𝐹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i="1" smtClean="0">
                                    <a:latin typeface="Cambria Math"/>
                                    <a:ea typeface="Cambria Math"/>
                                  </a:rPr>
                                  <m:t>≈</m:t>
                                </m:r>
                                <m:r>
                                  <a:rPr lang="es-CR" sz="1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62" name="261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763109"/>
                  </p:ext>
                </p:extLst>
              </p:nvPr>
            </p:nvGraphicFramePr>
            <p:xfrm>
              <a:off x="6677737" y="1830548"/>
              <a:ext cx="3517142" cy="609600"/>
            </p:xfrm>
            <a:graphic>
              <a:graphicData uri="http://schemas.openxmlformats.org/drawingml/2006/table">
                <a:tbl>
                  <a:tblPr/>
                  <a:tblGrid>
                    <a:gridCol w="640699"/>
                    <a:gridCol w="651632"/>
                    <a:gridCol w="690054"/>
                    <a:gridCol w="670843"/>
                    <a:gridCol w="863914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r="-450476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98131" r="-342056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87611" r="-223894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295455" r="-130000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06338" r="-704" b="-102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t="-100000" r="-450476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98131" t="-100000" r="-342056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87611" t="-100000" r="-22389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295455" t="-100000" r="-13000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06338" t="-100000" r="-704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262 CuadroTexto"/>
              <p:cNvSpPr txBox="1"/>
              <p:nvPr/>
            </p:nvSpPr>
            <p:spPr>
              <a:xfrm>
                <a:off x="6900140" y="1451632"/>
                <a:ext cx="969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=1 </m:t>
                      </m:r>
                      <m:r>
                        <a:rPr lang="es-CR" sz="16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63" name="26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140" y="1451632"/>
                <a:ext cx="969304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726575"/>
              </p:ext>
            </p:extLst>
          </p:nvPr>
        </p:nvGraphicFramePr>
        <p:xfrm>
          <a:off x="6900140" y="4229238"/>
          <a:ext cx="4682395" cy="2228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479"/>
                <a:gridCol w="936479"/>
                <a:gridCol w="936479"/>
                <a:gridCol w="936479"/>
                <a:gridCol w="93647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R" sz="1400" u="none" strike="noStrike">
                          <a:effectLst/>
                        </a:rPr>
                        <a:t>vo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R" sz="1400" u="none" strike="noStrike">
                          <a:effectLst/>
                        </a:rPr>
                        <a:t>v+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R" sz="1400" u="none" strike="noStrike">
                          <a:effectLst/>
                        </a:rPr>
                        <a:t>v-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R" sz="1400" u="none" strike="noStrike">
                          <a:effectLst/>
                        </a:rPr>
                        <a:t>vd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R" sz="1400" u="none" strike="noStrike">
                          <a:effectLst/>
                        </a:rPr>
                        <a:t>vo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0,1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0,700000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0,06667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6,33333E-01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15,0000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1,9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1,300000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1,26667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3,33333E-02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15,0000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1,95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1,316667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1,30000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1,66667E-02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15,0000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1,98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1,326667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1,32000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6,66667E-03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6,6667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1,99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1,330000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1,32667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3,33333E-03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3,3333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1,991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1,330333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1,32733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3,00000E-03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3,0000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1,994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1,331333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1,32933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2,00000E-03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2,0000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1,99401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1,331337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1,32934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1,99667E-03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1,9967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1,994018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1,331339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1,32935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>
                          <a:effectLst/>
                        </a:rPr>
                        <a:t>1,99400E-03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u="none" strike="noStrike" dirty="0">
                          <a:effectLst/>
                        </a:rPr>
                        <a:t>1,9940</a:t>
                      </a:r>
                      <a:endParaRPr lang="es-C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pSp>
        <p:nvGrpSpPr>
          <p:cNvPr id="79" name="78 Grupo"/>
          <p:cNvGrpSpPr/>
          <p:nvPr/>
        </p:nvGrpSpPr>
        <p:grpSpPr>
          <a:xfrm rot="10800000" flipV="1">
            <a:off x="4501673" y="4999309"/>
            <a:ext cx="1341486" cy="872948"/>
            <a:chOff x="6986747" y="1962216"/>
            <a:chExt cx="1341486" cy="864159"/>
          </a:xfrm>
        </p:grpSpPr>
        <p:cxnSp>
          <p:nvCxnSpPr>
            <p:cNvPr id="80" name="79 Conector recto"/>
            <p:cNvCxnSpPr/>
            <p:nvPr/>
          </p:nvCxnSpPr>
          <p:spPr>
            <a:xfrm>
              <a:off x="7328848" y="1962216"/>
              <a:ext cx="657284" cy="858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flipH="1">
              <a:off x="6986747" y="1962216"/>
              <a:ext cx="3421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/>
            <p:nvPr/>
          </p:nvCxnSpPr>
          <p:spPr>
            <a:xfrm flipH="1">
              <a:off x="7986132" y="2826375"/>
              <a:ext cx="3421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83 CuadroTexto"/>
          <p:cNvSpPr txBox="1"/>
          <p:nvPr/>
        </p:nvSpPr>
        <p:spPr>
          <a:xfrm>
            <a:off x="4095730" y="48889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15</a:t>
            </a:r>
            <a:endParaRPr lang="es-CR" sz="1400" dirty="0"/>
          </a:p>
        </p:txBody>
      </p:sp>
      <p:sp>
        <p:nvSpPr>
          <p:cNvPr id="85" name="84 CuadroTexto"/>
          <p:cNvSpPr txBox="1"/>
          <p:nvPr/>
        </p:nvSpPr>
        <p:spPr>
          <a:xfrm>
            <a:off x="4160813" y="56890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0</a:t>
            </a:r>
            <a:endParaRPr lang="es-CR" sz="1400" dirty="0"/>
          </a:p>
        </p:txBody>
      </p:sp>
      <p:sp>
        <p:nvSpPr>
          <p:cNvPr id="87" name="86 Rectángulo"/>
          <p:cNvSpPr/>
          <p:nvPr/>
        </p:nvSpPr>
        <p:spPr>
          <a:xfrm>
            <a:off x="3893003" y="4904158"/>
            <a:ext cx="2491184" cy="1163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88" name="87 Conector recto de flecha"/>
          <p:cNvCxnSpPr/>
          <p:nvPr/>
        </p:nvCxnSpPr>
        <p:spPr>
          <a:xfrm>
            <a:off x="4843774" y="5869114"/>
            <a:ext cx="10523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89 CuadroTexto"/>
          <p:cNvSpPr txBox="1"/>
          <p:nvPr/>
        </p:nvSpPr>
        <p:spPr>
          <a:xfrm>
            <a:off x="5914502" y="5703770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6655137" y="2786695"/>
                <a:ext cx="1459309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137" y="2786695"/>
                <a:ext cx="1459309" cy="49705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90 CuadroTexto"/>
              <p:cNvSpPr txBox="1"/>
              <p:nvPr/>
            </p:nvSpPr>
            <p:spPr>
              <a:xfrm>
                <a:off x="6700344" y="3467643"/>
                <a:ext cx="952312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1" name="9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344" y="3467643"/>
                <a:ext cx="952312" cy="497059"/>
              </a:xfrm>
              <a:prstGeom prst="rect">
                <a:avLst/>
              </a:prstGeom>
              <a:blipFill rotWithShape="1">
                <a:blip r:embed="rId1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91 CuadroTexto"/>
              <p:cNvSpPr txBox="1"/>
              <p:nvPr/>
            </p:nvSpPr>
            <p:spPr>
              <a:xfrm>
                <a:off x="8770703" y="2868959"/>
                <a:ext cx="2806729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s-CR" sz="1400" i="1"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2" name="9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703" y="2868959"/>
                <a:ext cx="2806729" cy="497059"/>
              </a:xfrm>
              <a:prstGeom prst="rect">
                <a:avLst/>
              </a:prstGeom>
              <a:blipFill rotWithShape="1">
                <a:blip r:embed="rId1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94 CuadroTexto"/>
              <p:cNvSpPr txBox="1"/>
              <p:nvPr/>
            </p:nvSpPr>
            <p:spPr>
              <a:xfrm>
                <a:off x="8770703" y="3462950"/>
                <a:ext cx="2329484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R" sz="1400" i="1"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5" name="9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703" y="3462950"/>
                <a:ext cx="2329484" cy="49705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8 Rectángulo"/>
          <p:cNvSpPr/>
          <p:nvPr/>
        </p:nvSpPr>
        <p:spPr>
          <a:xfrm>
            <a:off x="327744" y="5180550"/>
            <a:ext cx="2958965" cy="73866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s-CR" sz="1400" dirty="0" smtClean="0"/>
              <a:t>Se comporta como un circuito  con retroalimentación  </a:t>
            </a:r>
            <a:r>
              <a:rPr lang="es-CR" sz="1400" dirty="0" smtClean="0"/>
              <a:t>negativa </a:t>
            </a:r>
          </a:p>
          <a:p>
            <a:r>
              <a:rPr lang="es-CR" sz="1400" dirty="0"/>
              <a:t> (o </a:t>
            </a:r>
            <a:r>
              <a:rPr lang="es-CR" sz="1400" dirty="0" smtClean="0"/>
              <a:t>Degenerativo)</a:t>
            </a:r>
            <a:endParaRPr lang="es-C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10529518" y="154026"/>
                <a:ext cx="10538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=1 000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6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518" y="154026"/>
                <a:ext cx="1053815" cy="246221"/>
              </a:xfrm>
              <a:prstGeom prst="rect">
                <a:avLst/>
              </a:prstGeom>
              <a:blipFill rotWithShape="1">
                <a:blip r:embed="rId18"/>
                <a:stretch>
                  <a:fillRect l="-3468" r="-3468" b="-1463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88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81 CuadroTexto"/>
          <p:cNvSpPr txBox="1"/>
          <p:nvPr/>
        </p:nvSpPr>
        <p:spPr>
          <a:xfrm>
            <a:off x="225631" y="230970"/>
            <a:ext cx="8897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Caso de Estudio: Amplificador No Inversor con retroalimentación positiva y negativa</a:t>
            </a:r>
            <a:endParaRPr lang="es-CR" sz="1200" dirty="0"/>
          </a:p>
        </p:txBody>
      </p:sp>
      <p:grpSp>
        <p:nvGrpSpPr>
          <p:cNvPr id="16" name="15 Grupo"/>
          <p:cNvGrpSpPr/>
          <p:nvPr/>
        </p:nvGrpSpPr>
        <p:grpSpPr>
          <a:xfrm>
            <a:off x="2382550" y="2194379"/>
            <a:ext cx="2641493" cy="959051"/>
            <a:chOff x="1097912" y="1741159"/>
            <a:chExt cx="2641493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75450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/>
                  <a:t>-</a:t>
                </a:r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097912" y="1996014"/>
              <a:ext cx="10991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647487" y="2402992"/>
              <a:ext cx="5478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641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3108408" y="2194379"/>
                <a:ext cx="3824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408" y="2194379"/>
                <a:ext cx="38241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59 CuadroTexto"/>
              <p:cNvSpPr txBox="1"/>
              <p:nvPr/>
            </p:nvSpPr>
            <p:spPr>
              <a:xfrm>
                <a:off x="3091721" y="2847255"/>
                <a:ext cx="389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60" name="5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721" y="2847255"/>
                <a:ext cx="38997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109 CuadroTexto"/>
              <p:cNvSpPr txBox="1"/>
              <p:nvPr/>
            </p:nvSpPr>
            <p:spPr>
              <a:xfrm>
                <a:off x="1708324" y="2040490"/>
                <a:ext cx="1015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s-CR" sz="1400" i="1">
                          <a:latin typeface="Cambria Math"/>
                        </a:rPr>
                        <m:t>=</m:t>
                      </m:r>
                      <m:r>
                        <a:rPr lang="es-CR" sz="1400" b="0" i="1" smtClean="0">
                          <a:latin typeface="Cambria Math"/>
                        </a:rPr>
                        <m:t>1</m:t>
                      </m:r>
                      <m:r>
                        <a:rPr lang="es-CR" sz="1400" i="1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>
          <p:sp>
            <p:nvSpPr>
              <p:cNvPr id="110" name="10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24" y="2040490"/>
                <a:ext cx="1015278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114 CuadroTexto"/>
              <p:cNvSpPr txBox="1"/>
              <p:nvPr/>
            </p:nvSpPr>
            <p:spPr>
              <a:xfrm>
                <a:off x="3292780" y="1429434"/>
                <a:ext cx="10979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𝐵𝐹</m:t>
                          </m:r>
                        </m:sub>
                      </m:sSub>
                      <m:r>
                        <a:rPr lang="es-CR" sz="1400" i="1">
                          <a:latin typeface="Cambria Math"/>
                        </a:rPr>
                        <m:t>=</m:t>
                      </m:r>
                      <m:r>
                        <a:rPr lang="es-CR" sz="1400" b="0" i="1" smtClean="0">
                          <a:latin typeface="Cambria Math"/>
                        </a:rPr>
                        <m:t>2</m:t>
                      </m:r>
                      <m:r>
                        <a:rPr lang="es-CR" sz="1400" i="1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>
          <p:sp>
            <p:nvSpPr>
              <p:cNvPr id="115" name="1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780" y="1429434"/>
                <a:ext cx="1097993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129 Conector recto"/>
          <p:cNvCxnSpPr/>
          <p:nvPr/>
        </p:nvCxnSpPr>
        <p:spPr>
          <a:xfrm flipV="1">
            <a:off x="4638436" y="1809096"/>
            <a:ext cx="0" cy="865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1376459" y="2463008"/>
            <a:ext cx="292187" cy="249891"/>
            <a:chOff x="6176852" y="2698817"/>
            <a:chExt cx="292187" cy="249891"/>
          </a:xfrm>
        </p:grpSpPr>
        <p:cxnSp>
          <p:nvCxnSpPr>
            <p:cNvPr id="155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165 CuadroTexto"/>
              <p:cNvSpPr txBox="1"/>
              <p:nvPr/>
            </p:nvSpPr>
            <p:spPr>
              <a:xfrm>
                <a:off x="1086193" y="3744331"/>
                <a:ext cx="407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66" name="16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93" y="3744331"/>
                <a:ext cx="407932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2007366" y="2390043"/>
            <a:ext cx="379078" cy="97028"/>
            <a:chOff x="2428859" y="6033846"/>
            <a:chExt cx="503238" cy="152658"/>
          </a:xfrm>
        </p:grpSpPr>
        <p:sp>
          <p:nvSpPr>
            <p:cNvPr id="93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4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96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01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8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9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00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103" name="102 Conector recto"/>
          <p:cNvCxnSpPr/>
          <p:nvPr/>
        </p:nvCxnSpPr>
        <p:spPr>
          <a:xfrm>
            <a:off x="1522553" y="2462561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3490820" y="1737839"/>
            <a:ext cx="379078" cy="97028"/>
            <a:chOff x="2428859" y="6033846"/>
            <a:chExt cx="503238" cy="152658"/>
          </a:xfrm>
        </p:grpSpPr>
        <p:sp>
          <p:nvSpPr>
            <p:cNvPr id="105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07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11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17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2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3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4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6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119" name="118 Conector recto"/>
          <p:cNvCxnSpPr/>
          <p:nvPr/>
        </p:nvCxnSpPr>
        <p:spPr>
          <a:xfrm>
            <a:off x="2988057" y="1809095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recto"/>
          <p:cNvCxnSpPr/>
          <p:nvPr/>
        </p:nvCxnSpPr>
        <p:spPr>
          <a:xfrm flipV="1">
            <a:off x="2981766" y="1815325"/>
            <a:ext cx="0" cy="647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recto"/>
          <p:cNvCxnSpPr/>
          <p:nvPr/>
        </p:nvCxnSpPr>
        <p:spPr>
          <a:xfrm>
            <a:off x="3869871" y="1796966"/>
            <a:ext cx="768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137 CuadroTexto"/>
              <p:cNvSpPr txBox="1"/>
              <p:nvPr/>
            </p:nvSpPr>
            <p:spPr>
              <a:xfrm>
                <a:off x="3262607" y="3462950"/>
                <a:ext cx="10874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𝐴𝐹</m:t>
                          </m:r>
                        </m:sub>
                      </m:sSub>
                      <m:r>
                        <a:rPr lang="es-CR" sz="1400" i="1">
                          <a:latin typeface="Cambria Math"/>
                        </a:rPr>
                        <m:t>=</m:t>
                      </m:r>
                      <m:r>
                        <a:rPr lang="es-CR" sz="1400" b="0" i="1" smtClean="0">
                          <a:latin typeface="Cambria Math"/>
                        </a:rPr>
                        <m:t>2</m:t>
                      </m:r>
                      <m:r>
                        <a:rPr lang="es-CR" sz="1400" i="1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>
          <p:sp>
            <p:nvSpPr>
              <p:cNvPr id="138" name="13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607" y="3462950"/>
                <a:ext cx="1087477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3570603" y="3810516"/>
            <a:ext cx="379078" cy="97028"/>
            <a:chOff x="2428859" y="6033846"/>
            <a:chExt cx="503238" cy="152658"/>
          </a:xfrm>
        </p:grpSpPr>
        <p:sp>
          <p:nvSpPr>
            <p:cNvPr id="140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1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42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47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3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4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5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6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148 CuadroTexto"/>
              <p:cNvSpPr txBox="1"/>
              <p:nvPr/>
            </p:nvSpPr>
            <p:spPr>
              <a:xfrm>
                <a:off x="1779206" y="3462950"/>
                <a:ext cx="10025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r>
                        <a:rPr lang="es-CR" sz="1400" b="0" i="1" smtClean="0">
                          <a:latin typeface="Cambria Math"/>
                        </a:rPr>
                        <m:t>1</m:t>
                      </m:r>
                      <m:r>
                        <a:rPr lang="es-CR" sz="1400" i="1">
                          <a:latin typeface="Cambria Math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>
          <p:sp>
            <p:nvSpPr>
              <p:cNvPr id="149" name="14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206" y="3462950"/>
                <a:ext cx="1002519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0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2061152" y="3815967"/>
            <a:ext cx="379078" cy="97028"/>
            <a:chOff x="2428859" y="6033846"/>
            <a:chExt cx="503238" cy="152658"/>
          </a:xfrm>
        </p:grpSpPr>
        <p:sp>
          <p:nvSpPr>
            <p:cNvPr id="151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52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59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44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5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1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2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3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246" name="245 Conector recto"/>
          <p:cNvCxnSpPr/>
          <p:nvPr/>
        </p:nvCxnSpPr>
        <p:spPr>
          <a:xfrm flipV="1">
            <a:off x="4703280" y="2691688"/>
            <a:ext cx="0" cy="118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246 Conector recto"/>
          <p:cNvCxnSpPr/>
          <p:nvPr/>
        </p:nvCxnSpPr>
        <p:spPr>
          <a:xfrm>
            <a:off x="3949561" y="3871164"/>
            <a:ext cx="768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247 Conector recto"/>
          <p:cNvCxnSpPr/>
          <p:nvPr/>
        </p:nvCxnSpPr>
        <p:spPr>
          <a:xfrm>
            <a:off x="2421464" y="3871164"/>
            <a:ext cx="11607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248 Conector recto"/>
          <p:cNvCxnSpPr/>
          <p:nvPr/>
        </p:nvCxnSpPr>
        <p:spPr>
          <a:xfrm flipV="1">
            <a:off x="2940575" y="2856212"/>
            <a:ext cx="0" cy="1019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249 Conector recto"/>
          <p:cNvCxnSpPr/>
          <p:nvPr/>
        </p:nvCxnSpPr>
        <p:spPr>
          <a:xfrm>
            <a:off x="1572076" y="3881772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170490" y="2568577"/>
                <a:ext cx="9735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3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490" y="2568577"/>
                <a:ext cx="973535" cy="246221"/>
              </a:xfrm>
              <a:prstGeom prst="rect">
                <a:avLst/>
              </a:prstGeom>
              <a:blipFill rotWithShape="1">
                <a:blip r:embed="rId10"/>
                <a:stretch>
                  <a:fillRect l="-1875" r="-625" b="-1463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2" name="261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3681459"/>
                  </p:ext>
                </p:extLst>
              </p:nvPr>
            </p:nvGraphicFramePr>
            <p:xfrm>
              <a:off x="6677737" y="1830548"/>
              <a:ext cx="3517142" cy="609600"/>
            </p:xfrm>
            <a:graphic>
              <a:graphicData uri="http://schemas.openxmlformats.org/drawingml/2006/table">
                <a:tbl>
                  <a:tblPr/>
                  <a:tblGrid>
                    <a:gridCol w="640699"/>
                    <a:gridCol w="651632"/>
                    <a:gridCol w="690054"/>
                    <a:gridCol w="670843"/>
                    <a:gridCol w="863914"/>
                  </a:tblGrid>
                  <a:tr h="2248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𝐴𝐹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𝐵𝐹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b="0" i="1" smtClean="0">
                                    <a:latin typeface="Cambria Math"/>
                                    <a:ea typeface="Cambria Math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15 V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62" name="261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3681459"/>
                  </p:ext>
                </p:extLst>
              </p:nvPr>
            </p:nvGraphicFramePr>
            <p:xfrm>
              <a:off x="6677737" y="1830548"/>
              <a:ext cx="3517142" cy="609600"/>
            </p:xfrm>
            <a:graphic>
              <a:graphicData uri="http://schemas.openxmlformats.org/drawingml/2006/table">
                <a:tbl>
                  <a:tblPr/>
                  <a:tblGrid>
                    <a:gridCol w="640699"/>
                    <a:gridCol w="651632"/>
                    <a:gridCol w="690054"/>
                    <a:gridCol w="670843"/>
                    <a:gridCol w="863914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r="-45047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98131" r="-34205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87611" r="-22389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295455" r="-13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306338" r="-704" b="-1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t="-100000" r="-45047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98131" t="-100000" r="-34205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87611" t="-100000" r="-2238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295455" t="-100000" r="-13000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15 V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262 CuadroTexto"/>
              <p:cNvSpPr txBox="1"/>
              <p:nvPr/>
            </p:nvSpPr>
            <p:spPr>
              <a:xfrm>
                <a:off x="6900140" y="1451632"/>
                <a:ext cx="969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=1 </m:t>
                      </m:r>
                      <m:r>
                        <a:rPr lang="es-CR" sz="16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63" name="26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140" y="1451632"/>
                <a:ext cx="969304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78 Grupo"/>
          <p:cNvGrpSpPr/>
          <p:nvPr/>
        </p:nvGrpSpPr>
        <p:grpSpPr>
          <a:xfrm rot="10800000" flipV="1">
            <a:off x="4501673" y="4999309"/>
            <a:ext cx="1341486" cy="872948"/>
            <a:chOff x="6986747" y="1962216"/>
            <a:chExt cx="1341486" cy="864159"/>
          </a:xfrm>
        </p:grpSpPr>
        <p:cxnSp>
          <p:nvCxnSpPr>
            <p:cNvPr id="80" name="79 Conector recto"/>
            <p:cNvCxnSpPr/>
            <p:nvPr/>
          </p:nvCxnSpPr>
          <p:spPr>
            <a:xfrm>
              <a:off x="7328848" y="1962216"/>
              <a:ext cx="657284" cy="858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flipH="1">
              <a:off x="6986747" y="1962216"/>
              <a:ext cx="3421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/>
            <p:nvPr/>
          </p:nvCxnSpPr>
          <p:spPr>
            <a:xfrm flipH="1">
              <a:off x="7986132" y="2826375"/>
              <a:ext cx="3421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83 CuadroTexto"/>
          <p:cNvSpPr txBox="1"/>
          <p:nvPr/>
        </p:nvSpPr>
        <p:spPr>
          <a:xfrm>
            <a:off x="4095730" y="48889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15</a:t>
            </a:r>
            <a:endParaRPr lang="es-CR" sz="1400" dirty="0"/>
          </a:p>
        </p:txBody>
      </p:sp>
      <p:sp>
        <p:nvSpPr>
          <p:cNvPr id="85" name="84 CuadroTexto"/>
          <p:cNvSpPr txBox="1"/>
          <p:nvPr/>
        </p:nvSpPr>
        <p:spPr>
          <a:xfrm>
            <a:off x="4160813" y="56890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0</a:t>
            </a:r>
            <a:endParaRPr lang="es-CR" sz="1400" dirty="0"/>
          </a:p>
        </p:txBody>
      </p:sp>
      <p:sp>
        <p:nvSpPr>
          <p:cNvPr id="87" name="86 Rectángulo"/>
          <p:cNvSpPr/>
          <p:nvPr/>
        </p:nvSpPr>
        <p:spPr>
          <a:xfrm>
            <a:off x="3893003" y="4904158"/>
            <a:ext cx="2491184" cy="1163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88" name="87 Conector recto de flecha"/>
          <p:cNvCxnSpPr/>
          <p:nvPr/>
        </p:nvCxnSpPr>
        <p:spPr>
          <a:xfrm>
            <a:off x="4843774" y="5869114"/>
            <a:ext cx="10523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89 CuadroTexto"/>
          <p:cNvSpPr txBox="1"/>
          <p:nvPr/>
        </p:nvSpPr>
        <p:spPr>
          <a:xfrm>
            <a:off x="5914502" y="5703770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/>
              <a:t>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3 CuadroTexto"/>
              <p:cNvSpPr txBox="1"/>
              <p:nvPr/>
            </p:nvSpPr>
            <p:spPr>
              <a:xfrm>
                <a:off x="6655137" y="2786695"/>
                <a:ext cx="1459309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137" y="2786695"/>
                <a:ext cx="1459309" cy="49705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90 CuadroTexto"/>
              <p:cNvSpPr txBox="1"/>
              <p:nvPr/>
            </p:nvSpPr>
            <p:spPr>
              <a:xfrm>
                <a:off x="6700344" y="3467643"/>
                <a:ext cx="952312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>
          <p:sp>
            <p:nvSpPr>
              <p:cNvPr id="91" name="9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344" y="3467643"/>
                <a:ext cx="952312" cy="497059"/>
              </a:xfrm>
              <a:prstGeom prst="rect">
                <a:avLst/>
              </a:prstGeom>
              <a:blipFill rotWithShape="1">
                <a:blip r:embed="rId1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91 CuadroTexto"/>
              <p:cNvSpPr txBox="1"/>
              <p:nvPr/>
            </p:nvSpPr>
            <p:spPr>
              <a:xfrm>
                <a:off x="8770703" y="2868959"/>
                <a:ext cx="2872453" cy="515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R" sz="1400" i="1"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>
          <p:sp>
            <p:nvSpPr>
              <p:cNvPr id="92" name="9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703" y="2868959"/>
                <a:ext cx="2872453" cy="51565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94 CuadroTexto"/>
              <p:cNvSpPr txBox="1"/>
              <p:nvPr/>
            </p:nvSpPr>
            <p:spPr>
              <a:xfrm>
                <a:off x="8770703" y="3462950"/>
                <a:ext cx="933974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>
          <p:sp>
            <p:nvSpPr>
              <p:cNvPr id="95" name="9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703" y="3462950"/>
                <a:ext cx="933974" cy="49705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8 Rectángulo"/>
          <p:cNvSpPr/>
          <p:nvPr/>
        </p:nvSpPr>
        <p:spPr>
          <a:xfrm>
            <a:off x="327744" y="5180550"/>
            <a:ext cx="2958965" cy="73866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s-CR" sz="1400" dirty="0" smtClean="0"/>
              <a:t>Se comporta como un circuito  con retroalimentación  </a:t>
            </a:r>
            <a:r>
              <a:rPr lang="es-CR" sz="1400" dirty="0" smtClean="0"/>
              <a:t>positiva </a:t>
            </a:r>
            <a:br>
              <a:rPr lang="es-CR" sz="1400" dirty="0" smtClean="0"/>
            </a:br>
            <a:r>
              <a:rPr lang="es-CR" sz="1400" dirty="0" smtClean="0"/>
              <a:t> (o Regenerativo)</a:t>
            </a:r>
            <a:endParaRPr lang="es-C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10529518" y="154026"/>
                <a:ext cx="10538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=1 000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6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518" y="154026"/>
                <a:ext cx="1053815" cy="246221"/>
              </a:xfrm>
              <a:prstGeom prst="rect">
                <a:avLst/>
              </a:prstGeom>
              <a:blipFill rotWithShape="1">
                <a:blip r:embed="rId18"/>
                <a:stretch>
                  <a:fillRect l="-3468" r="-3468" b="-1463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70382"/>
              </p:ext>
            </p:extLst>
          </p:nvPr>
        </p:nvGraphicFramePr>
        <p:xfrm>
          <a:off x="6853948" y="4193739"/>
          <a:ext cx="4828535" cy="2138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707"/>
                <a:gridCol w="965707"/>
                <a:gridCol w="965707"/>
                <a:gridCol w="965707"/>
                <a:gridCol w="965707"/>
              </a:tblGrid>
              <a:tr h="237647">
                <a:tc>
                  <a:txBody>
                    <a:bodyPr/>
                    <a:lstStyle/>
                    <a:p>
                      <a:pPr algn="l" fontAlgn="b"/>
                      <a:r>
                        <a:rPr lang="es-CR" sz="1400" u="none" strike="noStrike" dirty="0" err="1">
                          <a:effectLst/>
                        </a:rPr>
                        <a:t>vo</a:t>
                      </a:r>
                      <a:endParaRPr lang="es-C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R" sz="1400" u="none" strike="noStrike">
                          <a:effectLst/>
                        </a:rPr>
                        <a:t>v+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R" sz="1400" u="none" strike="noStrike">
                          <a:effectLst/>
                        </a:rPr>
                        <a:t>v-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R" sz="1400" u="none" strike="noStrike">
                          <a:effectLst/>
                        </a:rPr>
                        <a:t>vd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R" sz="1400" u="none" strike="noStrike">
                          <a:effectLst/>
                        </a:rPr>
                        <a:t>vo</a:t>
                      </a:r>
                      <a:endParaRPr lang="es-C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37647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0,03333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</a:tr>
              <a:tr h="237647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0,833333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</a:tr>
              <a:tr h="237647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1,326667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</a:tr>
              <a:tr h="237647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</a:tr>
              <a:tr h="237647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1,330333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0,66367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</a:tr>
              <a:tr h="237647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1,331333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</a:tr>
              <a:tr h="237647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1,99401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1,331337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</a:tr>
              <a:tr h="237647"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1,994018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1,331339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20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15 Grupo"/>
          <p:cNvGrpSpPr/>
          <p:nvPr/>
        </p:nvGrpSpPr>
        <p:grpSpPr>
          <a:xfrm>
            <a:off x="2041261" y="1165043"/>
            <a:ext cx="3309560" cy="959051"/>
            <a:chOff x="1071371" y="1741159"/>
            <a:chExt cx="3309560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76518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 smtClean="0"/>
                  <a:t>-</a:t>
                </a:r>
                <a:endParaRPr lang="es-CR" sz="2400" dirty="0"/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071371" y="1996014"/>
              <a:ext cx="11256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724998" y="2402992"/>
              <a:ext cx="4703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12830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621575" y="1474871"/>
                <a:ext cx="9735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75" y="1474871"/>
                <a:ext cx="973535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1875" r="-625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2189525" y="1763725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25" y="1763725"/>
                <a:ext cx="458908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181">
            <a:extLst>
              <a:ext uri="{FF2B5EF4-FFF2-40B4-BE49-F238E27FC236}">
                <a16:creationId xmlns="" xmlns:a16="http://schemas.microsoft.com/office/drawing/2014/main" id="{E718E817-932D-4DA6-87B9-4086E8FF86C5}"/>
              </a:ext>
            </a:extLst>
          </p:cNvPr>
          <p:cNvGrpSpPr/>
          <p:nvPr/>
        </p:nvGrpSpPr>
        <p:grpSpPr>
          <a:xfrm>
            <a:off x="3616507" y="1295177"/>
            <a:ext cx="55282" cy="119978"/>
            <a:chOff x="7132321" y="4612913"/>
            <a:chExt cx="119270" cy="287888"/>
          </a:xfrm>
        </p:grpSpPr>
        <p:sp>
          <p:nvSpPr>
            <p:cNvPr id="67" name="Oval 177">
              <a:extLst>
                <a:ext uri="{FF2B5EF4-FFF2-40B4-BE49-F238E27FC236}">
                  <a16:creationId xmlns="" xmlns:a16="http://schemas.microsoft.com/office/drawing/2014/main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179">
              <a:extLst>
                <a:ext uri="{FF2B5EF4-FFF2-40B4-BE49-F238E27FC236}">
                  <a16:creationId xmlns="" xmlns:a16="http://schemas.microsoft.com/office/drawing/2014/main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3509195" y="1059684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195" y="1059684"/>
                <a:ext cx="488980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7500" r="-75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182">
            <a:extLst>
              <a:ext uri="{FF2B5EF4-FFF2-40B4-BE49-F238E27FC236}">
                <a16:creationId xmlns="" xmlns:a16="http://schemas.microsoft.com/office/drawing/2014/main" id="{0646D11C-040D-43CA-8143-1B110D2FB131}"/>
              </a:ext>
            </a:extLst>
          </p:cNvPr>
          <p:cNvGrpSpPr/>
          <p:nvPr/>
        </p:nvGrpSpPr>
        <p:grpSpPr>
          <a:xfrm rot="10800000">
            <a:off x="3616203" y="1878139"/>
            <a:ext cx="55282" cy="119978"/>
            <a:chOff x="7132321" y="4612913"/>
            <a:chExt cx="119270" cy="287888"/>
          </a:xfrm>
        </p:grpSpPr>
        <p:sp>
          <p:nvSpPr>
            <p:cNvPr id="71" name="Oval 183">
              <a:extLst>
                <a:ext uri="{FF2B5EF4-FFF2-40B4-BE49-F238E27FC236}">
                  <a16:creationId xmlns="" xmlns:a16="http://schemas.microsoft.com/office/drawing/2014/main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184">
              <a:extLst>
                <a:ext uri="{FF2B5EF4-FFF2-40B4-BE49-F238E27FC236}">
                  <a16:creationId xmlns="" xmlns:a16="http://schemas.microsoft.com/office/drawing/2014/main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3498928" y="2095301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/>
                        </a:rPr>
                        <m:t>15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928" y="2095301"/>
                <a:ext cx="488980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2500" r="-75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59 CuadroTexto"/>
              <p:cNvSpPr txBox="1"/>
              <p:nvPr/>
            </p:nvSpPr>
            <p:spPr>
              <a:xfrm>
                <a:off x="2543030" y="1081344"/>
                <a:ext cx="4489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0" name="5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030" y="1081344"/>
                <a:ext cx="448904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81 CuadroTexto"/>
              <p:cNvSpPr txBox="1"/>
              <p:nvPr/>
            </p:nvSpPr>
            <p:spPr>
              <a:xfrm>
                <a:off x="225631" y="230970"/>
                <a:ext cx="37310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000" dirty="0" smtClean="0"/>
                  <a:t>Realimentación Positiva   </a:t>
                </a:r>
                <a14:m>
                  <m:oMath xmlns:m="http://schemas.openxmlformats.org/officeDocument/2006/math">
                    <m:r>
                      <a:rPr lang="es-CR" sz="1200">
                        <a:latin typeface="Cambria Math"/>
                      </a:rPr>
                      <m:t>(</m:t>
                    </m:r>
                    <m:r>
                      <a:rPr lang="es-CR" sz="1200" i="1">
                        <a:latin typeface="Cambria Math"/>
                      </a:rPr>
                      <m:t>𝐶𝑀𝑅𝑅</m:t>
                    </m:r>
                    <m:r>
                      <a:rPr lang="es-CR" sz="1200" i="1">
                        <a:latin typeface="Cambria Math"/>
                        <a:ea typeface="Cambria Math"/>
                      </a:rPr>
                      <m:t>→∞)</m:t>
                    </m:r>
                  </m:oMath>
                </a14:m>
                <a:endParaRPr lang="es-CR" sz="2000" dirty="0"/>
              </a:p>
            </p:txBody>
          </p:sp>
        </mc:Choice>
        <mc:Fallback xmlns="">
          <p:sp>
            <p:nvSpPr>
              <p:cNvPr id="82" name="8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31" y="230970"/>
                <a:ext cx="3731086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1634" t="-7576" b="-2575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10529518" y="154026"/>
                <a:ext cx="10538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=1 000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518" y="154026"/>
                <a:ext cx="1053815" cy="246221"/>
              </a:xfrm>
              <a:prstGeom prst="rect">
                <a:avLst/>
              </a:prstGeom>
              <a:blipFill rotWithShape="1">
                <a:blip r:embed="rId8"/>
                <a:stretch>
                  <a:fillRect l="-3468" r="-3468" b="-1463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105 Rectángulo"/>
              <p:cNvSpPr/>
              <p:nvPr/>
            </p:nvSpPr>
            <p:spPr>
              <a:xfrm>
                <a:off x="10467720" y="546028"/>
                <a:ext cx="14092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06" name="10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720" y="546028"/>
                <a:ext cx="1409297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4347203" y="2138759"/>
            <a:ext cx="290336" cy="76507"/>
            <a:chOff x="7529811" y="3713163"/>
            <a:chExt cx="640072" cy="158750"/>
          </a:xfrm>
        </p:grpSpPr>
        <p:cxnSp>
          <p:nvCxnSpPr>
            <p:cNvPr id="144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4354576" y="2811255"/>
            <a:ext cx="290336" cy="76507"/>
            <a:chOff x="7529811" y="3713163"/>
            <a:chExt cx="640072" cy="158750"/>
          </a:xfrm>
        </p:grpSpPr>
        <p:cxnSp>
          <p:nvCxnSpPr>
            <p:cNvPr id="135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109 CuadroTexto"/>
              <p:cNvSpPr txBox="1"/>
              <p:nvPr/>
            </p:nvSpPr>
            <p:spPr>
              <a:xfrm>
                <a:off x="4622722" y="2057366"/>
                <a:ext cx="4140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0" name="10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722" y="2057366"/>
                <a:ext cx="414088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114 CuadroTexto"/>
              <p:cNvSpPr txBox="1"/>
              <p:nvPr/>
            </p:nvSpPr>
            <p:spPr>
              <a:xfrm>
                <a:off x="4618554" y="2727378"/>
                <a:ext cx="418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5" name="1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554" y="2727378"/>
                <a:ext cx="418256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127 Conector recto"/>
          <p:cNvCxnSpPr/>
          <p:nvPr/>
        </p:nvCxnSpPr>
        <p:spPr>
          <a:xfrm flipV="1">
            <a:off x="4490716" y="1644568"/>
            <a:ext cx="0" cy="44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recto"/>
          <p:cNvCxnSpPr/>
          <p:nvPr/>
        </p:nvCxnSpPr>
        <p:spPr>
          <a:xfrm>
            <a:off x="2681587" y="2516873"/>
            <a:ext cx="18058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recto"/>
          <p:cNvCxnSpPr/>
          <p:nvPr/>
        </p:nvCxnSpPr>
        <p:spPr>
          <a:xfrm flipH="1" flipV="1">
            <a:off x="2677483" y="1820714"/>
            <a:ext cx="7410" cy="696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"/>
          <p:cNvCxnSpPr/>
          <p:nvPr/>
        </p:nvCxnSpPr>
        <p:spPr>
          <a:xfrm flipV="1">
            <a:off x="4490716" y="2328416"/>
            <a:ext cx="0" cy="44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Conector recto"/>
          <p:cNvCxnSpPr/>
          <p:nvPr/>
        </p:nvCxnSpPr>
        <p:spPr>
          <a:xfrm flipV="1">
            <a:off x="4490716" y="2970032"/>
            <a:ext cx="0" cy="223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342143" y="3193211"/>
            <a:ext cx="292187" cy="249891"/>
            <a:chOff x="6176852" y="2698817"/>
            <a:chExt cx="292187" cy="249891"/>
          </a:xfrm>
        </p:grpSpPr>
        <p:cxnSp>
          <p:nvCxnSpPr>
            <p:cNvPr id="155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158 CuadroTexto"/>
              <p:cNvSpPr txBox="1"/>
              <p:nvPr/>
            </p:nvSpPr>
            <p:spPr>
              <a:xfrm>
                <a:off x="2991934" y="2570965"/>
                <a:ext cx="1280222" cy="468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R" sz="12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59" name="15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934" y="2570965"/>
                <a:ext cx="1280222" cy="46827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162 Conector angular"/>
          <p:cNvCxnSpPr/>
          <p:nvPr/>
        </p:nvCxnSpPr>
        <p:spPr>
          <a:xfrm flipV="1">
            <a:off x="1399398" y="1108363"/>
            <a:ext cx="568082" cy="54360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163 CuadroTexto"/>
          <p:cNvSpPr txBox="1"/>
          <p:nvPr/>
        </p:nvSpPr>
        <p:spPr>
          <a:xfrm>
            <a:off x="993049" y="15125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0</a:t>
            </a:r>
            <a:endParaRPr lang="es-CR" sz="1400" dirty="0"/>
          </a:p>
        </p:txBody>
      </p:sp>
      <p:sp>
        <p:nvSpPr>
          <p:cNvPr id="165" name="164 CuadroTexto"/>
          <p:cNvSpPr txBox="1"/>
          <p:nvPr/>
        </p:nvSpPr>
        <p:spPr>
          <a:xfrm>
            <a:off x="993049" y="9544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5</a:t>
            </a:r>
            <a:endParaRPr lang="es-C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165 CuadroTexto"/>
              <p:cNvSpPr txBox="1"/>
              <p:nvPr/>
            </p:nvSpPr>
            <p:spPr>
              <a:xfrm>
                <a:off x="492265" y="1171208"/>
                <a:ext cx="407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66" name="16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65" y="1171208"/>
                <a:ext cx="407932" cy="33855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166 CuadroTexto"/>
              <p:cNvSpPr txBox="1"/>
              <p:nvPr/>
            </p:nvSpPr>
            <p:spPr>
              <a:xfrm>
                <a:off x="1295156" y="3902681"/>
                <a:ext cx="7330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67" name="16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156" y="3902681"/>
                <a:ext cx="733086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562444" y="3814549"/>
                <a:ext cx="1998881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=1 000</m:t>
                      </m:r>
                      <m:d>
                        <m:d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R" sz="1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s-CR" sz="1400" b="0" i="1" smtClean="0">
                              <a:latin typeface="Cambria Math"/>
                            </a:rPr>
                            <m:t>0−0</m:t>
                          </m:r>
                        </m:e>
                      </m:d>
                      <m:r>
                        <a:rPr lang="es-CR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8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444" y="3814549"/>
                <a:ext cx="1998881" cy="484043"/>
              </a:xfrm>
              <a:prstGeom prst="rect">
                <a:avLst/>
              </a:prstGeom>
              <a:blipFill rotWithShape="1">
                <a:blip r:embed="rId16"/>
                <a:stretch>
                  <a:fillRect l="-610" r="-18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168 CuadroTexto"/>
              <p:cNvSpPr txBox="1"/>
              <p:nvPr/>
            </p:nvSpPr>
            <p:spPr>
              <a:xfrm>
                <a:off x="119421" y="3905180"/>
                <a:ext cx="713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69" name="16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21" y="3905180"/>
                <a:ext cx="713016" cy="30777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169 CuadroTexto"/>
              <p:cNvSpPr txBox="1"/>
              <p:nvPr/>
            </p:nvSpPr>
            <p:spPr>
              <a:xfrm>
                <a:off x="1330280" y="6404063"/>
                <a:ext cx="967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=−15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70" name="16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280" y="6404063"/>
                <a:ext cx="967123" cy="30777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597568" y="6315931"/>
                <a:ext cx="2614434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=1 000</m:t>
                      </m:r>
                      <m:d>
                        <m:d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R" sz="1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s-CR" sz="1400" b="0" i="1" smtClean="0">
                              <a:latin typeface="Cambria Math"/>
                            </a:rPr>
                            <m:t>(−15)−5</m:t>
                          </m:r>
                        </m:e>
                      </m:d>
                      <m:r>
                        <a:rPr lang="es-CR" sz="1400" b="0" i="1" smtClean="0">
                          <a:latin typeface="Cambria Math"/>
                        </a:rPr>
                        <m:t>=−15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1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568" y="6315931"/>
                <a:ext cx="2614434" cy="484043"/>
              </a:xfrm>
              <a:prstGeom prst="rect">
                <a:avLst/>
              </a:prstGeom>
              <a:blipFill rotWithShape="1">
                <a:blip r:embed="rId19"/>
                <a:stretch>
                  <a:fillRect l="-466" r="-116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171 CuadroTexto"/>
              <p:cNvSpPr txBox="1"/>
              <p:nvPr/>
            </p:nvSpPr>
            <p:spPr>
              <a:xfrm>
                <a:off x="154545" y="6406562"/>
                <a:ext cx="713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72" name="17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45" y="6406562"/>
                <a:ext cx="713016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172 CuadroTexto"/>
              <p:cNvSpPr txBox="1"/>
              <p:nvPr/>
            </p:nvSpPr>
            <p:spPr>
              <a:xfrm>
                <a:off x="1268196" y="4521461"/>
                <a:ext cx="733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73" name="17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196" y="4521461"/>
                <a:ext cx="733085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535484" y="4433329"/>
                <a:ext cx="3630673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=1 000</m:t>
                      </m:r>
                      <m:d>
                        <m:d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R" sz="1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s-CR" sz="1400" b="0" i="1" smtClean="0">
                              <a:latin typeface="Cambria Math"/>
                            </a:rPr>
                            <m:t>(0)−5</m:t>
                          </m:r>
                        </m:e>
                      </m:d>
                      <m:r>
                        <a:rPr lang="es-CR" sz="1400" i="1">
                          <a:latin typeface="Cambria Math"/>
                        </a:rPr>
                        <m:t>=</m:t>
                      </m:r>
                      <m:r>
                        <a:rPr lang="es-CR" sz="1400" b="0" i="1" smtClean="0">
                          <a:latin typeface="Cambria Math"/>
                        </a:rPr>
                        <m:t>1</m:t>
                      </m:r>
                      <m:r>
                        <a:rPr lang="es-CR" sz="1400" i="1">
                          <a:latin typeface="Cambria Math"/>
                        </a:rPr>
                        <m:t> 000</m:t>
                      </m:r>
                      <m:d>
                        <m:dPr>
                          <m:ctrlPr>
                            <a:rPr lang="es-C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CR" sz="1400" i="1">
                              <a:latin typeface="Cambria Math"/>
                            </a:rPr>
                            <m:t>−5</m:t>
                          </m:r>
                        </m:e>
                      </m:d>
                      <m:r>
                        <a:rPr lang="es-CR" sz="1400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s-CR" sz="1400" b="0" i="1" smtClean="0">
                          <a:latin typeface="Cambria Math"/>
                        </a:rPr>
                        <m:t>−15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4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484" y="4433329"/>
                <a:ext cx="3630673" cy="484043"/>
              </a:xfrm>
              <a:prstGeom prst="rect">
                <a:avLst/>
              </a:prstGeom>
              <a:blipFill rotWithShape="1">
                <a:blip r:embed="rId22"/>
                <a:stretch>
                  <a:fillRect l="-336" r="-50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174 CuadroTexto"/>
              <p:cNvSpPr txBox="1"/>
              <p:nvPr/>
            </p:nvSpPr>
            <p:spPr>
              <a:xfrm>
                <a:off x="92461" y="4523960"/>
                <a:ext cx="713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75" name="17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1" y="4523960"/>
                <a:ext cx="713016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17 Grupo"/>
          <p:cNvGrpSpPr/>
          <p:nvPr/>
        </p:nvGrpSpPr>
        <p:grpSpPr>
          <a:xfrm>
            <a:off x="5855064" y="2319318"/>
            <a:ext cx="1341486" cy="864159"/>
            <a:chOff x="6986747" y="1962216"/>
            <a:chExt cx="1341486" cy="864159"/>
          </a:xfrm>
        </p:grpSpPr>
        <p:cxnSp>
          <p:nvCxnSpPr>
            <p:cNvPr id="3" name="2 Conector recto"/>
            <p:cNvCxnSpPr/>
            <p:nvPr/>
          </p:nvCxnSpPr>
          <p:spPr>
            <a:xfrm>
              <a:off x="7328848" y="1962216"/>
              <a:ext cx="657284" cy="858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/>
            <p:nvPr/>
          </p:nvCxnSpPr>
          <p:spPr>
            <a:xfrm flipH="1">
              <a:off x="6986747" y="1962216"/>
              <a:ext cx="3421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/>
            <p:nvPr/>
          </p:nvCxnSpPr>
          <p:spPr>
            <a:xfrm flipH="1">
              <a:off x="7986132" y="2826375"/>
              <a:ext cx="3421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6986747" y="1355480"/>
                <a:ext cx="2054345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=1 000</m:t>
                      </m:r>
                      <m:d>
                        <m:d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6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R" sz="16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6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747" y="1355480"/>
                <a:ext cx="2054345" cy="553228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86 CuadroTexto"/>
          <p:cNvSpPr txBox="1"/>
          <p:nvPr/>
        </p:nvSpPr>
        <p:spPr>
          <a:xfrm>
            <a:off x="5572941" y="22694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0</a:t>
            </a:r>
            <a:endParaRPr lang="es-CR" sz="1400" dirty="0"/>
          </a:p>
        </p:txBody>
      </p:sp>
      <p:sp>
        <p:nvSpPr>
          <p:cNvPr id="88" name="87 CuadroTexto"/>
          <p:cNvSpPr txBox="1"/>
          <p:nvPr/>
        </p:nvSpPr>
        <p:spPr>
          <a:xfrm>
            <a:off x="5638024" y="2996130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-15</a:t>
            </a:r>
            <a:endParaRPr lang="es-CR" sz="1400" dirty="0"/>
          </a:p>
        </p:txBody>
      </p:sp>
      <p:sp>
        <p:nvSpPr>
          <p:cNvPr id="89" name="88 CuadroTexto"/>
          <p:cNvSpPr txBox="1"/>
          <p:nvPr/>
        </p:nvSpPr>
        <p:spPr>
          <a:xfrm>
            <a:off x="7632506" y="2596020"/>
            <a:ext cx="118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Caso Real</a:t>
            </a:r>
            <a:endParaRPr lang="es-CR" sz="2000" dirty="0"/>
          </a:p>
        </p:txBody>
      </p:sp>
      <p:sp>
        <p:nvSpPr>
          <p:cNvPr id="19" name="18 Rectángulo"/>
          <p:cNvSpPr/>
          <p:nvPr/>
        </p:nvSpPr>
        <p:spPr>
          <a:xfrm>
            <a:off x="5370214" y="2211255"/>
            <a:ext cx="3758632" cy="1163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90 CuadroTexto"/>
              <p:cNvSpPr txBox="1"/>
              <p:nvPr/>
            </p:nvSpPr>
            <p:spPr>
              <a:xfrm>
                <a:off x="1312590" y="5119800"/>
                <a:ext cx="8677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=−2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1" name="9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590" y="5119800"/>
                <a:ext cx="867738" cy="307777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579878" y="5031668"/>
                <a:ext cx="3797963" cy="322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s-CR" sz="1400" b="0" i="1" smtClean="0">
                        <a:latin typeface="Cambria Math"/>
                      </a:rPr>
                      <m:t>=1 000</m:t>
                    </m:r>
                    <m:d>
                      <m:dPr>
                        <m:ctrlPr>
                          <a:rPr lang="es-CR" sz="14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R" sz="1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s-CR" sz="1400" b="0" i="1" smtClean="0">
                            <a:latin typeface="Cambria Math"/>
                          </a:rPr>
                          <m:t>(−2)−5</m:t>
                        </m:r>
                      </m:e>
                    </m:d>
                    <m:r>
                      <a:rPr lang="es-CR" sz="1400" i="1">
                        <a:latin typeface="Cambria Math"/>
                      </a:rPr>
                      <m:t>=1 000</m:t>
                    </m:r>
                    <m:d>
                      <m:dPr>
                        <m:ctrlPr>
                          <a:rPr lang="es-C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s-CR" sz="1400" b="0" i="1" smtClean="0">
                            <a:latin typeface="Cambria Math"/>
                          </a:rPr>
                          <m:t>−1</m:t>
                        </m:r>
                        <m:r>
                          <a:rPr lang="es-CR" sz="1400" i="1">
                            <a:latin typeface="Cambria Math"/>
                          </a:rPr>
                          <m:t>−5</m:t>
                        </m:r>
                      </m:e>
                    </m:d>
                    <m:r>
                      <a:rPr lang="es-CR" sz="14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s-CR" sz="14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1400" dirty="0" smtClean="0"/>
                  <a:t>5</a:t>
                </a:r>
                <a:endParaRPr lang="en-US" sz="1400" dirty="0"/>
              </a:p>
            </p:txBody>
          </p:sp>
        </mc:Choice>
        <mc:Fallback xmlns="">
          <p:sp>
            <p:nvSpPr>
              <p:cNvPr id="92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878" y="5031668"/>
                <a:ext cx="3797963" cy="322396"/>
              </a:xfrm>
              <a:prstGeom prst="rect">
                <a:avLst/>
              </a:prstGeom>
              <a:blipFill rotWithShape="1">
                <a:blip r:embed="rId26"/>
                <a:stretch>
                  <a:fillRect l="-1124" r="-2087" b="-1886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92 CuadroTexto"/>
              <p:cNvSpPr txBox="1"/>
              <p:nvPr/>
            </p:nvSpPr>
            <p:spPr>
              <a:xfrm>
                <a:off x="136855" y="5122299"/>
                <a:ext cx="713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3" name="9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55" y="5122299"/>
                <a:ext cx="713016" cy="307777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93 CuadroTexto"/>
              <p:cNvSpPr txBox="1"/>
              <p:nvPr/>
            </p:nvSpPr>
            <p:spPr>
              <a:xfrm>
                <a:off x="1330280" y="5744457"/>
                <a:ext cx="9671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=−10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4" name="9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280" y="5744457"/>
                <a:ext cx="967124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597568" y="5656325"/>
                <a:ext cx="3999365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=1 000</m:t>
                      </m:r>
                      <m:d>
                        <m:d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R" sz="1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s-CR" sz="1400" b="0" i="1" smtClean="0">
                              <a:latin typeface="Cambria Math"/>
                            </a:rPr>
                            <m:t>(−10)−5</m:t>
                          </m:r>
                        </m:e>
                      </m:d>
                      <m:r>
                        <a:rPr lang="es-CR" sz="1400" i="1">
                          <a:latin typeface="Cambria Math"/>
                        </a:rPr>
                        <m:t>=</m:t>
                      </m:r>
                      <m:r>
                        <a:rPr lang="es-CR" sz="1400" b="0" i="1" smtClean="0">
                          <a:latin typeface="Cambria Math"/>
                        </a:rPr>
                        <m:t>1</m:t>
                      </m:r>
                      <m:r>
                        <a:rPr lang="es-CR" sz="1400" i="1">
                          <a:latin typeface="Cambria Math"/>
                        </a:rPr>
                        <m:t> 000</m:t>
                      </m:r>
                      <m:d>
                        <m:dPr>
                          <m:ctrlPr>
                            <a:rPr lang="es-C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−5</m:t>
                          </m:r>
                          <m:r>
                            <a:rPr lang="es-CR" sz="1400" i="1">
                              <a:latin typeface="Cambria Math"/>
                            </a:rPr>
                            <m:t>−5</m:t>
                          </m:r>
                        </m:e>
                      </m:d>
                      <m:r>
                        <a:rPr lang="es-CR" sz="1400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s-CR" sz="1400" b="0" i="1" smtClean="0">
                          <a:latin typeface="Cambria Math"/>
                        </a:rPr>
                        <m:t>−15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568" y="5656325"/>
                <a:ext cx="3999365" cy="484043"/>
              </a:xfrm>
              <a:prstGeom prst="rect">
                <a:avLst/>
              </a:prstGeom>
              <a:blipFill rotWithShape="1">
                <a:blip r:embed="rId28"/>
                <a:stretch>
                  <a:fillRect l="-152" r="-61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95 CuadroTexto"/>
              <p:cNvSpPr txBox="1"/>
              <p:nvPr/>
            </p:nvSpPr>
            <p:spPr>
              <a:xfrm>
                <a:off x="154545" y="5746956"/>
                <a:ext cx="713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6" name="9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45" y="5746956"/>
                <a:ext cx="713016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96 CuadroTexto"/>
              <p:cNvSpPr txBox="1"/>
              <p:nvPr/>
            </p:nvSpPr>
            <p:spPr>
              <a:xfrm>
                <a:off x="9980191" y="1509762"/>
                <a:ext cx="1793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=0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7" name="9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191" y="1509762"/>
                <a:ext cx="1793376" cy="307777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97 CuadroTexto"/>
              <p:cNvSpPr txBox="1"/>
              <p:nvPr/>
            </p:nvSpPr>
            <p:spPr>
              <a:xfrm>
                <a:off x="9980190" y="1951904"/>
                <a:ext cx="18927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=15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8" name="9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190" y="1951904"/>
                <a:ext cx="1892762" cy="307777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98 CuadroTexto"/>
              <p:cNvSpPr txBox="1"/>
              <p:nvPr/>
            </p:nvSpPr>
            <p:spPr>
              <a:xfrm>
                <a:off x="9959922" y="2401749"/>
                <a:ext cx="20274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=−15</m:t>
                      </m:r>
                      <m:r>
                        <a:rPr lang="es-CR" sz="1400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9" name="9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922" y="2401749"/>
                <a:ext cx="2027413" cy="307777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99 CuadroTexto"/>
          <p:cNvSpPr txBox="1"/>
          <p:nvPr/>
        </p:nvSpPr>
        <p:spPr>
          <a:xfrm>
            <a:off x="4537997" y="234109"/>
            <a:ext cx="379751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s-CR" sz="2000" dirty="0" smtClean="0"/>
              <a:t>Se comporta como un comparador</a:t>
            </a:r>
            <a:endParaRPr lang="es-C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100 CuadroTexto"/>
              <p:cNvSpPr txBox="1"/>
              <p:nvPr/>
            </p:nvSpPr>
            <p:spPr>
              <a:xfrm>
                <a:off x="2412020" y="3902680"/>
                <a:ext cx="7495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01" name="10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020" y="3902680"/>
                <a:ext cx="749564" cy="307777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101 CuadroTexto"/>
              <p:cNvSpPr txBox="1"/>
              <p:nvPr/>
            </p:nvSpPr>
            <p:spPr>
              <a:xfrm>
                <a:off x="2396433" y="4521460"/>
                <a:ext cx="8842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=−5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02" name="10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433" y="4521460"/>
                <a:ext cx="884216" cy="307777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102 CuadroTexto"/>
              <p:cNvSpPr txBox="1"/>
              <p:nvPr/>
            </p:nvSpPr>
            <p:spPr>
              <a:xfrm>
                <a:off x="2444523" y="5089153"/>
                <a:ext cx="8361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s-CR" sz="1400" b="0" i="1" smtClean="0">
                        <a:latin typeface="Cambria Math"/>
                      </a:rPr>
                      <m:t>=−</m:t>
                    </m:r>
                  </m:oMath>
                </a14:m>
                <a:r>
                  <a:rPr lang="es-CR" sz="1400" dirty="0" smtClean="0"/>
                  <a:t>6</a:t>
                </a:r>
                <a:endParaRPr lang="es-CR" sz="1400" dirty="0"/>
              </a:p>
            </p:txBody>
          </p:sp>
        </mc:Choice>
        <mc:Fallback xmlns="">
          <p:sp>
            <p:nvSpPr>
              <p:cNvPr id="103" name="10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523" y="5089153"/>
                <a:ext cx="836126" cy="307777"/>
              </a:xfrm>
              <a:prstGeom prst="rect">
                <a:avLst/>
              </a:prstGeom>
              <a:blipFill rotWithShape="1">
                <a:blip r:embed="rId34"/>
                <a:stretch>
                  <a:fillRect t="-2000" r="-2190" b="-2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3 Conector recto de flecha"/>
          <p:cNvCxnSpPr/>
          <p:nvPr/>
        </p:nvCxnSpPr>
        <p:spPr>
          <a:xfrm>
            <a:off x="6197165" y="2318131"/>
            <a:ext cx="10523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103 CuadroTexto"/>
          <p:cNvSpPr txBox="1"/>
          <p:nvPr/>
        </p:nvSpPr>
        <p:spPr>
          <a:xfrm>
            <a:off x="7249530" y="2247157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106 CuadroTexto"/>
              <p:cNvSpPr txBox="1"/>
              <p:nvPr/>
            </p:nvSpPr>
            <p:spPr>
              <a:xfrm>
                <a:off x="2469140" y="5744455"/>
                <a:ext cx="9274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s-CR" sz="1400" b="0" i="1" smtClean="0">
                        <a:latin typeface="Cambria Math"/>
                      </a:rPr>
                      <m:t>=−</m:t>
                    </m:r>
                  </m:oMath>
                </a14:m>
                <a:r>
                  <a:rPr lang="es-CR" sz="1400" dirty="0" smtClean="0"/>
                  <a:t>10</a:t>
                </a:r>
                <a:endParaRPr lang="es-CR" sz="1400" dirty="0"/>
              </a:p>
            </p:txBody>
          </p:sp>
        </mc:Choice>
        <mc:Fallback xmlns="">
          <p:sp>
            <p:nvSpPr>
              <p:cNvPr id="107" name="10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40" y="5744455"/>
                <a:ext cx="927498" cy="307777"/>
              </a:xfrm>
              <a:prstGeom prst="rect">
                <a:avLst/>
              </a:prstGeom>
              <a:blipFill rotWithShape="1">
                <a:blip r:embed="rId35"/>
                <a:stretch>
                  <a:fillRect t="-1961" r="-1974" b="-1764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110 CuadroTexto"/>
              <p:cNvSpPr txBox="1"/>
              <p:nvPr/>
            </p:nvSpPr>
            <p:spPr>
              <a:xfrm>
                <a:off x="2464652" y="6406562"/>
                <a:ext cx="10637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s-CR" sz="1400" b="0" i="1" smtClean="0">
                        <a:latin typeface="Cambria Math"/>
                      </a:rPr>
                      <m:t>=−</m:t>
                    </m:r>
                  </m:oMath>
                </a14:m>
                <a:r>
                  <a:rPr lang="es-CR" sz="1400" dirty="0" smtClean="0"/>
                  <a:t>12.5</a:t>
                </a:r>
                <a:endParaRPr lang="es-CR" sz="1400" dirty="0"/>
              </a:p>
            </p:txBody>
          </p:sp>
        </mc:Choice>
        <mc:Fallback xmlns="">
          <p:sp>
            <p:nvSpPr>
              <p:cNvPr id="111" name="1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652" y="6406562"/>
                <a:ext cx="1063753" cy="307777"/>
              </a:xfrm>
              <a:prstGeom prst="rect">
                <a:avLst/>
              </a:prstGeom>
              <a:blipFill rotWithShape="1">
                <a:blip r:embed="rId36"/>
                <a:stretch>
                  <a:fillRect t="-2000" r="-1143" b="-2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2" name="111 Gráfico"/>
          <p:cNvGraphicFramePr/>
          <p:nvPr>
            <p:extLst>
              <p:ext uri="{D42A27DB-BD31-4B8C-83A1-F6EECF244321}">
                <p14:modId xmlns:p14="http://schemas.microsoft.com/office/powerpoint/2010/main" val="3630696819"/>
              </p:ext>
            </p:extLst>
          </p:nvPr>
        </p:nvGraphicFramePr>
        <p:xfrm>
          <a:off x="7967179" y="3602133"/>
          <a:ext cx="3508353" cy="3181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112 Rectángulo"/>
              <p:cNvSpPr/>
              <p:nvPr/>
            </p:nvSpPr>
            <p:spPr>
              <a:xfrm>
                <a:off x="11281436" y="5031670"/>
                <a:ext cx="7058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s-CR" sz="1400" dirty="0" smtClean="0"/>
                  <a:t>, mV</a:t>
                </a:r>
                <a:endParaRPr lang="es-CR" sz="1400" dirty="0"/>
              </a:p>
            </p:txBody>
          </p:sp>
        </mc:Choice>
        <mc:Fallback xmlns="">
          <p:sp>
            <p:nvSpPr>
              <p:cNvPr id="113" name="11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1436" y="5031670"/>
                <a:ext cx="705899" cy="307777"/>
              </a:xfrm>
              <a:prstGeom prst="rect">
                <a:avLst/>
              </a:prstGeom>
              <a:blipFill rotWithShape="1">
                <a:blip r:embed="rId38"/>
                <a:stretch>
                  <a:fillRect t="-1961" r="-1739" b="-1764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113 Rectángulo"/>
              <p:cNvSpPr/>
              <p:nvPr/>
            </p:nvSpPr>
            <p:spPr>
              <a:xfrm>
                <a:off x="8354435" y="3531276"/>
                <a:ext cx="54675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s-CR" sz="1400" dirty="0" smtClean="0"/>
                  <a:t>, V</a:t>
                </a:r>
                <a:endParaRPr lang="es-CR" sz="1400" dirty="0"/>
              </a:p>
            </p:txBody>
          </p:sp>
        </mc:Choice>
        <mc:Fallback xmlns="">
          <p:sp>
            <p:nvSpPr>
              <p:cNvPr id="114" name="11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435" y="3531276"/>
                <a:ext cx="546753" cy="307777"/>
              </a:xfrm>
              <a:prstGeom prst="rect">
                <a:avLst/>
              </a:prstGeom>
              <a:blipFill rotWithShape="1">
                <a:blip r:embed="rId39"/>
                <a:stretch>
                  <a:fillRect t="-1961" r="-2222" b="-1764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115 CuadroTexto"/>
              <p:cNvSpPr txBox="1"/>
              <p:nvPr/>
            </p:nvSpPr>
            <p:spPr>
              <a:xfrm>
                <a:off x="427062" y="2108322"/>
                <a:ext cx="8420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6" name="11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62" y="2108322"/>
                <a:ext cx="842025" cy="307777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116 CuadroTexto"/>
              <p:cNvSpPr txBox="1"/>
              <p:nvPr/>
            </p:nvSpPr>
            <p:spPr>
              <a:xfrm>
                <a:off x="414627" y="2550462"/>
                <a:ext cx="1074974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R" sz="1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17" name="1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7" y="2550462"/>
                <a:ext cx="1074974" cy="553357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31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91" grpId="0"/>
      <p:bldP spid="92" grpId="0"/>
      <p:bldP spid="93" grpId="0"/>
      <p:bldP spid="94" grpId="0"/>
      <p:bldP spid="95" grpId="0"/>
      <p:bldP spid="96" grpId="0"/>
      <p:bldP spid="100" grpId="0" animBg="1"/>
      <p:bldP spid="101" grpId="0"/>
      <p:bldP spid="102" grpId="0"/>
      <p:bldP spid="103" grpId="0"/>
      <p:bldP spid="107" grpId="0"/>
      <p:bldP spid="1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15 Grupo"/>
          <p:cNvGrpSpPr/>
          <p:nvPr/>
        </p:nvGrpSpPr>
        <p:grpSpPr>
          <a:xfrm>
            <a:off x="2041261" y="1165043"/>
            <a:ext cx="3309560" cy="959051"/>
            <a:chOff x="1071371" y="1741159"/>
            <a:chExt cx="3309560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82520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/>
                  <a:t>-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071371" y="1996014"/>
              <a:ext cx="11256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724998" y="2402992"/>
              <a:ext cx="4703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12830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621575" y="1474871"/>
                <a:ext cx="9735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75" y="1474871"/>
                <a:ext cx="973535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1875" r="-625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2189525" y="1763725"/>
                <a:ext cx="4489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25" y="1763725"/>
                <a:ext cx="448905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181">
            <a:extLst>
              <a:ext uri="{FF2B5EF4-FFF2-40B4-BE49-F238E27FC236}">
                <a16:creationId xmlns="" xmlns:a16="http://schemas.microsoft.com/office/drawing/2014/main" id="{E718E817-932D-4DA6-87B9-4086E8FF86C5}"/>
              </a:ext>
            </a:extLst>
          </p:cNvPr>
          <p:cNvGrpSpPr/>
          <p:nvPr/>
        </p:nvGrpSpPr>
        <p:grpSpPr>
          <a:xfrm>
            <a:off x="3616507" y="1295177"/>
            <a:ext cx="55282" cy="119978"/>
            <a:chOff x="7132321" y="4612913"/>
            <a:chExt cx="119270" cy="287888"/>
          </a:xfrm>
        </p:grpSpPr>
        <p:sp>
          <p:nvSpPr>
            <p:cNvPr id="67" name="Oval 177">
              <a:extLst>
                <a:ext uri="{FF2B5EF4-FFF2-40B4-BE49-F238E27FC236}">
                  <a16:creationId xmlns="" xmlns:a16="http://schemas.microsoft.com/office/drawing/2014/main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179">
              <a:extLst>
                <a:ext uri="{FF2B5EF4-FFF2-40B4-BE49-F238E27FC236}">
                  <a16:creationId xmlns="" xmlns:a16="http://schemas.microsoft.com/office/drawing/2014/main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3509195" y="1059684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195" y="1059684"/>
                <a:ext cx="488980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7500" r="-75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182">
            <a:extLst>
              <a:ext uri="{FF2B5EF4-FFF2-40B4-BE49-F238E27FC236}">
                <a16:creationId xmlns="" xmlns:a16="http://schemas.microsoft.com/office/drawing/2014/main" id="{0646D11C-040D-43CA-8143-1B110D2FB131}"/>
              </a:ext>
            </a:extLst>
          </p:cNvPr>
          <p:cNvGrpSpPr/>
          <p:nvPr/>
        </p:nvGrpSpPr>
        <p:grpSpPr>
          <a:xfrm rot="10800000">
            <a:off x="3616203" y="1878139"/>
            <a:ext cx="55282" cy="119978"/>
            <a:chOff x="7132321" y="4612913"/>
            <a:chExt cx="119270" cy="287888"/>
          </a:xfrm>
        </p:grpSpPr>
        <p:sp>
          <p:nvSpPr>
            <p:cNvPr id="71" name="Oval 183">
              <a:extLst>
                <a:ext uri="{FF2B5EF4-FFF2-40B4-BE49-F238E27FC236}">
                  <a16:creationId xmlns="" xmlns:a16="http://schemas.microsoft.com/office/drawing/2014/main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184">
              <a:extLst>
                <a:ext uri="{FF2B5EF4-FFF2-40B4-BE49-F238E27FC236}">
                  <a16:creationId xmlns="" xmlns:a16="http://schemas.microsoft.com/office/drawing/2014/main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3498928" y="2095301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/>
                        </a:rPr>
                        <m:t>15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928" y="2095301"/>
                <a:ext cx="488980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2500" r="-75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59 CuadroTexto"/>
              <p:cNvSpPr txBox="1"/>
              <p:nvPr/>
            </p:nvSpPr>
            <p:spPr>
              <a:xfrm>
                <a:off x="2543030" y="1081344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0" name="5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030" y="1081344"/>
                <a:ext cx="45890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81 CuadroTexto"/>
              <p:cNvSpPr txBox="1"/>
              <p:nvPr/>
            </p:nvSpPr>
            <p:spPr>
              <a:xfrm>
                <a:off x="225631" y="230970"/>
                <a:ext cx="38381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000" dirty="0" smtClean="0"/>
                  <a:t>Realimentación Negativa   </a:t>
                </a:r>
                <a14:m>
                  <m:oMath xmlns:m="http://schemas.openxmlformats.org/officeDocument/2006/math">
                    <m:r>
                      <a:rPr lang="es-CR" sz="1200" b="0" i="0" smtClean="0">
                        <a:latin typeface="Cambria Math"/>
                      </a:rPr>
                      <m:t>(</m:t>
                    </m:r>
                    <m:r>
                      <a:rPr lang="es-CR" sz="1200" b="0" i="1" smtClean="0">
                        <a:latin typeface="Cambria Math"/>
                      </a:rPr>
                      <m:t>𝐶𝑀𝑅𝑅</m:t>
                    </m:r>
                    <m:r>
                      <a:rPr lang="es-CR" sz="1200" b="0" i="1" smtClean="0">
                        <a:latin typeface="Cambria Math"/>
                        <a:ea typeface="Cambria Math"/>
                      </a:rPr>
                      <m:t>→∞)</m:t>
                    </m:r>
                  </m:oMath>
                </a14:m>
                <a:endParaRPr lang="es-CR" sz="1200" dirty="0"/>
              </a:p>
            </p:txBody>
          </p:sp>
        </mc:Choice>
        <mc:Fallback xmlns="">
          <p:sp>
            <p:nvSpPr>
              <p:cNvPr id="82" name="8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31" y="230970"/>
                <a:ext cx="3838102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1587" t="-7576" b="-2575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10529518" y="154026"/>
                <a:ext cx="10538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=1 000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518" y="154026"/>
                <a:ext cx="1053815" cy="246221"/>
              </a:xfrm>
              <a:prstGeom prst="rect">
                <a:avLst/>
              </a:prstGeom>
              <a:blipFill rotWithShape="1">
                <a:blip r:embed="rId8"/>
                <a:stretch>
                  <a:fillRect l="-3468" r="-3468" b="-1463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105 Rectángulo"/>
              <p:cNvSpPr/>
              <p:nvPr/>
            </p:nvSpPr>
            <p:spPr>
              <a:xfrm>
                <a:off x="10467720" y="546028"/>
                <a:ext cx="14092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06" name="10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720" y="546028"/>
                <a:ext cx="1409297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4347203" y="2138759"/>
            <a:ext cx="290336" cy="76507"/>
            <a:chOff x="7529811" y="3713163"/>
            <a:chExt cx="640072" cy="158750"/>
          </a:xfrm>
        </p:grpSpPr>
        <p:cxnSp>
          <p:nvCxnSpPr>
            <p:cNvPr id="144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4354576" y="2811255"/>
            <a:ext cx="290336" cy="76507"/>
            <a:chOff x="7529811" y="3713163"/>
            <a:chExt cx="640072" cy="158750"/>
          </a:xfrm>
        </p:grpSpPr>
        <p:cxnSp>
          <p:nvCxnSpPr>
            <p:cNvPr id="135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109 CuadroTexto"/>
              <p:cNvSpPr txBox="1"/>
              <p:nvPr/>
            </p:nvSpPr>
            <p:spPr>
              <a:xfrm>
                <a:off x="4622722" y="2057366"/>
                <a:ext cx="4140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0" name="10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722" y="2057366"/>
                <a:ext cx="414088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114 CuadroTexto"/>
              <p:cNvSpPr txBox="1"/>
              <p:nvPr/>
            </p:nvSpPr>
            <p:spPr>
              <a:xfrm>
                <a:off x="4618554" y="2727378"/>
                <a:ext cx="418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5" name="1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554" y="2727378"/>
                <a:ext cx="418256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127 Conector recto"/>
          <p:cNvCxnSpPr/>
          <p:nvPr/>
        </p:nvCxnSpPr>
        <p:spPr>
          <a:xfrm flipV="1">
            <a:off x="4490716" y="1644568"/>
            <a:ext cx="0" cy="44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recto"/>
          <p:cNvCxnSpPr/>
          <p:nvPr/>
        </p:nvCxnSpPr>
        <p:spPr>
          <a:xfrm>
            <a:off x="2681587" y="2516873"/>
            <a:ext cx="18058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recto"/>
          <p:cNvCxnSpPr/>
          <p:nvPr/>
        </p:nvCxnSpPr>
        <p:spPr>
          <a:xfrm flipH="1" flipV="1">
            <a:off x="2677483" y="1820714"/>
            <a:ext cx="7410" cy="696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"/>
          <p:cNvCxnSpPr/>
          <p:nvPr/>
        </p:nvCxnSpPr>
        <p:spPr>
          <a:xfrm flipV="1">
            <a:off x="4490716" y="2328416"/>
            <a:ext cx="0" cy="44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Conector recto"/>
          <p:cNvCxnSpPr/>
          <p:nvPr/>
        </p:nvCxnSpPr>
        <p:spPr>
          <a:xfrm flipV="1">
            <a:off x="4490716" y="2970032"/>
            <a:ext cx="0" cy="223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342143" y="3193211"/>
            <a:ext cx="292187" cy="249891"/>
            <a:chOff x="6176852" y="2698817"/>
            <a:chExt cx="292187" cy="249891"/>
          </a:xfrm>
        </p:grpSpPr>
        <p:cxnSp>
          <p:nvCxnSpPr>
            <p:cNvPr id="155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158 CuadroTexto"/>
              <p:cNvSpPr txBox="1"/>
              <p:nvPr/>
            </p:nvSpPr>
            <p:spPr>
              <a:xfrm>
                <a:off x="2991934" y="2570965"/>
                <a:ext cx="1302536" cy="468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R" sz="12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59" name="15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934" y="2570965"/>
                <a:ext cx="1302536" cy="46827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162 Conector angular"/>
          <p:cNvCxnSpPr/>
          <p:nvPr/>
        </p:nvCxnSpPr>
        <p:spPr>
          <a:xfrm flipV="1">
            <a:off x="1399398" y="1108363"/>
            <a:ext cx="568082" cy="54360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163 CuadroTexto"/>
          <p:cNvSpPr txBox="1"/>
          <p:nvPr/>
        </p:nvSpPr>
        <p:spPr>
          <a:xfrm>
            <a:off x="993049" y="15125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0</a:t>
            </a:r>
            <a:endParaRPr lang="es-CR" sz="1400" dirty="0"/>
          </a:p>
        </p:txBody>
      </p:sp>
      <p:sp>
        <p:nvSpPr>
          <p:cNvPr id="165" name="164 CuadroTexto"/>
          <p:cNvSpPr txBox="1"/>
          <p:nvPr/>
        </p:nvSpPr>
        <p:spPr>
          <a:xfrm>
            <a:off x="993049" y="9544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5</a:t>
            </a:r>
            <a:endParaRPr lang="es-C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165 CuadroTexto"/>
              <p:cNvSpPr txBox="1"/>
              <p:nvPr/>
            </p:nvSpPr>
            <p:spPr>
              <a:xfrm>
                <a:off x="492265" y="1171208"/>
                <a:ext cx="407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66" name="16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65" y="1171208"/>
                <a:ext cx="407932" cy="33855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6986747" y="1355480"/>
                <a:ext cx="2054344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=1 000</m:t>
                      </m:r>
                      <m:d>
                        <m:d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6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R" sz="16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6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747" y="1355480"/>
                <a:ext cx="2054344" cy="55322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99 CuadroTexto"/>
          <p:cNvSpPr txBox="1"/>
          <p:nvPr/>
        </p:nvSpPr>
        <p:spPr>
          <a:xfrm>
            <a:off x="4537997" y="234109"/>
            <a:ext cx="2862450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s-CR" sz="2000" dirty="0" smtClean="0"/>
              <a:t>Funciona en la zona lineal</a:t>
            </a:r>
            <a:endParaRPr lang="es-CR" sz="2000" dirty="0"/>
          </a:p>
        </p:txBody>
      </p:sp>
      <p:graphicFrame>
        <p:nvGraphicFramePr>
          <p:cNvPr id="112" name="111 Gráfico"/>
          <p:cNvGraphicFramePr/>
          <p:nvPr>
            <p:extLst>
              <p:ext uri="{D42A27DB-BD31-4B8C-83A1-F6EECF244321}">
                <p14:modId xmlns:p14="http://schemas.microsoft.com/office/powerpoint/2010/main" val="522859276"/>
              </p:ext>
            </p:extLst>
          </p:nvPr>
        </p:nvGraphicFramePr>
        <p:xfrm>
          <a:off x="7967179" y="3602133"/>
          <a:ext cx="3508353" cy="3181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112 Rectángulo"/>
              <p:cNvSpPr/>
              <p:nvPr/>
            </p:nvSpPr>
            <p:spPr>
              <a:xfrm>
                <a:off x="11281436" y="5031670"/>
                <a:ext cx="7058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s-CR" sz="1400" dirty="0" smtClean="0"/>
                  <a:t>, mV</a:t>
                </a:r>
                <a:endParaRPr lang="es-CR" sz="1400" dirty="0"/>
              </a:p>
            </p:txBody>
          </p:sp>
        </mc:Choice>
        <mc:Fallback xmlns="">
          <p:sp>
            <p:nvSpPr>
              <p:cNvPr id="113" name="11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1436" y="5031670"/>
                <a:ext cx="705899" cy="307777"/>
              </a:xfrm>
              <a:prstGeom prst="rect">
                <a:avLst/>
              </a:prstGeom>
              <a:blipFill rotWithShape="1">
                <a:blip r:embed="rId18"/>
                <a:stretch>
                  <a:fillRect t="-1961" r="-1739" b="-1764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113 Rectángulo"/>
              <p:cNvSpPr/>
              <p:nvPr/>
            </p:nvSpPr>
            <p:spPr>
              <a:xfrm>
                <a:off x="8354435" y="3531276"/>
                <a:ext cx="54675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s-CR" sz="1400" dirty="0" smtClean="0"/>
                  <a:t>, V</a:t>
                </a:r>
                <a:endParaRPr lang="es-CR" sz="1400" dirty="0"/>
              </a:p>
            </p:txBody>
          </p:sp>
        </mc:Choice>
        <mc:Fallback xmlns="">
          <p:sp>
            <p:nvSpPr>
              <p:cNvPr id="114" name="11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435" y="3531276"/>
                <a:ext cx="546753" cy="307777"/>
              </a:xfrm>
              <a:prstGeom prst="rect">
                <a:avLst/>
              </a:prstGeom>
              <a:blipFill rotWithShape="1">
                <a:blip r:embed="rId19"/>
                <a:stretch>
                  <a:fillRect t="-1961" r="-2222" b="-1764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116 Grupo"/>
          <p:cNvGrpSpPr/>
          <p:nvPr/>
        </p:nvGrpSpPr>
        <p:grpSpPr>
          <a:xfrm rot="10800000" flipV="1">
            <a:off x="5959491" y="2290216"/>
            <a:ext cx="1341486" cy="872948"/>
            <a:chOff x="6986747" y="1962216"/>
            <a:chExt cx="1341486" cy="864159"/>
          </a:xfrm>
        </p:grpSpPr>
        <p:cxnSp>
          <p:nvCxnSpPr>
            <p:cNvPr id="118" name="117 Conector recto"/>
            <p:cNvCxnSpPr/>
            <p:nvPr/>
          </p:nvCxnSpPr>
          <p:spPr>
            <a:xfrm>
              <a:off x="7328848" y="1962216"/>
              <a:ext cx="657284" cy="858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118 Conector recto"/>
            <p:cNvCxnSpPr/>
            <p:nvPr/>
          </p:nvCxnSpPr>
          <p:spPr>
            <a:xfrm flipH="1">
              <a:off x="6986747" y="1962216"/>
              <a:ext cx="3421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119 Conector recto"/>
            <p:cNvCxnSpPr/>
            <p:nvPr/>
          </p:nvCxnSpPr>
          <p:spPr>
            <a:xfrm flipH="1">
              <a:off x="7986132" y="2826375"/>
              <a:ext cx="3421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120 CuadroTexto"/>
          <p:cNvSpPr txBox="1"/>
          <p:nvPr/>
        </p:nvSpPr>
        <p:spPr>
          <a:xfrm>
            <a:off x="5553548" y="217985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15</a:t>
            </a:r>
            <a:endParaRPr lang="es-CR" sz="1400" dirty="0"/>
          </a:p>
        </p:txBody>
      </p:sp>
      <p:sp>
        <p:nvSpPr>
          <p:cNvPr id="122" name="121 CuadroTexto"/>
          <p:cNvSpPr txBox="1"/>
          <p:nvPr/>
        </p:nvSpPr>
        <p:spPr>
          <a:xfrm>
            <a:off x="5618631" y="29799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0</a:t>
            </a:r>
            <a:endParaRPr lang="es-CR" sz="1400" dirty="0"/>
          </a:p>
        </p:txBody>
      </p:sp>
      <p:sp>
        <p:nvSpPr>
          <p:cNvPr id="123" name="122 CuadroTexto"/>
          <p:cNvSpPr txBox="1"/>
          <p:nvPr/>
        </p:nvSpPr>
        <p:spPr>
          <a:xfrm>
            <a:off x="7613113" y="2579830"/>
            <a:ext cx="118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Caso Real</a:t>
            </a:r>
            <a:endParaRPr lang="es-CR" sz="2000" dirty="0"/>
          </a:p>
        </p:txBody>
      </p:sp>
      <p:sp>
        <p:nvSpPr>
          <p:cNvPr id="124" name="123 Rectángulo"/>
          <p:cNvSpPr/>
          <p:nvPr/>
        </p:nvSpPr>
        <p:spPr>
          <a:xfrm>
            <a:off x="5350821" y="2195065"/>
            <a:ext cx="3758632" cy="1163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25" name="124 Conector recto de flecha"/>
          <p:cNvCxnSpPr/>
          <p:nvPr/>
        </p:nvCxnSpPr>
        <p:spPr>
          <a:xfrm>
            <a:off x="6301592" y="3160021"/>
            <a:ext cx="10523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125 CuadroTexto"/>
          <p:cNvSpPr txBox="1"/>
          <p:nvPr/>
        </p:nvSpPr>
        <p:spPr>
          <a:xfrm>
            <a:off x="7372320" y="2994677"/>
            <a:ext cx="24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126 CuadroTexto"/>
              <p:cNvSpPr txBox="1"/>
              <p:nvPr/>
            </p:nvSpPr>
            <p:spPr>
              <a:xfrm>
                <a:off x="1176679" y="3547130"/>
                <a:ext cx="3992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27" name="12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679" y="3547130"/>
                <a:ext cx="399276" cy="3077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133 CuadroTexto"/>
              <p:cNvSpPr txBox="1"/>
              <p:nvPr/>
            </p:nvSpPr>
            <p:spPr>
              <a:xfrm>
                <a:off x="542430" y="3555709"/>
                <a:ext cx="3792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34" name="13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30" y="3555709"/>
                <a:ext cx="379206" cy="3077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152 CuadroTexto"/>
              <p:cNvSpPr txBox="1"/>
              <p:nvPr/>
            </p:nvSpPr>
            <p:spPr>
              <a:xfrm>
                <a:off x="2517033" y="3469380"/>
                <a:ext cx="1137491" cy="417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1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1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1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C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R" sz="1200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s-C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i="1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53" name="15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033" y="3469380"/>
                <a:ext cx="1137491" cy="41787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3773900" y="3590070"/>
                <a:ext cx="8488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2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900" y="3590070"/>
                <a:ext cx="848822" cy="215444"/>
              </a:xfrm>
              <a:prstGeom prst="rect">
                <a:avLst/>
              </a:prstGeom>
              <a:blipFill rotWithShape="1">
                <a:blip r:embed="rId23"/>
                <a:stretch>
                  <a:fillRect l="-2158" r="-1439" b="-1428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12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2943597"/>
                  </p:ext>
                </p:extLst>
              </p:nvPr>
            </p:nvGraphicFramePr>
            <p:xfrm>
              <a:off x="492265" y="3891895"/>
              <a:ext cx="4142064" cy="2133600"/>
            </p:xfrm>
            <a:graphic>
              <a:graphicData uri="http://schemas.openxmlformats.org/drawingml/2006/table">
                <a:tbl>
                  <a:tblPr/>
                  <a:tblGrid>
                    <a:gridCol w="499226"/>
                    <a:gridCol w="801683"/>
                    <a:gridCol w="748145"/>
                    <a:gridCol w="1128156"/>
                    <a:gridCol w="964854"/>
                  </a:tblGrid>
                  <a:tr h="292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0</a:t>
                          </a:r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0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0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0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0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5</a:t>
                          </a:r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0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0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5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i="1" smtClean="0">
                                    <a:latin typeface="Cambria Math"/>
                                    <a:ea typeface="Cambria Math"/>
                                  </a:rPr>
                                  <m:t>→</m:t>
                                </m:r>
                                <m:r>
                                  <a:rPr lang="es-CR" sz="1400" b="0" i="1" smtClean="0">
                                    <a:latin typeface="Cambria Math"/>
                                    <a:ea typeface="Cambria Math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5</a:t>
                          </a:r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9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4.5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0.5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i="1" smtClean="0">
                                    <a:latin typeface="Cambria Math"/>
                                    <a:ea typeface="Cambria Math"/>
                                  </a:rPr>
                                  <m:t>→</m:t>
                                </m:r>
                                <m:r>
                                  <a:rPr lang="es-CR" sz="1400" b="0" i="1" smtClean="0">
                                    <a:latin typeface="Cambria Math"/>
                                    <a:ea typeface="Cambria Math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5</a:t>
                          </a:r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9.97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4.985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15mV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i="1" smtClean="0">
                                    <a:latin typeface="Cambria Math"/>
                                    <a:ea typeface="Cambria Math"/>
                                  </a:rPr>
                                  <m:t>→</m:t>
                                </m:r>
                                <m:r>
                                  <a:rPr lang="es-CR" sz="1400" b="0" i="1" smtClean="0">
                                    <a:latin typeface="Cambria Math"/>
                                    <a:ea typeface="Cambria Math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5</a:t>
                          </a:r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9.976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4.988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12mV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i="1" smtClean="0">
                                    <a:latin typeface="Cambria Math"/>
                                    <a:ea typeface="Cambria Math"/>
                                  </a:rPr>
                                  <m:t>→</m:t>
                                </m:r>
                                <m:r>
                                  <a:rPr lang="es-CR" sz="1400" b="0" i="1" smtClean="0">
                                    <a:latin typeface="Cambria Math"/>
                                    <a:ea typeface="Cambria Math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5</a:t>
                          </a:r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9.98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4.99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10mV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i="1" smtClean="0">
                                    <a:latin typeface="Cambria Math"/>
                                    <a:ea typeface="Cambria Math"/>
                                  </a:rPr>
                                  <m:t>→</m:t>
                                </m:r>
                                <m:r>
                                  <a:rPr lang="es-CR" sz="1400" b="0" i="1" smtClean="0"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5</a:t>
                          </a:r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100" dirty="0" smtClean="0"/>
                            <a:t>9.980034*</a:t>
                          </a:r>
                          <a:endParaRPr lang="es-CR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100" dirty="0" smtClean="0"/>
                            <a:t>4.990017</a:t>
                          </a:r>
                          <a:endParaRPr lang="es-CR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9.983mV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i="1" smtClean="0">
                                    <a:latin typeface="Cambria Math"/>
                                    <a:ea typeface="Cambria Math"/>
                                  </a:rPr>
                                  <m:t>≈</m:t>
                                </m:r>
                                <m:r>
                                  <a:rPr lang="es-CR" sz="1400" b="0" i="1" smtClean="0">
                                    <a:latin typeface="Cambria Math"/>
                                    <a:ea typeface="Cambria Math"/>
                                  </a:rPr>
                                  <m:t>9.983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12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2943597"/>
                  </p:ext>
                </p:extLst>
              </p:nvPr>
            </p:nvGraphicFramePr>
            <p:xfrm>
              <a:off x="492265" y="3891895"/>
              <a:ext cx="4142064" cy="2133600"/>
            </p:xfrm>
            <a:graphic>
              <a:graphicData uri="http://schemas.openxmlformats.org/drawingml/2006/table">
                <a:tbl>
                  <a:tblPr/>
                  <a:tblGrid>
                    <a:gridCol w="499226"/>
                    <a:gridCol w="801683"/>
                    <a:gridCol w="748145"/>
                    <a:gridCol w="1128156"/>
                    <a:gridCol w="964854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0</a:t>
                          </a:r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0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0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0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0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5</a:t>
                          </a:r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0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0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5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4"/>
                          <a:stretch>
                            <a:fillRect l="-330380" t="-102000" r="-633" b="-5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5</a:t>
                          </a:r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9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4.5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0.5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4"/>
                          <a:stretch>
                            <a:fillRect l="-330380" t="-202000" r="-633" b="-4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5</a:t>
                          </a:r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9.97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4.985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15mV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4"/>
                          <a:stretch>
                            <a:fillRect l="-330380" t="-302000" r="-633" b="-3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5</a:t>
                          </a:r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9.976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4.988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12mV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4"/>
                          <a:stretch>
                            <a:fillRect l="-330380" t="-402000" r="-633" b="-2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5</a:t>
                          </a:r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9.98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4.99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10mV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4"/>
                          <a:stretch>
                            <a:fillRect l="-330380" t="-502000" r="-633" b="-1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5</a:t>
                          </a:r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100" dirty="0" smtClean="0"/>
                            <a:t>9.980034*</a:t>
                          </a:r>
                          <a:endParaRPr lang="es-CR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100" dirty="0" smtClean="0"/>
                            <a:t>4.990017</a:t>
                          </a:r>
                          <a:endParaRPr lang="es-CR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9.983mV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 rotWithShape="1">
                          <a:blip r:embed="rId24"/>
                          <a:stretch>
                            <a:fillRect l="-330380" t="-602000" r="-633" b="-2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Rectángulo"/>
              <p:cNvSpPr/>
              <p:nvPr/>
            </p:nvSpPr>
            <p:spPr>
              <a:xfrm>
                <a:off x="1875304" y="3469380"/>
                <a:ext cx="479427" cy="43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R" sz="1200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s-C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i="1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4" name="1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304" y="3469380"/>
                <a:ext cx="479427" cy="43800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1 Grupo"/>
          <p:cNvGrpSpPr/>
          <p:nvPr/>
        </p:nvGrpSpPr>
        <p:grpSpPr>
          <a:xfrm>
            <a:off x="848074" y="6412675"/>
            <a:ext cx="2467328" cy="369332"/>
            <a:chOff x="848074" y="6412675"/>
            <a:chExt cx="2467328" cy="369332"/>
          </a:xfrm>
        </p:grpSpPr>
        <p:sp>
          <p:nvSpPr>
            <p:cNvPr id="15" name="14 CuadroTexto"/>
            <p:cNvSpPr txBox="1"/>
            <p:nvPr/>
          </p:nvSpPr>
          <p:spPr>
            <a:xfrm>
              <a:off x="848074" y="64126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dirty="0" smtClean="0"/>
                <a:t>*</a:t>
              </a:r>
              <a:endParaRPr lang="es-C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178 CuadroTexto"/>
                <p:cNvSpPr txBox="1"/>
                <p:nvPr/>
              </p:nvSpPr>
              <p:spPr>
                <a:xfrm>
                  <a:off x="1039330" y="6474230"/>
                  <a:ext cx="227607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a:rPr lang="es-CR" sz="1400" b="0" i="1" smtClean="0">
                            <a:latin typeface="Cambria Math"/>
                            <a:ea typeface="Cambria Math"/>
                          </a:rPr>
                          <m:t>≈9.98003992015968</m:t>
                        </m:r>
                        <m:r>
                          <a:rPr lang="es-CR" sz="14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79" name="17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330" y="6474230"/>
                  <a:ext cx="2276072" cy="307777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21 Grupo"/>
          <p:cNvGrpSpPr/>
          <p:nvPr/>
        </p:nvGrpSpPr>
        <p:grpSpPr>
          <a:xfrm>
            <a:off x="9595714" y="4285273"/>
            <a:ext cx="676377" cy="225040"/>
            <a:chOff x="5959491" y="4263242"/>
            <a:chExt cx="999385" cy="332509"/>
          </a:xfrm>
        </p:grpSpPr>
        <p:sp>
          <p:nvSpPr>
            <p:cNvPr id="17" name="16 Elipse"/>
            <p:cNvSpPr/>
            <p:nvPr/>
          </p:nvSpPr>
          <p:spPr>
            <a:xfrm>
              <a:off x="6827774" y="4465122"/>
              <a:ext cx="131102" cy="13062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1" name="20 Conector recto de flecha"/>
            <p:cNvCxnSpPr>
              <a:endCxn id="17" idx="1"/>
            </p:cNvCxnSpPr>
            <p:nvPr/>
          </p:nvCxnSpPr>
          <p:spPr>
            <a:xfrm>
              <a:off x="5959491" y="4263242"/>
              <a:ext cx="887482" cy="2210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179 CuadroTexto"/>
              <p:cNvSpPr txBox="1"/>
              <p:nvPr/>
            </p:nvSpPr>
            <p:spPr>
              <a:xfrm>
                <a:off x="10272091" y="4398814"/>
                <a:ext cx="10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  <a:ea typeface="Cambria Math"/>
                        </a:rPr>
                        <m:t>≈9.98</m:t>
                      </m:r>
                      <m:r>
                        <a:rPr lang="es-CR" sz="1400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80" name="17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091" y="4398814"/>
                <a:ext cx="1083438" cy="30777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22 CuadroTexto"/>
          <p:cNvSpPr txBox="1"/>
          <p:nvPr/>
        </p:nvSpPr>
        <p:spPr>
          <a:xfrm>
            <a:off x="8489595" y="3863239"/>
            <a:ext cx="171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200" dirty="0" smtClean="0"/>
              <a:t>El circuito se estabiliza </a:t>
            </a:r>
          </a:p>
          <a:p>
            <a:r>
              <a:rPr lang="es-CR" sz="1200" dirty="0" smtClean="0"/>
              <a:t>y queda en la zona lineal</a:t>
            </a:r>
            <a:endParaRPr lang="es-C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5066842" y="4094071"/>
                <a:ext cx="2770871" cy="168969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s-CR" sz="1600" dirty="0" smtClean="0"/>
                  <a:t>Demuestre que el valor q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R" sz="1600" b="0" i="0" smtClean="0">
                        <a:latin typeface="Cambria Math"/>
                      </a:rPr>
                      <m:t>ue</m:t>
                    </m:r>
                    <m:r>
                      <a:rPr lang="es-CR" sz="16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s-CR" sz="1600" b="0" i="0" smtClean="0">
                        <a:latin typeface="Cambria Math"/>
                      </a:rPr>
                      <m:t>debe</m:t>
                    </m:r>
                    <m:r>
                      <a:rPr lang="es-CR" sz="16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s-CR" sz="1600" b="0" i="0" smtClean="0">
                        <a:latin typeface="Cambria Math"/>
                      </a:rPr>
                      <m:t>tener</m:t>
                    </m:r>
                    <m:r>
                      <a:rPr lang="es-CR" sz="16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C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s-CR" sz="1600" dirty="0" smtClean="0"/>
                  <a:t> para que el  circuito se estabilice, está dado por la fórmula:</a:t>
                </a:r>
                <a:r>
                  <a:rPr lang="es-CR" dirty="0" smtClean="0"/>
                  <a:t/>
                </a:r>
                <a:br>
                  <a:rPr lang="es-CR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R" sz="14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842" y="4094071"/>
                <a:ext cx="2770871" cy="1689693"/>
              </a:xfrm>
              <a:prstGeom prst="rect">
                <a:avLst/>
              </a:prstGeom>
              <a:blipFill rotWithShape="1">
                <a:blip r:embed="rId28"/>
                <a:stretch>
                  <a:fillRect l="-875" t="-717" r="-175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92 CuadroTexto"/>
              <p:cNvSpPr txBox="1"/>
              <p:nvPr/>
            </p:nvSpPr>
            <p:spPr>
              <a:xfrm>
                <a:off x="427062" y="2108322"/>
                <a:ext cx="8420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3" name="9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62" y="2108322"/>
                <a:ext cx="842025" cy="307777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93 CuadroTexto"/>
              <p:cNvSpPr txBox="1"/>
              <p:nvPr/>
            </p:nvSpPr>
            <p:spPr>
              <a:xfrm>
                <a:off x="414627" y="2550462"/>
                <a:ext cx="1105816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R" sz="1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94" name="9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7" y="2550462"/>
                <a:ext cx="1105816" cy="553357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98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27" grpId="0"/>
      <p:bldP spid="134" grpId="0"/>
      <p:bldP spid="153" grpId="0"/>
      <p:bldP spid="162" grpId="0"/>
      <p:bldP spid="14" grpId="0"/>
      <p:bldP spid="180" grpId="0"/>
      <p:bldP spid="23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15 Grupo"/>
          <p:cNvGrpSpPr/>
          <p:nvPr/>
        </p:nvGrpSpPr>
        <p:grpSpPr>
          <a:xfrm>
            <a:off x="2041261" y="1165043"/>
            <a:ext cx="3309560" cy="959051"/>
            <a:chOff x="1071371" y="1741159"/>
            <a:chExt cx="3309560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82520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/>
                  <a:t>-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071371" y="1996014"/>
              <a:ext cx="11256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724998" y="2402992"/>
              <a:ext cx="4703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12830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621575" y="1474871"/>
                <a:ext cx="9735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75" y="1474871"/>
                <a:ext cx="973535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1875" r="-625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2189525" y="1763725"/>
                <a:ext cx="4489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25" y="1763725"/>
                <a:ext cx="448905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181">
            <a:extLst>
              <a:ext uri="{FF2B5EF4-FFF2-40B4-BE49-F238E27FC236}">
                <a16:creationId xmlns="" xmlns:a16="http://schemas.microsoft.com/office/drawing/2014/main" id="{E718E817-932D-4DA6-87B9-4086E8FF86C5}"/>
              </a:ext>
            </a:extLst>
          </p:cNvPr>
          <p:cNvGrpSpPr/>
          <p:nvPr/>
        </p:nvGrpSpPr>
        <p:grpSpPr>
          <a:xfrm>
            <a:off x="3616507" y="1295177"/>
            <a:ext cx="55282" cy="119978"/>
            <a:chOff x="7132321" y="4612913"/>
            <a:chExt cx="119270" cy="287888"/>
          </a:xfrm>
        </p:grpSpPr>
        <p:sp>
          <p:nvSpPr>
            <p:cNvPr id="67" name="Oval 177">
              <a:extLst>
                <a:ext uri="{FF2B5EF4-FFF2-40B4-BE49-F238E27FC236}">
                  <a16:creationId xmlns="" xmlns:a16="http://schemas.microsoft.com/office/drawing/2014/main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179">
              <a:extLst>
                <a:ext uri="{FF2B5EF4-FFF2-40B4-BE49-F238E27FC236}">
                  <a16:creationId xmlns="" xmlns:a16="http://schemas.microsoft.com/office/drawing/2014/main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3509195" y="1059684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195" y="1059684"/>
                <a:ext cx="488980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7500" r="-75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182">
            <a:extLst>
              <a:ext uri="{FF2B5EF4-FFF2-40B4-BE49-F238E27FC236}">
                <a16:creationId xmlns="" xmlns:a16="http://schemas.microsoft.com/office/drawing/2014/main" id="{0646D11C-040D-43CA-8143-1B110D2FB131}"/>
              </a:ext>
            </a:extLst>
          </p:cNvPr>
          <p:cNvGrpSpPr/>
          <p:nvPr/>
        </p:nvGrpSpPr>
        <p:grpSpPr>
          <a:xfrm rot="10800000">
            <a:off x="3616203" y="1878139"/>
            <a:ext cx="55282" cy="119978"/>
            <a:chOff x="7132321" y="4612913"/>
            <a:chExt cx="119270" cy="287888"/>
          </a:xfrm>
        </p:grpSpPr>
        <p:sp>
          <p:nvSpPr>
            <p:cNvPr id="71" name="Oval 183">
              <a:extLst>
                <a:ext uri="{FF2B5EF4-FFF2-40B4-BE49-F238E27FC236}">
                  <a16:creationId xmlns="" xmlns:a16="http://schemas.microsoft.com/office/drawing/2014/main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184">
              <a:extLst>
                <a:ext uri="{FF2B5EF4-FFF2-40B4-BE49-F238E27FC236}">
                  <a16:creationId xmlns="" xmlns:a16="http://schemas.microsoft.com/office/drawing/2014/main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3498928" y="2095301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/>
                        </a:rPr>
                        <m:t>15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928" y="2095301"/>
                <a:ext cx="488980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2500" r="-75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59 CuadroTexto"/>
              <p:cNvSpPr txBox="1"/>
              <p:nvPr/>
            </p:nvSpPr>
            <p:spPr>
              <a:xfrm>
                <a:off x="2543030" y="1081344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0" name="5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030" y="1081344"/>
                <a:ext cx="45890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81 CuadroTexto"/>
              <p:cNvSpPr txBox="1"/>
              <p:nvPr/>
            </p:nvSpPr>
            <p:spPr>
              <a:xfrm>
                <a:off x="225631" y="230970"/>
                <a:ext cx="38381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000" dirty="0" smtClean="0"/>
                  <a:t>Realimentación Negativa   </a:t>
                </a:r>
                <a14:m>
                  <m:oMath xmlns:m="http://schemas.openxmlformats.org/officeDocument/2006/math">
                    <m:r>
                      <a:rPr lang="es-CR" sz="1200" b="0" i="0" smtClean="0">
                        <a:latin typeface="Cambria Math"/>
                      </a:rPr>
                      <m:t>(</m:t>
                    </m:r>
                    <m:r>
                      <a:rPr lang="es-CR" sz="1200" b="0" i="1" smtClean="0">
                        <a:latin typeface="Cambria Math"/>
                      </a:rPr>
                      <m:t>𝐶𝑀𝑅𝑅</m:t>
                    </m:r>
                    <m:r>
                      <a:rPr lang="es-CR" sz="1200" b="0" i="1" smtClean="0">
                        <a:latin typeface="Cambria Math"/>
                        <a:ea typeface="Cambria Math"/>
                      </a:rPr>
                      <m:t>→∞)</m:t>
                    </m:r>
                  </m:oMath>
                </a14:m>
                <a:endParaRPr lang="es-CR" sz="1200" dirty="0"/>
              </a:p>
            </p:txBody>
          </p:sp>
        </mc:Choice>
        <mc:Fallback xmlns="">
          <p:sp>
            <p:nvSpPr>
              <p:cNvPr id="82" name="8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31" y="230970"/>
                <a:ext cx="3838102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1587" t="-7576" b="-2575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105 Rectángulo"/>
              <p:cNvSpPr/>
              <p:nvPr/>
            </p:nvSpPr>
            <p:spPr>
              <a:xfrm>
                <a:off x="10467720" y="546028"/>
                <a:ext cx="14092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06" name="10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720" y="546028"/>
                <a:ext cx="1409297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4347203" y="2138759"/>
            <a:ext cx="290336" cy="76507"/>
            <a:chOff x="7529811" y="3713163"/>
            <a:chExt cx="640072" cy="158750"/>
          </a:xfrm>
        </p:grpSpPr>
        <p:cxnSp>
          <p:nvCxnSpPr>
            <p:cNvPr id="144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4354576" y="2811255"/>
            <a:ext cx="290336" cy="76507"/>
            <a:chOff x="7529811" y="3713163"/>
            <a:chExt cx="640072" cy="158750"/>
          </a:xfrm>
        </p:grpSpPr>
        <p:cxnSp>
          <p:nvCxnSpPr>
            <p:cNvPr id="135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109 CuadroTexto"/>
              <p:cNvSpPr txBox="1"/>
              <p:nvPr/>
            </p:nvSpPr>
            <p:spPr>
              <a:xfrm>
                <a:off x="4622722" y="2057366"/>
                <a:ext cx="4140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0" name="10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722" y="2057366"/>
                <a:ext cx="414088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114 CuadroTexto"/>
              <p:cNvSpPr txBox="1"/>
              <p:nvPr/>
            </p:nvSpPr>
            <p:spPr>
              <a:xfrm>
                <a:off x="4618554" y="2727378"/>
                <a:ext cx="418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5" name="1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554" y="2727378"/>
                <a:ext cx="418256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127 Conector recto"/>
          <p:cNvCxnSpPr/>
          <p:nvPr/>
        </p:nvCxnSpPr>
        <p:spPr>
          <a:xfrm flipV="1">
            <a:off x="4490716" y="1644568"/>
            <a:ext cx="0" cy="44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recto"/>
          <p:cNvCxnSpPr/>
          <p:nvPr/>
        </p:nvCxnSpPr>
        <p:spPr>
          <a:xfrm>
            <a:off x="2681587" y="2516873"/>
            <a:ext cx="18058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recto"/>
          <p:cNvCxnSpPr/>
          <p:nvPr/>
        </p:nvCxnSpPr>
        <p:spPr>
          <a:xfrm flipH="1" flipV="1">
            <a:off x="2677483" y="1820714"/>
            <a:ext cx="7410" cy="696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"/>
          <p:cNvCxnSpPr/>
          <p:nvPr/>
        </p:nvCxnSpPr>
        <p:spPr>
          <a:xfrm flipV="1">
            <a:off x="4490716" y="2328416"/>
            <a:ext cx="0" cy="44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Conector recto"/>
          <p:cNvCxnSpPr/>
          <p:nvPr/>
        </p:nvCxnSpPr>
        <p:spPr>
          <a:xfrm flipV="1">
            <a:off x="4490716" y="2970032"/>
            <a:ext cx="0" cy="223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4342143" y="3193211"/>
            <a:ext cx="292187" cy="249891"/>
            <a:chOff x="6176852" y="2698817"/>
            <a:chExt cx="292187" cy="249891"/>
          </a:xfrm>
        </p:grpSpPr>
        <p:cxnSp>
          <p:nvCxnSpPr>
            <p:cNvPr id="155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158 CuadroTexto"/>
              <p:cNvSpPr txBox="1"/>
              <p:nvPr/>
            </p:nvSpPr>
            <p:spPr>
              <a:xfrm>
                <a:off x="2991934" y="2570965"/>
                <a:ext cx="1302536" cy="468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R" sz="12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59" name="15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934" y="2570965"/>
                <a:ext cx="1302536" cy="46827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159 CuadroTexto"/>
              <p:cNvSpPr txBox="1"/>
              <p:nvPr/>
            </p:nvSpPr>
            <p:spPr>
              <a:xfrm>
                <a:off x="427062" y="2108322"/>
                <a:ext cx="8420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60" name="15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62" y="2108322"/>
                <a:ext cx="842025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160 CuadroTexto"/>
              <p:cNvSpPr txBox="1"/>
              <p:nvPr/>
            </p:nvSpPr>
            <p:spPr>
              <a:xfrm>
                <a:off x="414627" y="2550462"/>
                <a:ext cx="1105816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R" sz="1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61" name="16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7" y="2550462"/>
                <a:ext cx="1105816" cy="55335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165 CuadroTexto"/>
              <p:cNvSpPr txBox="1"/>
              <p:nvPr/>
            </p:nvSpPr>
            <p:spPr>
              <a:xfrm>
                <a:off x="1520443" y="1210889"/>
                <a:ext cx="407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66" name="16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443" y="1210889"/>
                <a:ext cx="407932" cy="33855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6986747" y="1355480"/>
                <a:ext cx="1793504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6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R" sz="16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s-C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i="1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6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747" y="1355480"/>
                <a:ext cx="1793504" cy="55322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99 CuadroTexto"/>
          <p:cNvSpPr txBox="1"/>
          <p:nvPr/>
        </p:nvSpPr>
        <p:spPr>
          <a:xfrm>
            <a:off x="4537997" y="234109"/>
            <a:ext cx="2862450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s-CR" sz="2000" dirty="0" smtClean="0"/>
              <a:t>Funciona en la zona lineal</a:t>
            </a:r>
            <a:endParaRPr lang="es-CR" sz="2000" dirty="0"/>
          </a:p>
        </p:txBody>
      </p:sp>
      <p:graphicFrame>
        <p:nvGraphicFramePr>
          <p:cNvPr id="112" name="111 Gráfico"/>
          <p:cNvGraphicFramePr/>
          <p:nvPr>
            <p:extLst>
              <p:ext uri="{D42A27DB-BD31-4B8C-83A1-F6EECF244321}">
                <p14:modId xmlns:p14="http://schemas.microsoft.com/office/powerpoint/2010/main" val="248667306"/>
              </p:ext>
            </p:extLst>
          </p:nvPr>
        </p:nvGraphicFramePr>
        <p:xfrm>
          <a:off x="7967179" y="3602133"/>
          <a:ext cx="3508353" cy="3181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112 Rectángulo"/>
              <p:cNvSpPr/>
              <p:nvPr/>
            </p:nvSpPr>
            <p:spPr>
              <a:xfrm>
                <a:off x="11281436" y="5031670"/>
                <a:ext cx="7058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s-CR" sz="1400" dirty="0" smtClean="0"/>
                  <a:t>, mV</a:t>
                </a:r>
                <a:endParaRPr lang="es-CR" sz="1400" dirty="0"/>
              </a:p>
            </p:txBody>
          </p:sp>
        </mc:Choice>
        <mc:Fallback xmlns="">
          <p:sp>
            <p:nvSpPr>
              <p:cNvPr id="113" name="11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1436" y="5031670"/>
                <a:ext cx="705899" cy="307777"/>
              </a:xfrm>
              <a:prstGeom prst="rect">
                <a:avLst/>
              </a:prstGeom>
              <a:blipFill rotWithShape="1">
                <a:blip r:embed="rId18"/>
                <a:stretch>
                  <a:fillRect t="-1961" r="-1739" b="-1764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113 Rectángulo"/>
              <p:cNvSpPr/>
              <p:nvPr/>
            </p:nvSpPr>
            <p:spPr>
              <a:xfrm>
                <a:off x="8354435" y="3531276"/>
                <a:ext cx="54675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s-CR" sz="1400" dirty="0" smtClean="0"/>
                  <a:t>, V</a:t>
                </a:r>
                <a:endParaRPr lang="es-CR" sz="1400" dirty="0"/>
              </a:p>
            </p:txBody>
          </p:sp>
        </mc:Choice>
        <mc:Fallback xmlns="">
          <p:sp>
            <p:nvSpPr>
              <p:cNvPr id="114" name="11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435" y="3531276"/>
                <a:ext cx="546753" cy="307777"/>
              </a:xfrm>
              <a:prstGeom prst="rect">
                <a:avLst/>
              </a:prstGeom>
              <a:blipFill rotWithShape="1">
                <a:blip r:embed="rId19"/>
                <a:stretch>
                  <a:fillRect t="-1961" r="-2222" b="-1764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12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4271067"/>
                  </p:ext>
                </p:extLst>
              </p:nvPr>
            </p:nvGraphicFramePr>
            <p:xfrm>
              <a:off x="427062" y="4178444"/>
              <a:ext cx="4377344" cy="2322005"/>
            </p:xfrm>
            <a:graphic>
              <a:graphicData uri="http://schemas.openxmlformats.org/drawingml/2006/table">
                <a:tbl>
                  <a:tblPr/>
                  <a:tblGrid>
                    <a:gridCol w="728118"/>
                    <a:gridCol w="728118"/>
                    <a:gridCol w="954905"/>
                    <a:gridCol w="1034998"/>
                    <a:gridCol w="931205"/>
                  </a:tblGrid>
                  <a:tr h="2248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R" sz="1400" dirty="0" smtClean="0"/>
                            <a:t> (</a:t>
                          </a:r>
                          <a:r>
                            <a:rPr lang="es-CR" sz="1400" dirty="0" err="1" smtClean="0"/>
                            <a:t>mV</a:t>
                          </a:r>
                          <a:r>
                            <a:rPr lang="es-CR" sz="1400" dirty="0" smtClean="0"/>
                            <a:t>)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CR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R" sz="1400" b="0" i="1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s-CR" sz="1400" b="0" i="1" smtClean="0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s-CR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R" sz="1400" b="0" i="1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s-CR" sz="14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 row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sz="1400" dirty="0" smtClean="0"/>
                            <a:t>1V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CR" sz="1600" dirty="0"/>
                        </a:p>
                      </a:txBody>
                      <a:tcPr anchor="ctr" anchorCtr="1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1 000</m:t>
                                </m:r>
                              </m:oMath>
                            </m:oMathPara>
                          </a14:m>
                          <a:endParaRPr lang="es-CR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 vMerge="1"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10 000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 vMerge="1"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0" smtClean="0">
                                    <a:latin typeface="Cambria Math"/>
                                  </a:rPr>
                                  <m:t>00 000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5V</a:t>
                          </a:r>
                          <a:endParaRPr lang="es-CR" sz="1400" dirty="0"/>
                        </a:p>
                      </a:txBody>
                      <a:tcPr anchor="ctr" anchorCtr="1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1 000</m:t>
                                </m:r>
                              </m:oMath>
                            </m:oMathPara>
                          </a14:m>
                          <a:endParaRPr lang="es-CR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 vMerge="1"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10 000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 vMerge="1"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0" smtClean="0">
                                    <a:latin typeface="Cambria Math"/>
                                  </a:rPr>
                                  <m:t>00 000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12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4271067"/>
                  </p:ext>
                </p:extLst>
              </p:nvPr>
            </p:nvGraphicFramePr>
            <p:xfrm>
              <a:off x="427062" y="4178444"/>
              <a:ext cx="4377344" cy="2322005"/>
            </p:xfrm>
            <a:graphic>
              <a:graphicData uri="http://schemas.openxmlformats.org/drawingml/2006/table">
                <a:tbl>
                  <a:tblPr/>
                  <a:tblGrid>
                    <a:gridCol w="728118"/>
                    <a:gridCol w="728118"/>
                    <a:gridCol w="954905"/>
                    <a:gridCol w="1034998"/>
                    <a:gridCol w="931205"/>
                  </a:tblGrid>
                  <a:tr h="493205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0"/>
                          <a:stretch>
                            <a:fillRect t="-1235" r="-504202" b="-3716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0"/>
                          <a:stretch>
                            <a:fillRect l="-99167" t="-1235" r="-400000" b="-3716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0"/>
                          <a:stretch>
                            <a:fillRect l="-153205" t="-1235" r="-207692" b="-3716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0"/>
                          <a:stretch>
                            <a:fillRect l="-232353" t="-1235" r="-90588" b="-3716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0"/>
                          <a:stretch>
                            <a:fillRect l="-369281" t="-1235" r="-654" b="-371605"/>
                          </a:stretch>
                        </a:blipFill>
                      </a:tcPr>
                    </a:tc>
                  </a:tr>
                  <a:tr h="304800">
                    <a:tc row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sz="1400" dirty="0" smtClean="0"/>
                            <a:t>1V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CR" sz="1600" dirty="0"/>
                        </a:p>
                      </a:txBody>
                      <a:tcPr anchor="ctr" anchorCtr="1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0"/>
                          <a:stretch>
                            <a:fillRect l="-99167" t="-164000" r="-400000" b="-5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0"/>
                          <a:stretch>
                            <a:fillRect l="-99167" t="-264000" r="-400000" b="-4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0"/>
                          <a:stretch>
                            <a:fillRect l="-99167" t="-364000" r="-400000" b="-3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5V</a:t>
                          </a:r>
                          <a:endParaRPr lang="es-CR" sz="1400" dirty="0"/>
                        </a:p>
                      </a:txBody>
                      <a:tcPr anchor="ctr" anchorCtr="1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0"/>
                          <a:stretch>
                            <a:fillRect l="-99167" t="-464000" r="-400000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0"/>
                          <a:stretch>
                            <a:fillRect l="-99167" t="-564000" r="-400000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 rotWithShape="1">
                          <a:blip r:embed="rId20"/>
                          <a:stretch>
                            <a:fillRect l="-99167" t="-664000" r="-40000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Rectángulo"/>
              <p:cNvSpPr/>
              <p:nvPr/>
            </p:nvSpPr>
            <p:spPr>
              <a:xfrm>
                <a:off x="8801377" y="2620191"/>
                <a:ext cx="479427" cy="43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R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R" sz="1200" i="1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s-CR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i="1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4" name="1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377" y="2620191"/>
                <a:ext cx="479427" cy="43800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5350821" y="3021972"/>
                <a:ext cx="2165231" cy="70480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R" sz="14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821" y="3021972"/>
                <a:ext cx="2165231" cy="704808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97 CuadroTexto"/>
              <p:cNvSpPr txBox="1"/>
              <p:nvPr/>
            </p:nvSpPr>
            <p:spPr>
              <a:xfrm>
                <a:off x="5066842" y="4094071"/>
                <a:ext cx="2770871" cy="24606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CR" sz="1600" dirty="0" smtClean="0"/>
                  <a:t>De acuerdo con los resultados de la tabla se puede decir que cuando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s-CR" sz="1600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s-CR" sz="160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s-CR" sz="1600" dirty="0" smtClean="0"/>
                  <a:t>:</a:t>
                </a:r>
              </a:p>
              <a:p>
                <a:pPr/>
                <a:r>
                  <a:rPr lang="es-CR" dirty="0" smtClean="0"/>
                  <a:t/>
                </a:r>
                <a:br>
                  <a:rPr lang="es-CR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i="1" smtClean="0">
                          <a:latin typeface="Cambria Math"/>
                          <a:ea typeface="Cambria Math"/>
                        </a:rPr>
                        <m:t>→</m:t>
                      </m:r>
                    </m:oMath>
                  </m:oMathPara>
                </a14:m>
                <a:endParaRPr lang="es-CR" dirty="0" smtClean="0"/>
              </a:p>
              <a:p>
                <a:endParaRPr lang="es-C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R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s-CR" i="1">
                          <a:latin typeface="Cambria Math"/>
                          <a:ea typeface="Cambria Math"/>
                        </a:rPr>
                        <m:t>→</m:t>
                      </m:r>
                    </m:oMath>
                  </m:oMathPara>
                </a14:m>
                <a:endParaRPr lang="es-CR" dirty="0" smtClean="0"/>
              </a:p>
              <a:p>
                <a:endParaRPr lang="es-CR" dirty="0"/>
              </a:p>
            </p:txBody>
          </p:sp>
        </mc:Choice>
        <mc:Fallback xmlns="">
          <p:sp>
            <p:nvSpPr>
              <p:cNvPr id="98" name="9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842" y="4094071"/>
                <a:ext cx="2770871" cy="2460674"/>
              </a:xfrm>
              <a:prstGeom prst="rect">
                <a:avLst/>
              </a:prstGeom>
              <a:blipFill rotWithShape="1">
                <a:blip r:embed="rId23"/>
                <a:stretch>
                  <a:fillRect l="-875" t="-49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30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15 Grupo"/>
          <p:cNvGrpSpPr/>
          <p:nvPr/>
        </p:nvGrpSpPr>
        <p:grpSpPr>
          <a:xfrm>
            <a:off x="1163137" y="1210889"/>
            <a:ext cx="3309560" cy="959051"/>
            <a:chOff x="1071371" y="1741159"/>
            <a:chExt cx="3309560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82520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/>
                  <a:t>-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071371" y="1996014"/>
              <a:ext cx="11256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724998" y="2402992"/>
              <a:ext cx="4703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12830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4743451" y="1520717"/>
                <a:ext cx="9735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451" y="1520717"/>
                <a:ext cx="973535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1875" r="-625" b="-1463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1311401" y="1809571"/>
                <a:ext cx="4489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401" y="1809571"/>
                <a:ext cx="448905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181">
            <a:extLst>
              <a:ext uri="{FF2B5EF4-FFF2-40B4-BE49-F238E27FC236}">
                <a16:creationId xmlns="" xmlns:a16="http://schemas.microsoft.com/office/drawing/2014/main" id="{E718E817-932D-4DA6-87B9-4086E8FF86C5}"/>
              </a:ext>
            </a:extLst>
          </p:cNvPr>
          <p:cNvGrpSpPr/>
          <p:nvPr/>
        </p:nvGrpSpPr>
        <p:grpSpPr>
          <a:xfrm>
            <a:off x="2738383" y="1341023"/>
            <a:ext cx="55282" cy="119978"/>
            <a:chOff x="7132321" y="4612913"/>
            <a:chExt cx="119270" cy="287888"/>
          </a:xfrm>
        </p:grpSpPr>
        <p:sp>
          <p:nvSpPr>
            <p:cNvPr id="67" name="Oval 177">
              <a:extLst>
                <a:ext uri="{FF2B5EF4-FFF2-40B4-BE49-F238E27FC236}">
                  <a16:creationId xmlns="" xmlns:a16="http://schemas.microsoft.com/office/drawing/2014/main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179">
              <a:extLst>
                <a:ext uri="{FF2B5EF4-FFF2-40B4-BE49-F238E27FC236}">
                  <a16:creationId xmlns="" xmlns:a16="http://schemas.microsoft.com/office/drawing/2014/main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2631071" y="1105530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071" y="1105530"/>
                <a:ext cx="488980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7500" r="-7500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182">
            <a:extLst>
              <a:ext uri="{FF2B5EF4-FFF2-40B4-BE49-F238E27FC236}">
                <a16:creationId xmlns="" xmlns:a16="http://schemas.microsoft.com/office/drawing/2014/main" id="{0646D11C-040D-43CA-8143-1B110D2FB131}"/>
              </a:ext>
            </a:extLst>
          </p:cNvPr>
          <p:cNvGrpSpPr/>
          <p:nvPr/>
        </p:nvGrpSpPr>
        <p:grpSpPr>
          <a:xfrm rot="10800000">
            <a:off x="2738079" y="1923985"/>
            <a:ext cx="55282" cy="119978"/>
            <a:chOff x="7132321" y="4612913"/>
            <a:chExt cx="119270" cy="287888"/>
          </a:xfrm>
        </p:grpSpPr>
        <p:sp>
          <p:nvSpPr>
            <p:cNvPr id="71" name="Oval 183">
              <a:extLst>
                <a:ext uri="{FF2B5EF4-FFF2-40B4-BE49-F238E27FC236}">
                  <a16:creationId xmlns="" xmlns:a16="http://schemas.microsoft.com/office/drawing/2014/main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184">
              <a:extLst>
                <a:ext uri="{FF2B5EF4-FFF2-40B4-BE49-F238E27FC236}">
                  <a16:creationId xmlns="" xmlns:a16="http://schemas.microsoft.com/office/drawing/2014/main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2620804" y="2141147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/>
                        </a:rPr>
                        <m:t>15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804" y="2141147"/>
                <a:ext cx="488980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2500" r="-7500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59 CuadroTexto"/>
              <p:cNvSpPr txBox="1"/>
              <p:nvPr/>
            </p:nvSpPr>
            <p:spPr>
              <a:xfrm>
                <a:off x="1664906" y="1127190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0" name="5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906" y="1127190"/>
                <a:ext cx="45890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81 CuadroTexto"/>
          <p:cNvSpPr txBox="1"/>
          <p:nvPr/>
        </p:nvSpPr>
        <p:spPr>
          <a:xfrm>
            <a:off x="225631" y="230970"/>
            <a:ext cx="6661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El Amplificador No Inversor ideal con Realimentación Negativa</a:t>
            </a:r>
            <a:endParaRPr lang="es-C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105 Rectángulo"/>
              <p:cNvSpPr/>
              <p:nvPr/>
            </p:nvSpPr>
            <p:spPr>
              <a:xfrm>
                <a:off x="4743451" y="1948982"/>
                <a:ext cx="14092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06" name="10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451" y="1948982"/>
                <a:ext cx="1409297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3469079" y="2184605"/>
            <a:ext cx="290336" cy="76507"/>
            <a:chOff x="7529811" y="3713163"/>
            <a:chExt cx="640072" cy="158750"/>
          </a:xfrm>
        </p:grpSpPr>
        <p:cxnSp>
          <p:nvCxnSpPr>
            <p:cNvPr id="144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3476452" y="2857101"/>
            <a:ext cx="290336" cy="76507"/>
            <a:chOff x="7529811" y="3713163"/>
            <a:chExt cx="640072" cy="158750"/>
          </a:xfrm>
        </p:grpSpPr>
        <p:cxnSp>
          <p:nvCxnSpPr>
            <p:cNvPr id="135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109 CuadroTexto"/>
              <p:cNvSpPr txBox="1"/>
              <p:nvPr/>
            </p:nvSpPr>
            <p:spPr>
              <a:xfrm>
                <a:off x="3744598" y="2103212"/>
                <a:ext cx="4140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0" name="10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598" y="2103212"/>
                <a:ext cx="414088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114 CuadroTexto"/>
              <p:cNvSpPr txBox="1"/>
              <p:nvPr/>
            </p:nvSpPr>
            <p:spPr>
              <a:xfrm>
                <a:off x="3740430" y="2773224"/>
                <a:ext cx="418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5" name="1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430" y="2773224"/>
                <a:ext cx="418256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127 Conector recto"/>
          <p:cNvCxnSpPr/>
          <p:nvPr/>
        </p:nvCxnSpPr>
        <p:spPr>
          <a:xfrm flipV="1">
            <a:off x="3612592" y="1690414"/>
            <a:ext cx="0" cy="44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recto"/>
          <p:cNvCxnSpPr/>
          <p:nvPr/>
        </p:nvCxnSpPr>
        <p:spPr>
          <a:xfrm>
            <a:off x="1803463" y="2562719"/>
            <a:ext cx="18058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recto"/>
          <p:cNvCxnSpPr/>
          <p:nvPr/>
        </p:nvCxnSpPr>
        <p:spPr>
          <a:xfrm flipH="1" flipV="1">
            <a:off x="1799359" y="1866560"/>
            <a:ext cx="7410" cy="696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"/>
          <p:cNvCxnSpPr/>
          <p:nvPr/>
        </p:nvCxnSpPr>
        <p:spPr>
          <a:xfrm flipV="1">
            <a:off x="3612592" y="2374262"/>
            <a:ext cx="0" cy="44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Conector recto"/>
          <p:cNvCxnSpPr/>
          <p:nvPr/>
        </p:nvCxnSpPr>
        <p:spPr>
          <a:xfrm flipV="1">
            <a:off x="3612592" y="3015878"/>
            <a:ext cx="0" cy="223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3464019" y="3239057"/>
            <a:ext cx="292187" cy="249891"/>
            <a:chOff x="6176852" y="2698817"/>
            <a:chExt cx="292187" cy="249891"/>
          </a:xfrm>
        </p:grpSpPr>
        <p:cxnSp>
          <p:nvCxnSpPr>
            <p:cNvPr id="155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158 CuadroTexto"/>
              <p:cNvSpPr txBox="1"/>
              <p:nvPr/>
            </p:nvSpPr>
            <p:spPr>
              <a:xfrm>
                <a:off x="2113810" y="2616811"/>
                <a:ext cx="1302536" cy="468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  <m:r>
                        <a:rPr lang="es-C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R" sz="12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C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2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200" dirty="0"/>
              </a:p>
            </p:txBody>
          </p:sp>
        </mc:Choice>
        <mc:Fallback xmlns="">
          <p:sp>
            <p:nvSpPr>
              <p:cNvPr id="159" name="15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10" y="2616811"/>
                <a:ext cx="1302536" cy="46827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165 CuadroTexto"/>
              <p:cNvSpPr txBox="1"/>
              <p:nvPr/>
            </p:nvSpPr>
            <p:spPr>
              <a:xfrm>
                <a:off x="642319" y="1256735"/>
                <a:ext cx="407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66" name="16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19" y="1256735"/>
                <a:ext cx="407932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8 Grupo"/>
          <p:cNvGrpSpPr/>
          <p:nvPr/>
        </p:nvGrpSpPr>
        <p:grpSpPr>
          <a:xfrm>
            <a:off x="604245" y="3923867"/>
            <a:ext cx="4033118" cy="861834"/>
            <a:chOff x="854604" y="4016230"/>
            <a:chExt cx="4033118" cy="8618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3 Rectángulo"/>
                <p:cNvSpPr/>
                <p:nvPr/>
              </p:nvSpPr>
              <p:spPr>
                <a:xfrm>
                  <a:off x="854604" y="4016230"/>
                  <a:ext cx="130176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600" i="1">
                            <a:latin typeface="Cambria Math"/>
                          </a:rPr>
                          <m:t>𝐶𝑀𝑅𝑅</m:t>
                        </m:r>
                        <m:r>
                          <a:rPr lang="es-CR" sz="1600" i="1">
                            <a:latin typeface="Cambria Math"/>
                            <a:ea typeface="Cambria Math"/>
                          </a:rPr>
                          <m:t>→∞ </m:t>
                        </m:r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4" name="3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04" y="4016230"/>
                  <a:ext cx="1301767" cy="33855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982102" y="4394021"/>
                  <a:ext cx="3905620" cy="484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40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40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s-CR" sz="1400" i="1">
                                    <a:latin typeface="Cambria Math"/>
                                  </a:rPr>
                                  <m:t>𝐶𝑀𝑅𝑅</m:t>
                                </m:r>
                                <m:r>
                                  <a:rPr lang="es-CR" sz="1400" i="1" smtClean="0">
                                    <a:latin typeface="Cambria Math"/>
                                    <a:ea typeface="Cambria Math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func>
                        <m:r>
                          <a:rPr lang="es-CR" sz="1400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s-CR" sz="1400" i="1">
                                    <a:latin typeface="Cambria Math"/>
                                  </a:rPr>
                                  <m:t>𝐶𝑀𝑅𝑅</m:t>
                                </m:r>
                                <m:r>
                                  <a:rPr lang="es-CR" sz="1400" i="1">
                                    <a:latin typeface="Cambria Math"/>
                                    <a:ea typeface="Cambria Math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s-CR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s-CR" sz="1400" i="1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CR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CR" sz="1400" i="1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s-CR" sz="1400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s-CR" sz="1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R" sz="14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R" sz="1400" i="1">
                                        <a:latin typeface="Cambria Math"/>
                                      </a:rPr>
                                      <m:t>𝐶𝑀𝑅𝑅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s-CR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CR" sz="1400" i="1">
                                        <a:latin typeface="Cambria Math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s-CR" sz="14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s-C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s-CR" sz="1400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s-C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400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4" name="TextBox 21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102" y="4394021"/>
                  <a:ext cx="3905620" cy="484043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5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Rectángulo"/>
              <p:cNvSpPr/>
              <p:nvPr/>
            </p:nvSpPr>
            <p:spPr>
              <a:xfrm>
                <a:off x="604245" y="5191888"/>
                <a:ext cx="10234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R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i="1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s-CR" i="1">
                          <a:latin typeface="Cambria Math"/>
                          <a:ea typeface="Cambria Math"/>
                        </a:rPr>
                        <m:t>→∞</m:t>
                      </m:r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15" name="1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45" y="5191888"/>
                <a:ext cx="1023485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Rectángulo"/>
              <p:cNvSpPr/>
              <p:nvPr/>
            </p:nvSpPr>
            <p:spPr>
              <a:xfrm>
                <a:off x="731743" y="5564788"/>
                <a:ext cx="4094582" cy="728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s-CR" sz="14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func>
                      <m:r>
                        <a:rPr lang="es-CR" sz="1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R" sz="1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s-CR" sz="14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CR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CR" sz="14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s-CR" sz="1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b="0" i="1" smtClean="0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b="0" i="1" smtClean="0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7" name="1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43" y="5564788"/>
                <a:ext cx="4094582" cy="7280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7 CuadroTexto"/>
              <p:cNvSpPr txBox="1"/>
              <p:nvPr/>
            </p:nvSpPr>
            <p:spPr>
              <a:xfrm>
                <a:off x="5191067" y="5315148"/>
                <a:ext cx="2060564" cy="962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400" dirty="0" smtClean="0"/>
                  <a:t>Ganancia de lazo cerrado </a:t>
                </a:r>
              </a:p>
              <a:p>
                <a:endParaRPr lang="es-CR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r>
                        <a:rPr lang="es-CR" sz="1400" i="1">
                          <a:latin typeface="Cambria Math"/>
                        </a:rPr>
                        <m:t>1+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8" name="1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067" y="5315148"/>
                <a:ext cx="2060564" cy="962892"/>
              </a:xfrm>
              <a:prstGeom prst="rect">
                <a:avLst/>
              </a:prstGeom>
              <a:blipFill rotWithShape="1">
                <a:blip r:embed="rId16"/>
                <a:stretch>
                  <a:fillRect l="-888" t="-6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Rectángulo"/>
              <p:cNvSpPr/>
              <p:nvPr/>
            </p:nvSpPr>
            <p:spPr>
              <a:xfrm>
                <a:off x="4651394" y="2562719"/>
                <a:ext cx="1947969" cy="704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C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a:rPr lang="es-CR" sz="1400" b="0" i="1" smtClean="0">
                              <a:latin typeface="Cambria Math"/>
                            </a:rPr>
                            <m:t>=</m:t>
                          </m:r>
                        </m:fName>
                        <m:e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CR" sz="1400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CR" sz="14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9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394" y="2562719"/>
                <a:ext cx="1947969" cy="70480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13 Grupo"/>
          <p:cNvGrpSpPr/>
          <p:nvPr/>
        </p:nvGrpSpPr>
        <p:grpSpPr>
          <a:xfrm>
            <a:off x="2185132" y="1529259"/>
            <a:ext cx="619350" cy="312836"/>
            <a:chOff x="2185132" y="1529259"/>
            <a:chExt cx="619350" cy="312836"/>
          </a:xfrm>
        </p:grpSpPr>
        <p:grpSp>
          <p:nvGrpSpPr>
            <p:cNvPr id="13" name="12 Grupo"/>
            <p:cNvGrpSpPr/>
            <p:nvPr/>
          </p:nvGrpSpPr>
          <p:grpSpPr>
            <a:xfrm>
              <a:off x="2185132" y="1538733"/>
              <a:ext cx="225632" cy="303362"/>
              <a:chOff x="6593417" y="907527"/>
              <a:chExt cx="225632" cy="303362"/>
            </a:xfrm>
          </p:grpSpPr>
          <p:sp>
            <p:nvSpPr>
              <p:cNvPr id="2" name="1 Rectángulo"/>
              <p:cNvSpPr/>
              <p:nvPr/>
            </p:nvSpPr>
            <p:spPr>
              <a:xfrm>
                <a:off x="6593417" y="907527"/>
                <a:ext cx="225632" cy="303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grpSp>
            <p:nvGrpSpPr>
              <p:cNvPr id="65" name="Group 135">
                <a:extLst>
                  <a:ext uri="{FF2B5EF4-FFF2-40B4-BE49-F238E27FC236}">
                    <a16:creationId xmlns="" xmlns:a16="http://schemas.microsoft.com/office/drawing/2014/main" id="{D8D775AA-505E-4D39-AF1F-3B88F05CF36F}"/>
                  </a:ext>
                </a:extLst>
              </p:cNvPr>
              <p:cNvGrpSpPr/>
              <p:nvPr/>
            </p:nvGrpSpPr>
            <p:grpSpPr>
              <a:xfrm rot="5400000">
                <a:off x="6566027" y="1014442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66" name="Straight Connector 136">
                  <a:extLst>
                    <a:ext uri="{FF2B5EF4-FFF2-40B4-BE49-F238E27FC236}">
                      <a16:creationId xmlns="" xmlns:a16="http://schemas.microsoft.com/office/drawing/2014/main" id="{274849B0-67CD-4210-85C8-42433B4A387E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137">
                  <a:extLst>
                    <a:ext uri="{FF2B5EF4-FFF2-40B4-BE49-F238E27FC236}">
                      <a16:creationId xmlns="" xmlns:a16="http://schemas.microsoft.com/office/drawing/2014/main" id="{C429121C-12B0-452F-8AF1-C9EAFE1E0D13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138">
                  <a:extLst>
                    <a:ext uri="{FF2B5EF4-FFF2-40B4-BE49-F238E27FC236}">
                      <a16:creationId xmlns="" xmlns:a16="http://schemas.microsoft.com/office/drawing/2014/main" id="{BA7FC95A-DC3E-4208-B693-FA28EEF94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139">
                  <a:extLst>
                    <a:ext uri="{FF2B5EF4-FFF2-40B4-BE49-F238E27FC236}">
                      <a16:creationId xmlns="" xmlns:a16="http://schemas.microsoft.com/office/drawing/2014/main" id="{C84CC659-080F-4B06-ADE4-E09239C70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140">
                  <a:extLst>
                    <a:ext uri="{FF2B5EF4-FFF2-40B4-BE49-F238E27FC236}">
                      <a16:creationId xmlns="" xmlns:a16="http://schemas.microsoft.com/office/drawing/2014/main" id="{B64135D1-0B76-4D72-99EA-6B63E9008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141">
                  <a:extLst>
                    <a:ext uri="{FF2B5EF4-FFF2-40B4-BE49-F238E27FC236}">
                      <a16:creationId xmlns="" xmlns:a16="http://schemas.microsoft.com/office/drawing/2014/main" id="{436F0A59-D151-4B9F-9877-F485B41107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142">
                  <a:extLst>
                    <a:ext uri="{FF2B5EF4-FFF2-40B4-BE49-F238E27FC236}">
                      <a16:creationId xmlns="" xmlns:a16="http://schemas.microsoft.com/office/drawing/2014/main" id="{AB32C21A-CEB0-4A19-B2CC-54A618D09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143">
                  <a:extLst>
                    <a:ext uri="{FF2B5EF4-FFF2-40B4-BE49-F238E27FC236}">
                      <a16:creationId xmlns="" xmlns:a16="http://schemas.microsoft.com/office/drawing/2014/main" id="{A587C92A-EBA7-4310-8F82-12E2C7621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144">
                  <a:extLst>
                    <a:ext uri="{FF2B5EF4-FFF2-40B4-BE49-F238E27FC236}">
                      <a16:creationId xmlns="" xmlns:a16="http://schemas.microsoft.com/office/drawing/2014/main" id="{924C944C-F178-4103-A4A2-5DBFC653F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83 CuadroTexto"/>
                <p:cNvSpPr txBox="1"/>
                <p:nvPr/>
              </p:nvSpPr>
              <p:spPr>
                <a:xfrm>
                  <a:off x="2307808" y="1529259"/>
                  <a:ext cx="4966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𝐼𝑁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84" name="8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808" y="1529259"/>
                  <a:ext cx="496674" cy="30777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25 Grupo"/>
          <p:cNvGrpSpPr/>
          <p:nvPr/>
        </p:nvGrpSpPr>
        <p:grpSpPr>
          <a:xfrm>
            <a:off x="876069" y="906625"/>
            <a:ext cx="9220718" cy="1137339"/>
            <a:chOff x="876069" y="906625"/>
            <a:chExt cx="9220718" cy="11373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19 Rectángulo"/>
                <p:cNvSpPr/>
                <p:nvPr/>
              </p:nvSpPr>
              <p:spPr>
                <a:xfrm>
                  <a:off x="8061614" y="906625"/>
                  <a:ext cx="203517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CR" sz="1400" dirty="0" smtClean="0"/>
                    <a:t>Resistencia de entrada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20" name="19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1614" y="906625"/>
                  <a:ext cx="2035173" cy="30777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599" t="-2000" b="-20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21 Conector angular"/>
            <p:cNvCxnSpPr/>
            <p:nvPr/>
          </p:nvCxnSpPr>
          <p:spPr>
            <a:xfrm flipV="1">
              <a:off x="1302288" y="1550878"/>
              <a:ext cx="650883" cy="493086"/>
            </a:xfrm>
            <a:prstGeom prst="bentConnector3">
              <a:avLst>
                <a:gd name="adj1" fmla="val -1086"/>
              </a:avLst>
            </a:prstGeom>
            <a:ln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23 Rectángulo"/>
                <p:cNvSpPr/>
                <p:nvPr/>
              </p:nvSpPr>
              <p:spPr>
                <a:xfrm>
                  <a:off x="876069" y="1669507"/>
                  <a:ext cx="34836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s-CR" sz="1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s-CR" sz="1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23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69" y="1669507"/>
                  <a:ext cx="348364" cy="30777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84 CuadroTexto"/>
              <p:cNvSpPr txBox="1"/>
              <p:nvPr/>
            </p:nvSpPr>
            <p:spPr>
              <a:xfrm>
                <a:off x="8159899" y="1497402"/>
                <a:ext cx="3228537" cy="1222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1400" dirty="0" smtClean="0"/>
                  <a:t>Demuestre que para este circuito la resistencia de entrada viene dada por</a:t>
                </a:r>
              </a:p>
              <a:p>
                <a:endParaRPr lang="es-CR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‖"/>
                          <m:endChr m:val=""/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C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𝐼𝑁</m:t>
                          </m:r>
                        </m:sub>
                      </m:sSub>
                      <m:d>
                        <m:d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1+</m:t>
                          </m:r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R" sz="14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85" name="8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899" y="1497402"/>
                <a:ext cx="3228537" cy="1222707"/>
              </a:xfrm>
              <a:prstGeom prst="rect">
                <a:avLst/>
              </a:prstGeom>
              <a:blipFill rotWithShape="1">
                <a:blip r:embed="rId21"/>
                <a:stretch>
                  <a:fillRect l="-567" t="-500" b="-29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26 Rectángulo"/>
              <p:cNvSpPr/>
              <p:nvPr/>
            </p:nvSpPr>
            <p:spPr>
              <a:xfrm>
                <a:off x="8290864" y="3217119"/>
                <a:ext cx="277659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R" sz="1400" dirty="0" smtClean="0"/>
                  <a:t>Si se tratara de un </a:t>
                </a:r>
                <a:r>
                  <a:rPr lang="es-CR" sz="1400" dirty="0" err="1" smtClean="0"/>
                  <a:t>amp</a:t>
                </a:r>
                <a:r>
                  <a:rPr lang="es-CR" sz="1400" dirty="0" smtClean="0"/>
                  <a:t> </a:t>
                </a:r>
                <a:r>
                  <a:rPr lang="es-CR" sz="1400" dirty="0" err="1" smtClean="0"/>
                  <a:t>op</a:t>
                </a:r>
                <a:r>
                  <a:rPr lang="es-CR" sz="1400" dirty="0" smtClean="0"/>
                  <a:t> LM741</a:t>
                </a:r>
                <a:br>
                  <a:rPr lang="es-CR" sz="1400" dirty="0" smtClean="0"/>
                </a:br>
                <a:r>
                  <a:rPr lang="es-CR" sz="1400" dirty="0" smtClean="0"/>
                  <a:t>¿Cuál sería la resistencia de entrada típica si </a:t>
                </a:r>
                <a14:m>
                  <m:oMath xmlns:m="http://schemas.openxmlformats.org/officeDocument/2006/math">
                    <m:r>
                      <a:rPr lang="es-CR" sz="14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CR" sz="1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CR" sz="1400" b="0" i="1" smtClean="0">
                        <a:latin typeface="Cambria Math"/>
                      </a:rPr>
                      <m:t>=1</m:t>
                    </m:r>
                    <m:r>
                      <a:rPr lang="es-CR" sz="1400" b="0" i="1" smtClean="0">
                        <a:latin typeface="Cambria Math"/>
                      </a:rPr>
                      <m:t>𝐾</m:t>
                    </m:r>
                    <m:r>
                      <m:rPr>
                        <m:sty m:val="p"/>
                      </m:rPr>
                      <a:rPr lang="el-GR" sz="1400" b="0" i="1" smtClean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s-CR" sz="1400" dirty="0" smtClean="0"/>
                  <a:t>? ¿Cuál sería la mínima?</a:t>
                </a:r>
                <a:endParaRPr lang="es-CR" sz="1400" dirty="0"/>
              </a:p>
            </p:txBody>
          </p:sp>
        </mc:Choice>
        <mc:Fallback xmlns="">
          <p:sp>
            <p:nvSpPr>
              <p:cNvPr id="27" name="2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864" y="3217119"/>
                <a:ext cx="2776599" cy="954107"/>
              </a:xfrm>
              <a:prstGeom prst="rect">
                <a:avLst/>
              </a:prstGeom>
              <a:blipFill rotWithShape="1">
                <a:blip r:embed="rId22"/>
                <a:stretch>
                  <a:fillRect l="-439" t="-641" r="-1974" b="-576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11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85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15 Grupo"/>
          <p:cNvGrpSpPr/>
          <p:nvPr/>
        </p:nvGrpSpPr>
        <p:grpSpPr>
          <a:xfrm>
            <a:off x="2041261" y="1165043"/>
            <a:ext cx="3309560" cy="959051"/>
            <a:chOff x="1071371" y="1741159"/>
            <a:chExt cx="3309560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82520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/>
                  <a:t>-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071371" y="1996014"/>
              <a:ext cx="11256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724998" y="2402992"/>
              <a:ext cx="4703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12830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5621575" y="1474871"/>
                <a:ext cx="9735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75" y="1474871"/>
                <a:ext cx="973535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1875" r="-625" b="-15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2189525" y="1763725"/>
                <a:ext cx="4489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25" y="1763725"/>
                <a:ext cx="448905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181">
            <a:extLst>
              <a:ext uri="{FF2B5EF4-FFF2-40B4-BE49-F238E27FC236}">
                <a16:creationId xmlns="" xmlns:a16="http://schemas.microsoft.com/office/drawing/2014/main" id="{E718E817-932D-4DA6-87B9-4086E8FF86C5}"/>
              </a:ext>
            </a:extLst>
          </p:cNvPr>
          <p:cNvGrpSpPr/>
          <p:nvPr/>
        </p:nvGrpSpPr>
        <p:grpSpPr>
          <a:xfrm>
            <a:off x="3616507" y="1295177"/>
            <a:ext cx="55282" cy="119978"/>
            <a:chOff x="7132321" y="4612913"/>
            <a:chExt cx="119270" cy="287888"/>
          </a:xfrm>
        </p:grpSpPr>
        <p:sp>
          <p:nvSpPr>
            <p:cNvPr id="67" name="Oval 177">
              <a:extLst>
                <a:ext uri="{FF2B5EF4-FFF2-40B4-BE49-F238E27FC236}">
                  <a16:creationId xmlns="" xmlns:a16="http://schemas.microsoft.com/office/drawing/2014/main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179">
              <a:extLst>
                <a:ext uri="{FF2B5EF4-FFF2-40B4-BE49-F238E27FC236}">
                  <a16:creationId xmlns="" xmlns:a16="http://schemas.microsoft.com/office/drawing/2014/main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3509195" y="1059684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195" y="1059684"/>
                <a:ext cx="488980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7500" r="-75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182">
            <a:extLst>
              <a:ext uri="{FF2B5EF4-FFF2-40B4-BE49-F238E27FC236}">
                <a16:creationId xmlns="" xmlns:a16="http://schemas.microsoft.com/office/drawing/2014/main" id="{0646D11C-040D-43CA-8143-1B110D2FB131}"/>
              </a:ext>
            </a:extLst>
          </p:cNvPr>
          <p:cNvGrpSpPr/>
          <p:nvPr/>
        </p:nvGrpSpPr>
        <p:grpSpPr>
          <a:xfrm rot="10800000">
            <a:off x="3616203" y="1878139"/>
            <a:ext cx="55282" cy="119978"/>
            <a:chOff x="7132321" y="4612913"/>
            <a:chExt cx="119270" cy="287888"/>
          </a:xfrm>
        </p:grpSpPr>
        <p:sp>
          <p:nvSpPr>
            <p:cNvPr id="71" name="Oval 183">
              <a:extLst>
                <a:ext uri="{FF2B5EF4-FFF2-40B4-BE49-F238E27FC236}">
                  <a16:creationId xmlns="" xmlns:a16="http://schemas.microsoft.com/office/drawing/2014/main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184">
              <a:extLst>
                <a:ext uri="{FF2B5EF4-FFF2-40B4-BE49-F238E27FC236}">
                  <a16:creationId xmlns="" xmlns:a16="http://schemas.microsoft.com/office/drawing/2014/main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3498928" y="2095301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/>
                        </a:rPr>
                        <m:t>15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928" y="2095301"/>
                <a:ext cx="488980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2500" r="-7500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59 CuadroTexto"/>
              <p:cNvSpPr txBox="1"/>
              <p:nvPr/>
            </p:nvSpPr>
            <p:spPr>
              <a:xfrm>
                <a:off x="2543030" y="1081344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0" name="5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030" y="1081344"/>
                <a:ext cx="45890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105 Rectángulo"/>
              <p:cNvSpPr/>
              <p:nvPr/>
            </p:nvSpPr>
            <p:spPr>
              <a:xfrm>
                <a:off x="5621575" y="1875088"/>
                <a:ext cx="14092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06" name="10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75" y="1875088"/>
                <a:ext cx="1409297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4347203" y="2138759"/>
            <a:ext cx="290336" cy="76507"/>
            <a:chOff x="7529811" y="3713163"/>
            <a:chExt cx="640072" cy="158750"/>
          </a:xfrm>
        </p:grpSpPr>
        <p:cxnSp>
          <p:nvCxnSpPr>
            <p:cNvPr id="144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4354557" y="2871376"/>
            <a:ext cx="290336" cy="76507"/>
            <a:chOff x="7529811" y="3713163"/>
            <a:chExt cx="640072" cy="158750"/>
          </a:xfrm>
        </p:grpSpPr>
        <p:cxnSp>
          <p:nvCxnSpPr>
            <p:cNvPr id="135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109 CuadroTexto"/>
              <p:cNvSpPr txBox="1"/>
              <p:nvPr/>
            </p:nvSpPr>
            <p:spPr>
              <a:xfrm>
                <a:off x="4622722" y="2057366"/>
                <a:ext cx="4140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0" name="10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722" y="2057366"/>
                <a:ext cx="414088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114 CuadroTexto"/>
              <p:cNvSpPr txBox="1"/>
              <p:nvPr/>
            </p:nvSpPr>
            <p:spPr>
              <a:xfrm>
                <a:off x="4618554" y="2727378"/>
                <a:ext cx="418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5" name="1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554" y="2727378"/>
                <a:ext cx="418256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127 Conector recto"/>
          <p:cNvCxnSpPr/>
          <p:nvPr/>
        </p:nvCxnSpPr>
        <p:spPr>
          <a:xfrm flipV="1">
            <a:off x="4490716" y="1644568"/>
            <a:ext cx="0" cy="44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recto"/>
          <p:cNvCxnSpPr/>
          <p:nvPr/>
        </p:nvCxnSpPr>
        <p:spPr>
          <a:xfrm>
            <a:off x="2681587" y="2516873"/>
            <a:ext cx="18058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recto"/>
          <p:cNvCxnSpPr/>
          <p:nvPr/>
        </p:nvCxnSpPr>
        <p:spPr>
          <a:xfrm flipH="1" flipV="1">
            <a:off x="2677483" y="1820714"/>
            <a:ext cx="7410" cy="696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"/>
          <p:cNvCxnSpPr/>
          <p:nvPr/>
        </p:nvCxnSpPr>
        <p:spPr>
          <a:xfrm flipV="1">
            <a:off x="4490716" y="2328416"/>
            <a:ext cx="0" cy="44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Conector recto"/>
          <p:cNvCxnSpPr/>
          <p:nvPr/>
        </p:nvCxnSpPr>
        <p:spPr>
          <a:xfrm flipV="1">
            <a:off x="4501982" y="3035155"/>
            <a:ext cx="0" cy="223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1895167" y="1424497"/>
            <a:ext cx="292187" cy="249891"/>
            <a:chOff x="6176852" y="2698817"/>
            <a:chExt cx="292187" cy="249891"/>
          </a:xfrm>
        </p:grpSpPr>
        <p:cxnSp>
          <p:nvCxnSpPr>
            <p:cNvPr id="155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165 CuadroTexto"/>
              <p:cNvSpPr txBox="1"/>
              <p:nvPr/>
            </p:nvSpPr>
            <p:spPr>
              <a:xfrm>
                <a:off x="4298016" y="3271993"/>
                <a:ext cx="407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66" name="16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016" y="3271993"/>
                <a:ext cx="407932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12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883348"/>
                  </p:ext>
                </p:extLst>
              </p:nvPr>
            </p:nvGraphicFramePr>
            <p:xfrm>
              <a:off x="427062" y="4178444"/>
              <a:ext cx="4377344" cy="2322005"/>
            </p:xfrm>
            <a:graphic>
              <a:graphicData uri="http://schemas.openxmlformats.org/drawingml/2006/table">
                <a:tbl>
                  <a:tblPr/>
                  <a:tblGrid>
                    <a:gridCol w="728118"/>
                    <a:gridCol w="728118"/>
                    <a:gridCol w="954905"/>
                    <a:gridCol w="1034998"/>
                    <a:gridCol w="931205"/>
                  </a:tblGrid>
                  <a:tr h="2248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CR" sz="1400" b="0" i="1" smtClean="0">
                                        <a:latin typeface="Cambria Math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s-CR" sz="1400" dirty="0" smtClean="0"/>
                            <a:t> (</a:t>
                          </a:r>
                          <a:r>
                            <a:rPr lang="es-CR" sz="1400" dirty="0" err="1" smtClean="0"/>
                            <a:t>mV</a:t>
                          </a:r>
                          <a:r>
                            <a:rPr lang="es-CR" sz="1400" dirty="0" smtClean="0"/>
                            <a:t>)</a:t>
                          </a:r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R" sz="14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CR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R" sz="1400" b="0" i="1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s-CR" sz="1400" b="0" i="1" smtClean="0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s-CR" sz="14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R" sz="1400" b="0" i="1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s-CR" sz="14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 row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sz="1400" dirty="0" smtClean="0"/>
                            <a:t>1V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CR" sz="1600" dirty="0"/>
                        </a:p>
                      </a:txBody>
                      <a:tcPr anchor="ctr" anchorCtr="1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1 000</m:t>
                                </m:r>
                              </m:oMath>
                            </m:oMathPara>
                          </a14:m>
                          <a:endParaRPr lang="es-CR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 vMerge="1"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10 000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 vMerge="1"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0" smtClean="0">
                                    <a:latin typeface="Cambria Math"/>
                                  </a:rPr>
                                  <m:t>00 000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5V</a:t>
                          </a:r>
                          <a:endParaRPr lang="es-CR" sz="1400" dirty="0"/>
                        </a:p>
                      </a:txBody>
                      <a:tcPr anchor="ctr" anchorCtr="1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1 000</m:t>
                                </m:r>
                              </m:oMath>
                            </m:oMathPara>
                          </a14:m>
                          <a:endParaRPr lang="es-CR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 vMerge="1"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10 000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4886">
                    <a:tc vMerge="1"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s-CR" sz="1400" b="0" i="0" smtClean="0">
                                    <a:latin typeface="Cambria Math"/>
                                  </a:rPr>
                                  <m:t>00 000</m:t>
                                </m:r>
                              </m:oMath>
                            </m:oMathPara>
                          </a14:m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12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883348"/>
                  </p:ext>
                </p:extLst>
              </p:nvPr>
            </p:nvGraphicFramePr>
            <p:xfrm>
              <a:off x="427062" y="4178444"/>
              <a:ext cx="4377344" cy="2322005"/>
            </p:xfrm>
            <a:graphic>
              <a:graphicData uri="http://schemas.openxmlformats.org/drawingml/2006/table">
                <a:tbl>
                  <a:tblPr/>
                  <a:tblGrid>
                    <a:gridCol w="728118"/>
                    <a:gridCol w="728118"/>
                    <a:gridCol w="954905"/>
                    <a:gridCol w="1034998"/>
                    <a:gridCol w="931205"/>
                  </a:tblGrid>
                  <a:tr h="493205"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t="-1235" r="-504202" b="-3716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99167" t="-1235" r="-400000" b="-3716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153205" t="-1235" r="-207692" b="-3716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232353" t="-1235" r="-90588" b="-3716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369281" t="-1235" r="-654" b="-371605"/>
                          </a:stretch>
                        </a:blipFill>
                      </a:tcPr>
                    </a:tc>
                  </a:tr>
                  <a:tr h="304800">
                    <a:tc rowSpan="3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R" sz="1400" dirty="0" smtClean="0"/>
                            <a:t>1V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CR" sz="1600" dirty="0"/>
                        </a:p>
                      </a:txBody>
                      <a:tcPr anchor="ctr" anchorCtr="1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99167" t="-164000" r="-400000" b="-5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99167" t="-264000" r="-400000" b="-4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99167" t="-364000" r="-400000" b="-3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s-CR" sz="1400" dirty="0" smtClean="0"/>
                            <a:t>5V</a:t>
                          </a:r>
                          <a:endParaRPr lang="es-CR" sz="1400" dirty="0"/>
                        </a:p>
                      </a:txBody>
                      <a:tcPr anchor="ctr" anchorCtr="1"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99167" t="-464000" r="-400000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3"/>
                          <a:stretch>
                            <a:fillRect l="-99167" t="-564000" r="-400000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C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 rotWithShape="1">
                          <a:blip r:embed="rId13"/>
                          <a:stretch>
                            <a:fillRect l="-99167" t="-664000" r="-40000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C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4" name="73 CuadroTexto"/>
          <p:cNvSpPr txBox="1"/>
          <p:nvPr/>
        </p:nvSpPr>
        <p:spPr>
          <a:xfrm>
            <a:off x="8359254" y="281626"/>
            <a:ext cx="2843696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R" dirty="0" smtClean="0"/>
              <a:t>Práctica para la casa  #11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Rectángulo"/>
              <p:cNvSpPr/>
              <p:nvPr/>
            </p:nvSpPr>
            <p:spPr>
              <a:xfrm>
                <a:off x="7279574" y="772538"/>
                <a:ext cx="4370399" cy="57611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s-CR" sz="1400" dirty="0" smtClean="0"/>
                  <a:t>Demuestre </a:t>
                </a:r>
                <a:r>
                  <a:rPr lang="es-CR" sz="1400" dirty="0"/>
                  <a:t>que el valor q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R" sz="1400">
                        <a:latin typeface="Cambria Math"/>
                      </a:rPr>
                      <m:t>ue</m:t>
                    </m:r>
                    <m:r>
                      <a:rPr lang="es-CR" sz="14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s-CR" sz="1400">
                        <a:latin typeface="Cambria Math"/>
                      </a:rPr>
                      <m:t>debe</m:t>
                    </m:r>
                    <m:r>
                      <a:rPr lang="es-CR" sz="14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s-CR" sz="1400">
                        <a:latin typeface="Cambria Math"/>
                      </a:rPr>
                      <m:t>tener</m:t>
                    </m:r>
                    <m:r>
                      <a:rPr lang="es-CR" sz="14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s-CR" sz="1400" dirty="0"/>
                  <a:t> para que el  circuito se estabilice, está dado por la fórmula:</a:t>
                </a:r>
                <a:br>
                  <a:rPr lang="es-CR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C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200" i="1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s-CR" sz="1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CR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es-CR" sz="12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s-C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s-CR" sz="1200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lang="es-CR" sz="1200" i="1">
                            <a:latin typeface="Cambria Math"/>
                          </a:rPr>
                          <m:t>1+</m:t>
                        </m:r>
                        <m:d>
                          <m:dPr>
                            <m:ctrlPr>
                              <a:rPr lang="es-CR" sz="1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CR" sz="1200" b="0" i="1" smtClean="0">
                                <a:latin typeface="Cambria Math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s-C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s-CR" sz="1200" i="1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s-CR" sz="120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CR" sz="1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CR" sz="1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C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den>
                    </m:f>
                    <m:sSub>
                      <m:sSubPr>
                        <m:ctrlPr>
                          <a:rPr lang="es-C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2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s-CR" sz="1400" dirty="0" smtClean="0"/>
              </a:p>
              <a:p>
                <a:pPr marL="342900" indent="-342900">
                  <a:buAutoNum type="arabicPeriod"/>
                </a:pPr>
                <a:r>
                  <a:rPr lang="es-CR" sz="1400" dirty="0" smtClean="0"/>
                  <a:t>Llene la tabla mostrada tomando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CR" sz="1400" i="1">
                        <a:latin typeface="Cambria Math"/>
                      </a:rPr>
                      <m:t>=</m:t>
                    </m:r>
                    <m:r>
                      <a:rPr lang="es-CR" sz="1400" b="0" i="1" smtClean="0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R" sz="1400" dirty="0" smtClean="0"/>
                  <a:t> 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s-CR" sz="1400" dirty="0"/>
                  <a:t>De acuerdo con los resultados de la tabla se puede decir que cuando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s-CR" sz="1400" i="1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s-CR" sz="1400" dirty="0" smtClean="0"/>
                  <a:t/>
                </a:r>
                <a:br>
                  <a:rPr lang="es-CR" sz="14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s-CR" sz="14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endParaRPr lang="es-CR" sz="1400" dirty="0" smtClean="0">
                  <a:ea typeface="Cambria Math"/>
                </a:endParaRPr>
              </a:p>
              <a:p>
                <a:pPr marL="342900" indent="-342900">
                  <a:buFontTx/>
                  <a:buAutoNum type="arabicPeriod"/>
                </a:pPr>
                <a:endParaRPr lang="es-CR" sz="14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s-CR" sz="1400" i="1">
                          <a:latin typeface="Cambria Math"/>
                          <a:ea typeface="Cambria Math"/>
                        </a:rPr>
                        <m:t>→</m:t>
                      </m:r>
                    </m:oMath>
                  </m:oMathPara>
                </a14:m>
                <a:endParaRPr lang="es-CR" sz="1400" dirty="0" smtClean="0"/>
              </a:p>
              <a:p>
                <a:pPr marL="342900" indent="-342900">
                  <a:buFont typeface="+mj-lt"/>
                  <a:buAutoNum type="arabicPeriod" startAt="4"/>
                </a:pPr>
                <a:r>
                  <a:rPr lang="es-CR" sz="1400" dirty="0"/>
                  <a:t>Demuestre que el valor </a:t>
                </a:r>
                <a:r>
                  <a:rPr lang="es-CR" sz="1400" dirty="0" smtClean="0"/>
                  <a:t>de la ganancia de lazo cerrado , </a:t>
                </a:r>
                <a:r>
                  <a:rPr lang="es-CR" sz="1400" dirty="0"/>
                  <a:t>está dado por la fórmula:</a:t>
                </a:r>
                <a:br>
                  <a:rPr lang="es-CR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C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s-CR" sz="1200" b="0" i="1" smtClean="0">
                            <a:latin typeface="Cambria Math"/>
                          </a:rPr>
                          <m:t>𝑉</m:t>
                        </m:r>
                      </m:sub>
                    </m:sSub>
                    <m:r>
                      <a:rPr lang="es-CR" sz="1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CR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es-CR" sz="1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s-C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CR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s-CR" sz="1400" dirty="0" smtClean="0"/>
              </a:p>
              <a:p>
                <a:pPr marL="342900" indent="-342900">
                  <a:buFont typeface="+mj-lt"/>
                  <a:buAutoNum type="arabicPeriod" startAt="4"/>
                </a:pPr>
                <a:endParaRPr lang="es-CR" sz="1400" dirty="0" smtClean="0"/>
              </a:p>
              <a:p>
                <a:pPr marL="342900" indent="-342900">
                  <a:buFontTx/>
                  <a:buAutoNum type="arabicPeriod" startAt="4"/>
                </a:pPr>
                <a:r>
                  <a:rPr lang="es-CR" sz="1400" dirty="0"/>
                  <a:t>Demuestre que para este circuito la resistencia de entrada viene dada </a:t>
                </a:r>
                <a:r>
                  <a:rPr lang="es-CR" sz="1400" dirty="0" smtClean="0"/>
                  <a:t>por:</a:t>
                </a:r>
                <a:br>
                  <a:rPr lang="es-CR" sz="1400" dirty="0" smtClean="0"/>
                </a:br>
                <a:endParaRPr lang="es-CR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CR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𝐼𝑁</m:t>
                          </m:r>
                        </m:sub>
                      </m:sSub>
                      <m:d>
                        <m:dPr>
                          <m:ctrlPr>
                            <a:rPr lang="es-CR" sz="1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R" sz="1400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s-CR" sz="14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𝐼𝑁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CR" sz="1400" dirty="0" smtClean="0"/>
              </a:p>
              <a:p>
                <a:endParaRPr lang="es-CR" sz="1400" dirty="0" smtClean="0"/>
              </a:p>
              <a:p>
                <a:pPr marL="342900" indent="-342900">
                  <a:buFont typeface="+mj-lt"/>
                  <a:buAutoNum type="arabicPeriod" startAt="6"/>
                </a:pPr>
                <a:r>
                  <a:rPr lang="es-CR" sz="1400" dirty="0"/>
                  <a:t>Si se tratara de un </a:t>
                </a:r>
                <a:r>
                  <a:rPr lang="es-CR" sz="1400" dirty="0" err="1"/>
                  <a:t>amp</a:t>
                </a:r>
                <a:r>
                  <a:rPr lang="es-CR" sz="1400" dirty="0"/>
                  <a:t> </a:t>
                </a:r>
                <a:r>
                  <a:rPr lang="es-CR" sz="1400" dirty="0" err="1"/>
                  <a:t>op</a:t>
                </a:r>
                <a:r>
                  <a:rPr lang="es-CR" sz="1400" dirty="0"/>
                  <a:t> LM741</a:t>
                </a:r>
                <a:br>
                  <a:rPr lang="es-CR" sz="1400" dirty="0"/>
                </a:br>
                <a:r>
                  <a:rPr lang="es-CR" sz="1400" dirty="0"/>
                  <a:t>¿Cuál sería la resistencia de entrada típica si </a:t>
                </a:r>
                <a14:m>
                  <m:oMath xmlns:m="http://schemas.openxmlformats.org/officeDocument/2006/math">
                    <m:r>
                      <a:rPr lang="es-CR" sz="14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CR" sz="1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b="0" i="1" smtClean="0">
                            <a:latin typeface="Cambria Math"/>
                          </a:rPr>
                          <m:t>2</m:t>
                        </m:r>
                        <m:r>
                          <a:rPr lang="es-CR" sz="1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CR" sz="1400" i="1">
                        <a:latin typeface="Cambria Math"/>
                      </a:rPr>
                      <m:t>=</m:t>
                    </m:r>
                    <m:r>
                      <a:rPr lang="es-CR" sz="1400" b="0" i="1" smtClean="0">
                        <a:latin typeface="Cambria Math"/>
                      </a:rPr>
                      <m:t>2</m:t>
                    </m:r>
                    <m:r>
                      <a:rPr lang="es-CR" sz="1400" i="1">
                        <a:latin typeface="Cambria Math"/>
                      </a:rPr>
                      <m:t>𝐾</m:t>
                    </m:r>
                    <m:r>
                      <m:rPr>
                        <m:sty m:val="p"/>
                      </m:rPr>
                      <a:rPr lang="el-GR" sz="1400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s-CR" sz="1400" dirty="0"/>
                  <a:t>? ¿Cuál sería la mínima?</a:t>
                </a:r>
              </a:p>
              <a:p>
                <a:endParaRPr lang="es-CR" sz="1400" dirty="0" smtClean="0"/>
              </a:p>
            </p:txBody>
          </p:sp>
        </mc:Choice>
        <mc:Fallback xmlns="">
          <p:sp>
            <p:nvSpPr>
              <p:cNvPr id="2" name="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574" y="772538"/>
                <a:ext cx="4370399" cy="5761129"/>
              </a:xfrm>
              <a:prstGeom prst="rect">
                <a:avLst/>
              </a:prstGeom>
              <a:blipFill rotWithShape="1">
                <a:blip r:embed="rId14"/>
                <a:stretch>
                  <a:fillRect l="-418" t="-31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60 CuadroTexto"/>
              <p:cNvSpPr txBox="1"/>
              <p:nvPr/>
            </p:nvSpPr>
            <p:spPr>
              <a:xfrm>
                <a:off x="225631" y="230970"/>
                <a:ext cx="72580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000" dirty="0" smtClean="0"/>
                  <a:t>El Amplificador Inversor ideal con Realimentación Negativa </a:t>
                </a:r>
                <a14:m>
                  <m:oMath xmlns:m="http://schemas.openxmlformats.org/officeDocument/2006/math">
                    <m:r>
                      <a:rPr lang="es-CR" sz="1200">
                        <a:latin typeface="Cambria Math"/>
                      </a:rPr>
                      <m:t>(</m:t>
                    </m:r>
                    <m:r>
                      <a:rPr lang="es-CR" sz="1200" i="1">
                        <a:latin typeface="Cambria Math"/>
                      </a:rPr>
                      <m:t>𝐶𝑀𝑅𝑅</m:t>
                    </m:r>
                    <m:r>
                      <a:rPr lang="es-CR" sz="1200" i="1">
                        <a:latin typeface="Cambria Math"/>
                        <a:ea typeface="Cambria Math"/>
                      </a:rPr>
                      <m:t>→∞)</m:t>
                    </m:r>
                  </m:oMath>
                </a14:m>
                <a:endParaRPr lang="es-CR" sz="1200" dirty="0"/>
              </a:p>
            </p:txBody>
          </p:sp>
        </mc:Choice>
        <mc:Fallback xmlns="">
          <p:sp>
            <p:nvSpPr>
              <p:cNvPr id="61" name="6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31" y="230970"/>
                <a:ext cx="7258013" cy="400110"/>
              </a:xfrm>
              <a:prstGeom prst="rect">
                <a:avLst/>
              </a:prstGeom>
              <a:blipFill rotWithShape="1">
                <a:blip r:embed="rId15"/>
                <a:stretch>
                  <a:fillRect l="-840" t="-7576" b="-2575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62 Grupo"/>
          <p:cNvGrpSpPr/>
          <p:nvPr/>
        </p:nvGrpSpPr>
        <p:grpSpPr>
          <a:xfrm>
            <a:off x="3052439" y="1517169"/>
            <a:ext cx="619350" cy="312836"/>
            <a:chOff x="2185132" y="1529259"/>
            <a:chExt cx="619350" cy="312836"/>
          </a:xfrm>
        </p:grpSpPr>
        <p:grpSp>
          <p:nvGrpSpPr>
            <p:cNvPr id="65" name="64 Grupo"/>
            <p:cNvGrpSpPr/>
            <p:nvPr/>
          </p:nvGrpSpPr>
          <p:grpSpPr>
            <a:xfrm>
              <a:off x="2185132" y="1538733"/>
              <a:ext cx="225632" cy="303362"/>
              <a:chOff x="6593417" y="907527"/>
              <a:chExt cx="225632" cy="303362"/>
            </a:xfrm>
          </p:grpSpPr>
          <p:sp>
            <p:nvSpPr>
              <p:cNvPr id="75" name="74 Rectángulo"/>
              <p:cNvSpPr/>
              <p:nvPr/>
            </p:nvSpPr>
            <p:spPr>
              <a:xfrm>
                <a:off x="6593417" y="907527"/>
                <a:ext cx="225632" cy="303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grpSp>
            <p:nvGrpSpPr>
              <p:cNvPr id="76" name="Group 135">
                <a:extLst>
                  <a:ext uri="{FF2B5EF4-FFF2-40B4-BE49-F238E27FC236}">
                    <a16:creationId xmlns="" xmlns:a16="http://schemas.microsoft.com/office/drawing/2014/main" id="{D8D775AA-505E-4D39-AF1F-3B88F05CF36F}"/>
                  </a:ext>
                </a:extLst>
              </p:cNvPr>
              <p:cNvGrpSpPr/>
              <p:nvPr/>
            </p:nvGrpSpPr>
            <p:grpSpPr>
              <a:xfrm rot="5400000">
                <a:off x="6566027" y="1014442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77" name="Straight Connector 136">
                  <a:extLst>
                    <a:ext uri="{FF2B5EF4-FFF2-40B4-BE49-F238E27FC236}">
                      <a16:creationId xmlns="" xmlns:a16="http://schemas.microsoft.com/office/drawing/2014/main" id="{274849B0-67CD-4210-85C8-42433B4A387E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137">
                  <a:extLst>
                    <a:ext uri="{FF2B5EF4-FFF2-40B4-BE49-F238E27FC236}">
                      <a16:creationId xmlns="" xmlns:a16="http://schemas.microsoft.com/office/drawing/2014/main" id="{C429121C-12B0-452F-8AF1-C9EAFE1E0D13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138">
                  <a:extLst>
                    <a:ext uri="{FF2B5EF4-FFF2-40B4-BE49-F238E27FC236}">
                      <a16:creationId xmlns="" xmlns:a16="http://schemas.microsoft.com/office/drawing/2014/main" id="{BA7FC95A-DC3E-4208-B693-FA28EEF94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139">
                  <a:extLst>
                    <a:ext uri="{FF2B5EF4-FFF2-40B4-BE49-F238E27FC236}">
                      <a16:creationId xmlns="" xmlns:a16="http://schemas.microsoft.com/office/drawing/2014/main" id="{C84CC659-080F-4B06-ADE4-E09239C70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140">
                  <a:extLst>
                    <a:ext uri="{FF2B5EF4-FFF2-40B4-BE49-F238E27FC236}">
                      <a16:creationId xmlns="" xmlns:a16="http://schemas.microsoft.com/office/drawing/2014/main" id="{B64135D1-0B76-4D72-99EA-6B63E9008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141">
                  <a:extLst>
                    <a:ext uri="{FF2B5EF4-FFF2-40B4-BE49-F238E27FC236}">
                      <a16:creationId xmlns="" xmlns:a16="http://schemas.microsoft.com/office/drawing/2014/main" id="{436F0A59-D151-4B9F-9877-F485B41107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142">
                  <a:extLst>
                    <a:ext uri="{FF2B5EF4-FFF2-40B4-BE49-F238E27FC236}">
                      <a16:creationId xmlns="" xmlns:a16="http://schemas.microsoft.com/office/drawing/2014/main" id="{AB32C21A-CEB0-4A19-B2CC-54A618D09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143">
                  <a:extLst>
                    <a:ext uri="{FF2B5EF4-FFF2-40B4-BE49-F238E27FC236}">
                      <a16:creationId xmlns="" xmlns:a16="http://schemas.microsoft.com/office/drawing/2014/main" id="{A587C92A-EBA7-4310-8F82-12E2C7621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144">
                  <a:extLst>
                    <a:ext uri="{FF2B5EF4-FFF2-40B4-BE49-F238E27FC236}">
                      <a16:creationId xmlns="" xmlns:a16="http://schemas.microsoft.com/office/drawing/2014/main" id="{924C944C-F178-4103-A4A2-5DBFC653F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65 CuadroTexto"/>
                <p:cNvSpPr txBox="1"/>
                <p:nvPr/>
              </p:nvSpPr>
              <p:spPr>
                <a:xfrm>
                  <a:off x="2307808" y="1529259"/>
                  <a:ext cx="4966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𝐼𝑁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66" name="6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808" y="1529259"/>
                  <a:ext cx="496674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762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15 Grupo"/>
          <p:cNvGrpSpPr/>
          <p:nvPr/>
        </p:nvGrpSpPr>
        <p:grpSpPr>
          <a:xfrm>
            <a:off x="1163137" y="1210889"/>
            <a:ext cx="3309560" cy="959051"/>
            <a:chOff x="1071371" y="1741159"/>
            <a:chExt cx="3309560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82520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/>
                  <a:t>-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071371" y="1996014"/>
              <a:ext cx="11256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724998" y="2402992"/>
              <a:ext cx="4703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12830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4743451" y="1520717"/>
                <a:ext cx="9735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451" y="1520717"/>
                <a:ext cx="973535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1875" r="-625" b="-1463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1311401" y="1809571"/>
                <a:ext cx="4489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401" y="1809571"/>
                <a:ext cx="448905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181">
            <a:extLst>
              <a:ext uri="{FF2B5EF4-FFF2-40B4-BE49-F238E27FC236}">
                <a16:creationId xmlns="" xmlns:a16="http://schemas.microsoft.com/office/drawing/2014/main" id="{E718E817-932D-4DA6-87B9-4086E8FF86C5}"/>
              </a:ext>
            </a:extLst>
          </p:cNvPr>
          <p:cNvGrpSpPr/>
          <p:nvPr/>
        </p:nvGrpSpPr>
        <p:grpSpPr>
          <a:xfrm>
            <a:off x="2738383" y="1341023"/>
            <a:ext cx="55282" cy="119978"/>
            <a:chOff x="7132321" y="4612913"/>
            <a:chExt cx="119270" cy="287888"/>
          </a:xfrm>
        </p:grpSpPr>
        <p:sp>
          <p:nvSpPr>
            <p:cNvPr id="67" name="Oval 177">
              <a:extLst>
                <a:ext uri="{FF2B5EF4-FFF2-40B4-BE49-F238E27FC236}">
                  <a16:creationId xmlns="" xmlns:a16="http://schemas.microsoft.com/office/drawing/2014/main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179">
              <a:extLst>
                <a:ext uri="{FF2B5EF4-FFF2-40B4-BE49-F238E27FC236}">
                  <a16:creationId xmlns="" xmlns:a16="http://schemas.microsoft.com/office/drawing/2014/main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2631071" y="1105530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071" y="1105530"/>
                <a:ext cx="488980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7500" r="-7500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182">
            <a:extLst>
              <a:ext uri="{FF2B5EF4-FFF2-40B4-BE49-F238E27FC236}">
                <a16:creationId xmlns="" xmlns:a16="http://schemas.microsoft.com/office/drawing/2014/main" id="{0646D11C-040D-43CA-8143-1B110D2FB131}"/>
              </a:ext>
            </a:extLst>
          </p:cNvPr>
          <p:cNvGrpSpPr/>
          <p:nvPr/>
        </p:nvGrpSpPr>
        <p:grpSpPr>
          <a:xfrm rot="10800000">
            <a:off x="2738079" y="1923985"/>
            <a:ext cx="55282" cy="119978"/>
            <a:chOff x="7132321" y="4612913"/>
            <a:chExt cx="119270" cy="287888"/>
          </a:xfrm>
        </p:grpSpPr>
        <p:sp>
          <p:nvSpPr>
            <p:cNvPr id="71" name="Oval 183">
              <a:extLst>
                <a:ext uri="{FF2B5EF4-FFF2-40B4-BE49-F238E27FC236}">
                  <a16:creationId xmlns="" xmlns:a16="http://schemas.microsoft.com/office/drawing/2014/main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184">
              <a:extLst>
                <a:ext uri="{FF2B5EF4-FFF2-40B4-BE49-F238E27FC236}">
                  <a16:creationId xmlns="" xmlns:a16="http://schemas.microsoft.com/office/drawing/2014/main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2620804" y="2141147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/>
                        </a:rPr>
                        <m:t>15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804" y="2141147"/>
                <a:ext cx="488980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2500" r="-7500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59 CuadroTexto"/>
              <p:cNvSpPr txBox="1"/>
              <p:nvPr/>
            </p:nvSpPr>
            <p:spPr>
              <a:xfrm>
                <a:off x="1664906" y="1127190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0" name="5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906" y="1127190"/>
                <a:ext cx="45890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81 CuadroTexto"/>
          <p:cNvSpPr txBox="1"/>
          <p:nvPr/>
        </p:nvSpPr>
        <p:spPr>
          <a:xfrm>
            <a:off x="225631" y="230970"/>
            <a:ext cx="5041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El Amplificador No Inversor usado como buffer</a:t>
            </a:r>
            <a:endParaRPr lang="es-CR" sz="1200" dirty="0"/>
          </a:p>
        </p:txBody>
      </p:sp>
      <p:grpSp>
        <p:nvGrpSpPr>
          <p:cNvPr id="108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3469079" y="2184605"/>
            <a:ext cx="290336" cy="76507"/>
            <a:chOff x="7529811" y="3713163"/>
            <a:chExt cx="640072" cy="158750"/>
          </a:xfrm>
        </p:grpSpPr>
        <p:cxnSp>
          <p:nvCxnSpPr>
            <p:cNvPr id="144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3476452" y="2857101"/>
            <a:ext cx="290336" cy="76507"/>
            <a:chOff x="7529811" y="3713163"/>
            <a:chExt cx="640072" cy="158750"/>
          </a:xfrm>
        </p:grpSpPr>
        <p:cxnSp>
          <p:nvCxnSpPr>
            <p:cNvPr id="135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109 CuadroTexto"/>
              <p:cNvSpPr txBox="1"/>
              <p:nvPr/>
            </p:nvSpPr>
            <p:spPr>
              <a:xfrm>
                <a:off x="3744598" y="2103212"/>
                <a:ext cx="4140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0" name="10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598" y="2103212"/>
                <a:ext cx="414088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114 CuadroTexto"/>
              <p:cNvSpPr txBox="1"/>
              <p:nvPr/>
            </p:nvSpPr>
            <p:spPr>
              <a:xfrm>
                <a:off x="3740430" y="2773224"/>
                <a:ext cx="418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5" name="1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430" y="2773224"/>
                <a:ext cx="418256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127 Conector recto"/>
          <p:cNvCxnSpPr/>
          <p:nvPr/>
        </p:nvCxnSpPr>
        <p:spPr>
          <a:xfrm flipV="1">
            <a:off x="3612592" y="1690414"/>
            <a:ext cx="0" cy="44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recto"/>
          <p:cNvCxnSpPr/>
          <p:nvPr/>
        </p:nvCxnSpPr>
        <p:spPr>
          <a:xfrm>
            <a:off x="1803463" y="2562719"/>
            <a:ext cx="18058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recto"/>
          <p:cNvCxnSpPr/>
          <p:nvPr/>
        </p:nvCxnSpPr>
        <p:spPr>
          <a:xfrm flipH="1" flipV="1">
            <a:off x="1799359" y="1866560"/>
            <a:ext cx="7410" cy="696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"/>
          <p:cNvCxnSpPr/>
          <p:nvPr/>
        </p:nvCxnSpPr>
        <p:spPr>
          <a:xfrm flipV="1">
            <a:off x="3612592" y="2374262"/>
            <a:ext cx="0" cy="44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Conector recto"/>
          <p:cNvCxnSpPr/>
          <p:nvPr/>
        </p:nvCxnSpPr>
        <p:spPr>
          <a:xfrm flipV="1">
            <a:off x="3612592" y="3015878"/>
            <a:ext cx="0" cy="223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3464019" y="3239057"/>
            <a:ext cx="292187" cy="249891"/>
            <a:chOff x="6176852" y="2698817"/>
            <a:chExt cx="292187" cy="249891"/>
          </a:xfrm>
        </p:grpSpPr>
        <p:cxnSp>
          <p:nvCxnSpPr>
            <p:cNvPr id="155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165 CuadroTexto"/>
              <p:cNvSpPr txBox="1"/>
              <p:nvPr/>
            </p:nvSpPr>
            <p:spPr>
              <a:xfrm>
                <a:off x="642319" y="1256735"/>
                <a:ext cx="407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66" name="16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19" y="1256735"/>
                <a:ext cx="407932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7 CuadroTexto"/>
              <p:cNvSpPr txBox="1"/>
              <p:nvPr/>
            </p:nvSpPr>
            <p:spPr>
              <a:xfrm>
                <a:off x="597447" y="4163242"/>
                <a:ext cx="2060564" cy="962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400" dirty="0" smtClean="0"/>
                  <a:t>Ganancia de lazo cerrado </a:t>
                </a:r>
              </a:p>
              <a:p>
                <a:endParaRPr lang="es-CR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r>
                        <a:rPr lang="es-CR" sz="1400" i="1">
                          <a:latin typeface="Cambria Math"/>
                        </a:rPr>
                        <m:t>1+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CR" sz="1400" b="0" i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8" name="1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47" y="4163242"/>
                <a:ext cx="2060564" cy="962892"/>
              </a:xfrm>
              <a:prstGeom prst="rect">
                <a:avLst/>
              </a:prstGeom>
              <a:blipFill rotWithShape="1">
                <a:blip r:embed="rId12"/>
                <a:stretch>
                  <a:fillRect l="-592" t="-633" r="-29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13 Grupo"/>
          <p:cNvGrpSpPr/>
          <p:nvPr/>
        </p:nvGrpSpPr>
        <p:grpSpPr>
          <a:xfrm>
            <a:off x="2185132" y="1529259"/>
            <a:ext cx="619350" cy="312836"/>
            <a:chOff x="2185132" y="1529259"/>
            <a:chExt cx="619350" cy="312836"/>
          </a:xfrm>
        </p:grpSpPr>
        <p:grpSp>
          <p:nvGrpSpPr>
            <p:cNvPr id="13" name="12 Grupo"/>
            <p:cNvGrpSpPr/>
            <p:nvPr/>
          </p:nvGrpSpPr>
          <p:grpSpPr>
            <a:xfrm>
              <a:off x="2185132" y="1538733"/>
              <a:ext cx="225632" cy="303362"/>
              <a:chOff x="6593417" y="907527"/>
              <a:chExt cx="225632" cy="303362"/>
            </a:xfrm>
          </p:grpSpPr>
          <p:sp>
            <p:nvSpPr>
              <p:cNvPr id="2" name="1 Rectángulo"/>
              <p:cNvSpPr/>
              <p:nvPr/>
            </p:nvSpPr>
            <p:spPr>
              <a:xfrm>
                <a:off x="6593417" y="907527"/>
                <a:ext cx="225632" cy="303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grpSp>
            <p:nvGrpSpPr>
              <p:cNvPr id="65" name="Group 135">
                <a:extLst>
                  <a:ext uri="{FF2B5EF4-FFF2-40B4-BE49-F238E27FC236}">
                    <a16:creationId xmlns="" xmlns:a16="http://schemas.microsoft.com/office/drawing/2014/main" id="{D8D775AA-505E-4D39-AF1F-3B88F05CF36F}"/>
                  </a:ext>
                </a:extLst>
              </p:cNvPr>
              <p:cNvGrpSpPr/>
              <p:nvPr/>
            </p:nvGrpSpPr>
            <p:grpSpPr>
              <a:xfrm rot="5400000">
                <a:off x="6566027" y="1014442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66" name="Straight Connector 136">
                  <a:extLst>
                    <a:ext uri="{FF2B5EF4-FFF2-40B4-BE49-F238E27FC236}">
                      <a16:creationId xmlns="" xmlns:a16="http://schemas.microsoft.com/office/drawing/2014/main" id="{274849B0-67CD-4210-85C8-42433B4A387E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137">
                  <a:extLst>
                    <a:ext uri="{FF2B5EF4-FFF2-40B4-BE49-F238E27FC236}">
                      <a16:creationId xmlns="" xmlns:a16="http://schemas.microsoft.com/office/drawing/2014/main" id="{C429121C-12B0-452F-8AF1-C9EAFE1E0D13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138">
                  <a:extLst>
                    <a:ext uri="{FF2B5EF4-FFF2-40B4-BE49-F238E27FC236}">
                      <a16:creationId xmlns="" xmlns:a16="http://schemas.microsoft.com/office/drawing/2014/main" id="{BA7FC95A-DC3E-4208-B693-FA28EEF94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139">
                  <a:extLst>
                    <a:ext uri="{FF2B5EF4-FFF2-40B4-BE49-F238E27FC236}">
                      <a16:creationId xmlns="" xmlns:a16="http://schemas.microsoft.com/office/drawing/2014/main" id="{C84CC659-080F-4B06-ADE4-E09239C70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140">
                  <a:extLst>
                    <a:ext uri="{FF2B5EF4-FFF2-40B4-BE49-F238E27FC236}">
                      <a16:creationId xmlns="" xmlns:a16="http://schemas.microsoft.com/office/drawing/2014/main" id="{B64135D1-0B76-4D72-99EA-6B63E9008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141">
                  <a:extLst>
                    <a:ext uri="{FF2B5EF4-FFF2-40B4-BE49-F238E27FC236}">
                      <a16:creationId xmlns="" xmlns:a16="http://schemas.microsoft.com/office/drawing/2014/main" id="{436F0A59-D151-4B9F-9877-F485B41107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142">
                  <a:extLst>
                    <a:ext uri="{FF2B5EF4-FFF2-40B4-BE49-F238E27FC236}">
                      <a16:creationId xmlns="" xmlns:a16="http://schemas.microsoft.com/office/drawing/2014/main" id="{AB32C21A-CEB0-4A19-B2CC-54A618D09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143">
                  <a:extLst>
                    <a:ext uri="{FF2B5EF4-FFF2-40B4-BE49-F238E27FC236}">
                      <a16:creationId xmlns="" xmlns:a16="http://schemas.microsoft.com/office/drawing/2014/main" id="{A587C92A-EBA7-4310-8F82-12E2C7621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144">
                  <a:extLst>
                    <a:ext uri="{FF2B5EF4-FFF2-40B4-BE49-F238E27FC236}">
                      <a16:creationId xmlns="" xmlns:a16="http://schemas.microsoft.com/office/drawing/2014/main" id="{924C944C-F178-4103-A4A2-5DBFC653F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83 CuadroTexto"/>
                <p:cNvSpPr txBox="1"/>
                <p:nvPr/>
              </p:nvSpPr>
              <p:spPr>
                <a:xfrm>
                  <a:off x="2307808" y="1529259"/>
                  <a:ext cx="4966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𝐼𝑁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84" name="8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808" y="1529259"/>
                  <a:ext cx="496674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21 Conector angular"/>
          <p:cNvCxnSpPr/>
          <p:nvPr/>
        </p:nvCxnSpPr>
        <p:spPr>
          <a:xfrm flipV="1">
            <a:off x="1302288" y="1550878"/>
            <a:ext cx="650883" cy="493086"/>
          </a:xfrm>
          <a:prstGeom prst="bentConnector3">
            <a:avLst>
              <a:gd name="adj1" fmla="val -1086"/>
            </a:avLst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84 CuadroTexto"/>
              <p:cNvSpPr txBox="1"/>
              <p:nvPr/>
            </p:nvSpPr>
            <p:spPr>
              <a:xfrm>
                <a:off x="5063207" y="2888921"/>
                <a:ext cx="5327702" cy="791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1400" dirty="0" smtClean="0"/>
                  <a:t>Paso 1. Hacemos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CR" sz="1400" i="1">
                        <a:latin typeface="Cambria Math"/>
                      </a:rPr>
                      <m:t> </m:t>
                    </m:r>
                    <m:r>
                      <a:rPr lang="es-CR" sz="140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es-CR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R" sz="14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"/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s-C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𝐼𝑁</m:t>
                              </m:r>
                            </m:sub>
                          </m:sSub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CR" sz="14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es-CR" sz="1400" dirty="0"/>
                            <m:t> </m:t>
                          </m:r>
                          <m:r>
                            <a:rPr lang="es-CR" sz="1400" b="0" i="1" dirty="0" smtClean="0">
                              <a:latin typeface="Cambria Math"/>
                            </a:rPr>
                            <m:t>=</m:t>
                          </m:r>
                        </m:e>
                      </m:func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𝐼𝑁</m:t>
                          </m:r>
                        </m:sub>
                      </m:sSub>
                      <m:d>
                        <m:dPr>
                          <m:ctrlPr>
                            <a:rPr lang="es-C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400" i="1">
                              <a:latin typeface="Cambria Math"/>
                            </a:rPr>
                            <m:t>1+</m:t>
                          </m:r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R" sz="1400" dirty="0" smtClean="0"/>
              </a:p>
            </p:txBody>
          </p:sp>
        </mc:Choice>
        <mc:Fallback xmlns="">
          <p:sp>
            <p:nvSpPr>
              <p:cNvPr id="85" name="8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207" y="2888921"/>
                <a:ext cx="5327702" cy="791820"/>
              </a:xfrm>
              <a:prstGeom prst="rect">
                <a:avLst/>
              </a:prstGeom>
              <a:blipFill rotWithShape="1">
                <a:blip r:embed="rId14"/>
                <a:stretch>
                  <a:fillRect l="-343" t="-769" b="-4538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Rectángulo"/>
          <p:cNvSpPr/>
          <p:nvPr/>
        </p:nvSpPr>
        <p:spPr>
          <a:xfrm>
            <a:off x="7665641" y="358577"/>
            <a:ext cx="44807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1400" dirty="0" smtClean="0"/>
              <a:t>El buffer es un dispositivo que tiene una ganancia de voltaje unitaria y una alta resistencia de entrada</a:t>
            </a:r>
            <a:endParaRPr lang="es-C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212209" y="1748015"/>
                <a:ext cx="10390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R" sz="1200" dirty="0"/>
                  <a:t>Resistencia </a:t>
                </a:r>
                <a:endParaRPr lang="es-CR" sz="1200" dirty="0" smtClean="0"/>
              </a:p>
              <a:p>
                <a:r>
                  <a:rPr lang="es-CR" sz="1200" dirty="0" smtClean="0"/>
                  <a:t>de </a:t>
                </a:r>
                <a:r>
                  <a:rPr lang="es-CR" sz="1200" dirty="0"/>
                  <a:t>entrada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2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s-CR" sz="1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s-CR" sz="1200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09" y="1748015"/>
                <a:ext cx="1039067" cy="461665"/>
              </a:xfrm>
              <a:prstGeom prst="rect">
                <a:avLst/>
              </a:prstGeom>
              <a:blipFill rotWithShape="1">
                <a:blip r:embed="rId15"/>
                <a:stretch>
                  <a:fillRect l="-588" b="-10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1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15 Grupo"/>
          <p:cNvGrpSpPr/>
          <p:nvPr/>
        </p:nvGrpSpPr>
        <p:grpSpPr>
          <a:xfrm>
            <a:off x="1163137" y="1210889"/>
            <a:ext cx="3309560" cy="959051"/>
            <a:chOff x="1071371" y="1741159"/>
            <a:chExt cx="3309560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82520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/>
                  <a:t>-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071371" y="1996014"/>
              <a:ext cx="11256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724998" y="2402992"/>
              <a:ext cx="4703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12830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4743451" y="1520717"/>
                <a:ext cx="9735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451" y="1520717"/>
                <a:ext cx="973535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1875" r="-625" b="-1463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1311401" y="1809571"/>
                <a:ext cx="4489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401" y="1809571"/>
                <a:ext cx="448905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181">
            <a:extLst>
              <a:ext uri="{FF2B5EF4-FFF2-40B4-BE49-F238E27FC236}">
                <a16:creationId xmlns="" xmlns:a16="http://schemas.microsoft.com/office/drawing/2014/main" id="{E718E817-932D-4DA6-87B9-4086E8FF86C5}"/>
              </a:ext>
            </a:extLst>
          </p:cNvPr>
          <p:cNvGrpSpPr/>
          <p:nvPr/>
        </p:nvGrpSpPr>
        <p:grpSpPr>
          <a:xfrm>
            <a:off x="2738383" y="1341023"/>
            <a:ext cx="55282" cy="119978"/>
            <a:chOff x="7132321" y="4612913"/>
            <a:chExt cx="119270" cy="287888"/>
          </a:xfrm>
        </p:grpSpPr>
        <p:sp>
          <p:nvSpPr>
            <p:cNvPr id="67" name="Oval 177">
              <a:extLst>
                <a:ext uri="{FF2B5EF4-FFF2-40B4-BE49-F238E27FC236}">
                  <a16:creationId xmlns="" xmlns:a16="http://schemas.microsoft.com/office/drawing/2014/main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179">
              <a:extLst>
                <a:ext uri="{FF2B5EF4-FFF2-40B4-BE49-F238E27FC236}">
                  <a16:creationId xmlns="" xmlns:a16="http://schemas.microsoft.com/office/drawing/2014/main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2631071" y="1105530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071" y="1105530"/>
                <a:ext cx="488980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7500" r="-7500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182">
            <a:extLst>
              <a:ext uri="{FF2B5EF4-FFF2-40B4-BE49-F238E27FC236}">
                <a16:creationId xmlns="" xmlns:a16="http://schemas.microsoft.com/office/drawing/2014/main" id="{0646D11C-040D-43CA-8143-1B110D2FB131}"/>
              </a:ext>
            </a:extLst>
          </p:cNvPr>
          <p:cNvGrpSpPr/>
          <p:nvPr/>
        </p:nvGrpSpPr>
        <p:grpSpPr>
          <a:xfrm rot="10800000">
            <a:off x="2738079" y="1923985"/>
            <a:ext cx="55282" cy="119978"/>
            <a:chOff x="7132321" y="4612913"/>
            <a:chExt cx="119270" cy="287888"/>
          </a:xfrm>
        </p:grpSpPr>
        <p:sp>
          <p:nvSpPr>
            <p:cNvPr id="71" name="Oval 183">
              <a:extLst>
                <a:ext uri="{FF2B5EF4-FFF2-40B4-BE49-F238E27FC236}">
                  <a16:creationId xmlns="" xmlns:a16="http://schemas.microsoft.com/office/drawing/2014/main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184">
              <a:extLst>
                <a:ext uri="{FF2B5EF4-FFF2-40B4-BE49-F238E27FC236}">
                  <a16:creationId xmlns="" xmlns:a16="http://schemas.microsoft.com/office/drawing/2014/main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2620804" y="2141147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/>
                        </a:rPr>
                        <m:t>15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804" y="2141147"/>
                <a:ext cx="488980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2500" r="-7500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59 CuadroTexto"/>
              <p:cNvSpPr txBox="1"/>
              <p:nvPr/>
            </p:nvSpPr>
            <p:spPr>
              <a:xfrm>
                <a:off x="1664906" y="1127190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0" name="5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906" y="1127190"/>
                <a:ext cx="45890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81 CuadroTexto"/>
          <p:cNvSpPr txBox="1"/>
          <p:nvPr/>
        </p:nvSpPr>
        <p:spPr>
          <a:xfrm>
            <a:off x="225631" y="230970"/>
            <a:ext cx="5041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El Amplificador No Inversor usado como buffer</a:t>
            </a:r>
            <a:endParaRPr lang="es-CR" sz="1200" dirty="0"/>
          </a:p>
        </p:txBody>
      </p:sp>
      <p:grpSp>
        <p:nvGrpSpPr>
          <p:cNvPr id="108" name="Group 135">
            <a:extLst>
              <a:ext uri="{FF2B5EF4-FFF2-40B4-BE49-F238E27FC236}">
                <a16:creationId xmlns="" xmlns:a16="http://schemas.microsoft.com/office/drawing/2014/main" id="{D8D775AA-505E-4D39-AF1F-3B88F05CF36F}"/>
              </a:ext>
            </a:extLst>
          </p:cNvPr>
          <p:cNvGrpSpPr/>
          <p:nvPr/>
        </p:nvGrpSpPr>
        <p:grpSpPr>
          <a:xfrm rot="5400000">
            <a:off x="3469079" y="2184605"/>
            <a:ext cx="290336" cy="76507"/>
            <a:chOff x="7529811" y="3713163"/>
            <a:chExt cx="640072" cy="158750"/>
          </a:xfrm>
        </p:grpSpPr>
        <p:cxnSp>
          <p:nvCxnSpPr>
            <p:cNvPr id="144" name="Straight Connector 136">
              <a:extLst>
                <a:ext uri="{FF2B5EF4-FFF2-40B4-BE49-F238E27FC236}">
                  <a16:creationId xmlns="" xmlns:a16="http://schemas.microsoft.com/office/drawing/2014/main" id="{274849B0-67CD-4210-85C8-42433B4A387E}"/>
                </a:ext>
              </a:extLst>
            </p:cNvPr>
            <p:cNvCxnSpPr/>
            <p:nvPr/>
          </p:nvCxnSpPr>
          <p:spPr>
            <a:xfrm flipH="1">
              <a:off x="7529811" y="3802833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37">
              <a:extLst>
                <a:ext uri="{FF2B5EF4-FFF2-40B4-BE49-F238E27FC236}">
                  <a16:creationId xmlns="" xmlns:a16="http://schemas.microsoft.com/office/drawing/2014/main" id="{C429121C-12B0-452F-8AF1-C9EAFE1E0D13}"/>
                </a:ext>
              </a:extLst>
            </p:cNvPr>
            <p:cNvCxnSpPr/>
            <p:nvPr/>
          </p:nvCxnSpPr>
          <p:spPr>
            <a:xfrm flipH="1">
              <a:off x="8061221" y="3798142"/>
              <a:ext cx="1086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38">
              <a:extLst>
                <a:ext uri="{FF2B5EF4-FFF2-40B4-BE49-F238E27FC236}">
                  <a16:creationId xmlns="" xmlns:a16="http://schemas.microsoft.com/office/drawing/2014/main" id="{BA7FC95A-DC3E-4208-B693-FA28EEF94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5036" y="3723207"/>
              <a:ext cx="50052" cy="779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39">
              <a:extLst>
                <a:ext uri="{FF2B5EF4-FFF2-40B4-BE49-F238E27FC236}">
                  <a16:creationId xmlns="" xmlns:a16="http://schemas.microsoft.com/office/drawing/2014/main" id="{C84CC659-080F-4B06-ADE4-E09239C705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088" y="3713163"/>
              <a:ext cx="58609" cy="1494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0">
              <a:extLst>
                <a:ext uri="{FF2B5EF4-FFF2-40B4-BE49-F238E27FC236}">
                  <a16:creationId xmlns="" xmlns:a16="http://schemas.microsoft.com/office/drawing/2014/main" id="{B64135D1-0B76-4D72-99EA-6B63E9008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0650" y="3717057"/>
              <a:ext cx="89851" cy="1421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1">
              <a:extLst>
                <a:ext uri="{FF2B5EF4-FFF2-40B4-BE49-F238E27FC236}">
                  <a16:creationId xmlns="" xmlns:a16="http://schemas.microsoft.com/office/drawing/2014/main" id="{436F0A59-D151-4B9F-9877-F485B4110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07" y="3723207"/>
              <a:ext cx="58001" cy="1455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2">
              <a:extLst>
                <a:ext uri="{FF2B5EF4-FFF2-40B4-BE49-F238E27FC236}">
                  <a16:creationId xmlns="" xmlns:a16="http://schemas.microsoft.com/office/drawing/2014/main" id="{AB32C21A-CEB0-4A19-B2CC-54A618D09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763" y="3723207"/>
              <a:ext cx="93151" cy="145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43">
              <a:extLst>
                <a:ext uri="{FF2B5EF4-FFF2-40B4-BE49-F238E27FC236}">
                  <a16:creationId xmlns="" xmlns:a16="http://schemas.microsoft.com/office/drawing/2014/main" id="{A587C92A-EBA7-4310-8F82-12E2C7621B3C}"/>
                </a:ext>
              </a:extLst>
            </p:cNvPr>
            <p:cNvCxnSpPr>
              <a:cxnSpLocks/>
            </p:cNvCxnSpPr>
            <p:nvPr/>
          </p:nvCxnSpPr>
          <p:spPr>
            <a:xfrm>
              <a:off x="7968004" y="3723207"/>
              <a:ext cx="59984" cy="1487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44">
              <a:extLst>
                <a:ext uri="{FF2B5EF4-FFF2-40B4-BE49-F238E27FC236}">
                  <a16:creationId xmlns="" xmlns:a16="http://schemas.microsoft.com/office/drawing/2014/main" id="{924C944C-F178-4103-A4A2-5DBFC653F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782" y="3795989"/>
              <a:ext cx="38535" cy="747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109 CuadroTexto"/>
              <p:cNvSpPr txBox="1"/>
              <p:nvPr/>
            </p:nvSpPr>
            <p:spPr>
              <a:xfrm>
                <a:off x="3744598" y="2103212"/>
                <a:ext cx="4140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0" name="10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598" y="2103212"/>
                <a:ext cx="414088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127 Conector recto"/>
          <p:cNvCxnSpPr/>
          <p:nvPr/>
        </p:nvCxnSpPr>
        <p:spPr>
          <a:xfrm flipV="1">
            <a:off x="3612592" y="1690414"/>
            <a:ext cx="0" cy="44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recto"/>
          <p:cNvCxnSpPr/>
          <p:nvPr/>
        </p:nvCxnSpPr>
        <p:spPr>
          <a:xfrm>
            <a:off x="1803463" y="2562719"/>
            <a:ext cx="18058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recto"/>
          <p:cNvCxnSpPr/>
          <p:nvPr/>
        </p:nvCxnSpPr>
        <p:spPr>
          <a:xfrm flipH="1" flipV="1">
            <a:off x="1799359" y="1866560"/>
            <a:ext cx="7410" cy="696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"/>
          <p:cNvCxnSpPr/>
          <p:nvPr/>
        </p:nvCxnSpPr>
        <p:spPr>
          <a:xfrm flipV="1">
            <a:off x="3612592" y="2374262"/>
            <a:ext cx="0" cy="188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165 CuadroTexto"/>
              <p:cNvSpPr txBox="1"/>
              <p:nvPr/>
            </p:nvSpPr>
            <p:spPr>
              <a:xfrm>
                <a:off x="642319" y="1256735"/>
                <a:ext cx="407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66" name="16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19" y="1256735"/>
                <a:ext cx="407932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13 Grupo"/>
          <p:cNvGrpSpPr/>
          <p:nvPr/>
        </p:nvGrpSpPr>
        <p:grpSpPr>
          <a:xfrm>
            <a:off x="2185132" y="1529259"/>
            <a:ext cx="619350" cy="312836"/>
            <a:chOff x="2185132" y="1529259"/>
            <a:chExt cx="619350" cy="312836"/>
          </a:xfrm>
        </p:grpSpPr>
        <p:grpSp>
          <p:nvGrpSpPr>
            <p:cNvPr id="13" name="12 Grupo"/>
            <p:cNvGrpSpPr/>
            <p:nvPr/>
          </p:nvGrpSpPr>
          <p:grpSpPr>
            <a:xfrm>
              <a:off x="2185132" y="1538733"/>
              <a:ext cx="225632" cy="303362"/>
              <a:chOff x="6593417" y="907527"/>
              <a:chExt cx="225632" cy="303362"/>
            </a:xfrm>
          </p:grpSpPr>
          <p:sp>
            <p:nvSpPr>
              <p:cNvPr id="2" name="1 Rectángulo"/>
              <p:cNvSpPr/>
              <p:nvPr/>
            </p:nvSpPr>
            <p:spPr>
              <a:xfrm>
                <a:off x="6593417" y="907527"/>
                <a:ext cx="225632" cy="303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grpSp>
            <p:nvGrpSpPr>
              <p:cNvPr id="65" name="Group 135">
                <a:extLst>
                  <a:ext uri="{FF2B5EF4-FFF2-40B4-BE49-F238E27FC236}">
                    <a16:creationId xmlns="" xmlns:a16="http://schemas.microsoft.com/office/drawing/2014/main" id="{D8D775AA-505E-4D39-AF1F-3B88F05CF36F}"/>
                  </a:ext>
                </a:extLst>
              </p:cNvPr>
              <p:cNvGrpSpPr/>
              <p:nvPr/>
            </p:nvGrpSpPr>
            <p:grpSpPr>
              <a:xfrm rot="5400000">
                <a:off x="6566027" y="1014442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66" name="Straight Connector 136">
                  <a:extLst>
                    <a:ext uri="{FF2B5EF4-FFF2-40B4-BE49-F238E27FC236}">
                      <a16:creationId xmlns="" xmlns:a16="http://schemas.microsoft.com/office/drawing/2014/main" id="{274849B0-67CD-4210-85C8-42433B4A387E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137">
                  <a:extLst>
                    <a:ext uri="{FF2B5EF4-FFF2-40B4-BE49-F238E27FC236}">
                      <a16:creationId xmlns="" xmlns:a16="http://schemas.microsoft.com/office/drawing/2014/main" id="{C429121C-12B0-452F-8AF1-C9EAFE1E0D13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138">
                  <a:extLst>
                    <a:ext uri="{FF2B5EF4-FFF2-40B4-BE49-F238E27FC236}">
                      <a16:creationId xmlns="" xmlns:a16="http://schemas.microsoft.com/office/drawing/2014/main" id="{BA7FC95A-DC3E-4208-B693-FA28EEF94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139">
                  <a:extLst>
                    <a:ext uri="{FF2B5EF4-FFF2-40B4-BE49-F238E27FC236}">
                      <a16:creationId xmlns="" xmlns:a16="http://schemas.microsoft.com/office/drawing/2014/main" id="{C84CC659-080F-4B06-ADE4-E09239C70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140">
                  <a:extLst>
                    <a:ext uri="{FF2B5EF4-FFF2-40B4-BE49-F238E27FC236}">
                      <a16:creationId xmlns="" xmlns:a16="http://schemas.microsoft.com/office/drawing/2014/main" id="{B64135D1-0B76-4D72-99EA-6B63E9008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141">
                  <a:extLst>
                    <a:ext uri="{FF2B5EF4-FFF2-40B4-BE49-F238E27FC236}">
                      <a16:creationId xmlns="" xmlns:a16="http://schemas.microsoft.com/office/drawing/2014/main" id="{436F0A59-D151-4B9F-9877-F485B41107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142">
                  <a:extLst>
                    <a:ext uri="{FF2B5EF4-FFF2-40B4-BE49-F238E27FC236}">
                      <a16:creationId xmlns="" xmlns:a16="http://schemas.microsoft.com/office/drawing/2014/main" id="{AB32C21A-CEB0-4A19-B2CC-54A618D09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143">
                  <a:extLst>
                    <a:ext uri="{FF2B5EF4-FFF2-40B4-BE49-F238E27FC236}">
                      <a16:creationId xmlns="" xmlns:a16="http://schemas.microsoft.com/office/drawing/2014/main" id="{A587C92A-EBA7-4310-8F82-12E2C7621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144">
                  <a:extLst>
                    <a:ext uri="{FF2B5EF4-FFF2-40B4-BE49-F238E27FC236}">
                      <a16:creationId xmlns="" xmlns:a16="http://schemas.microsoft.com/office/drawing/2014/main" id="{924C944C-F178-4103-A4A2-5DBFC653F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83 CuadroTexto"/>
                <p:cNvSpPr txBox="1"/>
                <p:nvPr/>
              </p:nvSpPr>
              <p:spPr>
                <a:xfrm>
                  <a:off x="2307808" y="1529259"/>
                  <a:ext cx="4966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𝐼𝑁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84" name="8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808" y="1529259"/>
                  <a:ext cx="49667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21 Conector angular"/>
          <p:cNvCxnSpPr/>
          <p:nvPr/>
        </p:nvCxnSpPr>
        <p:spPr>
          <a:xfrm flipV="1">
            <a:off x="1302288" y="1550878"/>
            <a:ext cx="650883" cy="493086"/>
          </a:xfrm>
          <a:prstGeom prst="bentConnector3">
            <a:avLst>
              <a:gd name="adj1" fmla="val -1086"/>
            </a:avLst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84 CuadroTexto"/>
              <p:cNvSpPr txBox="1"/>
              <p:nvPr/>
            </p:nvSpPr>
            <p:spPr>
              <a:xfrm>
                <a:off x="5063207" y="2888921"/>
                <a:ext cx="5327702" cy="1653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1400" dirty="0" smtClean="0"/>
                  <a:t>Paso 1. Hacemos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CR" sz="1400" i="1">
                        <a:latin typeface="Cambria Math"/>
                      </a:rPr>
                      <m:t> </m:t>
                    </m:r>
                    <m:r>
                      <a:rPr lang="es-CR" sz="140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es-CR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R" sz="14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"/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s-C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𝐼𝑁</m:t>
                              </m:r>
                            </m:sub>
                          </m:sSub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CR" sz="14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es-CR" sz="1400" dirty="0"/>
                            <m:t> </m:t>
                          </m:r>
                          <m:r>
                            <a:rPr lang="es-CR" sz="1400" b="0" i="1" dirty="0" smtClean="0">
                              <a:latin typeface="Cambria Math"/>
                            </a:rPr>
                            <m:t>=</m:t>
                          </m:r>
                        </m:e>
                      </m:func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𝐼𝑁</m:t>
                          </m:r>
                        </m:sub>
                      </m:sSub>
                      <m:d>
                        <m:dPr>
                          <m:ctrlPr>
                            <a:rPr lang="es-C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400" i="1">
                              <a:latin typeface="Cambria Math"/>
                            </a:rPr>
                            <m:t>1+</m:t>
                          </m:r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R" sz="1400" dirty="0" smtClean="0"/>
              </a:p>
              <a:p>
                <a:endParaRPr lang="es-CR" sz="1400" dirty="0"/>
              </a:p>
              <a:p>
                <a:r>
                  <a:rPr lang="es-CR" sz="1400" dirty="0"/>
                  <a:t>Paso </a:t>
                </a:r>
                <a:r>
                  <a:rPr lang="es-CR" sz="1400" dirty="0" smtClean="0"/>
                  <a:t>2. </a:t>
                </a:r>
                <a:r>
                  <a:rPr lang="es-CR" sz="1400" dirty="0"/>
                  <a:t>Hacemos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CR" sz="1400" b="0" i="1" smtClean="0">
                        <a:latin typeface="Cambria Math"/>
                      </a:rPr>
                      <m:t>=0</m:t>
                    </m:r>
                  </m:oMath>
                </a14:m>
                <a:endParaRPr lang="es-CR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𝐼𝑁</m:t>
                          </m:r>
                        </m:sub>
                      </m:sSub>
                      <m:d>
                        <m:dPr>
                          <m:ctrlPr>
                            <a:rPr lang="es-C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400" i="1">
                              <a:latin typeface="Cambria Math"/>
                            </a:rPr>
                            <m:t>1+</m:t>
                          </m:r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R" sz="1400" dirty="0"/>
              </a:p>
              <a:p>
                <a:endParaRPr lang="es-CR" sz="1400" dirty="0" smtClean="0"/>
              </a:p>
            </p:txBody>
          </p:sp>
        </mc:Choice>
        <mc:Fallback xmlns="">
          <p:sp>
            <p:nvSpPr>
              <p:cNvPr id="85" name="8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207" y="2888921"/>
                <a:ext cx="5327702" cy="1653594"/>
              </a:xfrm>
              <a:prstGeom prst="rect">
                <a:avLst/>
              </a:prstGeom>
              <a:blipFill rotWithShape="1">
                <a:blip r:embed="rId13"/>
                <a:stretch>
                  <a:fillRect l="-343" t="-36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Rectángulo"/>
          <p:cNvSpPr/>
          <p:nvPr/>
        </p:nvSpPr>
        <p:spPr>
          <a:xfrm>
            <a:off x="7665641" y="358577"/>
            <a:ext cx="44807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1400" dirty="0" smtClean="0"/>
              <a:t>El buffer es un dispositivo que tiene una ganancia de voltaje unitaria y una alta resistencia de entrada</a:t>
            </a:r>
            <a:endParaRPr lang="es-C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0 Rectángulo"/>
              <p:cNvSpPr/>
              <p:nvPr/>
            </p:nvSpPr>
            <p:spPr>
              <a:xfrm>
                <a:off x="212209" y="1748015"/>
                <a:ext cx="10390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R" sz="1200" dirty="0"/>
                  <a:t>Resistencia </a:t>
                </a:r>
                <a:endParaRPr lang="es-CR" sz="1200" dirty="0" smtClean="0"/>
              </a:p>
              <a:p>
                <a:r>
                  <a:rPr lang="es-CR" sz="1200" dirty="0" smtClean="0"/>
                  <a:t>de </a:t>
                </a:r>
                <a:r>
                  <a:rPr lang="es-CR" sz="1200" dirty="0"/>
                  <a:t>entrada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2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s-CR" sz="1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s-CR" sz="1200" dirty="0"/>
              </a:p>
            </p:txBody>
          </p:sp>
        </mc:Choice>
        <mc:Fallback xmlns="">
          <p:sp>
            <p:nvSpPr>
              <p:cNvPr id="21" name="2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09" y="1748015"/>
                <a:ext cx="1039067" cy="461665"/>
              </a:xfrm>
              <a:prstGeom prst="rect">
                <a:avLst/>
              </a:prstGeom>
              <a:blipFill rotWithShape="1">
                <a:blip r:embed="rId14"/>
                <a:stretch>
                  <a:fillRect l="-588" b="-10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85 CuadroTexto"/>
              <p:cNvSpPr txBox="1"/>
              <p:nvPr/>
            </p:nvSpPr>
            <p:spPr>
              <a:xfrm>
                <a:off x="597447" y="4163242"/>
                <a:ext cx="2060564" cy="962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400" dirty="0" smtClean="0"/>
                  <a:t>Ganancia de lazo cerrado </a:t>
                </a:r>
              </a:p>
              <a:p>
                <a:endParaRPr lang="es-CR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r>
                        <a:rPr lang="es-CR" sz="1400" i="1">
                          <a:latin typeface="Cambria Math"/>
                        </a:rPr>
                        <m:t>1+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CR" sz="1400" b="0" i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86" name="8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47" y="4163242"/>
                <a:ext cx="2060564" cy="962892"/>
              </a:xfrm>
              <a:prstGeom prst="rect">
                <a:avLst/>
              </a:prstGeom>
              <a:blipFill rotWithShape="1">
                <a:blip r:embed="rId15"/>
                <a:stretch>
                  <a:fillRect l="-592" t="-633" r="-29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4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15 Grupo"/>
          <p:cNvGrpSpPr/>
          <p:nvPr/>
        </p:nvGrpSpPr>
        <p:grpSpPr>
          <a:xfrm>
            <a:off x="1163137" y="1210889"/>
            <a:ext cx="3309560" cy="959051"/>
            <a:chOff x="1071371" y="1741159"/>
            <a:chExt cx="3309560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825201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/>
                  <a:t>-</a:t>
                </a:r>
              </a:p>
            </p:txBody>
          </p:sp>
        </p:grpSp>
        <p:cxnSp>
          <p:nvCxnSpPr>
            <p:cNvPr id="10" name="9 Conector recto"/>
            <p:cNvCxnSpPr/>
            <p:nvPr/>
          </p:nvCxnSpPr>
          <p:spPr>
            <a:xfrm>
              <a:off x="1071371" y="1996014"/>
              <a:ext cx="11256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724998" y="2402992"/>
              <a:ext cx="4703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12830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4743451" y="1520717"/>
                <a:ext cx="9735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451" y="1520717"/>
                <a:ext cx="973535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1875" r="-625" b="-1463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63 CuadroTexto"/>
              <p:cNvSpPr txBox="1"/>
              <p:nvPr/>
            </p:nvSpPr>
            <p:spPr>
              <a:xfrm>
                <a:off x="1311401" y="1809571"/>
                <a:ext cx="4489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4" name="6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401" y="1809571"/>
                <a:ext cx="448905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181">
            <a:extLst>
              <a:ext uri="{FF2B5EF4-FFF2-40B4-BE49-F238E27FC236}">
                <a16:creationId xmlns="" xmlns:a16="http://schemas.microsoft.com/office/drawing/2014/main" id="{E718E817-932D-4DA6-87B9-4086E8FF86C5}"/>
              </a:ext>
            </a:extLst>
          </p:cNvPr>
          <p:cNvGrpSpPr/>
          <p:nvPr/>
        </p:nvGrpSpPr>
        <p:grpSpPr>
          <a:xfrm>
            <a:off x="2738383" y="1341023"/>
            <a:ext cx="55282" cy="119978"/>
            <a:chOff x="7132321" y="4612913"/>
            <a:chExt cx="119270" cy="287888"/>
          </a:xfrm>
        </p:grpSpPr>
        <p:sp>
          <p:nvSpPr>
            <p:cNvPr id="67" name="Oval 177">
              <a:extLst>
                <a:ext uri="{FF2B5EF4-FFF2-40B4-BE49-F238E27FC236}">
                  <a16:creationId xmlns="" xmlns:a16="http://schemas.microsoft.com/office/drawing/2014/main" id="{5C8DF948-C54A-40EA-83C9-9F48E5DE6CDA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179">
              <a:extLst>
                <a:ext uri="{FF2B5EF4-FFF2-40B4-BE49-F238E27FC236}">
                  <a16:creationId xmlns="" xmlns:a16="http://schemas.microsoft.com/office/drawing/2014/main" id="{D6F93F04-CC80-4AF7-A2EE-75026B86B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id="{C1F134B5-F316-47BD-8887-CF981080E20A}"/>
                  </a:ext>
                </a:extLst>
              </p:cNvPr>
              <p:cNvSpPr txBox="1"/>
              <p:nvPr/>
            </p:nvSpPr>
            <p:spPr>
              <a:xfrm>
                <a:off x="2631071" y="1105530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+ 1</m:t>
                      </m:r>
                      <m:r>
                        <a:rPr lang="es-CR" sz="1200" b="0" i="1" smtClean="0">
                          <a:latin typeface="Cambria Math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1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F134B5-F316-47BD-8887-CF981080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071" y="1105530"/>
                <a:ext cx="488980" cy="184666"/>
              </a:xfrm>
              <a:prstGeom prst="rect">
                <a:avLst/>
              </a:prstGeom>
              <a:blipFill rotWithShape="1">
                <a:blip r:embed="rId4"/>
                <a:stretch>
                  <a:fillRect l="-7500" r="-7500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182">
            <a:extLst>
              <a:ext uri="{FF2B5EF4-FFF2-40B4-BE49-F238E27FC236}">
                <a16:creationId xmlns="" xmlns:a16="http://schemas.microsoft.com/office/drawing/2014/main" id="{0646D11C-040D-43CA-8143-1B110D2FB131}"/>
              </a:ext>
            </a:extLst>
          </p:cNvPr>
          <p:cNvGrpSpPr/>
          <p:nvPr/>
        </p:nvGrpSpPr>
        <p:grpSpPr>
          <a:xfrm rot="10800000">
            <a:off x="2738079" y="1923985"/>
            <a:ext cx="55282" cy="119978"/>
            <a:chOff x="7132321" y="4612913"/>
            <a:chExt cx="119270" cy="287888"/>
          </a:xfrm>
        </p:grpSpPr>
        <p:sp>
          <p:nvSpPr>
            <p:cNvPr id="71" name="Oval 183">
              <a:extLst>
                <a:ext uri="{FF2B5EF4-FFF2-40B4-BE49-F238E27FC236}">
                  <a16:creationId xmlns="" xmlns:a16="http://schemas.microsoft.com/office/drawing/2014/main" id="{038CE74B-5D90-4260-B438-B2E53135497E}"/>
                </a:ext>
              </a:extLst>
            </p:cNvPr>
            <p:cNvSpPr/>
            <p:nvPr/>
          </p:nvSpPr>
          <p:spPr>
            <a:xfrm>
              <a:off x="7132321" y="4612913"/>
              <a:ext cx="119270" cy="1199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184">
              <a:extLst>
                <a:ext uri="{FF2B5EF4-FFF2-40B4-BE49-F238E27FC236}">
                  <a16:creationId xmlns="" xmlns:a16="http://schemas.microsoft.com/office/drawing/2014/main" id="{18A7A913-B80E-4203-8407-27D440ADA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01" y="4732891"/>
              <a:ext cx="0" cy="1679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id="{DD506070-295A-42A2-A88A-9E9BD754D637}"/>
                  </a:ext>
                </a:extLst>
              </p:cNvPr>
              <p:cNvSpPr txBox="1"/>
              <p:nvPr/>
            </p:nvSpPr>
            <p:spPr>
              <a:xfrm>
                <a:off x="2620804" y="2141147"/>
                <a:ext cx="4889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sz="1200" b="0" i="1" smtClean="0">
                          <a:latin typeface="Cambria Math"/>
                        </a:rPr>
                        <m:t>15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19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D506070-295A-42A2-A88A-9E9BD754D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804" y="2141147"/>
                <a:ext cx="488980" cy="184666"/>
              </a:xfrm>
              <a:prstGeom prst="rect">
                <a:avLst/>
              </a:prstGeom>
              <a:blipFill rotWithShape="1">
                <a:blip r:embed="rId5"/>
                <a:stretch>
                  <a:fillRect l="-2500" r="-7500" b="-64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59 CuadroTexto"/>
              <p:cNvSpPr txBox="1"/>
              <p:nvPr/>
            </p:nvSpPr>
            <p:spPr>
              <a:xfrm>
                <a:off x="1664906" y="1127190"/>
                <a:ext cx="458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60" name="5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906" y="1127190"/>
                <a:ext cx="45890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81 CuadroTexto"/>
          <p:cNvSpPr txBox="1"/>
          <p:nvPr/>
        </p:nvSpPr>
        <p:spPr>
          <a:xfrm>
            <a:off x="225631" y="230970"/>
            <a:ext cx="5041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dirty="0" smtClean="0"/>
              <a:t>El Amplificador No Inversor usado como buffer</a:t>
            </a:r>
            <a:endParaRPr lang="es-CR" sz="1200" dirty="0"/>
          </a:p>
        </p:txBody>
      </p:sp>
      <p:cxnSp>
        <p:nvCxnSpPr>
          <p:cNvPr id="128" name="127 Conector recto"/>
          <p:cNvCxnSpPr/>
          <p:nvPr/>
        </p:nvCxnSpPr>
        <p:spPr>
          <a:xfrm flipV="1">
            <a:off x="3612592" y="1690414"/>
            <a:ext cx="0" cy="446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recto"/>
          <p:cNvCxnSpPr/>
          <p:nvPr/>
        </p:nvCxnSpPr>
        <p:spPr>
          <a:xfrm>
            <a:off x="1803463" y="2562719"/>
            <a:ext cx="18058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recto"/>
          <p:cNvCxnSpPr/>
          <p:nvPr/>
        </p:nvCxnSpPr>
        <p:spPr>
          <a:xfrm flipH="1" flipV="1">
            <a:off x="1799359" y="1866560"/>
            <a:ext cx="7410" cy="696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"/>
          <p:cNvCxnSpPr/>
          <p:nvPr/>
        </p:nvCxnSpPr>
        <p:spPr>
          <a:xfrm flipV="1">
            <a:off x="3612592" y="2118259"/>
            <a:ext cx="0" cy="444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165 CuadroTexto"/>
              <p:cNvSpPr txBox="1"/>
              <p:nvPr/>
            </p:nvSpPr>
            <p:spPr>
              <a:xfrm>
                <a:off x="642319" y="1256735"/>
                <a:ext cx="407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66" name="16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19" y="1256735"/>
                <a:ext cx="407932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13 Grupo"/>
          <p:cNvGrpSpPr/>
          <p:nvPr/>
        </p:nvGrpSpPr>
        <p:grpSpPr>
          <a:xfrm>
            <a:off x="2185132" y="1529259"/>
            <a:ext cx="619350" cy="312836"/>
            <a:chOff x="2185132" y="1529259"/>
            <a:chExt cx="619350" cy="312836"/>
          </a:xfrm>
        </p:grpSpPr>
        <p:grpSp>
          <p:nvGrpSpPr>
            <p:cNvPr id="13" name="12 Grupo"/>
            <p:cNvGrpSpPr/>
            <p:nvPr/>
          </p:nvGrpSpPr>
          <p:grpSpPr>
            <a:xfrm>
              <a:off x="2185132" y="1538733"/>
              <a:ext cx="225632" cy="303362"/>
              <a:chOff x="6593417" y="907527"/>
              <a:chExt cx="225632" cy="303362"/>
            </a:xfrm>
          </p:grpSpPr>
          <p:sp>
            <p:nvSpPr>
              <p:cNvPr id="2" name="1 Rectángulo"/>
              <p:cNvSpPr/>
              <p:nvPr/>
            </p:nvSpPr>
            <p:spPr>
              <a:xfrm>
                <a:off x="6593417" y="907527"/>
                <a:ext cx="225632" cy="303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grpSp>
            <p:nvGrpSpPr>
              <p:cNvPr id="65" name="Group 135">
                <a:extLst>
                  <a:ext uri="{FF2B5EF4-FFF2-40B4-BE49-F238E27FC236}">
                    <a16:creationId xmlns="" xmlns:a16="http://schemas.microsoft.com/office/drawing/2014/main" id="{D8D775AA-505E-4D39-AF1F-3B88F05CF36F}"/>
                  </a:ext>
                </a:extLst>
              </p:cNvPr>
              <p:cNvGrpSpPr/>
              <p:nvPr/>
            </p:nvGrpSpPr>
            <p:grpSpPr>
              <a:xfrm rot="5400000">
                <a:off x="6566027" y="1014442"/>
                <a:ext cx="290336" cy="76507"/>
                <a:chOff x="7529811" y="3713163"/>
                <a:chExt cx="640072" cy="158750"/>
              </a:xfrm>
            </p:grpSpPr>
            <p:cxnSp>
              <p:nvCxnSpPr>
                <p:cNvPr id="66" name="Straight Connector 136">
                  <a:extLst>
                    <a:ext uri="{FF2B5EF4-FFF2-40B4-BE49-F238E27FC236}">
                      <a16:creationId xmlns="" xmlns:a16="http://schemas.microsoft.com/office/drawing/2014/main" id="{274849B0-67CD-4210-85C8-42433B4A387E}"/>
                    </a:ext>
                  </a:extLst>
                </p:cNvPr>
                <p:cNvCxnSpPr/>
                <p:nvPr/>
              </p:nvCxnSpPr>
              <p:spPr>
                <a:xfrm flipH="1">
                  <a:off x="7529811" y="3802833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137">
                  <a:extLst>
                    <a:ext uri="{FF2B5EF4-FFF2-40B4-BE49-F238E27FC236}">
                      <a16:creationId xmlns="" xmlns:a16="http://schemas.microsoft.com/office/drawing/2014/main" id="{C429121C-12B0-452F-8AF1-C9EAFE1E0D13}"/>
                    </a:ext>
                  </a:extLst>
                </p:cNvPr>
                <p:cNvCxnSpPr/>
                <p:nvPr/>
              </p:nvCxnSpPr>
              <p:spPr>
                <a:xfrm flipH="1">
                  <a:off x="8061221" y="3798142"/>
                  <a:ext cx="10866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138">
                  <a:extLst>
                    <a:ext uri="{FF2B5EF4-FFF2-40B4-BE49-F238E27FC236}">
                      <a16:creationId xmlns="" xmlns:a16="http://schemas.microsoft.com/office/drawing/2014/main" id="{BA7FC95A-DC3E-4208-B693-FA28EEF94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5036" y="3723207"/>
                  <a:ext cx="50052" cy="77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139">
                  <a:extLst>
                    <a:ext uri="{FF2B5EF4-FFF2-40B4-BE49-F238E27FC236}">
                      <a16:creationId xmlns="" xmlns:a16="http://schemas.microsoft.com/office/drawing/2014/main" id="{C84CC659-080F-4B06-ADE4-E09239C70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5088" y="3713163"/>
                  <a:ext cx="58609" cy="1494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140">
                  <a:extLst>
                    <a:ext uri="{FF2B5EF4-FFF2-40B4-BE49-F238E27FC236}">
                      <a16:creationId xmlns="" xmlns:a16="http://schemas.microsoft.com/office/drawing/2014/main" id="{B64135D1-0B76-4D72-99EA-6B63E9008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0650" y="3717057"/>
                  <a:ext cx="89851" cy="1421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141">
                  <a:extLst>
                    <a:ext uri="{FF2B5EF4-FFF2-40B4-BE49-F238E27FC236}">
                      <a16:creationId xmlns="" xmlns:a16="http://schemas.microsoft.com/office/drawing/2014/main" id="{436F0A59-D151-4B9F-9877-F485B41107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7107" y="3723207"/>
                  <a:ext cx="58001" cy="1455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142">
                  <a:extLst>
                    <a:ext uri="{FF2B5EF4-FFF2-40B4-BE49-F238E27FC236}">
                      <a16:creationId xmlns="" xmlns:a16="http://schemas.microsoft.com/office/drawing/2014/main" id="{AB32C21A-CEB0-4A19-B2CC-54A618D09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78763" y="3723207"/>
                  <a:ext cx="93151" cy="1455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143">
                  <a:extLst>
                    <a:ext uri="{FF2B5EF4-FFF2-40B4-BE49-F238E27FC236}">
                      <a16:creationId xmlns="" xmlns:a16="http://schemas.microsoft.com/office/drawing/2014/main" id="{A587C92A-EBA7-4310-8F82-12E2C7621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8004" y="3723207"/>
                  <a:ext cx="59984" cy="1487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144">
                  <a:extLst>
                    <a:ext uri="{FF2B5EF4-FFF2-40B4-BE49-F238E27FC236}">
                      <a16:creationId xmlns="" xmlns:a16="http://schemas.microsoft.com/office/drawing/2014/main" id="{924C944C-F178-4103-A4A2-5DBFC653F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6782" y="3795989"/>
                  <a:ext cx="38535" cy="747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83 CuadroTexto"/>
                <p:cNvSpPr txBox="1"/>
                <p:nvPr/>
              </p:nvSpPr>
              <p:spPr>
                <a:xfrm>
                  <a:off x="2307808" y="1529259"/>
                  <a:ext cx="4966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𝐼𝑁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84" name="8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808" y="1529259"/>
                  <a:ext cx="49667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21 Conector angular"/>
          <p:cNvCxnSpPr/>
          <p:nvPr/>
        </p:nvCxnSpPr>
        <p:spPr>
          <a:xfrm flipV="1">
            <a:off x="1302288" y="1550878"/>
            <a:ext cx="650883" cy="493086"/>
          </a:xfrm>
          <a:prstGeom prst="bentConnector3">
            <a:avLst>
              <a:gd name="adj1" fmla="val -1086"/>
            </a:avLst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84 CuadroTexto"/>
              <p:cNvSpPr txBox="1"/>
              <p:nvPr/>
            </p:nvSpPr>
            <p:spPr>
              <a:xfrm>
                <a:off x="5063207" y="2888921"/>
                <a:ext cx="5327702" cy="1653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1400" dirty="0" smtClean="0"/>
                  <a:t>Paso 1. Hacemos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CR" sz="1400" i="1">
                        <a:latin typeface="Cambria Math"/>
                      </a:rPr>
                      <m:t> </m:t>
                    </m:r>
                    <m:r>
                      <a:rPr lang="es-CR" sz="140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es-CR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R" sz="14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"/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s-C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𝐼𝑁</m:t>
                              </m:r>
                            </m:sub>
                          </m:sSub>
                          <m:d>
                            <m:d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CR" sz="1400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CR" sz="14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C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s-CR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es-CR" sz="1400" dirty="0"/>
                            <m:t> </m:t>
                          </m:r>
                          <m:r>
                            <a:rPr lang="es-CR" sz="1400" b="0" i="1" dirty="0" smtClean="0">
                              <a:latin typeface="Cambria Math"/>
                            </a:rPr>
                            <m:t>=</m:t>
                          </m:r>
                        </m:e>
                      </m:func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𝐼𝑁</m:t>
                          </m:r>
                        </m:sub>
                      </m:sSub>
                      <m:d>
                        <m:dPr>
                          <m:ctrlPr>
                            <a:rPr lang="es-C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400" i="1">
                              <a:latin typeface="Cambria Math"/>
                            </a:rPr>
                            <m:t>1+</m:t>
                          </m:r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R" sz="1400" dirty="0" smtClean="0"/>
              </a:p>
              <a:p>
                <a:endParaRPr lang="es-CR" sz="1400" dirty="0"/>
              </a:p>
              <a:p>
                <a:r>
                  <a:rPr lang="es-CR" sz="1400" dirty="0"/>
                  <a:t>Paso </a:t>
                </a:r>
                <a:r>
                  <a:rPr lang="es-CR" sz="1400" dirty="0" smtClean="0"/>
                  <a:t>2. </a:t>
                </a:r>
                <a:r>
                  <a:rPr lang="es-CR" sz="1400" dirty="0"/>
                  <a:t>Hacemos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CR" sz="1400" b="0" i="1" smtClean="0">
                        <a:latin typeface="Cambria Math"/>
                      </a:rPr>
                      <m:t>=0</m:t>
                    </m:r>
                  </m:oMath>
                </a14:m>
                <a:endParaRPr lang="es-CR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𝐼𝑁</m:t>
                          </m:r>
                        </m:sub>
                      </m:sSub>
                      <m:d>
                        <m:dPr>
                          <m:ctrlPr>
                            <a:rPr lang="es-C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400" i="1">
                              <a:latin typeface="Cambria Math"/>
                            </a:rPr>
                            <m:t>1+</m:t>
                          </m:r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R" sz="1400" dirty="0"/>
              </a:p>
              <a:p>
                <a:endParaRPr lang="es-CR" sz="1400" dirty="0" smtClean="0"/>
              </a:p>
            </p:txBody>
          </p:sp>
        </mc:Choice>
        <mc:Fallback xmlns="">
          <p:sp>
            <p:nvSpPr>
              <p:cNvPr id="85" name="8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207" y="2888921"/>
                <a:ext cx="5327702" cy="1653594"/>
              </a:xfrm>
              <a:prstGeom prst="rect">
                <a:avLst/>
              </a:prstGeom>
              <a:blipFill rotWithShape="1">
                <a:blip r:embed="rId13"/>
                <a:stretch>
                  <a:fillRect l="-343" t="-36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26 Rectángulo"/>
          <p:cNvSpPr/>
          <p:nvPr/>
        </p:nvSpPr>
        <p:spPr>
          <a:xfrm>
            <a:off x="5063207" y="4756802"/>
            <a:ext cx="27765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1400" dirty="0" smtClean="0"/>
              <a:t>Si se tratara de un </a:t>
            </a:r>
            <a:r>
              <a:rPr lang="es-CR" sz="1400" dirty="0" err="1" smtClean="0"/>
              <a:t>amp</a:t>
            </a:r>
            <a:r>
              <a:rPr lang="es-CR" sz="1400" dirty="0" smtClean="0"/>
              <a:t> </a:t>
            </a:r>
            <a:r>
              <a:rPr lang="es-CR" sz="1400" dirty="0" err="1" smtClean="0"/>
              <a:t>op</a:t>
            </a:r>
            <a:r>
              <a:rPr lang="es-CR" sz="1400" dirty="0" smtClean="0"/>
              <a:t> LM741</a:t>
            </a:r>
            <a:br>
              <a:rPr lang="es-CR" sz="1400" dirty="0" smtClean="0"/>
            </a:br>
            <a:r>
              <a:rPr lang="es-CR" sz="1400" dirty="0" smtClean="0"/>
              <a:t>¿Cuál sería la resistencia de entrada típica ? ¿Cuál sería la mínima?</a:t>
            </a:r>
            <a:endParaRPr lang="es-CR" sz="1400" dirty="0"/>
          </a:p>
        </p:txBody>
      </p:sp>
      <p:sp>
        <p:nvSpPr>
          <p:cNvPr id="3" name="2 Rectángulo"/>
          <p:cNvSpPr/>
          <p:nvPr/>
        </p:nvSpPr>
        <p:spPr>
          <a:xfrm>
            <a:off x="7665641" y="358577"/>
            <a:ext cx="44807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1400" dirty="0" smtClean="0"/>
              <a:t>El buffer es un dispositivo que tiene una ganancia de voltaje unitaria y una alta resistencia de entrada</a:t>
            </a:r>
            <a:endParaRPr lang="es-CR" sz="1400" dirty="0"/>
          </a:p>
        </p:txBody>
      </p:sp>
      <p:sp>
        <p:nvSpPr>
          <p:cNvPr id="21" name="20 Rectángulo"/>
          <p:cNvSpPr/>
          <p:nvPr/>
        </p:nvSpPr>
        <p:spPr>
          <a:xfrm>
            <a:off x="212209" y="1748015"/>
            <a:ext cx="914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1200" dirty="0"/>
              <a:t>Resistencia </a:t>
            </a:r>
            <a:endParaRPr lang="es-CR" sz="1200" dirty="0" smtClean="0"/>
          </a:p>
          <a:p>
            <a:r>
              <a:rPr lang="es-CR" sz="1200" dirty="0" smtClean="0"/>
              <a:t>de entrada</a:t>
            </a:r>
            <a:endParaRPr lang="es-C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85 CuadroTexto"/>
              <p:cNvSpPr txBox="1"/>
              <p:nvPr/>
            </p:nvSpPr>
            <p:spPr>
              <a:xfrm>
                <a:off x="597447" y="4163242"/>
                <a:ext cx="2060564" cy="962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400" dirty="0" smtClean="0"/>
                  <a:t>Ganancia de lazo cerrado </a:t>
                </a:r>
              </a:p>
              <a:p>
                <a:endParaRPr lang="es-CR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r>
                        <a:rPr lang="es-CR" sz="1400" i="1">
                          <a:latin typeface="Cambria Math"/>
                        </a:rPr>
                        <m:t>1+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CR" sz="1400" b="0" i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86" name="8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47" y="4163242"/>
                <a:ext cx="2060564" cy="962892"/>
              </a:xfrm>
              <a:prstGeom prst="rect">
                <a:avLst/>
              </a:prstGeom>
              <a:blipFill rotWithShape="1">
                <a:blip r:embed="rId14"/>
                <a:stretch>
                  <a:fillRect l="-592" t="-633" r="-29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177485" y="2234530"/>
                <a:ext cx="124187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1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s-CR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1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1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100" i="1">
                              <a:latin typeface="Cambria Math"/>
                            </a:rPr>
                            <m:t>𝐼𝑁</m:t>
                          </m:r>
                        </m:sub>
                      </m:sSub>
                      <m:d>
                        <m:dPr>
                          <m:ctrlPr>
                            <a:rPr lang="es-CR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R" sz="1100" i="1">
                              <a:latin typeface="Cambria Math"/>
                            </a:rPr>
                            <m:t>1+</m:t>
                          </m:r>
                          <m:sSub>
                            <m:sSubPr>
                              <m:ctrlPr>
                                <a:rPr lang="es-C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1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R" sz="11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R" sz="1100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85" y="2234530"/>
                <a:ext cx="1241878" cy="26161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60 Rectángulo"/>
          <p:cNvSpPr/>
          <p:nvPr/>
        </p:nvSpPr>
        <p:spPr>
          <a:xfrm>
            <a:off x="8517713" y="4756802"/>
            <a:ext cx="27765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1400" dirty="0" smtClean="0"/>
              <a:t>Si se tratara de un </a:t>
            </a:r>
            <a:r>
              <a:rPr lang="es-CR" sz="1400" dirty="0" err="1" smtClean="0"/>
              <a:t>amp</a:t>
            </a:r>
            <a:r>
              <a:rPr lang="es-CR" sz="1400" dirty="0" smtClean="0"/>
              <a:t> </a:t>
            </a:r>
            <a:r>
              <a:rPr lang="es-CR" sz="1400" dirty="0" err="1" smtClean="0"/>
              <a:t>op</a:t>
            </a:r>
            <a:r>
              <a:rPr lang="es-CR" sz="1400" dirty="0" smtClean="0"/>
              <a:t> LF353</a:t>
            </a:r>
            <a:br>
              <a:rPr lang="es-CR" sz="1400" dirty="0" smtClean="0"/>
            </a:br>
            <a:r>
              <a:rPr lang="es-CR" sz="1400" dirty="0" smtClean="0"/>
              <a:t>¿Cuál sería la resistencia de entrada típica ? 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244538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4853</TotalTime>
  <Words>4122</Words>
  <Application>Microsoft Office PowerPoint</Application>
  <PresentationFormat>Personalizado</PresentationFormat>
  <Paragraphs>649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19" baseType="lpstr">
      <vt:lpstr>Office Theme</vt:lpstr>
      <vt:lpstr>1_Office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Ramirez Antillon</dc:creator>
  <cp:lastModifiedBy>Ramírez Antillón Ignacio</cp:lastModifiedBy>
  <cp:revision>593</cp:revision>
  <dcterms:created xsi:type="dcterms:W3CDTF">2018-03-09T19:20:40Z</dcterms:created>
  <dcterms:modified xsi:type="dcterms:W3CDTF">2018-05-14T18:24:59Z</dcterms:modified>
</cp:coreProperties>
</file>