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27"/>
  </p:notesMasterIdLst>
  <p:sldIdLst>
    <p:sldId id="292" r:id="rId6"/>
    <p:sldId id="309" r:id="rId7"/>
    <p:sldId id="310" r:id="rId8"/>
    <p:sldId id="311" r:id="rId9"/>
    <p:sldId id="312" r:id="rId10"/>
    <p:sldId id="314" r:id="rId11"/>
    <p:sldId id="316" r:id="rId12"/>
    <p:sldId id="317" r:id="rId13"/>
    <p:sldId id="318" r:id="rId14"/>
    <p:sldId id="320" r:id="rId15"/>
    <p:sldId id="319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7" r:id="rId25"/>
    <p:sldId id="33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DEEBF7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498" y="-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4DBE7-E839-4505-AD59-667EA870A032}" type="datetimeFigureOut">
              <a:rPr lang="es-CR" smtClean="0"/>
              <a:t>28/05/2018</a:t>
            </a:fld>
            <a:endParaRPr lang="es-C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A0A78-0E98-44D0-9AB8-D2EA36C2CCB2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4895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R" altLang="es-CR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EA394F-62BD-4328-B875-C74D991170B1}" type="slidenum">
              <a:rPr lang="es-CR" altLang="es-CR">
                <a:solidFill>
                  <a:prstClr val="black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s-CR" altLang="es-CR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R" altLang="es-CR" smtClean="0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EA394F-62BD-4328-B875-C74D991170B1}" type="slidenum">
              <a:rPr lang="es-CR" altLang="es-CR">
                <a:solidFill>
                  <a:prstClr val="black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s-CR" altLang="es-CR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R" altLang="es-CR" smtClean="0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E3EF668-870C-4FD6-8ECA-BE1AE1BF2213}" type="slidenum">
              <a:rPr lang="es-CR" altLang="es-CR">
                <a:solidFill>
                  <a:prstClr val="black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s-CR" altLang="es-CR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EC437E-033E-4CF6-A519-18BB88510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874FC1F-36E9-46D3-BB0A-D26EEF184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BD9682-D737-4A2D-99FC-060E4FB5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0D68F82-7F68-4506-AF7F-D5B10AC1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59B295-CA3F-45D0-8151-0E8C1C68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2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031C76-523A-4319-83EB-67FD083B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22B48EC-EA6D-4288-A935-BD83243A9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861E2A-E792-433F-8CB2-FB1DAC9B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AD5233-C4DB-4238-A558-2D6E92A8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D31A5E-529C-4046-901E-931839F1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4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A4935AF-139D-4A57-916B-C69604F7C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ADF651-FF8E-4732-8BD8-C6758B421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375882-DC32-4D7D-9652-C38D3095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615F1F-8F64-4967-AF1C-6AB4C511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0AA118-002A-498E-A0B4-FF3A1436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77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EC437E-033E-4CF6-A519-18BB88510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74FC1F-36E9-46D3-BB0A-D26EEF184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BD9682-D737-4A2D-99FC-060E4FB5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D68F82-7F68-4506-AF7F-D5B10AC1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59B295-CA3F-45D0-8151-0E8C1C68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50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9CF90B-8905-42BB-B327-CB853BE7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C36D6B-5207-43B1-B39E-A19B465F9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E05090-467D-47B4-9A4C-2F8A6A54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B493FC-DCBA-4128-9D07-37FE1B49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3C31CE-6D1F-40A3-BDEE-BD86820C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138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475C66-0881-45C2-BB00-26E33D4A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07CFCB-5E63-43BF-BBF1-2663E0DDD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4DEA26-4F83-48A9-B041-418229C5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C985C2-1C23-432A-9675-08C7ED05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5AD4EE-E857-4A00-8CEF-3C8E56B1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403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F2DC78-88C2-44E7-A7B1-D5D4012B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051240-DFCE-4201-B058-F969F0F08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3C75CA-E6C5-411F-88C7-C6C200581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A3EC9F-5447-42AB-9F44-7631D451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41DF102-368A-4433-8C16-B8E74438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E53F755-2F2B-4315-8156-83A23CF6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949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C9490B-5762-431D-A0D2-66B84178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4FD780-1CEE-4E6D-95D6-F744A3899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CD86E8C-A525-42E9-BA24-789FA8A7F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BC6A4B0-2666-4543-B014-079CA538F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3EBBDA5-43F0-42B5-B4EC-22A459480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C2B148D-D3B4-4DF1-8913-7E5E34A1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75FD030-7DE2-492D-9E36-B389BFEE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A58F07F-724D-4155-8601-ABFABEF5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409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40BD16-88B9-474E-A71C-815D5F7C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E487E72-7C39-4DBC-B164-E0B7FDB2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C535FC-08DC-48A4-9A63-067A94ED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612FD3-7A7D-4F62-AAB9-F599B3B5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48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FA53C5B-754D-461E-BBB0-C94B824B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F8F9ACF-5EAD-40AC-9313-C84B8D63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1190328-C41F-4084-80D1-F4F33019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10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713CA6-27C0-48AD-8307-07849B67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400E9-B5B0-4477-AEC9-F1782AAD2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188477-5A47-4D3C-B964-EE336E9B3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85D0D82-940A-4668-AB84-522B93EF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C2818A5-BBB6-4790-8C32-445709F1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3C7D3F-8E76-4009-A2F9-7A21F53E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8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9CF90B-8905-42BB-B327-CB853BE7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C36D6B-5207-43B1-B39E-A19B465F9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E05090-467D-47B4-9A4C-2F8A6A54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B493FC-DCBA-4128-9D07-37FE1B49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3C31CE-6D1F-40A3-BDEE-BD86820C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45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0B46EC-5DCD-4AF0-8780-001A94F3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4685F1-C6FB-478E-81EA-776731635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97EB37C-E31B-4406-A58C-9DC102015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3BBBB59-B6A0-46A8-B64E-DF9A5635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EB5DAE-E7D0-4FEF-A0F1-71957446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2D5A38-BBAC-4A76-A5D7-180D101F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3682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031C76-523A-4319-83EB-67FD083B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22B48EC-EA6D-4288-A935-BD83243A9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861E2A-E792-433F-8CB2-FB1DAC9B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AD5233-C4DB-4238-A558-2D6E92A8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D31A5E-529C-4046-901E-931839F1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499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A4935AF-139D-4A57-916B-C69604F7C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ADF651-FF8E-4732-8BD8-C6758B421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375882-DC32-4D7D-9652-C38D3095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615F1F-8F64-4967-AF1C-6AB4C511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0AA118-002A-498E-A0B4-FF3A1436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79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R">
                <a:solidFill>
                  <a:srgbClr val="000000"/>
                </a:solidFill>
              </a:rPr>
              <a:t>Septiembre 16, 7:37 AM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AC543-8136-4955-8AF7-B9064721A5C1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9295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R">
                <a:solidFill>
                  <a:srgbClr val="000000"/>
                </a:solidFill>
              </a:rPr>
              <a:t>Septiembre 16, 7:37 AM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E9C0D-63E5-4094-A189-AC2C703B0F36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7698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R">
                <a:solidFill>
                  <a:srgbClr val="000000"/>
                </a:solidFill>
              </a:rPr>
              <a:t>Septiembre 16, 7:37 AM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8B349-6C27-4C39-AD20-49F1AA190A9F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1335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R">
                <a:solidFill>
                  <a:srgbClr val="000000"/>
                </a:solidFill>
              </a:rPr>
              <a:t>Septiembre 16, 7:37 AM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402FB-AC57-4B83-9E70-411D6C9CBC26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763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R">
                <a:solidFill>
                  <a:srgbClr val="000000"/>
                </a:solidFill>
              </a:rPr>
              <a:t>Septiembre 16, 7:37 AM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CB545-3FB4-497F-ADFF-678E42EA3117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487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R">
                <a:solidFill>
                  <a:srgbClr val="000000"/>
                </a:solidFill>
              </a:rPr>
              <a:t>Septiembre 16, 7:37 AM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B768E-A746-40CE-AB7C-E82B6EF06E61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0600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R">
                <a:solidFill>
                  <a:srgbClr val="000000"/>
                </a:solidFill>
              </a:rPr>
              <a:t>Septiembre 16, 7:37 AM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4C1EE-2539-4BB1-9F3F-028265CBC806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0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475C66-0881-45C2-BB00-26E33D4A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807CFCB-5E63-43BF-BBF1-2663E0DDD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4DEA26-4F83-48A9-B041-418229C5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C985C2-1C23-432A-9675-08C7ED05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5AD4EE-E857-4A00-8CEF-3C8E56B1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132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R">
                <a:solidFill>
                  <a:srgbClr val="000000"/>
                </a:solidFill>
              </a:rPr>
              <a:t>Septiembre 16, 7:37 AM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41B9B-94AA-4FBF-ACF8-02E3F137CE47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7941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R">
                <a:solidFill>
                  <a:srgbClr val="000000"/>
                </a:solidFill>
              </a:rPr>
              <a:t>Septiembre 16, 7:37 AM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198C7-3754-45D5-8E3A-702DC2CC0E77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4369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R">
                <a:solidFill>
                  <a:srgbClr val="000000"/>
                </a:solidFill>
              </a:rPr>
              <a:t>Septiembre 16, 7:37 AM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26569-A4A1-4BCD-9687-0CD4C6E373F1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374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R">
                <a:solidFill>
                  <a:srgbClr val="000000"/>
                </a:solidFill>
              </a:rPr>
              <a:t>Septiembre 16, 7:37 AM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4E407-B22F-4E7B-8C67-033FA80CB2DE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1817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5161F-35D5-4978-BBB8-F376ACCD6D1F}" type="datetime1">
              <a:rPr lang="es-CR">
                <a:solidFill>
                  <a:srgbClr val="000000"/>
                </a:solidFill>
              </a:rPr>
              <a:pPr>
                <a:defRPr/>
              </a:pPr>
              <a:t>28/05/2018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32404-DF54-4CBC-9651-B4BC0C9B5A78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6057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F33FA-1AAD-491C-9D33-F06A9F37077B}" type="datetime1">
              <a:rPr lang="es-CR">
                <a:solidFill>
                  <a:srgbClr val="000000"/>
                </a:solidFill>
              </a:rPr>
              <a:pPr>
                <a:defRPr/>
              </a:pPr>
              <a:t>28/05/2018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518CC-0EB6-47ED-BBA4-DA5DA869F76E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7273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E14B8-518E-4E3D-9231-DE6363E560E1}" type="datetime1">
              <a:rPr lang="es-CR">
                <a:solidFill>
                  <a:srgbClr val="000000"/>
                </a:solidFill>
              </a:rPr>
              <a:pPr>
                <a:defRPr/>
              </a:pPr>
              <a:t>28/05/2018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59086-FD4B-4C37-9945-44F7D6DE0A09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9857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864EB-F435-45E2-8013-59AE5EA49904}" type="datetime1">
              <a:rPr lang="es-CR">
                <a:solidFill>
                  <a:srgbClr val="000000"/>
                </a:solidFill>
              </a:rPr>
              <a:pPr>
                <a:defRPr/>
              </a:pPr>
              <a:t>28/05/2018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A81A0-19CD-4B22-B0DC-72FE9AF21CD5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416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1B828-5346-44E2-9AE3-DD32C7EDCEAB}" type="datetime1">
              <a:rPr lang="es-CR">
                <a:solidFill>
                  <a:srgbClr val="000000"/>
                </a:solidFill>
              </a:rPr>
              <a:pPr>
                <a:defRPr/>
              </a:pPr>
              <a:t>28/05/2018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1BFC0-2C27-4732-8D00-C0C0AC40B886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1066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75E5D-9870-4723-B94E-3CC9AEBFDA96}" type="datetime1">
              <a:rPr lang="es-CR">
                <a:solidFill>
                  <a:srgbClr val="000000"/>
                </a:solidFill>
              </a:rPr>
              <a:pPr>
                <a:defRPr/>
              </a:pPr>
              <a:t>28/05/2018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EA9E4-7187-42EC-94E6-31525F52CEED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7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F2DC78-88C2-44E7-A7B1-D5D4012B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051240-DFCE-4201-B058-F969F0F08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3C75CA-E6C5-411F-88C7-C6C200581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A3EC9F-5447-42AB-9F44-7631D451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41DF102-368A-4433-8C16-B8E74438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E53F755-2F2B-4315-8156-83A23CF6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839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C22DF-AA96-4208-9F1C-EA762C4D4546}" type="datetime1">
              <a:rPr lang="es-CR">
                <a:solidFill>
                  <a:srgbClr val="000000"/>
                </a:solidFill>
              </a:rPr>
              <a:pPr>
                <a:defRPr/>
              </a:pPr>
              <a:t>28/05/2018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4F411-6C4E-48D9-9C96-520120E8FA33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8896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B76C7-9738-4F6D-9CDA-99B50C85152B}" type="datetime1">
              <a:rPr lang="es-CR">
                <a:solidFill>
                  <a:srgbClr val="000000"/>
                </a:solidFill>
              </a:rPr>
              <a:pPr>
                <a:defRPr/>
              </a:pPr>
              <a:t>28/05/2018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0F53F-2B6A-48E4-B531-3BD842A10CB7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39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39D18-C20B-4ACF-9426-02106C2738DB}" type="datetime1">
              <a:rPr lang="es-CR">
                <a:solidFill>
                  <a:srgbClr val="000000"/>
                </a:solidFill>
              </a:rPr>
              <a:pPr>
                <a:defRPr/>
              </a:pPr>
              <a:t>28/05/2018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8B886-8F55-451C-81BB-8C97F64A4147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6469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F0FEA-6765-49D5-AAB9-20FCF8F33ED1}" type="datetime1">
              <a:rPr lang="es-CR">
                <a:solidFill>
                  <a:srgbClr val="000000"/>
                </a:solidFill>
              </a:rPr>
              <a:pPr>
                <a:defRPr/>
              </a:pPr>
              <a:t>28/05/2018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C4393-E724-433E-BA1C-EE58EE9EC73E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240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AD382-3F46-4184-885E-201AEE248C52}" type="datetime1">
              <a:rPr lang="es-CR">
                <a:solidFill>
                  <a:srgbClr val="000000"/>
                </a:solidFill>
              </a:rPr>
              <a:pPr>
                <a:defRPr/>
              </a:pPr>
              <a:t>28/05/2018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A4E6B-9330-4054-BF70-BF23AFFDCA0F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423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86A9CB-F0CC-4C69-B130-41509299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19D2888-78CE-4B9C-9AD0-EDA559585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AE7BD9-3D41-4180-B4D7-054F2961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B53C-FB9E-494B-B879-CA2F62493A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54DB2FC-D736-49ED-89AE-0B7E47D6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0E4CA9-90AF-4881-B352-92CC469E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2470-F489-4F34-AA8A-C14AB35E2C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6765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227158-D8DD-4646-99D9-3630B464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EBBB74-E1C6-4781-B601-501954A3C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333160F-2719-4940-9E40-FD115D69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B53C-FB9E-494B-B879-CA2F62493A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B82EF7-C620-4589-BA4F-D352AB9D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362BCC6-4FC9-4C78-8CC5-79C172C5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2470-F489-4F34-AA8A-C14AB35E2C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7139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DC2D21-E081-44F1-BAE5-AE28045BB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910B10-3AF3-45E7-8AB2-EFDB87DAA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9B791DD-9082-488F-84ED-40B2004F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B53C-FB9E-494B-B879-CA2F62493A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071C687-2995-4180-9052-26636E82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F1F93A6-F7F7-45F4-9954-D656EDA8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2470-F489-4F34-AA8A-C14AB35E2C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187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2F71C9-A15F-44E1-867D-754D0D8F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0E7427-BF43-4D45-9548-913DACE96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5ECA9F3-2AD3-40E2-8310-E79CAD95F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E061EC-8F1C-4069-81E2-37B03D27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B53C-FB9E-494B-B879-CA2F62493A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417EA2E-8253-4C46-ACCA-909C3B29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A452D7A-9A67-4F62-8689-98AD4ED4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2470-F489-4F34-AA8A-C14AB35E2C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68F1FE-7F56-4C48-8423-6E5E03BA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62B4891-D950-4F77-BCCC-861D82A36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566FC06-C2AD-4443-892D-364BBC1FD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A782864-E31A-4C08-B6B6-37018EA90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24D73F7-6807-4C80-B6A4-402B6F3EC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3C3B182-B779-4207-A428-EC225698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B53C-FB9E-494B-B879-CA2F62493A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4C3A0E8-0E54-4F06-B5F0-5FE7B5A6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10326D4-6790-4B82-9D65-0A442FA8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2470-F489-4F34-AA8A-C14AB35E2C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29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C9490B-5762-431D-A0D2-66B84178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4FD780-1CEE-4E6D-95D6-F744A3899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CD86E8C-A525-42E9-BA24-789FA8A7F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BC6A4B0-2666-4543-B014-079CA538F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3EBBDA5-43F0-42B5-B4EC-22A459480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C2B148D-D3B4-4DF1-8913-7E5E34A1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75FD030-7DE2-492D-9E36-B389BFEE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A58F07F-724D-4155-8601-ABFABEF5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958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EFF159-8ADE-42FB-9CB7-D4DFAFEC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E21F7F3-2D01-4E2D-80BD-69B7985B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B53C-FB9E-494B-B879-CA2F62493A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793B4F5-6B18-460B-B8EA-D1A6CA76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4589B2-A00D-4DB9-9289-8EDF3D59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2470-F489-4F34-AA8A-C14AB35E2C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577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3549920-1F72-4E7A-8CD5-845B79F3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B53C-FB9E-494B-B879-CA2F62493A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7E90501-3646-4E56-8E85-C79C6C51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377AAD-D028-4213-808C-2CD906B2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2470-F489-4F34-AA8A-C14AB35E2C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6510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AC82D3-1576-4B70-876A-BBDEFA8DD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F963DA-A4DF-4FFB-BC19-F813BFE16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14D0C64-B4C6-4C0F-8CB4-9A125E1BB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1EBED25-C46A-47B8-B646-0C6B5DDA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B53C-FB9E-494B-B879-CA2F62493A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354CEF-8B5C-42A9-BACE-4E58A002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F97823A-952E-419C-A707-F653DC54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2470-F489-4F34-AA8A-C14AB35E2C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166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75F33D-428E-4B4A-81C7-F56CBBD7A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F9CD62D-F4D9-4628-A5B1-A540D34E9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6CCF0EF-AEC3-4EED-92B2-E70A09C4B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F94EFFE-F3E0-4C5D-80EE-DE7722B2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B53C-FB9E-494B-B879-CA2F62493A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6F1F030-ADE8-4FEA-BAFC-86BA4C61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1CAA38-3BF8-49A7-B83C-2F42E0FB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2470-F489-4F34-AA8A-C14AB35E2C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1346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31F4D2-3268-467B-8D9C-52336253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1C7DFA8-CBBD-414F-BFFE-C8EE95104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A50EC5A-1193-4185-B8FC-5FF78174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B53C-FB9E-494B-B879-CA2F62493A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505F4D-876E-40BD-BD41-F8468325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24D1F4-9D61-4EF7-9715-6D2DF460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2470-F489-4F34-AA8A-C14AB35E2C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4234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0380E7A-500C-4677-9AEB-BD87D5BB1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CB5FD20-B355-4A83-8FC1-F9E198571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6FB52B-1B34-4D9D-B6A2-15E5D178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B53C-FB9E-494B-B879-CA2F62493A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9FAB6F-8B71-4065-9D98-42EEB8CD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43D6F4-D21B-4F67-A152-34EDD992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2470-F489-4F34-AA8A-C14AB35E2C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5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40BD16-88B9-474E-A71C-815D5F7C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E487E72-7C39-4DBC-B164-E0B7FDB2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1C535FC-08DC-48A4-9A63-067A94ED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9612FD3-7A7D-4F62-AAB9-F599B3B5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FA53C5B-754D-461E-BBB0-C94B824B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F8F9ACF-5EAD-40AC-9313-C84B8D63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1190328-C41F-4084-80D1-F4F33019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5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713CA6-27C0-48AD-8307-07849B67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400E9-B5B0-4477-AEC9-F1782AAD2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E188477-5A47-4D3C-B964-EE336E9B3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85D0D82-940A-4668-AB84-522B93EF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C2818A5-BBB6-4790-8C32-445709F1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3C7D3F-8E76-4009-A2F9-7A21F53E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4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0B46EC-5DCD-4AF0-8780-001A94F3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4685F1-C6FB-478E-81EA-776731635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97EB37C-E31B-4406-A58C-9DC102015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3BBBB59-B6A0-46A8-B64E-DF9A5635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5EB5DAE-E7D0-4FEF-A0F1-71957446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B2D5A38-BBAC-4A76-A5D7-180D101F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6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1234FA7-9CD0-472E-9081-BA767739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F8502DB-B602-401B-9160-BD2B61604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21A574-DA33-4088-971C-0763FA6A5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0335F-4626-4A8A-A3FA-117BB1B534B0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4364E2-AB3C-479D-ACA5-CBA46C5B4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62BB4F-E1C2-4117-BD01-817103B2D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1234FA7-9CD0-472E-9081-BA767739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8502DB-B602-401B-9160-BD2B61604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21A574-DA33-4088-971C-0763FA6A5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4364E2-AB3C-479D-ACA5-CBA46C5B4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62BB4F-E1C2-4117-BD01-817103B2D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29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R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R" smtClean="0"/>
              <a:t>Haga clic para modificar el estilo de texto del patrón</a:t>
            </a:r>
          </a:p>
          <a:p>
            <a:pPr lvl="1"/>
            <a:r>
              <a:rPr lang="es-ES" altLang="es-CR" smtClean="0"/>
              <a:t>Segundo nivel</a:t>
            </a:r>
          </a:p>
          <a:p>
            <a:pPr lvl="2"/>
            <a:r>
              <a:rPr lang="es-ES" altLang="es-CR" smtClean="0"/>
              <a:t>Tercer nivel</a:t>
            </a:r>
          </a:p>
          <a:p>
            <a:pPr lvl="3"/>
            <a:r>
              <a:rPr lang="es-ES" altLang="es-CR" smtClean="0"/>
              <a:t>Cuarto nivel</a:t>
            </a:r>
          </a:p>
          <a:p>
            <a:pPr lvl="4"/>
            <a:r>
              <a:rPr lang="es-ES" altLang="es-CR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CR">
                <a:solidFill>
                  <a:srgbClr val="000000"/>
                </a:solidFill>
              </a:rPr>
              <a:t>Septiembre 16, 7:37 AM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15E909-4DFD-48F9-A58B-CCDB67660ADF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12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R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R" smtClean="0"/>
              <a:t>Haga clic para modificar el estilo de texto del patrón</a:t>
            </a:r>
          </a:p>
          <a:p>
            <a:pPr lvl="1"/>
            <a:r>
              <a:rPr lang="es-ES" altLang="es-CR" smtClean="0"/>
              <a:t>Segundo nivel</a:t>
            </a:r>
          </a:p>
          <a:p>
            <a:pPr lvl="2"/>
            <a:r>
              <a:rPr lang="es-ES" altLang="es-CR" smtClean="0"/>
              <a:t>Tercer nivel</a:t>
            </a:r>
          </a:p>
          <a:p>
            <a:pPr lvl="3"/>
            <a:r>
              <a:rPr lang="es-ES" altLang="es-CR" smtClean="0"/>
              <a:t>Cuarto nivel</a:t>
            </a:r>
          </a:p>
          <a:p>
            <a:pPr lvl="4"/>
            <a:r>
              <a:rPr lang="es-ES" altLang="es-CR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59C4C7-B6BF-49CB-A9F5-9BE4A7256A6D}" type="datetime1">
              <a:rPr lang="es-C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28/05/2018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CBC6E4-5B51-4A9E-9B51-4661F43BED91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9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9A05A20-6615-4C8A-8CD1-07B16773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DDCB2C-CE31-45AE-A5DD-CF9E24A53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D94B653-8673-4A75-9680-8DC6C04AC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DB53C-FB9E-494B-B879-CA2F62493A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1EFFBD-DF90-4B97-9573-39B22DDA7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345582-6CE4-4CFB-9506-A576F6D4D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E2470-F489-4F34-AA8A-C14AB35E2C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15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50.png"/><Relationship Id="rId26" Type="http://schemas.openxmlformats.org/officeDocument/2006/relationships/image" Target="../media/image148.png"/><Relationship Id="rId3" Type="http://schemas.openxmlformats.org/officeDocument/2006/relationships/image" Target="../media/image136.png"/><Relationship Id="rId21" Type="http://schemas.openxmlformats.org/officeDocument/2006/relationships/image" Target="../media/image144.png"/><Relationship Id="rId7" Type="http://schemas.openxmlformats.org/officeDocument/2006/relationships/image" Target="../media/image137.png"/><Relationship Id="rId12" Type="http://schemas.openxmlformats.org/officeDocument/2006/relationships/image" Target="../media/image1370.png"/><Relationship Id="rId17" Type="http://schemas.openxmlformats.org/officeDocument/2006/relationships/image" Target="../media/image140.png"/><Relationship Id="rId25" Type="http://schemas.openxmlformats.org/officeDocument/2006/relationships/image" Target="../media/image141.png"/><Relationship Id="rId2" Type="http://schemas.openxmlformats.org/officeDocument/2006/relationships/image" Target="../media/image135.png"/><Relationship Id="rId16" Type="http://schemas.openxmlformats.org/officeDocument/2006/relationships/image" Target="../media/image139.png"/><Relationship Id="rId20" Type="http://schemas.openxmlformats.org/officeDocument/2006/relationships/image" Target="../media/image14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6.png"/><Relationship Id="rId11" Type="http://schemas.openxmlformats.org/officeDocument/2006/relationships/image" Target="../media/image109.png"/><Relationship Id="rId24" Type="http://schemas.openxmlformats.org/officeDocument/2006/relationships/image" Target="../media/image147.png"/><Relationship Id="rId5" Type="http://schemas.openxmlformats.org/officeDocument/2006/relationships/image" Target="../media/image920.png"/><Relationship Id="rId15" Type="http://schemas.openxmlformats.org/officeDocument/2006/relationships/image" Target="../media/image138.png"/><Relationship Id="rId23" Type="http://schemas.openxmlformats.org/officeDocument/2006/relationships/image" Target="../media/image146.png"/><Relationship Id="rId10" Type="http://schemas.openxmlformats.org/officeDocument/2006/relationships/image" Target="../media/image108.png"/><Relationship Id="rId19" Type="http://schemas.openxmlformats.org/officeDocument/2006/relationships/image" Target="../media/image142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Relationship Id="rId14" Type="http://schemas.openxmlformats.org/officeDocument/2006/relationships/image" Target="../media/image1360.png"/><Relationship Id="rId22" Type="http://schemas.openxmlformats.org/officeDocument/2006/relationships/image" Target="../media/image145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6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5" Type="http://schemas.openxmlformats.org/officeDocument/2006/relationships/image" Target="../media/image138.png"/><Relationship Id="rId15" Type="http://schemas.openxmlformats.org/officeDocument/2006/relationships/image" Target="../media/image141.png"/><Relationship Id="rId10" Type="http://schemas.openxmlformats.org/officeDocument/2006/relationships/image" Target="../media/image143.png"/><Relationship Id="rId4" Type="http://schemas.openxmlformats.org/officeDocument/2006/relationships/image" Target="../media/image1370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6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2" Type="http://schemas.openxmlformats.org/officeDocument/2006/relationships/image" Target="../media/image135.png"/><Relationship Id="rId16" Type="http://schemas.openxmlformats.org/officeDocument/2006/relationships/image" Target="../media/image14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5" Type="http://schemas.openxmlformats.org/officeDocument/2006/relationships/image" Target="../media/image138.png"/><Relationship Id="rId15" Type="http://schemas.openxmlformats.org/officeDocument/2006/relationships/image" Target="../media/image149.png"/><Relationship Id="rId10" Type="http://schemas.openxmlformats.org/officeDocument/2006/relationships/image" Target="../media/image143.png"/><Relationship Id="rId4" Type="http://schemas.openxmlformats.org/officeDocument/2006/relationships/image" Target="../media/image1370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49.png"/><Relationship Id="rId3" Type="http://schemas.openxmlformats.org/officeDocument/2006/relationships/image" Target="../media/image136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2" Type="http://schemas.openxmlformats.org/officeDocument/2006/relationships/image" Target="../media/image135.png"/><Relationship Id="rId16" Type="http://schemas.openxmlformats.org/officeDocument/2006/relationships/image" Target="../media/image14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5" Type="http://schemas.openxmlformats.org/officeDocument/2006/relationships/image" Target="../media/image159.png"/><Relationship Id="rId10" Type="http://schemas.openxmlformats.org/officeDocument/2006/relationships/image" Target="../media/image155.png"/><Relationship Id="rId4" Type="http://schemas.openxmlformats.org/officeDocument/2006/relationships/image" Target="../media/image1370.png"/><Relationship Id="rId9" Type="http://schemas.openxmlformats.org/officeDocument/2006/relationships/image" Target="../media/image154.png"/><Relationship Id="rId14" Type="http://schemas.openxmlformats.org/officeDocument/2006/relationships/image" Target="../media/image15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49.png"/><Relationship Id="rId18" Type="http://schemas.openxmlformats.org/officeDocument/2006/relationships/image" Target="../media/image141.png"/><Relationship Id="rId3" Type="http://schemas.openxmlformats.org/officeDocument/2006/relationships/image" Target="../media/image136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3.png"/><Relationship Id="rId2" Type="http://schemas.openxmlformats.org/officeDocument/2006/relationships/image" Target="../media/image135.png"/><Relationship Id="rId16" Type="http://schemas.openxmlformats.org/officeDocument/2006/relationships/image" Target="../media/image16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1.png"/><Relationship Id="rId11" Type="http://schemas.openxmlformats.org/officeDocument/2006/relationships/image" Target="../media/image160.png"/><Relationship Id="rId5" Type="http://schemas.openxmlformats.org/officeDocument/2006/relationships/image" Target="../media/image150.png"/><Relationship Id="rId15" Type="http://schemas.openxmlformats.org/officeDocument/2006/relationships/image" Target="../media/image161.png"/><Relationship Id="rId10" Type="http://schemas.openxmlformats.org/officeDocument/2006/relationships/image" Target="../media/image155.png"/><Relationship Id="rId4" Type="http://schemas.openxmlformats.org/officeDocument/2006/relationships/image" Target="../media/image1370.png"/><Relationship Id="rId9" Type="http://schemas.openxmlformats.org/officeDocument/2006/relationships/image" Target="../media/image154.png"/><Relationship Id="rId14" Type="http://schemas.openxmlformats.org/officeDocument/2006/relationships/image" Target="../media/image15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9.png"/><Relationship Id="rId18" Type="http://schemas.openxmlformats.org/officeDocument/2006/relationships/image" Target="../media/image167.png"/><Relationship Id="rId3" Type="http://schemas.openxmlformats.org/officeDocument/2006/relationships/image" Target="../media/image136.png"/><Relationship Id="rId21" Type="http://schemas.openxmlformats.org/officeDocument/2006/relationships/image" Target="../media/image170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6.png"/><Relationship Id="rId2" Type="http://schemas.openxmlformats.org/officeDocument/2006/relationships/image" Target="../media/image135.png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1.png"/><Relationship Id="rId11" Type="http://schemas.openxmlformats.org/officeDocument/2006/relationships/image" Target="../media/image155.png"/><Relationship Id="rId5" Type="http://schemas.openxmlformats.org/officeDocument/2006/relationships/image" Target="../media/image150.png"/><Relationship Id="rId15" Type="http://schemas.openxmlformats.org/officeDocument/2006/relationships/image" Target="../media/image164.png"/><Relationship Id="rId10" Type="http://schemas.openxmlformats.org/officeDocument/2006/relationships/image" Target="../media/image154.png"/><Relationship Id="rId19" Type="http://schemas.openxmlformats.org/officeDocument/2006/relationships/image" Target="../media/image168.png"/><Relationship Id="rId4" Type="http://schemas.openxmlformats.org/officeDocument/2006/relationships/image" Target="../media/image1370.png"/><Relationship Id="rId9" Type="http://schemas.openxmlformats.org/officeDocument/2006/relationships/image" Target="../media/image153.png"/><Relationship Id="rId14" Type="http://schemas.openxmlformats.org/officeDocument/2006/relationships/image" Target="../media/image15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9.png"/><Relationship Id="rId18" Type="http://schemas.openxmlformats.org/officeDocument/2006/relationships/image" Target="../media/image172.png"/><Relationship Id="rId3" Type="http://schemas.openxmlformats.org/officeDocument/2006/relationships/image" Target="../media/image136.png"/><Relationship Id="rId21" Type="http://schemas.openxmlformats.org/officeDocument/2006/relationships/image" Target="../media/image175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70.png"/><Relationship Id="rId2" Type="http://schemas.openxmlformats.org/officeDocument/2006/relationships/image" Target="../media/image135.png"/><Relationship Id="rId16" Type="http://schemas.openxmlformats.org/officeDocument/2006/relationships/image" Target="../media/image169.png"/><Relationship Id="rId20" Type="http://schemas.openxmlformats.org/officeDocument/2006/relationships/image" Target="../media/image17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1.png"/><Relationship Id="rId11" Type="http://schemas.openxmlformats.org/officeDocument/2006/relationships/image" Target="../media/image155.png"/><Relationship Id="rId24" Type="http://schemas.openxmlformats.org/officeDocument/2006/relationships/image" Target="../media/image178.png"/><Relationship Id="rId5" Type="http://schemas.openxmlformats.org/officeDocument/2006/relationships/image" Target="../media/image150.png"/><Relationship Id="rId15" Type="http://schemas.openxmlformats.org/officeDocument/2006/relationships/image" Target="../media/image167.png"/><Relationship Id="rId23" Type="http://schemas.openxmlformats.org/officeDocument/2006/relationships/image" Target="../media/image177.png"/><Relationship Id="rId10" Type="http://schemas.openxmlformats.org/officeDocument/2006/relationships/image" Target="../media/image154.png"/><Relationship Id="rId19" Type="http://schemas.openxmlformats.org/officeDocument/2006/relationships/image" Target="../media/image173.png"/><Relationship Id="rId4" Type="http://schemas.openxmlformats.org/officeDocument/2006/relationships/image" Target="../media/image1370.png"/><Relationship Id="rId9" Type="http://schemas.openxmlformats.org/officeDocument/2006/relationships/image" Target="../media/image153.png"/><Relationship Id="rId14" Type="http://schemas.openxmlformats.org/officeDocument/2006/relationships/image" Target="../media/image171.png"/><Relationship Id="rId22" Type="http://schemas.openxmlformats.org/officeDocument/2006/relationships/image" Target="../media/image17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49.png"/><Relationship Id="rId18" Type="http://schemas.openxmlformats.org/officeDocument/2006/relationships/image" Target="../media/image141.png"/><Relationship Id="rId3" Type="http://schemas.openxmlformats.org/officeDocument/2006/relationships/image" Target="../media/image136.png"/><Relationship Id="rId21" Type="http://schemas.openxmlformats.org/officeDocument/2006/relationships/image" Target="../media/image181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2" Type="http://schemas.openxmlformats.org/officeDocument/2006/relationships/image" Target="../media/image135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1.png"/><Relationship Id="rId24" Type="http://schemas.openxmlformats.org/officeDocument/2006/relationships/image" Target="../media/image184.png"/><Relationship Id="rId5" Type="http://schemas.openxmlformats.org/officeDocument/2006/relationships/image" Target="../media/image150.png"/><Relationship Id="rId15" Type="http://schemas.openxmlformats.org/officeDocument/2006/relationships/image" Target="../media/image161.png"/><Relationship Id="rId23" Type="http://schemas.openxmlformats.org/officeDocument/2006/relationships/image" Target="../media/image183.png"/><Relationship Id="rId10" Type="http://schemas.openxmlformats.org/officeDocument/2006/relationships/image" Target="../media/image155.png"/><Relationship Id="rId19" Type="http://schemas.openxmlformats.org/officeDocument/2006/relationships/image" Target="../media/image179.png"/><Relationship Id="rId4" Type="http://schemas.openxmlformats.org/officeDocument/2006/relationships/image" Target="../media/image1370.png"/><Relationship Id="rId9" Type="http://schemas.openxmlformats.org/officeDocument/2006/relationships/image" Target="../media/image154.png"/><Relationship Id="rId14" Type="http://schemas.openxmlformats.org/officeDocument/2006/relationships/image" Target="../media/image158.png"/><Relationship Id="rId22" Type="http://schemas.openxmlformats.org/officeDocument/2006/relationships/image" Target="../media/image18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187.png"/><Relationship Id="rId18" Type="http://schemas.openxmlformats.org/officeDocument/2006/relationships/image" Target="../media/image192.png"/><Relationship Id="rId3" Type="http://schemas.openxmlformats.org/officeDocument/2006/relationships/image" Target="../media/image100.png"/><Relationship Id="rId7" Type="http://schemas.openxmlformats.org/officeDocument/2006/relationships/image" Target="../media/image55.png"/><Relationship Id="rId12" Type="http://schemas.openxmlformats.org/officeDocument/2006/relationships/image" Target="../media/image110.png"/><Relationship Id="rId17" Type="http://schemas.openxmlformats.org/officeDocument/2006/relationships/image" Target="../media/image191.png"/><Relationship Id="rId2" Type="http://schemas.openxmlformats.org/officeDocument/2006/relationships/image" Target="../media/image99.png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6.png"/><Relationship Id="rId11" Type="http://schemas.openxmlformats.org/officeDocument/2006/relationships/image" Target="../media/image186.png"/><Relationship Id="rId5" Type="http://schemas.openxmlformats.org/officeDocument/2006/relationships/image" Target="../media/image920.png"/><Relationship Id="rId15" Type="http://schemas.openxmlformats.org/officeDocument/2006/relationships/image" Target="../media/image189.png"/><Relationship Id="rId10" Type="http://schemas.openxmlformats.org/officeDocument/2006/relationships/image" Target="../media/image185.png"/><Relationship Id="rId19" Type="http://schemas.openxmlformats.org/officeDocument/2006/relationships/image" Target="../media/image193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Relationship Id="rId14" Type="http://schemas.openxmlformats.org/officeDocument/2006/relationships/image" Target="../media/image18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97.png"/><Relationship Id="rId18" Type="http://schemas.openxmlformats.org/officeDocument/2006/relationships/image" Target="../media/image200.png"/><Relationship Id="rId21" Type="http://schemas.openxmlformats.org/officeDocument/2006/relationships/image" Target="../media/image203.png"/><Relationship Id="rId7" Type="http://schemas.openxmlformats.org/officeDocument/2006/relationships/image" Target="../media/image189.png"/><Relationship Id="rId12" Type="http://schemas.openxmlformats.org/officeDocument/2006/relationships/image" Target="../media/image196.png"/><Relationship Id="rId17" Type="http://schemas.openxmlformats.org/officeDocument/2006/relationships/image" Target="../media/image199.png"/><Relationship Id="rId2" Type="http://schemas.openxmlformats.org/officeDocument/2006/relationships/image" Target="../media/image190.png"/><Relationship Id="rId16" Type="http://schemas.openxmlformats.org/officeDocument/2006/relationships/image" Target="../media/image1980.png"/><Relationship Id="rId20" Type="http://schemas.openxmlformats.org/officeDocument/2006/relationships/image" Target="../media/image20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1.png"/><Relationship Id="rId11" Type="http://schemas.openxmlformats.org/officeDocument/2006/relationships/image" Target="../media/image195.png"/><Relationship Id="rId5" Type="http://schemas.openxmlformats.org/officeDocument/2006/relationships/image" Target="../media/image920.png"/><Relationship Id="rId15" Type="http://schemas.openxmlformats.org/officeDocument/2006/relationships/image" Target="../media/image198.png"/><Relationship Id="rId23" Type="http://schemas.openxmlformats.org/officeDocument/2006/relationships/image" Target="../media/image205.png"/><Relationship Id="rId10" Type="http://schemas.openxmlformats.org/officeDocument/2006/relationships/image" Target="../media/image194.png"/><Relationship Id="rId19" Type="http://schemas.openxmlformats.org/officeDocument/2006/relationships/image" Target="../media/image201.png"/><Relationship Id="rId9" Type="http://schemas.openxmlformats.org/officeDocument/2006/relationships/image" Target="../media/image193.png"/><Relationship Id="rId14" Type="http://schemas.openxmlformats.org/officeDocument/2006/relationships/image" Target="../media/image1960.png"/><Relationship Id="rId22" Type="http://schemas.openxmlformats.org/officeDocument/2006/relationships/image" Target="../media/image20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9.png"/><Relationship Id="rId21" Type="http://schemas.openxmlformats.org/officeDocument/2006/relationships/image" Target="../media/image25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12.png"/><Relationship Id="rId16" Type="http://schemas.openxmlformats.org/officeDocument/2006/relationships/image" Target="../media/image58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2.png"/><Relationship Id="rId11" Type="http://schemas.openxmlformats.org/officeDocument/2006/relationships/image" Target="../media/image17.png"/><Relationship Id="rId24" Type="http://schemas.openxmlformats.org/officeDocument/2006/relationships/image" Target="../media/image28.png"/><Relationship Id="rId5" Type="http://schemas.openxmlformats.org/officeDocument/2006/relationships/image" Target="../media/image81.png"/><Relationship Id="rId15" Type="http://schemas.openxmlformats.org/officeDocument/2006/relationships/image" Target="../media/image20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10" Type="http://schemas.openxmlformats.org/officeDocument/2006/relationships/image" Target="../media/image16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0.png"/><Relationship Id="rId9" Type="http://schemas.openxmlformats.org/officeDocument/2006/relationships/image" Target="../media/image15.png"/><Relationship Id="rId14" Type="http://schemas.openxmlformats.org/officeDocument/2006/relationships/image" Target="../media/image54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216.png"/><Relationship Id="rId18" Type="http://schemas.openxmlformats.org/officeDocument/2006/relationships/image" Target="../media/image221.png"/><Relationship Id="rId26" Type="http://schemas.openxmlformats.org/officeDocument/2006/relationships/image" Target="../media/image229.png"/><Relationship Id="rId3" Type="http://schemas.openxmlformats.org/officeDocument/2006/relationships/image" Target="../media/image207.png"/><Relationship Id="rId21" Type="http://schemas.openxmlformats.org/officeDocument/2006/relationships/image" Target="../media/image224.png"/><Relationship Id="rId7" Type="http://schemas.openxmlformats.org/officeDocument/2006/relationships/image" Target="../media/image211.png"/><Relationship Id="rId12" Type="http://schemas.openxmlformats.org/officeDocument/2006/relationships/image" Target="../media/image215.png"/><Relationship Id="rId17" Type="http://schemas.openxmlformats.org/officeDocument/2006/relationships/image" Target="../media/image220.png"/><Relationship Id="rId25" Type="http://schemas.openxmlformats.org/officeDocument/2006/relationships/image" Target="../media/image228.png"/><Relationship Id="rId2" Type="http://schemas.openxmlformats.org/officeDocument/2006/relationships/image" Target="../media/image206.png"/><Relationship Id="rId16" Type="http://schemas.openxmlformats.org/officeDocument/2006/relationships/image" Target="../media/image219.png"/><Relationship Id="rId20" Type="http://schemas.openxmlformats.org/officeDocument/2006/relationships/image" Target="../media/image223.png"/><Relationship Id="rId1" Type="http://schemas.openxmlformats.org/officeDocument/2006/relationships/slideLayout" Target="../slideLayouts/slideLayout46.xml"/><Relationship Id="rId11" Type="http://schemas.openxmlformats.org/officeDocument/2006/relationships/image" Target="../media/image214.png"/><Relationship Id="rId24" Type="http://schemas.openxmlformats.org/officeDocument/2006/relationships/image" Target="../media/image227.png"/><Relationship Id="rId5" Type="http://schemas.openxmlformats.org/officeDocument/2006/relationships/image" Target="../media/image209.png"/><Relationship Id="rId15" Type="http://schemas.openxmlformats.org/officeDocument/2006/relationships/image" Target="../media/image218.png"/><Relationship Id="rId23" Type="http://schemas.openxmlformats.org/officeDocument/2006/relationships/image" Target="../media/image226.png"/><Relationship Id="rId28" Type="http://schemas.openxmlformats.org/officeDocument/2006/relationships/image" Target="../media/image231.png"/><Relationship Id="rId10" Type="http://schemas.openxmlformats.org/officeDocument/2006/relationships/image" Target="../media/image210.png"/><Relationship Id="rId19" Type="http://schemas.openxmlformats.org/officeDocument/2006/relationships/image" Target="../media/image222.png"/><Relationship Id="rId4" Type="http://schemas.openxmlformats.org/officeDocument/2006/relationships/image" Target="../media/image208.png"/><Relationship Id="rId9" Type="http://schemas.openxmlformats.org/officeDocument/2006/relationships/image" Target="../media/image213.png"/><Relationship Id="rId14" Type="http://schemas.openxmlformats.org/officeDocument/2006/relationships/image" Target="../media/image217.png"/><Relationship Id="rId22" Type="http://schemas.openxmlformats.org/officeDocument/2006/relationships/image" Target="../media/image225.png"/><Relationship Id="rId27" Type="http://schemas.openxmlformats.org/officeDocument/2006/relationships/image" Target="../media/image2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216.png"/><Relationship Id="rId18" Type="http://schemas.openxmlformats.org/officeDocument/2006/relationships/image" Target="../media/image221.png"/><Relationship Id="rId3" Type="http://schemas.openxmlformats.org/officeDocument/2006/relationships/image" Target="../media/image207.png"/><Relationship Id="rId21" Type="http://schemas.openxmlformats.org/officeDocument/2006/relationships/image" Target="../media/image233.png"/><Relationship Id="rId7" Type="http://schemas.openxmlformats.org/officeDocument/2006/relationships/image" Target="../media/image211.png"/><Relationship Id="rId12" Type="http://schemas.openxmlformats.org/officeDocument/2006/relationships/image" Target="../media/image215.png"/><Relationship Id="rId17" Type="http://schemas.openxmlformats.org/officeDocument/2006/relationships/image" Target="../media/image220.png"/><Relationship Id="rId2" Type="http://schemas.openxmlformats.org/officeDocument/2006/relationships/image" Target="../media/image206.png"/><Relationship Id="rId16" Type="http://schemas.openxmlformats.org/officeDocument/2006/relationships/image" Target="../media/image219.png"/><Relationship Id="rId20" Type="http://schemas.openxmlformats.org/officeDocument/2006/relationships/image" Target="../media/image223.png"/><Relationship Id="rId1" Type="http://schemas.openxmlformats.org/officeDocument/2006/relationships/slideLayout" Target="../slideLayouts/slideLayout46.xml"/><Relationship Id="rId11" Type="http://schemas.openxmlformats.org/officeDocument/2006/relationships/image" Target="../media/image214.png"/><Relationship Id="rId5" Type="http://schemas.openxmlformats.org/officeDocument/2006/relationships/image" Target="../media/image209.png"/><Relationship Id="rId15" Type="http://schemas.openxmlformats.org/officeDocument/2006/relationships/image" Target="../media/image218.png"/><Relationship Id="rId10" Type="http://schemas.openxmlformats.org/officeDocument/2006/relationships/image" Target="../media/image210.png"/><Relationship Id="rId19" Type="http://schemas.openxmlformats.org/officeDocument/2006/relationships/image" Target="../media/image232.png"/><Relationship Id="rId4" Type="http://schemas.openxmlformats.org/officeDocument/2006/relationships/image" Target="../media/image208.png"/><Relationship Id="rId9" Type="http://schemas.openxmlformats.org/officeDocument/2006/relationships/image" Target="../media/image213.png"/><Relationship Id="rId14" Type="http://schemas.openxmlformats.org/officeDocument/2006/relationships/image" Target="../media/image2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18" Type="http://schemas.openxmlformats.org/officeDocument/2006/relationships/image" Target="../media/image33.png"/><Relationship Id="rId26" Type="http://schemas.openxmlformats.org/officeDocument/2006/relationships/image" Target="../media/image49.png"/><Relationship Id="rId3" Type="http://schemas.openxmlformats.org/officeDocument/2006/relationships/image" Target="../media/image54.png"/><Relationship Id="rId21" Type="http://schemas.openxmlformats.org/officeDocument/2006/relationships/image" Target="../media/image12.png"/><Relationship Id="rId34" Type="http://schemas.openxmlformats.org/officeDocument/2006/relationships/image" Target="../media/image59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82.png"/><Relationship Id="rId33" Type="http://schemas.openxmlformats.org/officeDocument/2006/relationships/image" Target="../media/image57.png"/><Relationship Id="rId16" Type="http://schemas.openxmlformats.org/officeDocument/2006/relationships/image" Target="../media/image45.png"/><Relationship Id="rId20" Type="http://schemas.openxmlformats.org/officeDocument/2006/relationships/image" Target="../media/image48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81.png"/><Relationship Id="rId32" Type="http://schemas.openxmlformats.org/officeDocument/2006/relationships/image" Target="../media/image56.png"/><Relationship Id="rId5" Type="http://schemas.openxmlformats.org/officeDocument/2006/relationships/image" Target="../media/image58.png"/><Relationship Id="rId15" Type="http://schemas.openxmlformats.org/officeDocument/2006/relationships/image" Target="../media/image44.png"/><Relationship Id="rId23" Type="http://schemas.openxmlformats.org/officeDocument/2006/relationships/image" Target="../media/image80.png"/><Relationship Id="rId28" Type="http://schemas.openxmlformats.org/officeDocument/2006/relationships/image" Target="../media/image51.png"/><Relationship Id="rId10" Type="http://schemas.openxmlformats.org/officeDocument/2006/relationships/image" Target="../media/image40.png"/><Relationship Id="rId19" Type="http://schemas.openxmlformats.org/officeDocument/2006/relationships/image" Target="../media/image47.png"/><Relationship Id="rId31" Type="http://schemas.openxmlformats.org/officeDocument/2006/relationships/image" Target="../media/image55.png"/><Relationship Id="rId4" Type="http://schemas.openxmlformats.org/officeDocument/2006/relationships/image" Target="../media/image36.png"/><Relationship Id="rId9" Type="http://schemas.openxmlformats.org/officeDocument/2006/relationships/image" Target="../media/image39.png"/><Relationship Id="rId14" Type="http://schemas.openxmlformats.org/officeDocument/2006/relationships/image" Target="../media/image43.png"/><Relationship Id="rId22" Type="http://schemas.openxmlformats.org/officeDocument/2006/relationships/image" Target="../media/image79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69.png"/><Relationship Id="rId26" Type="http://schemas.openxmlformats.org/officeDocument/2006/relationships/image" Target="../media/image76.png"/><Relationship Id="rId39" Type="http://schemas.openxmlformats.org/officeDocument/2006/relationships/image" Target="../media/image86.png"/><Relationship Id="rId3" Type="http://schemas.openxmlformats.org/officeDocument/2006/relationships/image" Target="../media/image54.png"/><Relationship Id="rId21" Type="http://schemas.openxmlformats.org/officeDocument/2006/relationships/image" Target="../media/image71.png"/><Relationship Id="rId34" Type="http://schemas.openxmlformats.org/officeDocument/2006/relationships/image" Target="../media/image81.png"/><Relationship Id="rId42" Type="http://schemas.openxmlformats.org/officeDocument/2006/relationships/image" Target="../media/image89.png"/><Relationship Id="rId7" Type="http://schemas.openxmlformats.org/officeDocument/2006/relationships/image" Target="../media/image62.png"/><Relationship Id="rId12" Type="http://schemas.openxmlformats.org/officeDocument/2006/relationships/image" Target="../media/image64.png"/><Relationship Id="rId17" Type="http://schemas.openxmlformats.org/officeDocument/2006/relationships/image" Target="../media/image68.png"/><Relationship Id="rId25" Type="http://schemas.openxmlformats.org/officeDocument/2006/relationships/image" Target="../media/image75.png"/><Relationship Id="rId33" Type="http://schemas.openxmlformats.org/officeDocument/2006/relationships/image" Target="../media/image80.png"/><Relationship Id="rId38" Type="http://schemas.openxmlformats.org/officeDocument/2006/relationships/image" Target="../media/image85.png"/><Relationship Id="rId16" Type="http://schemas.openxmlformats.org/officeDocument/2006/relationships/image" Target="../media/image67.png"/><Relationship Id="rId20" Type="http://schemas.openxmlformats.org/officeDocument/2006/relationships/image" Target="../media/image70.png"/><Relationship Id="rId29" Type="http://schemas.openxmlformats.org/officeDocument/2006/relationships/image" Target="../media/image83.png"/><Relationship Id="rId41" Type="http://schemas.openxmlformats.org/officeDocument/2006/relationships/image" Target="../media/image8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1.png"/><Relationship Id="rId11" Type="http://schemas.openxmlformats.org/officeDocument/2006/relationships/image" Target="../media/image63.png"/><Relationship Id="rId24" Type="http://schemas.openxmlformats.org/officeDocument/2006/relationships/image" Target="../media/image74.png"/><Relationship Id="rId32" Type="http://schemas.openxmlformats.org/officeDocument/2006/relationships/image" Target="../media/image79.png"/><Relationship Id="rId37" Type="http://schemas.openxmlformats.org/officeDocument/2006/relationships/image" Target="../media/image50.png"/><Relationship Id="rId40" Type="http://schemas.openxmlformats.org/officeDocument/2006/relationships/image" Target="../media/image87.png"/><Relationship Id="rId45" Type="http://schemas.openxmlformats.org/officeDocument/2006/relationships/image" Target="../media/image92.png"/><Relationship Id="rId5" Type="http://schemas.openxmlformats.org/officeDocument/2006/relationships/image" Target="../media/image58.png"/><Relationship Id="rId15" Type="http://schemas.openxmlformats.org/officeDocument/2006/relationships/image" Target="../media/image66.png"/><Relationship Id="rId23" Type="http://schemas.openxmlformats.org/officeDocument/2006/relationships/image" Target="../media/image73.png"/><Relationship Id="rId28" Type="http://schemas.openxmlformats.org/officeDocument/2006/relationships/image" Target="../media/image78.png"/><Relationship Id="rId36" Type="http://schemas.openxmlformats.org/officeDocument/2006/relationships/image" Target="../media/image49.png"/><Relationship Id="rId10" Type="http://schemas.openxmlformats.org/officeDocument/2006/relationships/image" Target="../media/image40.png"/><Relationship Id="rId19" Type="http://schemas.openxmlformats.org/officeDocument/2006/relationships/image" Target="../media/image47.png"/><Relationship Id="rId31" Type="http://schemas.openxmlformats.org/officeDocument/2006/relationships/image" Target="../media/image12.png"/><Relationship Id="rId44" Type="http://schemas.openxmlformats.org/officeDocument/2006/relationships/image" Target="../media/image91.png"/><Relationship Id="rId4" Type="http://schemas.openxmlformats.org/officeDocument/2006/relationships/image" Target="../media/image60.png"/><Relationship Id="rId9" Type="http://schemas.openxmlformats.org/officeDocument/2006/relationships/image" Target="../media/image24.png"/><Relationship Id="rId14" Type="http://schemas.openxmlformats.org/officeDocument/2006/relationships/image" Target="../media/image65.png"/><Relationship Id="rId22" Type="http://schemas.openxmlformats.org/officeDocument/2006/relationships/image" Target="../media/image72.png"/><Relationship Id="rId27" Type="http://schemas.openxmlformats.org/officeDocument/2006/relationships/image" Target="../media/image77.png"/><Relationship Id="rId30" Type="http://schemas.openxmlformats.org/officeDocument/2006/relationships/image" Target="../media/image84.png"/><Relationship Id="rId35" Type="http://schemas.openxmlformats.org/officeDocument/2006/relationships/image" Target="../media/image82.png"/><Relationship Id="rId43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" Type="http://schemas.openxmlformats.org/officeDocument/2006/relationships/image" Target="../media/image920.png"/><Relationship Id="rId21" Type="http://schemas.openxmlformats.org/officeDocument/2006/relationships/image" Target="../media/image103.png"/><Relationship Id="rId7" Type="http://schemas.openxmlformats.org/officeDocument/2006/relationships/image" Target="../media/image77.png"/><Relationship Id="rId12" Type="http://schemas.openxmlformats.org/officeDocument/2006/relationships/image" Target="../media/image86.png"/><Relationship Id="rId17" Type="http://schemas.openxmlformats.org/officeDocument/2006/relationships/image" Target="../media/image100.png"/><Relationship Id="rId25" Type="http://schemas.openxmlformats.org/officeDocument/2006/relationships/image" Target="../media/image107.png"/><Relationship Id="rId2" Type="http://schemas.openxmlformats.org/officeDocument/2006/relationships/image" Target="../media/image72.png"/><Relationship Id="rId16" Type="http://schemas.openxmlformats.org/officeDocument/2006/relationships/image" Target="../media/image99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6.png"/><Relationship Id="rId11" Type="http://schemas.openxmlformats.org/officeDocument/2006/relationships/image" Target="../media/image95.png"/><Relationship Id="rId24" Type="http://schemas.openxmlformats.org/officeDocument/2006/relationships/image" Target="../media/image106.png"/><Relationship Id="rId5" Type="http://schemas.openxmlformats.org/officeDocument/2006/relationships/image" Target="../media/image75.png"/><Relationship Id="rId15" Type="http://schemas.openxmlformats.org/officeDocument/2006/relationships/image" Target="../media/image98.png"/><Relationship Id="rId23" Type="http://schemas.openxmlformats.org/officeDocument/2006/relationships/image" Target="../media/image105.png"/><Relationship Id="rId10" Type="http://schemas.openxmlformats.org/officeDocument/2006/relationships/image" Target="../media/image94.png"/><Relationship Id="rId19" Type="http://schemas.openxmlformats.org/officeDocument/2006/relationships/image" Target="../media/image52.png"/><Relationship Id="rId4" Type="http://schemas.openxmlformats.org/officeDocument/2006/relationships/image" Target="../media/image55.png"/><Relationship Id="rId9" Type="http://schemas.openxmlformats.org/officeDocument/2006/relationships/image" Target="../media/image93.png"/><Relationship Id="rId14" Type="http://schemas.openxmlformats.org/officeDocument/2006/relationships/image" Target="../media/image97.png"/><Relationship Id="rId22" Type="http://schemas.openxmlformats.org/officeDocument/2006/relationships/image" Target="../media/image10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100.png"/><Relationship Id="rId7" Type="http://schemas.openxmlformats.org/officeDocument/2006/relationships/image" Target="../media/image55.png"/><Relationship Id="rId12" Type="http://schemas.openxmlformats.org/officeDocument/2006/relationships/image" Target="../media/image11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6.png"/><Relationship Id="rId11" Type="http://schemas.openxmlformats.org/officeDocument/2006/relationships/image" Target="../media/image109.png"/><Relationship Id="rId5" Type="http://schemas.openxmlformats.org/officeDocument/2006/relationships/image" Target="../media/image920.png"/><Relationship Id="rId10" Type="http://schemas.openxmlformats.org/officeDocument/2006/relationships/image" Target="../media/image108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4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5" Type="http://schemas.openxmlformats.org/officeDocument/2006/relationships/image" Target="../media/image13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2EA1A8-84AE-490C-A954-576D2AF4371A}"/>
              </a:ext>
            </a:extLst>
          </p:cNvPr>
          <p:cNvSpPr txBox="1"/>
          <p:nvPr/>
        </p:nvSpPr>
        <p:spPr>
          <a:xfrm>
            <a:off x="801512" y="496711"/>
            <a:ext cx="278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Amplificador</a:t>
            </a:r>
            <a:r>
              <a:rPr lang="en-US" dirty="0" smtClean="0"/>
              <a:t> </a:t>
            </a:r>
            <a:r>
              <a:rPr lang="en-US" dirty="0" err="1" smtClean="0"/>
              <a:t>Operacional</a:t>
            </a:r>
            <a:endParaRPr lang="en-US" dirty="0"/>
          </a:p>
        </p:txBody>
      </p:sp>
      <p:grpSp>
        <p:nvGrpSpPr>
          <p:cNvPr id="16" name="15 Grupo"/>
          <p:cNvGrpSpPr/>
          <p:nvPr/>
        </p:nvGrpSpPr>
        <p:grpSpPr>
          <a:xfrm>
            <a:off x="1725001" y="1579282"/>
            <a:ext cx="1753019" cy="959051"/>
            <a:chOff x="1724998" y="1741159"/>
            <a:chExt cx="1753019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76518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 smtClean="0"/>
                  <a:t>-</a:t>
                </a:r>
                <a:endParaRPr lang="es-CR" sz="2400" dirty="0"/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724998" y="1996014"/>
              <a:ext cx="472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724998" y="2402992"/>
              <a:ext cx="4703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3801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9437739" y="1742121"/>
                <a:ext cx="32874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35" y="1742117"/>
                <a:ext cx="328744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7407" r="-9259" b="-12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9437735" y="2124690"/>
                <a:ext cx="3187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35" y="2124682"/>
                <a:ext cx="318742" cy="246221"/>
              </a:xfrm>
              <a:prstGeom prst="rect">
                <a:avLst/>
              </a:prstGeom>
              <a:blipFill rotWithShape="1">
                <a:blip r:embed="rId3"/>
                <a:stretch>
                  <a:fillRect l="-7692" r="-9615" b="-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9815431" y="1742121"/>
            <a:ext cx="1473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Entrada no </a:t>
            </a:r>
            <a:r>
              <a:rPr lang="en-US" sz="1200" dirty="0" err="1" smtClean="0"/>
              <a:t>inversora</a:t>
            </a:r>
            <a:endParaRPr lang="en-US" sz="1200" dirty="0"/>
          </a:p>
        </p:txBody>
      </p:sp>
      <p:sp>
        <p:nvSpPr>
          <p:cNvPr id="24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9863610" y="2089040"/>
            <a:ext cx="1276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Entrada </a:t>
            </a:r>
            <a:r>
              <a:rPr lang="en-US" sz="1200" dirty="0" err="1" smtClean="0"/>
              <a:t>inversora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3505273" y="1914788"/>
                <a:ext cx="9735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73" y="1914787"/>
                <a:ext cx="973535" cy="246221"/>
              </a:xfrm>
              <a:prstGeom prst="rect">
                <a:avLst/>
              </a:prstGeom>
              <a:blipFill rotWithShape="1">
                <a:blip r:embed="rId4"/>
                <a:stretch>
                  <a:fillRect l="-1875" r="-625" b="-17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478853" y="1637789"/>
                <a:ext cx="34028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854" y="1637788"/>
                <a:ext cx="340286" cy="246221"/>
              </a:xfrm>
              <a:prstGeom prst="rect">
                <a:avLst/>
              </a:prstGeom>
              <a:blipFill rotWithShape="1">
                <a:blip r:embed="rId5"/>
                <a:stretch>
                  <a:fillRect l="-14286" r="-7143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26 Rectángulo"/>
              <p:cNvSpPr/>
              <p:nvPr/>
            </p:nvSpPr>
            <p:spPr>
              <a:xfrm>
                <a:off x="5417059" y="2029790"/>
                <a:ext cx="14092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7" name="2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056" y="2029790"/>
                <a:ext cx="1409297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5879307" y="1637789"/>
            <a:ext cx="2105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Ganancia</a:t>
            </a:r>
            <a:r>
              <a:rPr lang="en-US" sz="1200" dirty="0" smtClean="0"/>
              <a:t> 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Modo</a:t>
            </a:r>
            <a:r>
              <a:rPr lang="en-US" sz="1200" dirty="0" smtClean="0"/>
              <a:t> </a:t>
            </a:r>
            <a:r>
              <a:rPr lang="en-US" sz="1200" dirty="0" err="1" smtClean="0"/>
              <a:t>Diferencial</a:t>
            </a:r>
            <a:endParaRPr lang="en-US" sz="1200" dirty="0"/>
          </a:p>
        </p:txBody>
      </p:sp>
      <p:sp>
        <p:nvSpPr>
          <p:cNvPr id="29" name="TextBox 31">
            <a:extLst>
              <a:ext uri="{FF2B5EF4-FFF2-40B4-BE49-F238E27FC236}">
                <a16:creationId xmlns="" xmlns:a16="http://schemas.microsoft.com/office/drawing/2014/main" id="{AFDFABC7-9FD6-4358-BAE3-6DE9C4E6F906}"/>
              </a:ext>
            </a:extLst>
          </p:cNvPr>
          <p:cNvSpPr txBox="1"/>
          <p:nvPr/>
        </p:nvSpPr>
        <p:spPr>
          <a:xfrm>
            <a:off x="6892007" y="2091353"/>
            <a:ext cx="1924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Voltaje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Modo</a:t>
            </a:r>
            <a:r>
              <a:rPr lang="en-US" sz="1200" dirty="0" smtClean="0"/>
              <a:t> </a:t>
            </a:r>
            <a:r>
              <a:rPr lang="en-US" sz="1200" dirty="0" err="1" smtClean="0"/>
              <a:t>Diferencial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62 CuadroTexto"/>
              <p:cNvSpPr txBox="1"/>
              <p:nvPr/>
            </p:nvSpPr>
            <p:spPr>
              <a:xfrm>
                <a:off x="1286103" y="1588300"/>
                <a:ext cx="4489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3" name="6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098" y="1588300"/>
                <a:ext cx="448904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1276099" y="2026903"/>
                <a:ext cx="4589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94" y="2026903"/>
                <a:ext cx="458908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65 Grupo"/>
          <p:cNvGrpSpPr/>
          <p:nvPr/>
        </p:nvGrpSpPr>
        <p:grpSpPr>
          <a:xfrm>
            <a:off x="1604741" y="3930733"/>
            <a:ext cx="7841723" cy="1749378"/>
            <a:chOff x="1604742" y="3930733"/>
            <a:chExt cx="7841722" cy="17493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16 CuadroTexto"/>
                <p:cNvSpPr txBox="1"/>
                <p:nvPr/>
              </p:nvSpPr>
              <p:spPr>
                <a:xfrm>
                  <a:off x="1614746" y="4013165"/>
                  <a:ext cx="44890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7" name="1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746" y="4013165"/>
                  <a:ext cx="448904" cy="33855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17 CuadroTexto"/>
                <p:cNvSpPr txBox="1"/>
                <p:nvPr/>
              </p:nvSpPr>
              <p:spPr>
                <a:xfrm>
                  <a:off x="1604742" y="4451768"/>
                  <a:ext cx="45890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8" name="1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4742" y="4451768"/>
                  <a:ext cx="458908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29 Rectángulo redondeado"/>
            <p:cNvSpPr/>
            <p:nvPr/>
          </p:nvSpPr>
          <p:spPr>
            <a:xfrm>
              <a:off x="2612571" y="3930733"/>
              <a:ext cx="1520041" cy="914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>
                  <a:solidFill>
                    <a:schemeClr val="tx1"/>
                  </a:solidFill>
                </a:rPr>
                <a:t>Amplificador diferencial</a:t>
              </a:r>
              <a:endParaRPr lang="es-CR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30 Rectángulo redondeado"/>
            <p:cNvSpPr/>
            <p:nvPr/>
          </p:nvSpPr>
          <p:spPr>
            <a:xfrm>
              <a:off x="4888976" y="3930733"/>
              <a:ext cx="1520041" cy="914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>
                  <a:solidFill>
                    <a:schemeClr val="tx1"/>
                  </a:solidFill>
                </a:rPr>
                <a:t>Amplificador de  alta Ganancia</a:t>
              </a:r>
              <a:endParaRPr lang="es-CR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31 Rectángulo redondeado"/>
            <p:cNvSpPr/>
            <p:nvPr/>
          </p:nvSpPr>
          <p:spPr>
            <a:xfrm>
              <a:off x="7165381" y="3930733"/>
              <a:ext cx="1520041" cy="914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>
                  <a:solidFill>
                    <a:schemeClr val="tx1"/>
                  </a:solidFill>
                </a:rPr>
                <a:t>Amplificador de  Salida</a:t>
              </a:r>
              <a:endParaRPr lang="es-C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33 Conector recto de flecha"/>
            <p:cNvCxnSpPr>
              <a:stCxn id="30" idx="3"/>
              <a:endCxn id="31" idx="1"/>
            </p:cNvCxnSpPr>
            <p:nvPr/>
          </p:nvCxnSpPr>
          <p:spPr>
            <a:xfrm>
              <a:off x="4132612" y="4387933"/>
              <a:ext cx="756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 de flecha"/>
            <p:cNvCxnSpPr/>
            <p:nvPr/>
          </p:nvCxnSpPr>
          <p:spPr>
            <a:xfrm>
              <a:off x="6409017" y="4387933"/>
              <a:ext cx="7563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>
              <a:off x="2140507" y="4195345"/>
              <a:ext cx="472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"/>
            <p:cNvCxnSpPr/>
            <p:nvPr/>
          </p:nvCxnSpPr>
          <p:spPr>
            <a:xfrm>
              <a:off x="2129662" y="4621045"/>
              <a:ext cx="472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>
              <a:off x="8685422" y="4387933"/>
              <a:ext cx="472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9199793" y="4264822"/>
                  <a:ext cx="2466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9792" y="4264822"/>
                  <a:ext cx="246670" cy="24622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9756" b="-10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94">
              <a:extLst>
                <a:ext uri="{FF2B5EF4-FFF2-40B4-BE49-F238E27FC236}">
                  <a16:creationId xmlns="" xmlns:a16="http://schemas.microsoft.com/office/drawing/2014/main" id="{0966BAAB-165E-43D9-B473-79727363905C}"/>
                </a:ext>
              </a:extLst>
            </p:cNvPr>
            <p:cNvGrpSpPr/>
            <p:nvPr/>
          </p:nvGrpSpPr>
          <p:grpSpPr>
            <a:xfrm rot="10800000">
              <a:off x="3153940" y="5222490"/>
              <a:ext cx="401063" cy="68222"/>
              <a:chOff x="7529811" y="3713163"/>
              <a:chExt cx="640072" cy="158750"/>
            </a:xfrm>
          </p:grpSpPr>
          <p:cxnSp>
            <p:nvCxnSpPr>
              <p:cNvPr id="43" name="Straight Connector 95">
                <a:extLst>
                  <a:ext uri="{FF2B5EF4-FFF2-40B4-BE49-F238E27FC236}">
                    <a16:creationId xmlns="" xmlns:a16="http://schemas.microsoft.com/office/drawing/2014/main" id="{A8B48AC6-0F14-4174-8A53-38697F442703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96">
                <a:extLst>
                  <a:ext uri="{FF2B5EF4-FFF2-40B4-BE49-F238E27FC236}">
                    <a16:creationId xmlns="" xmlns:a16="http://schemas.microsoft.com/office/drawing/2014/main" id="{DF81AB11-0B81-4D84-BBA0-99D6DA96431D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97">
                <a:extLst>
                  <a:ext uri="{FF2B5EF4-FFF2-40B4-BE49-F238E27FC236}">
                    <a16:creationId xmlns="" xmlns:a16="http://schemas.microsoft.com/office/drawing/2014/main" id="{EDC3B24D-C1DE-4440-B0F8-A5BE2E127F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98">
                <a:extLst>
                  <a:ext uri="{FF2B5EF4-FFF2-40B4-BE49-F238E27FC236}">
                    <a16:creationId xmlns="" xmlns:a16="http://schemas.microsoft.com/office/drawing/2014/main" id="{026155F8-B203-471B-99BB-DBA401E06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99">
                <a:extLst>
                  <a:ext uri="{FF2B5EF4-FFF2-40B4-BE49-F238E27FC236}">
                    <a16:creationId xmlns="" xmlns:a16="http://schemas.microsoft.com/office/drawing/2014/main" id="{0214E684-0248-43A8-9DE4-01EF86B1EB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100">
                <a:extLst>
                  <a:ext uri="{FF2B5EF4-FFF2-40B4-BE49-F238E27FC236}">
                    <a16:creationId xmlns="" xmlns:a16="http://schemas.microsoft.com/office/drawing/2014/main" id="{A2843C5C-6ACB-447B-992D-E0930A93A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101">
                <a:extLst>
                  <a:ext uri="{FF2B5EF4-FFF2-40B4-BE49-F238E27FC236}">
                    <a16:creationId xmlns="" xmlns:a16="http://schemas.microsoft.com/office/drawing/2014/main" id="{00B9BE10-19ED-412F-A9B6-D430822CBA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102">
                <a:extLst>
                  <a:ext uri="{FF2B5EF4-FFF2-40B4-BE49-F238E27FC236}">
                    <a16:creationId xmlns="" xmlns:a16="http://schemas.microsoft.com/office/drawing/2014/main" id="{715BF1D2-D17D-49AD-AA7B-1BFAD9A18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103">
                <a:extLst>
                  <a:ext uri="{FF2B5EF4-FFF2-40B4-BE49-F238E27FC236}">
                    <a16:creationId xmlns="" xmlns:a16="http://schemas.microsoft.com/office/drawing/2014/main" id="{FA65DB70-F9DD-4587-B97E-851E4E8E78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195">
              <a:extLst>
                <a:ext uri="{FF2B5EF4-FFF2-40B4-BE49-F238E27FC236}">
                  <a16:creationId xmlns="" xmlns:a16="http://schemas.microsoft.com/office/drawing/2014/main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2874" y="5116978"/>
              <a:ext cx="287437" cy="2110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/>
            <p:nvPr/>
          </p:nvCxnSpPr>
          <p:spPr>
            <a:xfrm>
              <a:off x="3740727" y="4845133"/>
              <a:ext cx="0" cy="398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/>
            <p:nvPr/>
          </p:nvCxnSpPr>
          <p:spPr>
            <a:xfrm>
              <a:off x="2956955" y="4845133"/>
              <a:ext cx="0" cy="398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2956955" y="5249005"/>
              <a:ext cx="2745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/>
            <p:nvPr/>
          </p:nvCxnSpPr>
          <p:spPr>
            <a:xfrm>
              <a:off x="3520959" y="5249005"/>
              <a:ext cx="2197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3043735" y="5414141"/>
                  <a:ext cx="674287" cy="2659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𝑜𝑓𝑓𝑠𝑒𝑡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5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735" y="5414141"/>
                  <a:ext cx="674287" cy="26597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6306" r="-3604" b="-25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086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266 Rectángulo"/>
          <p:cNvSpPr/>
          <p:nvPr/>
        </p:nvSpPr>
        <p:spPr>
          <a:xfrm>
            <a:off x="262553" y="419375"/>
            <a:ext cx="2393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R" sz="1400" dirty="0"/>
              <a:t>Amplificador </a:t>
            </a:r>
            <a:r>
              <a:rPr lang="es-CR" sz="1400" dirty="0" smtClean="0"/>
              <a:t>de Alta Ganancia</a:t>
            </a:r>
            <a:endParaRPr lang="es-C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0572083" y="5316599"/>
                <a:ext cx="11956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=62.5 </m:t>
                      </m:r>
                      <m:r>
                        <a:rPr lang="es-CR" sz="1400" b="0" i="1" smtClean="0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1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080" y="5316599"/>
                <a:ext cx="1195647" cy="215444"/>
              </a:xfrm>
              <a:prstGeom prst="rect">
                <a:avLst/>
              </a:prstGeom>
              <a:blipFill rotWithShape="1">
                <a:blip r:embed="rId2"/>
                <a:stretch>
                  <a:fillRect l="-3061" r="-3571" b="-1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0539751" y="5706246"/>
                <a:ext cx="9840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400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s-CR" sz="1400" b="0" i="1" smtClean="0">
                          <a:latin typeface="Cambria Math"/>
                        </a:rPr>
                        <m:t>3 </m:t>
                      </m:r>
                      <m:r>
                        <a:rPr lang="es-CR" sz="1400" b="0" i="1" smtClean="0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2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749" y="5706246"/>
                <a:ext cx="984052" cy="215444"/>
              </a:xfrm>
              <a:prstGeom prst="rect">
                <a:avLst/>
              </a:prstGeom>
              <a:blipFill rotWithShape="1">
                <a:blip r:embed="rId3"/>
                <a:stretch>
                  <a:fillRect l="-4348" r="-4348" b="-1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0" name="199 Grupo"/>
          <p:cNvGrpSpPr/>
          <p:nvPr/>
        </p:nvGrpSpPr>
        <p:grpSpPr>
          <a:xfrm>
            <a:off x="1694570" y="2437915"/>
            <a:ext cx="1624411" cy="1390548"/>
            <a:chOff x="8520646" y="2029991"/>
            <a:chExt cx="1768920" cy="1527662"/>
          </a:xfrm>
        </p:grpSpPr>
        <p:grpSp>
          <p:nvGrpSpPr>
            <p:cNvPr id="202" name="201 Grupo"/>
            <p:cNvGrpSpPr/>
            <p:nvPr/>
          </p:nvGrpSpPr>
          <p:grpSpPr>
            <a:xfrm flipH="1">
              <a:off x="8686090" y="2641528"/>
              <a:ext cx="50887" cy="537020"/>
              <a:chOff x="4755833" y="1260500"/>
              <a:chExt cx="76507" cy="798156"/>
            </a:xfrm>
          </p:grpSpPr>
          <p:grpSp>
            <p:nvGrpSpPr>
              <p:cNvPr id="214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217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5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1427" cy="1996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Straight Arrow Connector 47">
              <a:extLst>
                <a:ext uri="{FF2B5EF4-FFF2-40B4-BE49-F238E27FC236}">
                  <a16:creationId xmlns="" xmlns:a16="http://schemas.microsoft.com/office/drawing/2014/main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20646" y="3315194"/>
              <a:ext cx="1736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724618" y="2641528"/>
              <a:ext cx="8276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188">
                  <a:extLst>
                    <a:ext uri="{FF2B5EF4-FFF2-40B4-BE49-F238E27FC236}">
                      <a16:creationId xmlns="" xmlns:a16="http://schemas.microsoft.com/office/drawing/2014/main" id="{06655FCD-4B88-4C83-BB3E-E67C8978FDB3}"/>
                    </a:ext>
                  </a:extLst>
                </p:cNvPr>
                <p:cNvSpPr txBox="1"/>
                <p:nvPr/>
              </p:nvSpPr>
              <p:spPr>
                <a:xfrm>
                  <a:off x="8821489" y="2912863"/>
                  <a:ext cx="319447" cy="2028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𝑖𝑒</m:t>
                            </m:r>
                            <m:r>
                              <a:rPr lang="es-CR" sz="12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06" name="TextBox 18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655FCD-4B88-4C83-BB3E-E67C8978F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490" y="2912863"/>
                  <a:ext cx="319446" cy="2028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500" r="-4167" b="-1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7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endCxn id="212" idx="0"/>
            </p:cNvCxnSpPr>
            <p:nvPr/>
          </p:nvCxnSpPr>
          <p:spPr>
            <a:xfrm>
              <a:off x="9554056" y="2640091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207 Grupo"/>
            <p:cNvGrpSpPr/>
            <p:nvPr/>
          </p:nvGrpSpPr>
          <p:grpSpPr>
            <a:xfrm>
              <a:off x="9450474" y="2897177"/>
              <a:ext cx="207163" cy="347217"/>
              <a:chOff x="2173184" y="3373444"/>
              <a:chExt cx="308759" cy="516058"/>
            </a:xfrm>
          </p:grpSpPr>
          <p:sp>
            <p:nvSpPr>
              <p:cNvPr id="212" name="211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213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9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212" idx="4"/>
            </p:cNvCxnSpPr>
            <p:nvPr/>
          </p:nvCxnSpPr>
          <p:spPr>
            <a:xfrm>
              <a:off x="9554056" y="3244394"/>
              <a:ext cx="0" cy="313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 flipH="1">
                  <a:off x="9792696" y="2976808"/>
                  <a:ext cx="496870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0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792695" y="2976808"/>
                  <a:ext cx="496869" cy="2366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459" r="-4054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Straight Connector 218">
              <a:extLst>
                <a:ext uri="{FF2B5EF4-FFF2-40B4-BE49-F238E27FC236}">
                  <a16:creationId xmlns="" xmlns:a16="http://schemas.microsoft.com/office/drawing/2014/main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9148876" y="2029991"/>
              <a:ext cx="0" cy="6115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2510424" y="3711914"/>
            <a:ext cx="268317" cy="227462"/>
            <a:chOff x="6176852" y="2698817"/>
            <a:chExt cx="292187" cy="249891"/>
          </a:xfrm>
        </p:grpSpPr>
        <p:cxnSp>
          <p:nvCxnSpPr>
            <p:cNvPr id="258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2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330827" y="3491786"/>
            <a:ext cx="1538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330823" y="3056880"/>
                <a:ext cx="9712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2.5</m:t>
                          </m:r>
                          <m:r>
                            <a:rPr lang="es-CR" sz="1400" i="1">
                              <a:latin typeface="Cambria Math"/>
                            </a:rPr>
                            <m:t>𝐾</m:t>
                          </m:r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/>
                              <a:ea typeface="Cambria Math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378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23" y="3056880"/>
                <a:ext cx="97122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750" r="-3750" b="-1475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2 Grupo"/>
          <p:cNvGrpSpPr/>
          <p:nvPr/>
        </p:nvGrpSpPr>
        <p:grpSpPr>
          <a:xfrm>
            <a:off x="2271490" y="1270700"/>
            <a:ext cx="4405015" cy="2339619"/>
            <a:chOff x="724046" y="1264372"/>
            <a:chExt cx="4405018" cy="2339619"/>
          </a:xfrm>
        </p:grpSpPr>
        <p:grpSp>
          <p:nvGrpSpPr>
            <p:cNvPr id="300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4611539" y="1264372"/>
              <a:ext cx="268317" cy="666849"/>
              <a:chOff x="6176852" y="2216104"/>
              <a:chExt cx="292187" cy="732604"/>
            </a:xfrm>
          </p:grpSpPr>
          <p:cxnSp>
            <p:nvCxnSpPr>
              <p:cNvPr id="301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216104"/>
                <a:ext cx="0" cy="6456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268 Grupo"/>
            <p:cNvGrpSpPr/>
            <p:nvPr/>
          </p:nvGrpSpPr>
          <p:grpSpPr>
            <a:xfrm>
              <a:off x="2760434" y="1264372"/>
              <a:ext cx="1870392" cy="1509426"/>
              <a:chOff x="8267964" y="1899391"/>
              <a:chExt cx="2036782" cy="1658262"/>
            </a:xfrm>
          </p:grpSpPr>
          <p:grpSp>
            <p:nvGrpSpPr>
              <p:cNvPr id="271" name="270 Grupo"/>
              <p:cNvGrpSpPr/>
              <p:nvPr/>
            </p:nvGrpSpPr>
            <p:grpSpPr>
              <a:xfrm flipH="1">
                <a:off x="8686090" y="2641528"/>
                <a:ext cx="50887" cy="797029"/>
                <a:chOff x="4755833" y="1260500"/>
                <a:chExt cx="76507" cy="1184599"/>
              </a:xfrm>
            </p:grpSpPr>
            <p:grpSp>
              <p:nvGrpSpPr>
                <p:cNvPr id="283" name="Group 145">
                  <a:extLst>
                    <a:ext uri="{FF2B5EF4-FFF2-40B4-BE49-F238E27FC236}">
                      <a16:creationId xmlns="" xmlns:a16="http://schemas.microsoft.com/office/drawing/2014/main" id="{D4DFEF69-D5EF-4D17-986D-88F0AB672E55}"/>
                    </a:ext>
                  </a:extLst>
                </p:cNvPr>
                <p:cNvGrpSpPr/>
                <p:nvPr/>
              </p:nvGrpSpPr>
              <p:grpSpPr>
                <a:xfrm rot="5400000">
                  <a:off x="4648919" y="1700258"/>
                  <a:ext cx="290336" cy="76507"/>
                  <a:chOff x="7529811" y="3713163"/>
                  <a:chExt cx="640072" cy="158750"/>
                </a:xfrm>
              </p:grpSpPr>
              <p:cxnSp>
                <p:nvCxnSpPr>
                  <p:cNvPr id="286" name="Straight Connector 146">
                    <a:extLst>
                      <a:ext uri="{FF2B5EF4-FFF2-40B4-BE49-F238E27FC236}">
                        <a16:creationId xmlns="" xmlns:a16="http://schemas.microsoft.com/office/drawing/2014/main" id="{72EC81D9-7C63-4999-8E63-2D498181718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529811" y="3802833"/>
                    <a:ext cx="10866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147">
                    <a:extLst>
                      <a:ext uri="{FF2B5EF4-FFF2-40B4-BE49-F238E27FC236}">
                        <a16:creationId xmlns="" xmlns:a16="http://schemas.microsoft.com/office/drawing/2014/main" id="{A896A59C-9FB8-4DE1-9B19-278F1BB2713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61221" y="3798142"/>
                    <a:ext cx="10866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Connector 148">
                    <a:extLst>
                      <a:ext uri="{FF2B5EF4-FFF2-40B4-BE49-F238E27FC236}">
                        <a16:creationId xmlns="" xmlns:a16="http://schemas.microsoft.com/office/drawing/2014/main" id="{4FDF832B-F649-4A46-BBF5-158C163F64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635036" y="3723207"/>
                    <a:ext cx="50052" cy="7790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149">
                    <a:extLst>
                      <a:ext uri="{FF2B5EF4-FFF2-40B4-BE49-F238E27FC236}">
                        <a16:creationId xmlns="" xmlns:a16="http://schemas.microsoft.com/office/drawing/2014/main" id="{E7BA4693-9F92-4B5D-8015-3C562B0D0E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85088" y="3713163"/>
                    <a:ext cx="58609" cy="1494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Connector 150">
                    <a:extLst>
                      <a:ext uri="{FF2B5EF4-FFF2-40B4-BE49-F238E27FC236}">
                        <a16:creationId xmlns="" xmlns:a16="http://schemas.microsoft.com/office/drawing/2014/main" id="{F341326D-8B53-4754-B1A4-B32A04741E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40650" y="3717057"/>
                    <a:ext cx="89851" cy="14215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151">
                    <a:extLst>
                      <a:ext uri="{FF2B5EF4-FFF2-40B4-BE49-F238E27FC236}">
                        <a16:creationId xmlns="" xmlns:a16="http://schemas.microsoft.com/office/drawing/2014/main" id="{DFBE96E3-277E-4309-86A7-520C17B663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27107" y="3723207"/>
                    <a:ext cx="58001" cy="14556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152">
                    <a:extLst>
                      <a:ext uri="{FF2B5EF4-FFF2-40B4-BE49-F238E27FC236}">
                        <a16:creationId xmlns="" xmlns:a16="http://schemas.microsoft.com/office/drawing/2014/main" id="{9A54FBC8-7DC1-4509-95A8-0C4C6639E2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878763" y="3723207"/>
                    <a:ext cx="93151" cy="14553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153">
                    <a:extLst>
                      <a:ext uri="{FF2B5EF4-FFF2-40B4-BE49-F238E27FC236}">
                        <a16:creationId xmlns="" xmlns:a16="http://schemas.microsoft.com/office/drawing/2014/main" id="{336FF2B6-1665-4B2B-921E-3F07085A99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68004" y="3723207"/>
                    <a:ext cx="59984" cy="14870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154">
                    <a:extLst>
                      <a:ext uri="{FF2B5EF4-FFF2-40B4-BE49-F238E27FC236}">
                        <a16:creationId xmlns="" xmlns:a16="http://schemas.microsoft.com/office/drawing/2014/main" id="{89BCA865-BD9C-4BA7-B87E-7BE8CC7D1F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026782" y="3795989"/>
                    <a:ext cx="38535" cy="7474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4" name="Straight Connector 156">
                  <a:extLst>
                    <a:ext uri="{FF2B5EF4-FFF2-40B4-BE49-F238E27FC236}">
                      <a16:creationId xmlns="" xmlns:a16="http://schemas.microsoft.com/office/drawing/2014/main" id="{854B5447-E45A-49B2-AE15-8B99E8249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3687" y="1260500"/>
                  <a:ext cx="0" cy="3213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156">
                  <a:extLst>
                    <a:ext uri="{FF2B5EF4-FFF2-40B4-BE49-F238E27FC236}">
                      <a16:creationId xmlns="" xmlns:a16="http://schemas.microsoft.com/office/drawing/2014/main" id="{854B5447-E45A-49B2-AE15-8B99E8249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93355" y="1859035"/>
                  <a:ext cx="0" cy="58606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3" name="Straight Connector 167">
                <a:extLst>
                  <a:ext uri="{FF2B5EF4-FFF2-40B4-BE49-F238E27FC236}">
                    <a16:creationId xmlns="" xmlns:a16="http://schemas.microsoft.com/office/drawing/2014/main" id="{CD4D9E9B-DC0C-40C2-9097-3968377B8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7964" y="2641528"/>
                <a:ext cx="128428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5" name="TextBox 188">
                    <a:extLst>
                      <a:ext uri="{FF2B5EF4-FFF2-40B4-BE49-F238E27FC236}">
                        <a16:creationId xmlns="" xmlns:a16="http://schemas.microsoft.com/office/drawing/2014/main" id="{06655FCD-4B88-4C83-BB3E-E67C8978FDB3}"/>
                      </a:ext>
                    </a:extLst>
                  </p:cNvPr>
                  <p:cNvSpPr txBox="1"/>
                  <p:nvPr/>
                </p:nvSpPr>
                <p:spPr>
                  <a:xfrm>
                    <a:off x="8791629" y="2991120"/>
                    <a:ext cx="319447" cy="20287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𝑖𝑒</m:t>
                              </m:r>
                              <m:r>
                                <a:rPr lang="es-CR" sz="1200" b="0" i="1" smtClean="0"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75" name="TextBox 188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06655FCD-4B88-4C83-BB3E-E67C8978FD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1629" y="2991120"/>
                    <a:ext cx="319447" cy="20287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14583" r="-4167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6" name="Straight Connector 168">
                <a:extLst>
                  <a:ext uri="{FF2B5EF4-FFF2-40B4-BE49-F238E27FC236}">
                    <a16:creationId xmlns="" xmlns:a16="http://schemas.microsoft.com/office/drawing/2014/main" id="{915787FD-D08F-4560-A1AF-C31A37DF315F}"/>
                  </a:ext>
                </a:extLst>
              </p:cNvPr>
              <p:cNvCxnSpPr>
                <a:cxnSpLocks/>
                <a:endCxn id="281" idx="0"/>
              </p:cNvCxnSpPr>
              <p:nvPr/>
            </p:nvCxnSpPr>
            <p:spPr>
              <a:xfrm>
                <a:off x="9554056" y="2640091"/>
                <a:ext cx="0" cy="257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7" name="276 Grupo"/>
              <p:cNvGrpSpPr/>
              <p:nvPr/>
            </p:nvGrpSpPr>
            <p:grpSpPr>
              <a:xfrm>
                <a:off x="9450474" y="2897177"/>
                <a:ext cx="207163" cy="347217"/>
                <a:chOff x="2173184" y="3373444"/>
                <a:chExt cx="308759" cy="516058"/>
              </a:xfrm>
            </p:grpSpPr>
            <p:sp>
              <p:nvSpPr>
                <p:cNvPr id="281" name="280 Elipse"/>
                <p:cNvSpPr/>
                <p:nvPr/>
              </p:nvSpPr>
              <p:spPr>
                <a:xfrm>
                  <a:off x="2173184" y="3373444"/>
                  <a:ext cx="308759" cy="51605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 sz="2000"/>
                </a:p>
              </p:txBody>
            </p:sp>
            <p:cxnSp>
              <p:nvCxnSpPr>
                <p:cNvPr id="282" name="Straight Arrow Connector 195">
                  <a:extLst>
                    <a:ext uri="{FF2B5EF4-FFF2-40B4-BE49-F238E27FC236}">
                      <a16:creationId xmlns="" xmlns:a16="http://schemas.microsoft.com/office/drawing/2014/main" id="{4AFBE444-E721-4E06-8F0A-DC05D4FE93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27563" y="3527332"/>
                  <a:ext cx="0" cy="2670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8" name="Straight Connector 168">
                <a:extLst>
                  <a:ext uri="{FF2B5EF4-FFF2-40B4-BE49-F238E27FC236}">
                    <a16:creationId xmlns="" xmlns:a16="http://schemas.microsoft.com/office/drawing/2014/main" id="{915787FD-D08F-4560-A1AF-C31A37DF315F}"/>
                  </a:ext>
                </a:extLst>
              </p:cNvPr>
              <p:cNvCxnSpPr>
                <a:cxnSpLocks/>
                <a:stCxn id="281" idx="4"/>
              </p:cNvCxnSpPr>
              <p:nvPr/>
            </p:nvCxnSpPr>
            <p:spPr>
              <a:xfrm>
                <a:off x="9554056" y="3244394"/>
                <a:ext cx="0" cy="3132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9" name="TextBox 46">
                    <a:extLst>
                      <a:ext uri="{FF2B5EF4-FFF2-40B4-BE49-F238E27FC236}">
                        <a16:creationId xmlns="" xmlns:a16="http://schemas.microsoft.com/office/drawing/2014/main" id="{935E5986-9923-4C9A-86BF-564BDF6B006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9807876" y="2989806"/>
                    <a:ext cx="496870" cy="2366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 smtClean="0">
                                  <a:latin typeface="Cambria Math"/>
                                </a:rPr>
                                <m:t>5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79" name="TextBox 46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935E5986-9923-4C9A-86BF-564BDF6B00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807875" y="2989806"/>
                    <a:ext cx="496869" cy="23668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9459" r="-4054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0" name="Straight Connector 218">
                <a:extLst>
                  <a:ext uri="{FF2B5EF4-FFF2-40B4-BE49-F238E27FC236}">
                    <a16:creationId xmlns="" xmlns:a16="http://schemas.microsoft.com/office/drawing/2014/main" id="{AFD6D1B1-A03E-4C7F-8532-B790465BAA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8876" y="1899391"/>
                <a:ext cx="0" cy="7421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5" name="Straight Connector 125">
              <a:extLst>
                <a:ext uri="{FF2B5EF4-FFF2-40B4-BE49-F238E27FC236}">
                  <a16:creationId xmlns="" xmlns:a16="http://schemas.microsoft.com/office/drawing/2014/main" id="{D95E61DD-F109-4760-A5EC-C8B2FF0E9392}"/>
                </a:ext>
              </a:extLst>
            </p:cNvPr>
            <p:cNvCxnSpPr>
              <a:cxnSpLocks/>
            </p:cNvCxnSpPr>
            <p:nvPr/>
          </p:nvCxnSpPr>
          <p:spPr>
            <a:xfrm>
              <a:off x="724046" y="2443539"/>
              <a:ext cx="24500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125">
              <a:extLst>
                <a:ext uri="{FF2B5EF4-FFF2-40B4-BE49-F238E27FC236}">
                  <a16:creationId xmlns="" xmlns:a16="http://schemas.microsoft.com/office/drawing/2014/main" id="{D95E61DD-F109-4760-A5EC-C8B2FF0E9392}"/>
                </a:ext>
              </a:extLst>
            </p:cNvPr>
            <p:cNvCxnSpPr>
              <a:cxnSpLocks/>
            </p:cNvCxnSpPr>
            <p:nvPr/>
          </p:nvCxnSpPr>
          <p:spPr>
            <a:xfrm>
              <a:off x="3572431" y="1264372"/>
              <a:ext cx="11716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91 Grupo"/>
            <p:cNvGrpSpPr/>
            <p:nvPr/>
          </p:nvGrpSpPr>
          <p:grpSpPr>
            <a:xfrm>
              <a:off x="3818693" y="2768477"/>
              <a:ext cx="268317" cy="835514"/>
              <a:chOff x="10240288" y="3432730"/>
              <a:chExt cx="292187" cy="917899"/>
            </a:xfrm>
          </p:grpSpPr>
          <p:grpSp>
            <p:nvGrpSpPr>
              <p:cNvPr id="297" name="Group 135">
                <a:extLst>
                  <a:ext uri="{FF2B5EF4-FFF2-40B4-BE49-F238E27FC236}">
                    <a16:creationId xmlns="" xmlns:a16="http://schemas.microsoft.com/office/drawing/2014/main" id="{D8D775AA-505E-4D39-AF1F-3B88F05CF36F}"/>
                  </a:ext>
                </a:extLst>
              </p:cNvPr>
              <p:cNvGrpSpPr/>
              <p:nvPr/>
            </p:nvGrpSpPr>
            <p:grpSpPr>
              <a:xfrm rot="5400000">
                <a:off x="10238976" y="3906556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298" name="Straight Connector 136">
                  <a:extLst>
                    <a:ext uri="{FF2B5EF4-FFF2-40B4-BE49-F238E27FC236}">
                      <a16:creationId xmlns="" xmlns:a16="http://schemas.microsoft.com/office/drawing/2014/main" id="{274849B0-67CD-4210-85C8-42433B4A387E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137">
                  <a:extLst>
                    <a:ext uri="{FF2B5EF4-FFF2-40B4-BE49-F238E27FC236}">
                      <a16:creationId xmlns="" xmlns:a16="http://schemas.microsoft.com/office/drawing/2014/main" id="{C429121C-12B0-452F-8AF1-C9EAFE1E0D13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138">
                  <a:extLst>
                    <a:ext uri="{FF2B5EF4-FFF2-40B4-BE49-F238E27FC236}">
                      <a16:creationId xmlns="" xmlns:a16="http://schemas.microsoft.com/office/drawing/2014/main" id="{BA7FC95A-DC3E-4208-B693-FA28EEF948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139">
                  <a:extLst>
                    <a:ext uri="{FF2B5EF4-FFF2-40B4-BE49-F238E27FC236}">
                      <a16:creationId xmlns="" xmlns:a16="http://schemas.microsoft.com/office/drawing/2014/main" id="{C84CC659-080F-4B06-ADE4-E09239C70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140">
                  <a:extLst>
                    <a:ext uri="{FF2B5EF4-FFF2-40B4-BE49-F238E27FC236}">
                      <a16:creationId xmlns="" xmlns:a16="http://schemas.microsoft.com/office/drawing/2014/main" id="{B64135D1-0B76-4D72-99EA-6B63E9008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141">
                  <a:extLst>
                    <a:ext uri="{FF2B5EF4-FFF2-40B4-BE49-F238E27FC236}">
                      <a16:creationId xmlns="" xmlns:a16="http://schemas.microsoft.com/office/drawing/2014/main" id="{436F0A59-D151-4B9F-9877-F485B41107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142">
                  <a:extLst>
                    <a:ext uri="{FF2B5EF4-FFF2-40B4-BE49-F238E27FC236}">
                      <a16:creationId xmlns="" xmlns:a16="http://schemas.microsoft.com/office/drawing/2014/main" id="{AB32C21A-CEB0-4A19-B2CC-54A618D09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143">
                  <a:extLst>
                    <a:ext uri="{FF2B5EF4-FFF2-40B4-BE49-F238E27FC236}">
                      <a16:creationId xmlns="" xmlns:a16="http://schemas.microsoft.com/office/drawing/2014/main" id="{A587C92A-EBA7-4310-8F82-12E2C7621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144">
                  <a:extLst>
                    <a:ext uri="{FF2B5EF4-FFF2-40B4-BE49-F238E27FC236}">
                      <a16:creationId xmlns="" xmlns:a16="http://schemas.microsoft.com/office/drawing/2014/main" id="{924C944C-F178-4103-A4A2-5DBFC653F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3" name="Straight Connector 218">
                <a:extLst>
                  <a:ext uri="{FF2B5EF4-FFF2-40B4-BE49-F238E27FC236}">
                    <a16:creationId xmlns="" xmlns:a16="http://schemas.microsoft.com/office/drawing/2014/main" id="{AFD6D1B1-A03E-4C7F-8532-B790465BAA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69139" y="3432730"/>
                <a:ext cx="0" cy="3669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13">
                <a:extLst>
                  <a:ext uri="{FF2B5EF4-FFF2-40B4-BE49-F238E27FC236}">
                    <a16:creationId xmlns="" xmlns:a16="http://schemas.microsoft.com/office/drawing/2014/main" id="{C88B225F-4403-42AA-BE28-69AB9BA29F30}"/>
                  </a:ext>
                </a:extLst>
              </p:cNvPr>
              <p:cNvGrpSpPr/>
              <p:nvPr/>
            </p:nvGrpSpPr>
            <p:grpSpPr>
              <a:xfrm>
                <a:off x="10240288" y="4100738"/>
                <a:ext cx="292187" cy="249891"/>
                <a:chOff x="6176852" y="2698817"/>
                <a:chExt cx="292187" cy="249891"/>
              </a:xfrm>
            </p:grpSpPr>
            <p:cxnSp>
              <p:nvCxnSpPr>
                <p:cNvPr id="315" name="Straight Connector 200">
                  <a:extLst>
                    <a:ext uri="{FF2B5EF4-FFF2-40B4-BE49-F238E27FC236}">
                      <a16:creationId xmlns="" xmlns:a16="http://schemas.microsoft.com/office/drawing/2014/main" id="{914197BC-8EFE-4E0A-B5D6-B21B0687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6852" y="2861749"/>
                  <a:ext cx="2921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201">
                  <a:extLst>
                    <a:ext uri="{FF2B5EF4-FFF2-40B4-BE49-F238E27FC236}">
                      <a16:creationId xmlns="" xmlns:a16="http://schemas.microsoft.com/office/drawing/2014/main" id="{174A36BC-E06F-45BD-9224-3A656A79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732" y="2904922"/>
                  <a:ext cx="186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202">
                  <a:extLst>
                    <a:ext uri="{FF2B5EF4-FFF2-40B4-BE49-F238E27FC236}">
                      <a16:creationId xmlns="" xmlns:a16="http://schemas.microsoft.com/office/drawing/2014/main" id="{5DAD4FEF-E4F3-42EF-BCA5-A0939590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9256" y="2948708"/>
                  <a:ext cx="932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204">
                  <a:extLst>
                    <a:ext uri="{FF2B5EF4-FFF2-40B4-BE49-F238E27FC236}">
                      <a16:creationId xmlns="" xmlns:a16="http://schemas.microsoft.com/office/drawing/2014/main" id="{24AA0EE0-739D-44DB-BBA2-50A5DC433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1135" y="2698817"/>
                  <a:ext cx="0" cy="1629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20" name="Straight Connector 125">
              <a:extLst>
                <a:ext uri="{FF2B5EF4-FFF2-40B4-BE49-F238E27FC236}">
                  <a16:creationId xmlns="" xmlns:a16="http://schemas.microsoft.com/office/drawing/2014/main" id="{D95E61DD-F109-4760-A5EC-C8B2FF0E9392}"/>
                </a:ext>
              </a:extLst>
            </p:cNvPr>
            <p:cNvCxnSpPr>
              <a:cxnSpLocks/>
            </p:cNvCxnSpPr>
            <p:nvPr/>
          </p:nvCxnSpPr>
          <p:spPr>
            <a:xfrm>
              <a:off x="3932730" y="2916874"/>
              <a:ext cx="90263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Box 211">
                  <a:extLst>
                    <a:ext uri="{FF2B5EF4-FFF2-40B4-BE49-F238E27FC236}">
                      <a16:creationId xmlns="" xmlns:a16="http://schemas.microsoft.com/office/drawing/2014/main" id="{EAD23AF1-93EC-4C8B-8A93-51D161528547}"/>
                    </a:ext>
                  </a:extLst>
                </p:cNvPr>
                <p:cNvSpPr txBox="1"/>
                <p:nvPr/>
              </p:nvSpPr>
              <p:spPr>
                <a:xfrm>
                  <a:off x="4914454" y="2837412"/>
                  <a:ext cx="21461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1" name="TextBox 21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EAD23AF1-93EC-4C8B-8A93-51D1615285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452" y="2837412"/>
                  <a:ext cx="214610" cy="21544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1429" b="-8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1 CuadroTexto"/>
                <p:cNvSpPr txBox="1"/>
                <p:nvPr/>
              </p:nvSpPr>
              <p:spPr>
                <a:xfrm>
                  <a:off x="3964241" y="3155162"/>
                  <a:ext cx="44736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 smtClean="0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s-CR" sz="12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s-CR" sz="12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s-CR" sz="1200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s-CR" sz="1200" dirty="0"/>
                </a:p>
              </p:txBody>
            </p:sp>
          </mc:Choice>
          <mc:Fallback xmlns="">
            <p:sp>
              <p:nvSpPr>
                <p:cNvPr id="2" name="1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4240" y="3155162"/>
                  <a:ext cx="447367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144 CuadroTexto"/>
              <p:cNvSpPr txBox="1"/>
              <p:nvPr/>
            </p:nvSpPr>
            <p:spPr>
              <a:xfrm>
                <a:off x="10482538" y="4853444"/>
                <a:ext cx="13747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R" sz="1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=4.38</m:t>
                      </m:r>
                      <m:r>
                        <a:rPr lang="es-CR" sz="1400" i="1">
                          <a:latin typeface="Cambria Math"/>
                        </a:rPr>
                        <m:t> </m:t>
                      </m:r>
                      <m:r>
                        <a:rPr lang="es-CR" sz="1400" i="1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5" name="14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535" y="4853440"/>
                <a:ext cx="1374735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47"/>
          <p:cNvGrpSpPr>
            <a:grpSpLocks/>
          </p:cNvGrpSpPr>
          <p:nvPr/>
        </p:nvGrpSpPr>
        <p:grpSpPr bwMode="auto">
          <a:xfrm>
            <a:off x="4724721" y="2533266"/>
            <a:ext cx="739776" cy="265603"/>
            <a:chOff x="2154" y="1000"/>
            <a:chExt cx="454" cy="188"/>
          </a:xfrm>
        </p:grpSpPr>
        <p:sp>
          <p:nvSpPr>
            <p:cNvPr id="94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95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96" name="Line 45"/>
            <p:cNvSpPr>
              <a:spLocks noChangeShapeType="1"/>
            </p:cNvSpPr>
            <p:nvPr/>
          </p:nvSpPr>
          <p:spPr bwMode="auto">
            <a:xfrm rot="5400000">
              <a:off x="2258" y="995"/>
              <a:ext cx="1" cy="209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97" name="Line 46"/>
            <p:cNvSpPr>
              <a:spLocks noChangeShapeType="1"/>
            </p:cNvSpPr>
            <p:nvPr/>
          </p:nvSpPr>
          <p:spPr bwMode="auto">
            <a:xfrm rot="-5400000">
              <a:off x="2520" y="1010"/>
              <a:ext cx="0" cy="177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98" name="Group 47"/>
          <p:cNvGrpSpPr>
            <a:grpSpLocks/>
          </p:cNvGrpSpPr>
          <p:nvPr/>
        </p:nvGrpSpPr>
        <p:grpSpPr bwMode="auto">
          <a:xfrm rot="16200000">
            <a:off x="4057865" y="2063082"/>
            <a:ext cx="500022" cy="266311"/>
            <a:chOff x="2154" y="1000"/>
            <a:chExt cx="454" cy="188"/>
          </a:xfrm>
        </p:grpSpPr>
        <p:sp>
          <p:nvSpPr>
            <p:cNvPr id="99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00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01" name="Line 45"/>
            <p:cNvSpPr>
              <a:spLocks noChangeShapeType="1"/>
            </p:cNvSpPr>
            <p:nvPr/>
          </p:nvSpPr>
          <p:spPr bwMode="auto">
            <a:xfrm rot="5400000">
              <a:off x="2258" y="995"/>
              <a:ext cx="1" cy="209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02" name="Line 46"/>
            <p:cNvSpPr>
              <a:spLocks noChangeShapeType="1"/>
            </p:cNvSpPr>
            <p:nvPr/>
          </p:nvSpPr>
          <p:spPr bwMode="auto">
            <a:xfrm rot="-5400000">
              <a:off x="2520" y="1010"/>
              <a:ext cx="0" cy="177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106 Rectángulo"/>
              <p:cNvSpPr/>
              <p:nvPr/>
            </p:nvSpPr>
            <p:spPr>
              <a:xfrm>
                <a:off x="4865974" y="2844454"/>
                <a:ext cx="4775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𝑏𝑐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07" name="10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973" y="2844450"/>
                <a:ext cx="487121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107 Rectángulo"/>
              <p:cNvSpPr/>
              <p:nvPr/>
            </p:nvSpPr>
            <p:spPr>
              <a:xfrm>
                <a:off x="3666257" y="1964025"/>
                <a:ext cx="4821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08" name="10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257" y="1964021"/>
                <a:ext cx="491738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3 Grupo"/>
          <p:cNvGrpSpPr/>
          <p:nvPr/>
        </p:nvGrpSpPr>
        <p:grpSpPr>
          <a:xfrm>
            <a:off x="199550" y="4573077"/>
            <a:ext cx="8510479" cy="1455030"/>
            <a:chOff x="199550" y="4573077"/>
            <a:chExt cx="8510479" cy="1455030"/>
          </a:xfrm>
        </p:grpSpPr>
        <p:grpSp>
          <p:nvGrpSpPr>
            <p:cNvPr id="103" name="102 Grupo"/>
            <p:cNvGrpSpPr/>
            <p:nvPr/>
          </p:nvGrpSpPr>
          <p:grpSpPr>
            <a:xfrm>
              <a:off x="199550" y="4573077"/>
              <a:ext cx="8510479" cy="1455030"/>
              <a:chOff x="666744" y="3776964"/>
              <a:chExt cx="8510481" cy="1455030"/>
            </a:xfrm>
          </p:grpSpPr>
          <p:grpSp>
            <p:nvGrpSpPr>
              <p:cNvPr id="104" name="103 Grupo"/>
              <p:cNvGrpSpPr/>
              <p:nvPr/>
            </p:nvGrpSpPr>
            <p:grpSpPr>
              <a:xfrm flipH="1">
                <a:off x="2182421" y="4211216"/>
                <a:ext cx="46730" cy="488820"/>
                <a:chOff x="4755833" y="1260500"/>
                <a:chExt cx="76507" cy="798156"/>
              </a:xfrm>
            </p:grpSpPr>
            <p:grpSp>
              <p:nvGrpSpPr>
                <p:cNvPr id="193" name="Group 145">
                  <a:extLst>
                    <a:ext uri="{FF2B5EF4-FFF2-40B4-BE49-F238E27FC236}">
                      <a16:creationId xmlns="" xmlns:a16="http://schemas.microsoft.com/office/drawing/2014/main" id="{D4DFEF69-D5EF-4D17-986D-88F0AB672E55}"/>
                    </a:ext>
                  </a:extLst>
                </p:cNvPr>
                <p:cNvGrpSpPr/>
                <p:nvPr/>
              </p:nvGrpSpPr>
              <p:grpSpPr>
                <a:xfrm rot="5400000">
                  <a:off x="4648919" y="1700258"/>
                  <a:ext cx="290336" cy="76507"/>
                  <a:chOff x="7529811" y="3713163"/>
                  <a:chExt cx="640072" cy="158750"/>
                </a:xfrm>
              </p:grpSpPr>
              <p:cxnSp>
                <p:nvCxnSpPr>
                  <p:cNvPr id="196" name="Straight Connector 146">
                    <a:extLst>
                      <a:ext uri="{FF2B5EF4-FFF2-40B4-BE49-F238E27FC236}">
                        <a16:creationId xmlns="" xmlns:a16="http://schemas.microsoft.com/office/drawing/2014/main" id="{72EC81D9-7C63-4999-8E63-2D498181718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529811" y="3802833"/>
                    <a:ext cx="10866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47">
                    <a:extLst>
                      <a:ext uri="{FF2B5EF4-FFF2-40B4-BE49-F238E27FC236}">
                        <a16:creationId xmlns="" xmlns:a16="http://schemas.microsoft.com/office/drawing/2014/main" id="{A896A59C-9FB8-4DE1-9B19-278F1BB2713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61221" y="3798142"/>
                    <a:ext cx="10866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48">
                    <a:extLst>
                      <a:ext uri="{FF2B5EF4-FFF2-40B4-BE49-F238E27FC236}">
                        <a16:creationId xmlns="" xmlns:a16="http://schemas.microsoft.com/office/drawing/2014/main" id="{4FDF832B-F649-4A46-BBF5-158C163F64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635036" y="3723207"/>
                    <a:ext cx="50052" cy="7790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49">
                    <a:extLst>
                      <a:ext uri="{FF2B5EF4-FFF2-40B4-BE49-F238E27FC236}">
                        <a16:creationId xmlns="" xmlns:a16="http://schemas.microsoft.com/office/drawing/2014/main" id="{E7BA4693-9F92-4B5D-8015-3C562B0D0E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85088" y="3713163"/>
                    <a:ext cx="58609" cy="1494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150">
                    <a:extLst>
                      <a:ext uri="{FF2B5EF4-FFF2-40B4-BE49-F238E27FC236}">
                        <a16:creationId xmlns="" xmlns:a16="http://schemas.microsoft.com/office/drawing/2014/main" id="{F341326D-8B53-4754-B1A4-B32A04741E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40650" y="3717057"/>
                    <a:ext cx="89851" cy="14215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151">
                    <a:extLst>
                      <a:ext uri="{FF2B5EF4-FFF2-40B4-BE49-F238E27FC236}">
                        <a16:creationId xmlns="" xmlns:a16="http://schemas.microsoft.com/office/drawing/2014/main" id="{DFBE96E3-277E-4309-86A7-520C17B663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27107" y="3723207"/>
                    <a:ext cx="58001" cy="14556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152">
                    <a:extLst>
                      <a:ext uri="{FF2B5EF4-FFF2-40B4-BE49-F238E27FC236}">
                        <a16:creationId xmlns="" xmlns:a16="http://schemas.microsoft.com/office/drawing/2014/main" id="{9A54FBC8-7DC1-4509-95A8-0C4C6639E2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878763" y="3723207"/>
                    <a:ext cx="93151" cy="14553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153">
                    <a:extLst>
                      <a:ext uri="{FF2B5EF4-FFF2-40B4-BE49-F238E27FC236}">
                        <a16:creationId xmlns="" xmlns:a16="http://schemas.microsoft.com/office/drawing/2014/main" id="{336FF2B6-1665-4B2B-921E-3F07085A99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68004" y="3723207"/>
                    <a:ext cx="59984" cy="14870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154">
                    <a:extLst>
                      <a:ext uri="{FF2B5EF4-FFF2-40B4-BE49-F238E27FC236}">
                        <a16:creationId xmlns="" xmlns:a16="http://schemas.microsoft.com/office/drawing/2014/main" id="{89BCA865-BD9C-4BA7-B87E-7BE8CC7D1F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026782" y="3795989"/>
                    <a:ext cx="38535" cy="7474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4" name="Straight Connector 156">
                  <a:extLst>
                    <a:ext uri="{FF2B5EF4-FFF2-40B4-BE49-F238E27FC236}">
                      <a16:creationId xmlns="" xmlns:a16="http://schemas.microsoft.com/office/drawing/2014/main" id="{854B5447-E45A-49B2-AE15-8B99E8249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3687" y="1260500"/>
                  <a:ext cx="0" cy="3213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56">
                  <a:extLst>
                    <a:ext uri="{FF2B5EF4-FFF2-40B4-BE49-F238E27FC236}">
                      <a16:creationId xmlns="" xmlns:a16="http://schemas.microsoft.com/office/drawing/2014/main" id="{854B5447-E45A-49B2-AE15-8B99E8249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3355" y="1859035"/>
                  <a:ext cx="1427" cy="19962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Arrow Connector 47">
                <a:extLst>
                  <a:ext uri="{FF2B5EF4-FFF2-40B4-BE49-F238E27FC236}">
                    <a16:creationId xmlns="" xmlns:a16="http://schemas.microsoft.com/office/drawing/2014/main" id="{CC9920A1-4C43-4BD2-9B16-02E0D72688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493" y="4824418"/>
                <a:ext cx="15947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67">
                <a:extLst>
                  <a:ext uri="{FF2B5EF4-FFF2-40B4-BE49-F238E27FC236}">
                    <a16:creationId xmlns="" xmlns:a16="http://schemas.microsoft.com/office/drawing/2014/main" id="{CD4D9E9B-DC0C-40C2-9097-3968377B8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7802" y="4211216"/>
                <a:ext cx="405578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88">
                    <a:extLst>
                      <a:ext uri="{FF2B5EF4-FFF2-40B4-BE49-F238E27FC236}">
                        <a16:creationId xmlns="" xmlns:a16="http://schemas.microsoft.com/office/drawing/2014/main" id="{06655FCD-4B88-4C83-BB3E-E67C8978FDB3}"/>
                      </a:ext>
                    </a:extLst>
                  </p:cNvPr>
                  <p:cNvSpPr txBox="1"/>
                  <p:nvPr/>
                </p:nvSpPr>
                <p:spPr>
                  <a:xfrm>
                    <a:off x="2306760" y="4458198"/>
                    <a:ext cx="29335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𝑖𝑒</m:t>
                              </m:r>
                              <m:r>
                                <a:rPr lang="es-CR" sz="12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09" name="TextBox 188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06655FCD-4B88-4C83-BB3E-E67C8978FD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6760" y="4458198"/>
                    <a:ext cx="293350" cy="184666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l="-14583" r="-416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0" name="Straight Connector 168">
                <a:extLst>
                  <a:ext uri="{FF2B5EF4-FFF2-40B4-BE49-F238E27FC236}">
                    <a16:creationId xmlns="" xmlns:a16="http://schemas.microsoft.com/office/drawing/2014/main" id="{915787FD-D08F-4560-A1AF-C31A37DF315F}"/>
                  </a:ext>
                </a:extLst>
              </p:cNvPr>
              <p:cNvCxnSpPr>
                <a:cxnSpLocks/>
                <a:endCxn id="191" idx="0"/>
              </p:cNvCxnSpPr>
              <p:nvPr/>
            </p:nvCxnSpPr>
            <p:spPr>
              <a:xfrm>
                <a:off x="2979481" y="4209908"/>
                <a:ext cx="0" cy="2340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110 Grupo"/>
              <p:cNvGrpSpPr/>
              <p:nvPr/>
            </p:nvGrpSpPr>
            <p:grpSpPr>
              <a:xfrm>
                <a:off x="2884361" y="4443919"/>
                <a:ext cx="190239" cy="316053"/>
                <a:chOff x="2173184" y="3373444"/>
                <a:chExt cx="308759" cy="516058"/>
              </a:xfrm>
            </p:grpSpPr>
            <p:sp>
              <p:nvSpPr>
                <p:cNvPr id="191" name="190 Elipse"/>
                <p:cNvSpPr/>
                <p:nvPr/>
              </p:nvSpPr>
              <p:spPr>
                <a:xfrm>
                  <a:off x="2173184" y="3373444"/>
                  <a:ext cx="308759" cy="51605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 sz="2000"/>
                </a:p>
              </p:txBody>
            </p:sp>
            <p:cxnSp>
              <p:nvCxnSpPr>
                <p:cNvPr id="192" name="Straight Arrow Connector 195">
                  <a:extLst>
                    <a:ext uri="{FF2B5EF4-FFF2-40B4-BE49-F238E27FC236}">
                      <a16:creationId xmlns="" xmlns:a16="http://schemas.microsoft.com/office/drawing/2014/main" id="{4AFBE444-E721-4E06-8F0A-DC05D4FE93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27563" y="3527332"/>
                  <a:ext cx="0" cy="2670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2" name="Straight Connector 168">
                <a:extLst>
                  <a:ext uri="{FF2B5EF4-FFF2-40B4-BE49-F238E27FC236}">
                    <a16:creationId xmlns="" xmlns:a16="http://schemas.microsoft.com/office/drawing/2014/main" id="{915787FD-D08F-4560-A1AF-C31A37DF315F}"/>
                  </a:ext>
                </a:extLst>
              </p:cNvPr>
              <p:cNvCxnSpPr>
                <a:cxnSpLocks/>
                <a:stCxn id="191" idx="4"/>
              </p:cNvCxnSpPr>
              <p:nvPr/>
            </p:nvCxnSpPr>
            <p:spPr>
              <a:xfrm>
                <a:off x="2979481" y="4759972"/>
                <a:ext cx="0" cy="2851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46">
                    <a:extLst>
                      <a:ext uri="{FF2B5EF4-FFF2-40B4-BE49-F238E27FC236}">
                        <a16:creationId xmlns="" xmlns:a16="http://schemas.microsoft.com/office/drawing/2014/main" id="{935E5986-9923-4C9A-86BF-564BDF6B006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198624" y="4516403"/>
                    <a:ext cx="45627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 smtClean="0">
                                  <a:latin typeface="Cambria Math"/>
                                </a:rPr>
                                <m:t>5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3" name="TextBox 46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935E5986-9923-4C9A-86BF-564BDF6B00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198625" y="4516403"/>
                    <a:ext cx="456279" cy="215444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l="-8000" r="-4000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4" name="Group 13">
                <a:extLst>
                  <a:ext uri="{FF2B5EF4-FFF2-40B4-BE49-F238E27FC236}">
                    <a16:creationId xmlns="" xmlns:a16="http://schemas.microsoft.com/office/drawing/2014/main" id="{C88B225F-4403-42AA-BE28-69AB9BA29F30}"/>
                  </a:ext>
                </a:extLst>
              </p:cNvPr>
              <p:cNvGrpSpPr/>
              <p:nvPr/>
            </p:nvGrpSpPr>
            <p:grpSpPr>
              <a:xfrm>
                <a:off x="2846343" y="4928566"/>
                <a:ext cx="268317" cy="227462"/>
                <a:chOff x="6176852" y="2698817"/>
                <a:chExt cx="292187" cy="249891"/>
              </a:xfrm>
            </p:grpSpPr>
            <p:cxnSp>
              <p:nvCxnSpPr>
                <p:cNvPr id="187" name="Straight Connector 200">
                  <a:extLst>
                    <a:ext uri="{FF2B5EF4-FFF2-40B4-BE49-F238E27FC236}">
                      <a16:creationId xmlns="" xmlns:a16="http://schemas.microsoft.com/office/drawing/2014/main" id="{914197BC-8EFE-4E0A-B5D6-B21B0687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6852" y="2861749"/>
                  <a:ext cx="2921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201">
                  <a:extLst>
                    <a:ext uri="{FF2B5EF4-FFF2-40B4-BE49-F238E27FC236}">
                      <a16:creationId xmlns="" xmlns:a16="http://schemas.microsoft.com/office/drawing/2014/main" id="{174A36BC-E06F-45BD-9224-3A656A79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732" y="2904922"/>
                  <a:ext cx="186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202">
                  <a:extLst>
                    <a:ext uri="{FF2B5EF4-FFF2-40B4-BE49-F238E27FC236}">
                      <a16:creationId xmlns="" xmlns:a16="http://schemas.microsoft.com/office/drawing/2014/main" id="{5DAD4FEF-E4F3-42EF-BCA5-A0939590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9256" y="2948708"/>
                  <a:ext cx="932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204">
                  <a:extLst>
                    <a:ext uri="{FF2B5EF4-FFF2-40B4-BE49-F238E27FC236}">
                      <a16:creationId xmlns="" xmlns:a16="http://schemas.microsoft.com/office/drawing/2014/main" id="{24AA0EE0-739D-44DB-BBA2-50A5DC433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1135" y="2698817"/>
                  <a:ext cx="0" cy="1629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5" name="Straight Connector 125">
                <a:extLst>
                  <a:ext uri="{FF2B5EF4-FFF2-40B4-BE49-F238E27FC236}">
                    <a16:creationId xmlns="" xmlns:a16="http://schemas.microsoft.com/office/drawing/2014/main" id="{D95E61DD-F109-4760-A5EC-C8B2FF0E9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746" y="4708438"/>
                <a:ext cx="15381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46">
                    <a:extLst>
                      <a:ext uri="{FF2B5EF4-FFF2-40B4-BE49-F238E27FC236}">
                        <a16:creationId xmlns="" xmlns:a16="http://schemas.microsoft.com/office/drawing/2014/main" id="{935E5986-9923-4C9A-86BF-564BDF6B0069}"/>
                      </a:ext>
                    </a:extLst>
                  </p:cNvPr>
                  <p:cNvSpPr txBox="1"/>
                  <p:nvPr/>
                </p:nvSpPr>
                <p:spPr>
                  <a:xfrm>
                    <a:off x="666744" y="4273532"/>
                    <a:ext cx="97122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  <m:r>
                            <a:rPr lang="es-CR" sz="1400" b="0" i="1" smtClean="0">
                              <a:latin typeface="Cambria Math"/>
                              <a:ea typeface="Cambria Math"/>
                            </a:rPr>
                            <m:t>≈</m:t>
                          </m:r>
                          <m:f>
                            <m:f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CR" sz="1400" b="0" i="1" smtClean="0">
                                  <a:latin typeface="Cambria Math"/>
                                </a:rPr>
                                <m:t>2.5</m:t>
                              </m:r>
                              <m:r>
                                <a:rPr lang="es-CR" sz="1400" i="1">
                                  <a:latin typeface="Cambria Math"/>
                                </a:rPr>
                                <m:t>𝐾</m:t>
                              </m:r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/>
                                  <a:ea typeface="Cambria Math"/>
                                </a:rPr>
                                <m:t>Ω</m:t>
                              </m:r>
                            </m:den>
                          </m:f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116" name="TextBox 46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935E5986-9923-4C9A-86BF-564BDF6B00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744" y="4273532"/>
                    <a:ext cx="971228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l="-4403" r="-3774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7" name="116 Grupo"/>
              <p:cNvGrpSpPr/>
              <p:nvPr/>
            </p:nvGrpSpPr>
            <p:grpSpPr>
              <a:xfrm flipH="1">
                <a:off x="5039779" y="4217562"/>
                <a:ext cx="46730" cy="549166"/>
                <a:chOff x="4755833" y="1260500"/>
                <a:chExt cx="76507" cy="896690"/>
              </a:xfrm>
            </p:grpSpPr>
            <p:grpSp>
              <p:nvGrpSpPr>
                <p:cNvPr id="175" name="Group 145">
                  <a:extLst>
                    <a:ext uri="{FF2B5EF4-FFF2-40B4-BE49-F238E27FC236}">
                      <a16:creationId xmlns="" xmlns:a16="http://schemas.microsoft.com/office/drawing/2014/main" id="{D4DFEF69-D5EF-4D17-986D-88F0AB672E55}"/>
                    </a:ext>
                  </a:extLst>
                </p:cNvPr>
                <p:cNvGrpSpPr/>
                <p:nvPr/>
              </p:nvGrpSpPr>
              <p:grpSpPr>
                <a:xfrm rot="5400000">
                  <a:off x="4648919" y="1700258"/>
                  <a:ext cx="290336" cy="76507"/>
                  <a:chOff x="7529811" y="3713163"/>
                  <a:chExt cx="640072" cy="158750"/>
                </a:xfrm>
              </p:grpSpPr>
              <p:cxnSp>
                <p:nvCxnSpPr>
                  <p:cNvPr id="178" name="Straight Connector 146">
                    <a:extLst>
                      <a:ext uri="{FF2B5EF4-FFF2-40B4-BE49-F238E27FC236}">
                        <a16:creationId xmlns="" xmlns:a16="http://schemas.microsoft.com/office/drawing/2014/main" id="{72EC81D9-7C63-4999-8E63-2D498181718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529811" y="3802833"/>
                    <a:ext cx="10866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47">
                    <a:extLst>
                      <a:ext uri="{FF2B5EF4-FFF2-40B4-BE49-F238E27FC236}">
                        <a16:creationId xmlns="" xmlns:a16="http://schemas.microsoft.com/office/drawing/2014/main" id="{A896A59C-9FB8-4DE1-9B19-278F1BB2713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61221" y="3798142"/>
                    <a:ext cx="10866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48">
                    <a:extLst>
                      <a:ext uri="{FF2B5EF4-FFF2-40B4-BE49-F238E27FC236}">
                        <a16:creationId xmlns="" xmlns:a16="http://schemas.microsoft.com/office/drawing/2014/main" id="{4FDF832B-F649-4A46-BBF5-158C163F64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635036" y="3723207"/>
                    <a:ext cx="50052" cy="7790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49">
                    <a:extLst>
                      <a:ext uri="{FF2B5EF4-FFF2-40B4-BE49-F238E27FC236}">
                        <a16:creationId xmlns="" xmlns:a16="http://schemas.microsoft.com/office/drawing/2014/main" id="{E7BA4693-9F92-4B5D-8015-3C562B0D0E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85088" y="3713163"/>
                    <a:ext cx="58609" cy="1494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50">
                    <a:extLst>
                      <a:ext uri="{FF2B5EF4-FFF2-40B4-BE49-F238E27FC236}">
                        <a16:creationId xmlns="" xmlns:a16="http://schemas.microsoft.com/office/drawing/2014/main" id="{F341326D-8B53-4754-B1A4-B32A04741E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40650" y="3717057"/>
                    <a:ext cx="89851" cy="14215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51">
                    <a:extLst>
                      <a:ext uri="{FF2B5EF4-FFF2-40B4-BE49-F238E27FC236}">
                        <a16:creationId xmlns="" xmlns:a16="http://schemas.microsoft.com/office/drawing/2014/main" id="{DFBE96E3-277E-4309-86A7-520C17B663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27107" y="3723207"/>
                    <a:ext cx="58001" cy="14556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52">
                    <a:extLst>
                      <a:ext uri="{FF2B5EF4-FFF2-40B4-BE49-F238E27FC236}">
                        <a16:creationId xmlns="" xmlns:a16="http://schemas.microsoft.com/office/drawing/2014/main" id="{9A54FBC8-7DC1-4509-95A8-0C4C6639E2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878763" y="3723207"/>
                    <a:ext cx="93151" cy="14553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53">
                    <a:extLst>
                      <a:ext uri="{FF2B5EF4-FFF2-40B4-BE49-F238E27FC236}">
                        <a16:creationId xmlns="" xmlns:a16="http://schemas.microsoft.com/office/drawing/2014/main" id="{336FF2B6-1665-4B2B-921E-3F07085A99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68004" y="3723207"/>
                    <a:ext cx="59984" cy="14870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54">
                    <a:extLst>
                      <a:ext uri="{FF2B5EF4-FFF2-40B4-BE49-F238E27FC236}">
                        <a16:creationId xmlns="" xmlns:a16="http://schemas.microsoft.com/office/drawing/2014/main" id="{89BCA865-BD9C-4BA7-B87E-7BE8CC7D1F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026782" y="3795989"/>
                    <a:ext cx="38535" cy="7474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6" name="Straight Connector 156">
                  <a:extLst>
                    <a:ext uri="{FF2B5EF4-FFF2-40B4-BE49-F238E27FC236}">
                      <a16:creationId xmlns="" xmlns:a16="http://schemas.microsoft.com/office/drawing/2014/main" id="{854B5447-E45A-49B2-AE15-8B99E8249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3687" y="1260500"/>
                  <a:ext cx="0" cy="3213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56">
                  <a:extLst>
                    <a:ext uri="{FF2B5EF4-FFF2-40B4-BE49-F238E27FC236}">
                      <a16:creationId xmlns="" xmlns:a16="http://schemas.microsoft.com/office/drawing/2014/main" id="{854B5447-E45A-49B2-AE15-8B99E8249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93355" y="1859035"/>
                  <a:ext cx="0" cy="29815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88">
                    <a:extLst>
                      <a:ext uri="{FF2B5EF4-FFF2-40B4-BE49-F238E27FC236}">
                        <a16:creationId xmlns="" xmlns:a16="http://schemas.microsoft.com/office/drawing/2014/main" id="{06655FCD-4B88-4C83-BB3E-E67C8978FDB3}"/>
                      </a:ext>
                    </a:extLst>
                  </p:cNvPr>
                  <p:cNvSpPr txBox="1"/>
                  <p:nvPr/>
                </p:nvSpPr>
                <p:spPr>
                  <a:xfrm>
                    <a:off x="5147443" y="4467133"/>
                    <a:ext cx="29335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𝑖𝑒</m:t>
                              </m:r>
                              <m:r>
                                <a:rPr lang="es-CR" sz="1200" b="0" i="1" smtClean="0"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20" name="TextBox 188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06655FCD-4B88-4C83-BB3E-E67C8978FD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7444" y="4467133"/>
                    <a:ext cx="293350" cy="184666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l="-14583" r="-4167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1" name="Group 47"/>
              <p:cNvGrpSpPr>
                <a:grpSpLocks/>
              </p:cNvGrpSpPr>
              <p:nvPr/>
            </p:nvGrpSpPr>
            <p:grpSpPr bwMode="auto">
              <a:xfrm rot="16200000">
                <a:off x="4444793" y="4312092"/>
                <a:ext cx="500022" cy="266311"/>
                <a:chOff x="2154" y="1000"/>
                <a:chExt cx="454" cy="188"/>
              </a:xfrm>
            </p:grpSpPr>
            <p:sp>
              <p:nvSpPr>
                <p:cNvPr id="171" name="Line 43"/>
                <p:cNvSpPr>
                  <a:spLocks noChangeShapeType="1"/>
                </p:cNvSpPr>
                <p:nvPr/>
              </p:nvSpPr>
              <p:spPr bwMode="auto">
                <a:xfrm rot="-5400000">
                  <a:off x="2272" y="1098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rgbClr val="00206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R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2" name="Line 44"/>
                <p:cNvSpPr>
                  <a:spLocks noChangeShapeType="1"/>
                </p:cNvSpPr>
                <p:nvPr/>
              </p:nvSpPr>
              <p:spPr bwMode="auto">
                <a:xfrm rot="-5400000">
                  <a:off x="2333" y="1091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rgbClr val="00206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R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3" name="Line 45"/>
                <p:cNvSpPr>
                  <a:spLocks noChangeShapeType="1"/>
                </p:cNvSpPr>
                <p:nvPr/>
              </p:nvSpPr>
              <p:spPr bwMode="auto">
                <a:xfrm rot="5400000">
                  <a:off x="2258" y="995"/>
                  <a:ext cx="1" cy="209"/>
                </a:xfrm>
                <a:prstGeom prst="line">
                  <a:avLst/>
                </a:prstGeom>
                <a:noFill/>
                <a:ln w="9525">
                  <a:solidFill>
                    <a:srgbClr val="00206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R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4" name="Line 46"/>
                <p:cNvSpPr>
                  <a:spLocks noChangeShapeType="1"/>
                </p:cNvSpPr>
                <p:nvPr/>
              </p:nvSpPr>
              <p:spPr bwMode="auto">
                <a:xfrm rot="-5400000">
                  <a:off x="2520" y="1010"/>
                  <a:ext cx="0" cy="177"/>
                </a:xfrm>
                <a:prstGeom prst="line">
                  <a:avLst/>
                </a:prstGeom>
                <a:noFill/>
                <a:ln w="9525">
                  <a:solidFill>
                    <a:srgbClr val="00206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R" smtClean="0">
                    <a:solidFill>
                      <a:srgbClr val="00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121 Rectángulo"/>
                  <p:cNvSpPr/>
                  <p:nvPr/>
                </p:nvSpPr>
                <p:spPr>
                  <a:xfrm>
                    <a:off x="4070619" y="4462228"/>
                    <a:ext cx="48211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122" name="121 Rectángulo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0619" y="4462228"/>
                    <a:ext cx="491738" cy="307777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3" name="Group 13">
                <a:extLst>
                  <a:ext uri="{FF2B5EF4-FFF2-40B4-BE49-F238E27FC236}">
                    <a16:creationId xmlns="" xmlns:a16="http://schemas.microsoft.com/office/drawing/2014/main" id="{C88B225F-4403-42AA-BE28-69AB9BA29F30}"/>
                  </a:ext>
                </a:extLst>
              </p:cNvPr>
              <p:cNvGrpSpPr/>
              <p:nvPr/>
            </p:nvGrpSpPr>
            <p:grpSpPr>
              <a:xfrm>
                <a:off x="4568436" y="4645581"/>
                <a:ext cx="268317" cy="509305"/>
                <a:chOff x="6176852" y="2389183"/>
                <a:chExt cx="292187" cy="559525"/>
              </a:xfrm>
            </p:grpSpPr>
            <p:cxnSp>
              <p:nvCxnSpPr>
                <p:cNvPr id="167" name="Straight Connector 200">
                  <a:extLst>
                    <a:ext uri="{FF2B5EF4-FFF2-40B4-BE49-F238E27FC236}">
                      <a16:creationId xmlns="" xmlns:a16="http://schemas.microsoft.com/office/drawing/2014/main" id="{914197BC-8EFE-4E0A-B5D6-B21B0687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6852" y="2861749"/>
                  <a:ext cx="2921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201">
                  <a:extLst>
                    <a:ext uri="{FF2B5EF4-FFF2-40B4-BE49-F238E27FC236}">
                      <a16:creationId xmlns="" xmlns:a16="http://schemas.microsoft.com/office/drawing/2014/main" id="{174A36BC-E06F-45BD-9224-3A656A79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732" y="2904922"/>
                  <a:ext cx="186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202">
                  <a:extLst>
                    <a:ext uri="{FF2B5EF4-FFF2-40B4-BE49-F238E27FC236}">
                      <a16:creationId xmlns="" xmlns:a16="http://schemas.microsoft.com/office/drawing/2014/main" id="{5DAD4FEF-E4F3-42EF-BCA5-A0939590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9256" y="2948708"/>
                  <a:ext cx="932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204">
                  <a:extLst>
                    <a:ext uri="{FF2B5EF4-FFF2-40B4-BE49-F238E27FC236}">
                      <a16:creationId xmlns="" xmlns:a16="http://schemas.microsoft.com/office/drawing/2014/main" id="{24AA0EE0-739D-44DB-BBA2-50A5DC433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1135" y="2389183"/>
                  <a:ext cx="0" cy="4725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3">
                <a:extLst>
                  <a:ext uri="{FF2B5EF4-FFF2-40B4-BE49-F238E27FC236}">
                    <a16:creationId xmlns="" xmlns:a16="http://schemas.microsoft.com/office/drawing/2014/main" id="{C88B225F-4403-42AA-BE28-69AB9BA29F30}"/>
                  </a:ext>
                </a:extLst>
              </p:cNvPr>
              <p:cNvGrpSpPr/>
              <p:nvPr/>
            </p:nvGrpSpPr>
            <p:grpSpPr>
              <a:xfrm>
                <a:off x="4927688" y="4770005"/>
                <a:ext cx="268317" cy="360000"/>
                <a:chOff x="6176852" y="2553210"/>
                <a:chExt cx="292187" cy="395498"/>
              </a:xfrm>
            </p:grpSpPr>
            <p:cxnSp>
              <p:nvCxnSpPr>
                <p:cNvPr id="163" name="Straight Connector 200">
                  <a:extLst>
                    <a:ext uri="{FF2B5EF4-FFF2-40B4-BE49-F238E27FC236}">
                      <a16:creationId xmlns="" xmlns:a16="http://schemas.microsoft.com/office/drawing/2014/main" id="{914197BC-8EFE-4E0A-B5D6-B21B0687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6852" y="2861749"/>
                  <a:ext cx="2921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201">
                  <a:extLst>
                    <a:ext uri="{FF2B5EF4-FFF2-40B4-BE49-F238E27FC236}">
                      <a16:creationId xmlns="" xmlns:a16="http://schemas.microsoft.com/office/drawing/2014/main" id="{174A36BC-E06F-45BD-9224-3A656A79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732" y="2904922"/>
                  <a:ext cx="186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202">
                  <a:extLst>
                    <a:ext uri="{FF2B5EF4-FFF2-40B4-BE49-F238E27FC236}">
                      <a16:creationId xmlns="" xmlns:a16="http://schemas.microsoft.com/office/drawing/2014/main" id="{5DAD4FEF-E4F3-42EF-BCA5-A0939590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9256" y="2948708"/>
                  <a:ext cx="932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204">
                  <a:extLst>
                    <a:ext uri="{FF2B5EF4-FFF2-40B4-BE49-F238E27FC236}">
                      <a16:creationId xmlns="" xmlns:a16="http://schemas.microsoft.com/office/drawing/2014/main" id="{24AA0EE0-739D-44DB-BBA2-50A5DC433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1135" y="2553210"/>
                  <a:ext cx="0" cy="3085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124 Grupo"/>
              <p:cNvGrpSpPr/>
              <p:nvPr/>
            </p:nvGrpSpPr>
            <p:grpSpPr>
              <a:xfrm>
                <a:off x="7215063" y="4205354"/>
                <a:ext cx="190239" cy="835206"/>
                <a:chOff x="6782241" y="3118703"/>
                <a:chExt cx="190239" cy="835206"/>
              </a:xfrm>
            </p:grpSpPr>
            <p:cxnSp>
              <p:nvCxnSpPr>
                <p:cNvPr id="158" name="Straight Connector 168">
                  <a:extLst>
                    <a:ext uri="{FF2B5EF4-FFF2-40B4-BE49-F238E27FC236}">
                      <a16:creationId xmlns="" xmlns:a16="http://schemas.microsoft.com/office/drawing/2014/main" id="{915787FD-D08F-4560-A1AF-C31A37DF31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877360" y="3719898"/>
                  <a:ext cx="0" cy="23401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9" name="158 Grupo"/>
                <p:cNvGrpSpPr/>
                <p:nvPr/>
              </p:nvGrpSpPr>
              <p:grpSpPr>
                <a:xfrm rot="10800000">
                  <a:off x="6782241" y="3403845"/>
                  <a:ext cx="190239" cy="316053"/>
                  <a:chOff x="2173184" y="3373444"/>
                  <a:chExt cx="308759" cy="516058"/>
                </a:xfrm>
              </p:grpSpPr>
              <p:sp>
                <p:nvSpPr>
                  <p:cNvPr id="161" name="160 Elipse"/>
                  <p:cNvSpPr/>
                  <p:nvPr/>
                </p:nvSpPr>
                <p:spPr>
                  <a:xfrm>
                    <a:off x="2173184" y="3373444"/>
                    <a:ext cx="308759" cy="51605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R" sz="2000"/>
                  </a:p>
                </p:txBody>
              </p:sp>
              <p:cxnSp>
                <p:nvCxnSpPr>
                  <p:cNvPr id="162" name="Straight Arrow Connector 195">
                    <a:extLst>
                      <a:ext uri="{FF2B5EF4-FFF2-40B4-BE49-F238E27FC236}">
                        <a16:creationId xmlns="" xmlns:a16="http://schemas.microsoft.com/office/drawing/2014/main" id="{4AFBE444-E721-4E06-8F0A-DC05D4FE9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27563" y="3527332"/>
                    <a:ext cx="0" cy="26706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0" name="Straight Connector 168">
                  <a:extLst>
                    <a:ext uri="{FF2B5EF4-FFF2-40B4-BE49-F238E27FC236}">
                      <a16:creationId xmlns="" xmlns:a16="http://schemas.microsoft.com/office/drawing/2014/main" id="{915787FD-D08F-4560-A1AF-C31A37DF315F}"/>
                    </a:ext>
                  </a:extLst>
                </p:cNvPr>
                <p:cNvCxnSpPr>
                  <a:cxnSpLocks/>
                  <a:stCxn id="161" idx="4"/>
                </p:cNvCxnSpPr>
                <p:nvPr/>
              </p:nvCxnSpPr>
              <p:spPr>
                <a:xfrm rot="10800000">
                  <a:off x="6877360" y="3118703"/>
                  <a:ext cx="0" cy="2851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125 Grupo"/>
              <p:cNvGrpSpPr/>
              <p:nvPr/>
            </p:nvGrpSpPr>
            <p:grpSpPr>
              <a:xfrm>
                <a:off x="8144492" y="4217563"/>
                <a:ext cx="268317" cy="1014431"/>
                <a:chOff x="10240288" y="3236171"/>
                <a:chExt cx="292187" cy="1114458"/>
              </a:xfrm>
            </p:grpSpPr>
            <p:grpSp>
              <p:nvGrpSpPr>
                <p:cNvPr id="141" name="Group 135">
                  <a:extLst>
                    <a:ext uri="{FF2B5EF4-FFF2-40B4-BE49-F238E27FC236}">
                      <a16:creationId xmlns="" xmlns:a16="http://schemas.microsoft.com/office/drawing/2014/main" id="{D8D775AA-505E-4D39-AF1F-3B88F05CF36F}"/>
                    </a:ext>
                  </a:extLst>
                </p:cNvPr>
                <p:cNvGrpSpPr/>
                <p:nvPr/>
              </p:nvGrpSpPr>
              <p:grpSpPr>
                <a:xfrm rot="5400000">
                  <a:off x="10238976" y="3906556"/>
                  <a:ext cx="290336" cy="76507"/>
                  <a:chOff x="7529811" y="3713163"/>
                  <a:chExt cx="640072" cy="158750"/>
                </a:xfrm>
              </p:grpSpPr>
              <p:cxnSp>
                <p:nvCxnSpPr>
                  <p:cNvPr id="149" name="Straight Connector 136">
                    <a:extLst>
                      <a:ext uri="{FF2B5EF4-FFF2-40B4-BE49-F238E27FC236}">
                        <a16:creationId xmlns="" xmlns:a16="http://schemas.microsoft.com/office/drawing/2014/main" id="{274849B0-67CD-4210-85C8-42433B4A387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529811" y="3802833"/>
                    <a:ext cx="10866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37">
                    <a:extLst>
                      <a:ext uri="{FF2B5EF4-FFF2-40B4-BE49-F238E27FC236}">
                        <a16:creationId xmlns="" xmlns:a16="http://schemas.microsoft.com/office/drawing/2014/main" id="{C429121C-12B0-452F-8AF1-C9EAFE1E0D1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61221" y="3798142"/>
                    <a:ext cx="10866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38">
                    <a:extLst>
                      <a:ext uri="{FF2B5EF4-FFF2-40B4-BE49-F238E27FC236}">
                        <a16:creationId xmlns="" xmlns:a16="http://schemas.microsoft.com/office/drawing/2014/main" id="{BA7FC95A-DC3E-4208-B693-FA28EEF948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635036" y="3723207"/>
                    <a:ext cx="50052" cy="7790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39">
                    <a:extLst>
                      <a:ext uri="{FF2B5EF4-FFF2-40B4-BE49-F238E27FC236}">
                        <a16:creationId xmlns="" xmlns:a16="http://schemas.microsoft.com/office/drawing/2014/main" id="{C84CC659-080F-4B06-ADE4-E09239C705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85088" y="3713163"/>
                    <a:ext cx="58609" cy="1494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40">
                    <a:extLst>
                      <a:ext uri="{FF2B5EF4-FFF2-40B4-BE49-F238E27FC236}">
                        <a16:creationId xmlns="" xmlns:a16="http://schemas.microsoft.com/office/drawing/2014/main" id="{B64135D1-0B76-4D72-99EA-6B63E9008E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40650" y="3717057"/>
                    <a:ext cx="89851" cy="14215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41">
                    <a:extLst>
                      <a:ext uri="{FF2B5EF4-FFF2-40B4-BE49-F238E27FC236}">
                        <a16:creationId xmlns="" xmlns:a16="http://schemas.microsoft.com/office/drawing/2014/main" id="{436F0A59-D151-4B9F-9877-F485B41107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27107" y="3723207"/>
                    <a:ext cx="58001" cy="14556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42">
                    <a:extLst>
                      <a:ext uri="{FF2B5EF4-FFF2-40B4-BE49-F238E27FC236}">
                        <a16:creationId xmlns="" xmlns:a16="http://schemas.microsoft.com/office/drawing/2014/main" id="{AB32C21A-CEB0-4A19-B2CC-54A618D094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878763" y="3723207"/>
                    <a:ext cx="93151" cy="14553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43">
                    <a:extLst>
                      <a:ext uri="{FF2B5EF4-FFF2-40B4-BE49-F238E27FC236}">
                        <a16:creationId xmlns="" xmlns:a16="http://schemas.microsoft.com/office/drawing/2014/main" id="{A587C92A-EBA7-4310-8F82-12E2C7621B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68004" y="3723207"/>
                    <a:ext cx="59984" cy="14870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44">
                    <a:extLst>
                      <a:ext uri="{FF2B5EF4-FFF2-40B4-BE49-F238E27FC236}">
                        <a16:creationId xmlns="" xmlns:a16="http://schemas.microsoft.com/office/drawing/2014/main" id="{924C944C-F178-4103-A4A2-5DBFC653F3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026782" y="3795989"/>
                    <a:ext cx="38535" cy="7474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2" name="Straight Connector 218">
                  <a:extLst>
                    <a:ext uri="{FF2B5EF4-FFF2-40B4-BE49-F238E27FC236}">
                      <a16:creationId xmlns="" xmlns:a16="http://schemas.microsoft.com/office/drawing/2014/main" id="{AFD6D1B1-A03E-4C7F-8532-B790465BA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69139" y="3236171"/>
                  <a:ext cx="0" cy="5634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3" name="Group 13">
                  <a:extLst>
                    <a:ext uri="{FF2B5EF4-FFF2-40B4-BE49-F238E27FC236}">
                      <a16:creationId xmlns="" xmlns:a16="http://schemas.microsoft.com/office/drawing/2014/main" id="{C88B225F-4403-42AA-BE28-69AB9BA29F30}"/>
                    </a:ext>
                  </a:extLst>
                </p:cNvPr>
                <p:cNvGrpSpPr/>
                <p:nvPr/>
              </p:nvGrpSpPr>
              <p:grpSpPr>
                <a:xfrm>
                  <a:off x="10240288" y="4100738"/>
                  <a:ext cx="292187" cy="249891"/>
                  <a:chOff x="6176852" y="2698817"/>
                  <a:chExt cx="292187" cy="249891"/>
                </a:xfrm>
              </p:grpSpPr>
              <p:cxnSp>
                <p:nvCxnSpPr>
                  <p:cNvPr id="144" name="Straight Connector 200">
                    <a:extLst>
                      <a:ext uri="{FF2B5EF4-FFF2-40B4-BE49-F238E27FC236}">
                        <a16:creationId xmlns="" xmlns:a16="http://schemas.microsoft.com/office/drawing/2014/main" id="{914197BC-8EFE-4E0A-B5D6-B21B0687AF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76852" y="2861749"/>
                    <a:ext cx="29218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201">
                    <a:extLst>
                      <a:ext uri="{FF2B5EF4-FFF2-40B4-BE49-F238E27FC236}">
                        <a16:creationId xmlns="" xmlns:a16="http://schemas.microsoft.com/office/drawing/2014/main" id="{174A36BC-E06F-45BD-9224-3A656A793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29732" y="2904922"/>
                    <a:ext cx="18642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202">
                    <a:extLst>
                      <a:ext uri="{FF2B5EF4-FFF2-40B4-BE49-F238E27FC236}">
                        <a16:creationId xmlns="" xmlns:a16="http://schemas.microsoft.com/office/drawing/2014/main" id="{5DAD4FEF-E4F3-42EF-BCA5-A093959031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9256" y="2948708"/>
                    <a:ext cx="93213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204">
                    <a:extLst>
                      <a:ext uri="{FF2B5EF4-FFF2-40B4-BE49-F238E27FC236}">
                        <a16:creationId xmlns="" xmlns:a16="http://schemas.microsoft.com/office/drawing/2014/main" id="{24AA0EE0-739D-44DB-BBA2-50A5DC433C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21135" y="2698817"/>
                    <a:ext cx="0" cy="16293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211">
                    <a:extLst>
                      <a:ext uri="{FF2B5EF4-FFF2-40B4-BE49-F238E27FC236}">
                        <a16:creationId xmlns="" xmlns:a16="http://schemas.microsoft.com/office/drawing/2014/main" id="{EAD23AF1-93EC-4C8B-8A93-51D161528547}"/>
                      </a:ext>
                    </a:extLst>
                  </p:cNvPr>
                  <p:cNvSpPr txBox="1"/>
                  <p:nvPr/>
                </p:nvSpPr>
                <p:spPr>
                  <a:xfrm>
                    <a:off x="8962615" y="4131622"/>
                    <a:ext cx="21461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27" name="TextBox 211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EAD23AF1-93EC-4C8B-8A93-51D1615285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2613" y="4131622"/>
                    <a:ext cx="214610" cy="215444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l="-14286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127 CuadroTexto"/>
                  <p:cNvSpPr txBox="1"/>
                  <p:nvPr/>
                </p:nvSpPr>
                <p:spPr>
                  <a:xfrm>
                    <a:off x="8384369" y="4544335"/>
                    <a:ext cx="44736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s-CR" sz="12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s-CR" sz="1200" dirty="0"/>
                  </a:p>
                </p:txBody>
              </p:sp>
            </mc:Choice>
            <mc:Fallback xmlns="">
              <p:sp>
                <p:nvSpPr>
                  <p:cNvPr id="128" name="127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4370" y="4544335"/>
                    <a:ext cx="447367" cy="27699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9" name="Group 47"/>
              <p:cNvGrpSpPr>
                <a:grpSpLocks/>
              </p:cNvGrpSpPr>
              <p:nvPr/>
            </p:nvGrpSpPr>
            <p:grpSpPr bwMode="auto">
              <a:xfrm>
                <a:off x="6168433" y="4065954"/>
                <a:ext cx="2696761" cy="265603"/>
                <a:chOff x="2154" y="1000"/>
                <a:chExt cx="1655" cy="188"/>
              </a:xfrm>
            </p:grpSpPr>
            <p:sp>
              <p:nvSpPr>
                <p:cNvPr id="137" name="Line 43"/>
                <p:cNvSpPr>
                  <a:spLocks noChangeShapeType="1"/>
                </p:cNvSpPr>
                <p:nvPr/>
              </p:nvSpPr>
              <p:spPr bwMode="auto">
                <a:xfrm rot="-5400000">
                  <a:off x="2272" y="1098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rgbClr val="00206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R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8" name="Line 44"/>
                <p:cNvSpPr>
                  <a:spLocks noChangeShapeType="1"/>
                </p:cNvSpPr>
                <p:nvPr/>
              </p:nvSpPr>
              <p:spPr bwMode="auto">
                <a:xfrm rot="-5400000">
                  <a:off x="2333" y="1091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rgbClr val="00206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R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9" name="Line 45"/>
                <p:cNvSpPr>
                  <a:spLocks noChangeShapeType="1"/>
                </p:cNvSpPr>
                <p:nvPr/>
              </p:nvSpPr>
              <p:spPr bwMode="auto">
                <a:xfrm rot="5400000">
                  <a:off x="2258" y="995"/>
                  <a:ext cx="1" cy="209"/>
                </a:xfrm>
                <a:prstGeom prst="line">
                  <a:avLst/>
                </a:prstGeom>
                <a:noFill/>
                <a:ln w="9525">
                  <a:solidFill>
                    <a:srgbClr val="00206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R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0" name="Line 46"/>
                <p:cNvSpPr>
                  <a:spLocks noChangeShapeType="1"/>
                </p:cNvSpPr>
                <p:nvPr/>
              </p:nvSpPr>
              <p:spPr bwMode="auto">
                <a:xfrm rot="16200000">
                  <a:off x="3120" y="410"/>
                  <a:ext cx="0" cy="1378"/>
                </a:xfrm>
                <a:prstGeom prst="line">
                  <a:avLst/>
                </a:prstGeom>
                <a:noFill/>
                <a:ln w="9525">
                  <a:solidFill>
                    <a:srgbClr val="00206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R" smtClean="0">
                    <a:solidFill>
                      <a:srgbClr val="00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129 Rectángulo"/>
                  <p:cNvSpPr/>
                  <p:nvPr/>
                </p:nvSpPr>
                <p:spPr>
                  <a:xfrm>
                    <a:off x="6338710" y="3776964"/>
                    <a:ext cx="477502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𝑏𝑐</m:t>
                              </m:r>
                            </m:sub>
                          </m:sSub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130" name="129 Rectángulo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8710" y="3776964"/>
                    <a:ext cx="487121" cy="307777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46">
                    <a:extLst>
                      <a:ext uri="{FF2B5EF4-FFF2-40B4-BE49-F238E27FC236}">
                        <a16:creationId xmlns="" xmlns:a16="http://schemas.microsoft.com/office/drawing/2014/main" id="{935E5986-9923-4C9A-86BF-564BDF6B006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7514355" y="4584127"/>
                    <a:ext cx="45627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 smtClean="0">
                                  <a:latin typeface="Cambria Math"/>
                                </a:rPr>
                                <m:t>5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31" name="TextBox 46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935E5986-9923-4C9A-86BF-564BDF6B00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514355" y="4584127"/>
                    <a:ext cx="456278" cy="215444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l="-8000" r="-4000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2" name="Group 13">
                <a:extLst>
                  <a:ext uri="{FF2B5EF4-FFF2-40B4-BE49-F238E27FC236}">
                    <a16:creationId xmlns="" xmlns:a16="http://schemas.microsoft.com/office/drawing/2014/main" id="{C88B225F-4403-42AA-BE28-69AB9BA29F30}"/>
                  </a:ext>
                </a:extLst>
              </p:cNvPr>
              <p:cNvGrpSpPr/>
              <p:nvPr/>
            </p:nvGrpSpPr>
            <p:grpSpPr>
              <a:xfrm>
                <a:off x="7176024" y="4987434"/>
                <a:ext cx="268317" cy="227462"/>
                <a:chOff x="6176852" y="2698817"/>
                <a:chExt cx="292187" cy="249891"/>
              </a:xfrm>
            </p:grpSpPr>
            <p:cxnSp>
              <p:nvCxnSpPr>
                <p:cNvPr id="133" name="Straight Connector 200">
                  <a:extLst>
                    <a:ext uri="{FF2B5EF4-FFF2-40B4-BE49-F238E27FC236}">
                      <a16:creationId xmlns="" xmlns:a16="http://schemas.microsoft.com/office/drawing/2014/main" id="{914197BC-8EFE-4E0A-B5D6-B21B0687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6852" y="2861749"/>
                  <a:ext cx="2921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201">
                  <a:extLst>
                    <a:ext uri="{FF2B5EF4-FFF2-40B4-BE49-F238E27FC236}">
                      <a16:creationId xmlns="" xmlns:a16="http://schemas.microsoft.com/office/drawing/2014/main" id="{174A36BC-E06F-45BD-9224-3A656A79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732" y="2904922"/>
                  <a:ext cx="186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202">
                  <a:extLst>
                    <a:ext uri="{FF2B5EF4-FFF2-40B4-BE49-F238E27FC236}">
                      <a16:creationId xmlns="" xmlns:a16="http://schemas.microsoft.com/office/drawing/2014/main" id="{5DAD4FEF-E4F3-42EF-BCA5-A0939590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9256" y="2948708"/>
                  <a:ext cx="932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204">
                  <a:extLst>
                    <a:ext uri="{FF2B5EF4-FFF2-40B4-BE49-F238E27FC236}">
                      <a16:creationId xmlns="" xmlns:a16="http://schemas.microsoft.com/office/drawing/2014/main" id="{24AA0EE0-739D-44DB-BBA2-50A5DC433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1135" y="2698817"/>
                  <a:ext cx="0" cy="1629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29" name="Straight Arrow Connector 47">
              <a:extLst>
                <a:ext uri="{FF2B5EF4-FFF2-40B4-BE49-F238E27FC236}">
                  <a16:creationId xmlns="" xmlns:a16="http://schemas.microsoft.com/office/drawing/2014/main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4582" y="5522214"/>
              <a:ext cx="0" cy="22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4777259" y="5549047"/>
                  <a:ext cx="25750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0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7259" y="5549047"/>
                  <a:ext cx="257506" cy="215444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19048" r="-4762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1" name="Straight Arrow Connector 47">
            <a:extLst>
              <a:ext uri="{FF2B5EF4-FFF2-40B4-BE49-F238E27FC236}">
                <a16:creationId xmlns="" xmlns:a16="http://schemas.microsoft.com/office/drawing/2014/main" id="{CC9920A1-4C43-4BD2-9B16-02E0D726886D}"/>
              </a:ext>
            </a:extLst>
          </p:cNvPr>
          <p:cNvCxnSpPr>
            <a:cxnSpLocks/>
          </p:cNvCxnSpPr>
          <p:nvPr/>
        </p:nvCxnSpPr>
        <p:spPr>
          <a:xfrm>
            <a:off x="4803475" y="1989177"/>
            <a:ext cx="0" cy="24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4859319" y="1995338"/>
                <a:ext cx="257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2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319" y="1995338"/>
                <a:ext cx="257506" cy="215444"/>
              </a:xfrm>
              <a:prstGeom prst="rect">
                <a:avLst/>
              </a:prstGeom>
              <a:blipFill rotWithShape="1">
                <a:blip r:embed="rId26"/>
                <a:stretch>
                  <a:fillRect l="-16667" r="-7143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72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266 Rectángulo"/>
          <p:cNvSpPr/>
          <p:nvPr/>
        </p:nvSpPr>
        <p:spPr>
          <a:xfrm>
            <a:off x="262553" y="419375"/>
            <a:ext cx="2393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R" sz="1400" dirty="0"/>
              <a:t>Amplificador </a:t>
            </a:r>
            <a:r>
              <a:rPr lang="es-CR" sz="1400" dirty="0" smtClean="0"/>
              <a:t>de Alta Ganancia</a:t>
            </a:r>
            <a:endParaRPr lang="es-C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0572083" y="5316599"/>
                <a:ext cx="11956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=62.5 </m:t>
                      </m:r>
                      <m:r>
                        <a:rPr lang="es-CR" sz="1400" b="0" i="1" smtClean="0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1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080" y="5316599"/>
                <a:ext cx="1195647" cy="215444"/>
              </a:xfrm>
              <a:prstGeom prst="rect">
                <a:avLst/>
              </a:prstGeom>
              <a:blipFill rotWithShape="1">
                <a:blip r:embed="rId2"/>
                <a:stretch>
                  <a:fillRect l="-3061" r="-3571" b="-1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0539751" y="5706246"/>
                <a:ext cx="9840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400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s-CR" sz="1400" b="0" i="1" smtClean="0">
                          <a:latin typeface="Cambria Math"/>
                        </a:rPr>
                        <m:t>3 </m:t>
                      </m:r>
                      <m:r>
                        <a:rPr lang="es-CR" sz="1400" b="0" i="1" smtClean="0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2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749" y="5706246"/>
                <a:ext cx="984052" cy="215444"/>
              </a:xfrm>
              <a:prstGeom prst="rect">
                <a:avLst/>
              </a:prstGeom>
              <a:blipFill rotWithShape="1">
                <a:blip r:embed="rId3"/>
                <a:stretch>
                  <a:fillRect l="-4348" r="-4348" b="-1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144 CuadroTexto"/>
              <p:cNvSpPr txBox="1"/>
              <p:nvPr/>
            </p:nvSpPr>
            <p:spPr>
              <a:xfrm>
                <a:off x="10482538" y="4853444"/>
                <a:ext cx="13747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R" sz="1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=4.38</m:t>
                      </m:r>
                      <m:r>
                        <a:rPr lang="es-CR" sz="1400" i="1">
                          <a:latin typeface="Cambria Math"/>
                        </a:rPr>
                        <m:t> </m:t>
                      </m:r>
                      <m:r>
                        <a:rPr lang="es-CR" sz="1400" i="1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5" name="14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535" y="4853440"/>
                <a:ext cx="1374735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102 Grupo"/>
          <p:cNvGrpSpPr/>
          <p:nvPr/>
        </p:nvGrpSpPr>
        <p:grpSpPr>
          <a:xfrm>
            <a:off x="199550" y="4573077"/>
            <a:ext cx="8510479" cy="1455030"/>
            <a:chOff x="666744" y="3776964"/>
            <a:chExt cx="8510481" cy="1455030"/>
          </a:xfrm>
        </p:grpSpPr>
        <p:grpSp>
          <p:nvGrpSpPr>
            <p:cNvPr id="104" name="103 Grupo"/>
            <p:cNvGrpSpPr/>
            <p:nvPr/>
          </p:nvGrpSpPr>
          <p:grpSpPr>
            <a:xfrm flipH="1">
              <a:off x="2182421" y="4211216"/>
              <a:ext cx="46730" cy="488820"/>
              <a:chOff x="4755833" y="1260500"/>
              <a:chExt cx="76507" cy="798156"/>
            </a:xfrm>
          </p:grpSpPr>
          <p:grpSp>
            <p:nvGrpSpPr>
              <p:cNvPr id="193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196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4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1427" cy="1996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Arrow Connector 47">
              <a:extLst>
                <a:ext uri="{FF2B5EF4-FFF2-40B4-BE49-F238E27FC236}">
                  <a16:creationId xmlns="" xmlns:a16="http://schemas.microsoft.com/office/drawing/2014/main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0493" y="4824418"/>
              <a:ext cx="15947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2217802" y="4211216"/>
              <a:ext cx="40557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88">
                  <a:extLst>
                    <a:ext uri="{FF2B5EF4-FFF2-40B4-BE49-F238E27FC236}">
                      <a16:creationId xmlns="" xmlns:a16="http://schemas.microsoft.com/office/drawing/2014/main" id="{06655FCD-4B88-4C83-BB3E-E67C8978FDB3}"/>
                    </a:ext>
                  </a:extLst>
                </p:cNvPr>
                <p:cNvSpPr txBox="1"/>
                <p:nvPr/>
              </p:nvSpPr>
              <p:spPr>
                <a:xfrm>
                  <a:off x="2306760" y="4458198"/>
                  <a:ext cx="2933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𝑖𝑒</m:t>
                            </m:r>
                            <m:r>
                              <a:rPr lang="es-CR" sz="12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9" name="TextBox 18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655FCD-4B88-4C83-BB3E-E67C8978F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6760" y="4458198"/>
                  <a:ext cx="293350" cy="18466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4583" r="-4167" b="-1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endCxn id="191" idx="0"/>
            </p:cNvCxnSpPr>
            <p:nvPr/>
          </p:nvCxnSpPr>
          <p:spPr>
            <a:xfrm>
              <a:off x="2979481" y="4209908"/>
              <a:ext cx="0" cy="2340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110 Grupo"/>
            <p:cNvGrpSpPr/>
            <p:nvPr/>
          </p:nvGrpSpPr>
          <p:grpSpPr>
            <a:xfrm>
              <a:off x="2884361" y="4443919"/>
              <a:ext cx="190239" cy="316053"/>
              <a:chOff x="2173184" y="3373444"/>
              <a:chExt cx="308759" cy="516058"/>
            </a:xfrm>
          </p:grpSpPr>
          <p:sp>
            <p:nvSpPr>
              <p:cNvPr id="191" name="190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192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191" idx="4"/>
            </p:cNvCxnSpPr>
            <p:nvPr/>
          </p:nvCxnSpPr>
          <p:spPr>
            <a:xfrm>
              <a:off x="2979481" y="4759972"/>
              <a:ext cx="0" cy="2851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 flipH="1">
                  <a:off x="3198624" y="4516403"/>
                  <a:ext cx="45627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3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98625" y="4516403"/>
                  <a:ext cx="456279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000" r="-4000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4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2846343" y="4928566"/>
              <a:ext cx="268317" cy="227462"/>
              <a:chOff x="6176852" y="2698817"/>
              <a:chExt cx="292187" cy="249891"/>
            </a:xfrm>
          </p:grpSpPr>
          <p:cxnSp>
            <p:nvCxnSpPr>
              <p:cNvPr id="187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25">
              <a:extLst>
                <a:ext uri="{FF2B5EF4-FFF2-40B4-BE49-F238E27FC236}">
                  <a16:creationId xmlns="" xmlns:a16="http://schemas.microsoft.com/office/drawing/2014/main" id="{D95E61DD-F109-4760-A5EC-C8B2FF0E9392}"/>
                </a:ext>
              </a:extLst>
            </p:cNvPr>
            <p:cNvCxnSpPr>
              <a:cxnSpLocks/>
            </p:cNvCxnSpPr>
            <p:nvPr/>
          </p:nvCxnSpPr>
          <p:spPr>
            <a:xfrm>
              <a:off x="666746" y="4708438"/>
              <a:ext cx="15381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666744" y="4273532"/>
                  <a:ext cx="97122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s-CR" sz="1400" b="0" i="1" smtClean="0">
                            <a:latin typeface="Cambria Math"/>
                            <a:ea typeface="Cambria Math"/>
                          </a:rPr>
                          <m:t>≈</m:t>
                        </m:r>
                        <m:f>
                          <m:fPr>
                            <m:ctrlPr>
                              <a:rPr lang="es-CR" sz="14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CR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4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CR" sz="1400" i="1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r>
                              <a:rPr lang="es-CR" sz="1400" b="0" i="1" smtClean="0">
                                <a:latin typeface="Cambria Math"/>
                              </a:rPr>
                              <m:t>2.5</m:t>
                            </m:r>
                            <m:r>
                              <a:rPr lang="es-CR" sz="1400" i="1">
                                <a:latin typeface="Cambria Math"/>
                              </a:rPr>
                              <m:t>𝐾</m:t>
                            </m:r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/>
                                <a:ea typeface="Cambria Math"/>
                              </a:rPr>
                              <m:t>Ω</m:t>
                            </m:r>
                          </m:den>
                        </m:f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16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44" y="4273532"/>
                  <a:ext cx="97122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4403" r="-3774" b="-15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7" name="116 Grupo"/>
            <p:cNvGrpSpPr/>
            <p:nvPr/>
          </p:nvGrpSpPr>
          <p:grpSpPr>
            <a:xfrm flipH="1">
              <a:off x="5039779" y="4217562"/>
              <a:ext cx="46730" cy="549166"/>
              <a:chOff x="4755833" y="1260500"/>
              <a:chExt cx="76507" cy="896690"/>
            </a:xfrm>
          </p:grpSpPr>
          <p:grpSp>
            <p:nvGrpSpPr>
              <p:cNvPr id="175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178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6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93355" y="1859035"/>
                <a:ext cx="0" cy="2981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88">
                  <a:extLst>
                    <a:ext uri="{FF2B5EF4-FFF2-40B4-BE49-F238E27FC236}">
                      <a16:creationId xmlns="" xmlns:a16="http://schemas.microsoft.com/office/drawing/2014/main" id="{06655FCD-4B88-4C83-BB3E-E67C8978FDB3}"/>
                    </a:ext>
                  </a:extLst>
                </p:cNvPr>
                <p:cNvSpPr txBox="1"/>
                <p:nvPr/>
              </p:nvSpPr>
              <p:spPr>
                <a:xfrm>
                  <a:off x="5147443" y="4467133"/>
                  <a:ext cx="2933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𝑖𝑒</m:t>
                            </m:r>
                            <m:r>
                              <a:rPr lang="es-CR" sz="12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0" name="TextBox 18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655FCD-4B88-4C83-BB3E-E67C8978F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444" y="4467133"/>
                  <a:ext cx="293350" cy="18466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583" r="-4167" b="-1290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1" name="Group 47"/>
            <p:cNvGrpSpPr>
              <a:grpSpLocks/>
            </p:cNvGrpSpPr>
            <p:nvPr/>
          </p:nvGrpSpPr>
          <p:grpSpPr bwMode="auto">
            <a:xfrm rot="16200000">
              <a:off x="4444793" y="4312092"/>
              <a:ext cx="500022" cy="266311"/>
              <a:chOff x="2154" y="1000"/>
              <a:chExt cx="454" cy="188"/>
            </a:xfrm>
          </p:grpSpPr>
          <p:sp>
            <p:nvSpPr>
              <p:cNvPr id="171" name="Line 43"/>
              <p:cNvSpPr>
                <a:spLocks noChangeShapeType="1"/>
              </p:cNvSpPr>
              <p:nvPr/>
            </p:nvSpPr>
            <p:spPr bwMode="auto">
              <a:xfrm rot="-5400000">
                <a:off x="2272" y="1098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" name="Line 44"/>
              <p:cNvSpPr>
                <a:spLocks noChangeShapeType="1"/>
              </p:cNvSpPr>
              <p:nvPr/>
            </p:nvSpPr>
            <p:spPr bwMode="auto">
              <a:xfrm rot="-5400000">
                <a:off x="2333" y="1091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" name="Line 45"/>
              <p:cNvSpPr>
                <a:spLocks noChangeShapeType="1"/>
              </p:cNvSpPr>
              <p:nvPr/>
            </p:nvSpPr>
            <p:spPr bwMode="auto">
              <a:xfrm rot="5400000">
                <a:off x="2258" y="995"/>
                <a:ext cx="1" cy="209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" name="Line 46"/>
              <p:cNvSpPr>
                <a:spLocks noChangeShapeType="1"/>
              </p:cNvSpPr>
              <p:nvPr/>
            </p:nvSpPr>
            <p:spPr bwMode="auto">
              <a:xfrm rot="-5400000">
                <a:off x="2520" y="1010"/>
                <a:ext cx="0" cy="177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121 Rectángulo"/>
                <p:cNvSpPr/>
                <p:nvPr/>
              </p:nvSpPr>
              <p:spPr>
                <a:xfrm>
                  <a:off x="4070619" y="4462228"/>
                  <a:ext cx="48211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400" i="1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22" name="121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619" y="4462228"/>
                  <a:ext cx="491738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3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4568436" y="4645581"/>
              <a:ext cx="268317" cy="509305"/>
              <a:chOff x="6176852" y="2389183"/>
              <a:chExt cx="292187" cy="559525"/>
            </a:xfrm>
          </p:grpSpPr>
          <p:cxnSp>
            <p:nvCxnSpPr>
              <p:cNvPr id="167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389183"/>
                <a:ext cx="0" cy="4725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4927688" y="4770005"/>
              <a:ext cx="268317" cy="360000"/>
              <a:chOff x="6176852" y="2553210"/>
              <a:chExt cx="292187" cy="395498"/>
            </a:xfrm>
          </p:grpSpPr>
          <p:cxnSp>
            <p:nvCxnSpPr>
              <p:cNvPr id="163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553210"/>
                <a:ext cx="0" cy="3085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124 Grupo"/>
            <p:cNvGrpSpPr/>
            <p:nvPr/>
          </p:nvGrpSpPr>
          <p:grpSpPr>
            <a:xfrm>
              <a:off x="7215063" y="4205354"/>
              <a:ext cx="190239" cy="835206"/>
              <a:chOff x="6782241" y="3118703"/>
              <a:chExt cx="190239" cy="835206"/>
            </a:xfrm>
          </p:grpSpPr>
          <p:cxnSp>
            <p:nvCxnSpPr>
              <p:cNvPr id="158" name="Straight Connector 168">
                <a:extLst>
                  <a:ext uri="{FF2B5EF4-FFF2-40B4-BE49-F238E27FC236}">
                    <a16:creationId xmlns="" xmlns:a16="http://schemas.microsoft.com/office/drawing/2014/main" id="{915787FD-D08F-4560-A1AF-C31A37DF315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877360" y="3719898"/>
                <a:ext cx="0" cy="2340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9" name="158 Grupo"/>
              <p:cNvGrpSpPr/>
              <p:nvPr/>
            </p:nvGrpSpPr>
            <p:grpSpPr>
              <a:xfrm rot="10800000">
                <a:off x="6782241" y="3403845"/>
                <a:ext cx="190239" cy="316053"/>
                <a:chOff x="2173184" y="3373444"/>
                <a:chExt cx="308759" cy="516058"/>
              </a:xfrm>
            </p:grpSpPr>
            <p:sp>
              <p:nvSpPr>
                <p:cNvPr id="161" name="160 Elipse"/>
                <p:cNvSpPr/>
                <p:nvPr/>
              </p:nvSpPr>
              <p:spPr>
                <a:xfrm>
                  <a:off x="2173184" y="3373444"/>
                  <a:ext cx="308759" cy="51605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 sz="2000"/>
                </a:p>
              </p:txBody>
            </p:sp>
            <p:cxnSp>
              <p:nvCxnSpPr>
                <p:cNvPr id="162" name="Straight Arrow Connector 195">
                  <a:extLst>
                    <a:ext uri="{FF2B5EF4-FFF2-40B4-BE49-F238E27FC236}">
                      <a16:creationId xmlns="" xmlns:a16="http://schemas.microsoft.com/office/drawing/2014/main" id="{4AFBE444-E721-4E06-8F0A-DC05D4FE93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27563" y="3527332"/>
                  <a:ext cx="0" cy="2670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0" name="Straight Connector 168">
                <a:extLst>
                  <a:ext uri="{FF2B5EF4-FFF2-40B4-BE49-F238E27FC236}">
                    <a16:creationId xmlns="" xmlns:a16="http://schemas.microsoft.com/office/drawing/2014/main" id="{915787FD-D08F-4560-A1AF-C31A37DF315F}"/>
                  </a:ext>
                </a:extLst>
              </p:cNvPr>
              <p:cNvCxnSpPr>
                <a:cxnSpLocks/>
                <a:stCxn id="161" idx="4"/>
              </p:cNvCxnSpPr>
              <p:nvPr/>
            </p:nvCxnSpPr>
            <p:spPr>
              <a:xfrm rot="10800000">
                <a:off x="6877360" y="3118703"/>
                <a:ext cx="0" cy="2851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125 Grupo"/>
            <p:cNvGrpSpPr/>
            <p:nvPr/>
          </p:nvGrpSpPr>
          <p:grpSpPr>
            <a:xfrm>
              <a:off x="8144492" y="4217563"/>
              <a:ext cx="268317" cy="1014431"/>
              <a:chOff x="10240288" y="3236171"/>
              <a:chExt cx="292187" cy="1114458"/>
            </a:xfrm>
          </p:grpSpPr>
          <p:grpSp>
            <p:nvGrpSpPr>
              <p:cNvPr id="141" name="Group 135">
                <a:extLst>
                  <a:ext uri="{FF2B5EF4-FFF2-40B4-BE49-F238E27FC236}">
                    <a16:creationId xmlns="" xmlns:a16="http://schemas.microsoft.com/office/drawing/2014/main" id="{D8D775AA-505E-4D39-AF1F-3B88F05CF36F}"/>
                  </a:ext>
                </a:extLst>
              </p:cNvPr>
              <p:cNvGrpSpPr/>
              <p:nvPr/>
            </p:nvGrpSpPr>
            <p:grpSpPr>
              <a:xfrm rot="5400000">
                <a:off x="10238976" y="3906556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149" name="Straight Connector 136">
                  <a:extLst>
                    <a:ext uri="{FF2B5EF4-FFF2-40B4-BE49-F238E27FC236}">
                      <a16:creationId xmlns="" xmlns:a16="http://schemas.microsoft.com/office/drawing/2014/main" id="{274849B0-67CD-4210-85C8-42433B4A387E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37">
                  <a:extLst>
                    <a:ext uri="{FF2B5EF4-FFF2-40B4-BE49-F238E27FC236}">
                      <a16:creationId xmlns="" xmlns:a16="http://schemas.microsoft.com/office/drawing/2014/main" id="{C429121C-12B0-452F-8AF1-C9EAFE1E0D13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38">
                  <a:extLst>
                    <a:ext uri="{FF2B5EF4-FFF2-40B4-BE49-F238E27FC236}">
                      <a16:creationId xmlns="" xmlns:a16="http://schemas.microsoft.com/office/drawing/2014/main" id="{BA7FC95A-DC3E-4208-B693-FA28EEF948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39">
                  <a:extLst>
                    <a:ext uri="{FF2B5EF4-FFF2-40B4-BE49-F238E27FC236}">
                      <a16:creationId xmlns="" xmlns:a16="http://schemas.microsoft.com/office/drawing/2014/main" id="{C84CC659-080F-4B06-ADE4-E09239C70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40">
                  <a:extLst>
                    <a:ext uri="{FF2B5EF4-FFF2-40B4-BE49-F238E27FC236}">
                      <a16:creationId xmlns="" xmlns:a16="http://schemas.microsoft.com/office/drawing/2014/main" id="{B64135D1-0B76-4D72-99EA-6B63E9008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41">
                  <a:extLst>
                    <a:ext uri="{FF2B5EF4-FFF2-40B4-BE49-F238E27FC236}">
                      <a16:creationId xmlns="" xmlns:a16="http://schemas.microsoft.com/office/drawing/2014/main" id="{436F0A59-D151-4B9F-9877-F485B41107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42">
                  <a:extLst>
                    <a:ext uri="{FF2B5EF4-FFF2-40B4-BE49-F238E27FC236}">
                      <a16:creationId xmlns="" xmlns:a16="http://schemas.microsoft.com/office/drawing/2014/main" id="{AB32C21A-CEB0-4A19-B2CC-54A618D09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43">
                  <a:extLst>
                    <a:ext uri="{FF2B5EF4-FFF2-40B4-BE49-F238E27FC236}">
                      <a16:creationId xmlns="" xmlns:a16="http://schemas.microsoft.com/office/drawing/2014/main" id="{A587C92A-EBA7-4310-8F82-12E2C7621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44">
                  <a:extLst>
                    <a:ext uri="{FF2B5EF4-FFF2-40B4-BE49-F238E27FC236}">
                      <a16:creationId xmlns="" xmlns:a16="http://schemas.microsoft.com/office/drawing/2014/main" id="{924C944C-F178-4103-A4A2-5DBFC653F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2" name="Straight Connector 218">
                <a:extLst>
                  <a:ext uri="{FF2B5EF4-FFF2-40B4-BE49-F238E27FC236}">
                    <a16:creationId xmlns="" xmlns:a16="http://schemas.microsoft.com/office/drawing/2014/main" id="{AFD6D1B1-A03E-4C7F-8532-B790465BAA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69139" y="3236171"/>
                <a:ext cx="0" cy="5634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3" name="Group 13">
                <a:extLst>
                  <a:ext uri="{FF2B5EF4-FFF2-40B4-BE49-F238E27FC236}">
                    <a16:creationId xmlns="" xmlns:a16="http://schemas.microsoft.com/office/drawing/2014/main" id="{C88B225F-4403-42AA-BE28-69AB9BA29F30}"/>
                  </a:ext>
                </a:extLst>
              </p:cNvPr>
              <p:cNvGrpSpPr/>
              <p:nvPr/>
            </p:nvGrpSpPr>
            <p:grpSpPr>
              <a:xfrm>
                <a:off x="10240288" y="4100738"/>
                <a:ext cx="292187" cy="249891"/>
                <a:chOff x="6176852" y="2698817"/>
                <a:chExt cx="292187" cy="249891"/>
              </a:xfrm>
            </p:grpSpPr>
            <p:cxnSp>
              <p:nvCxnSpPr>
                <p:cNvPr id="144" name="Straight Connector 200">
                  <a:extLst>
                    <a:ext uri="{FF2B5EF4-FFF2-40B4-BE49-F238E27FC236}">
                      <a16:creationId xmlns="" xmlns:a16="http://schemas.microsoft.com/office/drawing/2014/main" id="{914197BC-8EFE-4E0A-B5D6-B21B0687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6852" y="2861749"/>
                  <a:ext cx="2921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201">
                  <a:extLst>
                    <a:ext uri="{FF2B5EF4-FFF2-40B4-BE49-F238E27FC236}">
                      <a16:creationId xmlns="" xmlns:a16="http://schemas.microsoft.com/office/drawing/2014/main" id="{174A36BC-E06F-45BD-9224-3A656A79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732" y="2904922"/>
                  <a:ext cx="186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202">
                  <a:extLst>
                    <a:ext uri="{FF2B5EF4-FFF2-40B4-BE49-F238E27FC236}">
                      <a16:creationId xmlns="" xmlns:a16="http://schemas.microsoft.com/office/drawing/2014/main" id="{5DAD4FEF-E4F3-42EF-BCA5-A0939590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9256" y="2948708"/>
                  <a:ext cx="932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204">
                  <a:extLst>
                    <a:ext uri="{FF2B5EF4-FFF2-40B4-BE49-F238E27FC236}">
                      <a16:creationId xmlns="" xmlns:a16="http://schemas.microsoft.com/office/drawing/2014/main" id="{24AA0EE0-739D-44DB-BBA2-50A5DC433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1135" y="2698817"/>
                  <a:ext cx="0" cy="1629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211">
                  <a:extLst>
                    <a:ext uri="{FF2B5EF4-FFF2-40B4-BE49-F238E27FC236}">
                      <a16:creationId xmlns="" xmlns:a16="http://schemas.microsoft.com/office/drawing/2014/main" id="{EAD23AF1-93EC-4C8B-8A93-51D161528547}"/>
                    </a:ext>
                  </a:extLst>
                </p:cNvPr>
                <p:cNvSpPr txBox="1"/>
                <p:nvPr/>
              </p:nvSpPr>
              <p:spPr>
                <a:xfrm>
                  <a:off x="8962615" y="4131622"/>
                  <a:ext cx="21461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7" name="TextBox 21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EAD23AF1-93EC-4C8B-8A93-51D1615285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2613" y="4131622"/>
                  <a:ext cx="214610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4286" b="-8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127 CuadroTexto"/>
                <p:cNvSpPr txBox="1"/>
                <p:nvPr/>
              </p:nvSpPr>
              <p:spPr>
                <a:xfrm>
                  <a:off x="8384369" y="4544335"/>
                  <a:ext cx="44736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 smtClean="0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s-CR" sz="12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s-CR" sz="12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s-CR" sz="1200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s-CR" sz="1200" dirty="0"/>
                </a:p>
              </p:txBody>
            </p:sp>
          </mc:Choice>
          <mc:Fallback xmlns="">
            <p:sp>
              <p:nvSpPr>
                <p:cNvPr id="128" name="12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4370" y="4544335"/>
                  <a:ext cx="447367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9" name="Group 47"/>
            <p:cNvGrpSpPr>
              <a:grpSpLocks/>
            </p:cNvGrpSpPr>
            <p:nvPr/>
          </p:nvGrpSpPr>
          <p:grpSpPr bwMode="auto">
            <a:xfrm>
              <a:off x="6168433" y="4065954"/>
              <a:ext cx="2696761" cy="265603"/>
              <a:chOff x="2154" y="1000"/>
              <a:chExt cx="1655" cy="188"/>
            </a:xfrm>
          </p:grpSpPr>
          <p:sp>
            <p:nvSpPr>
              <p:cNvPr id="137" name="Line 43"/>
              <p:cNvSpPr>
                <a:spLocks noChangeShapeType="1"/>
              </p:cNvSpPr>
              <p:nvPr/>
            </p:nvSpPr>
            <p:spPr bwMode="auto">
              <a:xfrm rot="-5400000">
                <a:off x="2272" y="1098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Line 44"/>
              <p:cNvSpPr>
                <a:spLocks noChangeShapeType="1"/>
              </p:cNvSpPr>
              <p:nvPr/>
            </p:nvSpPr>
            <p:spPr bwMode="auto">
              <a:xfrm rot="-5400000">
                <a:off x="2333" y="1091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" name="Line 45"/>
              <p:cNvSpPr>
                <a:spLocks noChangeShapeType="1"/>
              </p:cNvSpPr>
              <p:nvPr/>
            </p:nvSpPr>
            <p:spPr bwMode="auto">
              <a:xfrm rot="5400000">
                <a:off x="2258" y="995"/>
                <a:ext cx="1" cy="209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" name="Line 46"/>
              <p:cNvSpPr>
                <a:spLocks noChangeShapeType="1"/>
              </p:cNvSpPr>
              <p:nvPr/>
            </p:nvSpPr>
            <p:spPr bwMode="auto">
              <a:xfrm rot="16200000">
                <a:off x="3120" y="410"/>
                <a:ext cx="0" cy="1378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129 Rectángulo"/>
                <p:cNvSpPr/>
                <p:nvPr/>
              </p:nvSpPr>
              <p:spPr>
                <a:xfrm>
                  <a:off x="6338710" y="3776964"/>
                  <a:ext cx="47750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400" i="1">
                                <a:latin typeface="Cambria Math"/>
                              </a:rPr>
                              <m:t>𝑏𝑐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30" name="1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8710" y="3776964"/>
                  <a:ext cx="487121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 flipH="1">
                  <a:off x="7514355" y="4584127"/>
                  <a:ext cx="45627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1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514355" y="4584127"/>
                  <a:ext cx="456278" cy="21544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000" r="-4000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2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7176024" y="4987434"/>
              <a:ext cx="268317" cy="227462"/>
              <a:chOff x="6176852" y="2698817"/>
              <a:chExt cx="292187" cy="249891"/>
            </a:xfrm>
          </p:grpSpPr>
          <p:cxnSp>
            <p:nvCxnSpPr>
              <p:cNvPr id="133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4777259" y="5549047"/>
                <a:ext cx="257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8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259" y="5549047"/>
                <a:ext cx="257506" cy="215444"/>
              </a:xfrm>
              <a:prstGeom prst="rect">
                <a:avLst/>
              </a:prstGeom>
              <a:blipFill rotWithShape="1">
                <a:blip r:embed="rId15"/>
                <a:stretch>
                  <a:fillRect l="-19048" r="-4762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Straight Arrow Connector 47">
            <a:extLst>
              <a:ext uri="{FF2B5EF4-FFF2-40B4-BE49-F238E27FC236}">
                <a16:creationId xmlns="" xmlns:a16="http://schemas.microsoft.com/office/drawing/2014/main" id="{CC9920A1-4C43-4BD2-9B16-02E0D726886D}"/>
              </a:ext>
            </a:extLst>
          </p:cNvPr>
          <p:cNvCxnSpPr>
            <a:cxnSpLocks/>
          </p:cNvCxnSpPr>
          <p:nvPr/>
        </p:nvCxnSpPr>
        <p:spPr>
          <a:xfrm flipV="1">
            <a:off x="4704582" y="5522214"/>
            <a:ext cx="0" cy="22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8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0572083" y="5316599"/>
                <a:ext cx="11956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=62.5 </m:t>
                      </m:r>
                      <m:r>
                        <a:rPr lang="es-CR" sz="1400" b="0" i="1" smtClean="0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1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080" y="5316599"/>
                <a:ext cx="1195647" cy="215444"/>
              </a:xfrm>
              <a:prstGeom prst="rect">
                <a:avLst/>
              </a:prstGeom>
              <a:blipFill rotWithShape="1">
                <a:blip r:embed="rId2"/>
                <a:stretch>
                  <a:fillRect l="-3061" r="-3571" b="-1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0539751" y="5706246"/>
                <a:ext cx="9840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400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s-CR" sz="1400" b="0" i="1" smtClean="0">
                          <a:latin typeface="Cambria Math"/>
                        </a:rPr>
                        <m:t>3 </m:t>
                      </m:r>
                      <m:r>
                        <a:rPr lang="es-CR" sz="1400" b="0" i="1" smtClean="0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2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749" y="5706246"/>
                <a:ext cx="984052" cy="215444"/>
              </a:xfrm>
              <a:prstGeom prst="rect">
                <a:avLst/>
              </a:prstGeom>
              <a:blipFill rotWithShape="1">
                <a:blip r:embed="rId3"/>
                <a:stretch>
                  <a:fillRect l="-4348" r="-4348" b="-1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144 CuadroTexto"/>
              <p:cNvSpPr txBox="1"/>
              <p:nvPr/>
            </p:nvSpPr>
            <p:spPr>
              <a:xfrm>
                <a:off x="10482538" y="4853444"/>
                <a:ext cx="13747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R" sz="1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=4.38</m:t>
                      </m:r>
                      <m:r>
                        <a:rPr lang="es-CR" sz="1400" i="1">
                          <a:latin typeface="Cambria Math"/>
                        </a:rPr>
                        <m:t> </m:t>
                      </m:r>
                      <m:r>
                        <a:rPr lang="es-CR" sz="1400" i="1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5" name="14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535" y="4853440"/>
                <a:ext cx="1374735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 Box 235"/>
          <p:cNvSpPr txBox="1">
            <a:spLocks noChangeArrowheads="1"/>
          </p:cNvSpPr>
          <p:nvPr/>
        </p:nvSpPr>
        <p:spPr bwMode="auto">
          <a:xfrm>
            <a:off x="692151" y="423863"/>
            <a:ext cx="2082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CR" sz="1800" smtClean="0">
                <a:solidFill>
                  <a:srgbClr val="000000"/>
                </a:solidFill>
              </a:rPr>
              <a:t>Teorema de Miller:</a:t>
            </a:r>
          </a:p>
        </p:txBody>
      </p:sp>
      <p:sp>
        <p:nvSpPr>
          <p:cNvPr id="108" name="Rectangle 236"/>
          <p:cNvSpPr>
            <a:spLocks noChangeArrowheads="1"/>
          </p:cNvSpPr>
          <p:nvPr/>
        </p:nvSpPr>
        <p:spPr bwMode="auto">
          <a:xfrm>
            <a:off x="2156886" y="979488"/>
            <a:ext cx="577849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CR" altLang="es-CR" sz="1800" smtClean="0">
              <a:solidFill>
                <a:srgbClr val="000000"/>
              </a:solidFill>
            </a:endParaRPr>
          </a:p>
        </p:txBody>
      </p:sp>
      <p:sp>
        <p:nvSpPr>
          <p:cNvPr id="200" name="Line 237"/>
          <p:cNvSpPr>
            <a:spLocks noChangeShapeType="1"/>
          </p:cNvSpPr>
          <p:nvPr/>
        </p:nvSpPr>
        <p:spPr bwMode="auto">
          <a:xfrm flipH="1">
            <a:off x="1390653" y="1052513"/>
            <a:ext cx="7662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p:sp>
        <p:nvSpPr>
          <p:cNvPr id="202" name="Line 238"/>
          <p:cNvSpPr>
            <a:spLocks noChangeShapeType="1"/>
          </p:cNvSpPr>
          <p:nvPr/>
        </p:nvSpPr>
        <p:spPr bwMode="auto">
          <a:xfrm>
            <a:off x="2734735" y="1052513"/>
            <a:ext cx="1056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p:sp>
        <p:nvSpPr>
          <p:cNvPr id="203" name="Oval 239"/>
          <p:cNvSpPr>
            <a:spLocks noChangeArrowheads="1"/>
          </p:cNvSpPr>
          <p:nvPr/>
        </p:nvSpPr>
        <p:spPr bwMode="auto">
          <a:xfrm>
            <a:off x="1255186" y="1022350"/>
            <a:ext cx="97367" cy="71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CR" altLang="es-CR" sz="1800" smtClean="0">
              <a:solidFill>
                <a:srgbClr val="000000"/>
              </a:solidFill>
            </a:endParaRPr>
          </a:p>
        </p:txBody>
      </p:sp>
      <p:sp>
        <p:nvSpPr>
          <p:cNvPr id="204" name="Oval 240"/>
          <p:cNvSpPr>
            <a:spLocks noChangeArrowheads="1"/>
          </p:cNvSpPr>
          <p:nvPr/>
        </p:nvSpPr>
        <p:spPr bwMode="auto">
          <a:xfrm>
            <a:off x="3790952" y="1009650"/>
            <a:ext cx="97367" cy="71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CR" altLang="es-CR" sz="1800" smtClean="0">
              <a:solidFill>
                <a:srgbClr val="000000"/>
              </a:solidFill>
            </a:endParaRPr>
          </a:p>
        </p:txBody>
      </p:sp>
      <p:sp>
        <p:nvSpPr>
          <p:cNvPr id="206" name="Line 242"/>
          <p:cNvSpPr>
            <a:spLocks noChangeShapeType="1"/>
          </p:cNvSpPr>
          <p:nvPr/>
        </p:nvSpPr>
        <p:spPr bwMode="auto">
          <a:xfrm flipH="1">
            <a:off x="1390651" y="1987550"/>
            <a:ext cx="10562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p:sp>
        <p:nvSpPr>
          <p:cNvPr id="207" name="Line 243"/>
          <p:cNvSpPr>
            <a:spLocks noChangeShapeType="1"/>
          </p:cNvSpPr>
          <p:nvPr/>
        </p:nvSpPr>
        <p:spPr bwMode="auto">
          <a:xfrm>
            <a:off x="2254251" y="1987550"/>
            <a:ext cx="153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p:sp>
        <p:nvSpPr>
          <p:cNvPr id="208" name="Oval 244"/>
          <p:cNvSpPr>
            <a:spLocks noChangeArrowheads="1"/>
          </p:cNvSpPr>
          <p:nvPr/>
        </p:nvSpPr>
        <p:spPr bwMode="auto">
          <a:xfrm>
            <a:off x="1255186" y="1957391"/>
            <a:ext cx="97367" cy="71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CR" altLang="es-CR" sz="1800" smtClean="0">
              <a:solidFill>
                <a:srgbClr val="000000"/>
              </a:solidFill>
            </a:endParaRPr>
          </a:p>
        </p:txBody>
      </p:sp>
      <p:sp>
        <p:nvSpPr>
          <p:cNvPr id="209" name="Oval 245"/>
          <p:cNvSpPr>
            <a:spLocks noChangeArrowheads="1"/>
          </p:cNvSpPr>
          <p:nvPr/>
        </p:nvSpPr>
        <p:spPr bwMode="auto">
          <a:xfrm>
            <a:off x="3790952" y="1944691"/>
            <a:ext cx="97367" cy="71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CR" altLang="es-CR" sz="1800" smtClean="0">
              <a:solidFill>
                <a:srgbClr val="000000"/>
              </a:solidFill>
            </a:endParaRPr>
          </a:p>
        </p:txBody>
      </p:sp>
      <p:sp>
        <p:nvSpPr>
          <p:cNvPr id="210" name="Rectangle 246"/>
          <p:cNvSpPr>
            <a:spLocks noChangeArrowheads="1"/>
          </p:cNvSpPr>
          <p:nvPr/>
        </p:nvSpPr>
        <p:spPr bwMode="auto">
          <a:xfrm>
            <a:off x="935567" y="1401766"/>
            <a:ext cx="3722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CR" altLang="es-CR" sz="1200" noProof="1" smtClean="0">
                <a:solidFill>
                  <a:srgbClr val="000000"/>
                </a:solidFill>
              </a:rPr>
              <a:t>V</a:t>
            </a:r>
            <a:r>
              <a:rPr lang="es-ES" altLang="es-CR" sz="12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11" name="Rectangle 247"/>
          <p:cNvSpPr>
            <a:spLocks noChangeArrowheads="1"/>
          </p:cNvSpPr>
          <p:nvPr/>
        </p:nvSpPr>
        <p:spPr bwMode="auto">
          <a:xfrm>
            <a:off x="3790951" y="1339852"/>
            <a:ext cx="3722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CR" altLang="es-CR" sz="1200" noProof="1" smtClean="0">
                <a:solidFill>
                  <a:srgbClr val="000000"/>
                </a:solidFill>
              </a:rPr>
              <a:t>V</a:t>
            </a:r>
            <a:r>
              <a:rPr lang="es-ES" altLang="es-CR" sz="12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12" name="Text Box 248"/>
          <p:cNvSpPr txBox="1">
            <a:spLocks noChangeArrowheads="1"/>
          </p:cNvSpPr>
          <p:nvPr/>
        </p:nvSpPr>
        <p:spPr bwMode="auto">
          <a:xfrm>
            <a:off x="3981451" y="835026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CR" sz="1800" smtClean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213" name="Text Box 249"/>
          <p:cNvSpPr txBox="1">
            <a:spLocks noChangeArrowheads="1"/>
          </p:cNvSpPr>
          <p:nvPr/>
        </p:nvSpPr>
        <p:spPr bwMode="auto">
          <a:xfrm>
            <a:off x="717551" y="908051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CR" sz="1800" smtClean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214" name="Text Box 250"/>
          <p:cNvSpPr txBox="1">
            <a:spLocks noChangeArrowheads="1"/>
          </p:cNvSpPr>
          <p:nvPr/>
        </p:nvSpPr>
        <p:spPr bwMode="auto">
          <a:xfrm>
            <a:off x="622300" y="177165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CR" sz="1800" smtClean="0">
                <a:solidFill>
                  <a:srgbClr val="000000"/>
                </a:solidFill>
              </a:rPr>
              <a:t>-</a:t>
            </a:r>
          </a:p>
        </p:txBody>
      </p:sp>
      <p:sp>
        <p:nvSpPr>
          <p:cNvPr id="215" name="Text Box 251"/>
          <p:cNvSpPr txBox="1">
            <a:spLocks noChangeArrowheads="1"/>
          </p:cNvSpPr>
          <p:nvPr/>
        </p:nvSpPr>
        <p:spPr bwMode="auto">
          <a:xfrm>
            <a:off x="4559300" y="1916113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CR" sz="1800" smtClean="0">
                <a:solidFill>
                  <a:srgbClr val="000000"/>
                </a:solidFill>
              </a:rPr>
              <a:t>-</a:t>
            </a:r>
          </a:p>
        </p:txBody>
      </p:sp>
      <p:grpSp>
        <p:nvGrpSpPr>
          <p:cNvPr id="216" name="Group 320"/>
          <p:cNvGrpSpPr>
            <a:grpSpLocks/>
          </p:cNvGrpSpPr>
          <p:nvPr/>
        </p:nvGrpSpPr>
        <p:grpSpPr bwMode="auto">
          <a:xfrm>
            <a:off x="912285" y="2276476"/>
            <a:ext cx="5933015" cy="1377950"/>
            <a:chOff x="567" y="1432"/>
            <a:chExt cx="2803" cy="868"/>
          </a:xfrm>
        </p:grpSpPr>
        <p:sp>
          <p:nvSpPr>
            <p:cNvPr id="217" name="Rectangle 319"/>
            <p:cNvSpPr>
              <a:spLocks noChangeArrowheads="1"/>
            </p:cNvSpPr>
            <p:nvPr/>
          </p:nvSpPr>
          <p:spPr bwMode="auto">
            <a:xfrm>
              <a:off x="1020" y="1434"/>
              <a:ext cx="1860" cy="86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CR" altLang="es-CR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218" name="Group 318"/>
            <p:cNvGrpSpPr>
              <a:grpSpLocks/>
            </p:cNvGrpSpPr>
            <p:nvPr/>
          </p:nvGrpSpPr>
          <p:grpSpPr bwMode="auto">
            <a:xfrm>
              <a:off x="567" y="1432"/>
              <a:ext cx="2803" cy="868"/>
              <a:chOff x="567" y="1432"/>
              <a:chExt cx="3573" cy="868"/>
            </a:xfrm>
          </p:grpSpPr>
          <p:sp>
            <p:nvSpPr>
              <p:cNvPr id="219" name="Rectangle 252"/>
              <p:cNvSpPr>
                <a:spLocks noChangeArrowheads="1"/>
              </p:cNvSpPr>
              <p:nvPr/>
            </p:nvSpPr>
            <p:spPr bwMode="auto">
              <a:xfrm>
                <a:off x="3086" y="1523"/>
                <a:ext cx="273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s-CR" altLang="es-CR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" name="Line 253"/>
              <p:cNvSpPr>
                <a:spLocks noChangeShapeType="1"/>
              </p:cNvSpPr>
              <p:nvPr/>
            </p:nvSpPr>
            <p:spPr bwMode="auto">
              <a:xfrm flipH="1">
                <a:off x="2744" y="1569"/>
                <a:ext cx="3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" name="Line 254"/>
              <p:cNvSpPr>
                <a:spLocks noChangeShapeType="1"/>
              </p:cNvSpPr>
              <p:nvPr/>
            </p:nvSpPr>
            <p:spPr bwMode="auto">
              <a:xfrm>
                <a:off x="3359" y="1569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" name="Oval 256"/>
              <p:cNvSpPr>
                <a:spLocks noChangeArrowheads="1"/>
              </p:cNvSpPr>
              <p:nvPr/>
            </p:nvSpPr>
            <p:spPr bwMode="auto">
              <a:xfrm>
                <a:off x="3858" y="1542"/>
                <a:ext cx="46" cy="4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s-CR" altLang="es-CR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" name="Line 257"/>
              <p:cNvSpPr>
                <a:spLocks noChangeShapeType="1"/>
              </p:cNvSpPr>
              <p:nvPr/>
            </p:nvSpPr>
            <p:spPr bwMode="auto">
              <a:xfrm flipH="1">
                <a:off x="2744" y="2158"/>
                <a:ext cx="4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" name="Line 258"/>
              <p:cNvSpPr>
                <a:spLocks noChangeShapeType="1"/>
              </p:cNvSpPr>
              <p:nvPr/>
            </p:nvSpPr>
            <p:spPr bwMode="auto">
              <a:xfrm>
                <a:off x="3132" y="2158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" name="Oval 260"/>
              <p:cNvSpPr>
                <a:spLocks noChangeArrowheads="1"/>
              </p:cNvSpPr>
              <p:nvPr/>
            </p:nvSpPr>
            <p:spPr bwMode="auto">
              <a:xfrm>
                <a:off x="3858" y="2131"/>
                <a:ext cx="46" cy="4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s-CR" altLang="es-CR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61"/>
              <p:cNvSpPr>
                <a:spLocks noChangeArrowheads="1"/>
              </p:cNvSpPr>
              <p:nvPr/>
            </p:nvSpPr>
            <p:spPr bwMode="auto">
              <a:xfrm>
                <a:off x="2426" y="1752"/>
                <a:ext cx="22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s-CR" altLang="es-CR" sz="1200" noProof="1" smtClean="0">
                    <a:solidFill>
                      <a:srgbClr val="000000"/>
                    </a:solidFill>
                  </a:rPr>
                  <a:t>V</a:t>
                </a:r>
                <a:r>
                  <a:rPr lang="es-ES" altLang="es-CR" sz="1200" smtClean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30" name="Rectangle 262"/>
              <p:cNvSpPr>
                <a:spLocks noChangeArrowheads="1"/>
              </p:cNvSpPr>
              <p:nvPr/>
            </p:nvSpPr>
            <p:spPr bwMode="auto">
              <a:xfrm>
                <a:off x="3857" y="1750"/>
                <a:ext cx="22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s-CR" altLang="es-CR" sz="1200" noProof="1" smtClean="0">
                    <a:solidFill>
                      <a:srgbClr val="000000"/>
                    </a:solidFill>
                  </a:rPr>
                  <a:t>V</a:t>
                </a:r>
                <a:r>
                  <a:rPr lang="es-ES" altLang="es-CR" sz="1200" smtClean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231" name="Text Box 263"/>
              <p:cNvSpPr txBox="1">
                <a:spLocks noChangeArrowheads="1"/>
              </p:cNvSpPr>
              <p:nvPr/>
            </p:nvSpPr>
            <p:spPr bwMode="auto">
              <a:xfrm>
                <a:off x="3948" y="1432"/>
                <a:ext cx="19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s-ES" altLang="es-CR" sz="1800" smtClean="0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232" name="Text Box 266"/>
              <p:cNvSpPr txBox="1">
                <a:spLocks noChangeArrowheads="1"/>
              </p:cNvSpPr>
              <p:nvPr/>
            </p:nvSpPr>
            <p:spPr bwMode="auto">
              <a:xfrm>
                <a:off x="3948" y="2067"/>
                <a:ext cx="15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s-ES" altLang="es-CR" sz="1800" smtClean="0">
                    <a:solidFill>
                      <a:srgbClr val="000000"/>
                    </a:solidFill>
                  </a:rPr>
                  <a:t>-</a:t>
                </a:r>
              </a:p>
            </p:txBody>
          </p:sp>
          <p:sp>
            <p:nvSpPr>
              <p:cNvPr id="233" name="Rectangle 267"/>
              <p:cNvSpPr>
                <a:spLocks noChangeArrowheads="1"/>
              </p:cNvSpPr>
              <p:nvPr/>
            </p:nvSpPr>
            <p:spPr bwMode="auto">
              <a:xfrm>
                <a:off x="1292" y="1524"/>
                <a:ext cx="273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s-CR" altLang="es-CR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4" name="Line 268"/>
              <p:cNvSpPr>
                <a:spLocks noChangeShapeType="1"/>
              </p:cNvSpPr>
              <p:nvPr/>
            </p:nvSpPr>
            <p:spPr bwMode="auto">
              <a:xfrm flipH="1">
                <a:off x="930" y="1570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" name="Line 269"/>
              <p:cNvSpPr>
                <a:spLocks noChangeShapeType="1"/>
              </p:cNvSpPr>
              <p:nvPr/>
            </p:nvSpPr>
            <p:spPr bwMode="auto">
              <a:xfrm>
                <a:off x="1565" y="1570"/>
                <a:ext cx="4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" name="Oval 270"/>
              <p:cNvSpPr>
                <a:spLocks noChangeArrowheads="1"/>
              </p:cNvSpPr>
              <p:nvPr/>
            </p:nvSpPr>
            <p:spPr bwMode="auto">
              <a:xfrm>
                <a:off x="866" y="1551"/>
                <a:ext cx="46" cy="4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s-CR" altLang="es-CR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" name="Line 272"/>
              <p:cNvSpPr>
                <a:spLocks noChangeShapeType="1"/>
              </p:cNvSpPr>
              <p:nvPr/>
            </p:nvSpPr>
            <p:spPr bwMode="auto">
              <a:xfrm flipH="1">
                <a:off x="930" y="2159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8" name="Line 273"/>
              <p:cNvSpPr>
                <a:spLocks noChangeShapeType="1"/>
              </p:cNvSpPr>
              <p:nvPr/>
            </p:nvSpPr>
            <p:spPr bwMode="auto">
              <a:xfrm>
                <a:off x="1338" y="2159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9" name="Oval 274"/>
              <p:cNvSpPr>
                <a:spLocks noChangeArrowheads="1"/>
              </p:cNvSpPr>
              <p:nvPr/>
            </p:nvSpPr>
            <p:spPr bwMode="auto">
              <a:xfrm>
                <a:off x="866" y="2140"/>
                <a:ext cx="46" cy="4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s-CR" altLang="es-CR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" name="Rectangle 276"/>
              <p:cNvSpPr>
                <a:spLocks noChangeArrowheads="1"/>
              </p:cNvSpPr>
              <p:nvPr/>
            </p:nvSpPr>
            <p:spPr bwMode="auto">
              <a:xfrm>
                <a:off x="714" y="1790"/>
                <a:ext cx="22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s-CR" altLang="es-CR" sz="1200" noProof="1" smtClean="0">
                    <a:solidFill>
                      <a:srgbClr val="000000"/>
                    </a:solidFill>
                  </a:rPr>
                  <a:t>V</a:t>
                </a:r>
                <a:r>
                  <a:rPr lang="es-ES" altLang="es-CR" sz="1200" smtClean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41" name="Rectangle 277"/>
              <p:cNvSpPr>
                <a:spLocks noChangeArrowheads="1"/>
              </p:cNvSpPr>
              <p:nvPr/>
            </p:nvSpPr>
            <p:spPr bwMode="auto">
              <a:xfrm>
                <a:off x="2154" y="1752"/>
                <a:ext cx="22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s-CR" altLang="es-CR" sz="1200" noProof="1" smtClean="0">
                    <a:solidFill>
                      <a:srgbClr val="000000"/>
                    </a:solidFill>
                  </a:rPr>
                  <a:t>V</a:t>
                </a:r>
                <a:r>
                  <a:rPr lang="es-ES" altLang="es-CR" sz="1200" smtClean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242" name="Text Box 278"/>
              <p:cNvSpPr txBox="1">
                <a:spLocks noChangeArrowheads="1"/>
              </p:cNvSpPr>
              <p:nvPr/>
            </p:nvSpPr>
            <p:spPr bwMode="auto">
              <a:xfrm>
                <a:off x="612" y="1479"/>
                <a:ext cx="19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s-ES" altLang="es-CR" sz="1800" smtClean="0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243" name="Text Box 279"/>
              <p:cNvSpPr txBox="1">
                <a:spLocks noChangeArrowheads="1"/>
              </p:cNvSpPr>
              <p:nvPr/>
            </p:nvSpPr>
            <p:spPr bwMode="auto">
              <a:xfrm>
                <a:off x="567" y="2023"/>
                <a:ext cx="15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s-ES" altLang="es-CR" sz="1800" smtClean="0">
                    <a:solidFill>
                      <a:srgbClr val="000000"/>
                    </a:solidFill>
                  </a:rPr>
                  <a:t>-</a:t>
                </a:r>
              </a:p>
            </p:txBody>
          </p:sp>
          <p:sp>
            <p:nvSpPr>
              <p:cNvPr id="244" name="Line 305"/>
              <p:cNvSpPr>
                <a:spLocks noChangeShapeType="1"/>
              </p:cNvSpPr>
              <p:nvPr/>
            </p:nvSpPr>
            <p:spPr bwMode="auto">
              <a:xfrm>
                <a:off x="2018" y="1570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45" name="Group 306"/>
              <p:cNvGrpSpPr>
                <a:grpSpLocks/>
              </p:cNvGrpSpPr>
              <p:nvPr/>
            </p:nvGrpSpPr>
            <p:grpSpPr bwMode="auto">
              <a:xfrm>
                <a:off x="1927" y="1669"/>
                <a:ext cx="182" cy="295"/>
                <a:chOff x="3333" y="579"/>
                <a:chExt cx="182" cy="295"/>
              </a:xfrm>
            </p:grpSpPr>
            <p:sp>
              <p:nvSpPr>
                <p:cNvPr id="253" name="Oval 307"/>
                <p:cNvSpPr>
                  <a:spLocks noChangeArrowheads="1"/>
                </p:cNvSpPr>
                <p:nvPr/>
              </p:nvSpPr>
              <p:spPr bwMode="auto">
                <a:xfrm>
                  <a:off x="3333" y="618"/>
                  <a:ext cx="182" cy="22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s-CR" altLang="es-CR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4" name="Rectangle 308"/>
                <p:cNvSpPr>
                  <a:spLocks noChangeArrowheads="1"/>
                </p:cNvSpPr>
                <p:nvPr/>
              </p:nvSpPr>
              <p:spPr bwMode="auto">
                <a:xfrm>
                  <a:off x="3333" y="579"/>
                  <a:ext cx="165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s-ES" altLang="es-CR" sz="1200" smtClean="0">
                      <a:solidFill>
                        <a:srgbClr val="000000"/>
                      </a:solidFill>
                    </a:rPr>
                    <a:t>+</a:t>
                  </a:r>
                </a:p>
              </p:txBody>
            </p:sp>
            <p:sp>
              <p:nvSpPr>
                <p:cNvPr id="255" name="Rectangle 309"/>
                <p:cNvSpPr>
                  <a:spLocks noChangeArrowheads="1"/>
                </p:cNvSpPr>
                <p:nvPr/>
              </p:nvSpPr>
              <p:spPr bwMode="auto">
                <a:xfrm>
                  <a:off x="3359" y="700"/>
                  <a:ext cx="142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s-ES" altLang="es-CR" sz="1200" smtClean="0">
                      <a:solidFill>
                        <a:srgbClr val="000000"/>
                      </a:solidFill>
                    </a:rPr>
                    <a:t>-</a:t>
                  </a:r>
                </a:p>
              </p:txBody>
            </p:sp>
          </p:grpSp>
          <p:sp>
            <p:nvSpPr>
              <p:cNvPr id="246" name="Line 310"/>
              <p:cNvSpPr>
                <a:spLocks noChangeShapeType="1"/>
              </p:cNvSpPr>
              <p:nvPr/>
            </p:nvSpPr>
            <p:spPr bwMode="auto">
              <a:xfrm>
                <a:off x="2018" y="1933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7" name="Line 312"/>
              <p:cNvSpPr>
                <a:spLocks noChangeShapeType="1"/>
              </p:cNvSpPr>
              <p:nvPr/>
            </p:nvSpPr>
            <p:spPr bwMode="auto">
              <a:xfrm>
                <a:off x="2744" y="1562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48" name="Group 313"/>
              <p:cNvGrpSpPr>
                <a:grpSpLocks/>
              </p:cNvGrpSpPr>
              <p:nvPr/>
            </p:nvGrpSpPr>
            <p:grpSpPr bwMode="auto">
              <a:xfrm>
                <a:off x="2653" y="1661"/>
                <a:ext cx="182" cy="295"/>
                <a:chOff x="3333" y="579"/>
                <a:chExt cx="182" cy="295"/>
              </a:xfrm>
            </p:grpSpPr>
            <p:sp>
              <p:nvSpPr>
                <p:cNvPr id="250" name="Oval 314"/>
                <p:cNvSpPr>
                  <a:spLocks noChangeArrowheads="1"/>
                </p:cNvSpPr>
                <p:nvPr/>
              </p:nvSpPr>
              <p:spPr bwMode="auto">
                <a:xfrm>
                  <a:off x="3333" y="618"/>
                  <a:ext cx="182" cy="22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s-CR" altLang="es-CR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1" name="Rectangle 315"/>
                <p:cNvSpPr>
                  <a:spLocks noChangeArrowheads="1"/>
                </p:cNvSpPr>
                <p:nvPr/>
              </p:nvSpPr>
              <p:spPr bwMode="auto">
                <a:xfrm>
                  <a:off x="3333" y="579"/>
                  <a:ext cx="165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s-ES" altLang="es-CR" sz="1200" smtClean="0">
                      <a:solidFill>
                        <a:srgbClr val="000000"/>
                      </a:solidFill>
                    </a:rPr>
                    <a:t>+</a:t>
                  </a:r>
                </a:p>
              </p:txBody>
            </p:sp>
            <p:sp>
              <p:nvSpPr>
                <p:cNvPr id="252" name="Rectangle 316"/>
                <p:cNvSpPr>
                  <a:spLocks noChangeArrowheads="1"/>
                </p:cNvSpPr>
                <p:nvPr/>
              </p:nvSpPr>
              <p:spPr bwMode="auto">
                <a:xfrm>
                  <a:off x="3357" y="700"/>
                  <a:ext cx="142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s-ES" altLang="es-CR" sz="1200" smtClean="0">
                      <a:solidFill>
                        <a:srgbClr val="000000"/>
                      </a:solidFill>
                    </a:rPr>
                    <a:t>-</a:t>
                  </a:r>
                </a:p>
              </p:txBody>
            </p:sp>
          </p:grpSp>
          <p:sp>
            <p:nvSpPr>
              <p:cNvPr id="249" name="Line 317"/>
              <p:cNvSpPr>
                <a:spLocks noChangeShapeType="1"/>
              </p:cNvSpPr>
              <p:nvPr/>
            </p:nvSpPr>
            <p:spPr bwMode="auto">
              <a:xfrm>
                <a:off x="2744" y="19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" name="1 Grupo"/>
          <p:cNvGrpSpPr/>
          <p:nvPr/>
        </p:nvGrpSpPr>
        <p:grpSpPr>
          <a:xfrm>
            <a:off x="199550" y="4573077"/>
            <a:ext cx="8510479" cy="1455030"/>
            <a:chOff x="199550" y="4573077"/>
            <a:chExt cx="8510479" cy="1455030"/>
          </a:xfrm>
        </p:grpSpPr>
        <p:grpSp>
          <p:nvGrpSpPr>
            <p:cNvPr id="103" name="102 Grupo"/>
            <p:cNvGrpSpPr/>
            <p:nvPr/>
          </p:nvGrpSpPr>
          <p:grpSpPr>
            <a:xfrm>
              <a:off x="199550" y="4573077"/>
              <a:ext cx="8510479" cy="1455030"/>
              <a:chOff x="666744" y="3776964"/>
              <a:chExt cx="8510481" cy="1455030"/>
            </a:xfrm>
          </p:grpSpPr>
          <p:grpSp>
            <p:nvGrpSpPr>
              <p:cNvPr id="104" name="103 Grupo"/>
              <p:cNvGrpSpPr/>
              <p:nvPr/>
            </p:nvGrpSpPr>
            <p:grpSpPr>
              <a:xfrm flipH="1">
                <a:off x="2182421" y="4211216"/>
                <a:ext cx="46730" cy="488820"/>
                <a:chOff x="4755833" y="1260500"/>
                <a:chExt cx="76507" cy="798156"/>
              </a:xfrm>
            </p:grpSpPr>
            <p:grpSp>
              <p:nvGrpSpPr>
                <p:cNvPr id="193" name="Group 145">
                  <a:extLst>
                    <a:ext uri="{FF2B5EF4-FFF2-40B4-BE49-F238E27FC236}">
                      <a16:creationId xmlns="" xmlns:a16="http://schemas.microsoft.com/office/drawing/2014/main" id="{D4DFEF69-D5EF-4D17-986D-88F0AB672E55}"/>
                    </a:ext>
                  </a:extLst>
                </p:cNvPr>
                <p:cNvGrpSpPr/>
                <p:nvPr/>
              </p:nvGrpSpPr>
              <p:grpSpPr>
                <a:xfrm rot="5400000">
                  <a:off x="4648919" y="1700258"/>
                  <a:ext cx="290336" cy="76507"/>
                  <a:chOff x="7529811" y="3713163"/>
                  <a:chExt cx="640072" cy="158750"/>
                </a:xfrm>
              </p:grpSpPr>
              <p:cxnSp>
                <p:nvCxnSpPr>
                  <p:cNvPr id="196" name="Straight Connector 146">
                    <a:extLst>
                      <a:ext uri="{FF2B5EF4-FFF2-40B4-BE49-F238E27FC236}">
                        <a16:creationId xmlns="" xmlns:a16="http://schemas.microsoft.com/office/drawing/2014/main" id="{72EC81D9-7C63-4999-8E63-2D498181718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529811" y="3802833"/>
                    <a:ext cx="10866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47">
                    <a:extLst>
                      <a:ext uri="{FF2B5EF4-FFF2-40B4-BE49-F238E27FC236}">
                        <a16:creationId xmlns="" xmlns:a16="http://schemas.microsoft.com/office/drawing/2014/main" id="{A896A59C-9FB8-4DE1-9B19-278F1BB2713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61221" y="3798142"/>
                    <a:ext cx="10866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48">
                    <a:extLst>
                      <a:ext uri="{FF2B5EF4-FFF2-40B4-BE49-F238E27FC236}">
                        <a16:creationId xmlns="" xmlns:a16="http://schemas.microsoft.com/office/drawing/2014/main" id="{4FDF832B-F649-4A46-BBF5-158C163F64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635036" y="3723207"/>
                    <a:ext cx="50052" cy="7790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49">
                    <a:extLst>
                      <a:ext uri="{FF2B5EF4-FFF2-40B4-BE49-F238E27FC236}">
                        <a16:creationId xmlns="" xmlns:a16="http://schemas.microsoft.com/office/drawing/2014/main" id="{E7BA4693-9F92-4B5D-8015-3C562B0D0E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85088" y="3713163"/>
                    <a:ext cx="58609" cy="1494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150">
                    <a:extLst>
                      <a:ext uri="{FF2B5EF4-FFF2-40B4-BE49-F238E27FC236}">
                        <a16:creationId xmlns="" xmlns:a16="http://schemas.microsoft.com/office/drawing/2014/main" id="{F341326D-8B53-4754-B1A4-B32A04741E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40650" y="3717057"/>
                    <a:ext cx="89851" cy="14215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151">
                    <a:extLst>
                      <a:ext uri="{FF2B5EF4-FFF2-40B4-BE49-F238E27FC236}">
                        <a16:creationId xmlns="" xmlns:a16="http://schemas.microsoft.com/office/drawing/2014/main" id="{DFBE96E3-277E-4309-86A7-520C17B663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27107" y="3723207"/>
                    <a:ext cx="58001" cy="14556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152">
                    <a:extLst>
                      <a:ext uri="{FF2B5EF4-FFF2-40B4-BE49-F238E27FC236}">
                        <a16:creationId xmlns="" xmlns:a16="http://schemas.microsoft.com/office/drawing/2014/main" id="{9A54FBC8-7DC1-4509-95A8-0C4C6639E2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878763" y="3723207"/>
                    <a:ext cx="93151" cy="14553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153">
                    <a:extLst>
                      <a:ext uri="{FF2B5EF4-FFF2-40B4-BE49-F238E27FC236}">
                        <a16:creationId xmlns="" xmlns:a16="http://schemas.microsoft.com/office/drawing/2014/main" id="{336FF2B6-1665-4B2B-921E-3F07085A99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68004" y="3723207"/>
                    <a:ext cx="59984" cy="14870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154">
                    <a:extLst>
                      <a:ext uri="{FF2B5EF4-FFF2-40B4-BE49-F238E27FC236}">
                        <a16:creationId xmlns="" xmlns:a16="http://schemas.microsoft.com/office/drawing/2014/main" id="{89BCA865-BD9C-4BA7-B87E-7BE8CC7D1F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026782" y="3795989"/>
                    <a:ext cx="38535" cy="7474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4" name="Straight Connector 156">
                  <a:extLst>
                    <a:ext uri="{FF2B5EF4-FFF2-40B4-BE49-F238E27FC236}">
                      <a16:creationId xmlns="" xmlns:a16="http://schemas.microsoft.com/office/drawing/2014/main" id="{854B5447-E45A-49B2-AE15-8B99E8249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3687" y="1260500"/>
                  <a:ext cx="0" cy="3213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56">
                  <a:extLst>
                    <a:ext uri="{FF2B5EF4-FFF2-40B4-BE49-F238E27FC236}">
                      <a16:creationId xmlns="" xmlns:a16="http://schemas.microsoft.com/office/drawing/2014/main" id="{854B5447-E45A-49B2-AE15-8B99E8249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3355" y="1859035"/>
                  <a:ext cx="1427" cy="19962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Straight Arrow Connector 47">
                <a:extLst>
                  <a:ext uri="{FF2B5EF4-FFF2-40B4-BE49-F238E27FC236}">
                    <a16:creationId xmlns="" xmlns:a16="http://schemas.microsoft.com/office/drawing/2014/main" id="{CC9920A1-4C43-4BD2-9B16-02E0D72688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493" y="4824418"/>
                <a:ext cx="15947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67">
                <a:extLst>
                  <a:ext uri="{FF2B5EF4-FFF2-40B4-BE49-F238E27FC236}">
                    <a16:creationId xmlns="" xmlns:a16="http://schemas.microsoft.com/office/drawing/2014/main" id="{CD4D9E9B-DC0C-40C2-9097-3968377B8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7802" y="4211216"/>
                <a:ext cx="405578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88">
                    <a:extLst>
                      <a:ext uri="{FF2B5EF4-FFF2-40B4-BE49-F238E27FC236}">
                        <a16:creationId xmlns="" xmlns:a16="http://schemas.microsoft.com/office/drawing/2014/main" id="{06655FCD-4B88-4C83-BB3E-E67C8978FDB3}"/>
                      </a:ext>
                    </a:extLst>
                  </p:cNvPr>
                  <p:cNvSpPr txBox="1"/>
                  <p:nvPr/>
                </p:nvSpPr>
                <p:spPr>
                  <a:xfrm>
                    <a:off x="2306760" y="4458198"/>
                    <a:ext cx="29335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𝑖𝑒</m:t>
                              </m:r>
                              <m:r>
                                <a:rPr lang="es-CR" sz="12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09" name="TextBox 188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06655FCD-4B88-4C83-BB3E-E67C8978FD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6760" y="4458198"/>
                    <a:ext cx="293350" cy="184666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14583" r="-416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0" name="Straight Connector 168">
                <a:extLst>
                  <a:ext uri="{FF2B5EF4-FFF2-40B4-BE49-F238E27FC236}">
                    <a16:creationId xmlns="" xmlns:a16="http://schemas.microsoft.com/office/drawing/2014/main" id="{915787FD-D08F-4560-A1AF-C31A37DF315F}"/>
                  </a:ext>
                </a:extLst>
              </p:cNvPr>
              <p:cNvCxnSpPr>
                <a:cxnSpLocks/>
                <a:endCxn id="191" idx="0"/>
              </p:cNvCxnSpPr>
              <p:nvPr/>
            </p:nvCxnSpPr>
            <p:spPr>
              <a:xfrm>
                <a:off x="2979481" y="4209908"/>
                <a:ext cx="0" cy="2340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110 Grupo"/>
              <p:cNvGrpSpPr/>
              <p:nvPr/>
            </p:nvGrpSpPr>
            <p:grpSpPr>
              <a:xfrm>
                <a:off x="2884361" y="4443919"/>
                <a:ext cx="190239" cy="316053"/>
                <a:chOff x="2173184" y="3373444"/>
                <a:chExt cx="308759" cy="516058"/>
              </a:xfrm>
            </p:grpSpPr>
            <p:sp>
              <p:nvSpPr>
                <p:cNvPr id="191" name="190 Elipse"/>
                <p:cNvSpPr/>
                <p:nvPr/>
              </p:nvSpPr>
              <p:spPr>
                <a:xfrm>
                  <a:off x="2173184" y="3373444"/>
                  <a:ext cx="308759" cy="51605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 sz="2000"/>
                </a:p>
              </p:txBody>
            </p:sp>
            <p:cxnSp>
              <p:nvCxnSpPr>
                <p:cNvPr id="192" name="Straight Arrow Connector 195">
                  <a:extLst>
                    <a:ext uri="{FF2B5EF4-FFF2-40B4-BE49-F238E27FC236}">
                      <a16:creationId xmlns="" xmlns:a16="http://schemas.microsoft.com/office/drawing/2014/main" id="{4AFBE444-E721-4E06-8F0A-DC05D4FE93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27563" y="3527332"/>
                  <a:ext cx="0" cy="2670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2" name="Straight Connector 168">
                <a:extLst>
                  <a:ext uri="{FF2B5EF4-FFF2-40B4-BE49-F238E27FC236}">
                    <a16:creationId xmlns="" xmlns:a16="http://schemas.microsoft.com/office/drawing/2014/main" id="{915787FD-D08F-4560-A1AF-C31A37DF315F}"/>
                  </a:ext>
                </a:extLst>
              </p:cNvPr>
              <p:cNvCxnSpPr>
                <a:cxnSpLocks/>
                <a:stCxn id="191" idx="4"/>
              </p:cNvCxnSpPr>
              <p:nvPr/>
            </p:nvCxnSpPr>
            <p:spPr>
              <a:xfrm>
                <a:off x="2979481" y="4759972"/>
                <a:ext cx="0" cy="2851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46">
                    <a:extLst>
                      <a:ext uri="{FF2B5EF4-FFF2-40B4-BE49-F238E27FC236}">
                        <a16:creationId xmlns="" xmlns:a16="http://schemas.microsoft.com/office/drawing/2014/main" id="{935E5986-9923-4C9A-86BF-564BDF6B006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198624" y="4516403"/>
                    <a:ext cx="45627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 smtClean="0">
                                  <a:latin typeface="Cambria Math"/>
                                </a:rPr>
                                <m:t>5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3" name="TextBox 46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935E5986-9923-4C9A-86BF-564BDF6B00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198625" y="4516403"/>
                    <a:ext cx="456279" cy="21544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8000" r="-4000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4" name="Group 13">
                <a:extLst>
                  <a:ext uri="{FF2B5EF4-FFF2-40B4-BE49-F238E27FC236}">
                    <a16:creationId xmlns="" xmlns:a16="http://schemas.microsoft.com/office/drawing/2014/main" id="{C88B225F-4403-42AA-BE28-69AB9BA29F30}"/>
                  </a:ext>
                </a:extLst>
              </p:cNvPr>
              <p:cNvGrpSpPr/>
              <p:nvPr/>
            </p:nvGrpSpPr>
            <p:grpSpPr>
              <a:xfrm>
                <a:off x="2846343" y="4928566"/>
                <a:ext cx="268317" cy="227462"/>
                <a:chOff x="6176852" y="2698817"/>
                <a:chExt cx="292187" cy="249891"/>
              </a:xfrm>
            </p:grpSpPr>
            <p:cxnSp>
              <p:nvCxnSpPr>
                <p:cNvPr id="187" name="Straight Connector 200">
                  <a:extLst>
                    <a:ext uri="{FF2B5EF4-FFF2-40B4-BE49-F238E27FC236}">
                      <a16:creationId xmlns="" xmlns:a16="http://schemas.microsoft.com/office/drawing/2014/main" id="{914197BC-8EFE-4E0A-B5D6-B21B0687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6852" y="2861749"/>
                  <a:ext cx="2921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201">
                  <a:extLst>
                    <a:ext uri="{FF2B5EF4-FFF2-40B4-BE49-F238E27FC236}">
                      <a16:creationId xmlns="" xmlns:a16="http://schemas.microsoft.com/office/drawing/2014/main" id="{174A36BC-E06F-45BD-9224-3A656A79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732" y="2904922"/>
                  <a:ext cx="186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202">
                  <a:extLst>
                    <a:ext uri="{FF2B5EF4-FFF2-40B4-BE49-F238E27FC236}">
                      <a16:creationId xmlns="" xmlns:a16="http://schemas.microsoft.com/office/drawing/2014/main" id="{5DAD4FEF-E4F3-42EF-BCA5-A0939590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9256" y="2948708"/>
                  <a:ext cx="932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204">
                  <a:extLst>
                    <a:ext uri="{FF2B5EF4-FFF2-40B4-BE49-F238E27FC236}">
                      <a16:creationId xmlns="" xmlns:a16="http://schemas.microsoft.com/office/drawing/2014/main" id="{24AA0EE0-739D-44DB-BBA2-50A5DC433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1135" y="2698817"/>
                  <a:ext cx="0" cy="1629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5" name="Straight Connector 125">
                <a:extLst>
                  <a:ext uri="{FF2B5EF4-FFF2-40B4-BE49-F238E27FC236}">
                    <a16:creationId xmlns="" xmlns:a16="http://schemas.microsoft.com/office/drawing/2014/main" id="{D95E61DD-F109-4760-A5EC-C8B2FF0E9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746" y="4708438"/>
                <a:ext cx="15381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46">
                    <a:extLst>
                      <a:ext uri="{FF2B5EF4-FFF2-40B4-BE49-F238E27FC236}">
                        <a16:creationId xmlns="" xmlns:a16="http://schemas.microsoft.com/office/drawing/2014/main" id="{935E5986-9923-4C9A-86BF-564BDF6B0069}"/>
                      </a:ext>
                    </a:extLst>
                  </p:cNvPr>
                  <p:cNvSpPr txBox="1"/>
                  <p:nvPr/>
                </p:nvSpPr>
                <p:spPr>
                  <a:xfrm>
                    <a:off x="666744" y="4273532"/>
                    <a:ext cx="97122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  <m:r>
                            <a:rPr lang="es-CR" sz="1400" b="0" i="1" smtClean="0">
                              <a:latin typeface="Cambria Math"/>
                              <a:ea typeface="Cambria Math"/>
                            </a:rPr>
                            <m:t>≈</m:t>
                          </m:r>
                          <m:f>
                            <m:f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CR" sz="1400" b="0" i="1" smtClean="0">
                                  <a:latin typeface="Cambria Math"/>
                                </a:rPr>
                                <m:t>2.5</m:t>
                              </m:r>
                              <m:r>
                                <a:rPr lang="es-CR" sz="1400" i="1">
                                  <a:latin typeface="Cambria Math"/>
                                </a:rPr>
                                <m:t>𝐾</m:t>
                              </m:r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/>
                                  <a:ea typeface="Cambria Math"/>
                                </a:rPr>
                                <m:t>Ω</m:t>
                              </m:r>
                            </m:den>
                          </m:f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116" name="TextBox 46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935E5986-9923-4C9A-86BF-564BDF6B00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744" y="4273532"/>
                    <a:ext cx="97122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4403" r="-3774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7" name="116 Grupo"/>
              <p:cNvGrpSpPr/>
              <p:nvPr/>
            </p:nvGrpSpPr>
            <p:grpSpPr>
              <a:xfrm flipH="1">
                <a:off x="5039779" y="4217562"/>
                <a:ext cx="46730" cy="549166"/>
                <a:chOff x="4755833" y="1260500"/>
                <a:chExt cx="76507" cy="896690"/>
              </a:xfrm>
            </p:grpSpPr>
            <p:grpSp>
              <p:nvGrpSpPr>
                <p:cNvPr id="175" name="Group 145">
                  <a:extLst>
                    <a:ext uri="{FF2B5EF4-FFF2-40B4-BE49-F238E27FC236}">
                      <a16:creationId xmlns="" xmlns:a16="http://schemas.microsoft.com/office/drawing/2014/main" id="{D4DFEF69-D5EF-4D17-986D-88F0AB672E55}"/>
                    </a:ext>
                  </a:extLst>
                </p:cNvPr>
                <p:cNvGrpSpPr/>
                <p:nvPr/>
              </p:nvGrpSpPr>
              <p:grpSpPr>
                <a:xfrm rot="5400000">
                  <a:off x="4648919" y="1700258"/>
                  <a:ext cx="290336" cy="76507"/>
                  <a:chOff x="7529811" y="3713163"/>
                  <a:chExt cx="640072" cy="158750"/>
                </a:xfrm>
              </p:grpSpPr>
              <p:cxnSp>
                <p:nvCxnSpPr>
                  <p:cNvPr id="178" name="Straight Connector 146">
                    <a:extLst>
                      <a:ext uri="{FF2B5EF4-FFF2-40B4-BE49-F238E27FC236}">
                        <a16:creationId xmlns="" xmlns:a16="http://schemas.microsoft.com/office/drawing/2014/main" id="{72EC81D9-7C63-4999-8E63-2D498181718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529811" y="3802833"/>
                    <a:ext cx="10866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47">
                    <a:extLst>
                      <a:ext uri="{FF2B5EF4-FFF2-40B4-BE49-F238E27FC236}">
                        <a16:creationId xmlns="" xmlns:a16="http://schemas.microsoft.com/office/drawing/2014/main" id="{A896A59C-9FB8-4DE1-9B19-278F1BB2713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61221" y="3798142"/>
                    <a:ext cx="10866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48">
                    <a:extLst>
                      <a:ext uri="{FF2B5EF4-FFF2-40B4-BE49-F238E27FC236}">
                        <a16:creationId xmlns="" xmlns:a16="http://schemas.microsoft.com/office/drawing/2014/main" id="{4FDF832B-F649-4A46-BBF5-158C163F64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635036" y="3723207"/>
                    <a:ext cx="50052" cy="7790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49">
                    <a:extLst>
                      <a:ext uri="{FF2B5EF4-FFF2-40B4-BE49-F238E27FC236}">
                        <a16:creationId xmlns="" xmlns:a16="http://schemas.microsoft.com/office/drawing/2014/main" id="{E7BA4693-9F92-4B5D-8015-3C562B0D0E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85088" y="3713163"/>
                    <a:ext cx="58609" cy="1494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50">
                    <a:extLst>
                      <a:ext uri="{FF2B5EF4-FFF2-40B4-BE49-F238E27FC236}">
                        <a16:creationId xmlns="" xmlns:a16="http://schemas.microsoft.com/office/drawing/2014/main" id="{F341326D-8B53-4754-B1A4-B32A04741E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40650" y="3717057"/>
                    <a:ext cx="89851" cy="14215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51">
                    <a:extLst>
                      <a:ext uri="{FF2B5EF4-FFF2-40B4-BE49-F238E27FC236}">
                        <a16:creationId xmlns="" xmlns:a16="http://schemas.microsoft.com/office/drawing/2014/main" id="{DFBE96E3-277E-4309-86A7-520C17B663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27107" y="3723207"/>
                    <a:ext cx="58001" cy="14556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52">
                    <a:extLst>
                      <a:ext uri="{FF2B5EF4-FFF2-40B4-BE49-F238E27FC236}">
                        <a16:creationId xmlns="" xmlns:a16="http://schemas.microsoft.com/office/drawing/2014/main" id="{9A54FBC8-7DC1-4509-95A8-0C4C6639E2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878763" y="3723207"/>
                    <a:ext cx="93151" cy="14553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53">
                    <a:extLst>
                      <a:ext uri="{FF2B5EF4-FFF2-40B4-BE49-F238E27FC236}">
                        <a16:creationId xmlns="" xmlns:a16="http://schemas.microsoft.com/office/drawing/2014/main" id="{336FF2B6-1665-4B2B-921E-3F07085A99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68004" y="3723207"/>
                    <a:ext cx="59984" cy="14870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54">
                    <a:extLst>
                      <a:ext uri="{FF2B5EF4-FFF2-40B4-BE49-F238E27FC236}">
                        <a16:creationId xmlns="" xmlns:a16="http://schemas.microsoft.com/office/drawing/2014/main" id="{89BCA865-BD9C-4BA7-B87E-7BE8CC7D1F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026782" y="3795989"/>
                    <a:ext cx="38535" cy="7474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6" name="Straight Connector 156">
                  <a:extLst>
                    <a:ext uri="{FF2B5EF4-FFF2-40B4-BE49-F238E27FC236}">
                      <a16:creationId xmlns="" xmlns:a16="http://schemas.microsoft.com/office/drawing/2014/main" id="{854B5447-E45A-49B2-AE15-8B99E8249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3687" y="1260500"/>
                  <a:ext cx="0" cy="3213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56">
                  <a:extLst>
                    <a:ext uri="{FF2B5EF4-FFF2-40B4-BE49-F238E27FC236}">
                      <a16:creationId xmlns="" xmlns:a16="http://schemas.microsoft.com/office/drawing/2014/main" id="{854B5447-E45A-49B2-AE15-8B99E8249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93355" y="1859035"/>
                  <a:ext cx="0" cy="29815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88">
                    <a:extLst>
                      <a:ext uri="{FF2B5EF4-FFF2-40B4-BE49-F238E27FC236}">
                        <a16:creationId xmlns="" xmlns:a16="http://schemas.microsoft.com/office/drawing/2014/main" id="{06655FCD-4B88-4C83-BB3E-E67C8978FDB3}"/>
                      </a:ext>
                    </a:extLst>
                  </p:cNvPr>
                  <p:cNvSpPr txBox="1"/>
                  <p:nvPr/>
                </p:nvSpPr>
                <p:spPr>
                  <a:xfrm>
                    <a:off x="5147443" y="4467133"/>
                    <a:ext cx="29335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𝑖𝑒</m:t>
                              </m:r>
                              <m:r>
                                <a:rPr lang="es-CR" sz="1200" b="0" i="1" smtClean="0"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20" name="TextBox 188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06655FCD-4B88-4C83-BB3E-E67C8978FD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7444" y="4467133"/>
                    <a:ext cx="293350" cy="184666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14583" r="-4167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1" name="Group 47"/>
              <p:cNvGrpSpPr>
                <a:grpSpLocks/>
              </p:cNvGrpSpPr>
              <p:nvPr/>
            </p:nvGrpSpPr>
            <p:grpSpPr bwMode="auto">
              <a:xfrm rot="16200000">
                <a:off x="4444793" y="4312092"/>
                <a:ext cx="500022" cy="266311"/>
                <a:chOff x="2154" y="1000"/>
                <a:chExt cx="454" cy="188"/>
              </a:xfrm>
            </p:grpSpPr>
            <p:sp>
              <p:nvSpPr>
                <p:cNvPr id="171" name="Line 43"/>
                <p:cNvSpPr>
                  <a:spLocks noChangeShapeType="1"/>
                </p:cNvSpPr>
                <p:nvPr/>
              </p:nvSpPr>
              <p:spPr bwMode="auto">
                <a:xfrm rot="-5400000">
                  <a:off x="2272" y="1098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rgbClr val="00206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R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2" name="Line 44"/>
                <p:cNvSpPr>
                  <a:spLocks noChangeShapeType="1"/>
                </p:cNvSpPr>
                <p:nvPr/>
              </p:nvSpPr>
              <p:spPr bwMode="auto">
                <a:xfrm rot="-5400000">
                  <a:off x="2333" y="1091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rgbClr val="00206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R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3" name="Line 45"/>
                <p:cNvSpPr>
                  <a:spLocks noChangeShapeType="1"/>
                </p:cNvSpPr>
                <p:nvPr/>
              </p:nvSpPr>
              <p:spPr bwMode="auto">
                <a:xfrm rot="5400000">
                  <a:off x="2258" y="995"/>
                  <a:ext cx="1" cy="209"/>
                </a:xfrm>
                <a:prstGeom prst="line">
                  <a:avLst/>
                </a:prstGeom>
                <a:noFill/>
                <a:ln w="9525">
                  <a:solidFill>
                    <a:srgbClr val="00206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R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4" name="Line 46"/>
                <p:cNvSpPr>
                  <a:spLocks noChangeShapeType="1"/>
                </p:cNvSpPr>
                <p:nvPr/>
              </p:nvSpPr>
              <p:spPr bwMode="auto">
                <a:xfrm rot="-5400000">
                  <a:off x="2520" y="1010"/>
                  <a:ext cx="0" cy="177"/>
                </a:xfrm>
                <a:prstGeom prst="line">
                  <a:avLst/>
                </a:prstGeom>
                <a:noFill/>
                <a:ln w="9525">
                  <a:solidFill>
                    <a:srgbClr val="00206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R" smtClean="0">
                    <a:solidFill>
                      <a:srgbClr val="00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121 Rectángulo"/>
                  <p:cNvSpPr/>
                  <p:nvPr/>
                </p:nvSpPr>
                <p:spPr>
                  <a:xfrm>
                    <a:off x="4070619" y="4462228"/>
                    <a:ext cx="48211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122" name="121 Rectángulo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0619" y="4462228"/>
                    <a:ext cx="491738" cy="307777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3" name="Group 13">
                <a:extLst>
                  <a:ext uri="{FF2B5EF4-FFF2-40B4-BE49-F238E27FC236}">
                    <a16:creationId xmlns="" xmlns:a16="http://schemas.microsoft.com/office/drawing/2014/main" id="{C88B225F-4403-42AA-BE28-69AB9BA29F30}"/>
                  </a:ext>
                </a:extLst>
              </p:cNvPr>
              <p:cNvGrpSpPr/>
              <p:nvPr/>
            </p:nvGrpSpPr>
            <p:grpSpPr>
              <a:xfrm>
                <a:off x="4568436" y="4645581"/>
                <a:ext cx="268317" cy="509305"/>
                <a:chOff x="6176852" y="2389183"/>
                <a:chExt cx="292187" cy="559525"/>
              </a:xfrm>
            </p:grpSpPr>
            <p:cxnSp>
              <p:nvCxnSpPr>
                <p:cNvPr id="167" name="Straight Connector 200">
                  <a:extLst>
                    <a:ext uri="{FF2B5EF4-FFF2-40B4-BE49-F238E27FC236}">
                      <a16:creationId xmlns="" xmlns:a16="http://schemas.microsoft.com/office/drawing/2014/main" id="{914197BC-8EFE-4E0A-B5D6-B21B0687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6852" y="2861749"/>
                  <a:ext cx="2921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201">
                  <a:extLst>
                    <a:ext uri="{FF2B5EF4-FFF2-40B4-BE49-F238E27FC236}">
                      <a16:creationId xmlns="" xmlns:a16="http://schemas.microsoft.com/office/drawing/2014/main" id="{174A36BC-E06F-45BD-9224-3A656A79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732" y="2904922"/>
                  <a:ext cx="186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202">
                  <a:extLst>
                    <a:ext uri="{FF2B5EF4-FFF2-40B4-BE49-F238E27FC236}">
                      <a16:creationId xmlns="" xmlns:a16="http://schemas.microsoft.com/office/drawing/2014/main" id="{5DAD4FEF-E4F3-42EF-BCA5-A0939590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9256" y="2948708"/>
                  <a:ext cx="932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204">
                  <a:extLst>
                    <a:ext uri="{FF2B5EF4-FFF2-40B4-BE49-F238E27FC236}">
                      <a16:creationId xmlns="" xmlns:a16="http://schemas.microsoft.com/office/drawing/2014/main" id="{24AA0EE0-739D-44DB-BBA2-50A5DC433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1135" y="2389183"/>
                  <a:ext cx="0" cy="4725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3">
                <a:extLst>
                  <a:ext uri="{FF2B5EF4-FFF2-40B4-BE49-F238E27FC236}">
                    <a16:creationId xmlns="" xmlns:a16="http://schemas.microsoft.com/office/drawing/2014/main" id="{C88B225F-4403-42AA-BE28-69AB9BA29F30}"/>
                  </a:ext>
                </a:extLst>
              </p:cNvPr>
              <p:cNvGrpSpPr/>
              <p:nvPr/>
            </p:nvGrpSpPr>
            <p:grpSpPr>
              <a:xfrm>
                <a:off x="4927688" y="4770005"/>
                <a:ext cx="268317" cy="360000"/>
                <a:chOff x="6176852" y="2553210"/>
                <a:chExt cx="292187" cy="395498"/>
              </a:xfrm>
            </p:grpSpPr>
            <p:cxnSp>
              <p:nvCxnSpPr>
                <p:cNvPr id="163" name="Straight Connector 200">
                  <a:extLst>
                    <a:ext uri="{FF2B5EF4-FFF2-40B4-BE49-F238E27FC236}">
                      <a16:creationId xmlns="" xmlns:a16="http://schemas.microsoft.com/office/drawing/2014/main" id="{914197BC-8EFE-4E0A-B5D6-B21B0687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6852" y="2861749"/>
                  <a:ext cx="2921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201">
                  <a:extLst>
                    <a:ext uri="{FF2B5EF4-FFF2-40B4-BE49-F238E27FC236}">
                      <a16:creationId xmlns="" xmlns:a16="http://schemas.microsoft.com/office/drawing/2014/main" id="{174A36BC-E06F-45BD-9224-3A656A79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732" y="2904922"/>
                  <a:ext cx="186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202">
                  <a:extLst>
                    <a:ext uri="{FF2B5EF4-FFF2-40B4-BE49-F238E27FC236}">
                      <a16:creationId xmlns="" xmlns:a16="http://schemas.microsoft.com/office/drawing/2014/main" id="{5DAD4FEF-E4F3-42EF-BCA5-A0939590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9256" y="2948708"/>
                  <a:ext cx="932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204">
                  <a:extLst>
                    <a:ext uri="{FF2B5EF4-FFF2-40B4-BE49-F238E27FC236}">
                      <a16:creationId xmlns="" xmlns:a16="http://schemas.microsoft.com/office/drawing/2014/main" id="{24AA0EE0-739D-44DB-BBA2-50A5DC433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1135" y="2553210"/>
                  <a:ext cx="0" cy="3085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124 Grupo"/>
              <p:cNvGrpSpPr/>
              <p:nvPr/>
            </p:nvGrpSpPr>
            <p:grpSpPr>
              <a:xfrm>
                <a:off x="7215063" y="4205354"/>
                <a:ext cx="190239" cy="835206"/>
                <a:chOff x="6782241" y="3118703"/>
                <a:chExt cx="190239" cy="835206"/>
              </a:xfrm>
            </p:grpSpPr>
            <p:cxnSp>
              <p:nvCxnSpPr>
                <p:cNvPr id="158" name="Straight Connector 168">
                  <a:extLst>
                    <a:ext uri="{FF2B5EF4-FFF2-40B4-BE49-F238E27FC236}">
                      <a16:creationId xmlns="" xmlns:a16="http://schemas.microsoft.com/office/drawing/2014/main" id="{915787FD-D08F-4560-A1AF-C31A37DF31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877360" y="3719898"/>
                  <a:ext cx="0" cy="23401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9" name="158 Grupo"/>
                <p:cNvGrpSpPr/>
                <p:nvPr/>
              </p:nvGrpSpPr>
              <p:grpSpPr>
                <a:xfrm rot="10800000">
                  <a:off x="6782241" y="3403845"/>
                  <a:ext cx="190239" cy="316053"/>
                  <a:chOff x="2173184" y="3373444"/>
                  <a:chExt cx="308759" cy="516058"/>
                </a:xfrm>
              </p:grpSpPr>
              <p:sp>
                <p:nvSpPr>
                  <p:cNvPr id="161" name="160 Elipse"/>
                  <p:cNvSpPr/>
                  <p:nvPr/>
                </p:nvSpPr>
                <p:spPr>
                  <a:xfrm>
                    <a:off x="2173184" y="3373444"/>
                    <a:ext cx="308759" cy="51605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R" sz="2000"/>
                  </a:p>
                </p:txBody>
              </p:sp>
              <p:cxnSp>
                <p:nvCxnSpPr>
                  <p:cNvPr id="162" name="Straight Arrow Connector 195">
                    <a:extLst>
                      <a:ext uri="{FF2B5EF4-FFF2-40B4-BE49-F238E27FC236}">
                        <a16:creationId xmlns="" xmlns:a16="http://schemas.microsoft.com/office/drawing/2014/main" id="{4AFBE444-E721-4E06-8F0A-DC05D4FE9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27563" y="3527332"/>
                    <a:ext cx="0" cy="26706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0" name="Straight Connector 168">
                  <a:extLst>
                    <a:ext uri="{FF2B5EF4-FFF2-40B4-BE49-F238E27FC236}">
                      <a16:creationId xmlns="" xmlns:a16="http://schemas.microsoft.com/office/drawing/2014/main" id="{915787FD-D08F-4560-A1AF-C31A37DF315F}"/>
                    </a:ext>
                  </a:extLst>
                </p:cNvPr>
                <p:cNvCxnSpPr>
                  <a:cxnSpLocks/>
                  <a:stCxn id="161" idx="4"/>
                </p:cNvCxnSpPr>
                <p:nvPr/>
              </p:nvCxnSpPr>
              <p:spPr>
                <a:xfrm rot="10800000">
                  <a:off x="6877360" y="3118703"/>
                  <a:ext cx="0" cy="2851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125 Grupo"/>
              <p:cNvGrpSpPr/>
              <p:nvPr/>
            </p:nvGrpSpPr>
            <p:grpSpPr>
              <a:xfrm>
                <a:off x="8144492" y="4217563"/>
                <a:ext cx="268317" cy="1014431"/>
                <a:chOff x="10240288" y="3236171"/>
                <a:chExt cx="292187" cy="1114458"/>
              </a:xfrm>
            </p:grpSpPr>
            <p:grpSp>
              <p:nvGrpSpPr>
                <p:cNvPr id="141" name="Group 135">
                  <a:extLst>
                    <a:ext uri="{FF2B5EF4-FFF2-40B4-BE49-F238E27FC236}">
                      <a16:creationId xmlns="" xmlns:a16="http://schemas.microsoft.com/office/drawing/2014/main" id="{D8D775AA-505E-4D39-AF1F-3B88F05CF36F}"/>
                    </a:ext>
                  </a:extLst>
                </p:cNvPr>
                <p:cNvGrpSpPr/>
                <p:nvPr/>
              </p:nvGrpSpPr>
              <p:grpSpPr>
                <a:xfrm rot="5400000">
                  <a:off x="10238976" y="3906556"/>
                  <a:ext cx="290336" cy="76507"/>
                  <a:chOff x="7529811" y="3713163"/>
                  <a:chExt cx="640072" cy="158750"/>
                </a:xfrm>
              </p:grpSpPr>
              <p:cxnSp>
                <p:nvCxnSpPr>
                  <p:cNvPr id="149" name="Straight Connector 136">
                    <a:extLst>
                      <a:ext uri="{FF2B5EF4-FFF2-40B4-BE49-F238E27FC236}">
                        <a16:creationId xmlns="" xmlns:a16="http://schemas.microsoft.com/office/drawing/2014/main" id="{274849B0-67CD-4210-85C8-42433B4A387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529811" y="3802833"/>
                    <a:ext cx="10866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37">
                    <a:extLst>
                      <a:ext uri="{FF2B5EF4-FFF2-40B4-BE49-F238E27FC236}">
                        <a16:creationId xmlns="" xmlns:a16="http://schemas.microsoft.com/office/drawing/2014/main" id="{C429121C-12B0-452F-8AF1-C9EAFE1E0D1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61221" y="3798142"/>
                    <a:ext cx="10866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38">
                    <a:extLst>
                      <a:ext uri="{FF2B5EF4-FFF2-40B4-BE49-F238E27FC236}">
                        <a16:creationId xmlns="" xmlns:a16="http://schemas.microsoft.com/office/drawing/2014/main" id="{BA7FC95A-DC3E-4208-B693-FA28EEF948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635036" y="3723207"/>
                    <a:ext cx="50052" cy="7790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39">
                    <a:extLst>
                      <a:ext uri="{FF2B5EF4-FFF2-40B4-BE49-F238E27FC236}">
                        <a16:creationId xmlns="" xmlns:a16="http://schemas.microsoft.com/office/drawing/2014/main" id="{C84CC659-080F-4B06-ADE4-E09239C705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85088" y="3713163"/>
                    <a:ext cx="58609" cy="1494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40">
                    <a:extLst>
                      <a:ext uri="{FF2B5EF4-FFF2-40B4-BE49-F238E27FC236}">
                        <a16:creationId xmlns="" xmlns:a16="http://schemas.microsoft.com/office/drawing/2014/main" id="{B64135D1-0B76-4D72-99EA-6B63E9008E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40650" y="3717057"/>
                    <a:ext cx="89851" cy="14215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41">
                    <a:extLst>
                      <a:ext uri="{FF2B5EF4-FFF2-40B4-BE49-F238E27FC236}">
                        <a16:creationId xmlns="" xmlns:a16="http://schemas.microsoft.com/office/drawing/2014/main" id="{436F0A59-D151-4B9F-9877-F485B41107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27107" y="3723207"/>
                    <a:ext cx="58001" cy="14556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42">
                    <a:extLst>
                      <a:ext uri="{FF2B5EF4-FFF2-40B4-BE49-F238E27FC236}">
                        <a16:creationId xmlns="" xmlns:a16="http://schemas.microsoft.com/office/drawing/2014/main" id="{AB32C21A-CEB0-4A19-B2CC-54A618D094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878763" y="3723207"/>
                    <a:ext cx="93151" cy="14553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43">
                    <a:extLst>
                      <a:ext uri="{FF2B5EF4-FFF2-40B4-BE49-F238E27FC236}">
                        <a16:creationId xmlns="" xmlns:a16="http://schemas.microsoft.com/office/drawing/2014/main" id="{A587C92A-EBA7-4310-8F82-12E2C7621B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68004" y="3723207"/>
                    <a:ext cx="59984" cy="14870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44">
                    <a:extLst>
                      <a:ext uri="{FF2B5EF4-FFF2-40B4-BE49-F238E27FC236}">
                        <a16:creationId xmlns="" xmlns:a16="http://schemas.microsoft.com/office/drawing/2014/main" id="{924C944C-F178-4103-A4A2-5DBFC653F3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026782" y="3795989"/>
                    <a:ext cx="38535" cy="7474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2" name="Straight Connector 218">
                  <a:extLst>
                    <a:ext uri="{FF2B5EF4-FFF2-40B4-BE49-F238E27FC236}">
                      <a16:creationId xmlns="" xmlns:a16="http://schemas.microsoft.com/office/drawing/2014/main" id="{AFD6D1B1-A03E-4C7F-8532-B790465BA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69139" y="3236171"/>
                  <a:ext cx="0" cy="56347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3" name="Group 13">
                  <a:extLst>
                    <a:ext uri="{FF2B5EF4-FFF2-40B4-BE49-F238E27FC236}">
                      <a16:creationId xmlns="" xmlns:a16="http://schemas.microsoft.com/office/drawing/2014/main" id="{C88B225F-4403-42AA-BE28-69AB9BA29F30}"/>
                    </a:ext>
                  </a:extLst>
                </p:cNvPr>
                <p:cNvGrpSpPr/>
                <p:nvPr/>
              </p:nvGrpSpPr>
              <p:grpSpPr>
                <a:xfrm>
                  <a:off x="10240288" y="4100738"/>
                  <a:ext cx="292187" cy="249891"/>
                  <a:chOff x="6176852" y="2698817"/>
                  <a:chExt cx="292187" cy="249891"/>
                </a:xfrm>
              </p:grpSpPr>
              <p:cxnSp>
                <p:nvCxnSpPr>
                  <p:cNvPr id="144" name="Straight Connector 200">
                    <a:extLst>
                      <a:ext uri="{FF2B5EF4-FFF2-40B4-BE49-F238E27FC236}">
                        <a16:creationId xmlns="" xmlns:a16="http://schemas.microsoft.com/office/drawing/2014/main" id="{914197BC-8EFE-4E0A-B5D6-B21B0687AF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76852" y="2861749"/>
                    <a:ext cx="29218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201">
                    <a:extLst>
                      <a:ext uri="{FF2B5EF4-FFF2-40B4-BE49-F238E27FC236}">
                        <a16:creationId xmlns="" xmlns:a16="http://schemas.microsoft.com/office/drawing/2014/main" id="{174A36BC-E06F-45BD-9224-3A656A793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29732" y="2904922"/>
                    <a:ext cx="18642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202">
                    <a:extLst>
                      <a:ext uri="{FF2B5EF4-FFF2-40B4-BE49-F238E27FC236}">
                        <a16:creationId xmlns="" xmlns:a16="http://schemas.microsoft.com/office/drawing/2014/main" id="{5DAD4FEF-E4F3-42EF-BCA5-A093959031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9256" y="2948708"/>
                    <a:ext cx="93213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204">
                    <a:extLst>
                      <a:ext uri="{FF2B5EF4-FFF2-40B4-BE49-F238E27FC236}">
                        <a16:creationId xmlns="" xmlns:a16="http://schemas.microsoft.com/office/drawing/2014/main" id="{24AA0EE0-739D-44DB-BBA2-50A5DC433C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21135" y="2698817"/>
                    <a:ext cx="0" cy="16293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211">
                    <a:extLst>
                      <a:ext uri="{FF2B5EF4-FFF2-40B4-BE49-F238E27FC236}">
                        <a16:creationId xmlns="" xmlns:a16="http://schemas.microsoft.com/office/drawing/2014/main" id="{EAD23AF1-93EC-4C8B-8A93-51D161528547}"/>
                      </a:ext>
                    </a:extLst>
                  </p:cNvPr>
                  <p:cNvSpPr txBox="1"/>
                  <p:nvPr/>
                </p:nvSpPr>
                <p:spPr>
                  <a:xfrm>
                    <a:off x="8962615" y="4131622"/>
                    <a:ext cx="21461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27" name="TextBox 211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EAD23AF1-93EC-4C8B-8A93-51D1615285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2613" y="4131622"/>
                    <a:ext cx="214610" cy="215444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14286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127 CuadroTexto"/>
                  <p:cNvSpPr txBox="1"/>
                  <p:nvPr/>
                </p:nvSpPr>
                <p:spPr>
                  <a:xfrm>
                    <a:off x="8384369" y="4544335"/>
                    <a:ext cx="44736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s-CR" sz="12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s-CR" sz="1200" dirty="0"/>
                  </a:p>
                </p:txBody>
              </p:sp>
            </mc:Choice>
            <mc:Fallback xmlns="">
              <p:sp>
                <p:nvSpPr>
                  <p:cNvPr id="128" name="127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4370" y="4544335"/>
                    <a:ext cx="447367" cy="276999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9" name="Group 47"/>
              <p:cNvGrpSpPr>
                <a:grpSpLocks/>
              </p:cNvGrpSpPr>
              <p:nvPr/>
            </p:nvGrpSpPr>
            <p:grpSpPr bwMode="auto">
              <a:xfrm>
                <a:off x="6168433" y="4065954"/>
                <a:ext cx="2696761" cy="265603"/>
                <a:chOff x="2154" y="1000"/>
                <a:chExt cx="1655" cy="188"/>
              </a:xfrm>
            </p:grpSpPr>
            <p:sp>
              <p:nvSpPr>
                <p:cNvPr id="137" name="Line 43"/>
                <p:cNvSpPr>
                  <a:spLocks noChangeShapeType="1"/>
                </p:cNvSpPr>
                <p:nvPr/>
              </p:nvSpPr>
              <p:spPr bwMode="auto">
                <a:xfrm rot="-5400000">
                  <a:off x="2272" y="1098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rgbClr val="00206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R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8" name="Line 44"/>
                <p:cNvSpPr>
                  <a:spLocks noChangeShapeType="1"/>
                </p:cNvSpPr>
                <p:nvPr/>
              </p:nvSpPr>
              <p:spPr bwMode="auto">
                <a:xfrm rot="-5400000">
                  <a:off x="2333" y="1091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rgbClr val="00206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R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9" name="Line 45"/>
                <p:cNvSpPr>
                  <a:spLocks noChangeShapeType="1"/>
                </p:cNvSpPr>
                <p:nvPr/>
              </p:nvSpPr>
              <p:spPr bwMode="auto">
                <a:xfrm rot="5400000">
                  <a:off x="2258" y="995"/>
                  <a:ext cx="1" cy="209"/>
                </a:xfrm>
                <a:prstGeom prst="line">
                  <a:avLst/>
                </a:prstGeom>
                <a:noFill/>
                <a:ln w="9525">
                  <a:solidFill>
                    <a:srgbClr val="00206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R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0" name="Line 46"/>
                <p:cNvSpPr>
                  <a:spLocks noChangeShapeType="1"/>
                </p:cNvSpPr>
                <p:nvPr/>
              </p:nvSpPr>
              <p:spPr bwMode="auto">
                <a:xfrm rot="16200000">
                  <a:off x="3120" y="410"/>
                  <a:ext cx="0" cy="1378"/>
                </a:xfrm>
                <a:prstGeom prst="line">
                  <a:avLst/>
                </a:prstGeom>
                <a:noFill/>
                <a:ln w="9525">
                  <a:solidFill>
                    <a:srgbClr val="00206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R" smtClean="0">
                    <a:solidFill>
                      <a:srgbClr val="00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129 Rectángulo"/>
                  <p:cNvSpPr/>
                  <p:nvPr/>
                </p:nvSpPr>
                <p:spPr>
                  <a:xfrm>
                    <a:off x="6338710" y="3776964"/>
                    <a:ext cx="477502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𝑏𝑐</m:t>
                              </m:r>
                            </m:sub>
                          </m:sSub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130" name="129 Rectángulo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8710" y="3776964"/>
                    <a:ext cx="487121" cy="30777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46">
                    <a:extLst>
                      <a:ext uri="{FF2B5EF4-FFF2-40B4-BE49-F238E27FC236}">
                        <a16:creationId xmlns="" xmlns:a16="http://schemas.microsoft.com/office/drawing/2014/main" id="{935E5986-9923-4C9A-86BF-564BDF6B006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7514355" y="4584127"/>
                    <a:ext cx="45627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 smtClean="0">
                                  <a:latin typeface="Cambria Math"/>
                                </a:rPr>
                                <m:t>5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31" name="TextBox 46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935E5986-9923-4C9A-86BF-564BDF6B00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514355" y="4584127"/>
                    <a:ext cx="456278" cy="215444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8000" r="-4000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2" name="Group 13">
                <a:extLst>
                  <a:ext uri="{FF2B5EF4-FFF2-40B4-BE49-F238E27FC236}">
                    <a16:creationId xmlns="" xmlns:a16="http://schemas.microsoft.com/office/drawing/2014/main" id="{C88B225F-4403-42AA-BE28-69AB9BA29F30}"/>
                  </a:ext>
                </a:extLst>
              </p:cNvPr>
              <p:cNvGrpSpPr/>
              <p:nvPr/>
            </p:nvGrpSpPr>
            <p:grpSpPr>
              <a:xfrm>
                <a:off x="7176024" y="4987434"/>
                <a:ext cx="268317" cy="227462"/>
                <a:chOff x="6176852" y="2698817"/>
                <a:chExt cx="292187" cy="249891"/>
              </a:xfrm>
            </p:grpSpPr>
            <p:cxnSp>
              <p:nvCxnSpPr>
                <p:cNvPr id="133" name="Straight Connector 200">
                  <a:extLst>
                    <a:ext uri="{FF2B5EF4-FFF2-40B4-BE49-F238E27FC236}">
                      <a16:creationId xmlns="" xmlns:a16="http://schemas.microsoft.com/office/drawing/2014/main" id="{914197BC-8EFE-4E0A-B5D6-B21B0687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6852" y="2861749"/>
                  <a:ext cx="2921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201">
                  <a:extLst>
                    <a:ext uri="{FF2B5EF4-FFF2-40B4-BE49-F238E27FC236}">
                      <a16:creationId xmlns="" xmlns:a16="http://schemas.microsoft.com/office/drawing/2014/main" id="{174A36BC-E06F-45BD-9224-3A656A79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732" y="2904922"/>
                  <a:ext cx="186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202">
                  <a:extLst>
                    <a:ext uri="{FF2B5EF4-FFF2-40B4-BE49-F238E27FC236}">
                      <a16:creationId xmlns="" xmlns:a16="http://schemas.microsoft.com/office/drawing/2014/main" id="{5DAD4FEF-E4F3-42EF-BCA5-A0939590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9256" y="2948708"/>
                  <a:ext cx="932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204">
                  <a:extLst>
                    <a:ext uri="{FF2B5EF4-FFF2-40B4-BE49-F238E27FC236}">
                      <a16:creationId xmlns="" xmlns:a16="http://schemas.microsoft.com/office/drawing/2014/main" id="{24AA0EE0-739D-44DB-BBA2-50A5DC433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1135" y="2698817"/>
                  <a:ext cx="0" cy="1629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6" name="TextBox 211">
                    <a:extLst>
                      <a:ext uri="{FF2B5EF4-FFF2-40B4-BE49-F238E27FC236}">
                        <a16:creationId xmlns="" xmlns:a16="http://schemas.microsoft.com/office/drawing/2014/main" id="{EAD23AF1-93EC-4C8B-8A93-51D161528547}"/>
                      </a:ext>
                    </a:extLst>
                  </p:cNvPr>
                  <p:cNvSpPr txBox="1"/>
                  <p:nvPr/>
                </p:nvSpPr>
                <p:spPr>
                  <a:xfrm>
                    <a:off x="4784796" y="3942203"/>
                    <a:ext cx="297454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56" name="TextBox 211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EAD23AF1-93EC-4C8B-8A93-51D1615285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4796" y="3942203"/>
                    <a:ext cx="297454" cy="215444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l="-8163" r="-6122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4777259" y="5549047"/>
                  <a:ext cx="25750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58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7259" y="5549047"/>
                  <a:ext cx="257506" cy="215444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19048" r="-4762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9" name="Straight Arrow Connector 47">
            <a:extLst>
              <a:ext uri="{FF2B5EF4-FFF2-40B4-BE49-F238E27FC236}">
                <a16:creationId xmlns="" xmlns:a16="http://schemas.microsoft.com/office/drawing/2014/main" id="{CC9920A1-4C43-4BD2-9B16-02E0D726886D}"/>
              </a:ext>
            </a:extLst>
          </p:cNvPr>
          <p:cNvCxnSpPr>
            <a:cxnSpLocks/>
          </p:cNvCxnSpPr>
          <p:nvPr/>
        </p:nvCxnSpPr>
        <p:spPr>
          <a:xfrm flipV="1">
            <a:off x="4704582" y="5522214"/>
            <a:ext cx="0" cy="22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6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0572083" y="5316599"/>
                <a:ext cx="11956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=62.5 </m:t>
                      </m:r>
                      <m:r>
                        <a:rPr lang="es-CR" sz="1400" b="0" i="1" smtClean="0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1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080" y="5316599"/>
                <a:ext cx="1195647" cy="215444"/>
              </a:xfrm>
              <a:prstGeom prst="rect">
                <a:avLst/>
              </a:prstGeom>
              <a:blipFill rotWithShape="1">
                <a:blip r:embed="rId2"/>
                <a:stretch>
                  <a:fillRect l="-3061" r="-3571" b="-1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0539751" y="5706246"/>
                <a:ext cx="9840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400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s-CR" sz="1400" b="0" i="1" smtClean="0">
                          <a:latin typeface="Cambria Math"/>
                        </a:rPr>
                        <m:t>3 </m:t>
                      </m:r>
                      <m:r>
                        <a:rPr lang="es-CR" sz="1400" b="0" i="1" smtClean="0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2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749" y="5706246"/>
                <a:ext cx="984052" cy="215444"/>
              </a:xfrm>
              <a:prstGeom prst="rect">
                <a:avLst/>
              </a:prstGeom>
              <a:blipFill rotWithShape="1">
                <a:blip r:embed="rId3"/>
                <a:stretch>
                  <a:fillRect l="-4348" r="-4348" b="-1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144 CuadroTexto"/>
              <p:cNvSpPr txBox="1"/>
              <p:nvPr/>
            </p:nvSpPr>
            <p:spPr>
              <a:xfrm>
                <a:off x="10482538" y="4853444"/>
                <a:ext cx="13747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R" sz="1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=4.38</m:t>
                      </m:r>
                      <m:r>
                        <a:rPr lang="es-CR" sz="1400" i="1">
                          <a:latin typeface="Cambria Math"/>
                        </a:rPr>
                        <m:t> </m:t>
                      </m:r>
                      <m:r>
                        <a:rPr lang="es-CR" sz="1400" i="1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5" name="14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535" y="4853440"/>
                <a:ext cx="1374735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103 Grupo"/>
          <p:cNvGrpSpPr/>
          <p:nvPr/>
        </p:nvGrpSpPr>
        <p:grpSpPr>
          <a:xfrm flipH="1">
            <a:off x="1715227" y="5007329"/>
            <a:ext cx="46730" cy="488820"/>
            <a:chOff x="4755833" y="1260500"/>
            <a:chExt cx="76507" cy="798156"/>
          </a:xfrm>
        </p:grpSpPr>
        <p:grpSp>
          <p:nvGrpSpPr>
            <p:cNvPr id="193" name="Group 145">
              <a:extLst>
                <a:ext uri="{FF2B5EF4-FFF2-40B4-BE49-F238E27FC236}">
                  <a16:creationId xmlns="" xmlns:a16="http://schemas.microsoft.com/office/drawing/2014/main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196" name="Straight Connector 146">
                <a:extLst>
                  <a:ext uri="{FF2B5EF4-FFF2-40B4-BE49-F238E27FC236}">
                    <a16:creationId xmlns="" xmlns:a16="http://schemas.microsoft.com/office/drawing/2014/main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47">
                <a:extLst>
                  <a:ext uri="{FF2B5EF4-FFF2-40B4-BE49-F238E27FC236}">
                    <a16:creationId xmlns="" xmlns:a16="http://schemas.microsoft.com/office/drawing/2014/main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48">
                <a:extLst>
                  <a:ext uri="{FF2B5EF4-FFF2-40B4-BE49-F238E27FC236}">
                    <a16:creationId xmlns="" xmlns:a16="http://schemas.microsoft.com/office/drawing/2014/main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49">
                <a:extLst>
                  <a:ext uri="{FF2B5EF4-FFF2-40B4-BE49-F238E27FC236}">
                    <a16:creationId xmlns="" xmlns:a16="http://schemas.microsoft.com/office/drawing/2014/main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150">
                <a:extLst>
                  <a:ext uri="{FF2B5EF4-FFF2-40B4-BE49-F238E27FC236}">
                    <a16:creationId xmlns="" xmlns:a16="http://schemas.microsoft.com/office/drawing/2014/main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151">
                <a:extLst>
                  <a:ext uri="{FF2B5EF4-FFF2-40B4-BE49-F238E27FC236}">
                    <a16:creationId xmlns="" xmlns:a16="http://schemas.microsoft.com/office/drawing/2014/main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152">
                <a:extLst>
                  <a:ext uri="{FF2B5EF4-FFF2-40B4-BE49-F238E27FC236}">
                    <a16:creationId xmlns="" xmlns:a16="http://schemas.microsoft.com/office/drawing/2014/main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153">
                <a:extLst>
                  <a:ext uri="{FF2B5EF4-FFF2-40B4-BE49-F238E27FC236}">
                    <a16:creationId xmlns="" xmlns:a16="http://schemas.microsoft.com/office/drawing/2014/main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154">
                <a:extLst>
                  <a:ext uri="{FF2B5EF4-FFF2-40B4-BE49-F238E27FC236}">
                    <a16:creationId xmlns="" xmlns:a16="http://schemas.microsoft.com/office/drawing/2014/main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4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60500"/>
              <a:ext cx="0" cy="32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93355" y="1859035"/>
              <a:ext cx="1427" cy="1996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47">
            <a:extLst>
              <a:ext uri="{FF2B5EF4-FFF2-40B4-BE49-F238E27FC236}">
                <a16:creationId xmlns="" xmlns:a16="http://schemas.microsoft.com/office/drawing/2014/main" id="{CC9920A1-4C43-4BD2-9B16-02E0D726886D}"/>
              </a:ext>
            </a:extLst>
          </p:cNvPr>
          <p:cNvCxnSpPr>
            <a:cxnSpLocks/>
          </p:cNvCxnSpPr>
          <p:nvPr/>
        </p:nvCxnSpPr>
        <p:spPr>
          <a:xfrm flipH="1" flipV="1">
            <a:off x="1563299" y="5620531"/>
            <a:ext cx="1594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1750608" y="5007329"/>
            <a:ext cx="36764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839566" y="5254311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9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566" y="5254311"/>
                <a:ext cx="293350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14583" r="-4167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2512286" y="5006021"/>
            <a:ext cx="0" cy="2340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110 Grupo"/>
          <p:cNvGrpSpPr/>
          <p:nvPr/>
        </p:nvGrpSpPr>
        <p:grpSpPr>
          <a:xfrm>
            <a:off x="2417166" y="5240032"/>
            <a:ext cx="190239" cy="316053"/>
            <a:chOff x="2173184" y="3373444"/>
            <a:chExt cx="308759" cy="516058"/>
          </a:xfrm>
        </p:grpSpPr>
        <p:sp>
          <p:nvSpPr>
            <p:cNvPr id="191" name="190 Elipse"/>
            <p:cNvSpPr/>
            <p:nvPr/>
          </p:nvSpPr>
          <p:spPr>
            <a:xfrm>
              <a:off x="2173184" y="3373444"/>
              <a:ext cx="308759" cy="516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2000"/>
            </a:p>
          </p:txBody>
        </p:sp>
        <p:cxnSp>
          <p:nvCxnSpPr>
            <p:cNvPr id="192" name="Straight Arrow Connector 195">
              <a:extLst>
                <a:ext uri="{FF2B5EF4-FFF2-40B4-BE49-F238E27FC236}">
                  <a16:creationId xmlns="" xmlns:a16="http://schemas.microsoft.com/office/drawing/2014/main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3" y="3527332"/>
              <a:ext cx="0" cy="267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  <a:stCxn id="191" idx="4"/>
          </p:cNvCxnSpPr>
          <p:nvPr/>
        </p:nvCxnSpPr>
        <p:spPr>
          <a:xfrm>
            <a:off x="2512286" y="5556085"/>
            <a:ext cx="0" cy="285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 flipH="1">
                <a:off x="2731429" y="5312516"/>
                <a:ext cx="4562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latin typeface="Cambria Math"/>
                            </a:rPr>
                            <m:t>5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3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31429" y="5312516"/>
                <a:ext cx="456279" cy="215444"/>
              </a:xfrm>
              <a:prstGeom prst="rect">
                <a:avLst/>
              </a:prstGeom>
              <a:blipFill rotWithShape="1">
                <a:blip r:embed="rId6"/>
                <a:stretch>
                  <a:fillRect l="-8000" r="-4000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2379148" y="5724679"/>
            <a:ext cx="268317" cy="227462"/>
            <a:chOff x="6176852" y="2698817"/>
            <a:chExt cx="292187" cy="249891"/>
          </a:xfrm>
        </p:grpSpPr>
        <p:cxnSp>
          <p:nvCxnSpPr>
            <p:cNvPr id="187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199552" y="5504551"/>
            <a:ext cx="1538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199550" y="5069645"/>
                <a:ext cx="9712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2.5</m:t>
                          </m:r>
                          <m:r>
                            <a:rPr lang="es-CR" sz="1400" i="1">
                              <a:latin typeface="Cambria Math"/>
                            </a:rPr>
                            <m:t>𝐾</m:t>
                          </m:r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/>
                              <a:ea typeface="Cambria Math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6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50" y="5069645"/>
                <a:ext cx="97122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403" r="-3774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116 Grupo"/>
          <p:cNvGrpSpPr/>
          <p:nvPr/>
        </p:nvGrpSpPr>
        <p:grpSpPr>
          <a:xfrm flipH="1">
            <a:off x="4572584" y="5013675"/>
            <a:ext cx="46730" cy="549166"/>
            <a:chOff x="4755833" y="1260500"/>
            <a:chExt cx="76507" cy="896690"/>
          </a:xfrm>
        </p:grpSpPr>
        <p:grpSp>
          <p:nvGrpSpPr>
            <p:cNvPr id="175" name="Group 145">
              <a:extLst>
                <a:ext uri="{FF2B5EF4-FFF2-40B4-BE49-F238E27FC236}">
                  <a16:creationId xmlns="" xmlns:a16="http://schemas.microsoft.com/office/drawing/2014/main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178" name="Straight Connector 146">
                <a:extLst>
                  <a:ext uri="{FF2B5EF4-FFF2-40B4-BE49-F238E27FC236}">
                    <a16:creationId xmlns="" xmlns:a16="http://schemas.microsoft.com/office/drawing/2014/main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47">
                <a:extLst>
                  <a:ext uri="{FF2B5EF4-FFF2-40B4-BE49-F238E27FC236}">
                    <a16:creationId xmlns="" xmlns:a16="http://schemas.microsoft.com/office/drawing/2014/main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48">
                <a:extLst>
                  <a:ext uri="{FF2B5EF4-FFF2-40B4-BE49-F238E27FC236}">
                    <a16:creationId xmlns="" xmlns:a16="http://schemas.microsoft.com/office/drawing/2014/main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49">
                <a:extLst>
                  <a:ext uri="{FF2B5EF4-FFF2-40B4-BE49-F238E27FC236}">
                    <a16:creationId xmlns="" xmlns:a16="http://schemas.microsoft.com/office/drawing/2014/main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50">
                <a:extLst>
                  <a:ext uri="{FF2B5EF4-FFF2-40B4-BE49-F238E27FC236}">
                    <a16:creationId xmlns="" xmlns:a16="http://schemas.microsoft.com/office/drawing/2014/main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51">
                <a:extLst>
                  <a:ext uri="{FF2B5EF4-FFF2-40B4-BE49-F238E27FC236}">
                    <a16:creationId xmlns="" xmlns:a16="http://schemas.microsoft.com/office/drawing/2014/main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52">
                <a:extLst>
                  <a:ext uri="{FF2B5EF4-FFF2-40B4-BE49-F238E27FC236}">
                    <a16:creationId xmlns="" xmlns:a16="http://schemas.microsoft.com/office/drawing/2014/main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53">
                <a:extLst>
                  <a:ext uri="{FF2B5EF4-FFF2-40B4-BE49-F238E27FC236}">
                    <a16:creationId xmlns="" xmlns:a16="http://schemas.microsoft.com/office/drawing/2014/main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54">
                <a:extLst>
                  <a:ext uri="{FF2B5EF4-FFF2-40B4-BE49-F238E27FC236}">
                    <a16:creationId xmlns="" xmlns:a16="http://schemas.microsoft.com/office/drawing/2014/main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6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60500"/>
              <a:ext cx="0" cy="32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3355" y="1859035"/>
              <a:ext cx="0" cy="2981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4680248" y="5263246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0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248" y="5263246"/>
                <a:ext cx="293350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14583" r="-4167" b="-1290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Group 47"/>
          <p:cNvGrpSpPr>
            <a:grpSpLocks/>
          </p:cNvGrpSpPr>
          <p:nvPr/>
        </p:nvGrpSpPr>
        <p:grpSpPr bwMode="auto">
          <a:xfrm rot="16200000">
            <a:off x="3977598" y="5108205"/>
            <a:ext cx="500022" cy="266311"/>
            <a:chOff x="2154" y="1000"/>
            <a:chExt cx="454" cy="188"/>
          </a:xfrm>
        </p:grpSpPr>
        <p:sp>
          <p:nvSpPr>
            <p:cNvPr id="171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72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73" name="Line 45"/>
            <p:cNvSpPr>
              <a:spLocks noChangeShapeType="1"/>
            </p:cNvSpPr>
            <p:nvPr/>
          </p:nvSpPr>
          <p:spPr bwMode="auto">
            <a:xfrm rot="5400000">
              <a:off x="2258" y="995"/>
              <a:ext cx="1" cy="209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74" name="Line 46"/>
            <p:cNvSpPr>
              <a:spLocks noChangeShapeType="1"/>
            </p:cNvSpPr>
            <p:nvPr/>
          </p:nvSpPr>
          <p:spPr bwMode="auto">
            <a:xfrm rot="-5400000">
              <a:off x="2520" y="1010"/>
              <a:ext cx="0" cy="177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121 Rectángulo"/>
              <p:cNvSpPr/>
              <p:nvPr/>
            </p:nvSpPr>
            <p:spPr>
              <a:xfrm>
                <a:off x="3603424" y="5258341"/>
                <a:ext cx="4821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22" name="12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424" y="5258341"/>
                <a:ext cx="482119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101241" y="5441694"/>
            <a:ext cx="268317" cy="509305"/>
            <a:chOff x="6176852" y="2389183"/>
            <a:chExt cx="292187" cy="559525"/>
          </a:xfrm>
        </p:grpSpPr>
        <p:cxnSp>
          <p:nvCxnSpPr>
            <p:cNvPr id="167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389183"/>
              <a:ext cx="0" cy="4725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460493" y="5566118"/>
            <a:ext cx="268317" cy="360000"/>
            <a:chOff x="6176852" y="2553210"/>
            <a:chExt cx="292187" cy="395498"/>
          </a:xfrm>
        </p:grpSpPr>
        <p:cxnSp>
          <p:nvCxnSpPr>
            <p:cNvPr id="163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553210"/>
              <a:ext cx="0" cy="3085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124 Grupo"/>
          <p:cNvGrpSpPr/>
          <p:nvPr/>
        </p:nvGrpSpPr>
        <p:grpSpPr>
          <a:xfrm>
            <a:off x="8321390" y="4989939"/>
            <a:ext cx="190239" cy="835206"/>
            <a:chOff x="6782241" y="3118703"/>
            <a:chExt cx="190239" cy="835206"/>
          </a:xfrm>
        </p:grpSpPr>
        <p:cxnSp>
          <p:nvCxnSpPr>
            <p:cNvPr id="158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877360" y="3719898"/>
              <a:ext cx="0" cy="2340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158 Grupo"/>
            <p:cNvGrpSpPr/>
            <p:nvPr/>
          </p:nvGrpSpPr>
          <p:grpSpPr>
            <a:xfrm rot="10800000">
              <a:off x="6782241" y="3403845"/>
              <a:ext cx="190239" cy="316053"/>
              <a:chOff x="2173184" y="3373444"/>
              <a:chExt cx="308759" cy="516058"/>
            </a:xfrm>
          </p:grpSpPr>
          <p:sp>
            <p:nvSpPr>
              <p:cNvPr id="161" name="160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162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0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161" idx="4"/>
            </p:cNvCxnSpPr>
            <p:nvPr/>
          </p:nvCxnSpPr>
          <p:spPr>
            <a:xfrm rot="10800000">
              <a:off x="6877360" y="3118703"/>
              <a:ext cx="0" cy="2851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125 Grupo"/>
          <p:cNvGrpSpPr/>
          <p:nvPr/>
        </p:nvGrpSpPr>
        <p:grpSpPr>
          <a:xfrm>
            <a:off x="9250819" y="5002148"/>
            <a:ext cx="268317" cy="1014431"/>
            <a:chOff x="10240288" y="3236171"/>
            <a:chExt cx="292187" cy="1114458"/>
          </a:xfrm>
        </p:grpSpPr>
        <p:grpSp>
          <p:nvGrpSpPr>
            <p:cNvPr id="141" name="Group 135">
              <a:extLst>
                <a:ext uri="{FF2B5EF4-FFF2-40B4-BE49-F238E27FC236}">
                  <a16:creationId xmlns="" xmlns:a16="http://schemas.microsoft.com/office/drawing/2014/main" id="{D8D775AA-505E-4D39-AF1F-3B88F05CF36F}"/>
                </a:ext>
              </a:extLst>
            </p:cNvPr>
            <p:cNvGrpSpPr/>
            <p:nvPr/>
          </p:nvGrpSpPr>
          <p:grpSpPr>
            <a:xfrm rot="5400000">
              <a:off x="10238976" y="3906556"/>
              <a:ext cx="290336" cy="76507"/>
              <a:chOff x="7529811" y="3713163"/>
              <a:chExt cx="640072" cy="158750"/>
            </a:xfrm>
          </p:grpSpPr>
          <p:cxnSp>
            <p:nvCxnSpPr>
              <p:cNvPr id="149" name="Straight Connector 136">
                <a:extLst>
                  <a:ext uri="{FF2B5EF4-FFF2-40B4-BE49-F238E27FC236}">
                    <a16:creationId xmlns="" xmlns:a16="http://schemas.microsoft.com/office/drawing/2014/main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37">
                <a:extLst>
                  <a:ext uri="{FF2B5EF4-FFF2-40B4-BE49-F238E27FC236}">
                    <a16:creationId xmlns="" xmlns:a16="http://schemas.microsoft.com/office/drawing/2014/main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38">
                <a:extLst>
                  <a:ext uri="{FF2B5EF4-FFF2-40B4-BE49-F238E27FC236}">
                    <a16:creationId xmlns="" xmlns:a16="http://schemas.microsoft.com/office/drawing/2014/main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39">
                <a:extLst>
                  <a:ext uri="{FF2B5EF4-FFF2-40B4-BE49-F238E27FC236}">
                    <a16:creationId xmlns="" xmlns:a16="http://schemas.microsoft.com/office/drawing/2014/main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40">
                <a:extLst>
                  <a:ext uri="{FF2B5EF4-FFF2-40B4-BE49-F238E27FC236}">
                    <a16:creationId xmlns="" xmlns:a16="http://schemas.microsoft.com/office/drawing/2014/main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41">
                <a:extLst>
                  <a:ext uri="{FF2B5EF4-FFF2-40B4-BE49-F238E27FC236}">
                    <a16:creationId xmlns="" xmlns:a16="http://schemas.microsoft.com/office/drawing/2014/main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42">
                <a:extLst>
                  <a:ext uri="{FF2B5EF4-FFF2-40B4-BE49-F238E27FC236}">
                    <a16:creationId xmlns="" xmlns:a16="http://schemas.microsoft.com/office/drawing/2014/main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43">
                <a:extLst>
                  <a:ext uri="{FF2B5EF4-FFF2-40B4-BE49-F238E27FC236}">
                    <a16:creationId xmlns="" xmlns:a16="http://schemas.microsoft.com/office/drawing/2014/main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44">
                <a:extLst>
                  <a:ext uri="{FF2B5EF4-FFF2-40B4-BE49-F238E27FC236}">
                    <a16:creationId xmlns="" xmlns:a16="http://schemas.microsoft.com/office/drawing/2014/main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Straight Connector 218">
              <a:extLst>
                <a:ext uri="{FF2B5EF4-FFF2-40B4-BE49-F238E27FC236}">
                  <a16:creationId xmlns="" xmlns:a16="http://schemas.microsoft.com/office/drawing/2014/main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10369139" y="3236171"/>
              <a:ext cx="0" cy="5634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10240288" y="4100738"/>
              <a:ext cx="292187" cy="249891"/>
              <a:chOff x="6176852" y="2698817"/>
              <a:chExt cx="292187" cy="249891"/>
            </a:xfrm>
          </p:grpSpPr>
          <p:cxnSp>
            <p:nvCxnSpPr>
              <p:cNvPr id="144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10068942" y="4916207"/>
                <a:ext cx="2146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7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942" y="4916207"/>
                <a:ext cx="214610" cy="215444"/>
              </a:xfrm>
              <a:prstGeom prst="rect">
                <a:avLst/>
              </a:prstGeom>
              <a:blipFill rotWithShape="1">
                <a:blip r:embed="rId9"/>
                <a:stretch>
                  <a:fillRect l="-14286" b="-8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127 CuadroTexto"/>
              <p:cNvSpPr txBox="1"/>
              <p:nvPr/>
            </p:nvSpPr>
            <p:spPr>
              <a:xfrm>
                <a:off x="9490696" y="5328920"/>
                <a:ext cx="447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s-CR" sz="12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R" sz="12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28" name="12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696" y="5328920"/>
                <a:ext cx="447367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oup 47"/>
          <p:cNvGrpSpPr>
            <a:grpSpLocks/>
          </p:cNvGrpSpPr>
          <p:nvPr/>
        </p:nvGrpSpPr>
        <p:grpSpPr bwMode="auto">
          <a:xfrm>
            <a:off x="7274761" y="4850539"/>
            <a:ext cx="2696760" cy="265603"/>
            <a:chOff x="2154" y="1000"/>
            <a:chExt cx="1655" cy="188"/>
          </a:xfrm>
        </p:grpSpPr>
        <p:sp>
          <p:nvSpPr>
            <p:cNvPr id="137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38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39" name="Line 45"/>
            <p:cNvSpPr>
              <a:spLocks noChangeShapeType="1"/>
            </p:cNvSpPr>
            <p:nvPr/>
          </p:nvSpPr>
          <p:spPr bwMode="auto">
            <a:xfrm rot="5400000">
              <a:off x="2258" y="995"/>
              <a:ext cx="1" cy="209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40" name="Line 46"/>
            <p:cNvSpPr>
              <a:spLocks noChangeShapeType="1"/>
            </p:cNvSpPr>
            <p:nvPr/>
          </p:nvSpPr>
          <p:spPr bwMode="auto">
            <a:xfrm rot="16200000">
              <a:off x="3120" y="410"/>
              <a:ext cx="0" cy="1378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129 Rectángulo"/>
              <p:cNvSpPr/>
              <p:nvPr/>
            </p:nvSpPr>
            <p:spPr>
              <a:xfrm>
                <a:off x="7445038" y="4561549"/>
                <a:ext cx="4775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𝑏𝑐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30" name="12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038" y="4561549"/>
                <a:ext cx="477502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 flipH="1">
                <a:off x="8620682" y="5368712"/>
                <a:ext cx="4562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latin typeface="Cambria Math"/>
                            </a:rPr>
                            <m:t>5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1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20682" y="5368712"/>
                <a:ext cx="456279" cy="215444"/>
              </a:xfrm>
              <a:prstGeom prst="rect">
                <a:avLst/>
              </a:prstGeom>
              <a:blipFill rotWithShape="1">
                <a:blip r:embed="rId12"/>
                <a:stretch>
                  <a:fillRect l="-8000" r="-4000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8282351" y="5772019"/>
            <a:ext cx="268317" cy="227462"/>
            <a:chOff x="6176852" y="2698817"/>
            <a:chExt cx="292187" cy="249891"/>
          </a:xfrm>
        </p:grpSpPr>
        <p:cxnSp>
          <p:nvCxnSpPr>
            <p:cNvPr id="133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4317601" y="4738316"/>
                <a:ext cx="2974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6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601" y="4738316"/>
                <a:ext cx="297454" cy="215444"/>
              </a:xfrm>
              <a:prstGeom prst="rect">
                <a:avLst/>
              </a:prstGeom>
              <a:blipFill rotWithShape="1">
                <a:blip r:embed="rId13"/>
                <a:stretch>
                  <a:fillRect l="-8163" r="-6122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 Box 235"/>
          <p:cNvSpPr txBox="1">
            <a:spLocks noChangeArrowheads="1"/>
          </p:cNvSpPr>
          <p:nvPr/>
        </p:nvSpPr>
        <p:spPr bwMode="auto">
          <a:xfrm>
            <a:off x="692151" y="423863"/>
            <a:ext cx="2082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CR" sz="1800" smtClean="0">
                <a:solidFill>
                  <a:srgbClr val="000000"/>
                </a:solidFill>
              </a:rPr>
              <a:t>Teorema de Miller:</a:t>
            </a:r>
          </a:p>
        </p:txBody>
      </p:sp>
      <p:sp>
        <p:nvSpPr>
          <p:cNvPr id="108" name="Rectangle 236"/>
          <p:cNvSpPr>
            <a:spLocks noChangeArrowheads="1"/>
          </p:cNvSpPr>
          <p:nvPr/>
        </p:nvSpPr>
        <p:spPr bwMode="auto">
          <a:xfrm>
            <a:off x="2156886" y="979488"/>
            <a:ext cx="577849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CR" altLang="es-CR" sz="1800" smtClean="0">
              <a:solidFill>
                <a:srgbClr val="000000"/>
              </a:solidFill>
            </a:endParaRPr>
          </a:p>
        </p:txBody>
      </p:sp>
      <p:sp>
        <p:nvSpPr>
          <p:cNvPr id="200" name="Line 237"/>
          <p:cNvSpPr>
            <a:spLocks noChangeShapeType="1"/>
          </p:cNvSpPr>
          <p:nvPr/>
        </p:nvSpPr>
        <p:spPr bwMode="auto">
          <a:xfrm flipH="1">
            <a:off x="1390653" y="1052513"/>
            <a:ext cx="7662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p:sp>
        <p:nvSpPr>
          <p:cNvPr id="202" name="Line 238"/>
          <p:cNvSpPr>
            <a:spLocks noChangeShapeType="1"/>
          </p:cNvSpPr>
          <p:nvPr/>
        </p:nvSpPr>
        <p:spPr bwMode="auto">
          <a:xfrm>
            <a:off x="2734735" y="1052513"/>
            <a:ext cx="1056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p:sp>
        <p:nvSpPr>
          <p:cNvPr id="203" name="Oval 239"/>
          <p:cNvSpPr>
            <a:spLocks noChangeArrowheads="1"/>
          </p:cNvSpPr>
          <p:nvPr/>
        </p:nvSpPr>
        <p:spPr bwMode="auto">
          <a:xfrm>
            <a:off x="1255186" y="1022350"/>
            <a:ext cx="97367" cy="71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CR" altLang="es-CR" sz="1800" smtClean="0">
              <a:solidFill>
                <a:srgbClr val="000000"/>
              </a:solidFill>
            </a:endParaRPr>
          </a:p>
        </p:txBody>
      </p:sp>
      <p:sp>
        <p:nvSpPr>
          <p:cNvPr id="204" name="Oval 240"/>
          <p:cNvSpPr>
            <a:spLocks noChangeArrowheads="1"/>
          </p:cNvSpPr>
          <p:nvPr/>
        </p:nvSpPr>
        <p:spPr bwMode="auto">
          <a:xfrm>
            <a:off x="3790952" y="1009650"/>
            <a:ext cx="97367" cy="71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CR" altLang="es-CR" sz="1800" smtClean="0">
              <a:solidFill>
                <a:srgbClr val="000000"/>
              </a:solidFill>
            </a:endParaRPr>
          </a:p>
        </p:txBody>
      </p:sp>
      <p:sp>
        <p:nvSpPr>
          <p:cNvPr id="206" name="Line 242"/>
          <p:cNvSpPr>
            <a:spLocks noChangeShapeType="1"/>
          </p:cNvSpPr>
          <p:nvPr/>
        </p:nvSpPr>
        <p:spPr bwMode="auto">
          <a:xfrm flipH="1">
            <a:off x="1390651" y="1987550"/>
            <a:ext cx="10562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p:sp>
        <p:nvSpPr>
          <p:cNvPr id="207" name="Line 243"/>
          <p:cNvSpPr>
            <a:spLocks noChangeShapeType="1"/>
          </p:cNvSpPr>
          <p:nvPr/>
        </p:nvSpPr>
        <p:spPr bwMode="auto">
          <a:xfrm>
            <a:off x="2254251" y="1987550"/>
            <a:ext cx="153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p:sp>
        <p:nvSpPr>
          <p:cNvPr id="208" name="Oval 244"/>
          <p:cNvSpPr>
            <a:spLocks noChangeArrowheads="1"/>
          </p:cNvSpPr>
          <p:nvPr/>
        </p:nvSpPr>
        <p:spPr bwMode="auto">
          <a:xfrm>
            <a:off x="1255186" y="1957391"/>
            <a:ext cx="97367" cy="71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CR" altLang="es-CR" sz="1800" smtClean="0">
              <a:solidFill>
                <a:srgbClr val="000000"/>
              </a:solidFill>
            </a:endParaRPr>
          </a:p>
        </p:txBody>
      </p:sp>
      <p:sp>
        <p:nvSpPr>
          <p:cNvPr id="209" name="Oval 245"/>
          <p:cNvSpPr>
            <a:spLocks noChangeArrowheads="1"/>
          </p:cNvSpPr>
          <p:nvPr/>
        </p:nvSpPr>
        <p:spPr bwMode="auto">
          <a:xfrm>
            <a:off x="3790952" y="1944691"/>
            <a:ext cx="97367" cy="71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CR" altLang="es-CR" sz="1800" smtClean="0">
              <a:solidFill>
                <a:srgbClr val="000000"/>
              </a:solidFill>
            </a:endParaRPr>
          </a:p>
        </p:txBody>
      </p:sp>
      <p:sp>
        <p:nvSpPr>
          <p:cNvPr id="210" name="Rectangle 246"/>
          <p:cNvSpPr>
            <a:spLocks noChangeArrowheads="1"/>
          </p:cNvSpPr>
          <p:nvPr/>
        </p:nvSpPr>
        <p:spPr bwMode="auto">
          <a:xfrm>
            <a:off x="935567" y="1401766"/>
            <a:ext cx="3722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CR" altLang="es-CR" sz="1200" noProof="1" smtClean="0">
                <a:solidFill>
                  <a:srgbClr val="000000"/>
                </a:solidFill>
              </a:rPr>
              <a:t>V</a:t>
            </a:r>
            <a:r>
              <a:rPr lang="es-ES" altLang="es-CR" sz="12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11" name="Rectangle 247"/>
          <p:cNvSpPr>
            <a:spLocks noChangeArrowheads="1"/>
          </p:cNvSpPr>
          <p:nvPr/>
        </p:nvSpPr>
        <p:spPr bwMode="auto">
          <a:xfrm>
            <a:off x="3790951" y="1339852"/>
            <a:ext cx="3722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CR" altLang="es-CR" sz="1200" noProof="1" smtClean="0">
                <a:solidFill>
                  <a:srgbClr val="000000"/>
                </a:solidFill>
              </a:rPr>
              <a:t>V</a:t>
            </a:r>
            <a:r>
              <a:rPr lang="es-ES" altLang="es-CR" sz="12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12" name="Text Box 248"/>
          <p:cNvSpPr txBox="1">
            <a:spLocks noChangeArrowheads="1"/>
          </p:cNvSpPr>
          <p:nvPr/>
        </p:nvSpPr>
        <p:spPr bwMode="auto">
          <a:xfrm>
            <a:off x="3981451" y="835026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CR" sz="1800" smtClean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213" name="Text Box 249"/>
          <p:cNvSpPr txBox="1">
            <a:spLocks noChangeArrowheads="1"/>
          </p:cNvSpPr>
          <p:nvPr/>
        </p:nvSpPr>
        <p:spPr bwMode="auto">
          <a:xfrm>
            <a:off x="717551" y="908051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CR" sz="1800" smtClean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214" name="Text Box 250"/>
          <p:cNvSpPr txBox="1">
            <a:spLocks noChangeArrowheads="1"/>
          </p:cNvSpPr>
          <p:nvPr/>
        </p:nvSpPr>
        <p:spPr bwMode="auto">
          <a:xfrm>
            <a:off x="622300" y="177165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CR" sz="1800" smtClean="0">
                <a:solidFill>
                  <a:srgbClr val="000000"/>
                </a:solidFill>
              </a:rPr>
              <a:t>-</a:t>
            </a:r>
          </a:p>
        </p:txBody>
      </p:sp>
      <p:grpSp>
        <p:nvGrpSpPr>
          <p:cNvPr id="216" name="Group 320"/>
          <p:cNvGrpSpPr>
            <a:grpSpLocks/>
          </p:cNvGrpSpPr>
          <p:nvPr/>
        </p:nvGrpSpPr>
        <p:grpSpPr bwMode="auto">
          <a:xfrm>
            <a:off x="912285" y="2276476"/>
            <a:ext cx="5933015" cy="1377950"/>
            <a:chOff x="567" y="1432"/>
            <a:chExt cx="2803" cy="868"/>
          </a:xfrm>
        </p:grpSpPr>
        <p:sp>
          <p:nvSpPr>
            <p:cNvPr id="217" name="Rectangle 319"/>
            <p:cNvSpPr>
              <a:spLocks noChangeArrowheads="1"/>
            </p:cNvSpPr>
            <p:nvPr/>
          </p:nvSpPr>
          <p:spPr bwMode="auto">
            <a:xfrm>
              <a:off x="1020" y="1434"/>
              <a:ext cx="1860" cy="86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CR" altLang="es-CR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218" name="Group 318"/>
            <p:cNvGrpSpPr>
              <a:grpSpLocks/>
            </p:cNvGrpSpPr>
            <p:nvPr/>
          </p:nvGrpSpPr>
          <p:grpSpPr bwMode="auto">
            <a:xfrm>
              <a:off x="567" y="1432"/>
              <a:ext cx="2803" cy="868"/>
              <a:chOff x="567" y="1432"/>
              <a:chExt cx="3573" cy="868"/>
            </a:xfrm>
          </p:grpSpPr>
          <p:sp>
            <p:nvSpPr>
              <p:cNvPr id="219" name="Rectangle 252"/>
              <p:cNvSpPr>
                <a:spLocks noChangeArrowheads="1"/>
              </p:cNvSpPr>
              <p:nvPr/>
            </p:nvSpPr>
            <p:spPr bwMode="auto">
              <a:xfrm>
                <a:off x="3086" y="1523"/>
                <a:ext cx="273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s-CR" altLang="es-CR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" name="Line 253"/>
              <p:cNvSpPr>
                <a:spLocks noChangeShapeType="1"/>
              </p:cNvSpPr>
              <p:nvPr/>
            </p:nvSpPr>
            <p:spPr bwMode="auto">
              <a:xfrm flipH="1">
                <a:off x="2744" y="1569"/>
                <a:ext cx="3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" name="Line 254"/>
              <p:cNvSpPr>
                <a:spLocks noChangeShapeType="1"/>
              </p:cNvSpPr>
              <p:nvPr/>
            </p:nvSpPr>
            <p:spPr bwMode="auto">
              <a:xfrm>
                <a:off x="3359" y="1569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" name="Oval 256"/>
              <p:cNvSpPr>
                <a:spLocks noChangeArrowheads="1"/>
              </p:cNvSpPr>
              <p:nvPr/>
            </p:nvSpPr>
            <p:spPr bwMode="auto">
              <a:xfrm>
                <a:off x="3858" y="1542"/>
                <a:ext cx="46" cy="4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s-CR" altLang="es-CR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" name="Line 257"/>
              <p:cNvSpPr>
                <a:spLocks noChangeShapeType="1"/>
              </p:cNvSpPr>
              <p:nvPr/>
            </p:nvSpPr>
            <p:spPr bwMode="auto">
              <a:xfrm flipH="1">
                <a:off x="2744" y="2158"/>
                <a:ext cx="4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" name="Line 258"/>
              <p:cNvSpPr>
                <a:spLocks noChangeShapeType="1"/>
              </p:cNvSpPr>
              <p:nvPr/>
            </p:nvSpPr>
            <p:spPr bwMode="auto">
              <a:xfrm>
                <a:off x="3132" y="2158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" name="Oval 260"/>
              <p:cNvSpPr>
                <a:spLocks noChangeArrowheads="1"/>
              </p:cNvSpPr>
              <p:nvPr/>
            </p:nvSpPr>
            <p:spPr bwMode="auto">
              <a:xfrm>
                <a:off x="3858" y="2131"/>
                <a:ext cx="46" cy="4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s-CR" altLang="es-CR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61"/>
              <p:cNvSpPr>
                <a:spLocks noChangeArrowheads="1"/>
              </p:cNvSpPr>
              <p:nvPr/>
            </p:nvSpPr>
            <p:spPr bwMode="auto">
              <a:xfrm>
                <a:off x="2426" y="1752"/>
                <a:ext cx="22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s-CR" altLang="es-CR" sz="1200" noProof="1" smtClean="0">
                    <a:solidFill>
                      <a:srgbClr val="000000"/>
                    </a:solidFill>
                  </a:rPr>
                  <a:t>V</a:t>
                </a:r>
                <a:r>
                  <a:rPr lang="es-ES" altLang="es-CR" sz="1200" smtClean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30" name="Rectangle 262"/>
              <p:cNvSpPr>
                <a:spLocks noChangeArrowheads="1"/>
              </p:cNvSpPr>
              <p:nvPr/>
            </p:nvSpPr>
            <p:spPr bwMode="auto">
              <a:xfrm>
                <a:off x="3857" y="1750"/>
                <a:ext cx="22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s-CR" altLang="es-CR" sz="1200" noProof="1" smtClean="0">
                    <a:solidFill>
                      <a:srgbClr val="000000"/>
                    </a:solidFill>
                  </a:rPr>
                  <a:t>V</a:t>
                </a:r>
                <a:r>
                  <a:rPr lang="es-ES" altLang="es-CR" sz="1200" smtClean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231" name="Text Box 263"/>
              <p:cNvSpPr txBox="1">
                <a:spLocks noChangeArrowheads="1"/>
              </p:cNvSpPr>
              <p:nvPr/>
            </p:nvSpPr>
            <p:spPr bwMode="auto">
              <a:xfrm>
                <a:off x="3948" y="1432"/>
                <a:ext cx="19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s-ES" altLang="es-CR" sz="1800" smtClean="0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232" name="Text Box 266"/>
              <p:cNvSpPr txBox="1">
                <a:spLocks noChangeArrowheads="1"/>
              </p:cNvSpPr>
              <p:nvPr/>
            </p:nvSpPr>
            <p:spPr bwMode="auto">
              <a:xfrm>
                <a:off x="3948" y="2067"/>
                <a:ext cx="15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s-ES" altLang="es-CR" sz="1800" smtClean="0">
                    <a:solidFill>
                      <a:srgbClr val="000000"/>
                    </a:solidFill>
                  </a:rPr>
                  <a:t>-</a:t>
                </a:r>
              </a:p>
            </p:txBody>
          </p:sp>
          <p:sp>
            <p:nvSpPr>
              <p:cNvPr id="233" name="Rectangle 267"/>
              <p:cNvSpPr>
                <a:spLocks noChangeArrowheads="1"/>
              </p:cNvSpPr>
              <p:nvPr/>
            </p:nvSpPr>
            <p:spPr bwMode="auto">
              <a:xfrm>
                <a:off x="1292" y="1524"/>
                <a:ext cx="273" cy="1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s-CR" altLang="es-CR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4" name="Line 268"/>
              <p:cNvSpPr>
                <a:spLocks noChangeShapeType="1"/>
              </p:cNvSpPr>
              <p:nvPr/>
            </p:nvSpPr>
            <p:spPr bwMode="auto">
              <a:xfrm flipH="1">
                <a:off x="930" y="1570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" name="Line 269"/>
              <p:cNvSpPr>
                <a:spLocks noChangeShapeType="1"/>
              </p:cNvSpPr>
              <p:nvPr/>
            </p:nvSpPr>
            <p:spPr bwMode="auto">
              <a:xfrm>
                <a:off x="1565" y="1570"/>
                <a:ext cx="4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" name="Oval 270"/>
              <p:cNvSpPr>
                <a:spLocks noChangeArrowheads="1"/>
              </p:cNvSpPr>
              <p:nvPr/>
            </p:nvSpPr>
            <p:spPr bwMode="auto">
              <a:xfrm>
                <a:off x="866" y="1551"/>
                <a:ext cx="46" cy="4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s-CR" altLang="es-CR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" name="Line 272"/>
              <p:cNvSpPr>
                <a:spLocks noChangeShapeType="1"/>
              </p:cNvSpPr>
              <p:nvPr/>
            </p:nvSpPr>
            <p:spPr bwMode="auto">
              <a:xfrm flipH="1">
                <a:off x="930" y="2159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8" name="Line 273"/>
              <p:cNvSpPr>
                <a:spLocks noChangeShapeType="1"/>
              </p:cNvSpPr>
              <p:nvPr/>
            </p:nvSpPr>
            <p:spPr bwMode="auto">
              <a:xfrm>
                <a:off x="1338" y="2159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9" name="Oval 274"/>
              <p:cNvSpPr>
                <a:spLocks noChangeArrowheads="1"/>
              </p:cNvSpPr>
              <p:nvPr/>
            </p:nvSpPr>
            <p:spPr bwMode="auto">
              <a:xfrm>
                <a:off x="866" y="2140"/>
                <a:ext cx="46" cy="4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s-CR" altLang="es-CR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" name="Rectangle 276"/>
              <p:cNvSpPr>
                <a:spLocks noChangeArrowheads="1"/>
              </p:cNvSpPr>
              <p:nvPr/>
            </p:nvSpPr>
            <p:spPr bwMode="auto">
              <a:xfrm>
                <a:off x="714" y="1790"/>
                <a:ext cx="22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s-CR" altLang="es-CR" sz="1200" noProof="1" smtClean="0">
                    <a:solidFill>
                      <a:srgbClr val="000000"/>
                    </a:solidFill>
                  </a:rPr>
                  <a:t>V</a:t>
                </a:r>
                <a:r>
                  <a:rPr lang="es-ES" altLang="es-CR" sz="1200" smtClean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41" name="Rectangle 277"/>
              <p:cNvSpPr>
                <a:spLocks noChangeArrowheads="1"/>
              </p:cNvSpPr>
              <p:nvPr/>
            </p:nvSpPr>
            <p:spPr bwMode="auto">
              <a:xfrm>
                <a:off x="2154" y="1752"/>
                <a:ext cx="22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s-CR" altLang="es-CR" sz="1200" noProof="1" smtClean="0">
                    <a:solidFill>
                      <a:srgbClr val="000000"/>
                    </a:solidFill>
                  </a:rPr>
                  <a:t>V</a:t>
                </a:r>
                <a:r>
                  <a:rPr lang="es-ES" altLang="es-CR" sz="1200" smtClean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242" name="Text Box 278"/>
              <p:cNvSpPr txBox="1">
                <a:spLocks noChangeArrowheads="1"/>
              </p:cNvSpPr>
              <p:nvPr/>
            </p:nvSpPr>
            <p:spPr bwMode="auto">
              <a:xfrm>
                <a:off x="612" y="1479"/>
                <a:ext cx="19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s-ES" altLang="es-CR" sz="1800" smtClean="0">
                    <a:solidFill>
                      <a:srgbClr val="000000"/>
                    </a:solidFill>
                  </a:rPr>
                  <a:t>+</a:t>
                </a:r>
              </a:p>
            </p:txBody>
          </p:sp>
          <p:sp>
            <p:nvSpPr>
              <p:cNvPr id="243" name="Text Box 279"/>
              <p:cNvSpPr txBox="1">
                <a:spLocks noChangeArrowheads="1"/>
              </p:cNvSpPr>
              <p:nvPr/>
            </p:nvSpPr>
            <p:spPr bwMode="auto">
              <a:xfrm>
                <a:off x="567" y="2023"/>
                <a:ext cx="15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s-ES" altLang="es-CR" sz="1800" smtClean="0">
                    <a:solidFill>
                      <a:srgbClr val="000000"/>
                    </a:solidFill>
                  </a:rPr>
                  <a:t>-</a:t>
                </a:r>
              </a:p>
            </p:txBody>
          </p:sp>
          <p:sp>
            <p:nvSpPr>
              <p:cNvPr id="244" name="Line 305"/>
              <p:cNvSpPr>
                <a:spLocks noChangeShapeType="1"/>
              </p:cNvSpPr>
              <p:nvPr/>
            </p:nvSpPr>
            <p:spPr bwMode="auto">
              <a:xfrm>
                <a:off x="2018" y="1570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45" name="Group 306"/>
              <p:cNvGrpSpPr>
                <a:grpSpLocks/>
              </p:cNvGrpSpPr>
              <p:nvPr/>
            </p:nvGrpSpPr>
            <p:grpSpPr bwMode="auto">
              <a:xfrm>
                <a:off x="1927" y="1669"/>
                <a:ext cx="182" cy="295"/>
                <a:chOff x="3333" y="579"/>
                <a:chExt cx="182" cy="295"/>
              </a:xfrm>
            </p:grpSpPr>
            <p:sp>
              <p:nvSpPr>
                <p:cNvPr id="253" name="Oval 307"/>
                <p:cNvSpPr>
                  <a:spLocks noChangeArrowheads="1"/>
                </p:cNvSpPr>
                <p:nvPr/>
              </p:nvSpPr>
              <p:spPr bwMode="auto">
                <a:xfrm>
                  <a:off x="3333" y="618"/>
                  <a:ext cx="182" cy="22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s-CR" altLang="es-CR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4" name="Rectangle 308"/>
                <p:cNvSpPr>
                  <a:spLocks noChangeArrowheads="1"/>
                </p:cNvSpPr>
                <p:nvPr/>
              </p:nvSpPr>
              <p:spPr bwMode="auto">
                <a:xfrm>
                  <a:off x="3333" y="579"/>
                  <a:ext cx="165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s-ES" altLang="es-CR" sz="1200" smtClean="0">
                      <a:solidFill>
                        <a:srgbClr val="000000"/>
                      </a:solidFill>
                    </a:rPr>
                    <a:t>+</a:t>
                  </a:r>
                </a:p>
              </p:txBody>
            </p:sp>
            <p:sp>
              <p:nvSpPr>
                <p:cNvPr id="255" name="Rectangle 309"/>
                <p:cNvSpPr>
                  <a:spLocks noChangeArrowheads="1"/>
                </p:cNvSpPr>
                <p:nvPr/>
              </p:nvSpPr>
              <p:spPr bwMode="auto">
                <a:xfrm>
                  <a:off x="3359" y="700"/>
                  <a:ext cx="142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s-ES" altLang="es-CR" sz="1200" smtClean="0">
                      <a:solidFill>
                        <a:srgbClr val="000000"/>
                      </a:solidFill>
                    </a:rPr>
                    <a:t>-</a:t>
                  </a:r>
                </a:p>
              </p:txBody>
            </p:sp>
          </p:grpSp>
          <p:sp>
            <p:nvSpPr>
              <p:cNvPr id="246" name="Line 310"/>
              <p:cNvSpPr>
                <a:spLocks noChangeShapeType="1"/>
              </p:cNvSpPr>
              <p:nvPr/>
            </p:nvSpPr>
            <p:spPr bwMode="auto">
              <a:xfrm>
                <a:off x="2018" y="1933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7" name="Line 312"/>
              <p:cNvSpPr>
                <a:spLocks noChangeShapeType="1"/>
              </p:cNvSpPr>
              <p:nvPr/>
            </p:nvSpPr>
            <p:spPr bwMode="auto">
              <a:xfrm>
                <a:off x="2744" y="1562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48" name="Group 313"/>
              <p:cNvGrpSpPr>
                <a:grpSpLocks/>
              </p:cNvGrpSpPr>
              <p:nvPr/>
            </p:nvGrpSpPr>
            <p:grpSpPr bwMode="auto">
              <a:xfrm>
                <a:off x="2653" y="1661"/>
                <a:ext cx="182" cy="295"/>
                <a:chOff x="3333" y="579"/>
                <a:chExt cx="182" cy="295"/>
              </a:xfrm>
            </p:grpSpPr>
            <p:sp>
              <p:nvSpPr>
                <p:cNvPr id="250" name="Oval 314"/>
                <p:cNvSpPr>
                  <a:spLocks noChangeArrowheads="1"/>
                </p:cNvSpPr>
                <p:nvPr/>
              </p:nvSpPr>
              <p:spPr bwMode="auto">
                <a:xfrm>
                  <a:off x="3333" y="618"/>
                  <a:ext cx="182" cy="22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s-CR" altLang="es-CR" sz="18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1" name="Rectangle 315"/>
                <p:cNvSpPr>
                  <a:spLocks noChangeArrowheads="1"/>
                </p:cNvSpPr>
                <p:nvPr/>
              </p:nvSpPr>
              <p:spPr bwMode="auto">
                <a:xfrm>
                  <a:off x="3333" y="579"/>
                  <a:ext cx="165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s-ES" altLang="es-CR" sz="1200" smtClean="0">
                      <a:solidFill>
                        <a:srgbClr val="000000"/>
                      </a:solidFill>
                    </a:rPr>
                    <a:t>+</a:t>
                  </a:r>
                </a:p>
              </p:txBody>
            </p:sp>
            <p:sp>
              <p:nvSpPr>
                <p:cNvPr id="252" name="Rectangle 316"/>
                <p:cNvSpPr>
                  <a:spLocks noChangeArrowheads="1"/>
                </p:cNvSpPr>
                <p:nvPr/>
              </p:nvSpPr>
              <p:spPr bwMode="auto">
                <a:xfrm>
                  <a:off x="3357" y="700"/>
                  <a:ext cx="142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s-ES" altLang="es-CR" sz="1200" smtClean="0">
                      <a:solidFill>
                        <a:srgbClr val="000000"/>
                      </a:solidFill>
                    </a:rPr>
                    <a:t>-</a:t>
                  </a:r>
                </a:p>
              </p:txBody>
            </p:sp>
          </p:grpSp>
          <p:sp>
            <p:nvSpPr>
              <p:cNvPr id="249" name="Line 317"/>
              <p:cNvSpPr>
                <a:spLocks noChangeShapeType="1"/>
              </p:cNvSpPr>
              <p:nvPr/>
            </p:nvSpPr>
            <p:spPr bwMode="auto">
              <a:xfrm>
                <a:off x="2744" y="192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94" name="Group 47"/>
          <p:cNvGrpSpPr>
            <a:grpSpLocks/>
          </p:cNvGrpSpPr>
          <p:nvPr/>
        </p:nvGrpSpPr>
        <p:grpSpPr bwMode="auto">
          <a:xfrm>
            <a:off x="5427026" y="4888723"/>
            <a:ext cx="534464" cy="265603"/>
            <a:chOff x="2363" y="1000"/>
            <a:chExt cx="328" cy="188"/>
          </a:xfrm>
        </p:grpSpPr>
        <p:sp>
          <p:nvSpPr>
            <p:cNvPr id="295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296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298" name="Line 46"/>
            <p:cNvSpPr>
              <a:spLocks noChangeShapeType="1"/>
            </p:cNvSpPr>
            <p:nvPr/>
          </p:nvSpPr>
          <p:spPr bwMode="auto">
            <a:xfrm rot="16200000">
              <a:off x="2561" y="969"/>
              <a:ext cx="0" cy="261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298 Rectángulo"/>
              <p:cNvSpPr/>
              <p:nvPr/>
            </p:nvSpPr>
            <p:spPr>
              <a:xfrm>
                <a:off x="5254666" y="4538261"/>
                <a:ext cx="4775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𝑏𝑐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99" name="29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666" y="4538261"/>
                <a:ext cx="477502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2 Grupo"/>
          <p:cNvGrpSpPr/>
          <p:nvPr/>
        </p:nvGrpSpPr>
        <p:grpSpPr>
          <a:xfrm>
            <a:off x="5794245" y="5264932"/>
            <a:ext cx="302213" cy="465818"/>
            <a:chOff x="5811198" y="5301778"/>
            <a:chExt cx="302213" cy="465818"/>
          </a:xfrm>
        </p:grpSpPr>
        <p:sp>
          <p:nvSpPr>
            <p:cNvPr id="301" name="Oval 307"/>
            <p:cNvSpPr>
              <a:spLocks noChangeArrowheads="1"/>
            </p:cNvSpPr>
            <p:nvPr/>
          </p:nvSpPr>
          <p:spPr bwMode="auto">
            <a:xfrm>
              <a:off x="5811198" y="5337221"/>
              <a:ext cx="302213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CR" altLang="es-CR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02" name="Rectangle 309"/>
            <p:cNvSpPr>
              <a:spLocks noChangeArrowheads="1"/>
            </p:cNvSpPr>
            <p:nvPr/>
          </p:nvSpPr>
          <p:spPr bwMode="auto">
            <a:xfrm>
              <a:off x="5844407" y="5491371"/>
              <a:ext cx="23579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" altLang="es-CR" sz="1200" dirty="0" smtClean="0">
                  <a:solidFill>
                    <a:srgbClr val="000000"/>
                  </a:solidFill>
                </a:rPr>
                <a:t>-</a:t>
              </a:r>
            </a:p>
          </p:txBody>
        </p:sp>
        <p:sp>
          <p:nvSpPr>
            <p:cNvPr id="303" name="Rectangle 309"/>
            <p:cNvSpPr>
              <a:spLocks noChangeArrowheads="1"/>
            </p:cNvSpPr>
            <p:nvPr/>
          </p:nvSpPr>
          <p:spPr bwMode="auto">
            <a:xfrm>
              <a:off x="5825088" y="5301778"/>
              <a:ext cx="2744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" altLang="es-CR" sz="1200" dirty="0">
                  <a:solidFill>
                    <a:srgbClr val="000000"/>
                  </a:solidFill>
                </a:rPr>
                <a:t>+</a:t>
              </a:r>
              <a:endParaRPr lang="es-ES" altLang="es-CR" sz="12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04" name="303 Grupo"/>
          <p:cNvGrpSpPr/>
          <p:nvPr/>
        </p:nvGrpSpPr>
        <p:grpSpPr>
          <a:xfrm>
            <a:off x="7142825" y="5206068"/>
            <a:ext cx="302213" cy="465818"/>
            <a:chOff x="5811198" y="5301778"/>
            <a:chExt cx="302213" cy="465818"/>
          </a:xfrm>
        </p:grpSpPr>
        <p:sp>
          <p:nvSpPr>
            <p:cNvPr id="305" name="Oval 307"/>
            <p:cNvSpPr>
              <a:spLocks noChangeArrowheads="1"/>
            </p:cNvSpPr>
            <p:nvPr/>
          </p:nvSpPr>
          <p:spPr bwMode="auto">
            <a:xfrm>
              <a:off x="5811198" y="5337221"/>
              <a:ext cx="302213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CR" altLang="es-CR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06" name="Rectangle 309"/>
            <p:cNvSpPr>
              <a:spLocks noChangeArrowheads="1"/>
            </p:cNvSpPr>
            <p:nvPr/>
          </p:nvSpPr>
          <p:spPr bwMode="auto">
            <a:xfrm>
              <a:off x="5844407" y="5491371"/>
              <a:ext cx="23579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" altLang="es-CR" sz="1200" dirty="0" smtClean="0">
                  <a:solidFill>
                    <a:srgbClr val="000000"/>
                  </a:solidFill>
                </a:rPr>
                <a:t>-</a:t>
              </a:r>
            </a:p>
          </p:txBody>
        </p:sp>
        <p:sp>
          <p:nvSpPr>
            <p:cNvPr id="307" name="Rectangle 309"/>
            <p:cNvSpPr>
              <a:spLocks noChangeArrowheads="1"/>
            </p:cNvSpPr>
            <p:nvPr/>
          </p:nvSpPr>
          <p:spPr bwMode="auto">
            <a:xfrm>
              <a:off x="5825088" y="5301778"/>
              <a:ext cx="2744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" altLang="es-CR" sz="1200" dirty="0">
                  <a:solidFill>
                    <a:srgbClr val="000000"/>
                  </a:solidFill>
                </a:rPr>
                <a:t>+</a:t>
              </a:r>
              <a:endParaRPr lang="es-ES" altLang="es-CR" sz="1200" dirty="0" smtClean="0">
                <a:solidFill>
                  <a:srgbClr val="000000"/>
                </a:solidFill>
              </a:endParaRPr>
            </a:p>
          </p:txBody>
        </p:sp>
      </p:grpSp>
      <p:cxnSp>
        <p:nvCxnSpPr>
          <p:cNvPr id="308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</p:cNvCxnSpPr>
          <p:nvPr/>
        </p:nvCxnSpPr>
        <p:spPr>
          <a:xfrm>
            <a:off x="5957020" y="5042080"/>
            <a:ext cx="0" cy="2340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</p:cNvCxnSpPr>
          <p:nvPr/>
        </p:nvCxnSpPr>
        <p:spPr>
          <a:xfrm>
            <a:off x="7274760" y="4983509"/>
            <a:ext cx="0" cy="2340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0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5822861" y="5654981"/>
            <a:ext cx="268317" cy="227462"/>
            <a:chOff x="6176852" y="2698817"/>
            <a:chExt cx="292187" cy="249891"/>
          </a:xfrm>
        </p:grpSpPr>
        <p:cxnSp>
          <p:nvCxnSpPr>
            <p:cNvPr id="311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7176034" y="5610948"/>
            <a:ext cx="268317" cy="227462"/>
            <a:chOff x="6176852" y="2698817"/>
            <a:chExt cx="292187" cy="249891"/>
          </a:xfrm>
        </p:grpSpPr>
        <p:cxnSp>
          <p:nvCxnSpPr>
            <p:cNvPr id="316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6137773" y="5366284"/>
                <a:ext cx="2146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0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73" y="5366284"/>
                <a:ext cx="214610" cy="215444"/>
              </a:xfrm>
              <a:prstGeom prst="rect">
                <a:avLst/>
              </a:prstGeom>
              <a:blipFill rotWithShape="1">
                <a:blip r:embed="rId9"/>
                <a:stretch>
                  <a:fillRect l="-14286" b="-8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6788842" y="5321052"/>
                <a:ext cx="2974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1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842" y="5321052"/>
                <a:ext cx="297454" cy="215444"/>
              </a:xfrm>
              <a:prstGeom prst="rect">
                <a:avLst/>
              </a:prstGeom>
              <a:blipFill rotWithShape="1">
                <a:blip r:embed="rId15"/>
                <a:stretch>
                  <a:fillRect l="-10417" r="-6250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Text Box 135"/>
          <p:cNvSpPr txBox="1">
            <a:spLocks noChangeArrowheads="1"/>
          </p:cNvSpPr>
          <p:nvPr/>
        </p:nvSpPr>
        <p:spPr bwMode="auto">
          <a:xfrm>
            <a:off x="4078818" y="1773238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CR" sz="1800" dirty="0" smtClean="0">
                <a:solidFill>
                  <a:srgbClr val="000000"/>
                </a:solidFill>
              </a:rPr>
              <a:t>-</a:t>
            </a:r>
          </a:p>
        </p:txBody>
      </p:sp>
      <p:sp>
        <p:nvSpPr>
          <p:cNvPr id="323" name="Text Box 175"/>
          <p:cNvSpPr txBox="1">
            <a:spLocks noChangeArrowheads="1"/>
          </p:cNvSpPr>
          <p:nvPr/>
        </p:nvSpPr>
        <p:spPr bwMode="auto">
          <a:xfrm>
            <a:off x="2133602" y="1217616"/>
            <a:ext cx="2792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CR" sz="1200" dirty="0" smtClean="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324" name="Text Box 176"/>
          <p:cNvSpPr txBox="1">
            <a:spLocks noChangeArrowheads="1"/>
          </p:cNvSpPr>
          <p:nvPr/>
        </p:nvSpPr>
        <p:spPr bwMode="auto">
          <a:xfrm>
            <a:off x="2159002" y="2133602"/>
            <a:ext cx="2792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CR" sz="1200" smtClean="0">
                <a:solidFill>
                  <a:srgbClr val="000000"/>
                </a:solidFill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4777259" y="5549047"/>
                <a:ext cx="257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6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259" y="5549047"/>
                <a:ext cx="257506" cy="215444"/>
              </a:xfrm>
              <a:prstGeom prst="rect">
                <a:avLst/>
              </a:prstGeom>
              <a:blipFill rotWithShape="1">
                <a:blip r:embed="rId16"/>
                <a:stretch>
                  <a:fillRect l="-19048" r="-4762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7" name="Straight Arrow Connector 47">
            <a:extLst>
              <a:ext uri="{FF2B5EF4-FFF2-40B4-BE49-F238E27FC236}">
                <a16:creationId xmlns="" xmlns:a16="http://schemas.microsoft.com/office/drawing/2014/main" id="{CC9920A1-4C43-4BD2-9B16-02E0D726886D}"/>
              </a:ext>
            </a:extLst>
          </p:cNvPr>
          <p:cNvCxnSpPr>
            <a:cxnSpLocks/>
          </p:cNvCxnSpPr>
          <p:nvPr/>
        </p:nvCxnSpPr>
        <p:spPr>
          <a:xfrm flipV="1">
            <a:off x="4704582" y="5522214"/>
            <a:ext cx="0" cy="22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20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0572083" y="5316599"/>
                <a:ext cx="11956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=62.5 </m:t>
                      </m:r>
                      <m:r>
                        <a:rPr lang="es-CR" sz="1400" b="0" i="1" smtClean="0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1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080" y="5316599"/>
                <a:ext cx="1195647" cy="215444"/>
              </a:xfrm>
              <a:prstGeom prst="rect">
                <a:avLst/>
              </a:prstGeom>
              <a:blipFill rotWithShape="1">
                <a:blip r:embed="rId2"/>
                <a:stretch>
                  <a:fillRect l="-3061" r="-3571" b="-1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0539751" y="5706246"/>
                <a:ext cx="9840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400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s-CR" sz="1400" b="0" i="1" smtClean="0">
                          <a:latin typeface="Cambria Math"/>
                        </a:rPr>
                        <m:t>3 </m:t>
                      </m:r>
                      <m:r>
                        <a:rPr lang="es-CR" sz="1400" b="0" i="1" smtClean="0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2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749" y="5706246"/>
                <a:ext cx="984052" cy="215444"/>
              </a:xfrm>
              <a:prstGeom prst="rect">
                <a:avLst/>
              </a:prstGeom>
              <a:blipFill rotWithShape="1">
                <a:blip r:embed="rId3"/>
                <a:stretch>
                  <a:fillRect l="-4348" r="-4348" b="-1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144 CuadroTexto"/>
              <p:cNvSpPr txBox="1"/>
              <p:nvPr/>
            </p:nvSpPr>
            <p:spPr>
              <a:xfrm>
                <a:off x="10482538" y="4853444"/>
                <a:ext cx="13747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R" sz="1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=4.38</m:t>
                      </m:r>
                      <m:r>
                        <a:rPr lang="es-CR" sz="1400" i="1">
                          <a:latin typeface="Cambria Math"/>
                        </a:rPr>
                        <m:t> </m:t>
                      </m:r>
                      <m:r>
                        <a:rPr lang="es-CR" sz="1400" i="1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5" name="14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535" y="4853440"/>
                <a:ext cx="1374735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103 Grupo"/>
          <p:cNvGrpSpPr/>
          <p:nvPr/>
        </p:nvGrpSpPr>
        <p:grpSpPr>
          <a:xfrm flipH="1">
            <a:off x="1715227" y="5007329"/>
            <a:ext cx="46730" cy="488820"/>
            <a:chOff x="4755833" y="1260500"/>
            <a:chExt cx="76507" cy="798156"/>
          </a:xfrm>
        </p:grpSpPr>
        <p:grpSp>
          <p:nvGrpSpPr>
            <p:cNvPr id="193" name="Group 145">
              <a:extLst>
                <a:ext uri="{FF2B5EF4-FFF2-40B4-BE49-F238E27FC236}">
                  <a16:creationId xmlns="" xmlns:a16="http://schemas.microsoft.com/office/drawing/2014/main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196" name="Straight Connector 146">
                <a:extLst>
                  <a:ext uri="{FF2B5EF4-FFF2-40B4-BE49-F238E27FC236}">
                    <a16:creationId xmlns="" xmlns:a16="http://schemas.microsoft.com/office/drawing/2014/main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47">
                <a:extLst>
                  <a:ext uri="{FF2B5EF4-FFF2-40B4-BE49-F238E27FC236}">
                    <a16:creationId xmlns="" xmlns:a16="http://schemas.microsoft.com/office/drawing/2014/main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48">
                <a:extLst>
                  <a:ext uri="{FF2B5EF4-FFF2-40B4-BE49-F238E27FC236}">
                    <a16:creationId xmlns="" xmlns:a16="http://schemas.microsoft.com/office/drawing/2014/main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49">
                <a:extLst>
                  <a:ext uri="{FF2B5EF4-FFF2-40B4-BE49-F238E27FC236}">
                    <a16:creationId xmlns="" xmlns:a16="http://schemas.microsoft.com/office/drawing/2014/main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150">
                <a:extLst>
                  <a:ext uri="{FF2B5EF4-FFF2-40B4-BE49-F238E27FC236}">
                    <a16:creationId xmlns="" xmlns:a16="http://schemas.microsoft.com/office/drawing/2014/main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151">
                <a:extLst>
                  <a:ext uri="{FF2B5EF4-FFF2-40B4-BE49-F238E27FC236}">
                    <a16:creationId xmlns="" xmlns:a16="http://schemas.microsoft.com/office/drawing/2014/main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152">
                <a:extLst>
                  <a:ext uri="{FF2B5EF4-FFF2-40B4-BE49-F238E27FC236}">
                    <a16:creationId xmlns="" xmlns:a16="http://schemas.microsoft.com/office/drawing/2014/main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153">
                <a:extLst>
                  <a:ext uri="{FF2B5EF4-FFF2-40B4-BE49-F238E27FC236}">
                    <a16:creationId xmlns="" xmlns:a16="http://schemas.microsoft.com/office/drawing/2014/main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154">
                <a:extLst>
                  <a:ext uri="{FF2B5EF4-FFF2-40B4-BE49-F238E27FC236}">
                    <a16:creationId xmlns="" xmlns:a16="http://schemas.microsoft.com/office/drawing/2014/main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4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60500"/>
              <a:ext cx="0" cy="32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93355" y="1859035"/>
              <a:ext cx="1427" cy="1996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47">
            <a:extLst>
              <a:ext uri="{FF2B5EF4-FFF2-40B4-BE49-F238E27FC236}">
                <a16:creationId xmlns="" xmlns:a16="http://schemas.microsoft.com/office/drawing/2014/main" id="{CC9920A1-4C43-4BD2-9B16-02E0D726886D}"/>
              </a:ext>
            </a:extLst>
          </p:cNvPr>
          <p:cNvCxnSpPr>
            <a:cxnSpLocks/>
          </p:cNvCxnSpPr>
          <p:nvPr/>
        </p:nvCxnSpPr>
        <p:spPr>
          <a:xfrm flipH="1" flipV="1">
            <a:off x="1563299" y="5620531"/>
            <a:ext cx="1594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1750608" y="5007329"/>
            <a:ext cx="36764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839566" y="5254311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9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566" y="5254311"/>
                <a:ext cx="293350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14583" r="-4167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2512286" y="5006021"/>
            <a:ext cx="0" cy="2340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110 Grupo"/>
          <p:cNvGrpSpPr/>
          <p:nvPr/>
        </p:nvGrpSpPr>
        <p:grpSpPr>
          <a:xfrm>
            <a:off x="2417166" y="5240032"/>
            <a:ext cx="190239" cy="316053"/>
            <a:chOff x="2173184" y="3373444"/>
            <a:chExt cx="308759" cy="516058"/>
          </a:xfrm>
        </p:grpSpPr>
        <p:sp>
          <p:nvSpPr>
            <p:cNvPr id="191" name="190 Elipse"/>
            <p:cNvSpPr/>
            <p:nvPr/>
          </p:nvSpPr>
          <p:spPr>
            <a:xfrm>
              <a:off x="2173184" y="3373444"/>
              <a:ext cx="308759" cy="516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2000"/>
            </a:p>
          </p:txBody>
        </p:sp>
        <p:cxnSp>
          <p:nvCxnSpPr>
            <p:cNvPr id="192" name="Straight Arrow Connector 195">
              <a:extLst>
                <a:ext uri="{FF2B5EF4-FFF2-40B4-BE49-F238E27FC236}">
                  <a16:creationId xmlns="" xmlns:a16="http://schemas.microsoft.com/office/drawing/2014/main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3" y="3527332"/>
              <a:ext cx="0" cy="267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  <a:stCxn id="191" idx="4"/>
          </p:cNvCxnSpPr>
          <p:nvPr/>
        </p:nvCxnSpPr>
        <p:spPr>
          <a:xfrm>
            <a:off x="2512286" y="5556085"/>
            <a:ext cx="0" cy="285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 flipH="1">
                <a:off x="2731429" y="5312516"/>
                <a:ext cx="4562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latin typeface="Cambria Math"/>
                            </a:rPr>
                            <m:t>5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3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31429" y="5312516"/>
                <a:ext cx="456279" cy="215444"/>
              </a:xfrm>
              <a:prstGeom prst="rect">
                <a:avLst/>
              </a:prstGeom>
              <a:blipFill rotWithShape="1">
                <a:blip r:embed="rId6"/>
                <a:stretch>
                  <a:fillRect l="-8000" r="-4000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2379148" y="5724679"/>
            <a:ext cx="268317" cy="227462"/>
            <a:chOff x="6176852" y="2698817"/>
            <a:chExt cx="292187" cy="249891"/>
          </a:xfrm>
        </p:grpSpPr>
        <p:cxnSp>
          <p:nvCxnSpPr>
            <p:cNvPr id="187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199552" y="5504551"/>
            <a:ext cx="1538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199550" y="5069645"/>
                <a:ext cx="9712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2.5</m:t>
                          </m:r>
                          <m:r>
                            <a:rPr lang="es-CR" sz="1400" i="1">
                              <a:latin typeface="Cambria Math"/>
                            </a:rPr>
                            <m:t>𝐾</m:t>
                          </m:r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/>
                              <a:ea typeface="Cambria Math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6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50" y="5069645"/>
                <a:ext cx="97122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403" r="-3774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116 Grupo"/>
          <p:cNvGrpSpPr/>
          <p:nvPr/>
        </p:nvGrpSpPr>
        <p:grpSpPr>
          <a:xfrm flipH="1">
            <a:off x="4572584" y="5013675"/>
            <a:ext cx="46730" cy="549166"/>
            <a:chOff x="4755833" y="1260500"/>
            <a:chExt cx="76507" cy="896690"/>
          </a:xfrm>
        </p:grpSpPr>
        <p:grpSp>
          <p:nvGrpSpPr>
            <p:cNvPr id="175" name="Group 145">
              <a:extLst>
                <a:ext uri="{FF2B5EF4-FFF2-40B4-BE49-F238E27FC236}">
                  <a16:creationId xmlns="" xmlns:a16="http://schemas.microsoft.com/office/drawing/2014/main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178" name="Straight Connector 146">
                <a:extLst>
                  <a:ext uri="{FF2B5EF4-FFF2-40B4-BE49-F238E27FC236}">
                    <a16:creationId xmlns="" xmlns:a16="http://schemas.microsoft.com/office/drawing/2014/main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47">
                <a:extLst>
                  <a:ext uri="{FF2B5EF4-FFF2-40B4-BE49-F238E27FC236}">
                    <a16:creationId xmlns="" xmlns:a16="http://schemas.microsoft.com/office/drawing/2014/main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48">
                <a:extLst>
                  <a:ext uri="{FF2B5EF4-FFF2-40B4-BE49-F238E27FC236}">
                    <a16:creationId xmlns="" xmlns:a16="http://schemas.microsoft.com/office/drawing/2014/main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49">
                <a:extLst>
                  <a:ext uri="{FF2B5EF4-FFF2-40B4-BE49-F238E27FC236}">
                    <a16:creationId xmlns="" xmlns:a16="http://schemas.microsoft.com/office/drawing/2014/main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50">
                <a:extLst>
                  <a:ext uri="{FF2B5EF4-FFF2-40B4-BE49-F238E27FC236}">
                    <a16:creationId xmlns="" xmlns:a16="http://schemas.microsoft.com/office/drawing/2014/main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51">
                <a:extLst>
                  <a:ext uri="{FF2B5EF4-FFF2-40B4-BE49-F238E27FC236}">
                    <a16:creationId xmlns="" xmlns:a16="http://schemas.microsoft.com/office/drawing/2014/main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52">
                <a:extLst>
                  <a:ext uri="{FF2B5EF4-FFF2-40B4-BE49-F238E27FC236}">
                    <a16:creationId xmlns="" xmlns:a16="http://schemas.microsoft.com/office/drawing/2014/main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53">
                <a:extLst>
                  <a:ext uri="{FF2B5EF4-FFF2-40B4-BE49-F238E27FC236}">
                    <a16:creationId xmlns="" xmlns:a16="http://schemas.microsoft.com/office/drawing/2014/main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54">
                <a:extLst>
                  <a:ext uri="{FF2B5EF4-FFF2-40B4-BE49-F238E27FC236}">
                    <a16:creationId xmlns="" xmlns:a16="http://schemas.microsoft.com/office/drawing/2014/main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6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60500"/>
              <a:ext cx="0" cy="32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3355" y="1859035"/>
              <a:ext cx="0" cy="2981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4680248" y="5263246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0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248" y="5263246"/>
                <a:ext cx="293350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14583" r="-4167" b="-1290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Group 47"/>
          <p:cNvGrpSpPr>
            <a:grpSpLocks/>
          </p:cNvGrpSpPr>
          <p:nvPr/>
        </p:nvGrpSpPr>
        <p:grpSpPr bwMode="auto">
          <a:xfrm rot="16200000">
            <a:off x="3977598" y="5108205"/>
            <a:ext cx="500022" cy="266311"/>
            <a:chOff x="2154" y="1000"/>
            <a:chExt cx="454" cy="188"/>
          </a:xfrm>
        </p:grpSpPr>
        <p:sp>
          <p:nvSpPr>
            <p:cNvPr id="171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72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73" name="Line 45"/>
            <p:cNvSpPr>
              <a:spLocks noChangeShapeType="1"/>
            </p:cNvSpPr>
            <p:nvPr/>
          </p:nvSpPr>
          <p:spPr bwMode="auto">
            <a:xfrm rot="5400000">
              <a:off x="2258" y="995"/>
              <a:ext cx="1" cy="209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74" name="Line 46"/>
            <p:cNvSpPr>
              <a:spLocks noChangeShapeType="1"/>
            </p:cNvSpPr>
            <p:nvPr/>
          </p:nvSpPr>
          <p:spPr bwMode="auto">
            <a:xfrm rot="-5400000">
              <a:off x="2520" y="1010"/>
              <a:ext cx="0" cy="177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121 Rectángulo"/>
              <p:cNvSpPr/>
              <p:nvPr/>
            </p:nvSpPr>
            <p:spPr>
              <a:xfrm>
                <a:off x="3603424" y="5258341"/>
                <a:ext cx="4821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22" name="12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424" y="5258341"/>
                <a:ext cx="482119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101241" y="5441694"/>
            <a:ext cx="268317" cy="509305"/>
            <a:chOff x="6176852" y="2389183"/>
            <a:chExt cx="292187" cy="559525"/>
          </a:xfrm>
        </p:grpSpPr>
        <p:cxnSp>
          <p:nvCxnSpPr>
            <p:cNvPr id="167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389183"/>
              <a:ext cx="0" cy="4725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460493" y="5566118"/>
            <a:ext cx="268317" cy="360000"/>
            <a:chOff x="6176852" y="2553210"/>
            <a:chExt cx="292187" cy="395498"/>
          </a:xfrm>
        </p:grpSpPr>
        <p:cxnSp>
          <p:nvCxnSpPr>
            <p:cNvPr id="163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553210"/>
              <a:ext cx="0" cy="3085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124 Grupo"/>
          <p:cNvGrpSpPr/>
          <p:nvPr/>
        </p:nvGrpSpPr>
        <p:grpSpPr>
          <a:xfrm>
            <a:off x="8321390" y="4989939"/>
            <a:ext cx="190239" cy="835206"/>
            <a:chOff x="6782241" y="3118703"/>
            <a:chExt cx="190239" cy="835206"/>
          </a:xfrm>
        </p:grpSpPr>
        <p:cxnSp>
          <p:nvCxnSpPr>
            <p:cNvPr id="158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877360" y="3719898"/>
              <a:ext cx="0" cy="2340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158 Grupo"/>
            <p:cNvGrpSpPr/>
            <p:nvPr/>
          </p:nvGrpSpPr>
          <p:grpSpPr>
            <a:xfrm rot="10800000">
              <a:off x="6782241" y="3403845"/>
              <a:ext cx="190239" cy="316053"/>
              <a:chOff x="2173184" y="3373444"/>
              <a:chExt cx="308759" cy="516058"/>
            </a:xfrm>
          </p:grpSpPr>
          <p:sp>
            <p:nvSpPr>
              <p:cNvPr id="161" name="160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162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0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161" idx="4"/>
            </p:cNvCxnSpPr>
            <p:nvPr/>
          </p:nvCxnSpPr>
          <p:spPr>
            <a:xfrm rot="10800000">
              <a:off x="6877360" y="3118703"/>
              <a:ext cx="0" cy="2851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125 Grupo"/>
          <p:cNvGrpSpPr/>
          <p:nvPr/>
        </p:nvGrpSpPr>
        <p:grpSpPr>
          <a:xfrm>
            <a:off x="9250819" y="5002148"/>
            <a:ext cx="268317" cy="1014431"/>
            <a:chOff x="10240288" y="3236171"/>
            <a:chExt cx="292187" cy="1114458"/>
          </a:xfrm>
        </p:grpSpPr>
        <p:grpSp>
          <p:nvGrpSpPr>
            <p:cNvPr id="141" name="Group 135">
              <a:extLst>
                <a:ext uri="{FF2B5EF4-FFF2-40B4-BE49-F238E27FC236}">
                  <a16:creationId xmlns="" xmlns:a16="http://schemas.microsoft.com/office/drawing/2014/main" id="{D8D775AA-505E-4D39-AF1F-3B88F05CF36F}"/>
                </a:ext>
              </a:extLst>
            </p:cNvPr>
            <p:cNvGrpSpPr/>
            <p:nvPr/>
          </p:nvGrpSpPr>
          <p:grpSpPr>
            <a:xfrm rot="5400000">
              <a:off x="10238976" y="3906556"/>
              <a:ext cx="290336" cy="76507"/>
              <a:chOff x="7529811" y="3713163"/>
              <a:chExt cx="640072" cy="158750"/>
            </a:xfrm>
          </p:grpSpPr>
          <p:cxnSp>
            <p:nvCxnSpPr>
              <p:cNvPr id="149" name="Straight Connector 136">
                <a:extLst>
                  <a:ext uri="{FF2B5EF4-FFF2-40B4-BE49-F238E27FC236}">
                    <a16:creationId xmlns="" xmlns:a16="http://schemas.microsoft.com/office/drawing/2014/main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37">
                <a:extLst>
                  <a:ext uri="{FF2B5EF4-FFF2-40B4-BE49-F238E27FC236}">
                    <a16:creationId xmlns="" xmlns:a16="http://schemas.microsoft.com/office/drawing/2014/main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38">
                <a:extLst>
                  <a:ext uri="{FF2B5EF4-FFF2-40B4-BE49-F238E27FC236}">
                    <a16:creationId xmlns="" xmlns:a16="http://schemas.microsoft.com/office/drawing/2014/main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39">
                <a:extLst>
                  <a:ext uri="{FF2B5EF4-FFF2-40B4-BE49-F238E27FC236}">
                    <a16:creationId xmlns="" xmlns:a16="http://schemas.microsoft.com/office/drawing/2014/main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40">
                <a:extLst>
                  <a:ext uri="{FF2B5EF4-FFF2-40B4-BE49-F238E27FC236}">
                    <a16:creationId xmlns="" xmlns:a16="http://schemas.microsoft.com/office/drawing/2014/main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41">
                <a:extLst>
                  <a:ext uri="{FF2B5EF4-FFF2-40B4-BE49-F238E27FC236}">
                    <a16:creationId xmlns="" xmlns:a16="http://schemas.microsoft.com/office/drawing/2014/main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42">
                <a:extLst>
                  <a:ext uri="{FF2B5EF4-FFF2-40B4-BE49-F238E27FC236}">
                    <a16:creationId xmlns="" xmlns:a16="http://schemas.microsoft.com/office/drawing/2014/main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43">
                <a:extLst>
                  <a:ext uri="{FF2B5EF4-FFF2-40B4-BE49-F238E27FC236}">
                    <a16:creationId xmlns="" xmlns:a16="http://schemas.microsoft.com/office/drawing/2014/main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44">
                <a:extLst>
                  <a:ext uri="{FF2B5EF4-FFF2-40B4-BE49-F238E27FC236}">
                    <a16:creationId xmlns="" xmlns:a16="http://schemas.microsoft.com/office/drawing/2014/main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Straight Connector 218">
              <a:extLst>
                <a:ext uri="{FF2B5EF4-FFF2-40B4-BE49-F238E27FC236}">
                  <a16:creationId xmlns="" xmlns:a16="http://schemas.microsoft.com/office/drawing/2014/main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10369139" y="3236171"/>
              <a:ext cx="0" cy="5634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10240288" y="4100738"/>
              <a:ext cx="292187" cy="249891"/>
              <a:chOff x="6176852" y="2698817"/>
              <a:chExt cx="292187" cy="249891"/>
            </a:xfrm>
          </p:grpSpPr>
          <p:cxnSp>
            <p:nvCxnSpPr>
              <p:cNvPr id="144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10068942" y="4916207"/>
                <a:ext cx="2146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7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942" y="4916207"/>
                <a:ext cx="214610" cy="215444"/>
              </a:xfrm>
              <a:prstGeom prst="rect">
                <a:avLst/>
              </a:prstGeom>
              <a:blipFill rotWithShape="1">
                <a:blip r:embed="rId9"/>
                <a:stretch>
                  <a:fillRect l="-14286" b="-8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127 CuadroTexto"/>
              <p:cNvSpPr txBox="1"/>
              <p:nvPr/>
            </p:nvSpPr>
            <p:spPr>
              <a:xfrm>
                <a:off x="9490696" y="5328920"/>
                <a:ext cx="447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s-CR" sz="12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R" sz="12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28" name="12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696" y="5328920"/>
                <a:ext cx="447367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Line 46"/>
          <p:cNvSpPr>
            <a:spLocks noChangeShapeType="1"/>
          </p:cNvSpPr>
          <p:nvPr/>
        </p:nvSpPr>
        <p:spPr bwMode="auto">
          <a:xfrm rot="16200000">
            <a:off x="8624482" y="3643364"/>
            <a:ext cx="0" cy="2694082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129 Rectángulo"/>
              <p:cNvSpPr/>
              <p:nvPr/>
            </p:nvSpPr>
            <p:spPr>
              <a:xfrm>
                <a:off x="7645949" y="4455001"/>
                <a:ext cx="675441" cy="534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R" sz="1400" i="1">
                              <a:latin typeface="Cambria Math"/>
                            </a:rPr>
                            <m:t>𝑗</m:t>
                          </m:r>
                          <m:r>
                            <a:rPr lang="es-CR" sz="14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𝑏𝑐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30" name="12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949" y="4455001"/>
                <a:ext cx="675441" cy="534826"/>
              </a:xfrm>
              <a:prstGeom prst="rect">
                <a:avLst/>
              </a:prstGeom>
              <a:blipFill rotWithShape="1">
                <a:blip r:embed="rId11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 flipH="1">
                <a:off x="8620682" y="5368712"/>
                <a:ext cx="4562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latin typeface="Cambria Math"/>
                            </a:rPr>
                            <m:t>5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1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20682" y="5368712"/>
                <a:ext cx="456279" cy="215444"/>
              </a:xfrm>
              <a:prstGeom prst="rect">
                <a:avLst/>
              </a:prstGeom>
              <a:blipFill rotWithShape="1">
                <a:blip r:embed="rId12"/>
                <a:stretch>
                  <a:fillRect l="-8000" r="-4000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8282351" y="5772019"/>
            <a:ext cx="268317" cy="227462"/>
            <a:chOff x="6176852" y="2698817"/>
            <a:chExt cx="292187" cy="249891"/>
          </a:xfrm>
        </p:grpSpPr>
        <p:cxnSp>
          <p:nvCxnSpPr>
            <p:cNvPr id="133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4317601" y="4738316"/>
                <a:ext cx="2974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6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601" y="4738316"/>
                <a:ext cx="297454" cy="215444"/>
              </a:xfrm>
              <a:prstGeom prst="rect">
                <a:avLst/>
              </a:prstGeom>
              <a:blipFill rotWithShape="1">
                <a:blip r:embed="rId13"/>
                <a:stretch>
                  <a:fillRect l="-8163" r="-6122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4" name="Group 47"/>
          <p:cNvGrpSpPr>
            <a:grpSpLocks/>
          </p:cNvGrpSpPr>
          <p:nvPr/>
        </p:nvGrpSpPr>
        <p:grpSpPr bwMode="auto">
          <a:xfrm>
            <a:off x="5427026" y="4888723"/>
            <a:ext cx="534464" cy="265603"/>
            <a:chOff x="2363" y="1000"/>
            <a:chExt cx="328" cy="188"/>
          </a:xfrm>
        </p:grpSpPr>
        <p:sp>
          <p:nvSpPr>
            <p:cNvPr id="295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296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298" name="Line 46"/>
            <p:cNvSpPr>
              <a:spLocks noChangeShapeType="1"/>
            </p:cNvSpPr>
            <p:nvPr/>
          </p:nvSpPr>
          <p:spPr bwMode="auto">
            <a:xfrm rot="16200000">
              <a:off x="2561" y="969"/>
              <a:ext cx="0" cy="261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298 Rectángulo"/>
              <p:cNvSpPr/>
              <p:nvPr/>
            </p:nvSpPr>
            <p:spPr>
              <a:xfrm>
                <a:off x="5254666" y="4538261"/>
                <a:ext cx="4775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𝑏𝑐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99" name="29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666" y="4538261"/>
                <a:ext cx="477502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2 Grupo"/>
          <p:cNvGrpSpPr/>
          <p:nvPr/>
        </p:nvGrpSpPr>
        <p:grpSpPr>
          <a:xfrm>
            <a:off x="5794245" y="5264932"/>
            <a:ext cx="302213" cy="465818"/>
            <a:chOff x="5811198" y="5301778"/>
            <a:chExt cx="302213" cy="465818"/>
          </a:xfrm>
        </p:grpSpPr>
        <p:sp>
          <p:nvSpPr>
            <p:cNvPr id="301" name="Oval 307"/>
            <p:cNvSpPr>
              <a:spLocks noChangeArrowheads="1"/>
            </p:cNvSpPr>
            <p:nvPr/>
          </p:nvSpPr>
          <p:spPr bwMode="auto">
            <a:xfrm>
              <a:off x="5811198" y="5337221"/>
              <a:ext cx="302213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CR" altLang="es-CR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02" name="Rectangle 309"/>
            <p:cNvSpPr>
              <a:spLocks noChangeArrowheads="1"/>
            </p:cNvSpPr>
            <p:nvPr/>
          </p:nvSpPr>
          <p:spPr bwMode="auto">
            <a:xfrm>
              <a:off x="5844407" y="5491371"/>
              <a:ext cx="23579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" altLang="es-CR" sz="1200" dirty="0" smtClean="0">
                  <a:solidFill>
                    <a:srgbClr val="000000"/>
                  </a:solidFill>
                </a:rPr>
                <a:t>-</a:t>
              </a:r>
            </a:p>
          </p:txBody>
        </p:sp>
        <p:sp>
          <p:nvSpPr>
            <p:cNvPr id="303" name="Rectangle 309"/>
            <p:cNvSpPr>
              <a:spLocks noChangeArrowheads="1"/>
            </p:cNvSpPr>
            <p:nvPr/>
          </p:nvSpPr>
          <p:spPr bwMode="auto">
            <a:xfrm>
              <a:off x="5825088" y="5301778"/>
              <a:ext cx="2744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" altLang="es-CR" sz="1200" dirty="0">
                  <a:solidFill>
                    <a:srgbClr val="000000"/>
                  </a:solidFill>
                </a:rPr>
                <a:t>+</a:t>
              </a:r>
              <a:endParaRPr lang="es-ES" altLang="es-CR" sz="1200" dirty="0" smtClean="0">
                <a:solidFill>
                  <a:srgbClr val="000000"/>
                </a:solidFill>
              </a:endParaRPr>
            </a:p>
          </p:txBody>
        </p:sp>
      </p:grpSp>
      <p:cxnSp>
        <p:nvCxnSpPr>
          <p:cNvPr id="308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</p:cNvCxnSpPr>
          <p:nvPr/>
        </p:nvCxnSpPr>
        <p:spPr>
          <a:xfrm>
            <a:off x="5957020" y="5042080"/>
            <a:ext cx="0" cy="2340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0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5822861" y="5654981"/>
            <a:ext cx="268317" cy="227462"/>
            <a:chOff x="6176852" y="2698817"/>
            <a:chExt cx="292187" cy="249891"/>
          </a:xfrm>
        </p:grpSpPr>
        <p:cxnSp>
          <p:nvCxnSpPr>
            <p:cNvPr id="311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6137773" y="5366284"/>
                <a:ext cx="2146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0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73" y="5366284"/>
                <a:ext cx="214610" cy="215444"/>
              </a:xfrm>
              <a:prstGeom prst="rect">
                <a:avLst/>
              </a:prstGeom>
              <a:blipFill rotWithShape="1">
                <a:blip r:embed="rId9"/>
                <a:stretch>
                  <a:fillRect l="-14286" b="-8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6468808" y="5535790"/>
                <a:ext cx="7481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</a:rPr>
                        <m:t>𝑗</m:t>
                      </m:r>
                      <m:r>
                        <a:rPr lang="es-CR" sz="1400" b="0" i="1" smtClean="0">
                          <a:latin typeface="Cambria Math"/>
                          <a:ea typeface="Cambria Math"/>
                        </a:rPr>
                        <m:t>𝜔</m:t>
                      </m:r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𝑏𝑐</m:t>
                          </m:r>
                        </m:sub>
                      </m:sSub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1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808" y="5535790"/>
                <a:ext cx="748154" cy="215444"/>
              </a:xfrm>
              <a:prstGeom prst="rect">
                <a:avLst/>
              </a:prstGeom>
              <a:blipFill rotWithShape="1">
                <a:blip r:embed="rId15"/>
                <a:stretch>
                  <a:fillRect l="-7317" r="-2439" b="-3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Text Box 120"/>
          <p:cNvSpPr txBox="1">
            <a:spLocks noChangeArrowheads="1"/>
          </p:cNvSpPr>
          <p:nvPr/>
        </p:nvSpPr>
        <p:spPr bwMode="auto">
          <a:xfrm>
            <a:off x="692151" y="423863"/>
            <a:ext cx="2082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CR" sz="1800" smtClean="0">
                <a:solidFill>
                  <a:srgbClr val="000000"/>
                </a:solidFill>
              </a:rPr>
              <a:t>Teorema de Miller:</a:t>
            </a:r>
          </a:p>
        </p:txBody>
      </p:sp>
      <p:sp>
        <p:nvSpPr>
          <p:cNvPr id="258" name="Rectangle 121"/>
          <p:cNvSpPr>
            <a:spLocks noChangeArrowheads="1"/>
          </p:cNvSpPr>
          <p:nvPr/>
        </p:nvSpPr>
        <p:spPr bwMode="auto">
          <a:xfrm>
            <a:off x="2156886" y="979488"/>
            <a:ext cx="577849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CR" altLang="es-CR" sz="1800" smtClean="0">
              <a:solidFill>
                <a:srgbClr val="000000"/>
              </a:solidFill>
            </a:endParaRPr>
          </a:p>
        </p:txBody>
      </p:sp>
      <p:sp>
        <p:nvSpPr>
          <p:cNvPr id="259" name="Line 122"/>
          <p:cNvSpPr>
            <a:spLocks noChangeShapeType="1"/>
          </p:cNvSpPr>
          <p:nvPr/>
        </p:nvSpPr>
        <p:spPr bwMode="auto">
          <a:xfrm flipH="1">
            <a:off x="1390653" y="1052513"/>
            <a:ext cx="7662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p:sp>
        <p:nvSpPr>
          <p:cNvPr id="260" name="Line 123"/>
          <p:cNvSpPr>
            <a:spLocks noChangeShapeType="1"/>
          </p:cNvSpPr>
          <p:nvPr/>
        </p:nvSpPr>
        <p:spPr bwMode="auto">
          <a:xfrm>
            <a:off x="2734735" y="1052513"/>
            <a:ext cx="1056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p:sp>
        <p:nvSpPr>
          <p:cNvPr id="261" name="Oval 124"/>
          <p:cNvSpPr>
            <a:spLocks noChangeArrowheads="1"/>
          </p:cNvSpPr>
          <p:nvPr/>
        </p:nvSpPr>
        <p:spPr bwMode="auto">
          <a:xfrm>
            <a:off x="1255186" y="1022350"/>
            <a:ext cx="97367" cy="71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CR" altLang="es-CR" sz="1800" smtClean="0">
              <a:solidFill>
                <a:srgbClr val="000000"/>
              </a:solidFill>
            </a:endParaRPr>
          </a:p>
        </p:txBody>
      </p:sp>
      <p:sp>
        <p:nvSpPr>
          <p:cNvPr id="262" name="Oval 125"/>
          <p:cNvSpPr>
            <a:spLocks noChangeArrowheads="1"/>
          </p:cNvSpPr>
          <p:nvPr/>
        </p:nvSpPr>
        <p:spPr bwMode="auto">
          <a:xfrm>
            <a:off x="3790952" y="1009650"/>
            <a:ext cx="97367" cy="71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CR" altLang="es-CR" sz="1800" smtClean="0">
              <a:solidFill>
                <a:srgbClr val="000000"/>
              </a:solidFill>
            </a:endParaRPr>
          </a:p>
        </p:txBody>
      </p:sp>
      <p:sp>
        <p:nvSpPr>
          <p:cNvPr id="263" name="Line 126"/>
          <p:cNvSpPr>
            <a:spLocks noChangeShapeType="1"/>
          </p:cNvSpPr>
          <p:nvPr/>
        </p:nvSpPr>
        <p:spPr bwMode="auto">
          <a:xfrm flipH="1">
            <a:off x="1390651" y="1987550"/>
            <a:ext cx="10562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p:sp>
        <p:nvSpPr>
          <p:cNvPr id="264" name="Line 127"/>
          <p:cNvSpPr>
            <a:spLocks noChangeShapeType="1"/>
          </p:cNvSpPr>
          <p:nvPr/>
        </p:nvSpPr>
        <p:spPr bwMode="auto">
          <a:xfrm>
            <a:off x="2254251" y="1987550"/>
            <a:ext cx="153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p:sp>
        <p:nvSpPr>
          <p:cNvPr id="265" name="Oval 128"/>
          <p:cNvSpPr>
            <a:spLocks noChangeArrowheads="1"/>
          </p:cNvSpPr>
          <p:nvPr/>
        </p:nvSpPr>
        <p:spPr bwMode="auto">
          <a:xfrm>
            <a:off x="1255186" y="1957391"/>
            <a:ext cx="97367" cy="71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CR" altLang="es-CR" sz="1800" smtClean="0">
              <a:solidFill>
                <a:srgbClr val="000000"/>
              </a:solidFill>
            </a:endParaRPr>
          </a:p>
        </p:txBody>
      </p:sp>
      <p:sp>
        <p:nvSpPr>
          <p:cNvPr id="266" name="Oval 129"/>
          <p:cNvSpPr>
            <a:spLocks noChangeArrowheads="1"/>
          </p:cNvSpPr>
          <p:nvPr/>
        </p:nvSpPr>
        <p:spPr bwMode="auto">
          <a:xfrm>
            <a:off x="3790952" y="1944691"/>
            <a:ext cx="97367" cy="71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CR" altLang="es-CR" sz="1800" smtClean="0">
              <a:solidFill>
                <a:srgbClr val="000000"/>
              </a:solidFill>
            </a:endParaRPr>
          </a:p>
        </p:txBody>
      </p:sp>
      <p:sp>
        <p:nvSpPr>
          <p:cNvPr id="267" name="Rectangle 130"/>
          <p:cNvSpPr>
            <a:spLocks noChangeArrowheads="1"/>
          </p:cNvSpPr>
          <p:nvPr/>
        </p:nvSpPr>
        <p:spPr bwMode="auto">
          <a:xfrm>
            <a:off x="935567" y="1401766"/>
            <a:ext cx="3722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CR" altLang="es-CR" sz="1200" noProof="1" smtClean="0">
                <a:solidFill>
                  <a:srgbClr val="000000"/>
                </a:solidFill>
              </a:rPr>
              <a:t>V</a:t>
            </a:r>
            <a:r>
              <a:rPr lang="es-ES" altLang="es-CR" sz="12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8" name="Rectangle 131"/>
          <p:cNvSpPr>
            <a:spLocks noChangeArrowheads="1"/>
          </p:cNvSpPr>
          <p:nvPr/>
        </p:nvSpPr>
        <p:spPr bwMode="auto">
          <a:xfrm>
            <a:off x="3790951" y="1339852"/>
            <a:ext cx="3722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CR" altLang="es-CR" sz="1200" noProof="1" smtClean="0">
                <a:solidFill>
                  <a:srgbClr val="000000"/>
                </a:solidFill>
              </a:rPr>
              <a:t>V</a:t>
            </a:r>
            <a:r>
              <a:rPr lang="es-ES" altLang="es-CR" sz="12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9" name="Text Box 132"/>
          <p:cNvSpPr txBox="1">
            <a:spLocks noChangeArrowheads="1"/>
          </p:cNvSpPr>
          <p:nvPr/>
        </p:nvSpPr>
        <p:spPr bwMode="auto">
          <a:xfrm>
            <a:off x="3981451" y="835026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CR" sz="1800" smtClean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270" name="Text Box 133"/>
          <p:cNvSpPr txBox="1">
            <a:spLocks noChangeArrowheads="1"/>
          </p:cNvSpPr>
          <p:nvPr/>
        </p:nvSpPr>
        <p:spPr bwMode="auto">
          <a:xfrm>
            <a:off x="717551" y="908051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CR" sz="1800" smtClean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271" name="Text Box 134"/>
          <p:cNvSpPr txBox="1">
            <a:spLocks noChangeArrowheads="1"/>
          </p:cNvSpPr>
          <p:nvPr/>
        </p:nvSpPr>
        <p:spPr bwMode="auto">
          <a:xfrm>
            <a:off x="622300" y="1771650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CR" sz="1800" smtClean="0">
                <a:solidFill>
                  <a:srgbClr val="000000"/>
                </a:solidFill>
              </a:rPr>
              <a:t>-</a:t>
            </a:r>
          </a:p>
        </p:txBody>
      </p:sp>
      <p:sp>
        <p:nvSpPr>
          <p:cNvPr id="272" name="Text Box 135"/>
          <p:cNvSpPr txBox="1">
            <a:spLocks noChangeArrowheads="1"/>
          </p:cNvSpPr>
          <p:nvPr/>
        </p:nvSpPr>
        <p:spPr bwMode="auto">
          <a:xfrm>
            <a:off x="4078818" y="1773238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CR" sz="1800" dirty="0" smtClean="0">
                <a:solidFill>
                  <a:srgbClr val="000000"/>
                </a:solidFill>
              </a:rPr>
              <a:t>-</a:t>
            </a:r>
          </a:p>
        </p:txBody>
      </p:sp>
      <p:sp>
        <p:nvSpPr>
          <p:cNvPr id="273" name="Rectangle 137"/>
          <p:cNvSpPr>
            <a:spLocks noChangeArrowheads="1"/>
          </p:cNvSpPr>
          <p:nvPr/>
        </p:nvSpPr>
        <p:spPr bwMode="auto">
          <a:xfrm>
            <a:off x="1871133" y="2279653"/>
            <a:ext cx="3937000" cy="13684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CR" altLang="es-CR" sz="1800" smtClean="0">
              <a:solidFill>
                <a:srgbClr val="000000"/>
              </a:solidFill>
            </a:endParaRPr>
          </a:p>
        </p:txBody>
      </p:sp>
      <p:sp>
        <p:nvSpPr>
          <p:cNvPr id="274" name="Line 140"/>
          <p:cNvSpPr>
            <a:spLocks noChangeShapeType="1"/>
          </p:cNvSpPr>
          <p:nvPr/>
        </p:nvSpPr>
        <p:spPr bwMode="auto">
          <a:xfrm flipH="1">
            <a:off x="4525435" y="2492375"/>
            <a:ext cx="1090084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p:sp>
        <p:nvSpPr>
          <p:cNvPr id="275" name="Line 141"/>
          <p:cNvSpPr>
            <a:spLocks noChangeShapeType="1"/>
          </p:cNvSpPr>
          <p:nvPr/>
        </p:nvSpPr>
        <p:spPr bwMode="auto">
          <a:xfrm>
            <a:off x="5545669" y="2493963"/>
            <a:ext cx="8276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p:sp>
        <p:nvSpPr>
          <p:cNvPr id="276" name="Oval 142"/>
          <p:cNvSpPr>
            <a:spLocks noChangeArrowheads="1"/>
          </p:cNvSpPr>
          <p:nvPr/>
        </p:nvSpPr>
        <p:spPr bwMode="auto">
          <a:xfrm>
            <a:off x="6373286" y="2451100"/>
            <a:ext cx="78316" cy="71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CR" altLang="es-CR" sz="1800" smtClean="0">
              <a:solidFill>
                <a:srgbClr val="000000"/>
              </a:solidFill>
            </a:endParaRPr>
          </a:p>
        </p:txBody>
      </p:sp>
      <p:sp>
        <p:nvSpPr>
          <p:cNvPr id="277" name="Line 143"/>
          <p:cNvSpPr>
            <a:spLocks noChangeShapeType="1"/>
          </p:cNvSpPr>
          <p:nvPr/>
        </p:nvSpPr>
        <p:spPr bwMode="auto">
          <a:xfrm flipH="1">
            <a:off x="4525433" y="3429000"/>
            <a:ext cx="7958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p:sp>
        <p:nvSpPr>
          <p:cNvPr id="278" name="Line 144"/>
          <p:cNvSpPr>
            <a:spLocks noChangeShapeType="1"/>
          </p:cNvSpPr>
          <p:nvPr/>
        </p:nvSpPr>
        <p:spPr bwMode="auto">
          <a:xfrm>
            <a:off x="5168900" y="3429000"/>
            <a:ext cx="12043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p:sp>
        <p:nvSpPr>
          <p:cNvPr id="279" name="Oval 145"/>
          <p:cNvSpPr>
            <a:spLocks noChangeArrowheads="1"/>
          </p:cNvSpPr>
          <p:nvPr/>
        </p:nvSpPr>
        <p:spPr bwMode="auto">
          <a:xfrm>
            <a:off x="6373286" y="3386141"/>
            <a:ext cx="78316" cy="71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CR" altLang="es-CR" sz="1800" smtClean="0">
              <a:solidFill>
                <a:srgbClr val="000000"/>
              </a:solidFill>
            </a:endParaRPr>
          </a:p>
        </p:txBody>
      </p:sp>
      <p:sp>
        <p:nvSpPr>
          <p:cNvPr id="280" name="Rectangle 146"/>
          <p:cNvSpPr>
            <a:spLocks noChangeArrowheads="1"/>
          </p:cNvSpPr>
          <p:nvPr/>
        </p:nvSpPr>
        <p:spPr bwMode="auto">
          <a:xfrm>
            <a:off x="3983567" y="2781302"/>
            <a:ext cx="3722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CR" sz="1200" smtClean="0">
                <a:solidFill>
                  <a:srgbClr val="000000"/>
                </a:solidFill>
              </a:rPr>
              <a:t>V1</a:t>
            </a:r>
          </a:p>
        </p:txBody>
      </p:sp>
      <p:sp>
        <p:nvSpPr>
          <p:cNvPr id="281" name="Rectangle 147"/>
          <p:cNvSpPr>
            <a:spLocks noChangeArrowheads="1"/>
          </p:cNvSpPr>
          <p:nvPr/>
        </p:nvSpPr>
        <p:spPr bwMode="auto">
          <a:xfrm>
            <a:off x="6373284" y="2781302"/>
            <a:ext cx="3722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CR" altLang="es-CR" sz="1200" noProof="1" smtClean="0">
                <a:solidFill>
                  <a:srgbClr val="000000"/>
                </a:solidFill>
              </a:rPr>
              <a:t>V</a:t>
            </a:r>
            <a:r>
              <a:rPr lang="es-ES" altLang="es-CR" sz="12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82" name="Text Box 148"/>
          <p:cNvSpPr txBox="1">
            <a:spLocks noChangeArrowheads="1"/>
          </p:cNvSpPr>
          <p:nvPr/>
        </p:nvSpPr>
        <p:spPr bwMode="auto">
          <a:xfrm>
            <a:off x="6523567" y="2276476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CR" sz="1800" smtClean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283" name="Text Box 149"/>
          <p:cNvSpPr txBox="1">
            <a:spLocks noChangeArrowheads="1"/>
          </p:cNvSpPr>
          <p:nvPr/>
        </p:nvSpPr>
        <p:spPr bwMode="auto">
          <a:xfrm>
            <a:off x="6523567" y="3284538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CR" sz="1800" smtClean="0">
                <a:solidFill>
                  <a:srgbClr val="000000"/>
                </a:solidFill>
              </a:rPr>
              <a:t>-</a:t>
            </a:r>
          </a:p>
        </p:txBody>
      </p:sp>
      <p:sp>
        <p:nvSpPr>
          <p:cNvPr id="284" name="Rectangle 150"/>
          <p:cNvSpPr>
            <a:spLocks noChangeArrowheads="1"/>
          </p:cNvSpPr>
          <p:nvPr/>
        </p:nvSpPr>
        <p:spPr bwMode="auto">
          <a:xfrm>
            <a:off x="2114552" y="2422525"/>
            <a:ext cx="45508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CR" altLang="es-CR" sz="1800" smtClean="0">
              <a:solidFill>
                <a:srgbClr val="000000"/>
              </a:solidFill>
            </a:endParaRPr>
          </a:p>
        </p:txBody>
      </p:sp>
      <p:sp>
        <p:nvSpPr>
          <p:cNvPr id="285" name="Line 151"/>
          <p:cNvSpPr>
            <a:spLocks noChangeShapeType="1"/>
          </p:cNvSpPr>
          <p:nvPr/>
        </p:nvSpPr>
        <p:spPr bwMode="auto">
          <a:xfrm flipH="1">
            <a:off x="1515536" y="2495550"/>
            <a:ext cx="5990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p:sp>
        <p:nvSpPr>
          <p:cNvPr id="286" name="Line 152"/>
          <p:cNvSpPr>
            <a:spLocks noChangeShapeType="1"/>
          </p:cNvSpPr>
          <p:nvPr/>
        </p:nvSpPr>
        <p:spPr bwMode="auto">
          <a:xfrm>
            <a:off x="2569636" y="2495550"/>
            <a:ext cx="7514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p:sp>
        <p:nvSpPr>
          <p:cNvPr id="287" name="Oval 153"/>
          <p:cNvSpPr>
            <a:spLocks noChangeArrowheads="1"/>
          </p:cNvSpPr>
          <p:nvPr/>
        </p:nvSpPr>
        <p:spPr bwMode="auto">
          <a:xfrm>
            <a:off x="1407586" y="2465391"/>
            <a:ext cx="78316" cy="714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CR" altLang="es-CR" sz="1800" smtClean="0">
              <a:solidFill>
                <a:srgbClr val="000000"/>
              </a:solidFill>
            </a:endParaRPr>
          </a:p>
        </p:txBody>
      </p:sp>
      <p:sp>
        <p:nvSpPr>
          <p:cNvPr id="288" name="Line 154"/>
          <p:cNvSpPr>
            <a:spLocks noChangeShapeType="1"/>
          </p:cNvSpPr>
          <p:nvPr/>
        </p:nvSpPr>
        <p:spPr bwMode="auto">
          <a:xfrm flipH="1">
            <a:off x="1515536" y="3430588"/>
            <a:ext cx="8276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p:sp>
        <p:nvSpPr>
          <p:cNvPr id="289" name="Line 155"/>
          <p:cNvSpPr>
            <a:spLocks noChangeShapeType="1"/>
          </p:cNvSpPr>
          <p:nvPr/>
        </p:nvSpPr>
        <p:spPr bwMode="auto">
          <a:xfrm>
            <a:off x="2192867" y="3430588"/>
            <a:ext cx="11281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p:sp>
        <p:nvSpPr>
          <p:cNvPr id="290" name="Oval 156"/>
          <p:cNvSpPr>
            <a:spLocks noChangeArrowheads="1"/>
          </p:cNvSpPr>
          <p:nvPr/>
        </p:nvSpPr>
        <p:spPr bwMode="auto">
          <a:xfrm>
            <a:off x="1407586" y="3400425"/>
            <a:ext cx="78316" cy="71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CR" altLang="es-CR" sz="1800" smtClean="0">
              <a:solidFill>
                <a:srgbClr val="000000"/>
              </a:solidFill>
            </a:endParaRPr>
          </a:p>
        </p:txBody>
      </p:sp>
      <p:sp>
        <p:nvSpPr>
          <p:cNvPr id="291" name="Rectangle 157"/>
          <p:cNvSpPr>
            <a:spLocks noChangeArrowheads="1"/>
          </p:cNvSpPr>
          <p:nvPr/>
        </p:nvSpPr>
        <p:spPr bwMode="auto">
          <a:xfrm>
            <a:off x="1155700" y="2844802"/>
            <a:ext cx="3722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CR" altLang="es-CR" sz="1200" noProof="1" smtClean="0">
                <a:solidFill>
                  <a:srgbClr val="000000"/>
                </a:solidFill>
              </a:rPr>
              <a:t>V</a:t>
            </a:r>
            <a:r>
              <a:rPr lang="es-ES" altLang="es-CR" sz="12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2" name="Rectangle 158"/>
          <p:cNvSpPr>
            <a:spLocks noChangeArrowheads="1"/>
          </p:cNvSpPr>
          <p:nvPr/>
        </p:nvSpPr>
        <p:spPr bwMode="auto">
          <a:xfrm>
            <a:off x="3545417" y="2784477"/>
            <a:ext cx="3722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CR" altLang="es-CR" sz="1200" noProof="1" smtClean="0">
                <a:solidFill>
                  <a:srgbClr val="000000"/>
                </a:solidFill>
              </a:rPr>
              <a:t>V</a:t>
            </a:r>
            <a:r>
              <a:rPr lang="es-ES" altLang="es-CR" sz="12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3" name="Text Box 159"/>
          <p:cNvSpPr txBox="1">
            <a:spLocks noChangeArrowheads="1"/>
          </p:cNvSpPr>
          <p:nvPr/>
        </p:nvSpPr>
        <p:spPr bwMode="auto">
          <a:xfrm>
            <a:off x="986367" y="2351088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CR" sz="1800" smtClean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297" name="Text Box 160"/>
          <p:cNvSpPr txBox="1">
            <a:spLocks noChangeArrowheads="1"/>
          </p:cNvSpPr>
          <p:nvPr/>
        </p:nvSpPr>
        <p:spPr bwMode="auto">
          <a:xfrm>
            <a:off x="912284" y="3214688"/>
            <a:ext cx="261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CR" sz="1800" smtClean="0">
                <a:solidFill>
                  <a:srgbClr val="000000"/>
                </a:solidFill>
              </a:rPr>
              <a:t>-</a:t>
            </a:r>
          </a:p>
        </p:txBody>
      </p:sp>
      <p:sp>
        <p:nvSpPr>
          <p:cNvPr id="300" name="Line 161"/>
          <p:cNvSpPr>
            <a:spLocks noChangeShapeType="1"/>
          </p:cNvSpPr>
          <p:nvPr/>
        </p:nvSpPr>
        <p:spPr bwMode="auto">
          <a:xfrm>
            <a:off x="3321051" y="24955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p:grpSp>
        <p:nvGrpSpPr>
          <p:cNvPr id="322" name="Group 162"/>
          <p:cNvGrpSpPr>
            <a:grpSpLocks/>
          </p:cNvGrpSpPr>
          <p:nvPr/>
        </p:nvGrpSpPr>
        <p:grpSpPr bwMode="auto">
          <a:xfrm>
            <a:off x="3168638" y="2652717"/>
            <a:ext cx="302933" cy="468313"/>
            <a:chOff x="3333" y="579"/>
            <a:chExt cx="182" cy="295"/>
          </a:xfrm>
        </p:grpSpPr>
        <p:sp>
          <p:nvSpPr>
            <p:cNvPr id="323" name="Oval 163"/>
            <p:cNvSpPr>
              <a:spLocks noChangeArrowheads="1"/>
            </p:cNvSpPr>
            <p:nvPr/>
          </p:nvSpPr>
          <p:spPr bwMode="auto">
            <a:xfrm>
              <a:off x="3333" y="618"/>
              <a:ext cx="182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CR" altLang="es-CR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24" name="Rectangle 164"/>
            <p:cNvSpPr>
              <a:spLocks noChangeArrowheads="1"/>
            </p:cNvSpPr>
            <p:nvPr/>
          </p:nvSpPr>
          <p:spPr bwMode="auto">
            <a:xfrm>
              <a:off x="3333" y="579"/>
              <a:ext cx="1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" altLang="es-CR" sz="1200" smtClean="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325" name="Rectangle 165"/>
            <p:cNvSpPr>
              <a:spLocks noChangeArrowheads="1"/>
            </p:cNvSpPr>
            <p:nvPr/>
          </p:nvSpPr>
          <p:spPr bwMode="auto">
            <a:xfrm>
              <a:off x="3359" y="700"/>
              <a:ext cx="1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" altLang="es-CR" sz="1200" smtClean="0">
                  <a:solidFill>
                    <a:srgbClr val="000000"/>
                  </a:solidFill>
                </a:rPr>
                <a:t>-</a:t>
              </a:r>
            </a:p>
          </p:txBody>
        </p:sp>
      </p:grpSp>
      <p:sp>
        <p:nvSpPr>
          <p:cNvPr id="326" name="Line 166"/>
          <p:cNvSpPr>
            <a:spLocks noChangeShapeType="1"/>
          </p:cNvSpPr>
          <p:nvPr/>
        </p:nvSpPr>
        <p:spPr bwMode="auto">
          <a:xfrm>
            <a:off x="3321051" y="30718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p:sp>
        <p:nvSpPr>
          <p:cNvPr id="327" name="Line 167"/>
          <p:cNvSpPr>
            <a:spLocks noChangeShapeType="1"/>
          </p:cNvSpPr>
          <p:nvPr/>
        </p:nvSpPr>
        <p:spPr bwMode="auto">
          <a:xfrm>
            <a:off x="4525433" y="24828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p:sp>
        <p:nvSpPr>
          <p:cNvPr id="328" name="Oval 169"/>
          <p:cNvSpPr>
            <a:spLocks noChangeArrowheads="1"/>
          </p:cNvSpPr>
          <p:nvPr/>
        </p:nvSpPr>
        <p:spPr bwMode="auto">
          <a:xfrm>
            <a:off x="4375153" y="2701928"/>
            <a:ext cx="300567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CR" altLang="es-CR" sz="1800" smtClean="0">
              <a:solidFill>
                <a:srgbClr val="000000"/>
              </a:solidFill>
            </a:endParaRPr>
          </a:p>
        </p:txBody>
      </p:sp>
      <p:sp>
        <p:nvSpPr>
          <p:cNvPr id="329" name="Line 172"/>
          <p:cNvSpPr>
            <a:spLocks noChangeShapeType="1"/>
          </p:cNvSpPr>
          <p:nvPr/>
        </p:nvSpPr>
        <p:spPr bwMode="auto">
          <a:xfrm>
            <a:off x="4525433" y="30591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p:sp>
        <p:nvSpPr>
          <p:cNvPr id="330" name="Line 173"/>
          <p:cNvSpPr>
            <a:spLocks noChangeShapeType="1"/>
          </p:cNvSpPr>
          <p:nvPr/>
        </p:nvSpPr>
        <p:spPr bwMode="auto">
          <a:xfrm>
            <a:off x="5327651" y="2492378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p:sp>
        <p:nvSpPr>
          <p:cNvPr id="331" name="Rectangle 139"/>
          <p:cNvSpPr>
            <a:spLocks noChangeArrowheads="1"/>
          </p:cNvSpPr>
          <p:nvPr/>
        </p:nvSpPr>
        <p:spPr bwMode="auto">
          <a:xfrm rot="5400000">
            <a:off x="5187970" y="2847997"/>
            <a:ext cx="339725" cy="2063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CR" altLang="es-CR" sz="1800" smtClean="0">
              <a:solidFill>
                <a:srgbClr val="000000"/>
              </a:solidFill>
            </a:endParaRPr>
          </a:p>
        </p:txBody>
      </p:sp>
      <p:sp>
        <p:nvSpPr>
          <p:cNvPr id="332" name="Line 174"/>
          <p:cNvSpPr>
            <a:spLocks noChangeShapeType="1"/>
          </p:cNvSpPr>
          <p:nvPr/>
        </p:nvSpPr>
        <p:spPr bwMode="auto">
          <a:xfrm flipV="1">
            <a:off x="4538133" y="27813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p:sp>
        <p:nvSpPr>
          <p:cNvPr id="333" name="Text Box 175"/>
          <p:cNvSpPr txBox="1">
            <a:spLocks noChangeArrowheads="1"/>
          </p:cNvSpPr>
          <p:nvPr/>
        </p:nvSpPr>
        <p:spPr bwMode="auto">
          <a:xfrm>
            <a:off x="2133602" y="1217616"/>
            <a:ext cx="2792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CR" sz="1200" dirty="0" smtClean="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334" name="Text Box 176"/>
          <p:cNvSpPr txBox="1">
            <a:spLocks noChangeArrowheads="1"/>
          </p:cNvSpPr>
          <p:nvPr/>
        </p:nvSpPr>
        <p:spPr bwMode="auto">
          <a:xfrm>
            <a:off x="2159002" y="2133602"/>
            <a:ext cx="2792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CR" sz="1200" smtClean="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335" name="Text Box 177"/>
          <p:cNvSpPr txBox="1">
            <a:spLocks noChangeArrowheads="1"/>
          </p:cNvSpPr>
          <p:nvPr/>
        </p:nvSpPr>
        <p:spPr bwMode="auto">
          <a:xfrm>
            <a:off x="5520268" y="2781302"/>
            <a:ext cx="2792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CR" sz="1200" smtClean="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336" name="Text Box 178"/>
          <p:cNvSpPr txBox="1">
            <a:spLocks noChangeArrowheads="1"/>
          </p:cNvSpPr>
          <p:nvPr/>
        </p:nvSpPr>
        <p:spPr bwMode="auto">
          <a:xfrm>
            <a:off x="3983568" y="2952752"/>
            <a:ext cx="2792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CR" sz="1200" smtClean="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337" name="Line 179"/>
          <p:cNvSpPr>
            <a:spLocks noChangeShapeType="1"/>
          </p:cNvSpPr>
          <p:nvPr/>
        </p:nvSpPr>
        <p:spPr bwMode="auto">
          <a:xfrm>
            <a:off x="4078819" y="2997200"/>
            <a:ext cx="2899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p:grpSp>
        <p:nvGrpSpPr>
          <p:cNvPr id="338" name="337 Grupo"/>
          <p:cNvGrpSpPr/>
          <p:nvPr/>
        </p:nvGrpSpPr>
        <p:grpSpPr>
          <a:xfrm>
            <a:off x="7179640" y="5002148"/>
            <a:ext cx="190239" cy="835206"/>
            <a:chOff x="6782241" y="3118703"/>
            <a:chExt cx="190239" cy="835206"/>
          </a:xfrm>
        </p:grpSpPr>
        <p:cxnSp>
          <p:nvCxnSpPr>
            <p:cNvPr id="339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877360" y="3719898"/>
              <a:ext cx="0" cy="2340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0" name="339 Grupo"/>
            <p:cNvGrpSpPr/>
            <p:nvPr/>
          </p:nvGrpSpPr>
          <p:grpSpPr>
            <a:xfrm rot="10800000">
              <a:off x="6782241" y="3403845"/>
              <a:ext cx="190239" cy="316053"/>
              <a:chOff x="2173184" y="3373444"/>
              <a:chExt cx="308759" cy="516058"/>
            </a:xfrm>
          </p:grpSpPr>
          <p:sp>
            <p:nvSpPr>
              <p:cNvPr id="342" name="341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343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1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342" idx="4"/>
            </p:cNvCxnSpPr>
            <p:nvPr/>
          </p:nvCxnSpPr>
          <p:spPr>
            <a:xfrm rot="10800000">
              <a:off x="6877360" y="3118703"/>
              <a:ext cx="0" cy="2851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7140601" y="5784228"/>
            <a:ext cx="268317" cy="227462"/>
            <a:chOff x="6176852" y="2698817"/>
            <a:chExt cx="292187" cy="249891"/>
          </a:xfrm>
        </p:grpSpPr>
        <p:cxnSp>
          <p:nvCxnSpPr>
            <p:cNvPr id="345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9" name="Group 47"/>
          <p:cNvGrpSpPr>
            <a:grpSpLocks/>
          </p:cNvGrpSpPr>
          <p:nvPr/>
        </p:nvGrpSpPr>
        <p:grpSpPr bwMode="auto">
          <a:xfrm rot="16200000">
            <a:off x="7578380" y="5108206"/>
            <a:ext cx="500022" cy="266311"/>
            <a:chOff x="2154" y="1000"/>
            <a:chExt cx="454" cy="188"/>
          </a:xfrm>
        </p:grpSpPr>
        <p:sp>
          <p:nvSpPr>
            <p:cNvPr id="350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351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352" name="Line 45"/>
            <p:cNvSpPr>
              <a:spLocks noChangeShapeType="1"/>
            </p:cNvSpPr>
            <p:nvPr/>
          </p:nvSpPr>
          <p:spPr bwMode="auto">
            <a:xfrm rot="5400000">
              <a:off x="2258" y="995"/>
              <a:ext cx="1" cy="209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353" name="Line 46"/>
            <p:cNvSpPr>
              <a:spLocks noChangeShapeType="1"/>
            </p:cNvSpPr>
            <p:nvPr/>
          </p:nvSpPr>
          <p:spPr bwMode="auto">
            <a:xfrm rot="-5400000">
              <a:off x="2520" y="1010"/>
              <a:ext cx="0" cy="177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5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7702023" y="5441695"/>
            <a:ext cx="268317" cy="509305"/>
            <a:chOff x="6176852" y="2389183"/>
            <a:chExt cx="292187" cy="559525"/>
          </a:xfrm>
        </p:grpSpPr>
        <p:cxnSp>
          <p:nvCxnSpPr>
            <p:cNvPr id="355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389183"/>
              <a:ext cx="0" cy="4725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Text Box 214"/>
              <p:cNvSpPr txBox="1">
                <a:spLocks noChangeArrowheads="1"/>
              </p:cNvSpPr>
              <p:nvPr/>
            </p:nvSpPr>
            <p:spPr bwMode="auto">
              <a:xfrm>
                <a:off x="8309625" y="3306787"/>
                <a:ext cx="1796004" cy="598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R" sz="1600" i="1">
                              <a:latin typeface="Cambria Math"/>
                            </a:rPr>
                            <m:t>𝑗</m:t>
                          </m:r>
                          <m:r>
                            <a:rPr lang="es-CR" sz="16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𝑏𝑐</m:t>
                              </m:r>
                            </m:sub>
                          </m:sSub>
                        </m:den>
                      </m:f>
                      <m:r>
                        <a:rPr lang="es-CR" sz="16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es-CR" sz="1200" i="1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200" i="1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R" sz="12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s-CR" sz="1200" i="1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ES" altLang="es-CR" sz="1400" baseline="-25000" dirty="0" smtClean="0">
                  <a:solidFill>
                    <a:srgbClr val="000000"/>
                  </a:solidFill>
                  <a:cs typeface="Arial" charset="0"/>
                </a:endParaRPr>
              </a:p>
            </p:txBody>
          </p:sp>
        </mc:Choice>
        <mc:Fallback xmlns="">
          <p:sp>
            <p:nvSpPr>
              <p:cNvPr id="359" name="Text 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09625" y="3306787"/>
                <a:ext cx="1796004" cy="5981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Rectángulo"/>
              <p:cNvSpPr/>
              <p:nvPr/>
            </p:nvSpPr>
            <p:spPr>
              <a:xfrm>
                <a:off x="8511629" y="2882109"/>
                <a:ext cx="160909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50</m:t>
                          </m:r>
                          <m:r>
                            <a:rPr lang="es-CR" sz="14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𝑏</m:t>
                          </m:r>
                          <m:r>
                            <a:rPr lang="es-CR" sz="1400" i="1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s-CR" sz="1400" i="1" smtClean="0">
                          <a:latin typeface="Cambria Math"/>
                          <a:ea typeface="Cambria Math"/>
                        </a:rPr>
                        <m:t>≫</m:t>
                      </m:r>
                      <m:r>
                        <a:rPr lang="es-CR" sz="1400" i="1">
                          <a:latin typeface="Cambria Math"/>
                        </a:rPr>
                        <m:t>𝑗</m:t>
                      </m:r>
                      <m:r>
                        <a:rPr lang="es-CR" sz="1400" i="1">
                          <a:latin typeface="Cambria Math"/>
                          <a:ea typeface="Cambria Math"/>
                        </a:rPr>
                        <m:t>𝜔</m:t>
                      </m:r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𝑏𝑐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𝑏</m:t>
                          </m:r>
                          <m:r>
                            <a:rPr lang="es-CR" sz="1400" i="1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" name="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629" y="2882109"/>
                <a:ext cx="1609095" cy="307777"/>
              </a:xfrm>
              <a:prstGeom prst="rect">
                <a:avLst/>
              </a:prstGeom>
              <a:blipFill rotWithShape="1">
                <a:blip r:embed="rId1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4777259" y="5549047"/>
                <a:ext cx="257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6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259" y="5549047"/>
                <a:ext cx="257506" cy="215444"/>
              </a:xfrm>
              <a:prstGeom prst="rect">
                <a:avLst/>
              </a:prstGeom>
              <a:blipFill rotWithShape="1">
                <a:blip r:embed="rId18"/>
                <a:stretch>
                  <a:fillRect l="-19048" r="-4762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7" name="Straight Arrow Connector 47">
            <a:extLst>
              <a:ext uri="{FF2B5EF4-FFF2-40B4-BE49-F238E27FC236}">
                <a16:creationId xmlns="" xmlns:a16="http://schemas.microsoft.com/office/drawing/2014/main" id="{CC9920A1-4C43-4BD2-9B16-02E0D726886D}"/>
              </a:ext>
            </a:extLst>
          </p:cNvPr>
          <p:cNvCxnSpPr>
            <a:cxnSpLocks/>
          </p:cNvCxnSpPr>
          <p:nvPr/>
        </p:nvCxnSpPr>
        <p:spPr>
          <a:xfrm flipV="1">
            <a:off x="4704582" y="5522214"/>
            <a:ext cx="0" cy="22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31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0572083" y="5316599"/>
                <a:ext cx="11956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=62.5 </m:t>
                      </m:r>
                      <m:r>
                        <a:rPr lang="es-CR" sz="1400" b="0" i="1" smtClean="0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1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080" y="5316599"/>
                <a:ext cx="1195647" cy="215444"/>
              </a:xfrm>
              <a:prstGeom prst="rect">
                <a:avLst/>
              </a:prstGeom>
              <a:blipFill rotWithShape="1">
                <a:blip r:embed="rId2"/>
                <a:stretch>
                  <a:fillRect l="-3061" r="-3571" b="-1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0539751" y="5706246"/>
                <a:ext cx="9840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400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s-CR" sz="1400" b="0" i="1" smtClean="0">
                          <a:latin typeface="Cambria Math"/>
                        </a:rPr>
                        <m:t>3 </m:t>
                      </m:r>
                      <m:r>
                        <a:rPr lang="es-CR" sz="1400" b="0" i="1" smtClean="0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2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749" y="5706246"/>
                <a:ext cx="984052" cy="215444"/>
              </a:xfrm>
              <a:prstGeom prst="rect">
                <a:avLst/>
              </a:prstGeom>
              <a:blipFill rotWithShape="1">
                <a:blip r:embed="rId3"/>
                <a:stretch>
                  <a:fillRect l="-4348" r="-4348" b="-1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144 CuadroTexto"/>
              <p:cNvSpPr txBox="1"/>
              <p:nvPr/>
            </p:nvSpPr>
            <p:spPr>
              <a:xfrm>
                <a:off x="10482538" y="4853444"/>
                <a:ext cx="13747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R" sz="1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=4.38</m:t>
                      </m:r>
                      <m:r>
                        <a:rPr lang="es-CR" sz="1400" i="1">
                          <a:latin typeface="Cambria Math"/>
                        </a:rPr>
                        <m:t> </m:t>
                      </m:r>
                      <m:r>
                        <a:rPr lang="es-CR" sz="1400" i="1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5" name="14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535" y="4853440"/>
                <a:ext cx="1374735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103 Grupo"/>
          <p:cNvGrpSpPr/>
          <p:nvPr/>
        </p:nvGrpSpPr>
        <p:grpSpPr>
          <a:xfrm flipH="1">
            <a:off x="1715227" y="5007329"/>
            <a:ext cx="46730" cy="488820"/>
            <a:chOff x="4755833" y="1260500"/>
            <a:chExt cx="76507" cy="798156"/>
          </a:xfrm>
        </p:grpSpPr>
        <p:grpSp>
          <p:nvGrpSpPr>
            <p:cNvPr id="193" name="Group 145">
              <a:extLst>
                <a:ext uri="{FF2B5EF4-FFF2-40B4-BE49-F238E27FC236}">
                  <a16:creationId xmlns="" xmlns:a16="http://schemas.microsoft.com/office/drawing/2014/main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196" name="Straight Connector 146">
                <a:extLst>
                  <a:ext uri="{FF2B5EF4-FFF2-40B4-BE49-F238E27FC236}">
                    <a16:creationId xmlns="" xmlns:a16="http://schemas.microsoft.com/office/drawing/2014/main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47">
                <a:extLst>
                  <a:ext uri="{FF2B5EF4-FFF2-40B4-BE49-F238E27FC236}">
                    <a16:creationId xmlns="" xmlns:a16="http://schemas.microsoft.com/office/drawing/2014/main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48">
                <a:extLst>
                  <a:ext uri="{FF2B5EF4-FFF2-40B4-BE49-F238E27FC236}">
                    <a16:creationId xmlns="" xmlns:a16="http://schemas.microsoft.com/office/drawing/2014/main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49">
                <a:extLst>
                  <a:ext uri="{FF2B5EF4-FFF2-40B4-BE49-F238E27FC236}">
                    <a16:creationId xmlns="" xmlns:a16="http://schemas.microsoft.com/office/drawing/2014/main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150">
                <a:extLst>
                  <a:ext uri="{FF2B5EF4-FFF2-40B4-BE49-F238E27FC236}">
                    <a16:creationId xmlns="" xmlns:a16="http://schemas.microsoft.com/office/drawing/2014/main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151">
                <a:extLst>
                  <a:ext uri="{FF2B5EF4-FFF2-40B4-BE49-F238E27FC236}">
                    <a16:creationId xmlns="" xmlns:a16="http://schemas.microsoft.com/office/drawing/2014/main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152">
                <a:extLst>
                  <a:ext uri="{FF2B5EF4-FFF2-40B4-BE49-F238E27FC236}">
                    <a16:creationId xmlns="" xmlns:a16="http://schemas.microsoft.com/office/drawing/2014/main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153">
                <a:extLst>
                  <a:ext uri="{FF2B5EF4-FFF2-40B4-BE49-F238E27FC236}">
                    <a16:creationId xmlns="" xmlns:a16="http://schemas.microsoft.com/office/drawing/2014/main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154">
                <a:extLst>
                  <a:ext uri="{FF2B5EF4-FFF2-40B4-BE49-F238E27FC236}">
                    <a16:creationId xmlns="" xmlns:a16="http://schemas.microsoft.com/office/drawing/2014/main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4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60500"/>
              <a:ext cx="0" cy="32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93355" y="1859035"/>
              <a:ext cx="1427" cy="1996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47">
            <a:extLst>
              <a:ext uri="{FF2B5EF4-FFF2-40B4-BE49-F238E27FC236}">
                <a16:creationId xmlns="" xmlns:a16="http://schemas.microsoft.com/office/drawing/2014/main" id="{CC9920A1-4C43-4BD2-9B16-02E0D726886D}"/>
              </a:ext>
            </a:extLst>
          </p:cNvPr>
          <p:cNvCxnSpPr>
            <a:cxnSpLocks/>
          </p:cNvCxnSpPr>
          <p:nvPr/>
        </p:nvCxnSpPr>
        <p:spPr>
          <a:xfrm flipH="1" flipV="1">
            <a:off x="1563299" y="5620531"/>
            <a:ext cx="1594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1750608" y="5007329"/>
            <a:ext cx="36764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839566" y="5254311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9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566" y="5254311"/>
                <a:ext cx="293350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14583" r="-4167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2512286" y="5006021"/>
            <a:ext cx="0" cy="2340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110 Grupo"/>
          <p:cNvGrpSpPr/>
          <p:nvPr/>
        </p:nvGrpSpPr>
        <p:grpSpPr>
          <a:xfrm>
            <a:off x="2417166" y="5240032"/>
            <a:ext cx="190239" cy="316053"/>
            <a:chOff x="2173184" y="3373444"/>
            <a:chExt cx="308759" cy="516058"/>
          </a:xfrm>
        </p:grpSpPr>
        <p:sp>
          <p:nvSpPr>
            <p:cNvPr id="191" name="190 Elipse"/>
            <p:cNvSpPr/>
            <p:nvPr/>
          </p:nvSpPr>
          <p:spPr>
            <a:xfrm>
              <a:off x="2173184" y="3373444"/>
              <a:ext cx="308759" cy="516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2000"/>
            </a:p>
          </p:txBody>
        </p:sp>
        <p:cxnSp>
          <p:nvCxnSpPr>
            <p:cNvPr id="192" name="Straight Arrow Connector 195">
              <a:extLst>
                <a:ext uri="{FF2B5EF4-FFF2-40B4-BE49-F238E27FC236}">
                  <a16:creationId xmlns="" xmlns:a16="http://schemas.microsoft.com/office/drawing/2014/main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3" y="3527332"/>
              <a:ext cx="0" cy="267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  <a:stCxn id="191" idx="4"/>
          </p:cNvCxnSpPr>
          <p:nvPr/>
        </p:nvCxnSpPr>
        <p:spPr>
          <a:xfrm>
            <a:off x="2512286" y="5556085"/>
            <a:ext cx="0" cy="285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 flipH="1">
                <a:off x="2731429" y="5312516"/>
                <a:ext cx="4562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latin typeface="Cambria Math"/>
                            </a:rPr>
                            <m:t>5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3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31429" y="5312516"/>
                <a:ext cx="456279" cy="215444"/>
              </a:xfrm>
              <a:prstGeom prst="rect">
                <a:avLst/>
              </a:prstGeom>
              <a:blipFill rotWithShape="1">
                <a:blip r:embed="rId6"/>
                <a:stretch>
                  <a:fillRect l="-8000" r="-4000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2379148" y="5724679"/>
            <a:ext cx="268317" cy="227462"/>
            <a:chOff x="6176852" y="2698817"/>
            <a:chExt cx="292187" cy="249891"/>
          </a:xfrm>
        </p:grpSpPr>
        <p:cxnSp>
          <p:nvCxnSpPr>
            <p:cNvPr id="187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199552" y="5504551"/>
            <a:ext cx="1538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199550" y="5069645"/>
                <a:ext cx="9712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2.5</m:t>
                          </m:r>
                          <m:r>
                            <a:rPr lang="es-CR" sz="1400" i="1">
                              <a:latin typeface="Cambria Math"/>
                            </a:rPr>
                            <m:t>𝐾</m:t>
                          </m:r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/>
                              <a:ea typeface="Cambria Math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6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50" y="5069645"/>
                <a:ext cx="97122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403" r="-3774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116 Grupo"/>
          <p:cNvGrpSpPr/>
          <p:nvPr/>
        </p:nvGrpSpPr>
        <p:grpSpPr>
          <a:xfrm flipH="1">
            <a:off x="4572584" y="5013675"/>
            <a:ext cx="46730" cy="549166"/>
            <a:chOff x="4755833" y="1260500"/>
            <a:chExt cx="76507" cy="896690"/>
          </a:xfrm>
        </p:grpSpPr>
        <p:grpSp>
          <p:nvGrpSpPr>
            <p:cNvPr id="175" name="Group 145">
              <a:extLst>
                <a:ext uri="{FF2B5EF4-FFF2-40B4-BE49-F238E27FC236}">
                  <a16:creationId xmlns="" xmlns:a16="http://schemas.microsoft.com/office/drawing/2014/main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178" name="Straight Connector 146">
                <a:extLst>
                  <a:ext uri="{FF2B5EF4-FFF2-40B4-BE49-F238E27FC236}">
                    <a16:creationId xmlns="" xmlns:a16="http://schemas.microsoft.com/office/drawing/2014/main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47">
                <a:extLst>
                  <a:ext uri="{FF2B5EF4-FFF2-40B4-BE49-F238E27FC236}">
                    <a16:creationId xmlns="" xmlns:a16="http://schemas.microsoft.com/office/drawing/2014/main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48">
                <a:extLst>
                  <a:ext uri="{FF2B5EF4-FFF2-40B4-BE49-F238E27FC236}">
                    <a16:creationId xmlns="" xmlns:a16="http://schemas.microsoft.com/office/drawing/2014/main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49">
                <a:extLst>
                  <a:ext uri="{FF2B5EF4-FFF2-40B4-BE49-F238E27FC236}">
                    <a16:creationId xmlns="" xmlns:a16="http://schemas.microsoft.com/office/drawing/2014/main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50">
                <a:extLst>
                  <a:ext uri="{FF2B5EF4-FFF2-40B4-BE49-F238E27FC236}">
                    <a16:creationId xmlns="" xmlns:a16="http://schemas.microsoft.com/office/drawing/2014/main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51">
                <a:extLst>
                  <a:ext uri="{FF2B5EF4-FFF2-40B4-BE49-F238E27FC236}">
                    <a16:creationId xmlns="" xmlns:a16="http://schemas.microsoft.com/office/drawing/2014/main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52">
                <a:extLst>
                  <a:ext uri="{FF2B5EF4-FFF2-40B4-BE49-F238E27FC236}">
                    <a16:creationId xmlns="" xmlns:a16="http://schemas.microsoft.com/office/drawing/2014/main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53">
                <a:extLst>
                  <a:ext uri="{FF2B5EF4-FFF2-40B4-BE49-F238E27FC236}">
                    <a16:creationId xmlns="" xmlns:a16="http://schemas.microsoft.com/office/drawing/2014/main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54">
                <a:extLst>
                  <a:ext uri="{FF2B5EF4-FFF2-40B4-BE49-F238E27FC236}">
                    <a16:creationId xmlns="" xmlns:a16="http://schemas.microsoft.com/office/drawing/2014/main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6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60500"/>
              <a:ext cx="0" cy="32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3355" y="1859035"/>
              <a:ext cx="0" cy="2981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4777259" y="5549047"/>
                <a:ext cx="257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9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259" y="5549047"/>
                <a:ext cx="257506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19048" r="-4762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4680248" y="5263246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0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248" y="5263246"/>
                <a:ext cx="293350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14583" r="-4167" b="-1290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Group 47"/>
          <p:cNvGrpSpPr>
            <a:grpSpLocks/>
          </p:cNvGrpSpPr>
          <p:nvPr/>
        </p:nvGrpSpPr>
        <p:grpSpPr bwMode="auto">
          <a:xfrm rot="16200000">
            <a:off x="3977598" y="5108205"/>
            <a:ext cx="500022" cy="266311"/>
            <a:chOff x="2154" y="1000"/>
            <a:chExt cx="454" cy="188"/>
          </a:xfrm>
        </p:grpSpPr>
        <p:sp>
          <p:nvSpPr>
            <p:cNvPr id="171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72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73" name="Line 45"/>
            <p:cNvSpPr>
              <a:spLocks noChangeShapeType="1"/>
            </p:cNvSpPr>
            <p:nvPr/>
          </p:nvSpPr>
          <p:spPr bwMode="auto">
            <a:xfrm rot="5400000">
              <a:off x="2258" y="995"/>
              <a:ext cx="1" cy="209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74" name="Line 46"/>
            <p:cNvSpPr>
              <a:spLocks noChangeShapeType="1"/>
            </p:cNvSpPr>
            <p:nvPr/>
          </p:nvSpPr>
          <p:spPr bwMode="auto">
            <a:xfrm rot="-5400000">
              <a:off x="2520" y="1010"/>
              <a:ext cx="0" cy="177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121 Rectángulo"/>
              <p:cNvSpPr/>
              <p:nvPr/>
            </p:nvSpPr>
            <p:spPr>
              <a:xfrm>
                <a:off x="3603424" y="5258341"/>
                <a:ext cx="4821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22" name="12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424" y="5258341"/>
                <a:ext cx="482119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101241" y="5441694"/>
            <a:ext cx="268317" cy="509305"/>
            <a:chOff x="6176852" y="2389183"/>
            <a:chExt cx="292187" cy="559525"/>
          </a:xfrm>
        </p:grpSpPr>
        <p:cxnSp>
          <p:nvCxnSpPr>
            <p:cNvPr id="167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389183"/>
              <a:ext cx="0" cy="4725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460493" y="5566118"/>
            <a:ext cx="268317" cy="360000"/>
            <a:chOff x="6176852" y="2553210"/>
            <a:chExt cx="292187" cy="395498"/>
          </a:xfrm>
        </p:grpSpPr>
        <p:cxnSp>
          <p:nvCxnSpPr>
            <p:cNvPr id="163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553210"/>
              <a:ext cx="0" cy="3085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124 Grupo"/>
          <p:cNvGrpSpPr/>
          <p:nvPr/>
        </p:nvGrpSpPr>
        <p:grpSpPr>
          <a:xfrm>
            <a:off x="8321390" y="4989939"/>
            <a:ext cx="190239" cy="835206"/>
            <a:chOff x="6782241" y="3118703"/>
            <a:chExt cx="190239" cy="835206"/>
          </a:xfrm>
        </p:grpSpPr>
        <p:cxnSp>
          <p:nvCxnSpPr>
            <p:cNvPr id="158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877360" y="3719898"/>
              <a:ext cx="0" cy="2340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158 Grupo"/>
            <p:cNvGrpSpPr/>
            <p:nvPr/>
          </p:nvGrpSpPr>
          <p:grpSpPr>
            <a:xfrm rot="10800000">
              <a:off x="6782241" y="3403845"/>
              <a:ext cx="190239" cy="316053"/>
              <a:chOff x="2173184" y="3373444"/>
              <a:chExt cx="308759" cy="516058"/>
            </a:xfrm>
          </p:grpSpPr>
          <p:sp>
            <p:nvSpPr>
              <p:cNvPr id="161" name="160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162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0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161" idx="4"/>
            </p:cNvCxnSpPr>
            <p:nvPr/>
          </p:nvCxnSpPr>
          <p:spPr>
            <a:xfrm rot="10800000">
              <a:off x="6877360" y="3118703"/>
              <a:ext cx="0" cy="2851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125 Grupo"/>
          <p:cNvGrpSpPr/>
          <p:nvPr/>
        </p:nvGrpSpPr>
        <p:grpSpPr>
          <a:xfrm>
            <a:off x="9250819" y="5002148"/>
            <a:ext cx="268317" cy="1014431"/>
            <a:chOff x="10240288" y="3236171"/>
            <a:chExt cx="292187" cy="1114458"/>
          </a:xfrm>
        </p:grpSpPr>
        <p:grpSp>
          <p:nvGrpSpPr>
            <p:cNvPr id="141" name="Group 135">
              <a:extLst>
                <a:ext uri="{FF2B5EF4-FFF2-40B4-BE49-F238E27FC236}">
                  <a16:creationId xmlns="" xmlns:a16="http://schemas.microsoft.com/office/drawing/2014/main" id="{D8D775AA-505E-4D39-AF1F-3B88F05CF36F}"/>
                </a:ext>
              </a:extLst>
            </p:cNvPr>
            <p:cNvGrpSpPr/>
            <p:nvPr/>
          </p:nvGrpSpPr>
          <p:grpSpPr>
            <a:xfrm rot="5400000">
              <a:off x="10238976" y="3906556"/>
              <a:ext cx="290336" cy="76507"/>
              <a:chOff x="7529811" y="3713163"/>
              <a:chExt cx="640072" cy="158750"/>
            </a:xfrm>
          </p:grpSpPr>
          <p:cxnSp>
            <p:nvCxnSpPr>
              <p:cNvPr id="149" name="Straight Connector 136">
                <a:extLst>
                  <a:ext uri="{FF2B5EF4-FFF2-40B4-BE49-F238E27FC236}">
                    <a16:creationId xmlns="" xmlns:a16="http://schemas.microsoft.com/office/drawing/2014/main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37">
                <a:extLst>
                  <a:ext uri="{FF2B5EF4-FFF2-40B4-BE49-F238E27FC236}">
                    <a16:creationId xmlns="" xmlns:a16="http://schemas.microsoft.com/office/drawing/2014/main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38">
                <a:extLst>
                  <a:ext uri="{FF2B5EF4-FFF2-40B4-BE49-F238E27FC236}">
                    <a16:creationId xmlns="" xmlns:a16="http://schemas.microsoft.com/office/drawing/2014/main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39">
                <a:extLst>
                  <a:ext uri="{FF2B5EF4-FFF2-40B4-BE49-F238E27FC236}">
                    <a16:creationId xmlns="" xmlns:a16="http://schemas.microsoft.com/office/drawing/2014/main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40">
                <a:extLst>
                  <a:ext uri="{FF2B5EF4-FFF2-40B4-BE49-F238E27FC236}">
                    <a16:creationId xmlns="" xmlns:a16="http://schemas.microsoft.com/office/drawing/2014/main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41">
                <a:extLst>
                  <a:ext uri="{FF2B5EF4-FFF2-40B4-BE49-F238E27FC236}">
                    <a16:creationId xmlns="" xmlns:a16="http://schemas.microsoft.com/office/drawing/2014/main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42">
                <a:extLst>
                  <a:ext uri="{FF2B5EF4-FFF2-40B4-BE49-F238E27FC236}">
                    <a16:creationId xmlns="" xmlns:a16="http://schemas.microsoft.com/office/drawing/2014/main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43">
                <a:extLst>
                  <a:ext uri="{FF2B5EF4-FFF2-40B4-BE49-F238E27FC236}">
                    <a16:creationId xmlns="" xmlns:a16="http://schemas.microsoft.com/office/drawing/2014/main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44">
                <a:extLst>
                  <a:ext uri="{FF2B5EF4-FFF2-40B4-BE49-F238E27FC236}">
                    <a16:creationId xmlns="" xmlns:a16="http://schemas.microsoft.com/office/drawing/2014/main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Straight Connector 218">
              <a:extLst>
                <a:ext uri="{FF2B5EF4-FFF2-40B4-BE49-F238E27FC236}">
                  <a16:creationId xmlns="" xmlns:a16="http://schemas.microsoft.com/office/drawing/2014/main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10369139" y="3236171"/>
              <a:ext cx="0" cy="5634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10240288" y="4100738"/>
              <a:ext cx="292187" cy="249891"/>
              <a:chOff x="6176852" y="2698817"/>
              <a:chExt cx="292187" cy="249891"/>
            </a:xfrm>
          </p:grpSpPr>
          <p:cxnSp>
            <p:nvCxnSpPr>
              <p:cNvPr id="144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10068942" y="4916207"/>
                <a:ext cx="2146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7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942" y="4916207"/>
                <a:ext cx="214610" cy="215444"/>
              </a:xfrm>
              <a:prstGeom prst="rect">
                <a:avLst/>
              </a:prstGeom>
              <a:blipFill rotWithShape="1">
                <a:blip r:embed="rId10"/>
                <a:stretch>
                  <a:fillRect l="-14286" b="-8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127 CuadroTexto"/>
              <p:cNvSpPr txBox="1"/>
              <p:nvPr/>
            </p:nvSpPr>
            <p:spPr>
              <a:xfrm>
                <a:off x="9490696" y="5328920"/>
                <a:ext cx="447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s-CR" sz="12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R" sz="12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28" name="12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696" y="5328920"/>
                <a:ext cx="447367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Line 46"/>
          <p:cNvSpPr>
            <a:spLocks noChangeShapeType="1"/>
          </p:cNvSpPr>
          <p:nvPr/>
        </p:nvSpPr>
        <p:spPr bwMode="auto">
          <a:xfrm rot="16200000">
            <a:off x="9193185" y="4212067"/>
            <a:ext cx="0" cy="1556676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 flipH="1">
                <a:off x="8620682" y="5368712"/>
                <a:ext cx="4562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latin typeface="Cambria Math"/>
                            </a:rPr>
                            <m:t>5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1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20682" y="5368712"/>
                <a:ext cx="456279" cy="215444"/>
              </a:xfrm>
              <a:prstGeom prst="rect">
                <a:avLst/>
              </a:prstGeom>
              <a:blipFill rotWithShape="1">
                <a:blip r:embed="rId12"/>
                <a:stretch>
                  <a:fillRect l="-8000" r="-4000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8282351" y="5772019"/>
            <a:ext cx="268317" cy="227462"/>
            <a:chOff x="6176852" y="2698817"/>
            <a:chExt cx="292187" cy="249891"/>
          </a:xfrm>
        </p:grpSpPr>
        <p:cxnSp>
          <p:nvCxnSpPr>
            <p:cNvPr id="133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4317601" y="4738316"/>
                <a:ext cx="2974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6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601" y="4738316"/>
                <a:ext cx="297454" cy="215444"/>
              </a:xfrm>
              <a:prstGeom prst="rect">
                <a:avLst/>
              </a:prstGeom>
              <a:blipFill rotWithShape="1">
                <a:blip r:embed="rId13"/>
                <a:stretch>
                  <a:fillRect l="-8163" r="-6122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4" name="Group 47"/>
          <p:cNvGrpSpPr>
            <a:grpSpLocks/>
          </p:cNvGrpSpPr>
          <p:nvPr/>
        </p:nvGrpSpPr>
        <p:grpSpPr bwMode="auto">
          <a:xfrm>
            <a:off x="5427026" y="4888723"/>
            <a:ext cx="534464" cy="265603"/>
            <a:chOff x="2363" y="1000"/>
            <a:chExt cx="328" cy="188"/>
          </a:xfrm>
        </p:grpSpPr>
        <p:sp>
          <p:nvSpPr>
            <p:cNvPr id="295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296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298" name="Line 46"/>
            <p:cNvSpPr>
              <a:spLocks noChangeShapeType="1"/>
            </p:cNvSpPr>
            <p:nvPr/>
          </p:nvSpPr>
          <p:spPr bwMode="auto">
            <a:xfrm rot="16200000">
              <a:off x="2561" y="969"/>
              <a:ext cx="0" cy="261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298 Rectángulo"/>
              <p:cNvSpPr/>
              <p:nvPr/>
            </p:nvSpPr>
            <p:spPr>
              <a:xfrm>
                <a:off x="5254666" y="4538261"/>
                <a:ext cx="4775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𝑏𝑐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99" name="29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666" y="4538261"/>
                <a:ext cx="477502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2 Grupo"/>
          <p:cNvGrpSpPr/>
          <p:nvPr/>
        </p:nvGrpSpPr>
        <p:grpSpPr>
          <a:xfrm>
            <a:off x="5794245" y="5264932"/>
            <a:ext cx="302213" cy="465818"/>
            <a:chOff x="5811198" y="5301778"/>
            <a:chExt cx="302213" cy="465818"/>
          </a:xfrm>
        </p:grpSpPr>
        <p:sp>
          <p:nvSpPr>
            <p:cNvPr id="301" name="Oval 307"/>
            <p:cNvSpPr>
              <a:spLocks noChangeArrowheads="1"/>
            </p:cNvSpPr>
            <p:nvPr/>
          </p:nvSpPr>
          <p:spPr bwMode="auto">
            <a:xfrm>
              <a:off x="5811198" y="5337221"/>
              <a:ext cx="302213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CR" altLang="es-CR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02" name="Rectangle 309"/>
            <p:cNvSpPr>
              <a:spLocks noChangeArrowheads="1"/>
            </p:cNvSpPr>
            <p:nvPr/>
          </p:nvSpPr>
          <p:spPr bwMode="auto">
            <a:xfrm>
              <a:off x="5844407" y="5491371"/>
              <a:ext cx="23579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" altLang="es-CR" sz="1200" dirty="0" smtClean="0">
                  <a:solidFill>
                    <a:srgbClr val="000000"/>
                  </a:solidFill>
                </a:rPr>
                <a:t>-</a:t>
              </a:r>
            </a:p>
          </p:txBody>
        </p:sp>
        <p:sp>
          <p:nvSpPr>
            <p:cNvPr id="303" name="Rectangle 309"/>
            <p:cNvSpPr>
              <a:spLocks noChangeArrowheads="1"/>
            </p:cNvSpPr>
            <p:nvPr/>
          </p:nvSpPr>
          <p:spPr bwMode="auto">
            <a:xfrm>
              <a:off x="5825088" y="5301778"/>
              <a:ext cx="2744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" altLang="es-CR" sz="1200" dirty="0">
                  <a:solidFill>
                    <a:srgbClr val="000000"/>
                  </a:solidFill>
                </a:rPr>
                <a:t>+</a:t>
              </a:r>
              <a:endParaRPr lang="es-ES" altLang="es-CR" sz="1200" dirty="0" smtClean="0">
                <a:solidFill>
                  <a:srgbClr val="000000"/>
                </a:solidFill>
              </a:endParaRPr>
            </a:p>
          </p:txBody>
        </p:sp>
      </p:grpSp>
      <p:cxnSp>
        <p:nvCxnSpPr>
          <p:cNvPr id="308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</p:cNvCxnSpPr>
          <p:nvPr/>
        </p:nvCxnSpPr>
        <p:spPr>
          <a:xfrm>
            <a:off x="5957020" y="5042080"/>
            <a:ext cx="0" cy="2340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0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5822861" y="5654981"/>
            <a:ext cx="268317" cy="227462"/>
            <a:chOff x="6176852" y="2698817"/>
            <a:chExt cx="292187" cy="249891"/>
          </a:xfrm>
        </p:grpSpPr>
        <p:cxnSp>
          <p:nvCxnSpPr>
            <p:cNvPr id="311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6137773" y="5366284"/>
                <a:ext cx="2146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0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73" y="5366284"/>
                <a:ext cx="214610" cy="215444"/>
              </a:xfrm>
              <a:prstGeom prst="rect">
                <a:avLst/>
              </a:prstGeom>
              <a:blipFill rotWithShape="1">
                <a:blip r:embed="rId10"/>
                <a:stretch>
                  <a:fillRect l="-14286" b="-8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6352383" y="5388987"/>
                <a:ext cx="10056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50</m:t>
                          </m:r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s-CR" sz="14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  <m:r>
                            <a:rPr lang="es-CR" sz="16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𝑏</m:t>
                          </m:r>
                          <m:r>
                            <a:rPr lang="es-CR" sz="1600" i="1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0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383" y="5388987"/>
                <a:ext cx="1005660" cy="246221"/>
              </a:xfrm>
              <a:prstGeom prst="rect">
                <a:avLst/>
              </a:prstGeom>
              <a:blipFill rotWithShape="1">
                <a:blip r:embed="rId15"/>
                <a:stretch>
                  <a:fillRect l="-606" r="-1212" b="-17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4906012" y="3188525"/>
                <a:ext cx="4518737" cy="361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sSub>
                            <m:sSubPr>
                              <m:ctrlPr>
                                <a:rPr lang="es-CR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𝑏𝑐</m:t>
                              </m:r>
                            </m:sub>
                          </m:sSub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r>
                        <a:rPr lang="es-CR" sz="1600" b="0" i="1" smtClean="0">
                          <a:latin typeface="Cambria Math"/>
                        </a:rPr>
                        <m:t>𝑗</m:t>
                      </m:r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𝜔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  <a:ea typeface="Cambria Math"/>
                            </a:rPr>
                            <m:t>𝑏𝑐</m:t>
                          </m:r>
                        </m:sub>
                      </m:sSub>
                      <m:d>
                        <m:dPr>
                          <m:ctrlPr>
                            <a:rPr lang="es-CR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  <m: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  <m:t>7</m:t>
                              </m:r>
                            </m:sub>
                          </m:sSub>
                          <m:r>
                            <a:rPr lang="es-CR" sz="16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CR" sz="1600" i="1">
                          <a:latin typeface="Cambria Math"/>
                        </a:rPr>
                        <m:t>𝑗</m:t>
                      </m:r>
                      <m:r>
                        <a:rPr lang="es-CR" sz="1600" i="1">
                          <a:latin typeface="Cambria Math"/>
                          <a:ea typeface="Cambria Math"/>
                        </a:rPr>
                        <m:t>𝜔</m:t>
                      </m:r>
                      <m:sSub>
                        <m:sSubPr>
                          <m:ctrlPr>
                            <a:rPr lang="es-CR" sz="1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  <a:ea typeface="Cambria Math"/>
                            </a:rPr>
                            <m:t>𝑏𝑐</m:t>
                          </m:r>
                        </m:sub>
                      </m:sSub>
                      <m:d>
                        <m:dPr>
                          <m:ctrlPr>
                            <a:rPr lang="es-CR" sz="1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  <m:r>
                                <a:rPr lang="es-CR" sz="1600" i="1">
                                  <a:latin typeface="Cambria Math"/>
                                  <a:ea typeface="Cambria Math"/>
                                </a:rPr>
                                <m:t>7</m:t>
                              </m:r>
                            </m:sub>
                          </m:sSub>
                          <m:r>
                            <a:rPr lang="es-CR" sz="16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50</m:t>
                              </m:r>
                              <m:sSub>
                                <m:sSubPr>
                                  <m:ctrlPr>
                                    <a:rPr lang="es-C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s-C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R" sz="16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s-CR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s-CR" sz="1600" i="1">
                                      <a:latin typeface="Cambria Math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s-CR" sz="16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s-CR" sz="1600" i="1"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012" y="3188525"/>
                <a:ext cx="4518737" cy="361702"/>
              </a:xfrm>
              <a:prstGeom prst="rect">
                <a:avLst/>
              </a:prstGeom>
              <a:blipFill rotWithShape="1">
                <a:blip r:embed="rId16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2188844" y="4150294"/>
                <a:ext cx="1281248" cy="556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s-CR" sz="1600" i="1">
                              <a:latin typeface="Cambria Math"/>
                              <a:ea typeface="Cambria Math"/>
                            </a:rPr>
                            <m:t>7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  <m:r>
                                <a:rPr lang="es-CR" sz="1600" i="1">
                                  <a:latin typeface="Cambria Math"/>
                                  <a:ea typeface="Cambria Math"/>
                                </a:rPr>
                                <m:t>7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  <m:t>𝑖𝑒</m:t>
                              </m:r>
                              <m: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  <m:t>7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844" y="4150294"/>
                <a:ext cx="1281248" cy="55605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Straight Arrow Connector 47">
            <a:extLst>
              <a:ext uri="{FF2B5EF4-FFF2-40B4-BE49-F238E27FC236}">
                <a16:creationId xmlns="" xmlns:a16="http://schemas.microsoft.com/office/drawing/2014/main" id="{CC9920A1-4C43-4BD2-9B16-02E0D726886D}"/>
              </a:ext>
            </a:extLst>
          </p:cNvPr>
          <p:cNvCxnSpPr>
            <a:cxnSpLocks/>
          </p:cNvCxnSpPr>
          <p:nvPr/>
        </p:nvCxnSpPr>
        <p:spPr>
          <a:xfrm flipV="1">
            <a:off x="4826923" y="5073147"/>
            <a:ext cx="35308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4721415" y="4600173"/>
                <a:ext cx="593944" cy="395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sSub>
                            <m:sSubPr>
                              <m:ctrlPr>
                                <a:rPr lang="es-C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R" i="1">
                                  <a:latin typeface="Cambria Math"/>
                                </a:rPr>
                                <m:t>𝑏𝑐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415" y="4600173"/>
                <a:ext cx="593944" cy="395429"/>
              </a:xfrm>
              <a:prstGeom prst="rect">
                <a:avLst/>
              </a:prstGeom>
              <a:blipFill rotWithShape="1">
                <a:blip r:embed="rId1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203 CuadroTexto"/>
              <p:cNvSpPr txBox="1"/>
              <p:nvPr/>
            </p:nvSpPr>
            <p:spPr>
              <a:xfrm>
                <a:off x="4850419" y="3675413"/>
                <a:ext cx="2821413" cy="645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sSub>
                            <m:sSubPr>
                              <m:ctrlPr>
                                <a:rPr lang="es-CR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𝑏𝑐</m:t>
                              </m:r>
                            </m:sub>
                          </m:sSub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r>
                        <a:rPr lang="es-CR" sz="1600" i="1">
                          <a:latin typeface="Cambria Math"/>
                        </a:rPr>
                        <m:t>𝑗</m:t>
                      </m:r>
                      <m:r>
                        <a:rPr lang="es-CR" sz="1600" i="1">
                          <a:latin typeface="Cambria Math"/>
                          <a:ea typeface="Cambria Math"/>
                        </a:rPr>
                        <m:t>𝜔</m:t>
                      </m:r>
                      <m:sSub>
                        <m:sSubPr>
                          <m:ctrlPr>
                            <a:rPr lang="es-CR" sz="1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  <a:ea typeface="Cambria Math"/>
                            </a:rPr>
                            <m:t>𝑏𝑐</m:t>
                          </m:r>
                        </m:sub>
                      </m:sSub>
                      <m:d>
                        <m:d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600" i="1">
                                  <a:latin typeface="Cambria Math"/>
                                </a:rPr>
                                <m:t>50</m:t>
                              </m:r>
                              <m:sSub>
                                <m:sSubPr>
                                  <m:ctrlPr>
                                    <a:rPr lang="es-C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s-C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R" sz="16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s-CR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s-CR" sz="1600" i="1">
                                      <a:latin typeface="Cambria Math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CR" sz="1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600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s-CR" sz="1600" i="1">
                                      <a:latin typeface="Cambria Math"/>
                                      <a:ea typeface="Cambria Math"/>
                                    </a:rPr>
                                    <m:t>𝑖𝑒</m:t>
                                  </m:r>
                                  <m:r>
                                    <a:rPr lang="es-CR" sz="1600" i="1">
                                      <a:latin typeface="Cambria Math"/>
                                      <a:ea typeface="Cambria Math"/>
                                    </a:rPr>
                                    <m:t>7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s-CR" sz="1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s-CR" sz="1600" i="1">
                              <a:latin typeface="Cambria Math"/>
                              <a:ea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04" name="20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419" y="3675413"/>
                <a:ext cx="2821413" cy="64556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2827173" y="649093"/>
                <a:ext cx="4454809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𝐶𝑎𝑝𝑎𝑐𝑖𝑡𝑎𝑛𝑐𝑖𝑎</m:t>
                      </m:r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𝑑𝑒</m:t>
                      </m:r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𝑀𝑖𝑙𝑙𝑒𝑟</m:t>
                      </m:r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: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s-CR" sz="1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  <a:ea typeface="Cambria Math"/>
                            </a:rPr>
                            <m:t>𝑏𝑐</m:t>
                          </m:r>
                        </m:sub>
                      </m:sSub>
                      <m:d>
                        <m:dPr>
                          <m:ctrlPr>
                            <a:rPr lang="es-C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600" i="1">
                              <a:latin typeface="Cambria Math"/>
                            </a:rPr>
                            <m:t>1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600" i="1">
                                  <a:latin typeface="Cambria Math"/>
                                </a:rPr>
                                <m:t>50</m:t>
                              </m:r>
                              <m:sSub>
                                <m:sSubPr>
                                  <m:ctrlPr>
                                    <a:rPr lang="es-C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s-C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R" sz="16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s-CR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s-CR" sz="1600" i="1">
                                      <a:latin typeface="Cambria Math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CR" sz="1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600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s-CR" sz="1600" i="1">
                                      <a:latin typeface="Cambria Math"/>
                                      <a:ea typeface="Cambria Math"/>
                                    </a:rPr>
                                    <m:t>𝑖𝑒</m:t>
                                  </m:r>
                                  <m:r>
                                    <a:rPr lang="es-CR" sz="1600" i="1">
                                      <a:latin typeface="Cambria Math"/>
                                      <a:ea typeface="Cambria Math"/>
                                    </a:rPr>
                                    <m:t>7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173" y="649093"/>
                <a:ext cx="4454809" cy="645561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47">
            <a:extLst>
              <a:ext uri="{FF2B5EF4-FFF2-40B4-BE49-F238E27FC236}">
                <a16:creationId xmlns="" xmlns:a16="http://schemas.microsoft.com/office/drawing/2014/main" id="{CC9920A1-4C43-4BD2-9B16-02E0D726886D}"/>
              </a:ext>
            </a:extLst>
          </p:cNvPr>
          <p:cNvCxnSpPr>
            <a:cxnSpLocks/>
          </p:cNvCxnSpPr>
          <p:nvPr/>
        </p:nvCxnSpPr>
        <p:spPr>
          <a:xfrm flipV="1">
            <a:off x="4704582" y="5522214"/>
            <a:ext cx="0" cy="22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206 CuadroTexto"/>
              <p:cNvSpPr txBox="1"/>
              <p:nvPr/>
            </p:nvSpPr>
            <p:spPr>
              <a:xfrm>
                <a:off x="2812652" y="1680358"/>
                <a:ext cx="1591013" cy="361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sSub>
                            <m:sSubPr>
                              <m:ctrlPr>
                                <a:rPr lang="es-CR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𝑏𝑐</m:t>
                              </m:r>
                            </m:sub>
                          </m:sSub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r>
                        <a:rPr lang="es-CR" sz="1600" i="1">
                          <a:latin typeface="Cambria Math"/>
                        </a:rPr>
                        <m:t>𝑗</m:t>
                      </m:r>
                      <m:r>
                        <a:rPr lang="es-CR" sz="1600" i="1">
                          <a:latin typeface="Cambria Math"/>
                          <a:ea typeface="Cambria Math"/>
                        </a:rPr>
                        <m:t>𝜔</m:t>
                      </m:r>
                      <m:sSub>
                        <m:sSubPr>
                          <m:ctrlPr>
                            <a:rPr lang="es-CR" sz="1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es-CR" sz="1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s-CR" sz="1600" i="1">
                              <a:latin typeface="Cambria Math"/>
                              <a:ea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07" name="20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652" y="1680358"/>
                <a:ext cx="1591013" cy="361702"/>
              </a:xfrm>
              <a:prstGeom prst="rect">
                <a:avLst/>
              </a:prstGeom>
              <a:blipFill rotWithShape="1">
                <a:blip r:embed="rId21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06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/>
      <p:bldP spid="4" grpId="0"/>
      <p:bldP spid="6" grpId="0"/>
      <p:bldP spid="8" grpId="0"/>
      <p:bldP spid="204" grpId="0"/>
      <p:bldP spid="9" grpId="0"/>
      <p:bldP spid="2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0572083" y="5316599"/>
                <a:ext cx="11956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=62.5 </m:t>
                      </m:r>
                      <m:r>
                        <a:rPr lang="es-CR" sz="1400" b="0" i="1" smtClean="0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1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080" y="5316599"/>
                <a:ext cx="1195647" cy="215444"/>
              </a:xfrm>
              <a:prstGeom prst="rect">
                <a:avLst/>
              </a:prstGeom>
              <a:blipFill rotWithShape="1">
                <a:blip r:embed="rId2"/>
                <a:stretch>
                  <a:fillRect l="-3061" r="-3571" b="-1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0539751" y="5706246"/>
                <a:ext cx="9840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400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s-CR" sz="1400" b="0" i="1" smtClean="0">
                          <a:latin typeface="Cambria Math"/>
                        </a:rPr>
                        <m:t>3 </m:t>
                      </m:r>
                      <m:r>
                        <a:rPr lang="es-CR" sz="1400" b="0" i="1" smtClean="0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2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749" y="5706246"/>
                <a:ext cx="984052" cy="215444"/>
              </a:xfrm>
              <a:prstGeom prst="rect">
                <a:avLst/>
              </a:prstGeom>
              <a:blipFill rotWithShape="1">
                <a:blip r:embed="rId3"/>
                <a:stretch>
                  <a:fillRect l="-4348" r="-4348" b="-1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144 CuadroTexto"/>
              <p:cNvSpPr txBox="1"/>
              <p:nvPr/>
            </p:nvSpPr>
            <p:spPr>
              <a:xfrm>
                <a:off x="10482538" y="4853444"/>
                <a:ext cx="13747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R" sz="1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=4.38</m:t>
                      </m:r>
                      <m:r>
                        <a:rPr lang="es-CR" sz="1400" i="1">
                          <a:latin typeface="Cambria Math"/>
                        </a:rPr>
                        <m:t> </m:t>
                      </m:r>
                      <m:r>
                        <a:rPr lang="es-CR" sz="1400" i="1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5" name="14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535" y="4853440"/>
                <a:ext cx="1374735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103 Grupo"/>
          <p:cNvGrpSpPr/>
          <p:nvPr/>
        </p:nvGrpSpPr>
        <p:grpSpPr>
          <a:xfrm flipH="1">
            <a:off x="1715227" y="5007329"/>
            <a:ext cx="46730" cy="488820"/>
            <a:chOff x="4755833" y="1260500"/>
            <a:chExt cx="76507" cy="798156"/>
          </a:xfrm>
        </p:grpSpPr>
        <p:grpSp>
          <p:nvGrpSpPr>
            <p:cNvPr id="193" name="Group 145">
              <a:extLst>
                <a:ext uri="{FF2B5EF4-FFF2-40B4-BE49-F238E27FC236}">
                  <a16:creationId xmlns="" xmlns:a16="http://schemas.microsoft.com/office/drawing/2014/main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196" name="Straight Connector 146">
                <a:extLst>
                  <a:ext uri="{FF2B5EF4-FFF2-40B4-BE49-F238E27FC236}">
                    <a16:creationId xmlns="" xmlns:a16="http://schemas.microsoft.com/office/drawing/2014/main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47">
                <a:extLst>
                  <a:ext uri="{FF2B5EF4-FFF2-40B4-BE49-F238E27FC236}">
                    <a16:creationId xmlns="" xmlns:a16="http://schemas.microsoft.com/office/drawing/2014/main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48">
                <a:extLst>
                  <a:ext uri="{FF2B5EF4-FFF2-40B4-BE49-F238E27FC236}">
                    <a16:creationId xmlns="" xmlns:a16="http://schemas.microsoft.com/office/drawing/2014/main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49">
                <a:extLst>
                  <a:ext uri="{FF2B5EF4-FFF2-40B4-BE49-F238E27FC236}">
                    <a16:creationId xmlns="" xmlns:a16="http://schemas.microsoft.com/office/drawing/2014/main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150">
                <a:extLst>
                  <a:ext uri="{FF2B5EF4-FFF2-40B4-BE49-F238E27FC236}">
                    <a16:creationId xmlns="" xmlns:a16="http://schemas.microsoft.com/office/drawing/2014/main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151">
                <a:extLst>
                  <a:ext uri="{FF2B5EF4-FFF2-40B4-BE49-F238E27FC236}">
                    <a16:creationId xmlns="" xmlns:a16="http://schemas.microsoft.com/office/drawing/2014/main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152">
                <a:extLst>
                  <a:ext uri="{FF2B5EF4-FFF2-40B4-BE49-F238E27FC236}">
                    <a16:creationId xmlns="" xmlns:a16="http://schemas.microsoft.com/office/drawing/2014/main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153">
                <a:extLst>
                  <a:ext uri="{FF2B5EF4-FFF2-40B4-BE49-F238E27FC236}">
                    <a16:creationId xmlns="" xmlns:a16="http://schemas.microsoft.com/office/drawing/2014/main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154">
                <a:extLst>
                  <a:ext uri="{FF2B5EF4-FFF2-40B4-BE49-F238E27FC236}">
                    <a16:creationId xmlns="" xmlns:a16="http://schemas.microsoft.com/office/drawing/2014/main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4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60500"/>
              <a:ext cx="0" cy="32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93355" y="1859035"/>
              <a:ext cx="1427" cy="1996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47">
            <a:extLst>
              <a:ext uri="{FF2B5EF4-FFF2-40B4-BE49-F238E27FC236}">
                <a16:creationId xmlns="" xmlns:a16="http://schemas.microsoft.com/office/drawing/2014/main" id="{CC9920A1-4C43-4BD2-9B16-02E0D726886D}"/>
              </a:ext>
            </a:extLst>
          </p:cNvPr>
          <p:cNvCxnSpPr>
            <a:cxnSpLocks/>
          </p:cNvCxnSpPr>
          <p:nvPr/>
        </p:nvCxnSpPr>
        <p:spPr>
          <a:xfrm flipH="1" flipV="1">
            <a:off x="1563299" y="5620531"/>
            <a:ext cx="1594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1750608" y="5007329"/>
            <a:ext cx="36764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839566" y="5254311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9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566" y="5254311"/>
                <a:ext cx="293350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14583" r="-4167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2512286" y="5006021"/>
            <a:ext cx="0" cy="2340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110 Grupo"/>
          <p:cNvGrpSpPr/>
          <p:nvPr/>
        </p:nvGrpSpPr>
        <p:grpSpPr>
          <a:xfrm>
            <a:off x="2417166" y="5240032"/>
            <a:ext cx="190239" cy="316053"/>
            <a:chOff x="2173184" y="3373444"/>
            <a:chExt cx="308759" cy="516058"/>
          </a:xfrm>
        </p:grpSpPr>
        <p:sp>
          <p:nvSpPr>
            <p:cNvPr id="191" name="190 Elipse"/>
            <p:cNvSpPr/>
            <p:nvPr/>
          </p:nvSpPr>
          <p:spPr>
            <a:xfrm>
              <a:off x="2173184" y="3373444"/>
              <a:ext cx="308759" cy="516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2000"/>
            </a:p>
          </p:txBody>
        </p:sp>
        <p:cxnSp>
          <p:nvCxnSpPr>
            <p:cNvPr id="192" name="Straight Arrow Connector 195">
              <a:extLst>
                <a:ext uri="{FF2B5EF4-FFF2-40B4-BE49-F238E27FC236}">
                  <a16:creationId xmlns="" xmlns:a16="http://schemas.microsoft.com/office/drawing/2014/main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3" y="3527332"/>
              <a:ext cx="0" cy="267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  <a:stCxn id="191" idx="4"/>
          </p:cNvCxnSpPr>
          <p:nvPr/>
        </p:nvCxnSpPr>
        <p:spPr>
          <a:xfrm>
            <a:off x="2512286" y="5556085"/>
            <a:ext cx="0" cy="285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 flipH="1">
                <a:off x="2731429" y="5312516"/>
                <a:ext cx="4562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latin typeface="Cambria Math"/>
                            </a:rPr>
                            <m:t>5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3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31429" y="5312516"/>
                <a:ext cx="456279" cy="215444"/>
              </a:xfrm>
              <a:prstGeom prst="rect">
                <a:avLst/>
              </a:prstGeom>
              <a:blipFill rotWithShape="1">
                <a:blip r:embed="rId6"/>
                <a:stretch>
                  <a:fillRect l="-8000" r="-4000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2379148" y="5724679"/>
            <a:ext cx="268317" cy="227462"/>
            <a:chOff x="6176852" y="2698817"/>
            <a:chExt cx="292187" cy="249891"/>
          </a:xfrm>
        </p:grpSpPr>
        <p:cxnSp>
          <p:nvCxnSpPr>
            <p:cNvPr id="187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199552" y="5504551"/>
            <a:ext cx="1538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199550" y="5069645"/>
                <a:ext cx="9712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2.5</m:t>
                          </m:r>
                          <m:r>
                            <a:rPr lang="es-CR" sz="1400" i="1">
                              <a:latin typeface="Cambria Math"/>
                            </a:rPr>
                            <m:t>𝐾</m:t>
                          </m:r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/>
                              <a:ea typeface="Cambria Math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6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50" y="5069645"/>
                <a:ext cx="97122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403" r="-3774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116 Grupo"/>
          <p:cNvGrpSpPr/>
          <p:nvPr/>
        </p:nvGrpSpPr>
        <p:grpSpPr>
          <a:xfrm flipH="1">
            <a:off x="4572584" y="5013675"/>
            <a:ext cx="46730" cy="549166"/>
            <a:chOff x="4755833" y="1260500"/>
            <a:chExt cx="76507" cy="896690"/>
          </a:xfrm>
        </p:grpSpPr>
        <p:grpSp>
          <p:nvGrpSpPr>
            <p:cNvPr id="175" name="Group 145">
              <a:extLst>
                <a:ext uri="{FF2B5EF4-FFF2-40B4-BE49-F238E27FC236}">
                  <a16:creationId xmlns="" xmlns:a16="http://schemas.microsoft.com/office/drawing/2014/main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178" name="Straight Connector 146">
                <a:extLst>
                  <a:ext uri="{FF2B5EF4-FFF2-40B4-BE49-F238E27FC236}">
                    <a16:creationId xmlns="" xmlns:a16="http://schemas.microsoft.com/office/drawing/2014/main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47">
                <a:extLst>
                  <a:ext uri="{FF2B5EF4-FFF2-40B4-BE49-F238E27FC236}">
                    <a16:creationId xmlns="" xmlns:a16="http://schemas.microsoft.com/office/drawing/2014/main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48">
                <a:extLst>
                  <a:ext uri="{FF2B5EF4-FFF2-40B4-BE49-F238E27FC236}">
                    <a16:creationId xmlns="" xmlns:a16="http://schemas.microsoft.com/office/drawing/2014/main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49">
                <a:extLst>
                  <a:ext uri="{FF2B5EF4-FFF2-40B4-BE49-F238E27FC236}">
                    <a16:creationId xmlns="" xmlns:a16="http://schemas.microsoft.com/office/drawing/2014/main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50">
                <a:extLst>
                  <a:ext uri="{FF2B5EF4-FFF2-40B4-BE49-F238E27FC236}">
                    <a16:creationId xmlns="" xmlns:a16="http://schemas.microsoft.com/office/drawing/2014/main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51">
                <a:extLst>
                  <a:ext uri="{FF2B5EF4-FFF2-40B4-BE49-F238E27FC236}">
                    <a16:creationId xmlns="" xmlns:a16="http://schemas.microsoft.com/office/drawing/2014/main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52">
                <a:extLst>
                  <a:ext uri="{FF2B5EF4-FFF2-40B4-BE49-F238E27FC236}">
                    <a16:creationId xmlns="" xmlns:a16="http://schemas.microsoft.com/office/drawing/2014/main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53">
                <a:extLst>
                  <a:ext uri="{FF2B5EF4-FFF2-40B4-BE49-F238E27FC236}">
                    <a16:creationId xmlns="" xmlns:a16="http://schemas.microsoft.com/office/drawing/2014/main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54">
                <a:extLst>
                  <a:ext uri="{FF2B5EF4-FFF2-40B4-BE49-F238E27FC236}">
                    <a16:creationId xmlns="" xmlns:a16="http://schemas.microsoft.com/office/drawing/2014/main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6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60500"/>
              <a:ext cx="0" cy="32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3355" y="1859035"/>
              <a:ext cx="0" cy="2981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4777259" y="5549047"/>
                <a:ext cx="257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9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259" y="5549047"/>
                <a:ext cx="257506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19048" r="-4762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4680248" y="5263246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0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248" y="5263246"/>
                <a:ext cx="293350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14583" r="-4167" b="-1290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Group 47"/>
          <p:cNvGrpSpPr>
            <a:grpSpLocks/>
          </p:cNvGrpSpPr>
          <p:nvPr/>
        </p:nvGrpSpPr>
        <p:grpSpPr bwMode="auto">
          <a:xfrm rot="16200000">
            <a:off x="3977598" y="5108205"/>
            <a:ext cx="500022" cy="266311"/>
            <a:chOff x="2154" y="1000"/>
            <a:chExt cx="454" cy="188"/>
          </a:xfrm>
        </p:grpSpPr>
        <p:sp>
          <p:nvSpPr>
            <p:cNvPr id="171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72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73" name="Line 45"/>
            <p:cNvSpPr>
              <a:spLocks noChangeShapeType="1"/>
            </p:cNvSpPr>
            <p:nvPr/>
          </p:nvSpPr>
          <p:spPr bwMode="auto">
            <a:xfrm rot="5400000">
              <a:off x="2258" y="995"/>
              <a:ext cx="1" cy="209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74" name="Line 46"/>
            <p:cNvSpPr>
              <a:spLocks noChangeShapeType="1"/>
            </p:cNvSpPr>
            <p:nvPr/>
          </p:nvSpPr>
          <p:spPr bwMode="auto">
            <a:xfrm rot="-5400000">
              <a:off x="2520" y="1010"/>
              <a:ext cx="0" cy="177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121 Rectángulo"/>
              <p:cNvSpPr/>
              <p:nvPr/>
            </p:nvSpPr>
            <p:spPr>
              <a:xfrm>
                <a:off x="3603424" y="5258341"/>
                <a:ext cx="4821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22" name="12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424" y="5258341"/>
                <a:ext cx="482119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101241" y="5441694"/>
            <a:ext cx="268317" cy="509305"/>
            <a:chOff x="6176852" y="2389183"/>
            <a:chExt cx="292187" cy="559525"/>
          </a:xfrm>
        </p:grpSpPr>
        <p:cxnSp>
          <p:nvCxnSpPr>
            <p:cNvPr id="167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389183"/>
              <a:ext cx="0" cy="4725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460493" y="5566118"/>
            <a:ext cx="268317" cy="360000"/>
            <a:chOff x="6176852" y="2553210"/>
            <a:chExt cx="292187" cy="395498"/>
          </a:xfrm>
        </p:grpSpPr>
        <p:cxnSp>
          <p:nvCxnSpPr>
            <p:cNvPr id="163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553210"/>
              <a:ext cx="0" cy="3085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124 Grupo"/>
          <p:cNvGrpSpPr/>
          <p:nvPr/>
        </p:nvGrpSpPr>
        <p:grpSpPr>
          <a:xfrm>
            <a:off x="8321390" y="4989939"/>
            <a:ext cx="190239" cy="835206"/>
            <a:chOff x="6782241" y="3118703"/>
            <a:chExt cx="190239" cy="835206"/>
          </a:xfrm>
        </p:grpSpPr>
        <p:cxnSp>
          <p:nvCxnSpPr>
            <p:cNvPr id="158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877360" y="3719898"/>
              <a:ext cx="0" cy="2340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158 Grupo"/>
            <p:cNvGrpSpPr/>
            <p:nvPr/>
          </p:nvGrpSpPr>
          <p:grpSpPr>
            <a:xfrm rot="10800000">
              <a:off x="6782241" y="3403845"/>
              <a:ext cx="190239" cy="316053"/>
              <a:chOff x="2173184" y="3373444"/>
              <a:chExt cx="308759" cy="516058"/>
            </a:xfrm>
          </p:grpSpPr>
          <p:sp>
            <p:nvSpPr>
              <p:cNvPr id="161" name="160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162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0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161" idx="4"/>
            </p:cNvCxnSpPr>
            <p:nvPr/>
          </p:nvCxnSpPr>
          <p:spPr>
            <a:xfrm rot="10800000">
              <a:off x="6877360" y="3118703"/>
              <a:ext cx="0" cy="2851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125 Grupo"/>
          <p:cNvGrpSpPr/>
          <p:nvPr/>
        </p:nvGrpSpPr>
        <p:grpSpPr>
          <a:xfrm>
            <a:off x="9250819" y="5002148"/>
            <a:ext cx="268317" cy="1014431"/>
            <a:chOff x="10240288" y="3236171"/>
            <a:chExt cx="292187" cy="1114458"/>
          </a:xfrm>
        </p:grpSpPr>
        <p:grpSp>
          <p:nvGrpSpPr>
            <p:cNvPr id="141" name="Group 135">
              <a:extLst>
                <a:ext uri="{FF2B5EF4-FFF2-40B4-BE49-F238E27FC236}">
                  <a16:creationId xmlns="" xmlns:a16="http://schemas.microsoft.com/office/drawing/2014/main" id="{D8D775AA-505E-4D39-AF1F-3B88F05CF36F}"/>
                </a:ext>
              </a:extLst>
            </p:cNvPr>
            <p:cNvGrpSpPr/>
            <p:nvPr/>
          </p:nvGrpSpPr>
          <p:grpSpPr>
            <a:xfrm rot="5400000">
              <a:off x="10238976" y="3906556"/>
              <a:ext cx="290336" cy="76507"/>
              <a:chOff x="7529811" y="3713163"/>
              <a:chExt cx="640072" cy="158750"/>
            </a:xfrm>
          </p:grpSpPr>
          <p:cxnSp>
            <p:nvCxnSpPr>
              <p:cNvPr id="149" name="Straight Connector 136">
                <a:extLst>
                  <a:ext uri="{FF2B5EF4-FFF2-40B4-BE49-F238E27FC236}">
                    <a16:creationId xmlns="" xmlns:a16="http://schemas.microsoft.com/office/drawing/2014/main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37">
                <a:extLst>
                  <a:ext uri="{FF2B5EF4-FFF2-40B4-BE49-F238E27FC236}">
                    <a16:creationId xmlns="" xmlns:a16="http://schemas.microsoft.com/office/drawing/2014/main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38">
                <a:extLst>
                  <a:ext uri="{FF2B5EF4-FFF2-40B4-BE49-F238E27FC236}">
                    <a16:creationId xmlns="" xmlns:a16="http://schemas.microsoft.com/office/drawing/2014/main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39">
                <a:extLst>
                  <a:ext uri="{FF2B5EF4-FFF2-40B4-BE49-F238E27FC236}">
                    <a16:creationId xmlns="" xmlns:a16="http://schemas.microsoft.com/office/drawing/2014/main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40">
                <a:extLst>
                  <a:ext uri="{FF2B5EF4-FFF2-40B4-BE49-F238E27FC236}">
                    <a16:creationId xmlns="" xmlns:a16="http://schemas.microsoft.com/office/drawing/2014/main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41">
                <a:extLst>
                  <a:ext uri="{FF2B5EF4-FFF2-40B4-BE49-F238E27FC236}">
                    <a16:creationId xmlns="" xmlns:a16="http://schemas.microsoft.com/office/drawing/2014/main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42">
                <a:extLst>
                  <a:ext uri="{FF2B5EF4-FFF2-40B4-BE49-F238E27FC236}">
                    <a16:creationId xmlns="" xmlns:a16="http://schemas.microsoft.com/office/drawing/2014/main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43">
                <a:extLst>
                  <a:ext uri="{FF2B5EF4-FFF2-40B4-BE49-F238E27FC236}">
                    <a16:creationId xmlns="" xmlns:a16="http://schemas.microsoft.com/office/drawing/2014/main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44">
                <a:extLst>
                  <a:ext uri="{FF2B5EF4-FFF2-40B4-BE49-F238E27FC236}">
                    <a16:creationId xmlns="" xmlns:a16="http://schemas.microsoft.com/office/drawing/2014/main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Straight Connector 218">
              <a:extLst>
                <a:ext uri="{FF2B5EF4-FFF2-40B4-BE49-F238E27FC236}">
                  <a16:creationId xmlns="" xmlns:a16="http://schemas.microsoft.com/office/drawing/2014/main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10369139" y="3236171"/>
              <a:ext cx="0" cy="5634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10240288" y="4100738"/>
              <a:ext cx="292187" cy="249891"/>
              <a:chOff x="6176852" y="2698817"/>
              <a:chExt cx="292187" cy="249891"/>
            </a:xfrm>
          </p:grpSpPr>
          <p:cxnSp>
            <p:nvCxnSpPr>
              <p:cNvPr id="144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10068942" y="4916207"/>
                <a:ext cx="2146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7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942" y="4916207"/>
                <a:ext cx="214610" cy="215444"/>
              </a:xfrm>
              <a:prstGeom prst="rect">
                <a:avLst/>
              </a:prstGeom>
              <a:blipFill rotWithShape="1">
                <a:blip r:embed="rId10"/>
                <a:stretch>
                  <a:fillRect l="-14286" b="-8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127 CuadroTexto"/>
              <p:cNvSpPr txBox="1"/>
              <p:nvPr/>
            </p:nvSpPr>
            <p:spPr>
              <a:xfrm>
                <a:off x="9490696" y="5328920"/>
                <a:ext cx="447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s-CR" sz="12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R" sz="12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28" name="12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696" y="5328920"/>
                <a:ext cx="447367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Line 46"/>
          <p:cNvSpPr>
            <a:spLocks noChangeShapeType="1"/>
          </p:cNvSpPr>
          <p:nvPr/>
        </p:nvSpPr>
        <p:spPr bwMode="auto">
          <a:xfrm rot="16200000">
            <a:off x="9193185" y="4212067"/>
            <a:ext cx="0" cy="1556676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 flipH="1">
                <a:off x="8620682" y="5368712"/>
                <a:ext cx="4562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latin typeface="Cambria Math"/>
                            </a:rPr>
                            <m:t>5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1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20682" y="5368712"/>
                <a:ext cx="456279" cy="215444"/>
              </a:xfrm>
              <a:prstGeom prst="rect">
                <a:avLst/>
              </a:prstGeom>
              <a:blipFill rotWithShape="1">
                <a:blip r:embed="rId12"/>
                <a:stretch>
                  <a:fillRect l="-8000" r="-4000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8282351" y="5772019"/>
            <a:ext cx="268317" cy="227462"/>
            <a:chOff x="6176852" y="2698817"/>
            <a:chExt cx="292187" cy="249891"/>
          </a:xfrm>
        </p:grpSpPr>
        <p:cxnSp>
          <p:nvCxnSpPr>
            <p:cNvPr id="133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4317601" y="4738316"/>
                <a:ext cx="2974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6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601" y="4738316"/>
                <a:ext cx="297454" cy="215444"/>
              </a:xfrm>
              <a:prstGeom prst="rect">
                <a:avLst/>
              </a:prstGeom>
              <a:blipFill rotWithShape="1">
                <a:blip r:embed="rId13"/>
                <a:stretch>
                  <a:fillRect l="-8163" r="-6122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4" name="Group 47"/>
          <p:cNvGrpSpPr>
            <a:grpSpLocks/>
          </p:cNvGrpSpPr>
          <p:nvPr/>
        </p:nvGrpSpPr>
        <p:grpSpPr bwMode="auto">
          <a:xfrm>
            <a:off x="5427026" y="4888723"/>
            <a:ext cx="534464" cy="265603"/>
            <a:chOff x="2363" y="1000"/>
            <a:chExt cx="328" cy="188"/>
          </a:xfrm>
        </p:grpSpPr>
        <p:sp>
          <p:nvSpPr>
            <p:cNvPr id="295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296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298" name="Line 46"/>
            <p:cNvSpPr>
              <a:spLocks noChangeShapeType="1"/>
            </p:cNvSpPr>
            <p:nvPr/>
          </p:nvSpPr>
          <p:spPr bwMode="auto">
            <a:xfrm rot="16200000">
              <a:off x="2561" y="969"/>
              <a:ext cx="0" cy="261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298 Rectángulo"/>
              <p:cNvSpPr/>
              <p:nvPr/>
            </p:nvSpPr>
            <p:spPr>
              <a:xfrm>
                <a:off x="5254666" y="4538261"/>
                <a:ext cx="44768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99" name="29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666" y="4538261"/>
                <a:ext cx="447687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8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</p:cNvCxnSpPr>
          <p:nvPr/>
        </p:nvCxnSpPr>
        <p:spPr>
          <a:xfrm>
            <a:off x="5957020" y="5042080"/>
            <a:ext cx="0" cy="6538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0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5828146" y="5655431"/>
            <a:ext cx="268317" cy="227462"/>
            <a:chOff x="6176852" y="2698817"/>
            <a:chExt cx="292187" cy="249891"/>
          </a:xfrm>
        </p:grpSpPr>
        <p:cxnSp>
          <p:nvCxnSpPr>
            <p:cNvPr id="311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Straight Arrow Connector 47">
            <a:extLst>
              <a:ext uri="{FF2B5EF4-FFF2-40B4-BE49-F238E27FC236}">
                <a16:creationId xmlns="" xmlns:a16="http://schemas.microsoft.com/office/drawing/2014/main" id="{CC9920A1-4C43-4BD2-9B16-02E0D726886D}"/>
              </a:ext>
            </a:extLst>
          </p:cNvPr>
          <p:cNvCxnSpPr>
            <a:cxnSpLocks/>
          </p:cNvCxnSpPr>
          <p:nvPr/>
        </p:nvCxnSpPr>
        <p:spPr>
          <a:xfrm flipV="1">
            <a:off x="4826923" y="5073147"/>
            <a:ext cx="35308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4721415" y="4600173"/>
                <a:ext cx="593944" cy="395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sSub>
                            <m:sSubPr>
                              <m:ctrlPr>
                                <a:rPr lang="es-C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R" i="1">
                                  <a:latin typeface="Cambria Math"/>
                                </a:rPr>
                                <m:t>𝑏𝑐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415" y="4600173"/>
                <a:ext cx="593944" cy="395429"/>
              </a:xfrm>
              <a:prstGeom prst="rect">
                <a:avLst/>
              </a:prstGeom>
              <a:blipFill rotWithShape="1">
                <a:blip r:embed="rId1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2827173" y="649093"/>
                <a:ext cx="4454809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𝐶𝑎𝑝𝑎𝑐𝑖𝑡𝑎𝑛𝑐𝑖𝑎</m:t>
                      </m:r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𝑑𝑒</m:t>
                      </m:r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𝑀𝑖𝑙𝑙𝑒𝑟</m:t>
                      </m:r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: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s-CR" sz="1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  <a:ea typeface="Cambria Math"/>
                            </a:rPr>
                            <m:t>𝑏𝑐</m:t>
                          </m:r>
                        </m:sub>
                      </m:sSub>
                      <m:d>
                        <m:dPr>
                          <m:ctrlPr>
                            <a:rPr lang="es-CR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600" i="1">
                              <a:latin typeface="Cambria Math"/>
                            </a:rPr>
                            <m:t>1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600" i="1">
                                  <a:latin typeface="Cambria Math"/>
                                </a:rPr>
                                <m:t>50</m:t>
                              </m:r>
                              <m:sSub>
                                <m:sSubPr>
                                  <m:ctrlPr>
                                    <a:rPr lang="es-C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s-C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R" sz="16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s-CR" sz="16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s-CR" sz="1600" i="1">
                                      <a:latin typeface="Cambria Math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CR" sz="1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600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s-CR" sz="1600" i="1">
                                      <a:latin typeface="Cambria Math"/>
                                      <a:ea typeface="Cambria Math"/>
                                    </a:rPr>
                                    <m:t>𝑖𝑒</m:t>
                                  </m:r>
                                  <m:r>
                                    <a:rPr lang="es-CR" sz="1600" i="1">
                                      <a:latin typeface="Cambria Math"/>
                                      <a:ea typeface="Cambria Math"/>
                                    </a:rPr>
                                    <m:t>7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173" y="649093"/>
                <a:ext cx="4454809" cy="64556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47">
            <a:extLst>
              <a:ext uri="{FF2B5EF4-FFF2-40B4-BE49-F238E27FC236}">
                <a16:creationId xmlns="" xmlns:a16="http://schemas.microsoft.com/office/drawing/2014/main" id="{CC9920A1-4C43-4BD2-9B16-02E0D726886D}"/>
              </a:ext>
            </a:extLst>
          </p:cNvPr>
          <p:cNvCxnSpPr>
            <a:cxnSpLocks/>
          </p:cNvCxnSpPr>
          <p:nvPr/>
        </p:nvCxnSpPr>
        <p:spPr>
          <a:xfrm flipV="1">
            <a:off x="4704582" y="5522214"/>
            <a:ext cx="0" cy="22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206 CuadroTexto"/>
              <p:cNvSpPr txBox="1"/>
              <p:nvPr/>
            </p:nvSpPr>
            <p:spPr>
              <a:xfrm>
                <a:off x="2812652" y="1680358"/>
                <a:ext cx="1591013" cy="361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sSub>
                            <m:sSubPr>
                              <m:ctrlPr>
                                <a:rPr lang="es-CR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𝑏𝑐</m:t>
                              </m:r>
                            </m:sub>
                          </m:sSub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r>
                        <a:rPr lang="es-CR" sz="1600" i="1">
                          <a:latin typeface="Cambria Math"/>
                        </a:rPr>
                        <m:t>𝑗</m:t>
                      </m:r>
                      <m:r>
                        <a:rPr lang="es-CR" sz="1600" i="1">
                          <a:latin typeface="Cambria Math"/>
                          <a:ea typeface="Cambria Math"/>
                        </a:rPr>
                        <m:t>𝜔</m:t>
                      </m:r>
                      <m:sSub>
                        <m:sSubPr>
                          <m:ctrlPr>
                            <a:rPr lang="es-CR" sz="1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es-CR" sz="16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s-CR" sz="1600" i="1">
                              <a:latin typeface="Cambria Math"/>
                              <a:ea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07" name="20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652" y="1680358"/>
                <a:ext cx="1591013" cy="361702"/>
              </a:xfrm>
              <a:prstGeom prst="rect">
                <a:avLst/>
              </a:prstGeom>
              <a:blipFill rotWithShape="1">
                <a:blip r:embed="rId17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2772229" y="2777495"/>
                <a:ext cx="2846099" cy="62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600" b="0" i="1" smtClean="0">
                              <a:latin typeface="Cambria Math"/>
                            </a:rPr>
                            <m:t>4.38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CR" sz="1600" b="0" i="1" smtClean="0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s-CR" sz="1600" b="0" i="1" smtClean="0">
                              <a:latin typeface="Cambria Math"/>
                            </a:rPr>
                            <m:t>1+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s-CR" sz="16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d>
                            <m:dPr>
                              <m:ctrlP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R" sz="1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600" i="1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R" sz="1600" b="0" i="1" smtClean="0">
                                      <a:latin typeface="Cambria Math"/>
                                      <a:ea typeface="Cambria Math"/>
                                    </a:rPr>
                                    <m:t>𝑏𝑒</m:t>
                                  </m:r>
                                </m:sub>
                              </m:sSub>
                              <m: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R" sz="1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600" i="1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R" sz="1600" i="1"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  <m:t>𝑖𝑒</m:t>
                              </m:r>
                              <m: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  <m:t>7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229" y="2777495"/>
                <a:ext cx="2846099" cy="62966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117 CuadroTexto"/>
              <p:cNvSpPr txBox="1"/>
              <p:nvPr/>
            </p:nvSpPr>
            <p:spPr>
              <a:xfrm>
                <a:off x="7606641" y="1564397"/>
                <a:ext cx="3917162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𝑏𝑒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𝜏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s-CR" sz="1600" b="0" i="1" smtClean="0">
                          <a:latin typeface="Cambria Math"/>
                        </a:rPr>
                        <m:t>     (</m:t>
                      </m:r>
                      <m:r>
                        <a:rPr lang="es-CR" sz="1600" b="0" i="1" smtClean="0">
                          <a:latin typeface="Cambria Math"/>
                        </a:rPr>
                        <m:t>𝑑𝑖𝑜𝑑𝑜</m:t>
                      </m:r>
                      <m:r>
                        <a:rPr lang="es-CR" sz="1600" b="0" i="1" smtClean="0">
                          <a:latin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</a:rPr>
                        <m:t>𝑝𝑜𝑙𝑎𝑟𝑖𝑧𝑎𝑑𝑜</m:t>
                      </m:r>
                      <m:r>
                        <a:rPr lang="es-CR" sz="1600" b="0" i="1" smtClean="0">
                          <a:latin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</a:rPr>
                        <m:t>𝑎</m:t>
                      </m:r>
                      <m:r>
                        <a:rPr lang="es-CR" sz="1600" b="0" i="1" smtClean="0">
                          <a:latin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</a:rPr>
                        <m:t>𝑓𝑎𝑣𝑜𝑟</m:t>
                      </m:r>
                      <m:r>
                        <a:rPr lang="es-C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18" name="11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641" y="1564397"/>
                <a:ext cx="3917162" cy="59362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1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42989"/>
                  </p:ext>
                </p:extLst>
              </p:nvPr>
            </p:nvGraphicFramePr>
            <p:xfrm>
              <a:off x="7873340" y="2398816"/>
              <a:ext cx="1270660" cy="609600"/>
            </p:xfrm>
            <a:graphic>
              <a:graphicData uri="http://schemas.openxmlformats.org/drawingml/2006/table">
                <a:tbl>
                  <a:tblPr/>
                  <a:tblGrid>
                    <a:gridCol w="593766"/>
                    <a:gridCol w="676894"/>
                  </a:tblGrid>
                  <a:tr h="2018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20</m:t>
                                </m:r>
                                <m:r>
                                  <a:rPr lang="es-CR" sz="1400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s-CR" sz="1400" b="0" i="1" smtClean="0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18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1 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𝑛𝑠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1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42989"/>
                  </p:ext>
                </p:extLst>
              </p:nvPr>
            </p:nvGraphicFramePr>
            <p:xfrm>
              <a:off x="7873340" y="2398816"/>
              <a:ext cx="1270660" cy="609600"/>
            </p:xfrm>
            <a:graphic>
              <a:graphicData uri="http://schemas.openxmlformats.org/drawingml/2006/table">
                <a:tbl>
                  <a:tblPr/>
                  <a:tblGrid>
                    <a:gridCol w="593766"/>
                    <a:gridCol w="676894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0"/>
                          <a:stretch>
                            <a:fillRect l="-1031" t="-2000" r="-1144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0"/>
                          <a:stretch>
                            <a:fillRect l="-88288" t="-2000" b="-10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 rotWithShape="1">
                          <a:blip r:embed="rId20"/>
                          <a:stretch>
                            <a:fillRect l="-1031" t="-102000" r="-114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 rotWithShape="1">
                          <a:blip r:embed="rId20"/>
                          <a:stretch>
                            <a:fillRect l="-88288" t="-1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Rectángulo"/>
              <p:cNvSpPr/>
              <p:nvPr/>
            </p:nvSpPr>
            <p:spPr>
              <a:xfrm>
                <a:off x="9519136" y="2446159"/>
                <a:ext cx="13545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𝑏𝑒</m:t>
                          </m:r>
                        </m:sub>
                      </m:sSub>
                      <m:r>
                        <a:rPr lang="es-CR" sz="1600" i="1">
                          <a:latin typeface="Cambria Math"/>
                        </a:rPr>
                        <m:t>=</m:t>
                      </m:r>
                      <m:r>
                        <a:rPr lang="es-CR" sz="1600" b="0" i="1" smtClean="0">
                          <a:latin typeface="Cambria Math"/>
                        </a:rPr>
                        <m:t>0.8 </m:t>
                      </m:r>
                      <m:r>
                        <a:rPr lang="es-CR" sz="1600" b="0" i="1" smtClean="0">
                          <a:latin typeface="Cambria Math"/>
                        </a:rPr>
                        <m:t>𝑝𝐹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3" name="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136" y="2446159"/>
                <a:ext cx="1354538" cy="338554"/>
              </a:xfrm>
              <a:prstGeom prst="rect">
                <a:avLst/>
              </a:prstGeom>
              <a:blipFill rotWithShape="1">
                <a:blip r:embed="rId21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128 CuadroTexto"/>
              <p:cNvSpPr txBox="1"/>
              <p:nvPr/>
            </p:nvSpPr>
            <p:spPr>
              <a:xfrm>
                <a:off x="7815498" y="3401964"/>
                <a:ext cx="11217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𝑏𝑒</m:t>
                          </m:r>
                        </m:sub>
                      </m:sSub>
                      <m:r>
                        <a:rPr lang="es-CR" sz="16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es-CR" sz="1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  <a:ea typeface="Cambria Math"/>
                            </a:rPr>
                            <m:t>𝑏𝑐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29" name="12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498" y="3401964"/>
                <a:ext cx="1121781" cy="33855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129 Rectángulo"/>
              <p:cNvSpPr/>
              <p:nvPr/>
            </p:nvSpPr>
            <p:spPr>
              <a:xfrm>
                <a:off x="9424284" y="3389931"/>
                <a:ext cx="17397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𝑏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s-CR" sz="1600" i="1">
                          <a:latin typeface="Cambria Math"/>
                        </a:rPr>
                        <m:t>=</m:t>
                      </m:r>
                      <m:r>
                        <a:rPr lang="es-CR" sz="1600" b="0" i="1" smtClean="0">
                          <a:latin typeface="Cambria Math"/>
                        </a:rPr>
                        <m:t>8</m:t>
                      </m:r>
                      <m:r>
                        <a:rPr lang="es-CR" sz="16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s-CR" sz="1600" b="0" i="1" smtClean="0">
                              <a:latin typeface="Cambria Math"/>
                            </a:rPr>
                            <m:t>−3</m:t>
                          </m:r>
                        </m:sup>
                      </m:sSup>
                      <m:r>
                        <a:rPr lang="es-CR" sz="1600" b="0" i="1" smtClean="0">
                          <a:latin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</a:rPr>
                        <m:t>𝑝𝐹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30" name="12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284" y="3389931"/>
                <a:ext cx="1739772" cy="338554"/>
              </a:xfrm>
              <a:prstGeom prst="rect">
                <a:avLst/>
              </a:prstGeom>
              <a:blipFill rotWithShape="1">
                <a:blip r:embed="rId2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136 CuadroTexto"/>
              <p:cNvSpPr txBox="1"/>
              <p:nvPr/>
            </p:nvSpPr>
            <p:spPr>
              <a:xfrm>
                <a:off x="2797654" y="3559208"/>
                <a:ext cx="2485360" cy="772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600" b="0" i="1" smtClean="0">
                              <a:latin typeface="Cambria Math"/>
                            </a:rPr>
                            <m:t>4.38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CR" sz="1600" b="0" i="1" smtClean="0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s-CR" sz="1600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type m:val="skw"/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6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s-CR" sz="16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s-CR" sz="1600" b="0" i="1" smtClean="0">
                                  <a:latin typeface="Cambria Math"/>
                                </a:rPr>
                                <m:t>555</m:t>
                              </m:r>
                              <m:r>
                                <a:rPr lang="es-CR" sz="1600" b="0" i="1" smtClean="0">
                                  <a:latin typeface="Cambria Math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s-CR" sz="1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37" name="13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654" y="3559208"/>
                <a:ext cx="2485360" cy="772776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8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8" grpId="0"/>
      <p:bldP spid="3" grpId="0"/>
      <p:bldP spid="129" grpId="0"/>
      <p:bldP spid="130" grpId="0"/>
      <p:bldP spid="1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0572083" y="5316599"/>
                <a:ext cx="11956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=62.5 </m:t>
                      </m:r>
                      <m:r>
                        <a:rPr lang="es-CR" sz="1400" b="0" i="1" smtClean="0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1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080" y="5316599"/>
                <a:ext cx="1195647" cy="215444"/>
              </a:xfrm>
              <a:prstGeom prst="rect">
                <a:avLst/>
              </a:prstGeom>
              <a:blipFill rotWithShape="1">
                <a:blip r:embed="rId2"/>
                <a:stretch>
                  <a:fillRect l="-3061" r="-3571" b="-1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0539751" y="5706246"/>
                <a:ext cx="9840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400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s-CR" sz="1400" b="0" i="1" smtClean="0">
                          <a:latin typeface="Cambria Math"/>
                        </a:rPr>
                        <m:t>3 </m:t>
                      </m:r>
                      <m:r>
                        <a:rPr lang="es-CR" sz="1400" b="0" i="1" smtClean="0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2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749" y="5706246"/>
                <a:ext cx="984052" cy="215444"/>
              </a:xfrm>
              <a:prstGeom prst="rect">
                <a:avLst/>
              </a:prstGeom>
              <a:blipFill rotWithShape="1">
                <a:blip r:embed="rId3"/>
                <a:stretch>
                  <a:fillRect l="-4348" r="-4348" b="-1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144 CuadroTexto"/>
              <p:cNvSpPr txBox="1"/>
              <p:nvPr/>
            </p:nvSpPr>
            <p:spPr>
              <a:xfrm>
                <a:off x="10482538" y="4853444"/>
                <a:ext cx="13747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R" sz="1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=4.38</m:t>
                      </m:r>
                      <m:r>
                        <a:rPr lang="es-CR" sz="1400" i="1">
                          <a:latin typeface="Cambria Math"/>
                        </a:rPr>
                        <m:t> </m:t>
                      </m:r>
                      <m:r>
                        <a:rPr lang="es-CR" sz="1400" i="1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5" name="14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535" y="4853440"/>
                <a:ext cx="1374735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103 Grupo"/>
          <p:cNvGrpSpPr/>
          <p:nvPr/>
        </p:nvGrpSpPr>
        <p:grpSpPr>
          <a:xfrm flipH="1">
            <a:off x="1715227" y="5007329"/>
            <a:ext cx="46730" cy="488820"/>
            <a:chOff x="4755833" y="1260500"/>
            <a:chExt cx="76507" cy="798156"/>
          </a:xfrm>
        </p:grpSpPr>
        <p:grpSp>
          <p:nvGrpSpPr>
            <p:cNvPr id="193" name="Group 145">
              <a:extLst>
                <a:ext uri="{FF2B5EF4-FFF2-40B4-BE49-F238E27FC236}">
                  <a16:creationId xmlns="" xmlns:a16="http://schemas.microsoft.com/office/drawing/2014/main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196" name="Straight Connector 146">
                <a:extLst>
                  <a:ext uri="{FF2B5EF4-FFF2-40B4-BE49-F238E27FC236}">
                    <a16:creationId xmlns="" xmlns:a16="http://schemas.microsoft.com/office/drawing/2014/main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47">
                <a:extLst>
                  <a:ext uri="{FF2B5EF4-FFF2-40B4-BE49-F238E27FC236}">
                    <a16:creationId xmlns="" xmlns:a16="http://schemas.microsoft.com/office/drawing/2014/main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48">
                <a:extLst>
                  <a:ext uri="{FF2B5EF4-FFF2-40B4-BE49-F238E27FC236}">
                    <a16:creationId xmlns="" xmlns:a16="http://schemas.microsoft.com/office/drawing/2014/main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49">
                <a:extLst>
                  <a:ext uri="{FF2B5EF4-FFF2-40B4-BE49-F238E27FC236}">
                    <a16:creationId xmlns="" xmlns:a16="http://schemas.microsoft.com/office/drawing/2014/main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150">
                <a:extLst>
                  <a:ext uri="{FF2B5EF4-FFF2-40B4-BE49-F238E27FC236}">
                    <a16:creationId xmlns="" xmlns:a16="http://schemas.microsoft.com/office/drawing/2014/main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151">
                <a:extLst>
                  <a:ext uri="{FF2B5EF4-FFF2-40B4-BE49-F238E27FC236}">
                    <a16:creationId xmlns="" xmlns:a16="http://schemas.microsoft.com/office/drawing/2014/main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152">
                <a:extLst>
                  <a:ext uri="{FF2B5EF4-FFF2-40B4-BE49-F238E27FC236}">
                    <a16:creationId xmlns="" xmlns:a16="http://schemas.microsoft.com/office/drawing/2014/main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153">
                <a:extLst>
                  <a:ext uri="{FF2B5EF4-FFF2-40B4-BE49-F238E27FC236}">
                    <a16:creationId xmlns="" xmlns:a16="http://schemas.microsoft.com/office/drawing/2014/main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154">
                <a:extLst>
                  <a:ext uri="{FF2B5EF4-FFF2-40B4-BE49-F238E27FC236}">
                    <a16:creationId xmlns="" xmlns:a16="http://schemas.microsoft.com/office/drawing/2014/main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4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60500"/>
              <a:ext cx="0" cy="32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93355" y="1859035"/>
              <a:ext cx="1427" cy="1996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47">
            <a:extLst>
              <a:ext uri="{FF2B5EF4-FFF2-40B4-BE49-F238E27FC236}">
                <a16:creationId xmlns="" xmlns:a16="http://schemas.microsoft.com/office/drawing/2014/main" id="{CC9920A1-4C43-4BD2-9B16-02E0D726886D}"/>
              </a:ext>
            </a:extLst>
          </p:cNvPr>
          <p:cNvCxnSpPr>
            <a:cxnSpLocks/>
          </p:cNvCxnSpPr>
          <p:nvPr/>
        </p:nvCxnSpPr>
        <p:spPr>
          <a:xfrm flipH="1" flipV="1">
            <a:off x="1563299" y="5620531"/>
            <a:ext cx="1594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1750608" y="5007329"/>
            <a:ext cx="36764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839566" y="5254311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9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566" y="5254311"/>
                <a:ext cx="293350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14583" r="-4167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2512286" y="5006021"/>
            <a:ext cx="0" cy="2340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110 Grupo"/>
          <p:cNvGrpSpPr/>
          <p:nvPr/>
        </p:nvGrpSpPr>
        <p:grpSpPr>
          <a:xfrm>
            <a:off x="2417166" y="5240032"/>
            <a:ext cx="190239" cy="316053"/>
            <a:chOff x="2173184" y="3373444"/>
            <a:chExt cx="308759" cy="516058"/>
          </a:xfrm>
        </p:grpSpPr>
        <p:sp>
          <p:nvSpPr>
            <p:cNvPr id="191" name="190 Elipse"/>
            <p:cNvSpPr/>
            <p:nvPr/>
          </p:nvSpPr>
          <p:spPr>
            <a:xfrm>
              <a:off x="2173184" y="3373444"/>
              <a:ext cx="308759" cy="516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2000"/>
            </a:p>
          </p:txBody>
        </p:sp>
        <p:cxnSp>
          <p:nvCxnSpPr>
            <p:cNvPr id="192" name="Straight Arrow Connector 195">
              <a:extLst>
                <a:ext uri="{FF2B5EF4-FFF2-40B4-BE49-F238E27FC236}">
                  <a16:creationId xmlns="" xmlns:a16="http://schemas.microsoft.com/office/drawing/2014/main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3" y="3527332"/>
              <a:ext cx="0" cy="267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  <a:stCxn id="191" idx="4"/>
          </p:cNvCxnSpPr>
          <p:nvPr/>
        </p:nvCxnSpPr>
        <p:spPr>
          <a:xfrm>
            <a:off x="2512286" y="5556085"/>
            <a:ext cx="0" cy="285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 flipH="1">
                <a:off x="2731429" y="5312516"/>
                <a:ext cx="4562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latin typeface="Cambria Math"/>
                            </a:rPr>
                            <m:t>5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3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31429" y="5312516"/>
                <a:ext cx="456279" cy="215444"/>
              </a:xfrm>
              <a:prstGeom prst="rect">
                <a:avLst/>
              </a:prstGeom>
              <a:blipFill rotWithShape="1">
                <a:blip r:embed="rId6"/>
                <a:stretch>
                  <a:fillRect l="-8000" r="-4000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2379148" y="5724679"/>
            <a:ext cx="268317" cy="227462"/>
            <a:chOff x="6176852" y="2698817"/>
            <a:chExt cx="292187" cy="249891"/>
          </a:xfrm>
        </p:grpSpPr>
        <p:cxnSp>
          <p:nvCxnSpPr>
            <p:cNvPr id="187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199552" y="5504551"/>
            <a:ext cx="1538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199550" y="5069645"/>
                <a:ext cx="9712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2.5</m:t>
                          </m:r>
                          <m:r>
                            <a:rPr lang="es-CR" sz="1400" i="1">
                              <a:latin typeface="Cambria Math"/>
                            </a:rPr>
                            <m:t>𝐾</m:t>
                          </m:r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/>
                              <a:ea typeface="Cambria Math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6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50" y="5069645"/>
                <a:ext cx="97122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403" r="-3774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116 Grupo"/>
          <p:cNvGrpSpPr/>
          <p:nvPr/>
        </p:nvGrpSpPr>
        <p:grpSpPr>
          <a:xfrm flipH="1">
            <a:off x="4572584" y="5013675"/>
            <a:ext cx="46730" cy="549166"/>
            <a:chOff x="4755833" y="1260500"/>
            <a:chExt cx="76507" cy="896690"/>
          </a:xfrm>
        </p:grpSpPr>
        <p:grpSp>
          <p:nvGrpSpPr>
            <p:cNvPr id="175" name="Group 145">
              <a:extLst>
                <a:ext uri="{FF2B5EF4-FFF2-40B4-BE49-F238E27FC236}">
                  <a16:creationId xmlns="" xmlns:a16="http://schemas.microsoft.com/office/drawing/2014/main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178" name="Straight Connector 146">
                <a:extLst>
                  <a:ext uri="{FF2B5EF4-FFF2-40B4-BE49-F238E27FC236}">
                    <a16:creationId xmlns="" xmlns:a16="http://schemas.microsoft.com/office/drawing/2014/main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47">
                <a:extLst>
                  <a:ext uri="{FF2B5EF4-FFF2-40B4-BE49-F238E27FC236}">
                    <a16:creationId xmlns="" xmlns:a16="http://schemas.microsoft.com/office/drawing/2014/main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48">
                <a:extLst>
                  <a:ext uri="{FF2B5EF4-FFF2-40B4-BE49-F238E27FC236}">
                    <a16:creationId xmlns="" xmlns:a16="http://schemas.microsoft.com/office/drawing/2014/main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49">
                <a:extLst>
                  <a:ext uri="{FF2B5EF4-FFF2-40B4-BE49-F238E27FC236}">
                    <a16:creationId xmlns="" xmlns:a16="http://schemas.microsoft.com/office/drawing/2014/main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50">
                <a:extLst>
                  <a:ext uri="{FF2B5EF4-FFF2-40B4-BE49-F238E27FC236}">
                    <a16:creationId xmlns="" xmlns:a16="http://schemas.microsoft.com/office/drawing/2014/main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51">
                <a:extLst>
                  <a:ext uri="{FF2B5EF4-FFF2-40B4-BE49-F238E27FC236}">
                    <a16:creationId xmlns="" xmlns:a16="http://schemas.microsoft.com/office/drawing/2014/main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52">
                <a:extLst>
                  <a:ext uri="{FF2B5EF4-FFF2-40B4-BE49-F238E27FC236}">
                    <a16:creationId xmlns="" xmlns:a16="http://schemas.microsoft.com/office/drawing/2014/main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53">
                <a:extLst>
                  <a:ext uri="{FF2B5EF4-FFF2-40B4-BE49-F238E27FC236}">
                    <a16:creationId xmlns="" xmlns:a16="http://schemas.microsoft.com/office/drawing/2014/main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54">
                <a:extLst>
                  <a:ext uri="{FF2B5EF4-FFF2-40B4-BE49-F238E27FC236}">
                    <a16:creationId xmlns="" xmlns:a16="http://schemas.microsoft.com/office/drawing/2014/main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6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60500"/>
              <a:ext cx="0" cy="32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3355" y="1859035"/>
              <a:ext cx="0" cy="2981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4680248" y="5263246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0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248" y="5263246"/>
                <a:ext cx="293350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14583" r="-4167" b="-1290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Group 47"/>
          <p:cNvGrpSpPr>
            <a:grpSpLocks/>
          </p:cNvGrpSpPr>
          <p:nvPr/>
        </p:nvGrpSpPr>
        <p:grpSpPr bwMode="auto">
          <a:xfrm rot="16200000">
            <a:off x="3977598" y="5108205"/>
            <a:ext cx="500022" cy="266311"/>
            <a:chOff x="2154" y="1000"/>
            <a:chExt cx="454" cy="188"/>
          </a:xfrm>
        </p:grpSpPr>
        <p:sp>
          <p:nvSpPr>
            <p:cNvPr id="171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72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73" name="Line 45"/>
            <p:cNvSpPr>
              <a:spLocks noChangeShapeType="1"/>
            </p:cNvSpPr>
            <p:nvPr/>
          </p:nvSpPr>
          <p:spPr bwMode="auto">
            <a:xfrm rot="5400000">
              <a:off x="2258" y="995"/>
              <a:ext cx="1" cy="209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74" name="Line 46"/>
            <p:cNvSpPr>
              <a:spLocks noChangeShapeType="1"/>
            </p:cNvSpPr>
            <p:nvPr/>
          </p:nvSpPr>
          <p:spPr bwMode="auto">
            <a:xfrm rot="-5400000">
              <a:off x="2520" y="1010"/>
              <a:ext cx="0" cy="177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121 Rectángulo"/>
              <p:cNvSpPr/>
              <p:nvPr/>
            </p:nvSpPr>
            <p:spPr>
              <a:xfrm>
                <a:off x="3603424" y="5258341"/>
                <a:ext cx="4821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22" name="12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424" y="5258341"/>
                <a:ext cx="482119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101241" y="5441694"/>
            <a:ext cx="268317" cy="509305"/>
            <a:chOff x="6176852" y="2389183"/>
            <a:chExt cx="292187" cy="559525"/>
          </a:xfrm>
        </p:grpSpPr>
        <p:cxnSp>
          <p:nvCxnSpPr>
            <p:cNvPr id="167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389183"/>
              <a:ext cx="0" cy="4725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460493" y="5566118"/>
            <a:ext cx="268317" cy="360000"/>
            <a:chOff x="6176852" y="2553210"/>
            <a:chExt cx="292187" cy="395498"/>
          </a:xfrm>
        </p:grpSpPr>
        <p:cxnSp>
          <p:nvCxnSpPr>
            <p:cNvPr id="163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553210"/>
              <a:ext cx="0" cy="3085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124 Grupo"/>
          <p:cNvGrpSpPr/>
          <p:nvPr/>
        </p:nvGrpSpPr>
        <p:grpSpPr>
          <a:xfrm>
            <a:off x="8321390" y="4989939"/>
            <a:ext cx="190239" cy="835206"/>
            <a:chOff x="6782241" y="3118703"/>
            <a:chExt cx="190239" cy="835206"/>
          </a:xfrm>
        </p:grpSpPr>
        <p:cxnSp>
          <p:nvCxnSpPr>
            <p:cNvPr id="158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877360" y="3719898"/>
              <a:ext cx="0" cy="2340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158 Grupo"/>
            <p:cNvGrpSpPr/>
            <p:nvPr/>
          </p:nvGrpSpPr>
          <p:grpSpPr>
            <a:xfrm rot="10800000">
              <a:off x="6782241" y="3403845"/>
              <a:ext cx="190239" cy="316053"/>
              <a:chOff x="2173184" y="3373444"/>
              <a:chExt cx="308759" cy="516058"/>
            </a:xfrm>
          </p:grpSpPr>
          <p:sp>
            <p:nvSpPr>
              <p:cNvPr id="161" name="160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162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0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161" idx="4"/>
            </p:cNvCxnSpPr>
            <p:nvPr/>
          </p:nvCxnSpPr>
          <p:spPr>
            <a:xfrm rot="10800000">
              <a:off x="6877360" y="3118703"/>
              <a:ext cx="0" cy="2851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125 Grupo"/>
          <p:cNvGrpSpPr/>
          <p:nvPr/>
        </p:nvGrpSpPr>
        <p:grpSpPr>
          <a:xfrm>
            <a:off x="9250819" y="5002148"/>
            <a:ext cx="268317" cy="1014431"/>
            <a:chOff x="10240288" y="3236171"/>
            <a:chExt cx="292187" cy="1114458"/>
          </a:xfrm>
        </p:grpSpPr>
        <p:grpSp>
          <p:nvGrpSpPr>
            <p:cNvPr id="141" name="Group 135">
              <a:extLst>
                <a:ext uri="{FF2B5EF4-FFF2-40B4-BE49-F238E27FC236}">
                  <a16:creationId xmlns="" xmlns:a16="http://schemas.microsoft.com/office/drawing/2014/main" id="{D8D775AA-505E-4D39-AF1F-3B88F05CF36F}"/>
                </a:ext>
              </a:extLst>
            </p:cNvPr>
            <p:cNvGrpSpPr/>
            <p:nvPr/>
          </p:nvGrpSpPr>
          <p:grpSpPr>
            <a:xfrm rot="5400000">
              <a:off x="10238976" y="3906556"/>
              <a:ext cx="290336" cy="76507"/>
              <a:chOff x="7529811" y="3713163"/>
              <a:chExt cx="640072" cy="158750"/>
            </a:xfrm>
          </p:grpSpPr>
          <p:cxnSp>
            <p:nvCxnSpPr>
              <p:cNvPr id="149" name="Straight Connector 136">
                <a:extLst>
                  <a:ext uri="{FF2B5EF4-FFF2-40B4-BE49-F238E27FC236}">
                    <a16:creationId xmlns="" xmlns:a16="http://schemas.microsoft.com/office/drawing/2014/main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37">
                <a:extLst>
                  <a:ext uri="{FF2B5EF4-FFF2-40B4-BE49-F238E27FC236}">
                    <a16:creationId xmlns="" xmlns:a16="http://schemas.microsoft.com/office/drawing/2014/main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38">
                <a:extLst>
                  <a:ext uri="{FF2B5EF4-FFF2-40B4-BE49-F238E27FC236}">
                    <a16:creationId xmlns="" xmlns:a16="http://schemas.microsoft.com/office/drawing/2014/main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39">
                <a:extLst>
                  <a:ext uri="{FF2B5EF4-FFF2-40B4-BE49-F238E27FC236}">
                    <a16:creationId xmlns="" xmlns:a16="http://schemas.microsoft.com/office/drawing/2014/main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40">
                <a:extLst>
                  <a:ext uri="{FF2B5EF4-FFF2-40B4-BE49-F238E27FC236}">
                    <a16:creationId xmlns="" xmlns:a16="http://schemas.microsoft.com/office/drawing/2014/main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41">
                <a:extLst>
                  <a:ext uri="{FF2B5EF4-FFF2-40B4-BE49-F238E27FC236}">
                    <a16:creationId xmlns="" xmlns:a16="http://schemas.microsoft.com/office/drawing/2014/main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42">
                <a:extLst>
                  <a:ext uri="{FF2B5EF4-FFF2-40B4-BE49-F238E27FC236}">
                    <a16:creationId xmlns="" xmlns:a16="http://schemas.microsoft.com/office/drawing/2014/main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43">
                <a:extLst>
                  <a:ext uri="{FF2B5EF4-FFF2-40B4-BE49-F238E27FC236}">
                    <a16:creationId xmlns="" xmlns:a16="http://schemas.microsoft.com/office/drawing/2014/main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44">
                <a:extLst>
                  <a:ext uri="{FF2B5EF4-FFF2-40B4-BE49-F238E27FC236}">
                    <a16:creationId xmlns="" xmlns:a16="http://schemas.microsoft.com/office/drawing/2014/main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Straight Connector 218">
              <a:extLst>
                <a:ext uri="{FF2B5EF4-FFF2-40B4-BE49-F238E27FC236}">
                  <a16:creationId xmlns="" xmlns:a16="http://schemas.microsoft.com/office/drawing/2014/main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10369139" y="3236171"/>
              <a:ext cx="0" cy="5634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10240288" y="4100738"/>
              <a:ext cx="292187" cy="249891"/>
              <a:chOff x="6176852" y="2698817"/>
              <a:chExt cx="292187" cy="249891"/>
            </a:xfrm>
          </p:grpSpPr>
          <p:cxnSp>
            <p:nvCxnSpPr>
              <p:cNvPr id="144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10068942" y="4916207"/>
                <a:ext cx="2146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7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942" y="4916207"/>
                <a:ext cx="214610" cy="215444"/>
              </a:xfrm>
              <a:prstGeom prst="rect">
                <a:avLst/>
              </a:prstGeom>
              <a:blipFill rotWithShape="1">
                <a:blip r:embed="rId9"/>
                <a:stretch>
                  <a:fillRect l="-14286" b="-8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127 CuadroTexto"/>
              <p:cNvSpPr txBox="1"/>
              <p:nvPr/>
            </p:nvSpPr>
            <p:spPr>
              <a:xfrm>
                <a:off x="9490696" y="5328920"/>
                <a:ext cx="447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s-CR" sz="12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R" sz="12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28" name="12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696" y="5328920"/>
                <a:ext cx="447367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Line 46"/>
          <p:cNvSpPr>
            <a:spLocks noChangeShapeType="1"/>
          </p:cNvSpPr>
          <p:nvPr/>
        </p:nvSpPr>
        <p:spPr bwMode="auto">
          <a:xfrm rot="16200000">
            <a:off x="8624482" y="3643364"/>
            <a:ext cx="0" cy="2694082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 flipH="1">
                <a:off x="8620682" y="5368712"/>
                <a:ext cx="4562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latin typeface="Cambria Math"/>
                            </a:rPr>
                            <m:t>5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1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20682" y="5368712"/>
                <a:ext cx="456279" cy="215444"/>
              </a:xfrm>
              <a:prstGeom prst="rect">
                <a:avLst/>
              </a:prstGeom>
              <a:blipFill rotWithShape="1">
                <a:blip r:embed="rId12"/>
                <a:stretch>
                  <a:fillRect l="-8000" r="-4000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8282351" y="5772019"/>
            <a:ext cx="268317" cy="227462"/>
            <a:chOff x="6176852" y="2698817"/>
            <a:chExt cx="292187" cy="249891"/>
          </a:xfrm>
        </p:grpSpPr>
        <p:cxnSp>
          <p:nvCxnSpPr>
            <p:cNvPr id="133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4317601" y="4738316"/>
                <a:ext cx="2974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6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601" y="4738316"/>
                <a:ext cx="297454" cy="215444"/>
              </a:xfrm>
              <a:prstGeom prst="rect">
                <a:avLst/>
              </a:prstGeom>
              <a:blipFill rotWithShape="1">
                <a:blip r:embed="rId13"/>
                <a:stretch>
                  <a:fillRect l="-8163" r="-6122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4" name="Group 47"/>
          <p:cNvGrpSpPr>
            <a:grpSpLocks/>
          </p:cNvGrpSpPr>
          <p:nvPr/>
        </p:nvGrpSpPr>
        <p:grpSpPr bwMode="auto">
          <a:xfrm>
            <a:off x="5427026" y="4888723"/>
            <a:ext cx="534464" cy="265603"/>
            <a:chOff x="2363" y="1000"/>
            <a:chExt cx="328" cy="188"/>
          </a:xfrm>
        </p:grpSpPr>
        <p:sp>
          <p:nvSpPr>
            <p:cNvPr id="295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296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298" name="Line 46"/>
            <p:cNvSpPr>
              <a:spLocks noChangeShapeType="1"/>
            </p:cNvSpPr>
            <p:nvPr/>
          </p:nvSpPr>
          <p:spPr bwMode="auto">
            <a:xfrm rot="16200000">
              <a:off x="2561" y="969"/>
              <a:ext cx="0" cy="261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298 Rectángulo"/>
              <p:cNvSpPr/>
              <p:nvPr/>
            </p:nvSpPr>
            <p:spPr>
              <a:xfrm>
                <a:off x="5254666" y="4538261"/>
                <a:ext cx="4775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𝑏𝑐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99" name="29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666" y="4538261"/>
                <a:ext cx="477502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2 Grupo"/>
          <p:cNvGrpSpPr/>
          <p:nvPr/>
        </p:nvGrpSpPr>
        <p:grpSpPr>
          <a:xfrm>
            <a:off x="5794245" y="5264932"/>
            <a:ext cx="302213" cy="465818"/>
            <a:chOff x="5811198" y="5301778"/>
            <a:chExt cx="302213" cy="465818"/>
          </a:xfrm>
        </p:grpSpPr>
        <p:sp>
          <p:nvSpPr>
            <p:cNvPr id="301" name="Oval 307"/>
            <p:cNvSpPr>
              <a:spLocks noChangeArrowheads="1"/>
            </p:cNvSpPr>
            <p:nvPr/>
          </p:nvSpPr>
          <p:spPr bwMode="auto">
            <a:xfrm>
              <a:off x="5811198" y="5337221"/>
              <a:ext cx="302213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CR" altLang="es-CR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02" name="Rectangle 309"/>
            <p:cNvSpPr>
              <a:spLocks noChangeArrowheads="1"/>
            </p:cNvSpPr>
            <p:nvPr/>
          </p:nvSpPr>
          <p:spPr bwMode="auto">
            <a:xfrm>
              <a:off x="5844407" y="5491371"/>
              <a:ext cx="23579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" altLang="es-CR" sz="1200" dirty="0" smtClean="0">
                  <a:solidFill>
                    <a:srgbClr val="000000"/>
                  </a:solidFill>
                </a:rPr>
                <a:t>-</a:t>
              </a:r>
            </a:p>
          </p:txBody>
        </p:sp>
        <p:sp>
          <p:nvSpPr>
            <p:cNvPr id="303" name="Rectangle 309"/>
            <p:cNvSpPr>
              <a:spLocks noChangeArrowheads="1"/>
            </p:cNvSpPr>
            <p:nvPr/>
          </p:nvSpPr>
          <p:spPr bwMode="auto">
            <a:xfrm>
              <a:off x="5825088" y="5301778"/>
              <a:ext cx="2744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" altLang="es-CR" sz="1200" dirty="0">
                  <a:solidFill>
                    <a:srgbClr val="000000"/>
                  </a:solidFill>
                </a:rPr>
                <a:t>+</a:t>
              </a:r>
              <a:endParaRPr lang="es-ES" altLang="es-CR" sz="1200" dirty="0" smtClean="0">
                <a:solidFill>
                  <a:srgbClr val="000000"/>
                </a:solidFill>
              </a:endParaRPr>
            </a:p>
          </p:txBody>
        </p:sp>
      </p:grpSp>
      <p:cxnSp>
        <p:nvCxnSpPr>
          <p:cNvPr id="308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</p:cNvCxnSpPr>
          <p:nvPr/>
        </p:nvCxnSpPr>
        <p:spPr>
          <a:xfrm>
            <a:off x="5957020" y="5042080"/>
            <a:ext cx="0" cy="2340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0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5822861" y="5654981"/>
            <a:ext cx="268317" cy="227462"/>
            <a:chOff x="6176852" y="2698817"/>
            <a:chExt cx="292187" cy="249891"/>
          </a:xfrm>
        </p:grpSpPr>
        <p:cxnSp>
          <p:nvCxnSpPr>
            <p:cNvPr id="311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6137773" y="5366284"/>
                <a:ext cx="2146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0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73" y="5366284"/>
                <a:ext cx="214610" cy="215444"/>
              </a:xfrm>
              <a:prstGeom prst="rect">
                <a:avLst/>
              </a:prstGeom>
              <a:blipFill rotWithShape="1">
                <a:blip r:embed="rId9"/>
                <a:stretch>
                  <a:fillRect l="-14286" b="-8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6468808" y="5535790"/>
                <a:ext cx="7481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</a:rPr>
                        <m:t>𝑗</m:t>
                      </m:r>
                      <m:r>
                        <a:rPr lang="es-CR" sz="1400" b="0" i="1" smtClean="0">
                          <a:latin typeface="Cambria Math"/>
                          <a:ea typeface="Cambria Math"/>
                        </a:rPr>
                        <m:t>𝜔</m:t>
                      </m:r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𝑏𝑐</m:t>
                          </m:r>
                        </m:sub>
                      </m:sSub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1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808" y="5535790"/>
                <a:ext cx="748154" cy="215444"/>
              </a:xfrm>
              <a:prstGeom prst="rect">
                <a:avLst/>
              </a:prstGeom>
              <a:blipFill rotWithShape="1">
                <a:blip r:embed="rId15"/>
                <a:stretch>
                  <a:fillRect l="-7317" r="-2439" b="-3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8" name="337 Grupo"/>
          <p:cNvGrpSpPr/>
          <p:nvPr/>
        </p:nvGrpSpPr>
        <p:grpSpPr>
          <a:xfrm>
            <a:off x="7179640" y="5002148"/>
            <a:ext cx="190239" cy="835206"/>
            <a:chOff x="6782241" y="3118703"/>
            <a:chExt cx="190239" cy="835206"/>
          </a:xfrm>
        </p:grpSpPr>
        <p:cxnSp>
          <p:nvCxnSpPr>
            <p:cNvPr id="339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877360" y="3719898"/>
              <a:ext cx="0" cy="2340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0" name="339 Grupo"/>
            <p:cNvGrpSpPr/>
            <p:nvPr/>
          </p:nvGrpSpPr>
          <p:grpSpPr>
            <a:xfrm rot="10800000">
              <a:off x="6782241" y="3403845"/>
              <a:ext cx="190239" cy="316053"/>
              <a:chOff x="2173184" y="3373444"/>
              <a:chExt cx="308759" cy="516058"/>
            </a:xfrm>
          </p:grpSpPr>
          <p:sp>
            <p:nvSpPr>
              <p:cNvPr id="342" name="341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343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1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342" idx="4"/>
            </p:cNvCxnSpPr>
            <p:nvPr/>
          </p:nvCxnSpPr>
          <p:spPr>
            <a:xfrm rot="10800000">
              <a:off x="6877360" y="3118703"/>
              <a:ext cx="0" cy="2851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7140601" y="5784228"/>
            <a:ext cx="268317" cy="227462"/>
            <a:chOff x="6176852" y="2698817"/>
            <a:chExt cx="292187" cy="249891"/>
          </a:xfrm>
        </p:grpSpPr>
        <p:cxnSp>
          <p:nvCxnSpPr>
            <p:cNvPr id="345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9" name="Group 47"/>
          <p:cNvGrpSpPr>
            <a:grpSpLocks/>
          </p:cNvGrpSpPr>
          <p:nvPr/>
        </p:nvGrpSpPr>
        <p:grpSpPr bwMode="auto">
          <a:xfrm rot="16200000">
            <a:off x="7578380" y="5108206"/>
            <a:ext cx="500022" cy="266311"/>
            <a:chOff x="2154" y="1000"/>
            <a:chExt cx="454" cy="188"/>
          </a:xfrm>
        </p:grpSpPr>
        <p:sp>
          <p:nvSpPr>
            <p:cNvPr id="350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351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352" name="Line 45"/>
            <p:cNvSpPr>
              <a:spLocks noChangeShapeType="1"/>
            </p:cNvSpPr>
            <p:nvPr/>
          </p:nvSpPr>
          <p:spPr bwMode="auto">
            <a:xfrm rot="5400000">
              <a:off x="2258" y="995"/>
              <a:ext cx="1" cy="209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353" name="Line 46"/>
            <p:cNvSpPr>
              <a:spLocks noChangeShapeType="1"/>
            </p:cNvSpPr>
            <p:nvPr/>
          </p:nvSpPr>
          <p:spPr bwMode="auto">
            <a:xfrm rot="-5400000">
              <a:off x="2520" y="1010"/>
              <a:ext cx="0" cy="177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5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7702023" y="5441695"/>
            <a:ext cx="268317" cy="509305"/>
            <a:chOff x="6176852" y="2389183"/>
            <a:chExt cx="292187" cy="559525"/>
          </a:xfrm>
        </p:grpSpPr>
        <p:cxnSp>
          <p:nvCxnSpPr>
            <p:cNvPr id="355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389183"/>
              <a:ext cx="0" cy="4725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4777259" y="5549047"/>
                <a:ext cx="257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6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259" y="5549047"/>
                <a:ext cx="257506" cy="215444"/>
              </a:xfrm>
              <a:prstGeom prst="rect">
                <a:avLst/>
              </a:prstGeom>
              <a:blipFill rotWithShape="1">
                <a:blip r:embed="rId18"/>
                <a:stretch>
                  <a:fillRect l="-19048" r="-4762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7" name="Straight Arrow Connector 47">
            <a:extLst>
              <a:ext uri="{FF2B5EF4-FFF2-40B4-BE49-F238E27FC236}">
                <a16:creationId xmlns="" xmlns:a16="http://schemas.microsoft.com/office/drawing/2014/main" id="{CC9920A1-4C43-4BD2-9B16-02E0D726886D}"/>
              </a:ext>
            </a:extLst>
          </p:cNvPr>
          <p:cNvCxnSpPr>
            <a:cxnSpLocks/>
          </p:cNvCxnSpPr>
          <p:nvPr/>
        </p:nvCxnSpPr>
        <p:spPr>
          <a:xfrm flipV="1">
            <a:off x="4704582" y="5522214"/>
            <a:ext cx="0" cy="22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199 Rectángulo"/>
              <p:cNvSpPr/>
              <p:nvPr/>
            </p:nvSpPr>
            <p:spPr>
              <a:xfrm>
                <a:off x="7889741" y="2026594"/>
                <a:ext cx="160909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50</m:t>
                          </m:r>
                          <m:r>
                            <a:rPr lang="es-CR" sz="14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𝑏</m:t>
                          </m:r>
                          <m:r>
                            <a:rPr lang="es-CR" sz="1400" i="1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s-CR" sz="1400" i="1" smtClean="0">
                          <a:latin typeface="Cambria Math"/>
                          <a:ea typeface="Cambria Math"/>
                        </a:rPr>
                        <m:t>≫</m:t>
                      </m:r>
                      <m:r>
                        <a:rPr lang="es-CR" sz="1400" i="1">
                          <a:latin typeface="Cambria Math"/>
                        </a:rPr>
                        <m:t>𝑗</m:t>
                      </m:r>
                      <m:r>
                        <a:rPr lang="es-CR" sz="1400" i="1">
                          <a:latin typeface="Cambria Math"/>
                          <a:ea typeface="Cambria Math"/>
                        </a:rPr>
                        <m:t>𝜔</m:t>
                      </m:r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𝑏𝑐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𝑏</m:t>
                          </m:r>
                          <m:r>
                            <a:rPr lang="es-CR" sz="1400" i="1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00" name="19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741" y="2026594"/>
                <a:ext cx="1609095" cy="307777"/>
              </a:xfrm>
              <a:prstGeom prst="rect">
                <a:avLst/>
              </a:prstGeom>
              <a:blipFill rotWithShape="1"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201 CuadroTexto"/>
              <p:cNvSpPr txBox="1"/>
              <p:nvPr/>
            </p:nvSpPr>
            <p:spPr>
              <a:xfrm>
                <a:off x="2772229" y="2777495"/>
                <a:ext cx="2165272" cy="62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600" b="0" i="1" smtClean="0">
                              <a:latin typeface="Cambria Math"/>
                            </a:rPr>
                            <m:t>4.38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CR" sz="1600" b="0" i="1" smtClean="0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s-CR" sz="1600" b="0" i="1" smtClean="0">
                              <a:latin typeface="Cambria Math"/>
                            </a:rPr>
                            <m:t>1+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s-CR" sz="16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  <m: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s-CR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CR" sz="16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s-CR" sz="16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02" name="20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229" y="2777495"/>
                <a:ext cx="2165272" cy="62966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202 CuadroTexto"/>
              <p:cNvSpPr txBox="1"/>
              <p:nvPr/>
            </p:nvSpPr>
            <p:spPr>
              <a:xfrm>
                <a:off x="2797654" y="3559208"/>
                <a:ext cx="2554289" cy="772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600" b="0" i="1" smtClean="0">
                              <a:latin typeface="Cambria Math"/>
                            </a:rPr>
                            <m:t>4.38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CR" sz="1600" b="0" i="1" smtClean="0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s-CR" sz="1600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type m:val="skw"/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6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s-CR" sz="16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s-CR" sz="1600" b="0" i="1" smtClean="0">
                                  <a:latin typeface="Cambria Math"/>
                                </a:rPr>
                                <m:t>28.54</m:t>
                              </m:r>
                              <m:r>
                                <a:rPr lang="es-CR" sz="1600" b="0" i="1" smtClean="0">
                                  <a:latin typeface="Cambria Math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s-CR" sz="1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03" name="20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654" y="3559208"/>
                <a:ext cx="2554289" cy="77277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203 Rectángulo"/>
              <p:cNvSpPr/>
              <p:nvPr/>
            </p:nvSpPr>
            <p:spPr>
              <a:xfrm>
                <a:off x="10283552" y="4285724"/>
                <a:ext cx="17397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𝑏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s-CR" sz="1600" i="1">
                          <a:latin typeface="Cambria Math"/>
                        </a:rPr>
                        <m:t>=</m:t>
                      </m:r>
                      <m:r>
                        <a:rPr lang="es-CR" sz="1600" b="0" i="1" smtClean="0">
                          <a:latin typeface="Cambria Math"/>
                        </a:rPr>
                        <m:t>8</m:t>
                      </m:r>
                      <m:r>
                        <a:rPr lang="es-CR" sz="16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s-CR" sz="1600" b="0" i="1" smtClean="0">
                              <a:latin typeface="Cambria Math"/>
                            </a:rPr>
                            <m:t>−3</m:t>
                          </m:r>
                        </m:sup>
                      </m:sSup>
                      <m:r>
                        <a:rPr lang="es-CR" sz="1600" b="0" i="1" smtClean="0">
                          <a:latin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</a:rPr>
                        <m:t>𝑝𝐹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04" name="20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552" y="4285724"/>
                <a:ext cx="1739772" cy="338554"/>
              </a:xfrm>
              <a:prstGeom prst="rect">
                <a:avLst/>
              </a:prstGeom>
              <a:blipFill rotWithShape="1">
                <a:blip r:embed="rId2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205 CuadroTexto"/>
              <p:cNvSpPr txBox="1"/>
              <p:nvPr/>
            </p:nvSpPr>
            <p:spPr>
              <a:xfrm>
                <a:off x="1290194" y="469644"/>
                <a:ext cx="4167295" cy="777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600" b="0" i="1" smtClean="0">
                              <a:latin typeface="Cambria Math"/>
                            </a:rPr>
                            <m:t>4.38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CR" sz="1600" b="0" i="1" smtClean="0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skw"/>
                                  <m:ctrlPr>
                                    <a:rPr lang="es-CR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6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s-CR" sz="1600" i="1">
                                      <a:latin typeface="Cambria Math"/>
                                    </a:rPr>
                                    <m:t>555</m:t>
                                  </m:r>
                                  <m:r>
                                    <a:rPr lang="es-CR" sz="16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R" sz="16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s-CR" sz="1600" i="1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skw"/>
                                  <m:ctrlPr>
                                    <a:rPr lang="es-CR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6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s-CR" sz="1600" i="1">
                                      <a:latin typeface="Cambria Math"/>
                                    </a:rPr>
                                    <m:t>28</m:t>
                                  </m:r>
                                  <m:r>
                                    <a:rPr lang="es-CR" sz="16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R" sz="16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s-CR" sz="16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06" name="20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194" y="469644"/>
                <a:ext cx="4167295" cy="77739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"/>
              <p:cNvSpPr/>
              <p:nvPr/>
            </p:nvSpPr>
            <p:spPr>
              <a:xfrm>
                <a:off x="7853408" y="5275081"/>
                <a:ext cx="4775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𝑏𝑐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4" name="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408" y="5275081"/>
                <a:ext cx="477503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45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/>
      <p:bldP spid="202" grpId="0"/>
      <p:bldP spid="203" grpId="0"/>
      <p:bldP spid="20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266 Rectángulo"/>
          <p:cNvSpPr/>
          <p:nvPr/>
        </p:nvSpPr>
        <p:spPr>
          <a:xfrm>
            <a:off x="1914721" y="4255105"/>
            <a:ext cx="2393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R" sz="1400" dirty="0"/>
              <a:t>Amplificador </a:t>
            </a:r>
            <a:r>
              <a:rPr lang="es-CR" sz="1400" dirty="0" smtClean="0"/>
              <a:t>de Alta Ganancia</a:t>
            </a:r>
            <a:endParaRPr lang="es-C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2470612" y="4735357"/>
                <a:ext cx="11956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=62.5 </m:t>
                      </m:r>
                      <m:r>
                        <a:rPr lang="es-CR" sz="1400" b="0" i="1" smtClean="0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1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610" y="4735357"/>
                <a:ext cx="1195647" cy="215444"/>
              </a:xfrm>
              <a:prstGeom prst="rect">
                <a:avLst/>
              </a:prstGeom>
              <a:blipFill rotWithShape="1">
                <a:blip r:embed="rId2"/>
                <a:stretch>
                  <a:fillRect l="-3061" r="-3571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2438279" y="5125004"/>
                <a:ext cx="9840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400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s-CR" sz="1400" b="0" i="1" smtClean="0">
                          <a:latin typeface="Cambria Math"/>
                        </a:rPr>
                        <m:t>3 </m:t>
                      </m:r>
                      <m:r>
                        <a:rPr lang="es-CR" sz="1400" b="0" i="1" smtClean="0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2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279" y="5125004"/>
                <a:ext cx="984052" cy="215444"/>
              </a:xfrm>
              <a:prstGeom prst="rect">
                <a:avLst/>
              </a:prstGeom>
              <a:blipFill rotWithShape="1">
                <a:blip r:embed="rId3"/>
                <a:stretch>
                  <a:fillRect l="-4348" r="-4348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0" name="199 Grupo"/>
          <p:cNvGrpSpPr/>
          <p:nvPr/>
        </p:nvGrpSpPr>
        <p:grpSpPr>
          <a:xfrm>
            <a:off x="1549684" y="2437915"/>
            <a:ext cx="1769293" cy="1390548"/>
            <a:chOff x="8362875" y="2029991"/>
            <a:chExt cx="1926689" cy="1527662"/>
          </a:xfrm>
        </p:grpSpPr>
        <p:sp>
          <p:nvSpPr>
            <p:cNvPr id="201" name="200 Rectángulo"/>
            <p:cNvSpPr/>
            <p:nvPr/>
          </p:nvSpPr>
          <p:spPr>
            <a:xfrm flipH="1">
              <a:off x="8362875" y="2408452"/>
              <a:ext cx="1721680" cy="10238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202" name="201 Grupo"/>
            <p:cNvGrpSpPr/>
            <p:nvPr/>
          </p:nvGrpSpPr>
          <p:grpSpPr>
            <a:xfrm flipH="1">
              <a:off x="8686090" y="2641528"/>
              <a:ext cx="50887" cy="537020"/>
              <a:chOff x="4755833" y="1260500"/>
              <a:chExt cx="76507" cy="798156"/>
            </a:xfrm>
          </p:grpSpPr>
          <p:grpSp>
            <p:nvGrpSpPr>
              <p:cNvPr id="214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217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5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1427" cy="1996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Straight Arrow Connector 47">
              <a:extLst>
                <a:ext uri="{FF2B5EF4-FFF2-40B4-BE49-F238E27FC236}">
                  <a16:creationId xmlns="" xmlns:a16="http://schemas.microsoft.com/office/drawing/2014/main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20646" y="3315194"/>
              <a:ext cx="1736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724618" y="2641528"/>
              <a:ext cx="8276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188">
                  <a:extLst>
                    <a:ext uri="{FF2B5EF4-FFF2-40B4-BE49-F238E27FC236}">
                      <a16:creationId xmlns="" xmlns:a16="http://schemas.microsoft.com/office/drawing/2014/main" id="{06655FCD-4B88-4C83-BB3E-E67C8978FDB3}"/>
                    </a:ext>
                  </a:extLst>
                </p:cNvPr>
                <p:cNvSpPr txBox="1"/>
                <p:nvPr/>
              </p:nvSpPr>
              <p:spPr>
                <a:xfrm>
                  <a:off x="8821490" y="2912863"/>
                  <a:ext cx="319446" cy="2028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𝑖𝑒</m:t>
                            </m:r>
                            <m:r>
                              <a:rPr lang="es-CR" sz="12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06" name="TextBox 18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655FCD-4B88-4C83-BB3E-E67C8978F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490" y="2912863"/>
                  <a:ext cx="319446" cy="2028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500" r="-4167" b="-1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7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endCxn id="212" idx="0"/>
            </p:cNvCxnSpPr>
            <p:nvPr/>
          </p:nvCxnSpPr>
          <p:spPr>
            <a:xfrm>
              <a:off x="9554056" y="2640091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207 Grupo"/>
            <p:cNvGrpSpPr/>
            <p:nvPr/>
          </p:nvGrpSpPr>
          <p:grpSpPr>
            <a:xfrm>
              <a:off x="9450474" y="2897177"/>
              <a:ext cx="207163" cy="347217"/>
              <a:chOff x="2173184" y="3373444"/>
              <a:chExt cx="308759" cy="516058"/>
            </a:xfrm>
          </p:grpSpPr>
          <p:sp>
            <p:nvSpPr>
              <p:cNvPr id="212" name="211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213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9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212" idx="4"/>
            </p:cNvCxnSpPr>
            <p:nvPr/>
          </p:nvCxnSpPr>
          <p:spPr>
            <a:xfrm>
              <a:off x="9554056" y="3244394"/>
              <a:ext cx="0" cy="313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 flipH="1">
                  <a:off x="9792695" y="2976808"/>
                  <a:ext cx="496869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0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792695" y="2976808"/>
                  <a:ext cx="496869" cy="2366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459" r="-4054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Straight Connector 218">
              <a:extLst>
                <a:ext uri="{FF2B5EF4-FFF2-40B4-BE49-F238E27FC236}">
                  <a16:creationId xmlns="" xmlns:a16="http://schemas.microsoft.com/office/drawing/2014/main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9148876" y="2029991"/>
              <a:ext cx="0" cy="6115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2507744" y="3733458"/>
            <a:ext cx="268317" cy="227462"/>
            <a:chOff x="6176852" y="2698817"/>
            <a:chExt cx="292187" cy="249891"/>
          </a:xfrm>
        </p:grpSpPr>
        <p:cxnSp>
          <p:nvCxnSpPr>
            <p:cNvPr id="258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2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330827" y="3491786"/>
            <a:ext cx="1538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330823" y="3056880"/>
                <a:ext cx="9712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2.5</m:t>
                          </m:r>
                          <m:r>
                            <a:rPr lang="es-CR" sz="1400" i="1">
                              <a:latin typeface="Cambria Math"/>
                            </a:rPr>
                            <m:t>𝐾</m:t>
                          </m:r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/>
                              <a:ea typeface="Cambria Math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378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23" y="3056880"/>
                <a:ext cx="97122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750" r="-3750" b="-1475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9" name="268 Grupo"/>
          <p:cNvGrpSpPr/>
          <p:nvPr/>
        </p:nvGrpSpPr>
        <p:grpSpPr>
          <a:xfrm>
            <a:off x="4023050" y="1270700"/>
            <a:ext cx="2155220" cy="1509426"/>
            <a:chOff x="7957797" y="1899391"/>
            <a:chExt cx="2346949" cy="1658262"/>
          </a:xfrm>
        </p:grpSpPr>
        <p:sp>
          <p:nvSpPr>
            <p:cNvPr id="270" name="269 Rectángulo"/>
            <p:cNvSpPr/>
            <p:nvPr/>
          </p:nvSpPr>
          <p:spPr>
            <a:xfrm flipH="1">
              <a:off x="8083732" y="2359234"/>
              <a:ext cx="2180420" cy="10731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271" name="270 Grupo"/>
            <p:cNvGrpSpPr/>
            <p:nvPr/>
          </p:nvGrpSpPr>
          <p:grpSpPr>
            <a:xfrm flipH="1">
              <a:off x="8686090" y="2641528"/>
              <a:ext cx="50887" cy="537020"/>
              <a:chOff x="4755833" y="1260500"/>
              <a:chExt cx="76507" cy="798156"/>
            </a:xfrm>
          </p:grpSpPr>
          <p:grpSp>
            <p:nvGrpSpPr>
              <p:cNvPr id="283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286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4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1427" cy="1996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2" name="Straight Arrow Connector 47">
              <a:extLst>
                <a:ext uri="{FF2B5EF4-FFF2-40B4-BE49-F238E27FC236}">
                  <a16:creationId xmlns="" xmlns:a16="http://schemas.microsoft.com/office/drawing/2014/main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93575" y="3315193"/>
              <a:ext cx="1736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7957797" y="2641528"/>
              <a:ext cx="15944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8083733" y="2926725"/>
                  <a:ext cx="280414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4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733" y="2926725"/>
                  <a:ext cx="280414" cy="23668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9048" r="-4762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188">
                  <a:extLst>
                    <a:ext uri="{FF2B5EF4-FFF2-40B4-BE49-F238E27FC236}">
                      <a16:creationId xmlns="" xmlns:a16="http://schemas.microsoft.com/office/drawing/2014/main" id="{06655FCD-4B88-4C83-BB3E-E67C8978FDB3}"/>
                    </a:ext>
                  </a:extLst>
                </p:cNvPr>
                <p:cNvSpPr txBox="1"/>
                <p:nvPr/>
              </p:nvSpPr>
              <p:spPr>
                <a:xfrm>
                  <a:off x="8821491" y="2912863"/>
                  <a:ext cx="319446" cy="2028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𝑖𝑒</m:t>
                            </m:r>
                            <m:r>
                              <a:rPr lang="es-CR" sz="12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5" name="TextBox 18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655FCD-4B88-4C83-BB3E-E67C8978F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491" y="2912863"/>
                  <a:ext cx="319446" cy="20287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2500" r="-4167" b="-1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6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endCxn id="281" idx="0"/>
            </p:cNvCxnSpPr>
            <p:nvPr/>
          </p:nvCxnSpPr>
          <p:spPr>
            <a:xfrm>
              <a:off x="9554056" y="2640091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7" name="276 Grupo"/>
            <p:cNvGrpSpPr/>
            <p:nvPr/>
          </p:nvGrpSpPr>
          <p:grpSpPr>
            <a:xfrm>
              <a:off x="9450474" y="2897177"/>
              <a:ext cx="207163" cy="347217"/>
              <a:chOff x="2173184" y="3373444"/>
              <a:chExt cx="308759" cy="516058"/>
            </a:xfrm>
          </p:grpSpPr>
          <p:sp>
            <p:nvSpPr>
              <p:cNvPr id="281" name="280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282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8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281" idx="4"/>
            </p:cNvCxnSpPr>
            <p:nvPr/>
          </p:nvCxnSpPr>
          <p:spPr>
            <a:xfrm>
              <a:off x="9554056" y="3244394"/>
              <a:ext cx="0" cy="313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 flipH="1">
                  <a:off x="9807876" y="2989806"/>
                  <a:ext cx="496870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9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807875" y="2989806"/>
                  <a:ext cx="496869" cy="23668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59" r="-4054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0" name="Straight Connector 218">
              <a:extLst>
                <a:ext uri="{FF2B5EF4-FFF2-40B4-BE49-F238E27FC236}">
                  <a16:creationId xmlns="" xmlns:a16="http://schemas.microsoft.com/office/drawing/2014/main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9148876" y="1899391"/>
              <a:ext cx="0" cy="7421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5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2271490" y="2449867"/>
            <a:ext cx="24500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91 Grupo"/>
          <p:cNvGrpSpPr/>
          <p:nvPr/>
        </p:nvGrpSpPr>
        <p:grpSpPr>
          <a:xfrm>
            <a:off x="5366135" y="2774805"/>
            <a:ext cx="268317" cy="835514"/>
            <a:chOff x="10240288" y="3432730"/>
            <a:chExt cx="292187" cy="917899"/>
          </a:xfrm>
        </p:grpSpPr>
        <p:grpSp>
          <p:nvGrpSpPr>
            <p:cNvPr id="297" name="Group 135">
              <a:extLst>
                <a:ext uri="{FF2B5EF4-FFF2-40B4-BE49-F238E27FC236}">
                  <a16:creationId xmlns="" xmlns:a16="http://schemas.microsoft.com/office/drawing/2014/main" id="{D8D775AA-505E-4D39-AF1F-3B88F05CF36F}"/>
                </a:ext>
              </a:extLst>
            </p:cNvPr>
            <p:cNvGrpSpPr/>
            <p:nvPr/>
          </p:nvGrpSpPr>
          <p:grpSpPr>
            <a:xfrm rot="5400000">
              <a:off x="10238976" y="3906556"/>
              <a:ext cx="290336" cy="76507"/>
              <a:chOff x="7529811" y="3713163"/>
              <a:chExt cx="640072" cy="158750"/>
            </a:xfrm>
          </p:grpSpPr>
          <p:cxnSp>
            <p:nvCxnSpPr>
              <p:cNvPr id="298" name="Straight Connector 136">
                <a:extLst>
                  <a:ext uri="{FF2B5EF4-FFF2-40B4-BE49-F238E27FC236}">
                    <a16:creationId xmlns="" xmlns:a16="http://schemas.microsoft.com/office/drawing/2014/main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137">
                <a:extLst>
                  <a:ext uri="{FF2B5EF4-FFF2-40B4-BE49-F238E27FC236}">
                    <a16:creationId xmlns="" xmlns:a16="http://schemas.microsoft.com/office/drawing/2014/main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138">
                <a:extLst>
                  <a:ext uri="{FF2B5EF4-FFF2-40B4-BE49-F238E27FC236}">
                    <a16:creationId xmlns="" xmlns:a16="http://schemas.microsoft.com/office/drawing/2014/main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139">
                <a:extLst>
                  <a:ext uri="{FF2B5EF4-FFF2-40B4-BE49-F238E27FC236}">
                    <a16:creationId xmlns="" xmlns:a16="http://schemas.microsoft.com/office/drawing/2014/main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140">
                <a:extLst>
                  <a:ext uri="{FF2B5EF4-FFF2-40B4-BE49-F238E27FC236}">
                    <a16:creationId xmlns="" xmlns:a16="http://schemas.microsoft.com/office/drawing/2014/main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141">
                <a:extLst>
                  <a:ext uri="{FF2B5EF4-FFF2-40B4-BE49-F238E27FC236}">
                    <a16:creationId xmlns="" xmlns:a16="http://schemas.microsoft.com/office/drawing/2014/main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142">
                <a:extLst>
                  <a:ext uri="{FF2B5EF4-FFF2-40B4-BE49-F238E27FC236}">
                    <a16:creationId xmlns="" xmlns:a16="http://schemas.microsoft.com/office/drawing/2014/main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143">
                <a:extLst>
                  <a:ext uri="{FF2B5EF4-FFF2-40B4-BE49-F238E27FC236}">
                    <a16:creationId xmlns="" xmlns:a16="http://schemas.microsoft.com/office/drawing/2014/main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144">
                <a:extLst>
                  <a:ext uri="{FF2B5EF4-FFF2-40B4-BE49-F238E27FC236}">
                    <a16:creationId xmlns="" xmlns:a16="http://schemas.microsoft.com/office/drawing/2014/main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3" name="Straight Connector 218">
              <a:extLst>
                <a:ext uri="{FF2B5EF4-FFF2-40B4-BE49-F238E27FC236}">
                  <a16:creationId xmlns="" xmlns:a16="http://schemas.microsoft.com/office/drawing/2014/main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10369139" y="3432730"/>
              <a:ext cx="0" cy="3669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4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10240288" y="4100738"/>
              <a:ext cx="292187" cy="249891"/>
              <a:chOff x="6176852" y="2698817"/>
              <a:chExt cx="292187" cy="249891"/>
            </a:xfrm>
          </p:grpSpPr>
          <p:cxnSp>
            <p:nvCxnSpPr>
              <p:cNvPr id="315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20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5480172" y="2923202"/>
            <a:ext cx="9026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6461895" y="2843740"/>
                <a:ext cx="2146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1" name="TextBox 2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895" y="2843740"/>
                <a:ext cx="214610" cy="215444"/>
              </a:xfrm>
              <a:prstGeom prst="rect">
                <a:avLst/>
              </a:prstGeom>
              <a:blipFill rotWithShape="1">
                <a:blip r:embed="rId10"/>
                <a:stretch>
                  <a:fillRect l="-11429" b="-8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5511683" y="3161490"/>
                <a:ext cx="447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s-CR" sz="12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R" sz="12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683" y="3161490"/>
                <a:ext cx="447367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144 CuadroTexto"/>
              <p:cNvSpPr txBox="1"/>
              <p:nvPr/>
            </p:nvSpPr>
            <p:spPr>
              <a:xfrm>
                <a:off x="679690" y="4708257"/>
                <a:ext cx="13747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R" sz="1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=4.38</m:t>
                      </m:r>
                      <m:r>
                        <a:rPr lang="es-CR" sz="1400" i="1">
                          <a:latin typeface="Cambria Math"/>
                        </a:rPr>
                        <m:t> </m:t>
                      </m:r>
                      <m:r>
                        <a:rPr lang="es-CR" sz="1400" i="1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5" name="14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87" y="4708253"/>
                <a:ext cx="1374735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47"/>
          <p:cNvGrpSpPr>
            <a:grpSpLocks/>
          </p:cNvGrpSpPr>
          <p:nvPr/>
        </p:nvGrpSpPr>
        <p:grpSpPr bwMode="auto">
          <a:xfrm rot="16200000">
            <a:off x="3764539" y="2054748"/>
            <a:ext cx="500022" cy="266311"/>
            <a:chOff x="2154" y="1000"/>
            <a:chExt cx="454" cy="188"/>
          </a:xfrm>
        </p:grpSpPr>
        <p:sp>
          <p:nvSpPr>
            <p:cNvPr id="94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95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96" name="Line 45"/>
            <p:cNvSpPr>
              <a:spLocks noChangeShapeType="1"/>
            </p:cNvSpPr>
            <p:nvPr/>
          </p:nvSpPr>
          <p:spPr bwMode="auto">
            <a:xfrm rot="5400000">
              <a:off x="2258" y="995"/>
              <a:ext cx="1" cy="209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97" name="Line 46"/>
            <p:cNvSpPr>
              <a:spLocks noChangeShapeType="1"/>
            </p:cNvSpPr>
            <p:nvPr/>
          </p:nvSpPr>
          <p:spPr bwMode="auto">
            <a:xfrm rot="-5400000">
              <a:off x="2520" y="1010"/>
              <a:ext cx="0" cy="177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Rectángulo"/>
              <p:cNvSpPr/>
              <p:nvPr/>
            </p:nvSpPr>
            <p:spPr>
              <a:xfrm>
                <a:off x="2848848" y="1982435"/>
                <a:ext cx="94025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R" sz="1200" i="1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200" i="1">
                              <a:latin typeface="Cambria Math"/>
                              <a:ea typeface="Cambria Math"/>
                            </a:rPr>
                            <m:t>𝑏𝑒</m:t>
                          </m:r>
                          <m:r>
                            <a:rPr lang="es-CR" sz="1200" b="0" i="1" smtClean="0">
                              <a:latin typeface="Cambria Math"/>
                              <a:ea typeface="Cambria Math"/>
                            </a:rPr>
                            <m:t>7</m:t>
                          </m:r>
                        </m:sub>
                      </m:sSub>
                      <m:r>
                        <a:rPr lang="es-CR" sz="12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s-CR" sz="12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R" sz="1200" i="1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200" i="1">
                              <a:latin typeface="Cambria Math"/>
                              <a:ea typeface="Cambria Math"/>
                            </a:rPr>
                            <m:t>𝑀</m:t>
                          </m:r>
                          <m:r>
                            <a:rPr lang="es-CR" sz="1200" b="0" i="1" smtClean="0">
                              <a:latin typeface="Cambria Math"/>
                              <a:ea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5" name="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848" y="1982435"/>
                <a:ext cx="940257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98 CuadroTexto"/>
              <p:cNvSpPr txBox="1"/>
              <p:nvPr/>
            </p:nvSpPr>
            <p:spPr>
              <a:xfrm>
                <a:off x="8244001" y="2449867"/>
                <a:ext cx="2114810" cy="534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R" sz="1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CR" sz="140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s-CR" sz="140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R" sz="1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s-CR" sz="14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s-C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  <a:ea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/>
                                          <a:ea typeface="Cambria Math"/>
                                        </a:rPr>
                                        <m:t>𝑏𝑒</m:t>
                                      </m:r>
                                      <m:r>
                                        <a:rPr lang="es-CR" sz="1400" i="1">
                                          <a:latin typeface="Cambria Math"/>
                                          <a:ea typeface="Cambria Math"/>
                                        </a:rPr>
                                        <m:t>7</m:t>
                                      </m:r>
                                    </m:sub>
                                  </m:sSub>
                                  <m:r>
                                    <a:rPr lang="es-CR" sz="14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  <a:ea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/>
                                          <a:ea typeface="Cambria Math"/>
                                        </a:rPr>
                                        <m:t>𝑀</m:t>
                                      </m:r>
                                      <m:r>
                                        <a:rPr lang="es-CR" sz="1400" i="1">
                                          <a:latin typeface="Cambria Math"/>
                                          <a:ea typeface="Cambria Math"/>
                                        </a:rPr>
                                        <m:t>7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s-CR" sz="1400" b="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9" name="9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001" y="2449867"/>
                <a:ext cx="2114810" cy="534826"/>
              </a:xfrm>
              <a:prstGeom prst="rect">
                <a:avLst/>
              </a:prstGeom>
              <a:blipFill rotWithShape="1">
                <a:blip r:embed="rId1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1876085" y="3592168"/>
                <a:ext cx="257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1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085" y="3592168"/>
                <a:ext cx="257506" cy="215444"/>
              </a:xfrm>
              <a:prstGeom prst="rect">
                <a:avLst/>
              </a:prstGeom>
              <a:blipFill rotWithShape="1">
                <a:blip r:embed="rId15"/>
                <a:stretch>
                  <a:fillRect l="-19048" r="-4762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12 Grupo"/>
          <p:cNvGrpSpPr/>
          <p:nvPr/>
        </p:nvGrpSpPr>
        <p:grpSpPr>
          <a:xfrm>
            <a:off x="7375686" y="4192852"/>
            <a:ext cx="3645095" cy="1676751"/>
            <a:chOff x="7375686" y="4192852"/>
            <a:chExt cx="3645095" cy="1676751"/>
          </a:xfrm>
        </p:grpSpPr>
        <p:grpSp>
          <p:nvGrpSpPr>
            <p:cNvPr id="7" name="6 Grupo"/>
            <p:cNvGrpSpPr/>
            <p:nvPr/>
          </p:nvGrpSpPr>
          <p:grpSpPr>
            <a:xfrm>
              <a:off x="7375686" y="4192852"/>
              <a:ext cx="3645095" cy="1523005"/>
              <a:chOff x="7375686" y="4192852"/>
              <a:chExt cx="3645095" cy="1523005"/>
            </a:xfrm>
          </p:grpSpPr>
          <p:grpSp>
            <p:nvGrpSpPr>
              <p:cNvPr id="300" name="Group 13">
                <a:extLst>
                  <a:ext uri="{FF2B5EF4-FFF2-40B4-BE49-F238E27FC236}">
                    <a16:creationId xmlns="" xmlns:a16="http://schemas.microsoft.com/office/drawing/2014/main" id="{C88B225F-4403-42AA-BE28-69AB9BA29F30}"/>
                  </a:ext>
                </a:extLst>
              </p:cNvPr>
              <p:cNvGrpSpPr/>
              <p:nvPr/>
            </p:nvGrpSpPr>
            <p:grpSpPr>
              <a:xfrm>
                <a:off x="10752464" y="4192852"/>
                <a:ext cx="268317" cy="666849"/>
                <a:chOff x="6176852" y="2216104"/>
                <a:chExt cx="292187" cy="732604"/>
              </a:xfrm>
            </p:grpSpPr>
            <p:cxnSp>
              <p:nvCxnSpPr>
                <p:cNvPr id="301" name="Straight Connector 200">
                  <a:extLst>
                    <a:ext uri="{FF2B5EF4-FFF2-40B4-BE49-F238E27FC236}">
                      <a16:creationId xmlns="" xmlns:a16="http://schemas.microsoft.com/office/drawing/2014/main" id="{914197BC-8EFE-4E0A-B5D6-B21B0687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6852" y="2861749"/>
                  <a:ext cx="2921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201">
                  <a:extLst>
                    <a:ext uri="{FF2B5EF4-FFF2-40B4-BE49-F238E27FC236}">
                      <a16:creationId xmlns="" xmlns:a16="http://schemas.microsoft.com/office/drawing/2014/main" id="{174A36BC-E06F-45BD-9224-3A656A79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732" y="2904922"/>
                  <a:ext cx="186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202">
                  <a:extLst>
                    <a:ext uri="{FF2B5EF4-FFF2-40B4-BE49-F238E27FC236}">
                      <a16:creationId xmlns="" xmlns:a16="http://schemas.microsoft.com/office/drawing/2014/main" id="{5DAD4FEF-E4F3-42EF-BCA5-A0939590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9256" y="2948708"/>
                  <a:ext cx="932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204">
                  <a:extLst>
                    <a:ext uri="{FF2B5EF4-FFF2-40B4-BE49-F238E27FC236}">
                      <a16:creationId xmlns="" xmlns:a16="http://schemas.microsoft.com/office/drawing/2014/main" id="{24AA0EE0-739D-44DB-BBA2-50A5DC433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1135" y="2216104"/>
                  <a:ext cx="0" cy="64564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6" name="Straight Connector 125">
                <a:extLst>
                  <a:ext uri="{FF2B5EF4-FFF2-40B4-BE49-F238E27FC236}">
                    <a16:creationId xmlns="" xmlns:a16="http://schemas.microsoft.com/office/drawing/2014/main" id="{D95E61DD-F109-4760-A5EC-C8B2FF0E9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9797" y="4192852"/>
                <a:ext cx="14051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0" name="99 Grupo"/>
              <p:cNvGrpSpPr/>
              <p:nvPr/>
            </p:nvGrpSpPr>
            <p:grpSpPr>
              <a:xfrm>
                <a:off x="8758006" y="4192852"/>
                <a:ext cx="1769293" cy="1390548"/>
                <a:chOff x="8362875" y="2029991"/>
                <a:chExt cx="1926689" cy="1527662"/>
              </a:xfrm>
            </p:grpSpPr>
            <p:sp>
              <p:nvSpPr>
                <p:cNvPr id="101" name="100 Rectángulo"/>
                <p:cNvSpPr/>
                <p:nvPr/>
              </p:nvSpPr>
              <p:spPr>
                <a:xfrm flipH="1">
                  <a:off x="8362875" y="2408452"/>
                  <a:ext cx="1721680" cy="102389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grpSp>
              <p:nvGrpSpPr>
                <p:cNvPr id="102" name="101 Grupo"/>
                <p:cNvGrpSpPr/>
                <p:nvPr/>
              </p:nvGrpSpPr>
              <p:grpSpPr>
                <a:xfrm flipH="1">
                  <a:off x="8686090" y="2641528"/>
                  <a:ext cx="50887" cy="740691"/>
                  <a:chOff x="4755833" y="1260500"/>
                  <a:chExt cx="76507" cy="1100866"/>
                </a:xfrm>
              </p:grpSpPr>
              <p:grpSp>
                <p:nvGrpSpPr>
                  <p:cNvPr id="113" name="Group 145">
                    <a:extLst>
                      <a:ext uri="{FF2B5EF4-FFF2-40B4-BE49-F238E27FC236}">
                        <a16:creationId xmlns="" xmlns:a16="http://schemas.microsoft.com/office/drawing/2014/main" id="{D4DFEF69-D5EF-4D17-986D-88F0AB672E5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648919" y="1700258"/>
                    <a:ext cx="290336" cy="76507"/>
                    <a:chOff x="7529811" y="3713163"/>
                    <a:chExt cx="640072" cy="158750"/>
                  </a:xfrm>
                </p:grpSpPr>
                <p:cxnSp>
                  <p:nvCxnSpPr>
                    <p:cNvPr id="116" name="Straight Connector 146">
                      <a:extLst>
                        <a:ext uri="{FF2B5EF4-FFF2-40B4-BE49-F238E27FC236}">
                          <a16:creationId xmlns="" xmlns:a16="http://schemas.microsoft.com/office/drawing/2014/main" id="{72EC81D9-7C63-4999-8E63-2D4981817181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7529811" y="3802833"/>
                      <a:ext cx="108662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Straight Connector 147">
                      <a:extLst>
                        <a:ext uri="{FF2B5EF4-FFF2-40B4-BE49-F238E27FC236}">
                          <a16:creationId xmlns="" xmlns:a16="http://schemas.microsoft.com/office/drawing/2014/main" id="{A896A59C-9FB8-4DE1-9B19-278F1BB27131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8061221" y="3798142"/>
                      <a:ext cx="108662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Straight Connector 148">
                      <a:extLst>
                        <a:ext uri="{FF2B5EF4-FFF2-40B4-BE49-F238E27FC236}">
                          <a16:creationId xmlns="" xmlns:a16="http://schemas.microsoft.com/office/drawing/2014/main" id="{4FDF832B-F649-4A46-BBF5-158C163F64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635036" y="3723207"/>
                      <a:ext cx="50052" cy="7790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Straight Connector 149">
                      <a:extLst>
                        <a:ext uri="{FF2B5EF4-FFF2-40B4-BE49-F238E27FC236}">
                          <a16:creationId xmlns="" xmlns:a16="http://schemas.microsoft.com/office/drawing/2014/main" id="{E7BA4693-9F92-4B5D-8015-3C562B0D0E8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85088" y="3713163"/>
                      <a:ext cx="58609" cy="1494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Straight Connector 150">
                      <a:extLst>
                        <a:ext uri="{FF2B5EF4-FFF2-40B4-BE49-F238E27FC236}">
                          <a16:creationId xmlns="" xmlns:a16="http://schemas.microsoft.com/office/drawing/2014/main" id="{F341326D-8B53-4754-B1A4-B32A04741E0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740650" y="3717057"/>
                      <a:ext cx="89851" cy="14215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Straight Connector 151">
                      <a:extLst>
                        <a:ext uri="{FF2B5EF4-FFF2-40B4-BE49-F238E27FC236}">
                          <a16:creationId xmlns="" xmlns:a16="http://schemas.microsoft.com/office/drawing/2014/main" id="{DFBE96E3-277E-4309-86A7-520C17B663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27107" y="3723207"/>
                      <a:ext cx="58001" cy="14556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Straight Connector 152">
                      <a:extLst>
                        <a:ext uri="{FF2B5EF4-FFF2-40B4-BE49-F238E27FC236}">
                          <a16:creationId xmlns="" xmlns:a16="http://schemas.microsoft.com/office/drawing/2014/main" id="{9A54FBC8-7DC1-4509-95A8-0C4C6639E20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878763" y="3723207"/>
                      <a:ext cx="93151" cy="14553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Connector 153">
                      <a:extLst>
                        <a:ext uri="{FF2B5EF4-FFF2-40B4-BE49-F238E27FC236}">
                          <a16:creationId xmlns="" xmlns:a16="http://schemas.microsoft.com/office/drawing/2014/main" id="{336FF2B6-1665-4B2B-921E-3F07085A990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968004" y="3723207"/>
                      <a:ext cx="59984" cy="14870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54">
                      <a:extLst>
                        <a:ext uri="{FF2B5EF4-FFF2-40B4-BE49-F238E27FC236}">
                          <a16:creationId xmlns="" xmlns:a16="http://schemas.microsoft.com/office/drawing/2014/main" id="{89BCA865-BD9C-4BA7-B87E-7BE8CC7D1F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026782" y="3795989"/>
                      <a:ext cx="38535" cy="7474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4" name="Straight Connector 156">
                    <a:extLst>
                      <a:ext uri="{FF2B5EF4-FFF2-40B4-BE49-F238E27FC236}">
                        <a16:creationId xmlns="" xmlns:a16="http://schemas.microsoft.com/office/drawing/2014/main" id="{854B5447-E45A-49B2-AE15-8B99E8249C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83687" y="1260500"/>
                    <a:ext cx="0" cy="3213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56">
                    <a:extLst>
                      <a:ext uri="{FF2B5EF4-FFF2-40B4-BE49-F238E27FC236}">
                        <a16:creationId xmlns="" xmlns:a16="http://schemas.microsoft.com/office/drawing/2014/main" id="{854B5447-E45A-49B2-AE15-8B99E8249C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93355" y="1859035"/>
                    <a:ext cx="0" cy="50233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4" name="Straight Connector 167">
                  <a:extLst>
                    <a:ext uri="{FF2B5EF4-FFF2-40B4-BE49-F238E27FC236}">
                      <a16:creationId xmlns="" xmlns:a16="http://schemas.microsoft.com/office/drawing/2014/main" id="{CD4D9E9B-DC0C-40C2-9097-3968377B85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17080" y="2641528"/>
                  <a:ext cx="11351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88">
                      <a:extLst>
                        <a:ext uri="{FF2B5EF4-FFF2-40B4-BE49-F238E27FC236}">
                          <a16:creationId xmlns="" xmlns:a16="http://schemas.microsoft.com/office/drawing/2014/main" id="{06655FCD-4B88-4C83-BB3E-E67C8978FD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94893" y="3070785"/>
                      <a:ext cx="319446" cy="20287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C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200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CR" sz="1200" b="0" i="1" smtClean="0">
                                    <a:latin typeface="Cambria Math"/>
                                  </a:rPr>
                                  <m:t>𝑖𝑒</m:t>
                                </m:r>
                                <m:r>
                                  <a:rPr lang="es-CR" sz="1200" b="0" i="1" smtClean="0">
                                    <a:latin typeface="Cambria Math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05" name="TextBox 188">
                      <a:extLst>
                        <a:ext uri="{FF2B5EF4-FFF2-40B4-BE49-F238E27FC236}">
                          <a16:creationId xmlns:a16="http://schemas.microsoft.com/office/drawing/2014/main" xmlns="" xmlns:a14="http://schemas.microsoft.com/office/drawing/2010/main" id="{06655FCD-4B88-4C83-BB3E-E67C8978FD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94893" y="3070785"/>
                      <a:ext cx="319446" cy="202875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l="-14583" r="-4167" b="-129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6" name="Straight Connector 168">
                  <a:extLst>
                    <a:ext uri="{FF2B5EF4-FFF2-40B4-BE49-F238E27FC236}">
                      <a16:creationId xmlns="" xmlns:a16="http://schemas.microsoft.com/office/drawing/2014/main" id="{915787FD-D08F-4560-A1AF-C31A37DF315F}"/>
                    </a:ext>
                  </a:extLst>
                </p:cNvPr>
                <p:cNvCxnSpPr>
                  <a:cxnSpLocks/>
                  <a:endCxn id="111" idx="0"/>
                </p:cNvCxnSpPr>
                <p:nvPr/>
              </p:nvCxnSpPr>
              <p:spPr>
                <a:xfrm>
                  <a:off x="9554056" y="2640091"/>
                  <a:ext cx="0" cy="2570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7" name="106 Grupo"/>
                <p:cNvGrpSpPr/>
                <p:nvPr/>
              </p:nvGrpSpPr>
              <p:grpSpPr>
                <a:xfrm>
                  <a:off x="9450474" y="2897177"/>
                  <a:ext cx="207163" cy="347217"/>
                  <a:chOff x="2173184" y="3373444"/>
                  <a:chExt cx="308759" cy="516058"/>
                </a:xfrm>
              </p:grpSpPr>
              <p:sp>
                <p:nvSpPr>
                  <p:cNvPr id="111" name="110 Elipse"/>
                  <p:cNvSpPr/>
                  <p:nvPr/>
                </p:nvSpPr>
                <p:spPr>
                  <a:xfrm>
                    <a:off x="2173184" y="3373444"/>
                    <a:ext cx="308759" cy="51605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R" sz="2000"/>
                  </a:p>
                </p:txBody>
              </p:sp>
              <p:cxnSp>
                <p:nvCxnSpPr>
                  <p:cNvPr id="112" name="Straight Arrow Connector 195">
                    <a:extLst>
                      <a:ext uri="{FF2B5EF4-FFF2-40B4-BE49-F238E27FC236}">
                        <a16:creationId xmlns="" xmlns:a16="http://schemas.microsoft.com/office/drawing/2014/main" id="{4AFBE444-E721-4E06-8F0A-DC05D4FE9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27563" y="3527332"/>
                    <a:ext cx="0" cy="26706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8" name="Straight Connector 168">
                  <a:extLst>
                    <a:ext uri="{FF2B5EF4-FFF2-40B4-BE49-F238E27FC236}">
                      <a16:creationId xmlns="" xmlns:a16="http://schemas.microsoft.com/office/drawing/2014/main" id="{915787FD-D08F-4560-A1AF-C31A37DF315F}"/>
                    </a:ext>
                  </a:extLst>
                </p:cNvPr>
                <p:cNvCxnSpPr>
                  <a:cxnSpLocks/>
                  <a:stCxn id="111" idx="4"/>
                </p:cNvCxnSpPr>
                <p:nvPr/>
              </p:nvCxnSpPr>
              <p:spPr>
                <a:xfrm>
                  <a:off x="9554056" y="3244394"/>
                  <a:ext cx="0" cy="3132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Box 46">
                      <a:extLst>
                        <a:ext uri="{FF2B5EF4-FFF2-40B4-BE49-F238E27FC236}">
                          <a16:creationId xmlns="" xmlns:a16="http://schemas.microsoft.com/office/drawing/2014/main" id="{935E5986-9923-4C9A-86BF-564BDF6B0069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9792695" y="2976808"/>
                      <a:ext cx="496869" cy="2366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400" i="1" smtClean="0"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210" name="TextBox 46">
                      <a:extLst>
                        <a:ext uri="{FF2B5EF4-FFF2-40B4-BE49-F238E27FC236}">
                          <a16:creationId xmlns="" xmlns:a16="http://schemas.microsoft.com/office/drawing/2014/main" xmlns:a14="http://schemas.microsoft.com/office/drawing/2010/main" id="{935E5986-9923-4C9A-86BF-564BDF6B00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9792695" y="2976808"/>
                      <a:ext cx="496869" cy="236688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l="-9459" r="-4054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0" name="Straight Connector 218">
                  <a:extLst>
                    <a:ext uri="{FF2B5EF4-FFF2-40B4-BE49-F238E27FC236}">
                      <a16:creationId xmlns="" xmlns:a16="http://schemas.microsoft.com/office/drawing/2014/main" id="{AFD6D1B1-A03E-4C7F-8532-B790465BA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48876" y="2029991"/>
                  <a:ext cx="0" cy="6115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47">
                  <a:extLst>
                    <a:ext uri="{FF2B5EF4-FFF2-40B4-BE49-F238E27FC236}">
                      <a16:creationId xmlns="" xmlns:a16="http://schemas.microsoft.com/office/drawing/2014/main" id="{CC9920A1-4C43-4BD2-9B16-02E0D72688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20550" y="2707411"/>
                  <a:ext cx="1" cy="28895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3">
                <a:extLst>
                  <a:ext uri="{FF2B5EF4-FFF2-40B4-BE49-F238E27FC236}">
                    <a16:creationId xmlns="" xmlns:a16="http://schemas.microsoft.com/office/drawing/2014/main" id="{C88B225F-4403-42AA-BE28-69AB9BA29F30}"/>
                  </a:ext>
                </a:extLst>
              </p:cNvPr>
              <p:cNvGrpSpPr/>
              <p:nvPr/>
            </p:nvGrpSpPr>
            <p:grpSpPr>
              <a:xfrm>
                <a:off x="9716066" y="5488395"/>
                <a:ext cx="268317" cy="227462"/>
                <a:chOff x="6176852" y="2698817"/>
                <a:chExt cx="292187" cy="249891"/>
              </a:xfrm>
            </p:grpSpPr>
            <p:cxnSp>
              <p:nvCxnSpPr>
                <p:cNvPr id="126" name="Straight Connector 200">
                  <a:extLst>
                    <a:ext uri="{FF2B5EF4-FFF2-40B4-BE49-F238E27FC236}">
                      <a16:creationId xmlns="" xmlns:a16="http://schemas.microsoft.com/office/drawing/2014/main" id="{914197BC-8EFE-4E0A-B5D6-B21B0687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6852" y="2861749"/>
                  <a:ext cx="2921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201">
                  <a:extLst>
                    <a:ext uri="{FF2B5EF4-FFF2-40B4-BE49-F238E27FC236}">
                      <a16:creationId xmlns="" xmlns:a16="http://schemas.microsoft.com/office/drawing/2014/main" id="{174A36BC-E06F-45BD-9224-3A656A79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732" y="2904922"/>
                  <a:ext cx="186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202">
                  <a:extLst>
                    <a:ext uri="{FF2B5EF4-FFF2-40B4-BE49-F238E27FC236}">
                      <a16:creationId xmlns="" xmlns:a16="http://schemas.microsoft.com/office/drawing/2014/main" id="{5DAD4FEF-E4F3-42EF-BCA5-A0939590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9256" y="2948708"/>
                  <a:ext cx="932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204">
                  <a:extLst>
                    <a:ext uri="{FF2B5EF4-FFF2-40B4-BE49-F238E27FC236}">
                      <a16:creationId xmlns="" xmlns:a16="http://schemas.microsoft.com/office/drawing/2014/main" id="{24AA0EE0-739D-44DB-BBA2-50A5DC433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1135" y="2698817"/>
                  <a:ext cx="0" cy="1629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0" name="Straight Connector 125">
                <a:extLst>
                  <a:ext uri="{FF2B5EF4-FFF2-40B4-BE49-F238E27FC236}">
                    <a16:creationId xmlns="" xmlns:a16="http://schemas.microsoft.com/office/drawing/2014/main" id="{D95E61DD-F109-4760-A5EC-C8B2FF0E9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9149" y="5246723"/>
                <a:ext cx="15381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46">
                    <a:extLst>
                      <a:ext uri="{FF2B5EF4-FFF2-40B4-BE49-F238E27FC236}">
                        <a16:creationId xmlns="" xmlns:a16="http://schemas.microsoft.com/office/drawing/2014/main" id="{935E5986-9923-4C9A-86BF-564BDF6B0069}"/>
                      </a:ext>
                    </a:extLst>
                  </p:cNvPr>
                  <p:cNvSpPr txBox="1"/>
                  <p:nvPr/>
                </p:nvSpPr>
                <p:spPr>
                  <a:xfrm>
                    <a:off x="7375686" y="4798867"/>
                    <a:ext cx="86831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R" sz="1400" b="0" i="1" smtClean="0">
                              <a:latin typeface="Cambria Math"/>
                              <a:ea typeface="Cambria Math"/>
                            </a:rPr>
                            <m:t>≈</m:t>
                          </m:r>
                          <m:f>
                            <m:f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CR" sz="1400" b="0" i="1" smtClean="0">
                                  <a:latin typeface="Cambria Math"/>
                                </a:rPr>
                                <m:t>2.5</m:t>
                              </m:r>
                              <m:r>
                                <a:rPr lang="es-CR" sz="1400" i="1">
                                  <a:latin typeface="Cambria Math"/>
                                </a:rPr>
                                <m:t>𝐾</m:t>
                              </m:r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/>
                                  <a:ea typeface="Cambria Math"/>
                                </a:rPr>
                                <m:t>Ω</m:t>
                              </m:r>
                            </m:den>
                          </m:f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131" name="TextBox 46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935E5986-9923-4C9A-86BF-564BDF6B00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5686" y="4798867"/>
                    <a:ext cx="868315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l="-4930" r="-4225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5" name="Group 47"/>
            <p:cNvGrpSpPr>
              <a:grpSpLocks/>
            </p:cNvGrpSpPr>
            <p:nvPr/>
          </p:nvGrpSpPr>
          <p:grpSpPr bwMode="auto">
            <a:xfrm rot="16200000">
              <a:off x="8549272" y="4879610"/>
              <a:ext cx="500022" cy="266311"/>
              <a:chOff x="2154" y="1000"/>
              <a:chExt cx="454" cy="188"/>
            </a:xfrm>
          </p:grpSpPr>
          <p:sp>
            <p:nvSpPr>
              <p:cNvPr id="136" name="Line 43"/>
              <p:cNvSpPr>
                <a:spLocks noChangeShapeType="1"/>
              </p:cNvSpPr>
              <p:nvPr/>
            </p:nvSpPr>
            <p:spPr bwMode="auto">
              <a:xfrm rot="-5400000">
                <a:off x="2272" y="1098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" name="Line 44"/>
              <p:cNvSpPr>
                <a:spLocks noChangeShapeType="1"/>
              </p:cNvSpPr>
              <p:nvPr/>
            </p:nvSpPr>
            <p:spPr bwMode="auto">
              <a:xfrm rot="-5400000">
                <a:off x="2333" y="1091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Line 45"/>
              <p:cNvSpPr>
                <a:spLocks noChangeShapeType="1"/>
              </p:cNvSpPr>
              <p:nvPr/>
            </p:nvSpPr>
            <p:spPr bwMode="auto">
              <a:xfrm rot="5400000">
                <a:off x="2258" y="995"/>
                <a:ext cx="1" cy="209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" name="Line 46"/>
              <p:cNvSpPr>
                <a:spLocks noChangeShapeType="1"/>
              </p:cNvSpPr>
              <p:nvPr/>
            </p:nvSpPr>
            <p:spPr bwMode="auto">
              <a:xfrm rot="-5400000">
                <a:off x="2520" y="1010"/>
                <a:ext cx="0" cy="177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9190575" y="4810059"/>
                  <a:ext cx="25750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0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0575" y="4810059"/>
                  <a:ext cx="257506" cy="21544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19048" r="-4762" b="-1714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3" name="Group 47"/>
            <p:cNvGrpSpPr>
              <a:grpSpLocks/>
            </p:cNvGrpSpPr>
            <p:nvPr/>
          </p:nvGrpSpPr>
          <p:grpSpPr bwMode="auto">
            <a:xfrm>
              <a:off x="9083994" y="5294806"/>
              <a:ext cx="770959" cy="266311"/>
              <a:chOff x="1908" y="1000"/>
              <a:chExt cx="700" cy="188"/>
            </a:xfrm>
          </p:grpSpPr>
          <p:sp>
            <p:nvSpPr>
              <p:cNvPr id="144" name="Line 43"/>
              <p:cNvSpPr>
                <a:spLocks noChangeShapeType="1"/>
              </p:cNvSpPr>
              <p:nvPr/>
            </p:nvSpPr>
            <p:spPr bwMode="auto">
              <a:xfrm rot="-5400000">
                <a:off x="2272" y="1098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Line 44"/>
              <p:cNvSpPr>
                <a:spLocks noChangeShapeType="1"/>
              </p:cNvSpPr>
              <p:nvPr/>
            </p:nvSpPr>
            <p:spPr bwMode="auto">
              <a:xfrm rot="-5400000">
                <a:off x="2333" y="1091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" name="Line 45"/>
              <p:cNvSpPr>
                <a:spLocks noChangeShapeType="1"/>
              </p:cNvSpPr>
              <p:nvPr/>
            </p:nvSpPr>
            <p:spPr bwMode="auto">
              <a:xfrm rot="5400000">
                <a:off x="2136" y="872"/>
                <a:ext cx="0" cy="455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Line 46"/>
              <p:cNvSpPr>
                <a:spLocks noChangeShapeType="1"/>
              </p:cNvSpPr>
              <p:nvPr/>
            </p:nvSpPr>
            <p:spPr bwMode="auto">
              <a:xfrm rot="-5400000">
                <a:off x="2520" y="1010"/>
                <a:ext cx="0" cy="177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11 Rectángulo"/>
                <p:cNvSpPr/>
                <p:nvPr/>
              </p:nvSpPr>
              <p:spPr>
                <a:xfrm>
                  <a:off x="9160475" y="5561826"/>
                  <a:ext cx="54867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4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r>
                              <a:rPr lang="es-CR" sz="1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2" name="11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0475" y="5561826"/>
                  <a:ext cx="548675" cy="30777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152 Rectángulo"/>
                <p:cNvSpPr/>
                <p:nvPr/>
              </p:nvSpPr>
              <p:spPr>
                <a:xfrm>
                  <a:off x="8239397" y="4689190"/>
                  <a:ext cx="5534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400" i="1">
                                <a:latin typeface="Cambria Math"/>
                                <a:ea typeface="Cambria Math"/>
                              </a:rPr>
                              <m:t>𝑏𝑒</m:t>
                            </m:r>
                            <m:r>
                              <a:rPr lang="es-CR" sz="1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53" name="152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397" y="4689190"/>
                  <a:ext cx="553485" cy="30777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6262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12 Grupo"/>
          <p:cNvGrpSpPr/>
          <p:nvPr/>
        </p:nvGrpSpPr>
        <p:grpSpPr>
          <a:xfrm>
            <a:off x="7375686" y="4192852"/>
            <a:ext cx="3645095" cy="1676751"/>
            <a:chOff x="7375686" y="4192852"/>
            <a:chExt cx="3645095" cy="1676751"/>
          </a:xfrm>
        </p:grpSpPr>
        <p:grpSp>
          <p:nvGrpSpPr>
            <p:cNvPr id="7" name="6 Grupo"/>
            <p:cNvGrpSpPr/>
            <p:nvPr/>
          </p:nvGrpSpPr>
          <p:grpSpPr>
            <a:xfrm>
              <a:off x="7375686" y="4192852"/>
              <a:ext cx="3645095" cy="1523005"/>
              <a:chOff x="7375686" y="4192852"/>
              <a:chExt cx="3645095" cy="1523005"/>
            </a:xfrm>
          </p:grpSpPr>
          <p:grpSp>
            <p:nvGrpSpPr>
              <p:cNvPr id="300" name="Group 13">
                <a:extLst>
                  <a:ext uri="{FF2B5EF4-FFF2-40B4-BE49-F238E27FC236}">
                    <a16:creationId xmlns="" xmlns:a16="http://schemas.microsoft.com/office/drawing/2014/main" id="{C88B225F-4403-42AA-BE28-69AB9BA29F30}"/>
                  </a:ext>
                </a:extLst>
              </p:cNvPr>
              <p:cNvGrpSpPr/>
              <p:nvPr/>
            </p:nvGrpSpPr>
            <p:grpSpPr>
              <a:xfrm>
                <a:off x="10752464" y="4192852"/>
                <a:ext cx="268317" cy="666849"/>
                <a:chOff x="6176852" y="2216104"/>
                <a:chExt cx="292187" cy="732604"/>
              </a:xfrm>
            </p:grpSpPr>
            <p:cxnSp>
              <p:nvCxnSpPr>
                <p:cNvPr id="301" name="Straight Connector 200">
                  <a:extLst>
                    <a:ext uri="{FF2B5EF4-FFF2-40B4-BE49-F238E27FC236}">
                      <a16:creationId xmlns="" xmlns:a16="http://schemas.microsoft.com/office/drawing/2014/main" id="{914197BC-8EFE-4E0A-B5D6-B21B0687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6852" y="2861749"/>
                  <a:ext cx="2921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201">
                  <a:extLst>
                    <a:ext uri="{FF2B5EF4-FFF2-40B4-BE49-F238E27FC236}">
                      <a16:creationId xmlns="" xmlns:a16="http://schemas.microsoft.com/office/drawing/2014/main" id="{174A36BC-E06F-45BD-9224-3A656A79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732" y="2904922"/>
                  <a:ext cx="186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202">
                  <a:extLst>
                    <a:ext uri="{FF2B5EF4-FFF2-40B4-BE49-F238E27FC236}">
                      <a16:creationId xmlns="" xmlns:a16="http://schemas.microsoft.com/office/drawing/2014/main" id="{5DAD4FEF-E4F3-42EF-BCA5-A0939590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9256" y="2948708"/>
                  <a:ext cx="932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204">
                  <a:extLst>
                    <a:ext uri="{FF2B5EF4-FFF2-40B4-BE49-F238E27FC236}">
                      <a16:creationId xmlns="" xmlns:a16="http://schemas.microsoft.com/office/drawing/2014/main" id="{24AA0EE0-739D-44DB-BBA2-50A5DC433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1135" y="2216104"/>
                  <a:ext cx="0" cy="64564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6" name="Straight Connector 125">
                <a:extLst>
                  <a:ext uri="{FF2B5EF4-FFF2-40B4-BE49-F238E27FC236}">
                    <a16:creationId xmlns="" xmlns:a16="http://schemas.microsoft.com/office/drawing/2014/main" id="{D95E61DD-F109-4760-A5EC-C8B2FF0E9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9797" y="4192852"/>
                <a:ext cx="14051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0" name="99 Grupo"/>
              <p:cNvGrpSpPr/>
              <p:nvPr/>
            </p:nvGrpSpPr>
            <p:grpSpPr>
              <a:xfrm>
                <a:off x="8807782" y="4192852"/>
                <a:ext cx="1719516" cy="1390548"/>
                <a:chOff x="8417080" y="2029991"/>
                <a:chExt cx="1872484" cy="1527662"/>
              </a:xfrm>
            </p:grpSpPr>
            <p:grpSp>
              <p:nvGrpSpPr>
                <p:cNvPr id="102" name="101 Grupo"/>
                <p:cNvGrpSpPr/>
                <p:nvPr/>
              </p:nvGrpSpPr>
              <p:grpSpPr>
                <a:xfrm flipH="1">
                  <a:off x="8686090" y="2641528"/>
                  <a:ext cx="50887" cy="740691"/>
                  <a:chOff x="4755833" y="1260500"/>
                  <a:chExt cx="76507" cy="1100866"/>
                </a:xfrm>
              </p:grpSpPr>
              <p:grpSp>
                <p:nvGrpSpPr>
                  <p:cNvPr id="113" name="Group 145">
                    <a:extLst>
                      <a:ext uri="{FF2B5EF4-FFF2-40B4-BE49-F238E27FC236}">
                        <a16:creationId xmlns="" xmlns:a16="http://schemas.microsoft.com/office/drawing/2014/main" id="{D4DFEF69-D5EF-4D17-986D-88F0AB672E5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648919" y="1700258"/>
                    <a:ext cx="290336" cy="76507"/>
                    <a:chOff x="7529811" y="3713163"/>
                    <a:chExt cx="640072" cy="158750"/>
                  </a:xfrm>
                </p:grpSpPr>
                <p:cxnSp>
                  <p:nvCxnSpPr>
                    <p:cNvPr id="116" name="Straight Connector 146">
                      <a:extLst>
                        <a:ext uri="{FF2B5EF4-FFF2-40B4-BE49-F238E27FC236}">
                          <a16:creationId xmlns="" xmlns:a16="http://schemas.microsoft.com/office/drawing/2014/main" id="{72EC81D9-7C63-4999-8E63-2D4981817181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7529811" y="3802833"/>
                      <a:ext cx="108662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Straight Connector 147">
                      <a:extLst>
                        <a:ext uri="{FF2B5EF4-FFF2-40B4-BE49-F238E27FC236}">
                          <a16:creationId xmlns="" xmlns:a16="http://schemas.microsoft.com/office/drawing/2014/main" id="{A896A59C-9FB8-4DE1-9B19-278F1BB27131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8061221" y="3798142"/>
                      <a:ext cx="108662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Straight Connector 148">
                      <a:extLst>
                        <a:ext uri="{FF2B5EF4-FFF2-40B4-BE49-F238E27FC236}">
                          <a16:creationId xmlns="" xmlns:a16="http://schemas.microsoft.com/office/drawing/2014/main" id="{4FDF832B-F649-4A46-BBF5-158C163F64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635036" y="3723207"/>
                      <a:ext cx="50052" cy="7790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Straight Connector 149">
                      <a:extLst>
                        <a:ext uri="{FF2B5EF4-FFF2-40B4-BE49-F238E27FC236}">
                          <a16:creationId xmlns="" xmlns:a16="http://schemas.microsoft.com/office/drawing/2014/main" id="{E7BA4693-9F92-4B5D-8015-3C562B0D0E8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85088" y="3713163"/>
                      <a:ext cx="58609" cy="1494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Straight Connector 150">
                      <a:extLst>
                        <a:ext uri="{FF2B5EF4-FFF2-40B4-BE49-F238E27FC236}">
                          <a16:creationId xmlns="" xmlns:a16="http://schemas.microsoft.com/office/drawing/2014/main" id="{F341326D-8B53-4754-B1A4-B32A04741E0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740650" y="3717057"/>
                      <a:ext cx="89851" cy="14215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Straight Connector 151">
                      <a:extLst>
                        <a:ext uri="{FF2B5EF4-FFF2-40B4-BE49-F238E27FC236}">
                          <a16:creationId xmlns="" xmlns:a16="http://schemas.microsoft.com/office/drawing/2014/main" id="{DFBE96E3-277E-4309-86A7-520C17B663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27107" y="3723207"/>
                      <a:ext cx="58001" cy="14556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Straight Connector 152">
                      <a:extLst>
                        <a:ext uri="{FF2B5EF4-FFF2-40B4-BE49-F238E27FC236}">
                          <a16:creationId xmlns="" xmlns:a16="http://schemas.microsoft.com/office/drawing/2014/main" id="{9A54FBC8-7DC1-4509-95A8-0C4C6639E20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878763" y="3723207"/>
                      <a:ext cx="93151" cy="14553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Connector 153">
                      <a:extLst>
                        <a:ext uri="{FF2B5EF4-FFF2-40B4-BE49-F238E27FC236}">
                          <a16:creationId xmlns="" xmlns:a16="http://schemas.microsoft.com/office/drawing/2014/main" id="{336FF2B6-1665-4B2B-921E-3F07085A990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968004" y="3723207"/>
                      <a:ext cx="59984" cy="14870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54">
                      <a:extLst>
                        <a:ext uri="{FF2B5EF4-FFF2-40B4-BE49-F238E27FC236}">
                          <a16:creationId xmlns="" xmlns:a16="http://schemas.microsoft.com/office/drawing/2014/main" id="{89BCA865-BD9C-4BA7-B87E-7BE8CC7D1F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026782" y="3795989"/>
                      <a:ext cx="38535" cy="7474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4" name="Straight Connector 156">
                    <a:extLst>
                      <a:ext uri="{FF2B5EF4-FFF2-40B4-BE49-F238E27FC236}">
                        <a16:creationId xmlns="" xmlns:a16="http://schemas.microsoft.com/office/drawing/2014/main" id="{854B5447-E45A-49B2-AE15-8B99E8249C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83687" y="1260500"/>
                    <a:ext cx="0" cy="3213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56">
                    <a:extLst>
                      <a:ext uri="{FF2B5EF4-FFF2-40B4-BE49-F238E27FC236}">
                        <a16:creationId xmlns="" xmlns:a16="http://schemas.microsoft.com/office/drawing/2014/main" id="{854B5447-E45A-49B2-AE15-8B99E8249C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93355" y="1859035"/>
                    <a:ext cx="0" cy="50233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4" name="Straight Connector 167">
                  <a:extLst>
                    <a:ext uri="{FF2B5EF4-FFF2-40B4-BE49-F238E27FC236}">
                      <a16:creationId xmlns="" xmlns:a16="http://schemas.microsoft.com/office/drawing/2014/main" id="{CD4D9E9B-DC0C-40C2-9097-3968377B85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17080" y="2641528"/>
                  <a:ext cx="11351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88">
                      <a:extLst>
                        <a:ext uri="{FF2B5EF4-FFF2-40B4-BE49-F238E27FC236}">
                          <a16:creationId xmlns="" xmlns:a16="http://schemas.microsoft.com/office/drawing/2014/main" id="{06655FCD-4B88-4C83-BB3E-E67C8978FD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94893" y="3070785"/>
                      <a:ext cx="319446" cy="20287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C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200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CR" sz="1200" b="0" i="1" smtClean="0">
                                    <a:latin typeface="Cambria Math"/>
                                  </a:rPr>
                                  <m:t>𝑖𝑒</m:t>
                                </m:r>
                                <m:r>
                                  <a:rPr lang="es-CR" sz="1200" b="0" i="1" smtClean="0">
                                    <a:latin typeface="Cambria Math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05" name="TextBox 188">
                      <a:extLst>
                        <a:ext uri="{FF2B5EF4-FFF2-40B4-BE49-F238E27FC236}">
                          <a16:creationId xmlns:a16="http://schemas.microsoft.com/office/drawing/2014/main" xmlns="" xmlns:a14="http://schemas.microsoft.com/office/drawing/2010/main" id="{06655FCD-4B88-4C83-BB3E-E67C8978FD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94893" y="3070785"/>
                      <a:ext cx="319446" cy="202875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l="-14583" r="-4167" b="-129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6" name="Straight Connector 168">
                  <a:extLst>
                    <a:ext uri="{FF2B5EF4-FFF2-40B4-BE49-F238E27FC236}">
                      <a16:creationId xmlns="" xmlns:a16="http://schemas.microsoft.com/office/drawing/2014/main" id="{915787FD-D08F-4560-A1AF-C31A37DF315F}"/>
                    </a:ext>
                  </a:extLst>
                </p:cNvPr>
                <p:cNvCxnSpPr>
                  <a:cxnSpLocks/>
                  <a:endCxn id="111" idx="0"/>
                </p:cNvCxnSpPr>
                <p:nvPr/>
              </p:nvCxnSpPr>
              <p:spPr>
                <a:xfrm>
                  <a:off x="9554056" y="2640091"/>
                  <a:ext cx="0" cy="2570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7" name="106 Grupo"/>
                <p:cNvGrpSpPr/>
                <p:nvPr/>
              </p:nvGrpSpPr>
              <p:grpSpPr>
                <a:xfrm>
                  <a:off x="9450474" y="2897177"/>
                  <a:ext cx="207163" cy="347217"/>
                  <a:chOff x="2173184" y="3373444"/>
                  <a:chExt cx="308759" cy="516058"/>
                </a:xfrm>
              </p:grpSpPr>
              <p:sp>
                <p:nvSpPr>
                  <p:cNvPr id="111" name="110 Elipse"/>
                  <p:cNvSpPr/>
                  <p:nvPr/>
                </p:nvSpPr>
                <p:spPr>
                  <a:xfrm>
                    <a:off x="2173184" y="3373444"/>
                    <a:ext cx="308759" cy="51605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R" sz="2000"/>
                  </a:p>
                </p:txBody>
              </p:sp>
              <p:cxnSp>
                <p:nvCxnSpPr>
                  <p:cNvPr id="112" name="Straight Arrow Connector 195">
                    <a:extLst>
                      <a:ext uri="{FF2B5EF4-FFF2-40B4-BE49-F238E27FC236}">
                        <a16:creationId xmlns="" xmlns:a16="http://schemas.microsoft.com/office/drawing/2014/main" id="{4AFBE444-E721-4E06-8F0A-DC05D4FE9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27563" y="3527332"/>
                    <a:ext cx="0" cy="26706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8" name="Straight Connector 168">
                  <a:extLst>
                    <a:ext uri="{FF2B5EF4-FFF2-40B4-BE49-F238E27FC236}">
                      <a16:creationId xmlns="" xmlns:a16="http://schemas.microsoft.com/office/drawing/2014/main" id="{915787FD-D08F-4560-A1AF-C31A37DF315F}"/>
                    </a:ext>
                  </a:extLst>
                </p:cNvPr>
                <p:cNvCxnSpPr>
                  <a:cxnSpLocks/>
                  <a:stCxn id="111" idx="4"/>
                </p:cNvCxnSpPr>
                <p:nvPr/>
              </p:nvCxnSpPr>
              <p:spPr>
                <a:xfrm>
                  <a:off x="9554056" y="3244394"/>
                  <a:ext cx="0" cy="3132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Box 46">
                      <a:extLst>
                        <a:ext uri="{FF2B5EF4-FFF2-40B4-BE49-F238E27FC236}">
                          <a16:creationId xmlns="" xmlns:a16="http://schemas.microsoft.com/office/drawing/2014/main" id="{935E5986-9923-4C9A-86BF-564BDF6B0069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9792695" y="2976808"/>
                      <a:ext cx="496869" cy="2366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400" i="1" smtClean="0"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210" name="TextBox 46">
                      <a:extLst>
                        <a:ext uri="{FF2B5EF4-FFF2-40B4-BE49-F238E27FC236}">
                          <a16:creationId xmlns="" xmlns:a16="http://schemas.microsoft.com/office/drawing/2014/main" xmlns:a14="http://schemas.microsoft.com/office/drawing/2010/main" id="{935E5986-9923-4C9A-86BF-564BDF6B00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9792695" y="2976808"/>
                      <a:ext cx="496869" cy="236688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l="-9459" r="-4054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0" name="Straight Connector 218">
                  <a:extLst>
                    <a:ext uri="{FF2B5EF4-FFF2-40B4-BE49-F238E27FC236}">
                      <a16:creationId xmlns="" xmlns:a16="http://schemas.microsoft.com/office/drawing/2014/main" id="{AFD6D1B1-A03E-4C7F-8532-B790465BA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48876" y="2029991"/>
                  <a:ext cx="0" cy="6115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47">
                  <a:extLst>
                    <a:ext uri="{FF2B5EF4-FFF2-40B4-BE49-F238E27FC236}">
                      <a16:creationId xmlns="" xmlns:a16="http://schemas.microsoft.com/office/drawing/2014/main" id="{CC9920A1-4C43-4BD2-9B16-02E0D72688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20550" y="2707411"/>
                  <a:ext cx="1" cy="28895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3">
                <a:extLst>
                  <a:ext uri="{FF2B5EF4-FFF2-40B4-BE49-F238E27FC236}">
                    <a16:creationId xmlns="" xmlns:a16="http://schemas.microsoft.com/office/drawing/2014/main" id="{C88B225F-4403-42AA-BE28-69AB9BA29F30}"/>
                  </a:ext>
                </a:extLst>
              </p:cNvPr>
              <p:cNvGrpSpPr/>
              <p:nvPr/>
            </p:nvGrpSpPr>
            <p:grpSpPr>
              <a:xfrm>
                <a:off x="9716066" y="5488395"/>
                <a:ext cx="268317" cy="227462"/>
                <a:chOff x="6176852" y="2698817"/>
                <a:chExt cx="292187" cy="249891"/>
              </a:xfrm>
            </p:grpSpPr>
            <p:cxnSp>
              <p:nvCxnSpPr>
                <p:cNvPr id="126" name="Straight Connector 200">
                  <a:extLst>
                    <a:ext uri="{FF2B5EF4-FFF2-40B4-BE49-F238E27FC236}">
                      <a16:creationId xmlns="" xmlns:a16="http://schemas.microsoft.com/office/drawing/2014/main" id="{914197BC-8EFE-4E0A-B5D6-B21B0687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6852" y="2861749"/>
                  <a:ext cx="2921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201">
                  <a:extLst>
                    <a:ext uri="{FF2B5EF4-FFF2-40B4-BE49-F238E27FC236}">
                      <a16:creationId xmlns="" xmlns:a16="http://schemas.microsoft.com/office/drawing/2014/main" id="{174A36BC-E06F-45BD-9224-3A656A79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732" y="2904922"/>
                  <a:ext cx="186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202">
                  <a:extLst>
                    <a:ext uri="{FF2B5EF4-FFF2-40B4-BE49-F238E27FC236}">
                      <a16:creationId xmlns="" xmlns:a16="http://schemas.microsoft.com/office/drawing/2014/main" id="{5DAD4FEF-E4F3-42EF-BCA5-A0939590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9256" y="2948708"/>
                  <a:ext cx="932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204">
                  <a:extLst>
                    <a:ext uri="{FF2B5EF4-FFF2-40B4-BE49-F238E27FC236}">
                      <a16:creationId xmlns="" xmlns:a16="http://schemas.microsoft.com/office/drawing/2014/main" id="{24AA0EE0-739D-44DB-BBA2-50A5DC433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1135" y="2698817"/>
                  <a:ext cx="0" cy="1629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0" name="Straight Connector 125">
                <a:extLst>
                  <a:ext uri="{FF2B5EF4-FFF2-40B4-BE49-F238E27FC236}">
                    <a16:creationId xmlns="" xmlns:a16="http://schemas.microsoft.com/office/drawing/2014/main" id="{D95E61DD-F109-4760-A5EC-C8B2FF0E9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9149" y="5246723"/>
                <a:ext cx="15381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46">
                    <a:extLst>
                      <a:ext uri="{FF2B5EF4-FFF2-40B4-BE49-F238E27FC236}">
                        <a16:creationId xmlns="" xmlns:a16="http://schemas.microsoft.com/office/drawing/2014/main" id="{935E5986-9923-4C9A-86BF-564BDF6B0069}"/>
                      </a:ext>
                    </a:extLst>
                  </p:cNvPr>
                  <p:cNvSpPr txBox="1"/>
                  <p:nvPr/>
                </p:nvSpPr>
                <p:spPr>
                  <a:xfrm>
                    <a:off x="7375686" y="4798867"/>
                    <a:ext cx="86831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R" sz="1400" b="0" i="1" smtClean="0">
                              <a:latin typeface="Cambria Math"/>
                              <a:ea typeface="Cambria Math"/>
                            </a:rPr>
                            <m:t>≈</m:t>
                          </m:r>
                          <m:f>
                            <m:f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CR" sz="1400" b="0" i="1" smtClean="0">
                                  <a:latin typeface="Cambria Math"/>
                                </a:rPr>
                                <m:t>2.5</m:t>
                              </m:r>
                              <m:r>
                                <a:rPr lang="es-CR" sz="1400" i="1">
                                  <a:latin typeface="Cambria Math"/>
                                </a:rPr>
                                <m:t>𝐾</m:t>
                              </m:r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/>
                                  <a:ea typeface="Cambria Math"/>
                                </a:rPr>
                                <m:t>Ω</m:t>
                              </m:r>
                            </m:den>
                          </m:f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131" name="TextBox 46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935E5986-9923-4C9A-86BF-564BDF6B00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5686" y="4798867"/>
                    <a:ext cx="86831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4930" r="-4225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5" name="Group 47"/>
            <p:cNvGrpSpPr>
              <a:grpSpLocks/>
            </p:cNvGrpSpPr>
            <p:nvPr/>
          </p:nvGrpSpPr>
          <p:grpSpPr bwMode="auto">
            <a:xfrm rot="16200000">
              <a:off x="8549272" y="4879610"/>
              <a:ext cx="500022" cy="266311"/>
              <a:chOff x="2154" y="1000"/>
              <a:chExt cx="454" cy="188"/>
            </a:xfrm>
          </p:grpSpPr>
          <p:sp>
            <p:nvSpPr>
              <p:cNvPr id="136" name="Line 43"/>
              <p:cNvSpPr>
                <a:spLocks noChangeShapeType="1"/>
              </p:cNvSpPr>
              <p:nvPr/>
            </p:nvSpPr>
            <p:spPr bwMode="auto">
              <a:xfrm rot="-5400000">
                <a:off x="2272" y="1098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" name="Line 44"/>
              <p:cNvSpPr>
                <a:spLocks noChangeShapeType="1"/>
              </p:cNvSpPr>
              <p:nvPr/>
            </p:nvSpPr>
            <p:spPr bwMode="auto">
              <a:xfrm rot="-5400000">
                <a:off x="2333" y="1091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Line 45"/>
              <p:cNvSpPr>
                <a:spLocks noChangeShapeType="1"/>
              </p:cNvSpPr>
              <p:nvPr/>
            </p:nvSpPr>
            <p:spPr bwMode="auto">
              <a:xfrm rot="5400000">
                <a:off x="2258" y="995"/>
                <a:ext cx="1" cy="209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" name="Line 46"/>
              <p:cNvSpPr>
                <a:spLocks noChangeShapeType="1"/>
              </p:cNvSpPr>
              <p:nvPr/>
            </p:nvSpPr>
            <p:spPr bwMode="auto">
              <a:xfrm rot="-5400000">
                <a:off x="2520" y="1010"/>
                <a:ext cx="0" cy="177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9190575" y="4810059"/>
                  <a:ext cx="25750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0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0575" y="4810059"/>
                  <a:ext cx="257506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9048" r="-4762" b="-1714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3" name="Group 47"/>
            <p:cNvGrpSpPr>
              <a:grpSpLocks/>
            </p:cNvGrpSpPr>
            <p:nvPr/>
          </p:nvGrpSpPr>
          <p:grpSpPr bwMode="auto">
            <a:xfrm>
              <a:off x="9083994" y="5294806"/>
              <a:ext cx="770959" cy="266311"/>
              <a:chOff x="1908" y="1000"/>
              <a:chExt cx="700" cy="188"/>
            </a:xfrm>
          </p:grpSpPr>
          <p:sp>
            <p:nvSpPr>
              <p:cNvPr id="144" name="Line 43"/>
              <p:cNvSpPr>
                <a:spLocks noChangeShapeType="1"/>
              </p:cNvSpPr>
              <p:nvPr/>
            </p:nvSpPr>
            <p:spPr bwMode="auto">
              <a:xfrm rot="-5400000">
                <a:off x="2272" y="1098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Line 44"/>
              <p:cNvSpPr>
                <a:spLocks noChangeShapeType="1"/>
              </p:cNvSpPr>
              <p:nvPr/>
            </p:nvSpPr>
            <p:spPr bwMode="auto">
              <a:xfrm rot="-5400000">
                <a:off x="2333" y="1091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" name="Line 45"/>
              <p:cNvSpPr>
                <a:spLocks noChangeShapeType="1"/>
              </p:cNvSpPr>
              <p:nvPr/>
            </p:nvSpPr>
            <p:spPr bwMode="auto">
              <a:xfrm rot="5400000">
                <a:off x="2136" y="872"/>
                <a:ext cx="0" cy="455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Line 46"/>
              <p:cNvSpPr>
                <a:spLocks noChangeShapeType="1"/>
              </p:cNvSpPr>
              <p:nvPr/>
            </p:nvSpPr>
            <p:spPr bwMode="auto">
              <a:xfrm rot="-5400000">
                <a:off x="2520" y="1010"/>
                <a:ext cx="0" cy="177"/>
              </a:xfrm>
              <a:prstGeom prst="line">
                <a:avLst/>
              </a:prstGeom>
              <a:noFill/>
              <a:ln w="9525">
                <a:solidFill>
                  <a:srgbClr val="00206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11 Rectángulo"/>
                <p:cNvSpPr/>
                <p:nvPr/>
              </p:nvSpPr>
              <p:spPr>
                <a:xfrm>
                  <a:off x="9160475" y="5561826"/>
                  <a:ext cx="54867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4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r>
                              <a:rPr lang="es-CR" sz="1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2" name="11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0475" y="5561826"/>
                  <a:ext cx="548675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152 Rectángulo"/>
                <p:cNvSpPr/>
                <p:nvPr/>
              </p:nvSpPr>
              <p:spPr>
                <a:xfrm>
                  <a:off x="8239397" y="4689190"/>
                  <a:ext cx="5534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400" i="1">
                                <a:latin typeface="Cambria Math"/>
                                <a:ea typeface="Cambria Math"/>
                              </a:rPr>
                              <m:t>𝑏𝑒</m:t>
                            </m:r>
                            <m:r>
                              <a:rPr lang="es-CR" sz="1400" b="0" i="1" smtClean="0">
                                <a:latin typeface="Cambria Math"/>
                                <a:ea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53" name="152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397" y="4689190"/>
                  <a:ext cx="5534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175 Grupo"/>
          <p:cNvGrpSpPr/>
          <p:nvPr/>
        </p:nvGrpSpPr>
        <p:grpSpPr>
          <a:xfrm flipH="1">
            <a:off x="2782066" y="3131419"/>
            <a:ext cx="46730" cy="674211"/>
            <a:chOff x="4755833" y="1260500"/>
            <a:chExt cx="76507" cy="1100866"/>
          </a:xfrm>
        </p:grpSpPr>
        <p:grpSp>
          <p:nvGrpSpPr>
            <p:cNvPr id="187" name="Group 145">
              <a:extLst>
                <a:ext uri="{FF2B5EF4-FFF2-40B4-BE49-F238E27FC236}">
                  <a16:creationId xmlns="" xmlns:a16="http://schemas.microsoft.com/office/drawing/2014/main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190" name="Straight Connector 146">
                <a:extLst>
                  <a:ext uri="{FF2B5EF4-FFF2-40B4-BE49-F238E27FC236}">
                    <a16:creationId xmlns="" xmlns:a16="http://schemas.microsoft.com/office/drawing/2014/main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47">
                <a:extLst>
                  <a:ext uri="{FF2B5EF4-FFF2-40B4-BE49-F238E27FC236}">
                    <a16:creationId xmlns="" xmlns:a16="http://schemas.microsoft.com/office/drawing/2014/main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48">
                <a:extLst>
                  <a:ext uri="{FF2B5EF4-FFF2-40B4-BE49-F238E27FC236}">
                    <a16:creationId xmlns="" xmlns:a16="http://schemas.microsoft.com/office/drawing/2014/main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49">
                <a:extLst>
                  <a:ext uri="{FF2B5EF4-FFF2-40B4-BE49-F238E27FC236}">
                    <a16:creationId xmlns="" xmlns:a16="http://schemas.microsoft.com/office/drawing/2014/main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50">
                <a:extLst>
                  <a:ext uri="{FF2B5EF4-FFF2-40B4-BE49-F238E27FC236}">
                    <a16:creationId xmlns="" xmlns:a16="http://schemas.microsoft.com/office/drawing/2014/main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51">
                <a:extLst>
                  <a:ext uri="{FF2B5EF4-FFF2-40B4-BE49-F238E27FC236}">
                    <a16:creationId xmlns="" xmlns:a16="http://schemas.microsoft.com/office/drawing/2014/main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52">
                <a:extLst>
                  <a:ext uri="{FF2B5EF4-FFF2-40B4-BE49-F238E27FC236}">
                    <a16:creationId xmlns="" xmlns:a16="http://schemas.microsoft.com/office/drawing/2014/main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53">
                <a:extLst>
                  <a:ext uri="{FF2B5EF4-FFF2-40B4-BE49-F238E27FC236}">
                    <a16:creationId xmlns="" xmlns:a16="http://schemas.microsoft.com/office/drawing/2014/main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54">
                <a:extLst>
                  <a:ext uri="{FF2B5EF4-FFF2-40B4-BE49-F238E27FC236}">
                    <a16:creationId xmlns="" xmlns:a16="http://schemas.microsoft.com/office/drawing/2014/main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60500"/>
              <a:ext cx="0" cy="32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3355" y="1859035"/>
              <a:ext cx="0" cy="5023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1232455" y="3131419"/>
            <a:ext cx="23450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2881980" y="3522148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8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980" y="3522148"/>
                <a:ext cx="293350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14583" r="-4167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Straight Arrow Connector 47">
            <a:extLst>
              <a:ext uri="{FF2B5EF4-FFF2-40B4-BE49-F238E27FC236}">
                <a16:creationId xmlns="" xmlns:a16="http://schemas.microsoft.com/office/drawing/2014/main" id="{CC9920A1-4C43-4BD2-9B16-02E0D726886D}"/>
              </a:ext>
            </a:extLst>
          </p:cNvPr>
          <p:cNvCxnSpPr>
            <a:cxnSpLocks/>
          </p:cNvCxnSpPr>
          <p:nvPr/>
        </p:nvCxnSpPr>
        <p:spPr>
          <a:xfrm flipH="1" flipV="1">
            <a:off x="2891475" y="3262062"/>
            <a:ext cx="1" cy="216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2671719" y="3769406"/>
            <a:ext cx="268317" cy="227462"/>
            <a:chOff x="6176852" y="2698817"/>
            <a:chExt cx="292187" cy="249891"/>
          </a:xfrm>
        </p:grpSpPr>
        <p:cxnSp>
          <p:nvCxnSpPr>
            <p:cNvPr id="172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798297" y="2701975"/>
                <a:ext cx="8683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2.5</m:t>
                          </m:r>
                          <m:r>
                            <a:rPr lang="es-CR" sz="1400" i="1">
                              <a:latin typeface="Cambria Math"/>
                            </a:rPr>
                            <m:t>𝐾</m:t>
                          </m:r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/>
                              <a:ea typeface="Cambria Math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71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97" y="2701975"/>
                <a:ext cx="868315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4930" r="-4225" b="-1475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47"/>
          <p:cNvGrpSpPr>
            <a:grpSpLocks/>
          </p:cNvGrpSpPr>
          <p:nvPr/>
        </p:nvGrpSpPr>
        <p:grpSpPr bwMode="auto">
          <a:xfrm rot="16200000">
            <a:off x="2195572" y="3342480"/>
            <a:ext cx="661923" cy="266311"/>
            <a:chOff x="2007" y="1000"/>
            <a:chExt cx="601" cy="188"/>
          </a:xfrm>
        </p:grpSpPr>
        <p:sp>
          <p:nvSpPr>
            <p:cNvPr id="162" name="Line 43"/>
            <p:cNvSpPr>
              <a:spLocks noChangeShapeType="1"/>
            </p:cNvSpPr>
            <p:nvPr/>
          </p:nvSpPr>
          <p:spPr bwMode="auto">
            <a:xfrm rot="-5400000">
              <a:off x="2272" y="1098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63" name="Line 44"/>
            <p:cNvSpPr>
              <a:spLocks noChangeShapeType="1"/>
            </p:cNvSpPr>
            <p:nvPr/>
          </p:nvSpPr>
          <p:spPr bwMode="auto">
            <a:xfrm rot="-5400000">
              <a:off x="2333" y="1091"/>
              <a:ext cx="181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64" name="Line 45"/>
            <p:cNvSpPr>
              <a:spLocks noChangeShapeType="1"/>
            </p:cNvSpPr>
            <p:nvPr/>
          </p:nvSpPr>
          <p:spPr bwMode="auto">
            <a:xfrm rot="5400000">
              <a:off x="2185" y="921"/>
              <a:ext cx="0" cy="355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65" name="Line 46"/>
            <p:cNvSpPr>
              <a:spLocks noChangeShapeType="1"/>
            </p:cNvSpPr>
            <p:nvPr/>
          </p:nvSpPr>
          <p:spPr bwMode="auto">
            <a:xfrm rot="-5400000">
              <a:off x="2520" y="1010"/>
              <a:ext cx="0" cy="177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2917825" y="3191977"/>
                <a:ext cx="257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4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825" y="3191977"/>
                <a:ext cx="257506" cy="215444"/>
              </a:xfrm>
              <a:prstGeom prst="rect">
                <a:avLst/>
              </a:prstGeom>
              <a:blipFill rotWithShape="1">
                <a:blip r:embed="rId12"/>
                <a:stretch>
                  <a:fillRect l="-19048" r="-4762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156 Rectángulo"/>
              <p:cNvSpPr/>
              <p:nvPr/>
            </p:nvSpPr>
            <p:spPr>
              <a:xfrm>
                <a:off x="1966647" y="3071108"/>
                <a:ext cx="5534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  <a:ea typeface="Cambria Math"/>
                            </a:rPr>
                            <m:t>𝑏𝑒</m:t>
                          </m:r>
                          <m:r>
                            <a:rPr lang="es-CR" sz="1400" b="0" i="1" smtClean="0">
                              <a:latin typeface="Cambria Math"/>
                              <a:ea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57" name="15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647" y="3071108"/>
                <a:ext cx="553485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227 CuadroTexto"/>
              <p:cNvSpPr txBox="1"/>
              <p:nvPr/>
            </p:nvSpPr>
            <p:spPr>
              <a:xfrm>
                <a:off x="7933034" y="571176"/>
                <a:ext cx="11217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𝑏𝑒</m:t>
                          </m:r>
                        </m:sub>
                      </m:sSub>
                      <m:r>
                        <a:rPr lang="es-CR" sz="16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es-CR" sz="1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  <a:ea typeface="Cambria Math"/>
                            </a:rPr>
                            <m:t>𝑏𝑐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28" name="22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034" y="571176"/>
                <a:ext cx="1121781" cy="33855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2532908" y="3793541"/>
            <a:ext cx="278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3577462" y="2968302"/>
                <a:ext cx="3785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462" y="2968302"/>
                <a:ext cx="378565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234 CuadroTexto"/>
              <p:cNvSpPr txBox="1"/>
              <p:nvPr/>
            </p:nvSpPr>
            <p:spPr>
              <a:xfrm>
                <a:off x="7606641" y="1564397"/>
                <a:ext cx="3917162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𝑏𝑒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𝜏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s-CR" sz="1600" b="0" i="1" smtClean="0">
                          <a:latin typeface="Cambria Math"/>
                        </a:rPr>
                        <m:t>     (</m:t>
                      </m:r>
                      <m:r>
                        <a:rPr lang="es-CR" sz="1600" b="0" i="1" smtClean="0">
                          <a:latin typeface="Cambria Math"/>
                        </a:rPr>
                        <m:t>𝑑𝑖𝑜𝑑𝑜</m:t>
                      </m:r>
                      <m:r>
                        <a:rPr lang="es-CR" sz="1600" b="0" i="1" smtClean="0">
                          <a:latin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</a:rPr>
                        <m:t>𝑝𝑜𝑙𝑎𝑟𝑖𝑧𝑎𝑑𝑜</m:t>
                      </m:r>
                      <m:r>
                        <a:rPr lang="es-CR" sz="1600" b="0" i="1" smtClean="0">
                          <a:latin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</a:rPr>
                        <m:t>𝑎</m:t>
                      </m:r>
                      <m:r>
                        <a:rPr lang="es-CR" sz="1600" b="0" i="1" smtClean="0">
                          <a:latin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</a:rPr>
                        <m:t>𝑓𝑎𝑣𝑜𝑟</m:t>
                      </m:r>
                      <m:r>
                        <a:rPr lang="es-C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35" name="23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641" y="1564397"/>
                <a:ext cx="3917162" cy="59362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6" name="235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180143"/>
                  </p:ext>
                </p:extLst>
              </p:nvPr>
            </p:nvGraphicFramePr>
            <p:xfrm>
              <a:off x="7873340" y="2398816"/>
              <a:ext cx="1270660" cy="609600"/>
            </p:xfrm>
            <a:graphic>
              <a:graphicData uri="http://schemas.openxmlformats.org/drawingml/2006/table">
                <a:tbl>
                  <a:tblPr/>
                  <a:tblGrid>
                    <a:gridCol w="593766"/>
                    <a:gridCol w="676894"/>
                  </a:tblGrid>
                  <a:tr h="2018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  <a:ea typeface="+mn-ea"/>
                                  </a:rPr>
                                  <m:t>0.4 </m:t>
                                </m:r>
                                <m:r>
                                  <a:rPr lang="es-CR" sz="1400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s-CR" sz="1400" b="0" i="1" smtClean="0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18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1 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𝑛𝑠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6" name="235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180143"/>
                  </p:ext>
                </p:extLst>
              </p:nvPr>
            </p:nvGraphicFramePr>
            <p:xfrm>
              <a:off x="7873340" y="2398816"/>
              <a:ext cx="1270660" cy="609600"/>
            </p:xfrm>
            <a:graphic>
              <a:graphicData uri="http://schemas.openxmlformats.org/drawingml/2006/table">
                <a:tbl>
                  <a:tblPr/>
                  <a:tblGrid>
                    <a:gridCol w="593766"/>
                    <a:gridCol w="676894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7"/>
                          <a:stretch>
                            <a:fillRect l="-1031" t="-2000" r="-1144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7"/>
                          <a:stretch>
                            <a:fillRect l="-88288" t="-2000" b="-10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 rotWithShape="1">
                          <a:blip r:embed="rId17"/>
                          <a:stretch>
                            <a:fillRect l="-1031" t="-102000" r="-114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 rotWithShape="1">
                          <a:blip r:embed="rId17"/>
                          <a:stretch>
                            <a:fillRect l="-88288" t="-10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236 Rectángulo"/>
              <p:cNvSpPr/>
              <p:nvPr/>
            </p:nvSpPr>
            <p:spPr>
              <a:xfrm>
                <a:off x="9519136" y="2446159"/>
                <a:ext cx="166417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𝑏𝑒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600" i="1">
                          <a:latin typeface="Cambria Math"/>
                        </a:rPr>
                        <m:t>=</m:t>
                      </m:r>
                      <m:r>
                        <a:rPr lang="es-CR" sz="1600" b="0" i="1" smtClean="0">
                          <a:latin typeface="Cambria Math"/>
                        </a:rPr>
                        <m:t>0.016 </m:t>
                      </m:r>
                      <m:r>
                        <a:rPr lang="es-CR" sz="1600" b="0" i="1" smtClean="0">
                          <a:latin typeface="Cambria Math"/>
                        </a:rPr>
                        <m:t>𝑝𝐹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37" name="23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136" y="2446159"/>
                <a:ext cx="1664174" cy="338554"/>
              </a:xfrm>
              <a:prstGeom prst="rect">
                <a:avLst/>
              </a:prstGeom>
              <a:blipFill rotWithShape="1">
                <a:blip r:embed="rId1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237 CuadroTexto"/>
              <p:cNvSpPr txBox="1"/>
              <p:nvPr/>
            </p:nvSpPr>
            <p:spPr>
              <a:xfrm>
                <a:off x="1848769" y="4200550"/>
                <a:ext cx="2658227" cy="619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r>
                        <a:rPr lang="es-CR" sz="16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  <a:ea typeface="Cambria Math"/>
                                </a:rPr>
                                <m:t>𝑖𝑒</m:t>
                              </m:r>
                              <m:r>
                                <a:rPr lang="es-CR" sz="1600" i="1"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r>
                            <a:rPr lang="es-CR" sz="1600" b="0" i="1" smtClean="0">
                              <a:latin typeface="Cambria Math"/>
                            </a:rPr>
                            <m:t>1+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s-CR" sz="16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  <m: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  <m:t>𝑖𝑒</m:t>
                              </m:r>
                              <m:r>
                                <a:rPr lang="es-CR" sz="1600" b="0" i="1" smtClean="0"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s-CR" sz="1600" b="0" i="1" smtClean="0">
                              <a:latin typeface="Cambria Math"/>
                            </a:rPr>
                            <m:t>2.5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s-CR" sz="1600" dirty="0"/>
              </a:p>
            </p:txBody>
          </p:sp>
        </mc:Choice>
        <mc:Fallback>
          <p:sp>
            <p:nvSpPr>
              <p:cNvPr id="238" name="23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69" y="4200550"/>
                <a:ext cx="2658227" cy="61940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238 CuadroTexto"/>
              <p:cNvSpPr txBox="1"/>
              <p:nvPr/>
            </p:nvSpPr>
            <p:spPr>
              <a:xfrm>
                <a:off x="1874194" y="4982263"/>
                <a:ext cx="2940870" cy="762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r>
                        <a:rPr lang="es-CR" sz="16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  <a:ea typeface="Cambria Math"/>
                                </a:rPr>
                                <m:t>𝑖𝑒</m:t>
                              </m:r>
                              <m:r>
                                <a:rPr lang="es-CR" sz="1600" i="1"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r>
                            <a:rPr lang="es-CR" sz="1600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type m:val="skw"/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6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s-CR" sz="16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s-CR" sz="1600" b="0" i="1" smtClean="0">
                                  <a:latin typeface="Cambria Math"/>
                                </a:rPr>
                                <m:t>20.83</m:t>
                              </m:r>
                              <m:r>
                                <a:rPr lang="es-CR" sz="1600" b="0" i="1" smtClean="0">
                                  <a:latin typeface="Cambria Math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s-CR" sz="1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f>
                        <m:fPr>
                          <m:ctrlPr>
                            <a:rPr lang="es-CR" sz="16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s-CR" sz="1600" i="1">
                              <a:latin typeface="Cambria Math"/>
                            </a:rPr>
                            <m:t>2.5</m:t>
                          </m:r>
                          <m:r>
                            <a:rPr lang="es-CR" sz="1600" i="1">
                              <a:latin typeface="Cambria Math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s-CR" sz="1600" dirty="0"/>
              </a:p>
            </p:txBody>
          </p:sp>
        </mc:Choice>
        <mc:Fallback>
          <p:sp>
            <p:nvSpPr>
              <p:cNvPr id="239" name="23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194" y="4982263"/>
                <a:ext cx="2940870" cy="762516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9716066" y="3153051"/>
                <a:ext cx="9840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400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s-CR" sz="1400" b="0" i="1" smtClean="0">
                          <a:latin typeface="Cambria Math"/>
                        </a:rPr>
                        <m:t>3 </m:t>
                      </m:r>
                      <m:r>
                        <a:rPr lang="es-CR" sz="1400" b="0" i="1" smtClean="0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0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66" y="3153051"/>
                <a:ext cx="984052" cy="215444"/>
              </a:xfrm>
              <a:prstGeom prst="rect">
                <a:avLst/>
              </a:prstGeom>
              <a:blipFill rotWithShape="1">
                <a:blip r:embed="rId21"/>
                <a:stretch>
                  <a:fillRect l="-4348" r="-4348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240 CuadroTexto"/>
              <p:cNvSpPr txBox="1"/>
              <p:nvPr/>
            </p:nvSpPr>
            <p:spPr>
              <a:xfrm>
                <a:off x="1439184" y="351757"/>
                <a:ext cx="5033686" cy="6916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b="0" i="1" smtClean="0">
                              <a:latin typeface="Cambria Math"/>
                            </a:rPr>
                            <m:t>4.38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CR" sz="1400" b="0" i="1" smtClean="0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skw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s-CR" sz="1400" i="1">
                                      <a:latin typeface="Cambria Math"/>
                                    </a:rPr>
                                    <m:t>555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skw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s-CR" sz="14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skw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s-CR" sz="1400" i="1">
                                      <a:latin typeface="Cambria Math"/>
                                    </a:rPr>
                                    <m:t>28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41" name="24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184" y="351757"/>
                <a:ext cx="5033686" cy="69160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92 CuadroTexto"/>
              <p:cNvSpPr txBox="1"/>
              <p:nvPr/>
            </p:nvSpPr>
            <p:spPr>
              <a:xfrm>
                <a:off x="1451641" y="1380629"/>
                <a:ext cx="5119287" cy="699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b="0" i="1" smtClean="0">
                              <a:latin typeface="Cambria Math"/>
                            </a:rPr>
                            <m:t>4.38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CR" sz="1400" b="0" i="1" smtClean="0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skw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88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skw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40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.34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skw"/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4.46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3" name="9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641" y="1380629"/>
                <a:ext cx="5119287" cy="699294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/>
      <p:bldP spid="9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52319" y="198350"/>
            <a:ext cx="4952876" cy="4166942"/>
            <a:chOff x="391020" y="544963"/>
            <a:chExt cx="5543550" cy="478763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20" y="751361"/>
              <a:ext cx="5543550" cy="429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2 CuadroTexto"/>
                <p:cNvSpPr txBox="1"/>
                <p:nvPr/>
              </p:nvSpPr>
              <p:spPr>
                <a:xfrm>
                  <a:off x="3049724" y="544963"/>
                  <a:ext cx="544640" cy="3536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𝐶𝐶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3" name="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723" y="544963"/>
                  <a:ext cx="486607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6 CuadroTexto"/>
                <p:cNvSpPr txBox="1"/>
                <p:nvPr/>
              </p:nvSpPr>
              <p:spPr>
                <a:xfrm>
                  <a:off x="2123448" y="2501788"/>
                  <a:ext cx="551100" cy="3536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𝐸𝐸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7" name="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447" y="2501788"/>
                  <a:ext cx="492379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7 CuadroTexto"/>
                <p:cNvSpPr txBox="1"/>
                <p:nvPr/>
              </p:nvSpPr>
              <p:spPr>
                <a:xfrm>
                  <a:off x="3869120" y="2501788"/>
                  <a:ext cx="551100" cy="3536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𝐸𝐸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8" name="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9119" y="2501788"/>
                  <a:ext cx="492379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8 CuadroTexto"/>
                <p:cNvSpPr txBox="1"/>
                <p:nvPr/>
              </p:nvSpPr>
              <p:spPr>
                <a:xfrm>
                  <a:off x="2206574" y="4978971"/>
                  <a:ext cx="551100" cy="3536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𝐸𝐸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9" name="8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6574" y="4978972"/>
                  <a:ext cx="492379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9 CuadroTexto"/>
                <p:cNvSpPr txBox="1"/>
                <p:nvPr/>
              </p:nvSpPr>
              <p:spPr>
                <a:xfrm>
                  <a:off x="3324926" y="2899248"/>
                  <a:ext cx="473232" cy="3536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0" name="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926" y="2899248"/>
                  <a:ext cx="473232" cy="35362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10 CuadroTexto"/>
                <p:cNvSpPr txBox="1"/>
                <p:nvPr/>
              </p:nvSpPr>
              <p:spPr>
                <a:xfrm>
                  <a:off x="1023362" y="2842221"/>
                  <a:ext cx="463400" cy="3536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1" name="1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362" y="2842221"/>
                  <a:ext cx="463400" cy="35362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CuadroTexto"/>
              <p:cNvSpPr txBox="1"/>
              <p:nvPr/>
            </p:nvSpPr>
            <p:spPr>
              <a:xfrm>
                <a:off x="352534" y="4112488"/>
                <a:ext cx="9472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𝐶𝐶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=10 </m:t>
                      </m:r>
                      <m:r>
                        <a:rPr lang="es-CR" sz="12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2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31" y="4112484"/>
                <a:ext cx="947247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2 CuadroTexto"/>
              <p:cNvSpPr txBox="1"/>
              <p:nvPr/>
            </p:nvSpPr>
            <p:spPr>
              <a:xfrm>
                <a:off x="352529" y="4563751"/>
                <a:ext cx="1071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𝐸𝐸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=−10 </m:t>
                      </m:r>
                      <m:r>
                        <a:rPr lang="es-CR" sz="12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3" name="1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29" y="4563747"/>
                <a:ext cx="1071704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CuadroTexto"/>
              <p:cNvSpPr txBox="1"/>
              <p:nvPr/>
            </p:nvSpPr>
            <p:spPr>
              <a:xfrm>
                <a:off x="353347" y="5022032"/>
                <a:ext cx="945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1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s-CR" sz="1100" b="0" i="1" smtClean="0">
                              <a:latin typeface="Cambria Math"/>
                            </a:rPr>
                            <m:t>𝑁𝑃𝑁</m:t>
                          </m:r>
                        </m:sub>
                      </m:sSub>
                      <m:r>
                        <a:rPr lang="es-CR" sz="1100" b="0" i="1" smtClean="0">
                          <a:latin typeface="Cambria Math"/>
                        </a:rPr>
                        <m:t>=100</m:t>
                      </m:r>
                    </m:oMath>
                  </m:oMathPara>
                </a14:m>
                <a:endParaRPr lang="es-CR" sz="1100" dirty="0"/>
              </a:p>
            </p:txBody>
          </p:sp>
        </mc:Choice>
        <mc:Fallback xmlns=""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45" y="5022032"/>
                <a:ext cx="945195" cy="261610"/>
              </a:xfrm>
              <a:prstGeom prst="rect">
                <a:avLst/>
              </a:prstGeom>
              <a:blipFill rotWithShape="1">
                <a:blip r:embed="rId1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353342" y="5456584"/>
                <a:ext cx="8554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1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s-CR" sz="1100" b="0" i="1" smtClean="0">
                              <a:latin typeface="Cambria Math"/>
                            </a:rPr>
                            <m:t>𝑃𝑁𝑃</m:t>
                          </m:r>
                        </m:sub>
                      </m:sSub>
                      <m:r>
                        <a:rPr lang="es-CR" sz="1100" b="0" i="1" smtClean="0">
                          <a:latin typeface="Cambria Math"/>
                        </a:rPr>
                        <m:t>=50</m:t>
                      </m:r>
                    </m:oMath>
                  </m:oMathPara>
                </a14:m>
                <a:endParaRPr lang="es-CR" sz="1100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42" y="5456584"/>
                <a:ext cx="855426" cy="261610"/>
              </a:xfrm>
              <a:prstGeom prst="rect">
                <a:avLst/>
              </a:prstGeom>
              <a:blipFill rotWithShape="1">
                <a:blip r:embed="rId1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7 CuadroTexto"/>
              <p:cNvSpPr txBox="1"/>
              <p:nvPr/>
            </p:nvSpPr>
            <p:spPr>
              <a:xfrm>
                <a:off x="336029" y="5934664"/>
                <a:ext cx="96250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1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100" b="0" i="1" smtClean="0">
                              <a:latin typeface="Cambria Math"/>
                              <a:ea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C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CR" sz="11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s-CR" sz="1100" b="0" i="1" smtClean="0">
                              <a:latin typeface="Cambria Math"/>
                            </a:rPr>
                            <m:t>−14</m:t>
                          </m:r>
                        </m:sup>
                      </m:sSup>
                      <m:r>
                        <a:rPr lang="es-CR" sz="11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R" sz="1100" dirty="0"/>
              </a:p>
            </p:txBody>
          </p:sp>
        </mc:Choice>
        <mc:Fallback xmlns="">
          <p:sp>
            <p:nvSpPr>
              <p:cNvPr id="18" name="1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29" y="5934664"/>
                <a:ext cx="962507" cy="2616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18 Grupo"/>
          <p:cNvGrpSpPr/>
          <p:nvPr/>
        </p:nvGrpSpPr>
        <p:grpSpPr>
          <a:xfrm flipH="1">
            <a:off x="8793552" y="4538070"/>
            <a:ext cx="2367713" cy="1295627"/>
            <a:chOff x="7223220" y="4582991"/>
            <a:chExt cx="2388487" cy="1295627"/>
          </a:xfrm>
        </p:grpSpPr>
        <p:sp>
          <p:nvSpPr>
            <p:cNvPr id="20" name="19 Rectángulo"/>
            <p:cNvSpPr/>
            <p:nvPr/>
          </p:nvSpPr>
          <p:spPr>
            <a:xfrm>
              <a:off x="7382447" y="4582991"/>
              <a:ext cx="1668720" cy="12956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21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8848436" y="4690860"/>
              <a:ext cx="1" cy="2041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21 Grupo"/>
            <p:cNvGrpSpPr/>
            <p:nvPr/>
          </p:nvGrpSpPr>
          <p:grpSpPr>
            <a:xfrm>
              <a:off x="8002387" y="4690860"/>
              <a:ext cx="51333" cy="569348"/>
              <a:chOff x="4755833" y="1260500"/>
              <a:chExt cx="76507" cy="846204"/>
            </a:xfrm>
          </p:grpSpPr>
          <p:grpSp>
            <p:nvGrpSpPr>
              <p:cNvPr id="34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37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2854" cy="247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22 Grupo"/>
            <p:cNvGrpSpPr/>
            <p:nvPr/>
          </p:nvGrpSpPr>
          <p:grpSpPr>
            <a:xfrm>
              <a:off x="8744855" y="4895042"/>
              <a:ext cx="207163" cy="347217"/>
              <a:chOff x="2173184" y="3373444"/>
              <a:chExt cx="308759" cy="516058"/>
            </a:xfrm>
          </p:grpSpPr>
          <p:sp>
            <p:nvSpPr>
              <p:cNvPr id="32" name="31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33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32" idx="4"/>
            </p:cNvCxnSpPr>
            <p:nvPr/>
          </p:nvCxnSpPr>
          <p:spPr>
            <a:xfrm>
              <a:off x="8848437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024724" y="5513834"/>
              <a:ext cx="8237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027562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7223220" y="4679680"/>
              <a:ext cx="80150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411292" y="5513834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7666101" y="4791630"/>
                  <a:ext cx="25976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8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7999" y="4791630"/>
                  <a:ext cx="237867" cy="21544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20513" r="-12821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47">
              <a:extLst>
                <a:ext uri="{FF2B5EF4-FFF2-40B4-BE49-F238E27FC236}">
                  <a16:creationId xmlns="" xmlns:a16="http://schemas.microsoft.com/office/drawing/2014/main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680" y="4744999"/>
              <a:ext cx="1751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9051167" y="4971138"/>
                  <a:ext cx="56054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00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1167" y="4971138"/>
                  <a:ext cx="560540" cy="21544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6593" r="-2198" b="-1714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45 Grupo"/>
          <p:cNvGrpSpPr/>
          <p:nvPr/>
        </p:nvGrpSpPr>
        <p:grpSpPr>
          <a:xfrm>
            <a:off x="4665458" y="4552882"/>
            <a:ext cx="2386975" cy="1295627"/>
            <a:chOff x="7195287" y="4582991"/>
            <a:chExt cx="2386973" cy="1295627"/>
          </a:xfrm>
        </p:grpSpPr>
        <p:sp>
          <p:nvSpPr>
            <p:cNvPr id="47" name="46 Rectángulo"/>
            <p:cNvSpPr/>
            <p:nvPr/>
          </p:nvSpPr>
          <p:spPr>
            <a:xfrm>
              <a:off x="7377546" y="4582991"/>
              <a:ext cx="1650542" cy="12956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48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>
              <a:off x="8848437" y="4637956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48 Grupo"/>
            <p:cNvGrpSpPr/>
            <p:nvPr/>
          </p:nvGrpSpPr>
          <p:grpSpPr>
            <a:xfrm>
              <a:off x="8002387" y="4690860"/>
              <a:ext cx="51333" cy="569348"/>
              <a:chOff x="4755833" y="1260500"/>
              <a:chExt cx="76507" cy="846204"/>
            </a:xfrm>
          </p:grpSpPr>
          <p:grpSp>
            <p:nvGrpSpPr>
              <p:cNvPr id="61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64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2854" cy="247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49 Grupo"/>
            <p:cNvGrpSpPr/>
            <p:nvPr/>
          </p:nvGrpSpPr>
          <p:grpSpPr>
            <a:xfrm>
              <a:off x="8744855" y="4895042"/>
              <a:ext cx="207163" cy="347217"/>
              <a:chOff x="2173184" y="3373444"/>
              <a:chExt cx="308759" cy="516058"/>
            </a:xfrm>
          </p:grpSpPr>
          <p:sp>
            <p:nvSpPr>
              <p:cNvPr id="59" name="58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60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59" idx="4"/>
            </p:cNvCxnSpPr>
            <p:nvPr/>
          </p:nvCxnSpPr>
          <p:spPr>
            <a:xfrm>
              <a:off x="8848437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024724" y="5513834"/>
              <a:ext cx="8237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027562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7195287" y="4679680"/>
              <a:ext cx="8294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411292" y="5513834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7668360" y="4791630"/>
                  <a:ext cx="25750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5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360" y="4791630"/>
                  <a:ext cx="257506" cy="215444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19048" r="-4762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47">
              <a:extLst>
                <a:ext uri="{FF2B5EF4-FFF2-40B4-BE49-F238E27FC236}">
                  <a16:creationId xmlns="" xmlns:a16="http://schemas.microsoft.com/office/drawing/2014/main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680" y="4744999"/>
              <a:ext cx="1751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9026595" y="4943049"/>
                  <a:ext cx="55566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00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8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595" y="4943049"/>
                  <a:ext cx="555665" cy="215444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6593" r="-2198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135">
            <a:extLst>
              <a:ext uri="{FF2B5EF4-FFF2-40B4-BE49-F238E27FC236}">
                <a16:creationId xmlns="" xmlns:a16="http://schemas.microsoft.com/office/drawing/2014/main" id="{D8D775AA-505E-4D39-AF1F-3B88F05CF36F}"/>
              </a:ext>
            </a:extLst>
          </p:cNvPr>
          <p:cNvGrpSpPr/>
          <p:nvPr/>
        </p:nvGrpSpPr>
        <p:grpSpPr>
          <a:xfrm rot="5400000">
            <a:off x="7843047" y="6214309"/>
            <a:ext cx="290336" cy="76507"/>
            <a:chOff x="7529811" y="3713163"/>
            <a:chExt cx="640072" cy="158750"/>
          </a:xfrm>
        </p:grpSpPr>
        <p:cxnSp>
          <p:nvCxnSpPr>
            <p:cNvPr id="74" name="Straight Connector 136">
              <a:extLst>
                <a:ext uri="{FF2B5EF4-FFF2-40B4-BE49-F238E27FC236}">
                  <a16:creationId xmlns="" xmlns:a16="http://schemas.microsoft.com/office/drawing/2014/main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137">
              <a:extLst>
                <a:ext uri="{FF2B5EF4-FFF2-40B4-BE49-F238E27FC236}">
                  <a16:creationId xmlns="" xmlns:a16="http://schemas.microsoft.com/office/drawing/2014/main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138">
              <a:extLst>
                <a:ext uri="{FF2B5EF4-FFF2-40B4-BE49-F238E27FC236}">
                  <a16:creationId xmlns="" xmlns:a16="http://schemas.microsoft.com/office/drawing/2014/main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139">
              <a:extLst>
                <a:ext uri="{FF2B5EF4-FFF2-40B4-BE49-F238E27FC236}">
                  <a16:creationId xmlns="" xmlns:a16="http://schemas.microsoft.com/office/drawing/2014/main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140">
              <a:extLst>
                <a:ext uri="{FF2B5EF4-FFF2-40B4-BE49-F238E27FC236}">
                  <a16:creationId xmlns="" xmlns:a16="http://schemas.microsoft.com/office/drawing/2014/main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141">
              <a:extLst>
                <a:ext uri="{FF2B5EF4-FFF2-40B4-BE49-F238E27FC236}">
                  <a16:creationId xmlns="" xmlns:a16="http://schemas.microsoft.com/office/drawing/2014/main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142">
              <a:extLst>
                <a:ext uri="{FF2B5EF4-FFF2-40B4-BE49-F238E27FC236}">
                  <a16:creationId xmlns="" xmlns:a16="http://schemas.microsoft.com/office/drawing/2014/main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143">
              <a:extLst>
                <a:ext uri="{FF2B5EF4-FFF2-40B4-BE49-F238E27FC236}">
                  <a16:creationId xmlns="" xmlns:a16="http://schemas.microsoft.com/office/drawing/2014/main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144">
              <a:extLst>
                <a:ext uri="{FF2B5EF4-FFF2-40B4-BE49-F238E27FC236}">
                  <a16:creationId xmlns="" xmlns:a16="http://schemas.microsoft.com/office/drawing/2014/main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5882754" y="5760054"/>
            <a:ext cx="4100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210">
                <a:extLst>
                  <a:ext uri="{FF2B5EF4-FFF2-40B4-BE49-F238E27FC236}">
                    <a16:creationId xmlns="" xmlns:a16="http://schemas.microsoft.com/office/drawing/2014/main" id="{CFA50FA5-9EC9-4877-B3A4-EE12AA4D6F94}"/>
                  </a:ext>
                </a:extLst>
              </p:cNvPr>
              <p:cNvSpPr txBox="1"/>
              <p:nvPr/>
            </p:nvSpPr>
            <p:spPr>
              <a:xfrm>
                <a:off x="4371036" y="4552413"/>
                <a:ext cx="2293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0" name="TextBox 2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FA50FA5-9EC9-4877-B3A4-EE12AA4D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036" y="4552413"/>
                <a:ext cx="229358" cy="215444"/>
              </a:xfrm>
              <a:prstGeom prst="rect">
                <a:avLst/>
              </a:prstGeom>
              <a:blipFill rotWithShape="1">
                <a:blip r:embed="rId18"/>
                <a:stretch>
                  <a:fillRect l="-10526" b="-285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11244145" y="4548921"/>
                <a:ext cx="238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1" name="TextBox 2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4145" y="4548921"/>
                <a:ext cx="238142" cy="215444"/>
              </a:xfrm>
              <a:prstGeom prst="rect">
                <a:avLst/>
              </a:prstGeom>
              <a:blipFill rotWithShape="1">
                <a:blip r:embed="rId19"/>
                <a:stretch>
                  <a:fillRect l="-12821" r="-2564" b="-1111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218">
            <a:extLst>
              <a:ext uri="{FF2B5EF4-FFF2-40B4-BE49-F238E27FC236}">
                <a16:creationId xmlns="" xmlns:a16="http://schemas.microsoft.com/office/drawing/2014/main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7973209" y="5740487"/>
            <a:ext cx="0" cy="3669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7844358" y="6408495"/>
            <a:ext cx="292187" cy="249891"/>
            <a:chOff x="6176852" y="2698817"/>
            <a:chExt cx="292187" cy="249891"/>
          </a:xfrm>
        </p:grpSpPr>
        <p:cxnSp>
          <p:nvCxnSpPr>
            <p:cNvPr id="114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5577950" y="4842663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0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50" y="4842663"/>
                <a:ext cx="293350" cy="184666"/>
              </a:xfrm>
              <a:prstGeom prst="rect">
                <a:avLst/>
              </a:prstGeom>
              <a:blipFill rotWithShape="1">
                <a:blip r:embed="rId20"/>
                <a:stretch>
                  <a:fillRect l="-12500" r="-6250" b="-1290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85">
                <a:extLst>
                  <a:ext uri="{FF2B5EF4-FFF2-40B4-BE49-F238E27FC236}">
                    <a16:creationId xmlns="" xmlns:a16="http://schemas.microsoft.com/office/drawing/2014/main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8152982" y="6148150"/>
                <a:ext cx="21679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1" name="TextBox 18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982" y="6148150"/>
                <a:ext cx="216790" cy="184666"/>
              </a:xfrm>
              <a:prstGeom prst="rect">
                <a:avLst/>
              </a:prstGeom>
              <a:blipFill rotWithShape="1">
                <a:blip r:embed="rId21"/>
                <a:stretch>
                  <a:fillRect l="-13889" r="-5556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9999600" y="4854423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6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600" y="4854423"/>
                <a:ext cx="293350" cy="184666"/>
              </a:xfrm>
              <a:prstGeom prst="rect">
                <a:avLst/>
              </a:prstGeom>
              <a:blipFill rotWithShape="1">
                <a:blip r:embed="rId22"/>
                <a:stretch>
                  <a:fillRect l="-12500" r="-6250" b="-1290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0" name="1029 Grupo"/>
          <p:cNvGrpSpPr/>
          <p:nvPr/>
        </p:nvGrpSpPr>
        <p:grpSpPr>
          <a:xfrm>
            <a:off x="8356457" y="2331720"/>
            <a:ext cx="1783399" cy="2349577"/>
            <a:chOff x="8362876" y="2307066"/>
            <a:chExt cx="1783399" cy="2349577"/>
          </a:xfrm>
        </p:grpSpPr>
        <p:sp>
          <p:nvSpPr>
            <p:cNvPr id="137" name="136 Rectángulo"/>
            <p:cNvSpPr/>
            <p:nvPr/>
          </p:nvSpPr>
          <p:spPr>
            <a:xfrm flipH="1">
              <a:off x="8362876" y="2359234"/>
              <a:ext cx="1721680" cy="10731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138" name="137 Grupo"/>
            <p:cNvGrpSpPr/>
            <p:nvPr/>
          </p:nvGrpSpPr>
          <p:grpSpPr>
            <a:xfrm flipH="1">
              <a:off x="8686090" y="2641528"/>
              <a:ext cx="50887" cy="537020"/>
              <a:chOff x="4755833" y="1260500"/>
              <a:chExt cx="76507" cy="798156"/>
            </a:xfrm>
          </p:grpSpPr>
          <p:grpSp>
            <p:nvGrpSpPr>
              <p:cNvPr id="139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142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1427" cy="1996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Straight Arrow Connector 47">
              <a:extLst>
                <a:ext uri="{FF2B5EF4-FFF2-40B4-BE49-F238E27FC236}">
                  <a16:creationId xmlns="" xmlns:a16="http://schemas.microsoft.com/office/drawing/2014/main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20646" y="3315194"/>
              <a:ext cx="1736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724618" y="2641528"/>
              <a:ext cx="8276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8438429" y="2963104"/>
                  <a:ext cx="25750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3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8429" y="2963104"/>
                  <a:ext cx="257506" cy="215444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l="-16667" r="-7143" b="-1714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88">
                  <a:extLst>
                    <a:ext uri="{FF2B5EF4-FFF2-40B4-BE49-F238E27FC236}">
                      <a16:creationId xmlns="" xmlns:a16="http://schemas.microsoft.com/office/drawing/2014/main" id="{06655FCD-4B88-4C83-BB3E-E67C8978FDB3}"/>
                    </a:ext>
                  </a:extLst>
                </p:cNvPr>
                <p:cNvSpPr txBox="1"/>
                <p:nvPr/>
              </p:nvSpPr>
              <p:spPr>
                <a:xfrm>
                  <a:off x="8821489" y="2912863"/>
                  <a:ext cx="2933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𝑖𝑒</m:t>
                            </m:r>
                            <m:r>
                              <a:rPr lang="es-CR" sz="12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59" name="TextBox 18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655FCD-4B88-4C83-BB3E-E67C8978F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489" y="2912863"/>
                  <a:ext cx="293350" cy="184666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l="-12500" r="-4167" b="-1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endCxn id="162" idx="0"/>
            </p:cNvCxnSpPr>
            <p:nvPr/>
          </p:nvCxnSpPr>
          <p:spPr>
            <a:xfrm>
              <a:off x="9554056" y="2640091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160 Grupo"/>
            <p:cNvGrpSpPr/>
            <p:nvPr/>
          </p:nvGrpSpPr>
          <p:grpSpPr>
            <a:xfrm>
              <a:off x="9450474" y="2897177"/>
              <a:ext cx="207163" cy="347217"/>
              <a:chOff x="2173184" y="3373444"/>
              <a:chExt cx="308759" cy="516058"/>
            </a:xfrm>
          </p:grpSpPr>
          <p:sp>
            <p:nvSpPr>
              <p:cNvPr id="162" name="161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163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4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162" idx="4"/>
            </p:cNvCxnSpPr>
            <p:nvPr/>
          </p:nvCxnSpPr>
          <p:spPr>
            <a:xfrm>
              <a:off x="9554056" y="3244394"/>
              <a:ext cx="0" cy="14122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 flipH="1">
                  <a:off x="9689996" y="3005890"/>
                  <a:ext cx="45627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5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689996" y="3005890"/>
                  <a:ext cx="456279" cy="215444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9459" r="-4054" b="-1714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218">
              <a:extLst>
                <a:ext uri="{FF2B5EF4-FFF2-40B4-BE49-F238E27FC236}">
                  <a16:creationId xmlns="" xmlns:a16="http://schemas.microsoft.com/office/drawing/2014/main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9148876" y="2307066"/>
              <a:ext cx="0" cy="334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171 Rectángulo"/>
          <p:cNvSpPr/>
          <p:nvPr/>
        </p:nvSpPr>
        <p:spPr>
          <a:xfrm flipH="1">
            <a:off x="5755349" y="2385280"/>
            <a:ext cx="1721680" cy="1073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73" name="Straight Arrow Connector 47">
            <a:extLst>
              <a:ext uri="{FF2B5EF4-FFF2-40B4-BE49-F238E27FC236}">
                <a16:creationId xmlns="" xmlns:a16="http://schemas.microsoft.com/office/drawing/2014/main" id="{CC9920A1-4C43-4BD2-9B16-02E0D726886D}"/>
              </a:ext>
            </a:extLst>
          </p:cNvPr>
          <p:cNvCxnSpPr>
            <a:cxnSpLocks/>
          </p:cNvCxnSpPr>
          <p:nvPr/>
        </p:nvCxnSpPr>
        <p:spPr>
          <a:xfrm flipV="1">
            <a:off x="7175621" y="3312045"/>
            <a:ext cx="1751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6319703" y="2636376"/>
            <a:ext cx="0" cy="2570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177 Grupo"/>
          <p:cNvGrpSpPr/>
          <p:nvPr/>
        </p:nvGrpSpPr>
        <p:grpSpPr>
          <a:xfrm>
            <a:off x="6216121" y="2893470"/>
            <a:ext cx="207163" cy="347217"/>
            <a:chOff x="2173184" y="3373444"/>
            <a:chExt cx="308759" cy="516058"/>
          </a:xfrm>
        </p:grpSpPr>
        <p:sp>
          <p:nvSpPr>
            <p:cNvPr id="179" name="178 Elipse"/>
            <p:cNvSpPr/>
            <p:nvPr/>
          </p:nvSpPr>
          <p:spPr>
            <a:xfrm>
              <a:off x="2173184" y="3373444"/>
              <a:ext cx="308759" cy="516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2000"/>
            </a:p>
          </p:txBody>
        </p:sp>
        <p:cxnSp>
          <p:nvCxnSpPr>
            <p:cNvPr id="180" name="Straight Arrow Connector 195">
              <a:extLst>
                <a:ext uri="{FF2B5EF4-FFF2-40B4-BE49-F238E27FC236}">
                  <a16:creationId xmlns="" xmlns:a16="http://schemas.microsoft.com/office/drawing/2014/main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3" y="3527332"/>
              <a:ext cx="0" cy="267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  <a:stCxn id="179" idx="4"/>
          </p:cNvCxnSpPr>
          <p:nvPr/>
        </p:nvCxnSpPr>
        <p:spPr>
          <a:xfrm>
            <a:off x="6319703" y="3240679"/>
            <a:ext cx="0" cy="13818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218">
            <a:extLst>
              <a:ext uri="{FF2B5EF4-FFF2-40B4-BE49-F238E27FC236}">
                <a16:creationId xmlns="" xmlns:a16="http://schemas.microsoft.com/office/drawing/2014/main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6762905" y="2344116"/>
            <a:ext cx="0" cy="281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6319705" y="2617698"/>
            <a:ext cx="8276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183 Grupo"/>
          <p:cNvGrpSpPr/>
          <p:nvPr/>
        </p:nvGrpSpPr>
        <p:grpSpPr>
          <a:xfrm flipH="1">
            <a:off x="7112626" y="2625916"/>
            <a:ext cx="50887" cy="569348"/>
            <a:chOff x="4755833" y="1260500"/>
            <a:chExt cx="76507" cy="846204"/>
          </a:xfrm>
        </p:grpSpPr>
        <p:grpSp>
          <p:nvGrpSpPr>
            <p:cNvPr id="185" name="Group 145">
              <a:extLst>
                <a:ext uri="{FF2B5EF4-FFF2-40B4-BE49-F238E27FC236}">
                  <a16:creationId xmlns="" xmlns:a16="http://schemas.microsoft.com/office/drawing/2014/main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188" name="Straight Connector 146">
                <a:extLst>
                  <a:ext uri="{FF2B5EF4-FFF2-40B4-BE49-F238E27FC236}">
                    <a16:creationId xmlns="" xmlns:a16="http://schemas.microsoft.com/office/drawing/2014/main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47">
                <a:extLst>
                  <a:ext uri="{FF2B5EF4-FFF2-40B4-BE49-F238E27FC236}">
                    <a16:creationId xmlns="" xmlns:a16="http://schemas.microsoft.com/office/drawing/2014/main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48">
                <a:extLst>
                  <a:ext uri="{FF2B5EF4-FFF2-40B4-BE49-F238E27FC236}">
                    <a16:creationId xmlns="" xmlns:a16="http://schemas.microsoft.com/office/drawing/2014/main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49">
                <a:extLst>
                  <a:ext uri="{FF2B5EF4-FFF2-40B4-BE49-F238E27FC236}">
                    <a16:creationId xmlns="" xmlns:a16="http://schemas.microsoft.com/office/drawing/2014/main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50">
                <a:extLst>
                  <a:ext uri="{FF2B5EF4-FFF2-40B4-BE49-F238E27FC236}">
                    <a16:creationId xmlns="" xmlns:a16="http://schemas.microsoft.com/office/drawing/2014/main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51">
                <a:extLst>
                  <a:ext uri="{FF2B5EF4-FFF2-40B4-BE49-F238E27FC236}">
                    <a16:creationId xmlns="" xmlns:a16="http://schemas.microsoft.com/office/drawing/2014/main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52">
                <a:extLst>
                  <a:ext uri="{FF2B5EF4-FFF2-40B4-BE49-F238E27FC236}">
                    <a16:creationId xmlns="" xmlns:a16="http://schemas.microsoft.com/office/drawing/2014/main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53">
                <a:extLst>
                  <a:ext uri="{FF2B5EF4-FFF2-40B4-BE49-F238E27FC236}">
                    <a16:creationId xmlns="" xmlns:a16="http://schemas.microsoft.com/office/drawing/2014/main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54">
                <a:extLst>
                  <a:ext uri="{FF2B5EF4-FFF2-40B4-BE49-F238E27FC236}">
                    <a16:creationId xmlns="" xmlns:a16="http://schemas.microsoft.com/office/drawing/2014/main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6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60500"/>
              <a:ext cx="0" cy="32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93355" y="1859035"/>
              <a:ext cx="2854" cy="2476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7207464" y="2947492"/>
                <a:ext cx="257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7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464" y="2947492"/>
                <a:ext cx="257506" cy="215444"/>
              </a:xfrm>
              <a:prstGeom prst="rect">
                <a:avLst/>
              </a:prstGeom>
              <a:blipFill rotWithShape="1">
                <a:blip r:embed="rId26"/>
                <a:stretch>
                  <a:fillRect l="-16279" r="-4651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6757397" y="2893462"/>
                <a:ext cx="32232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8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397" y="2893462"/>
                <a:ext cx="322328" cy="184666"/>
              </a:xfrm>
              <a:prstGeom prst="rect">
                <a:avLst/>
              </a:prstGeom>
              <a:blipFill rotWithShape="1">
                <a:blip r:embed="rId27"/>
                <a:stretch>
                  <a:fillRect l="-7547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 flipH="1">
                <a:off x="5759846" y="3042302"/>
                <a:ext cx="4562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latin typeface="Cambria Math"/>
                            </a:rPr>
                            <m:t>5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9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59843" y="3042302"/>
                <a:ext cx="456279" cy="215444"/>
              </a:xfrm>
              <a:prstGeom prst="rect">
                <a:avLst/>
              </a:prstGeom>
              <a:blipFill rotWithShape="1">
                <a:blip r:embed="rId28"/>
                <a:stretch>
                  <a:fillRect l="-9333" r="-2667" b="-1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225 Rectángulo"/>
          <p:cNvSpPr/>
          <p:nvPr/>
        </p:nvSpPr>
        <p:spPr>
          <a:xfrm flipH="1">
            <a:off x="7202635" y="3516727"/>
            <a:ext cx="1721680" cy="1073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27" name="226 Grupo"/>
          <p:cNvGrpSpPr/>
          <p:nvPr/>
        </p:nvGrpSpPr>
        <p:grpSpPr>
          <a:xfrm flipH="1">
            <a:off x="7464137" y="3710191"/>
            <a:ext cx="50887" cy="569348"/>
            <a:chOff x="4755833" y="1260500"/>
            <a:chExt cx="76507" cy="846204"/>
          </a:xfrm>
        </p:grpSpPr>
        <p:grpSp>
          <p:nvGrpSpPr>
            <p:cNvPr id="228" name="Group 145">
              <a:extLst>
                <a:ext uri="{FF2B5EF4-FFF2-40B4-BE49-F238E27FC236}">
                  <a16:creationId xmlns="" xmlns:a16="http://schemas.microsoft.com/office/drawing/2014/main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231" name="Straight Connector 146">
                <a:extLst>
                  <a:ext uri="{FF2B5EF4-FFF2-40B4-BE49-F238E27FC236}">
                    <a16:creationId xmlns="" xmlns:a16="http://schemas.microsoft.com/office/drawing/2014/main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147">
                <a:extLst>
                  <a:ext uri="{FF2B5EF4-FFF2-40B4-BE49-F238E27FC236}">
                    <a16:creationId xmlns="" xmlns:a16="http://schemas.microsoft.com/office/drawing/2014/main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148">
                <a:extLst>
                  <a:ext uri="{FF2B5EF4-FFF2-40B4-BE49-F238E27FC236}">
                    <a16:creationId xmlns="" xmlns:a16="http://schemas.microsoft.com/office/drawing/2014/main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149">
                <a:extLst>
                  <a:ext uri="{FF2B5EF4-FFF2-40B4-BE49-F238E27FC236}">
                    <a16:creationId xmlns="" xmlns:a16="http://schemas.microsoft.com/office/drawing/2014/main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150">
                <a:extLst>
                  <a:ext uri="{FF2B5EF4-FFF2-40B4-BE49-F238E27FC236}">
                    <a16:creationId xmlns="" xmlns:a16="http://schemas.microsoft.com/office/drawing/2014/main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151">
                <a:extLst>
                  <a:ext uri="{FF2B5EF4-FFF2-40B4-BE49-F238E27FC236}">
                    <a16:creationId xmlns="" xmlns:a16="http://schemas.microsoft.com/office/drawing/2014/main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152">
                <a:extLst>
                  <a:ext uri="{FF2B5EF4-FFF2-40B4-BE49-F238E27FC236}">
                    <a16:creationId xmlns="" xmlns:a16="http://schemas.microsoft.com/office/drawing/2014/main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153">
                <a:extLst>
                  <a:ext uri="{FF2B5EF4-FFF2-40B4-BE49-F238E27FC236}">
                    <a16:creationId xmlns="" xmlns:a16="http://schemas.microsoft.com/office/drawing/2014/main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154">
                <a:extLst>
                  <a:ext uri="{FF2B5EF4-FFF2-40B4-BE49-F238E27FC236}">
                    <a16:creationId xmlns="" xmlns:a16="http://schemas.microsoft.com/office/drawing/2014/main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9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60500"/>
              <a:ext cx="0" cy="32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93355" y="1859035"/>
              <a:ext cx="2854" cy="2476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0" name="Straight Arrow Connector 47">
            <a:extLst>
              <a:ext uri="{FF2B5EF4-FFF2-40B4-BE49-F238E27FC236}">
                <a16:creationId xmlns="" xmlns:a16="http://schemas.microsoft.com/office/drawing/2014/main" id="{CC9920A1-4C43-4BD2-9B16-02E0D726886D}"/>
              </a:ext>
            </a:extLst>
          </p:cNvPr>
          <p:cNvCxnSpPr>
            <a:cxnSpLocks/>
          </p:cNvCxnSpPr>
          <p:nvPr/>
        </p:nvCxnSpPr>
        <p:spPr>
          <a:xfrm flipH="1" flipV="1">
            <a:off x="7298688" y="4383865"/>
            <a:ext cx="1736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7502661" y="3710191"/>
            <a:ext cx="8276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7216470" y="4031767"/>
                <a:ext cx="257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2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470" y="4031767"/>
                <a:ext cx="257506" cy="215444"/>
              </a:xfrm>
              <a:prstGeom prst="rect">
                <a:avLst/>
              </a:prstGeom>
              <a:blipFill rotWithShape="1">
                <a:blip r:embed="rId29"/>
                <a:stretch>
                  <a:fillRect l="-19048" r="-4762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7599531" y="3981526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3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531" y="3981526"/>
                <a:ext cx="293350" cy="184666"/>
              </a:xfrm>
              <a:prstGeom prst="rect">
                <a:avLst/>
              </a:prstGeom>
              <a:blipFill rotWithShape="1">
                <a:blip r:embed="rId30"/>
                <a:stretch>
                  <a:fillRect l="-14583" r="-2083" b="-1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  <a:endCxn id="246" idx="0"/>
          </p:cNvCxnSpPr>
          <p:nvPr/>
        </p:nvCxnSpPr>
        <p:spPr>
          <a:xfrm>
            <a:off x="8332097" y="3708754"/>
            <a:ext cx="0" cy="2570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244 Grupo"/>
          <p:cNvGrpSpPr/>
          <p:nvPr/>
        </p:nvGrpSpPr>
        <p:grpSpPr>
          <a:xfrm>
            <a:off x="8228517" y="3965840"/>
            <a:ext cx="207163" cy="347217"/>
            <a:chOff x="2173184" y="3373444"/>
            <a:chExt cx="308759" cy="516058"/>
          </a:xfrm>
        </p:grpSpPr>
        <p:sp>
          <p:nvSpPr>
            <p:cNvPr id="246" name="245 Elipse"/>
            <p:cNvSpPr/>
            <p:nvPr/>
          </p:nvSpPr>
          <p:spPr>
            <a:xfrm>
              <a:off x="2173184" y="3373444"/>
              <a:ext cx="308759" cy="516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2000"/>
            </a:p>
          </p:txBody>
        </p:sp>
        <p:cxnSp>
          <p:nvCxnSpPr>
            <p:cNvPr id="247" name="Straight Arrow Connector 195">
              <a:extLst>
                <a:ext uri="{FF2B5EF4-FFF2-40B4-BE49-F238E27FC236}">
                  <a16:creationId xmlns="" xmlns:a16="http://schemas.microsoft.com/office/drawing/2014/main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3" y="3527332"/>
              <a:ext cx="0" cy="267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8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  <a:stCxn id="246" idx="4"/>
          </p:cNvCxnSpPr>
          <p:nvPr/>
        </p:nvCxnSpPr>
        <p:spPr>
          <a:xfrm>
            <a:off x="8332097" y="4313065"/>
            <a:ext cx="0" cy="389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 flipH="1">
                <a:off x="8468042" y="4074553"/>
                <a:ext cx="4562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latin typeface="Cambria Math"/>
                            </a:rPr>
                            <m:t>5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9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68039" y="4074553"/>
                <a:ext cx="456279" cy="215444"/>
              </a:xfrm>
              <a:prstGeom prst="rect">
                <a:avLst/>
              </a:prstGeom>
              <a:blipFill rotWithShape="1">
                <a:blip r:embed="rId31"/>
                <a:stretch>
                  <a:fillRect l="-8000" r="-4000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0" name="Straight Connector 218">
            <a:extLst>
              <a:ext uri="{FF2B5EF4-FFF2-40B4-BE49-F238E27FC236}">
                <a16:creationId xmlns="" xmlns:a16="http://schemas.microsoft.com/office/drawing/2014/main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7926917" y="3207474"/>
            <a:ext cx="0" cy="5027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8197156" y="4639427"/>
            <a:ext cx="292187" cy="249891"/>
            <a:chOff x="6176852" y="2698817"/>
            <a:chExt cx="292187" cy="249891"/>
          </a:xfrm>
        </p:grpSpPr>
        <p:cxnSp>
          <p:nvCxnSpPr>
            <p:cNvPr id="253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7129096" y="3207466"/>
            <a:ext cx="15829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6318608" y="4289997"/>
            <a:ext cx="11840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6762908" y="2344116"/>
            <a:ext cx="23795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0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7791477" y="2329142"/>
            <a:ext cx="292187" cy="249891"/>
            <a:chOff x="6176852" y="2698817"/>
            <a:chExt cx="292187" cy="249891"/>
          </a:xfrm>
        </p:grpSpPr>
        <p:cxnSp>
          <p:nvCxnSpPr>
            <p:cNvPr id="301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5" name="304 Rectángulo"/>
          <p:cNvSpPr/>
          <p:nvPr/>
        </p:nvSpPr>
        <p:spPr>
          <a:xfrm>
            <a:off x="888381" y="559277"/>
            <a:ext cx="2362987" cy="3481365"/>
          </a:xfrm>
          <a:prstGeom prst="rect">
            <a:avLst/>
          </a:prstGeom>
          <a:solidFill>
            <a:srgbClr val="E2F0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41" name="1040 Rectángulo"/>
          <p:cNvSpPr/>
          <p:nvPr/>
        </p:nvSpPr>
        <p:spPr>
          <a:xfrm>
            <a:off x="6616189" y="868175"/>
            <a:ext cx="1923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R" sz="1400" dirty="0"/>
              <a:t>Amplificador </a:t>
            </a:r>
            <a:r>
              <a:rPr lang="es-CR" sz="1400" dirty="0" smtClean="0"/>
              <a:t>diferencial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41598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761" y="66655"/>
            <a:ext cx="8551191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444" y="3149908"/>
            <a:ext cx="8619823" cy="365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">
            <a:extLst>
              <a:ext uri="{FF2B5EF4-FFF2-40B4-BE49-F238E27FC236}">
                <a16:creationId xmlns="" xmlns:a16="http://schemas.microsoft.com/office/drawing/2014/main" id="{E02EA1A8-84AE-490C-A954-576D2AF4371A}"/>
              </a:ext>
            </a:extLst>
          </p:cNvPr>
          <p:cNvSpPr txBox="1"/>
          <p:nvPr/>
        </p:nvSpPr>
        <p:spPr>
          <a:xfrm>
            <a:off x="289840" y="2857520"/>
            <a:ext cx="2239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600" dirty="0" smtClean="0"/>
              <a:t>Respuesta en Frecuencia</a:t>
            </a:r>
            <a:br>
              <a:rPr lang="es-CR" sz="1600" dirty="0" smtClean="0"/>
            </a:br>
            <a:r>
              <a:rPr lang="es-CR" sz="1600" dirty="0" smtClean="0"/>
              <a:t> (Diagramas de Bode)</a:t>
            </a:r>
            <a:endParaRPr lang="es-CR" sz="16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734177" y="4481172"/>
            <a:ext cx="60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solidFill>
                  <a:schemeClr val="accent1">
                    <a:lumMod val="75000"/>
                  </a:schemeClr>
                </a:solidFill>
              </a:rPr>
              <a:t>Fase</a:t>
            </a:r>
            <a:endParaRPr lang="es-CR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3173979" y="589087"/>
                <a:ext cx="1586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00" b="0" i="1" smtClean="0">
                          <a:latin typeface="Cambria Math"/>
                        </a:rPr>
                        <m:t>120</m:t>
                      </m:r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979" y="589087"/>
                <a:ext cx="158691" cy="246221"/>
              </a:xfrm>
              <a:prstGeom prst="rect">
                <a:avLst/>
              </a:prstGeom>
              <a:blipFill rotWithShape="1">
                <a:blip r:embed="rId4"/>
                <a:stretch>
                  <a:fillRect r="-11153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CuadroTexto"/>
              <p:cNvSpPr txBox="1"/>
              <p:nvPr/>
            </p:nvSpPr>
            <p:spPr>
              <a:xfrm>
                <a:off x="3238930" y="1205808"/>
                <a:ext cx="211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00" i="1">
                          <a:latin typeface="Cambria Math"/>
                        </a:rPr>
                        <m:t>8</m:t>
                      </m:r>
                      <m:r>
                        <a:rPr lang="es-CR" sz="10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12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930" y="1205808"/>
                <a:ext cx="211462" cy="246221"/>
              </a:xfrm>
              <a:prstGeom prst="rect">
                <a:avLst/>
              </a:prstGeom>
              <a:blipFill rotWithShape="1">
                <a:blip r:embed="rId5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14 CuadroTexto"/>
          <p:cNvSpPr txBox="1"/>
          <p:nvPr/>
        </p:nvSpPr>
        <p:spPr>
          <a:xfrm>
            <a:off x="1538707" y="1470361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600" dirty="0" smtClean="0">
                <a:solidFill>
                  <a:schemeClr val="accent1">
                    <a:lumMod val="75000"/>
                  </a:schemeClr>
                </a:solidFill>
              </a:rPr>
              <a:t>Magnitud</a:t>
            </a:r>
            <a:endParaRPr lang="es-C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3530028" y="561363"/>
            <a:ext cx="27184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8462471" y="1061499"/>
            <a:ext cx="166869" cy="735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6236566" y="561363"/>
            <a:ext cx="2233810" cy="5001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8629340" y="1135061"/>
            <a:ext cx="2950548" cy="19974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31 CuadroTexto"/>
              <p:cNvSpPr txBox="1"/>
              <p:nvPr/>
            </p:nvSpPr>
            <p:spPr>
              <a:xfrm>
                <a:off x="3274222" y="2448415"/>
                <a:ext cx="211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32" name="3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222" y="2448415"/>
                <a:ext cx="211462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32 CuadroTexto"/>
              <p:cNvSpPr txBox="1"/>
              <p:nvPr/>
            </p:nvSpPr>
            <p:spPr>
              <a:xfrm>
                <a:off x="3240434" y="1853722"/>
                <a:ext cx="211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00" b="0" i="1" smtClean="0">
                          <a:latin typeface="Cambria Math"/>
                        </a:rPr>
                        <m:t>40</m:t>
                      </m:r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33" name="3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434" y="1853722"/>
                <a:ext cx="211462" cy="246221"/>
              </a:xfrm>
              <a:prstGeom prst="rect">
                <a:avLst/>
              </a:prstGeom>
              <a:blipFill rotWithShape="1">
                <a:blip r:embed="rId8"/>
                <a:stretch>
                  <a:fillRect r="-3529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33 CuadroTexto"/>
              <p:cNvSpPr txBox="1"/>
              <p:nvPr/>
            </p:nvSpPr>
            <p:spPr>
              <a:xfrm>
                <a:off x="3134703" y="3026798"/>
                <a:ext cx="211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00" b="0" i="1" smtClean="0">
                          <a:latin typeface="Cambria Math"/>
                        </a:rPr>
                        <m:t>−40</m:t>
                      </m:r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34" name="3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703" y="3026798"/>
                <a:ext cx="211462" cy="246221"/>
              </a:xfrm>
              <a:prstGeom prst="rect">
                <a:avLst/>
              </a:prstGeom>
              <a:blipFill rotWithShape="1">
                <a:blip r:embed="rId9"/>
                <a:stretch>
                  <a:fillRect r="-8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CuadroTexto"/>
              <p:cNvSpPr txBox="1"/>
              <p:nvPr/>
            </p:nvSpPr>
            <p:spPr>
              <a:xfrm>
                <a:off x="3061307" y="3846169"/>
                <a:ext cx="211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00" b="0" i="1" smtClean="0">
                          <a:latin typeface="Cambria Math"/>
                        </a:rPr>
                        <m:t>−45</m:t>
                      </m:r>
                      <m:r>
                        <a:rPr lang="es-CR" sz="1000" b="0" i="1" smtClean="0"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23" name="2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307" y="3846169"/>
                <a:ext cx="211462" cy="246221"/>
              </a:xfrm>
              <a:prstGeom prst="rect">
                <a:avLst/>
              </a:prstGeom>
              <a:blipFill rotWithShape="1">
                <a:blip r:embed="rId10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23 CuadroTexto"/>
              <p:cNvSpPr txBox="1"/>
              <p:nvPr/>
            </p:nvSpPr>
            <p:spPr>
              <a:xfrm>
                <a:off x="3091885" y="4455574"/>
                <a:ext cx="211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00" b="0" i="1" smtClean="0">
                          <a:latin typeface="Cambria Math"/>
                        </a:rPr>
                        <m:t>−90</m:t>
                      </m:r>
                      <m:r>
                        <a:rPr lang="es-CR" sz="1000" b="0" i="1" smtClean="0"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24" name="2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885" y="4455574"/>
                <a:ext cx="211462" cy="246221"/>
              </a:xfrm>
              <a:prstGeom prst="rect">
                <a:avLst/>
              </a:prstGeom>
              <a:blipFill rotWithShape="1">
                <a:blip r:embed="rId11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25 CuadroTexto"/>
              <p:cNvSpPr txBox="1"/>
              <p:nvPr/>
            </p:nvSpPr>
            <p:spPr>
              <a:xfrm>
                <a:off x="2990515" y="5122236"/>
                <a:ext cx="211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00" b="0" i="1" smtClean="0">
                          <a:latin typeface="Cambria Math"/>
                        </a:rPr>
                        <m:t>−135</m:t>
                      </m:r>
                      <m:r>
                        <a:rPr lang="es-CR" sz="1000" b="0" i="1" smtClean="0"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26" name="2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515" y="5122236"/>
                <a:ext cx="211462" cy="246221"/>
              </a:xfrm>
              <a:prstGeom prst="rect">
                <a:avLst/>
              </a:prstGeom>
              <a:blipFill rotWithShape="1">
                <a:blip r:embed="rId12"/>
                <a:stretch>
                  <a:fillRect r="-13823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29 CuadroTexto"/>
              <p:cNvSpPr txBox="1"/>
              <p:nvPr/>
            </p:nvSpPr>
            <p:spPr>
              <a:xfrm>
                <a:off x="2999864" y="5705373"/>
                <a:ext cx="211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00" b="0" i="1" smtClean="0">
                          <a:latin typeface="Cambria Math"/>
                        </a:rPr>
                        <m:t>−180</m:t>
                      </m:r>
                      <m:r>
                        <a:rPr lang="es-CR" sz="1000" b="0" i="1" smtClean="0"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30" name="2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864" y="5705373"/>
                <a:ext cx="211462" cy="246221"/>
              </a:xfrm>
              <a:prstGeom prst="rect">
                <a:avLst/>
              </a:prstGeom>
              <a:blipFill rotWithShape="1">
                <a:blip r:embed="rId13"/>
                <a:stretch>
                  <a:fillRect r="-13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30 CuadroTexto"/>
              <p:cNvSpPr txBox="1"/>
              <p:nvPr/>
            </p:nvSpPr>
            <p:spPr>
              <a:xfrm>
                <a:off x="2985771" y="6410773"/>
                <a:ext cx="211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00" b="0" i="1" smtClean="0">
                          <a:latin typeface="Cambria Math"/>
                        </a:rPr>
                        <m:t>−225</m:t>
                      </m:r>
                      <m:r>
                        <a:rPr lang="es-CR" sz="1000" b="0" i="1" smtClean="0"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31" name="3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771" y="6410773"/>
                <a:ext cx="211462" cy="246221"/>
              </a:xfrm>
              <a:prstGeom prst="rect">
                <a:avLst/>
              </a:prstGeom>
              <a:blipFill rotWithShape="1">
                <a:blip r:embed="rId14"/>
                <a:stretch>
                  <a:fillRect r="-13823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35 CuadroTexto"/>
              <p:cNvSpPr txBox="1"/>
              <p:nvPr/>
            </p:nvSpPr>
            <p:spPr>
              <a:xfrm>
                <a:off x="4800600" y="3086590"/>
                <a:ext cx="211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00" b="0" i="1" smtClean="0">
                          <a:latin typeface="Cambria Math"/>
                        </a:rPr>
                        <m:t>0.01 </m:t>
                      </m:r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36" name="3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086590"/>
                <a:ext cx="211462" cy="246221"/>
              </a:xfrm>
              <a:prstGeom prst="rect">
                <a:avLst/>
              </a:prstGeom>
              <a:blipFill rotWithShape="1">
                <a:blip r:embed="rId15"/>
                <a:stretch>
                  <a:fillRect r="-8235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37 CuadroTexto"/>
              <p:cNvSpPr txBox="1"/>
              <p:nvPr/>
            </p:nvSpPr>
            <p:spPr>
              <a:xfrm>
                <a:off x="7624625" y="3090764"/>
                <a:ext cx="211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00" b="0" i="1" smtClean="0">
                          <a:latin typeface="Cambria Math"/>
                        </a:rPr>
                        <m:t>1 </m:t>
                      </m:r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38" name="3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625" y="3090764"/>
                <a:ext cx="211462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38 CuadroTexto"/>
              <p:cNvSpPr txBox="1"/>
              <p:nvPr/>
            </p:nvSpPr>
            <p:spPr>
              <a:xfrm>
                <a:off x="8990692" y="3093714"/>
                <a:ext cx="211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00" b="0" i="1" smtClean="0">
                          <a:latin typeface="Cambria Math"/>
                        </a:rPr>
                        <m:t>10 </m:t>
                      </m:r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39" name="3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692" y="3093714"/>
                <a:ext cx="211462" cy="246221"/>
              </a:xfrm>
              <a:prstGeom prst="rect">
                <a:avLst/>
              </a:prstGeom>
              <a:blipFill rotWithShape="1">
                <a:blip r:embed="rId17"/>
                <a:stretch>
                  <a:fillRect r="-314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39 CuadroTexto"/>
              <p:cNvSpPr txBox="1"/>
              <p:nvPr/>
            </p:nvSpPr>
            <p:spPr>
              <a:xfrm>
                <a:off x="10387773" y="3093714"/>
                <a:ext cx="211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00" b="0" i="1" smtClean="0">
                          <a:latin typeface="Cambria Math"/>
                        </a:rPr>
                        <m:t>100 </m:t>
                      </m:r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40" name="3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773" y="3093714"/>
                <a:ext cx="211462" cy="246221"/>
              </a:xfrm>
              <a:prstGeom prst="rect">
                <a:avLst/>
              </a:prstGeom>
              <a:blipFill rotWithShape="1">
                <a:blip r:embed="rId18"/>
                <a:stretch>
                  <a:fillRect r="-6571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41 CuadroTexto"/>
              <p:cNvSpPr txBox="1"/>
              <p:nvPr/>
            </p:nvSpPr>
            <p:spPr>
              <a:xfrm>
                <a:off x="11638133" y="2903687"/>
                <a:ext cx="211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00" b="0" i="1" smtClean="0">
                          <a:latin typeface="Cambria Math"/>
                        </a:rPr>
                        <m:t>𝑀𝐻𝑧</m:t>
                      </m:r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42" name="4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8133" y="2903687"/>
                <a:ext cx="211462" cy="246221"/>
              </a:xfrm>
              <a:prstGeom prst="rect">
                <a:avLst/>
              </a:prstGeom>
              <a:blipFill rotWithShape="1">
                <a:blip r:embed="rId19"/>
                <a:stretch>
                  <a:fillRect r="-8857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42 CuadroTexto"/>
              <p:cNvSpPr txBox="1"/>
              <p:nvPr/>
            </p:nvSpPr>
            <p:spPr>
              <a:xfrm>
                <a:off x="6204047" y="3088172"/>
                <a:ext cx="211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00" b="0" i="1" smtClean="0">
                          <a:latin typeface="Cambria Math"/>
                        </a:rPr>
                        <m:t>0.1 </m:t>
                      </m:r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43" name="4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047" y="3088172"/>
                <a:ext cx="211462" cy="246221"/>
              </a:xfrm>
              <a:prstGeom prst="rect">
                <a:avLst/>
              </a:prstGeom>
              <a:blipFill rotWithShape="1">
                <a:blip r:embed="rId20"/>
                <a:stretch>
                  <a:fillRect r="-4705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44 Grupo"/>
          <p:cNvGrpSpPr/>
          <p:nvPr/>
        </p:nvGrpSpPr>
        <p:grpSpPr>
          <a:xfrm>
            <a:off x="3530028" y="3334393"/>
            <a:ext cx="7682555" cy="1245873"/>
            <a:chOff x="3530028" y="3334393"/>
            <a:chExt cx="7682555" cy="1245873"/>
          </a:xfrm>
        </p:grpSpPr>
        <p:cxnSp>
          <p:nvCxnSpPr>
            <p:cNvPr id="65" name="64 Conector recto"/>
            <p:cNvCxnSpPr/>
            <p:nvPr/>
          </p:nvCxnSpPr>
          <p:spPr>
            <a:xfrm>
              <a:off x="4877012" y="3334393"/>
              <a:ext cx="2747613" cy="1245873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3530028" y="3334393"/>
              <a:ext cx="1359206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/>
            <p:nvPr/>
          </p:nvCxnSpPr>
          <p:spPr>
            <a:xfrm>
              <a:off x="7631486" y="4580266"/>
              <a:ext cx="3581097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55 Grupo"/>
          <p:cNvGrpSpPr/>
          <p:nvPr/>
        </p:nvGrpSpPr>
        <p:grpSpPr>
          <a:xfrm>
            <a:off x="5751919" y="3332811"/>
            <a:ext cx="5460664" cy="1245873"/>
            <a:chOff x="3530028" y="3334393"/>
            <a:chExt cx="5460664" cy="1245873"/>
          </a:xfrm>
        </p:grpSpPr>
        <p:cxnSp>
          <p:nvCxnSpPr>
            <p:cNvPr id="57" name="56 Conector recto"/>
            <p:cNvCxnSpPr/>
            <p:nvPr/>
          </p:nvCxnSpPr>
          <p:spPr>
            <a:xfrm>
              <a:off x="4877012" y="3334393"/>
              <a:ext cx="2747613" cy="1245873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3530028" y="3334393"/>
              <a:ext cx="1359206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/>
            <p:nvPr/>
          </p:nvCxnSpPr>
          <p:spPr>
            <a:xfrm>
              <a:off x="7631486" y="4580266"/>
              <a:ext cx="1359206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61 Grupo"/>
          <p:cNvGrpSpPr/>
          <p:nvPr/>
        </p:nvGrpSpPr>
        <p:grpSpPr>
          <a:xfrm>
            <a:off x="4800600" y="3328043"/>
            <a:ext cx="6573598" cy="1245873"/>
            <a:chOff x="2417094" y="3334393"/>
            <a:chExt cx="6573598" cy="1245873"/>
          </a:xfrm>
        </p:grpSpPr>
        <p:cxnSp>
          <p:nvCxnSpPr>
            <p:cNvPr id="63" name="62 Conector recto"/>
            <p:cNvCxnSpPr/>
            <p:nvPr/>
          </p:nvCxnSpPr>
          <p:spPr>
            <a:xfrm>
              <a:off x="4877012" y="3334393"/>
              <a:ext cx="2747613" cy="1245873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/>
            <p:nvPr/>
          </p:nvCxnSpPr>
          <p:spPr>
            <a:xfrm>
              <a:off x="2417094" y="3334393"/>
              <a:ext cx="2472140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>
              <a:off x="7631486" y="4580266"/>
              <a:ext cx="1359206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51 CuadroTexto"/>
              <p:cNvSpPr txBox="1"/>
              <p:nvPr/>
            </p:nvSpPr>
            <p:spPr>
              <a:xfrm>
                <a:off x="5895798" y="811431"/>
                <a:ext cx="117256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50" b="0" i="1" smtClean="0">
                          <a:latin typeface="Cambria Math"/>
                        </a:rPr>
                        <m:t>−20 </m:t>
                      </m:r>
                      <m:r>
                        <a:rPr lang="es-CR" sz="1050" b="0" i="1" smtClean="0">
                          <a:latin typeface="Cambria Math"/>
                        </a:rPr>
                        <m:t>𝑑𝐵</m:t>
                      </m:r>
                      <m:r>
                        <a:rPr lang="es-CR" sz="1050" b="0" i="1" smtClean="0">
                          <a:latin typeface="Cambria Math"/>
                        </a:rPr>
                        <m:t>/</m:t>
                      </m:r>
                      <m:r>
                        <a:rPr lang="es-CR" sz="1050" b="0" i="1" smtClean="0">
                          <a:latin typeface="Cambria Math"/>
                        </a:rPr>
                        <m:t>𝑑𝑒𝑐𝑎𝑑𝑎</m:t>
                      </m:r>
                    </m:oMath>
                  </m:oMathPara>
                </a14:m>
                <a:endParaRPr lang="es-CR" sz="1050" dirty="0"/>
              </a:p>
            </p:txBody>
          </p:sp>
        </mc:Choice>
        <mc:Fallback xmlns="">
          <p:sp>
            <p:nvSpPr>
              <p:cNvPr id="52" name="5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798" y="811431"/>
                <a:ext cx="1172565" cy="253916"/>
              </a:xfrm>
              <a:prstGeom prst="rect">
                <a:avLst/>
              </a:prstGeom>
              <a:blipFill rotWithShape="1">
                <a:blip r:embed="rId21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68 CuadroTexto"/>
              <p:cNvSpPr txBox="1"/>
              <p:nvPr/>
            </p:nvSpPr>
            <p:spPr>
              <a:xfrm>
                <a:off x="7442438" y="1154922"/>
                <a:ext cx="117256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50" b="0" i="1" smtClean="0">
                          <a:latin typeface="Cambria Math"/>
                        </a:rPr>
                        <m:t>−</m:t>
                      </m:r>
                      <m:r>
                        <a:rPr lang="es-CR" sz="1050" i="1">
                          <a:latin typeface="Cambria Math"/>
                        </a:rPr>
                        <m:t>4</m:t>
                      </m:r>
                      <m:r>
                        <a:rPr lang="es-CR" sz="1050" b="0" i="1" smtClean="0">
                          <a:latin typeface="Cambria Math"/>
                        </a:rPr>
                        <m:t>0 </m:t>
                      </m:r>
                      <m:r>
                        <a:rPr lang="es-CR" sz="1050" b="0" i="1" smtClean="0">
                          <a:latin typeface="Cambria Math"/>
                        </a:rPr>
                        <m:t>𝑑𝐵</m:t>
                      </m:r>
                      <m:r>
                        <a:rPr lang="es-CR" sz="1050" b="0" i="1" smtClean="0">
                          <a:latin typeface="Cambria Math"/>
                        </a:rPr>
                        <m:t>/</m:t>
                      </m:r>
                      <m:r>
                        <a:rPr lang="es-CR" sz="1050" b="0" i="1" smtClean="0">
                          <a:latin typeface="Cambria Math"/>
                        </a:rPr>
                        <m:t>𝑑𝑒𝑐𝑎𝑑𝑎</m:t>
                      </m:r>
                    </m:oMath>
                  </m:oMathPara>
                </a14:m>
                <a:endParaRPr lang="es-CR" sz="1050" dirty="0"/>
              </a:p>
            </p:txBody>
          </p:sp>
        </mc:Choice>
        <mc:Fallback xmlns="">
          <p:sp>
            <p:nvSpPr>
              <p:cNvPr id="69" name="6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438" y="1154922"/>
                <a:ext cx="1172565" cy="253916"/>
              </a:xfrm>
              <a:prstGeom prst="rect">
                <a:avLst/>
              </a:prstGeom>
              <a:blipFill rotWithShape="1">
                <a:blip r:embed="rId2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69 CuadroTexto"/>
              <p:cNvSpPr txBox="1"/>
              <p:nvPr/>
            </p:nvSpPr>
            <p:spPr>
              <a:xfrm>
                <a:off x="8758989" y="2092937"/>
                <a:ext cx="117256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50" b="0" i="1" smtClean="0">
                          <a:latin typeface="Cambria Math"/>
                        </a:rPr>
                        <m:t>−</m:t>
                      </m:r>
                      <m:r>
                        <a:rPr lang="es-CR" sz="1050" i="1" smtClean="0">
                          <a:latin typeface="Cambria Math"/>
                        </a:rPr>
                        <m:t>6</m:t>
                      </m:r>
                      <m:r>
                        <a:rPr lang="es-CR" sz="1050" b="0" i="1" smtClean="0">
                          <a:latin typeface="Cambria Math"/>
                        </a:rPr>
                        <m:t>0 </m:t>
                      </m:r>
                      <m:r>
                        <a:rPr lang="es-CR" sz="1050" b="0" i="1" smtClean="0">
                          <a:latin typeface="Cambria Math"/>
                        </a:rPr>
                        <m:t>𝑑𝐵</m:t>
                      </m:r>
                      <m:r>
                        <a:rPr lang="es-CR" sz="1050" b="0" i="1" smtClean="0">
                          <a:latin typeface="Cambria Math"/>
                        </a:rPr>
                        <m:t>/</m:t>
                      </m:r>
                      <m:r>
                        <a:rPr lang="es-CR" sz="1050" b="0" i="1" smtClean="0">
                          <a:latin typeface="Cambria Math"/>
                        </a:rPr>
                        <m:t>𝑑𝑒𝑐𝑎𝑑𝑎</m:t>
                      </m:r>
                    </m:oMath>
                  </m:oMathPara>
                </a14:m>
                <a:endParaRPr lang="es-CR" sz="1050" dirty="0"/>
              </a:p>
            </p:txBody>
          </p:sp>
        </mc:Choice>
        <mc:Fallback xmlns="">
          <p:sp>
            <p:nvSpPr>
              <p:cNvPr id="70" name="6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8989" y="2092937"/>
                <a:ext cx="1172565" cy="253916"/>
              </a:xfrm>
              <a:prstGeom prst="rect">
                <a:avLst/>
              </a:prstGeom>
              <a:blipFill rotWithShape="1">
                <a:blip r:embed="rId2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77 CuadroTexto"/>
              <p:cNvSpPr txBox="1"/>
              <p:nvPr/>
            </p:nvSpPr>
            <p:spPr>
              <a:xfrm>
                <a:off x="4677099" y="3824021"/>
                <a:ext cx="93493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050" dirty="0" smtClean="0"/>
                  <a:t>-</a:t>
                </a:r>
                <a14:m>
                  <m:oMath xmlns:m="http://schemas.openxmlformats.org/officeDocument/2006/math">
                    <m:r>
                      <a:rPr lang="es-CR" sz="1050" i="1" smtClean="0">
                        <a:latin typeface="Cambria Math"/>
                      </a:rPr>
                      <m:t>4</m:t>
                    </m:r>
                    <m:r>
                      <a:rPr lang="es-CR" sz="1050" b="0" i="1" smtClean="0">
                        <a:latin typeface="Cambria Math"/>
                      </a:rPr>
                      <m:t>5</m:t>
                    </m:r>
                    <m:r>
                      <a:rPr lang="es-CR" sz="1050" i="1">
                        <a:latin typeface="Cambria Math"/>
                        <a:ea typeface="Cambria Math"/>
                      </a:rPr>
                      <m:t>°</m:t>
                    </m:r>
                    <m:r>
                      <a:rPr lang="es-CR" sz="1050" b="0" i="1" smtClean="0">
                        <a:latin typeface="Cambria Math"/>
                      </a:rPr>
                      <m:t>/</m:t>
                    </m:r>
                    <m:r>
                      <a:rPr lang="es-CR" sz="1050" b="0" i="1" smtClean="0">
                        <a:latin typeface="Cambria Math"/>
                      </a:rPr>
                      <m:t>𝑑𝑒𝑐𝑎𝑑𝑎</m:t>
                    </m:r>
                  </m:oMath>
                </a14:m>
                <a:endParaRPr lang="es-CR" sz="1050" dirty="0"/>
              </a:p>
            </p:txBody>
          </p:sp>
        </mc:Choice>
        <mc:Fallback xmlns="">
          <p:sp>
            <p:nvSpPr>
              <p:cNvPr id="78" name="7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99" y="3824021"/>
                <a:ext cx="934936" cy="253916"/>
              </a:xfrm>
              <a:prstGeom prst="rect">
                <a:avLst/>
              </a:prstGeom>
              <a:blipFill rotWithShape="1">
                <a:blip r:embed="rId2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79 Conector recto"/>
          <p:cNvCxnSpPr/>
          <p:nvPr/>
        </p:nvCxnSpPr>
        <p:spPr>
          <a:xfrm>
            <a:off x="7098903" y="4332549"/>
            <a:ext cx="196009" cy="1778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Conector recto"/>
          <p:cNvCxnSpPr/>
          <p:nvPr/>
        </p:nvCxnSpPr>
        <p:spPr>
          <a:xfrm>
            <a:off x="4906331" y="3332811"/>
            <a:ext cx="2204794" cy="99973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"/>
          <p:cNvCxnSpPr/>
          <p:nvPr/>
        </p:nvCxnSpPr>
        <p:spPr>
          <a:xfrm>
            <a:off x="3530028" y="3339935"/>
            <a:ext cx="1376303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Conector recto"/>
          <p:cNvCxnSpPr/>
          <p:nvPr/>
        </p:nvCxnSpPr>
        <p:spPr>
          <a:xfrm>
            <a:off x="7282161" y="4505362"/>
            <a:ext cx="349325" cy="473532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recto"/>
          <p:cNvCxnSpPr/>
          <p:nvPr/>
        </p:nvCxnSpPr>
        <p:spPr>
          <a:xfrm>
            <a:off x="7631486" y="4978892"/>
            <a:ext cx="1713786" cy="15549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105 CuadroTexto"/>
              <p:cNvSpPr txBox="1"/>
              <p:nvPr/>
            </p:nvSpPr>
            <p:spPr>
              <a:xfrm>
                <a:off x="7818461" y="155186"/>
                <a:ext cx="4069832" cy="5694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1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1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100" b="0" i="1" smtClean="0">
                              <a:latin typeface="Cambria Math"/>
                            </a:rPr>
                            <m:t>4.38</m:t>
                          </m:r>
                          <m:r>
                            <a:rPr lang="es-CR" sz="1100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s-C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1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CR" sz="1100" b="0" i="1" smtClean="0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CR" sz="11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1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skw"/>
                                  <m:ctrlPr>
                                    <a:rPr lang="es-CR" sz="11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1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1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100" b="0" i="1" smtClean="0">
                                      <a:latin typeface="Cambria Math"/>
                                    </a:rPr>
                                    <m:t>88</m:t>
                                  </m:r>
                                  <m:r>
                                    <a:rPr lang="es-CR" sz="11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1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R" sz="11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s-CR" sz="1100" i="1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1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1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skw"/>
                                  <m:ctrlPr>
                                    <a:rPr lang="es-CR" sz="11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1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1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10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s-CR" sz="1100" b="0" i="1" smtClean="0">
                                      <a:latin typeface="Cambria Math"/>
                                    </a:rPr>
                                    <m:t>.34</m:t>
                                  </m:r>
                                  <m:r>
                                    <a:rPr lang="es-CR" sz="11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1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R" sz="11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s-CR" sz="11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CR" sz="11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1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type m:val="skw"/>
                                  <m:ctrlPr>
                                    <a:rPr lang="es-CR" sz="11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1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s-CR" sz="11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100" b="0" i="1" smtClean="0">
                                      <a:latin typeface="Cambria Math"/>
                                    </a:rPr>
                                    <m:t>4.46</m:t>
                                  </m:r>
                                  <m:r>
                                    <a:rPr lang="es-CR" sz="1100" i="1">
                                      <a:latin typeface="Cambria Math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CR" sz="11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R" sz="110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s-CR" sz="1100" i="1">
                                          <a:latin typeface="Cambria Math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  <m:sSub>
                        <m:sSubPr>
                          <m:ctrlPr>
                            <a:rPr lang="es-C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1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1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s-CR" sz="1100" dirty="0"/>
              </a:p>
            </p:txBody>
          </p:sp>
        </mc:Choice>
        <mc:Fallback xmlns="">
          <p:sp>
            <p:nvSpPr>
              <p:cNvPr id="106" name="10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461" y="155186"/>
                <a:ext cx="4069832" cy="569451"/>
              </a:xfrm>
              <a:prstGeom prst="rect">
                <a:avLst/>
              </a:prstGeom>
              <a:blipFill rotWithShape="1">
                <a:blip r:embed="rId25"/>
                <a:stretch>
                  <a:fillRect t="-14894" b="-7978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106 CuadroTexto"/>
              <p:cNvSpPr txBox="1"/>
              <p:nvPr/>
            </p:nvSpPr>
            <p:spPr>
              <a:xfrm>
                <a:off x="6176189" y="4411922"/>
                <a:ext cx="93493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050" dirty="0" smtClean="0"/>
                  <a:t>-</a:t>
                </a:r>
                <a14:m>
                  <m:oMath xmlns:m="http://schemas.openxmlformats.org/officeDocument/2006/math">
                    <m:r>
                      <a:rPr lang="es-CR" sz="1050" i="1" dirty="0">
                        <a:latin typeface="Cambria Math"/>
                      </a:rPr>
                      <m:t>9</m:t>
                    </m:r>
                    <m:r>
                      <a:rPr lang="es-CR" sz="1050" b="0" i="1" dirty="0" smtClean="0">
                        <a:latin typeface="Cambria Math"/>
                      </a:rPr>
                      <m:t>0</m:t>
                    </m:r>
                    <m:r>
                      <a:rPr lang="es-CR" sz="1050" i="1">
                        <a:latin typeface="Cambria Math"/>
                        <a:ea typeface="Cambria Math"/>
                      </a:rPr>
                      <m:t>°</m:t>
                    </m:r>
                    <m:r>
                      <a:rPr lang="es-CR" sz="1050" b="0" i="1" smtClean="0">
                        <a:latin typeface="Cambria Math"/>
                      </a:rPr>
                      <m:t>/</m:t>
                    </m:r>
                    <m:r>
                      <a:rPr lang="es-CR" sz="1050" b="0" i="1" smtClean="0">
                        <a:latin typeface="Cambria Math"/>
                      </a:rPr>
                      <m:t>𝑑𝑒𝑐𝑎𝑑𝑎</m:t>
                    </m:r>
                  </m:oMath>
                </a14:m>
                <a:endParaRPr lang="es-CR" sz="1050" dirty="0"/>
              </a:p>
            </p:txBody>
          </p:sp>
        </mc:Choice>
        <mc:Fallback xmlns="">
          <p:sp>
            <p:nvSpPr>
              <p:cNvPr id="107" name="10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189" y="4411922"/>
                <a:ext cx="934936" cy="253916"/>
              </a:xfrm>
              <a:prstGeom prst="rect">
                <a:avLst/>
              </a:prstGeom>
              <a:blipFill rotWithShape="1">
                <a:blip r:embed="rId26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107 CuadroTexto"/>
              <p:cNvSpPr txBox="1"/>
              <p:nvPr/>
            </p:nvSpPr>
            <p:spPr>
              <a:xfrm>
                <a:off x="7631486" y="4665838"/>
                <a:ext cx="101027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050" dirty="0" smtClean="0"/>
                  <a:t>-</a:t>
                </a:r>
                <a14:m>
                  <m:oMath xmlns:m="http://schemas.openxmlformats.org/officeDocument/2006/math">
                    <m:r>
                      <a:rPr lang="es-CR" sz="1050" i="1" dirty="0" smtClean="0">
                        <a:latin typeface="Cambria Math"/>
                      </a:rPr>
                      <m:t>1</m:t>
                    </m:r>
                    <m:r>
                      <a:rPr lang="es-CR" sz="1050" b="0" i="1" dirty="0" smtClean="0">
                        <a:latin typeface="Cambria Math"/>
                      </a:rPr>
                      <m:t>35</m:t>
                    </m:r>
                    <m:r>
                      <a:rPr lang="es-CR" sz="1050" i="1">
                        <a:latin typeface="Cambria Math"/>
                        <a:ea typeface="Cambria Math"/>
                      </a:rPr>
                      <m:t>°</m:t>
                    </m:r>
                    <m:r>
                      <a:rPr lang="es-CR" sz="1050" b="0" i="1" smtClean="0">
                        <a:latin typeface="Cambria Math"/>
                      </a:rPr>
                      <m:t>/</m:t>
                    </m:r>
                    <m:r>
                      <a:rPr lang="es-CR" sz="1050" b="0" i="1" smtClean="0">
                        <a:latin typeface="Cambria Math"/>
                      </a:rPr>
                      <m:t>𝑑𝑒𝑐𝑎𝑑𝑎</m:t>
                    </m:r>
                  </m:oMath>
                </a14:m>
                <a:endParaRPr lang="es-CR" sz="1050" dirty="0"/>
              </a:p>
            </p:txBody>
          </p:sp>
        </mc:Choice>
        <mc:Fallback xmlns="">
          <p:sp>
            <p:nvSpPr>
              <p:cNvPr id="108" name="10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486" y="4665838"/>
                <a:ext cx="1010277" cy="253916"/>
              </a:xfrm>
              <a:prstGeom prst="rect">
                <a:avLst/>
              </a:prstGeom>
              <a:blipFill rotWithShape="1">
                <a:blip r:embed="rId2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108 CuadroTexto"/>
              <p:cNvSpPr txBox="1"/>
              <p:nvPr/>
            </p:nvSpPr>
            <p:spPr>
              <a:xfrm>
                <a:off x="7260518" y="5629428"/>
                <a:ext cx="93493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050" dirty="0" smtClean="0"/>
                  <a:t>-</a:t>
                </a:r>
                <a14:m>
                  <m:oMath xmlns:m="http://schemas.openxmlformats.org/officeDocument/2006/math">
                    <m:r>
                      <a:rPr lang="es-CR" sz="1050" i="1" dirty="0">
                        <a:latin typeface="Cambria Math"/>
                      </a:rPr>
                      <m:t>9</m:t>
                    </m:r>
                    <m:r>
                      <a:rPr lang="es-CR" sz="1050" b="0" i="1" dirty="0" smtClean="0">
                        <a:latin typeface="Cambria Math"/>
                      </a:rPr>
                      <m:t>0</m:t>
                    </m:r>
                    <m:r>
                      <a:rPr lang="es-CR" sz="1050" i="1">
                        <a:latin typeface="Cambria Math"/>
                        <a:ea typeface="Cambria Math"/>
                      </a:rPr>
                      <m:t>°</m:t>
                    </m:r>
                    <m:r>
                      <a:rPr lang="es-CR" sz="1050" b="0" i="1" smtClean="0">
                        <a:latin typeface="Cambria Math"/>
                      </a:rPr>
                      <m:t>/</m:t>
                    </m:r>
                    <m:r>
                      <a:rPr lang="es-CR" sz="1050" b="0" i="1" smtClean="0">
                        <a:latin typeface="Cambria Math"/>
                      </a:rPr>
                      <m:t>𝑑𝑒𝑐𝑎𝑑𝑎</m:t>
                    </m:r>
                  </m:oMath>
                </a14:m>
                <a:endParaRPr lang="es-CR" sz="1050" dirty="0"/>
              </a:p>
            </p:txBody>
          </p:sp>
        </mc:Choice>
        <mc:Fallback xmlns="">
          <p:sp>
            <p:nvSpPr>
              <p:cNvPr id="109" name="10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518" y="5629428"/>
                <a:ext cx="934936" cy="253916"/>
              </a:xfrm>
              <a:prstGeom prst="rect">
                <a:avLst/>
              </a:prstGeom>
              <a:blipFill rotWithShape="1">
                <a:blip r:embed="rId2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28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9" grpId="0"/>
      <p:bldP spid="70" grpId="0"/>
      <p:bldP spid="78" grpId="0"/>
      <p:bldP spid="107" grpId="0"/>
      <p:bldP spid="108" grpId="0"/>
      <p:bldP spid="10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761" y="66655"/>
            <a:ext cx="8551191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444" y="3149908"/>
            <a:ext cx="8619823" cy="365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">
            <a:extLst>
              <a:ext uri="{FF2B5EF4-FFF2-40B4-BE49-F238E27FC236}">
                <a16:creationId xmlns="" xmlns:a16="http://schemas.microsoft.com/office/drawing/2014/main" id="{E02EA1A8-84AE-490C-A954-576D2AF4371A}"/>
              </a:ext>
            </a:extLst>
          </p:cNvPr>
          <p:cNvSpPr txBox="1"/>
          <p:nvPr/>
        </p:nvSpPr>
        <p:spPr>
          <a:xfrm>
            <a:off x="289840" y="2857520"/>
            <a:ext cx="2239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600" dirty="0" smtClean="0"/>
              <a:t>Respuesta en Frecuencia</a:t>
            </a:r>
            <a:br>
              <a:rPr lang="es-CR" sz="1600" dirty="0" smtClean="0"/>
            </a:br>
            <a:r>
              <a:rPr lang="es-CR" sz="1600" dirty="0" smtClean="0"/>
              <a:t> (Diagramas de Bode)</a:t>
            </a:r>
            <a:endParaRPr lang="es-CR" sz="16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1355272" y="6155610"/>
            <a:ext cx="60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solidFill>
                  <a:schemeClr val="accent1">
                    <a:lumMod val="75000"/>
                  </a:schemeClr>
                </a:solidFill>
              </a:rPr>
              <a:t>Fase</a:t>
            </a:r>
            <a:endParaRPr lang="es-CR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3173979" y="589087"/>
                <a:ext cx="1586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00" b="0" i="1" smtClean="0">
                          <a:latin typeface="Cambria Math"/>
                        </a:rPr>
                        <m:t>120</m:t>
                      </m:r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979" y="589087"/>
                <a:ext cx="158691" cy="246221"/>
              </a:xfrm>
              <a:prstGeom prst="rect">
                <a:avLst/>
              </a:prstGeom>
              <a:blipFill rotWithShape="1">
                <a:blip r:embed="rId4"/>
                <a:stretch>
                  <a:fillRect r="-11153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CuadroTexto"/>
              <p:cNvSpPr txBox="1"/>
              <p:nvPr/>
            </p:nvSpPr>
            <p:spPr>
              <a:xfrm>
                <a:off x="3238930" y="1205808"/>
                <a:ext cx="211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00" i="1">
                          <a:latin typeface="Cambria Math"/>
                        </a:rPr>
                        <m:t>8</m:t>
                      </m:r>
                      <m:r>
                        <a:rPr lang="es-CR" sz="10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12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930" y="1205808"/>
                <a:ext cx="211462" cy="246221"/>
              </a:xfrm>
              <a:prstGeom prst="rect">
                <a:avLst/>
              </a:prstGeom>
              <a:blipFill rotWithShape="1">
                <a:blip r:embed="rId5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14 CuadroTexto"/>
          <p:cNvSpPr txBox="1"/>
          <p:nvPr/>
        </p:nvSpPr>
        <p:spPr>
          <a:xfrm>
            <a:off x="10943559" y="2748036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600" dirty="0" smtClean="0">
                <a:solidFill>
                  <a:schemeClr val="accent1">
                    <a:lumMod val="75000"/>
                  </a:schemeClr>
                </a:solidFill>
              </a:rPr>
              <a:t>Magnitud</a:t>
            </a:r>
            <a:endParaRPr lang="es-C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31 CuadroTexto"/>
              <p:cNvSpPr txBox="1"/>
              <p:nvPr/>
            </p:nvSpPr>
            <p:spPr>
              <a:xfrm>
                <a:off x="3274222" y="2448415"/>
                <a:ext cx="211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32" name="3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222" y="2448415"/>
                <a:ext cx="211462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32 CuadroTexto"/>
              <p:cNvSpPr txBox="1"/>
              <p:nvPr/>
            </p:nvSpPr>
            <p:spPr>
              <a:xfrm>
                <a:off x="3240434" y="1853722"/>
                <a:ext cx="211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00" b="0" i="1" smtClean="0">
                          <a:latin typeface="Cambria Math"/>
                        </a:rPr>
                        <m:t>40</m:t>
                      </m:r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33" name="3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434" y="1853722"/>
                <a:ext cx="211462" cy="246221"/>
              </a:xfrm>
              <a:prstGeom prst="rect">
                <a:avLst/>
              </a:prstGeom>
              <a:blipFill rotWithShape="1">
                <a:blip r:embed="rId8"/>
                <a:stretch>
                  <a:fillRect r="-3529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33 CuadroTexto"/>
              <p:cNvSpPr txBox="1"/>
              <p:nvPr/>
            </p:nvSpPr>
            <p:spPr>
              <a:xfrm>
                <a:off x="3134703" y="3026798"/>
                <a:ext cx="211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00" b="0" i="1" smtClean="0">
                          <a:latin typeface="Cambria Math"/>
                        </a:rPr>
                        <m:t>−40</m:t>
                      </m:r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34" name="3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703" y="3026798"/>
                <a:ext cx="211462" cy="246221"/>
              </a:xfrm>
              <a:prstGeom prst="rect">
                <a:avLst/>
              </a:prstGeom>
              <a:blipFill rotWithShape="1">
                <a:blip r:embed="rId9"/>
                <a:stretch>
                  <a:fillRect r="-8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CuadroTexto"/>
              <p:cNvSpPr txBox="1"/>
              <p:nvPr/>
            </p:nvSpPr>
            <p:spPr>
              <a:xfrm>
                <a:off x="3061307" y="3846169"/>
                <a:ext cx="211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00" b="0" i="1" smtClean="0">
                          <a:latin typeface="Cambria Math"/>
                        </a:rPr>
                        <m:t>−45</m:t>
                      </m:r>
                      <m:r>
                        <a:rPr lang="es-CR" sz="1000" b="0" i="1" smtClean="0"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23" name="2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307" y="3846169"/>
                <a:ext cx="211462" cy="246221"/>
              </a:xfrm>
              <a:prstGeom prst="rect">
                <a:avLst/>
              </a:prstGeom>
              <a:blipFill rotWithShape="1">
                <a:blip r:embed="rId10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23 CuadroTexto"/>
              <p:cNvSpPr txBox="1"/>
              <p:nvPr/>
            </p:nvSpPr>
            <p:spPr>
              <a:xfrm>
                <a:off x="3091885" y="4455574"/>
                <a:ext cx="211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00" b="0" i="1" smtClean="0">
                          <a:latin typeface="Cambria Math"/>
                        </a:rPr>
                        <m:t>−90</m:t>
                      </m:r>
                      <m:r>
                        <a:rPr lang="es-CR" sz="1000" b="0" i="1" smtClean="0"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24" name="2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885" y="4455574"/>
                <a:ext cx="211462" cy="246221"/>
              </a:xfrm>
              <a:prstGeom prst="rect">
                <a:avLst/>
              </a:prstGeom>
              <a:blipFill rotWithShape="1">
                <a:blip r:embed="rId11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25 CuadroTexto"/>
              <p:cNvSpPr txBox="1"/>
              <p:nvPr/>
            </p:nvSpPr>
            <p:spPr>
              <a:xfrm>
                <a:off x="2990515" y="5122236"/>
                <a:ext cx="211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00" b="0" i="1" smtClean="0">
                          <a:latin typeface="Cambria Math"/>
                        </a:rPr>
                        <m:t>−135</m:t>
                      </m:r>
                      <m:r>
                        <a:rPr lang="es-CR" sz="1000" b="0" i="1" smtClean="0"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26" name="2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515" y="5122236"/>
                <a:ext cx="211462" cy="246221"/>
              </a:xfrm>
              <a:prstGeom prst="rect">
                <a:avLst/>
              </a:prstGeom>
              <a:blipFill rotWithShape="1">
                <a:blip r:embed="rId12"/>
                <a:stretch>
                  <a:fillRect r="-13823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29 CuadroTexto"/>
              <p:cNvSpPr txBox="1"/>
              <p:nvPr/>
            </p:nvSpPr>
            <p:spPr>
              <a:xfrm>
                <a:off x="2999864" y="5705373"/>
                <a:ext cx="211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00" b="0" i="1" smtClean="0">
                          <a:latin typeface="Cambria Math"/>
                        </a:rPr>
                        <m:t>−180</m:t>
                      </m:r>
                      <m:r>
                        <a:rPr lang="es-CR" sz="1000" b="0" i="1" smtClean="0"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30" name="2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864" y="5705373"/>
                <a:ext cx="211462" cy="246221"/>
              </a:xfrm>
              <a:prstGeom prst="rect">
                <a:avLst/>
              </a:prstGeom>
              <a:blipFill rotWithShape="1">
                <a:blip r:embed="rId13"/>
                <a:stretch>
                  <a:fillRect r="-13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30 CuadroTexto"/>
              <p:cNvSpPr txBox="1"/>
              <p:nvPr/>
            </p:nvSpPr>
            <p:spPr>
              <a:xfrm>
                <a:off x="2985771" y="6410773"/>
                <a:ext cx="211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00" b="0" i="1" smtClean="0">
                          <a:latin typeface="Cambria Math"/>
                        </a:rPr>
                        <m:t>−225</m:t>
                      </m:r>
                      <m:r>
                        <a:rPr lang="es-CR" sz="1000" b="0" i="1" smtClean="0"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31" name="3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771" y="6410773"/>
                <a:ext cx="211462" cy="246221"/>
              </a:xfrm>
              <a:prstGeom prst="rect">
                <a:avLst/>
              </a:prstGeom>
              <a:blipFill rotWithShape="1">
                <a:blip r:embed="rId14"/>
                <a:stretch>
                  <a:fillRect r="-13823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35 CuadroTexto"/>
              <p:cNvSpPr txBox="1"/>
              <p:nvPr/>
            </p:nvSpPr>
            <p:spPr>
              <a:xfrm>
                <a:off x="4800600" y="3086590"/>
                <a:ext cx="211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00" b="0" i="1" smtClean="0">
                          <a:latin typeface="Cambria Math"/>
                        </a:rPr>
                        <m:t>0.01 </m:t>
                      </m:r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36" name="3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086590"/>
                <a:ext cx="211462" cy="246221"/>
              </a:xfrm>
              <a:prstGeom prst="rect">
                <a:avLst/>
              </a:prstGeom>
              <a:blipFill rotWithShape="1">
                <a:blip r:embed="rId15"/>
                <a:stretch>
                  <a:fillRect r="-8235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37 CuadroTexto"/>
              <p:cNvSpPr txBox="1"/>
              <p:nvPr/>
            </p:nvSpPr>
            <p:spPr>
              <a:xfrm>
                <a:off x="7624625" y="3090764"/>
                <a:ext cx="211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00" b="0" i="1" smtClean="0">
                          <a:latin typeface="Cambria Math"/>
                        </a:rPr>
                        <m:t>1 </m:t>
                      </m:r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38" name="3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625" y="3090764"/>
                <a:ext cx="211462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38 CuadroTexto"/>
              <p:cNvSpPr txBox="1"/>
              <p:nvPr/>
            </p:nvSpPr>
            <p:spPr>
              <a:xfrm>
                <a:off x="8990692" y="3093714"/>
                <a:ext cx="211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00" b="0" i="1" smtClean="0">
                          <a:latin typeface="Cambria Math"/>
                        </a:rPr>
                        <m:t>10 </m:t>
                      </m:r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39" name="3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692" y="3093714"/>
                <a:ext cx="211462" cy="246221"/>
              </a:xfrm>
              <a:prstGeom prst="rect">
                <a:avLst/>
              </a:prstGeom>
              <a:blipFill rotWithShape="1">
                <a:blip r:embed="rId17"/>
                <a:stretch>
                  <a:fillRect r="-314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39 CuadroTexto"/>
              <p:cNvSpPr txBox="1"/>
              <p:nvPr/>
            </p:nvSpPr>
            <p:spPr>
              <a:xfrm>
                <a:off x="10387773" y="3093714"/>
                <a:ext cx="211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00" b="0" i="1" smtClean="0">
                          <a:latin typeface="Cambria Math"/>
                        </a:rPr>
                        <m:t>100 </m:t>
                      </m:r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40" name="3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773" y="3093714"/>
                <a:ext cx="211462" cy="246221"/>
              </a:xfrm>
              <a:prstGeom prst="rect">
                <a:avLst/>
              </a:prstGeom>
              <a:blipFill rotWithShape="1">
                <a:blip r:embed="rId18"/>
                <a:stretch>
                  <a:fillRect r="-6571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41 CuadroTexto"/>
              <p:cNvSpPr txBox="1"/>
              <p:nvPr/>
            </p:nvSpPr>
            <p:spPr>
              <a:xfrm>
                <a:off x="11672232" y="3093714"/>
                <a:ext cx="211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00" b="0" i="1" smtClean="0">
                          <a:latin typeface="Cambria Math"/>
                        </a:rPr>
                        <m:t>𝑀𝐻𝑧</m:t>
                      </m:r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42" name="4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2232" y="3093714"/>
                <a:ext cx="211462" cy="246221"/>
              </a:xfrm>
              <a:prstGeom prst="rect">
                <a:avLst/>
              </a:prstGeom>
              <a:blipFill rotWithShape="1">
                <a:blip r:embed="rId19"/>
                <a:stretch>
                  <a:fillRect r="-9117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42 CuadroTexto"/>
              <p:cNvSpPr txBox="1"/>
              <p:nvPr/>
            </p:nvSpPr>
            <p:spPr>
              <a:xfrm>
                <a:off x="6204047" y="3088172"/>
                <a:ext cx="2114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000" b="0" i="1" smtClean="0">
                          <a:latin typeface="Cambria Math"/>
                        </a:rPr>
                        <m:t>0.1 </m:t>
                      </m:r>
                    </m:oMath>
                  </m:oMathPara>
                </a14:m>
                <a:endParaRPr lang="es-CR" sz="1000" dirty="0"/>
              </a:p>
            </p:txBody>
          </p:sp>
        </mc:Choice>
        <mc:Fallback xmlns="">
          <p:sp>
            <p:nvSpPr>
              <p:cNvPr id="43" name="4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047" y="3088172"/>
                <a:ext cx="211462" cy="246221"/>
              </a:xfrm>
              <a:prstGeom prst="rect">
                <a:avLst/>
              </a:prstGeom>
              <a:blipFill rotWithShape="1">
                <a:blip r:embed="rId20"/>
                <a:stretch>
                  <a:fillRect r="-4705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13">
                <a:extLst>
                  <a:ext uri="{FF2B5EF4-FFF2-40B4-BE49-F238E27FC236}">
                    <a16:creationId xmlns="" xmlns:a16="http://schemas.microsoft.com/office/drawing/2014/main" id="{2EA12E45-8A46-4EC4-BA54-A8D79FB052B7}"/>
                  </a:ext>
                </a:extLst>
              </p:cNvPr>
              <p:cNvSpPr txBox="1"/>
              <p:nvPr/>
            </p:nvSpPr>
            <p:spPr>
              <a:xfrm>
                <a:off x="7207926" y="69690"/>
                <a:ext cx="4675767" cy="4468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d>
                            <m:d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4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s-CR" sz="14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A12E45-8A46-4EC4-BA54-A8D79FB0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926" y="69690"/>
                <a:ext cx="4675767" cy="446854"/>
              </a:xfrm>
              <a:prstGeom prst="rect">
                <a:avLst/>
              </a:prstGeom>
              <a:blipFill rotWithShape="1">
                <a:blip r:embed="rId21"/>
                <a:stretch>
                  <a:fillRect l="-261" t="-21622" b="-11621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54 CuadroTexto"/>
          <p:cNvSpPr txBox="1"/>
          <p:nvPr/>
        </p:nvSpPr>
        <p:spPr>
          <a:xfrm>
            <a:off x="261899" y="221399"/>
            <a:ext cx="2843696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R" dirty="0" smtClean="0"/>
              <a:t>Práctica</a:t>
            </a:r>
            <a:endParaRPr lang="es-CR" dirty="0" smtClean="0"/>
          </a:p>
        </p:txBody>
      </p:sp>
      <p:sp>
        <p:nvSpPr>
          <p:cNvPr id="59" name="TextBox 3">
            <a:extLst>
              <a:ext uri="{FF2B5EF4-FFF2-40B4-BE49-F238E27FC236}">
                <a16:creationId xmlns="" xmlns:a16="http://schemas.microsoft.com/office/drawing/2014/main" id="{E02EA1A8-84AE-490C-A954-576D2AF4371A}"/>
              </a:ext>
            </a:extLst>
          </p:cNvPr>
          <p:cNvSpPr txBox="1"/>
          <p:nvPr/>
        </p:nvSpPr>
        <p:spPr>
          <a:xfrm>
            <a:off x="245885" y="712197"/>
            <a:ext cx="2815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400" dirty="0" smtClean="0"/>
              <a:t>El LH0024 posee la respuesta en frecuencia mostrada. Grafique el diagrama de Bode de Magnitud y Fase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352136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18 Grupo"/>
          <p:cNvGrpSpPr/>
          <p:nvPr/>
        </p:nvGrpSpPr>
        <p:grpSpPr>
          <a:xfrm flipH="1">
            <a:off x="4647481" y="4451111"/>
            <a:ext cx="2367713" cy="1295627"/>
            <a:chOff x="7223220" y="4582991"/>
            <a:chExt cx="2388487" cy="1295627"/>
          </a:xfrm>
        </p:grpSpPr>
        <p:sp>
          <p:nvSpPr>
            <p:cNvPr id="20" name="19 Rectángulo"/>
            <p:cNvSpPr/>
            <p:nvPr/>
          </p:nvSpPr>
          <p:spPr>
            <a:xfrm>
              <a:off x="7382447" y="4582991"/>
              <a:ext cx="1668720" cy="12956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21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8848436" y="4690860"/>
              <a:ext cx="1" cy="2041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21 Grupo"/>
            <p:cNvGrpSpPr/>
            <p:nvPr/>
          </p:nvGrpSpPr>
          <p:grpSpPr>
            <a:xfrm>
              <a:off x="8002387" y="4690860"/>
              <a:ext cx="51333" cy="569348"/>
              <a:chOff x="4755833" y="1260500"/>
              <a:chExt cx="76507" cy="846204"/>
            </a:xfrm>
          </p:grpSpPr>
          <p:grpSp>
            <p:nvGrpSpPr>
              <p:cNvPr id="34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37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2854" cy="247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22 Grupo"/>
            <p:cNvGrpSpPr/>
            <p:nvPr/>
          </p:nvGrpSpPr>
          <p:grpSpPr>
            <a:xfrm>
              <a:off x="8744855" y="4895042"/>
              <a:ext cx="207163" cy="347217"/>
              <a:chOff x="2173184" y="3373444"/>
              <a:chExt cx="308759" cy="516058"/>
            </a:xfrm>
          </p:grpSpPr>
          <p:sp>
            <p:nvSpPr>
              <p:cNvPr id="32" name="31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33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32" idx="4"/>
            </p:cNvCxnSpPr>
            <p:nvPr/>
          </p:nvCxnSpPr>
          <p:spPr>
            <a:xfrm>
              <a:off x="8848437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024724" y="5513834"/>
              <a:ext cx="8237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027562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7223220" y="4679680"/>
              <a:ext cx="80150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411292" y="5513834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7666101" y="4791630"/>
                  <a:ext cx="25976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8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7999" y="4791630"/>
                  <a:ext cx="237867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0513" r="-12821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47">
              <a:extLst>
                <a:ext uri="{FF2B5EF4-FFF2-40B4-BE49-F238E27FC236}">
                  <a16:creationId xmlns="" xmlns:a16="http://schemas.microsoft.com/office/drawing/2014/main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680" y="4744999"/>
              <a:ext cx="1751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9051167" y="4971138"/>
                  <a:ext cx="56054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00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1167" y="4971138"/>
                  <a:ext cx="560540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435" r="-2174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45 Grupo"/>
          <p:cNvGrpSpPr/>
          <p:nvPr/>
        </p:nvGrpSpPr>
        <p:grpSpPr>
          <a:xfrm>
            <a:off x="519389" y="4465923"/>
            <a:ext cx="2386975" cy="1295627"/>
            <a:chOff x="7195287" y="4582991"/>
            <a:chExt cx="2386973" cy="1295627"/>
          </a:xfrm>
        </p:grpSpPr>
        <p:sp>
          <p:nvSpPr>
            <p:cNvPr id="47" name="46 Rectángulo"/>
            <p:cNvSpPr/>
            <p:nvPr/>
          </p:nvSpPr>
          <p:spPr>
            <a:xfrm>
              <a:off x="7377546" y="4582991"/>
              <a:ext cx="1650542" cy="12956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48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>
              <a:off x="8848437" y="4637956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48 Grupo"/>
            <p:cNvGrpSpPr/>
            <p:nvPr/>
          </p:nvGrpSpPr>
          <p:grpSpPr>
            <a:xfrm>
              <a:off x="8002387" y="4690860"/>
              <a:ext cx="51333" cy="569348"/>
              <a:chOff x="4755833" y="1260500"/>
              <a:chExt cx="76507" cy="846204"/>
            </a:xfrm>
          </p:grpSpPr>
          <p:grpSp>
            <p:nvGrpSpPr>
              <p:cNvPr id="61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64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2854" cy="247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49 Grupo"/>
            <p:cNvGrpSpPr/>
            <p:nvPr/>
          </p:nvGrpSpPr>
          <p:grpSpPr>
            <a:xfrm>
              <a:off x="8744855" y="4895042"/>
              <a:ext cx="207163" cy="347217"/>
              <a:chOff x="2173184" y="3373444"/>
              <a:chExt cx="308759" cy="516058"/>
            </a:xfrm>
          </p:grpSpPr>
          <p:sp>
            <p:nvSpPr>
              <p:cNvPr id="59" name="58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60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59" idx="4"/>
            </p:cNvCxnSpPr>
            <p:nvPr/>
          </p:nvCxnSpPr>
          <p:spPr>
            <a:xfrm>
              <a:off x="8848437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024724" y="5513834"/>
              <a:ext cx="8237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027562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7195287" y="4679680"/>
              <a:ext cx="8294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411292" y="5513834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7668360" y="4791630"/>
                  <a:ext cx="25750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5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360" y="4791630"/>
                  <a:ext cx="257506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9048" r="-4762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47">
              <a:extLst>
                <a:ext uri="{FF2B5EF4-FFF2-40B4-BE49-F238E27FC236}">
                  <a16:creationId xmlns="" xmlns:a16="http://schemas.microsoft.com/office/drawing/2014/main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680" y="4744999"/>
              <a:ext cx="1751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9026595" y="4943049"/>
                  <a:ext cx="55566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00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8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595" y="4943049"/>
                  <a:ext cx="555665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6593" r="-2198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135">
            <a:extLst>
              <a:ext uri="{FF2B5EF4-FFF2-40B4-BE49-F238E27FC236}">
                <a16:creationId xmlns="" xmlns:a16="http://schemas.microsoft.com/office/drawing/2014/main" id="{D8D775AA-505E-4D39-AF1F-3B88F05CF36F}"/>
              </a:ext>
            </a:extLst>
          </p:cNvPr>
          <p:cNvGrpSpPr/>
          <p:nvPr/>
        </p:nvGrpSpPr>
        <p:grpSpPr>
          <a:xfrm rot="5400000">
            <a:off x="3696976" y="6127350"/>
            <a:ext cx="290336" cy="76507"/>
            <a:chOff x="7529811" y="3713163"/>
            <a:chExt cx="640072" cy="158750"/>
          </a:xfrm>
        </p:grpSpPr>
        <p:cxnSp>
          <p:nvCxnSpPr>
            <p:cNvPr id="74" name="Straight Connector 136">
              <a:extLst>
                <a:ext uri="{FF2B5EF4-FFF2-40B4-BE49-F238E27FC236}">
                  <a16:creationId xmlns="" xmlns:a16="http://schemas.microsoft.com/office/drawing/2014/main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137">
              <a:extLst>
                <a:ext uri="{FF2B5EF4-FFF2-40B4-BE49-F238E27FC236}">
                  <a16:creationId xmlns="" xmlns:a16="http://schemas.microsoft.com/office/drawing/2014/main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138">
              <a:extLst>
                <a:ext uri="{FF2B5EF4-FFF2-40B4-BE49-F238E27FC236}">
                  <a16:creationId xmlns="" xmlns:a16="http://schemas.microsoft.com/office/drawing/2014/main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139">
              <a:extLst>
                <a:ext uri="{FF2B5EF4-FFF2-40B4-BE49-F238E27FC236}">
                  <a16:creationId xmlns="" xmlns:a16="http://schemas.microsoft.com/office/drawing/2014/main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140">
              <a:extLst>
                <a:ext uri="{FF2B5EF4-FFF2-40B4-BE49-F238E27FC236}">
                  <a16:creationId xmlns="" xmlns:a16="http://schemas.microsoft.com/office/drawing/2014/main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141">
              <a:extLst>
                <a:ext uri="{FF2B5EF4-FFF2-40B4-BE49-F238E27FC236}">
                  <a16:creationId xmlns="" xmlns:a16="http://schemas.microsoft.com/office/drawing/2014/main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142">
              <a:extLst>
                <a:ext uri="{FF2B5EF4-FFF2-40B4-BE49-F238E27FC236}">
                  <a16:creationId xmlns="" xmlns:a16="http://schemas.microsoft.com/office/drawing/2014/main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143">
              <a:extLst>
                <a:ext uri="{FF2B5EF4-FFF2-40B4-BE49-F238E27FC236}">
                  <a16:creationId xmlns="" xmlns:a16="http://schemas.microsoft.com/office/drawing/2014/main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144">
              <a:extLst>
                <a:ext uri="{FF2B5EF4-FFF2-40B4-BE49-F238E27FC236}">
                  <a16:creationId xmlns="" xmlns:a16="http://schemas.microsoft.com/office/drawing/2014/main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1736685" y="5673095"/>
            <a:ext cx="4100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210">
                <a:extLst>
                  <a:ext uri="{FF2B5EF4-FFF2-40B4-BE49-F238E27FC236}">
                    <a16:creationId xmlns="" xmlns:a16="http://schemas.microsoft.com/office/drawing/2014/main" id="{CFA50FA5-9EC9-4877-B3A4-EE12AA4D6F94}"/>
                  </a:ext>
                </a:extLst>
              </p:cNvPr>
              <p:cNvSpPr txBox="1"/>
              <p:nvPr/>
            </p:nvSpPr>
            <p:spPr>
              <a:xfrm>
                <a:off x="224965" y="4465454"/>
                <a:ext cx="2293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0" name="TextBox 2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FA50FA5-9EC9-4877-B3A4-EE12AA4D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65" y="4465454"/>
                <a:ext cx="229358" cy="215444"/>
              </a:xfrm>
              <a:prstGeom prst="rect">
                <a:avLst/>
              </a:prstGeom>
              <a:blipFill rotWithShape="1">
                <a:blip r:embed="rId7"/>
                <a:stretch>
                  <a:fillRect l="-13158" b="-285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7098075" y="4461962"/>
                <a:ext cx="238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1" name="TextBox 2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075" y="4461962"/>
                <a:ext cx="238142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10256" r="-5128" b="-114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218">
            <a:extLst>
              <a:ext uri="{FF2B5EF4-FFF2-40B4-BE49-F238E27FC236}">
                <a16:creationId xmlns="" xmlns:a16="http://schemas.microsoft.com/office/drawing/2014/main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3827139" y="5653528"/>
            <a:ext cx="0" cy="3669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3698289" y="6321536"/>
            <a:ext cx="292187" cy="249891"/>
            <a:chOff x="6176852" y="2698817"/>
            <a:chExt cx="292187" cy="249891"/>
          </a:xfrm>
        </p:grpSpPr>
        <p:cxnSp>
          <p:nvCxnSpPr>
            <p:cNvPr id="114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431880" y="4755704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0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880" y="4755704"/>
                <a:ext cx="293350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14583" r="-4167" b="-1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85">
                <a:extLst>
                  <a:ext uri="{FF2B5EF4-FFF2-40B4-BE49-F238E27FC236}">
                    <a16:creationId xmlns="" xmlns:a16="http://schemas.microsoft.com/office/drawing/2014/main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4006914" y="6061191"/>
                <a:ext cx="21679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1" name="TextBox 18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914" y="6061191"/>
                <a:ext cx="216790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13889" r="-5556" b="-967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5853530" y="4767464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6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530" y="4767464"/>
                <a:ext cx="293350" cy="184666"/>
              </a:xfrm>
              <a:prstGeom prst="rect">
                <a:avLst/>
              </a:prstGeom>
              <a:blipFill rotWithShape="1">
                <a:blip r:embed="rId11"/>
                <a:stretch>
                  <a:fillRect l="-12500" r="-6250" b="-1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0" name="1029 Grupo"/>
          <p:cNvGrpSpPr/>
          <p:nvPr/>
        </p:nvGrpSpPr>
        <p:grpSpPr>
          <a:xfrm>
            <a:off x="4210387" y="2244768"/>
            <a:ext cx="1783399" cy="2349577"/>
            <a:chOff x="8362876" y="2307066"/>
            <a:chExt cx="1783399" cy="2349577"/>
          </a:xfrm>
        </p:grpSpPr>
        <p:sp>
          <p:nvSpPr>
            <p:cNvPr id="137" name="136 Rectángulo"/>
            <p:cNvSpPr/>
            <p:nvPr/>
          </p:nvSpPr>
          <p:spPr>
            <a:xfrm flipH="1">
              <a:off x="8362876" y="2359234"/>
              <a:ext cx="1721680" cy="10731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138" name="137 Grupo"/>
            <p:cNvGrpSpPr/>
            <p:nvPr/>
          </p:nvGrpSpPr>
          <p:grpSpPr>
            <a:xfrm flipH="1">
              <a:off x="8686090" y="2641528"/>
              <a:ext cx="50887" cy="537020"/>
              <a:chOff x="4755833" y="1260500"/>
              <a:chExt cx="76507" cy="798156"/>
            </a:xfrm>
          </p:grpSpPr>
          <p:grpSp>
            <p:nvGrpSpPr>
              <p:cNvPr id="139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142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1427" cy="1996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Straight Arrow Connector 47">
              <a:extLst>
                <a:ext uri="{FF2B5EF4-FFF2-40B4-BE49-F238E27FC236}">
                  <a16:creationId xmlns="" xmlns:a16="http://schemas.microsoft.com/office/drawing/2014/main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20646" y="3315194"/>
              <a:ext cx="1736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724618" y="2641528"/>
              <a:ext cx="8276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8438429" y="2963104"/>
                  <a:ext cx="25750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3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8429" y="2963104"/>
                  <a:ext cx="257506" cy="21544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6667" r="-7143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88">
                  <a:extLst>
                    <a:ext uri="{FF2B5EF4-FFF2-40B4-BE49-F238E27FC236}">
                      <a16:creationId xmlns="" xmlns:a16="http://schemas.microsoft.com/office/drawing/2014/main" id="{06655FCD-4B88-4C83-BB3E-E67C8978FDB3}"/>
                    </a:ext>
                  </a:extLst>
                </p:cNvPr>
                <p:cNvSpPr txBox="1"/>
                <p:nvPr/>
              </p:nvSpPr>
              <p:spPr>
                <a:xfrm>
                  <a:off x="8821489" y="2912863"/>
                  <a:ext cx="2933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𝑖𝑒</m:t>
                            </m:r>
                            <m:r>
                              <a:rPr lang="es-CR" sz="12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59" name="TextBox 18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655FCD-4B88-4C83-BB3E-E67C8978F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489" y="2912863"/>
                  <a:ext cx="293350" cy="18466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4583" r="-2083" b="-1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endCxn id="162" idx="0"/>
            </p:cNvCxnSpPr>
            <p:nvPr/>
          </p:nvCxnSpPr>
          <p:spPr>
            <a:xfrm>
              <a:off x="9554056" y="2640091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160 Grupo"/>
            <p:cNvGrpSpPr/>
            <p:nvPr/>
          </p:nvGrpSpPr>
          <p:grpSpPr>
            <a:xfrm>
              <a:off x="9450474" y="2897177"/>
              <a:ext cx="207163" cy="347217"/>
              <a:chOff x="2173184" y="3373444"/>
              <a:chExt cx="308759" cy="516058"/>
            </a:xfrm>
          </p:grpSpPr>
          <p:sp>
            <p:nvSpPr>
              <p:cNvPr id="162" name="161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163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4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162" idx="4"/>
            </p:cNvCxnSpPr>
            <p:nvPr/>
          </p:nvCxnSpPr>
          <p:spPr>
            <a:xfrm>
              <a:off x="9554056" y="3244394"/>
              <a:ext cx="0" cy="14122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 flipH="1">
                  <a:off x="9689996" y="3005890"/>
                  <a:ext cx="45627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5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689996" y="3005890"/>
                  <a:ext cx="456279" cy="21544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000" r="-4000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218">
              <a:extLst>
                <a:ext uri="{FF2B5EF4-FFF2-40B4-BE49-F238E27FC236}">
                  <a16:creationId xmlns="" xmlns:a16="http://schemas.microsoft.com/office/drawing/2014/main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9148876" y="2307066"/>
              <a:ext cx="0" cy="334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171 Rectángulo"/>
          <p:cNvSpPr/>
          <p:nvPr/>
        </p:nvSpPr>
        <p:spPr>
          <a:xfrm flipH="1">
            <a:off x="1609280" y="2298321"/>
            <a:ext cx="1721680" cy="1073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73" name="Straight Arrow Connector 47">
            <a:extLst>
              <a:ext uri="{FF2B5EF4-FFF2-40B4-BE49-F238E27FC236}">
                <a16:creationId xmlns="" xmlns:a16="http://schemas.microsoft.com/office/drawing/2014/main" id="{CC9920A1-4C43-4BD2-9B16-02E0D726886D}"/>
              </a:ext>
            </a:extLst>
          </p:cNvPr>
          <p:cNvCxnSpPr>
            <a:cxnSpLocks/>
          </p:cNvCxnSpPr>
          <p:nvPr/>
        </p:nvCxnSpPr>
        <p:spPr>
          <a:xfrm flipV="1">
            <a:off x="3029552" y="3225086"/>
            <a:ext cx="1751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2173632" y="2549417"/>
            <a:ext cx="0" cy="2570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177 Grupo"/>
          <p:cNvGrpSpPr/>
          <p:nvPr/>
        </p:nvGrpSpPr>
        <p:grpSpPr>
          <a:xfrm>
            <a:off x="2070053" y="2806511"/>
            <a:ext cx="207163" cy="347217"/>
            <a:chOff x="2173184" y="3373444"/>
            <a:chExt cx="308759" cy="516058"/>
          </a:xfrm>
        </p:grpSpPr>
        <p:sp>
          <p:nvSpPr>
            <p:cNvPr id="179" name="178 Elipse"/>
            <p:cNvSpPr/>
            <p:nvPr/>
          </p:nvSpPr>
          <p:spPr>
            <a:xfrm>
              <a:off x="2173184" y="3373444"/>
              <a:ext cx="308759" cy="516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2000"/>
            </a:p>
          </p:txBody>
        </p:sp>
        <p:cxnSp>
          <p:nvCxnSpPr>
            <p:cNvPr id="180" name="Straight Arrow Connector 195">
              <a:extLst>
                <a:ext uri="{FF2B5EF4-FFF2-40B4-BE49-F238E27FC236}">
                  <a16:creationId xmlns="" xmlns:a16="http://schemas.microsoft.com/office/drawing/2014/main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3" y="3527332"/>
              <a:ext cx="0" cy="267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  <a:stCxn id="179" idx="4"/>
          </p:cNvCxnSpPr>
          <p:nvPr/>
        </p:nvCxnSpPr>
        <p:spPr>
          <a:xfrm>
            <a:off x="2173632" y="3153720"/>
            <a:ext cx="0" cy="13818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218">
            <a:extLst>
              <a:ext uri="{FF2B5EF4-FFF2-40B4-BE49-F238E27FC236}">
                <a16:creationId xmlns="" xmlns:a16="http://schemas.microsoft.com/office/drawing/2014/main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2616835" y="2257157"/>
            <a:ext cx="0" cy="281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2173633" y="2530739"/>
            <a:ext cx="8276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183 Grupo"/>
          <p:cNvGrpSpPr/>
          <p:nvPr/>
        </p:nvGrpSpPr>
        <p:grpSpPr>
          <a:xfrm flipH="1">
            <a:off x="2966555" y="2538957"/>
            <a:ext cx="50887" cy="569348"/>
            <a:chOff x="4755833" y="1260500"/>
            <a:chExt cx="76507" cy="846204"/>
          </a:xfrm>
        </p:grpSpPr>
        <p:grpSp>
          <p:nvGrpSpPr>
            <p:cNvPr id="185" name="Group 145">
              <a:extLst>
                <a:ext uri="{FF2B5EF4-FFF2-40B4-BE49-F238E27FC236}">
                  <a16:creationId xmlns="" xmlns:a16="http://schemas.microsoft.com/office/drawing/2014/main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188" name="Straight Connector 146">
                <a:extLst>
                  <a:ext uri="{FF2B5EF4-FFF2-40B4-BE49-F238E27FC236}">
                    <a16:creationId xmlns="" xmlns:a16="http://schemas.microsoft.com/office/drawing/2014/main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47">
                <a:extLst>
                  <a:ext uri="{FF2B5EF4-FFF2-40B4-BE49-F238E27FC236}">
                    <a16:creationId xmlns="" xmlns:a16="http://schemas.microsoft.com/office/drawing/2014/main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48">
                <a:extLst>
                  <a:ext uri="{FF2B5EF4-FFF2-40B4-BE49-F238E27FC236}">
                    <a16:creationId xmlns="" xmlns:a16="http://schemas.microsoft.com/office/drawing/2014/main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49">
                <a:extLst>
                  <a:ext uri="{FF2B5EF4-FFF2-40B4-BE49-F238E27FC236}">
                    <a16:creationId xmlns="" xmlns:a16="http://schemas.microsoft.com/office/drawing/2014/main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50">
                <a:extLst>
                  <a:ext uri="{FF2B5EF4-FFF2-40B4-BE49-F238E27FC236}">
                    <a16:creationId xmlns="" xmlns:a16="http://schemas.microsoft.com/office/drawing/2014/main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51">
                <a:extLst>
                  <a:ext uri="{FF2B5EF4-FFF2-40B4-BE49-F238E27FC236}">
                    <a16:creationId xmlns="" xmlns:a16="http://schemas.microsoft.com/office/drawing/2014/main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52">
                <a:extLst>
                  <a:ext uri="{FF2B5EF4-FFF2-40B4-BE49-F238E27FC236}">
                    <a16:creationId xmlns="" xmlns:a16="http://schemas.microsoft.com/office/drawing/2014/main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53">
                <a:extLst>
                  <a:ext uri="{FF2B5EF4-FFF2-40B4-BE49-F238E27FC236}">
                    <a16:creationId xmlns="" xmlns:a16="http://schemas.microsoft.com/office/drawing/2014/main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54">
                <a:extLst>
                  <a:ext uri="{FF2B5EF4-FFF2-40B4-BE49-F238E27FC236}">
                    <a16:creationId xmlns="" xmlns:a16="http://schemas.microsoft.com/office/drawing/2014/main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6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60500"/>
              <a:ext cx="0" cy="32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93355" y="1859035"/>
              <a:ext cx="2854" cy="2476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3061393" y="2860533"/>
                <a:ext cx="257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7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393" y="2860533"/>
                <a:ext cx="257506" cy="215444"/>
              </a:xfrm>
              <a:prstGeom prst="rect">
                <a:avLst/>
              </a:prstGeom>
              <a:blipFill rotWithShape="1">
                <a:blip r:embed="rId15"/>
                <a:stretch>
                  <a:fillRect l="-16667" r="-7143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2611327" y="2806503"/>
                <a:ext cx="32232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8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327" y="2806503"/>
                <a:ext cx="322328" cy="184666"/>
              </a:xfrm>
              <a:prstGeom prst="rect">
                <a:avLst/>
              </a:prstGeom>
              <a:blipFill rotWithShape="1">
                <a:blip r:embed="rId16"/>
                <a:stretch>
                  <a:fillRect l="-7547" b="-1290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 flipH="1">
                <a:off x="1613777" y="2955343"/>
                <a:ext cx="4562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latin typeface="Cambria Math"/>
                            </a:rPr>
                            <m:t>5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9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13774" y="2955343"/>
                <a:ext cx="456279" cy="215444"/>
              </a:xfrm>
              <a:prstGeom prst="rect">
                <a:avLst/>
              </a:prstGeom>
              <a:blipFill rotWithShape="1">
                <a:blip r:embed="rId17"/>
                <a:stretch>
                  <a:fillRect l="-9333" r="-2667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225 Rectángulo"/>
          <p:cNvSpPr/>
          <p:nvPr/>
        </p:nvSpPr>
        <p:spPr>
          <a:xfrm flipH="1">
            <a:off x="3056565" y="3429767"/>
            <a:ext cx="1721680" cy="1073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27" name="226 Grupo"/>
          <p:cNvGrpSpPr/>
          <p:nvPr/>
        </p:nvGrpSpPr>
        <p:grpSpPr>
          <a:xfrm flipH="1">
            <a:off x="3318066" y="3623232"/>
            <a:ext cx="50887" cy="569348"/>
            <a:chOff x="4755833" y="1260500"/>
            <a:chExt cx="76507" cy="846204"/>
          </a:xfrm>
        </p:grpSpPr>
        <p:grpSp>
          <p:nvGrpSpPr>
            <p:cNvPr id="228" name="Group 145">
              <a:extLst>
                <a:ext uri="{FF2B5EF4-FFF2-40B4-BE49-F238E27FC236}">
                  <a16:creationId xmlns="" xmlns:a16="http://schemas.microsoft.com/office/drawing/2014/main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231" name="Straight Connector 146">
                <a:extLst>
                  <a:ext uri="{FF2B5EF4-FFF2-40B4-BE49-F238E27FC236}">
                    <a16:creationId xmlns="" xmlns:a16="http://schemas.microsoft.com/office/drawing/2014/main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147">
                <a:extLst>
                  <a:ext uri="{FF2B5EF4-FFF2-40B4-BE49-F238E27FC236}">
                    <a16:creationId xmlns="" xmlns:a16="http://schemas.microsoft.com/office/drawing/2014/main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148">
                <a:extLst>
                  <a:ext uri="{FF2B5EF4-FFF2-40B4-BE49-F238E27FC236}">
                    <a16:creationId xmlns="" xmlns:a16="http://schemas.microsoft.com/office/drawing/2014/main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149">
                <a:extLst>
                  <a:ext uri="{FF2B5EF4-FFF2-40B4-BE49-F238E27FC236}">
                    <a16:creationId xmlns="" xmlns:a16="http://schemas.microsoft.com/office/drawing/2014/main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150">
                <a:extLst>
                  <a:ext uri="{FF2B5EF4-FFF2-40B4-BE49-F238E27FC236}">
                    <a16:creationId xmlns="" xmlns:a16="http://schemas.microsoft.com/office/drawing/2014/main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151">
                <a:extLst>
                  <a:ext uri="{FF2B5EF4-FFF2-40B4-BE49-F238E27FC236}">
                    <a16:creationId xmlns="" xmlns:a16="http://schemas.microsoft.com/office/drawing/2014/main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152">
                <a:extLst>
                  <a:ext uri="{FF2B5EF4-FFF2-40B4-BE49-F238E27FC236}">
                    <a16:creationId xmlns="" xmlns:a16="http://schemas.microsoft.com/office/drawing/2014/main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153">
                <a:extLst>
                  <a:ext uri="{FF2B5EF4-FFF2-40B4-BE49-F238E27FC236}">
                    <a16:creationId xmlns="" xmlns:a16="http://schemas.microsoft.com/office/drawing/2014/main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154">
                <a:extLst>
                  <a:ext uri="{FF2B5EF4-FFF2-40B4-BE49-F238E27FC236}">
                    <a16:creationId xmlns="" xmlns:a16="http://schemas.microsoft.com/office/drawing/2014/main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9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60500"/>
              <a:ext cx="0" cy="32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93355" y="1859035"/>
              <a:ext cx="2854" cy="2476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0" name="Straight Arrow Connector 47">
            <a:extLst>
              <a:ext uri="{FF2B5EF4-FFF2-40B4-BE49-F238E27FC236}">
                <a16:creationId xmlns="" xmlns:a16="http://schemas.microsoft.com/office/drawing/2014/main" id="{CC9920A1-4C43-4BD2-9B16-02E0D726886D}"/>
              </a:ext>
            </a:extLst>
          </p:cNvPr>
          <p:cNvCxnSpPr>
            <a:cxnSpLocks/>
          </p:cNvCxnSpPr>
          <p:nvPr/>
        </p:nvCxnSpPr>
        <p:spPr>
          <a:xfrm flipH="1" flipV="1">
            <a:off x="3152617" y="4296906"/>
            <a:ext cx="1736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3356589" y="3623232"/>
            <a:ext cx="8276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3070400" y="3944808"/>
                <a:ext cx="257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2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00" y="3944808"/>
                <a:ext cx="257506" cy="215444"/>
              </a:xfrm>
              <a:prstGeom prst="rect">
                <a:avLst/>
              </a:prstGeom>
              <a:blipFill rotWithShape="1">
                <a:blip r:embed="rId18"/>
                <a:stretch>
                  <a:fillRect l="-19048" r="-4762" b="-1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3453462" y="3894567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3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462" y="3894567"/>
                <a:ext cx="293350" cy="184666"/>
              </a:xfrm>
              <a:prstGeom prst="rect">
                <a:avLst/>
              </a:prstGeom>
              <a:blipFill rotWithShape="1">
                <a:blip r:embed="rId19"/>
                <a:stretch>
                  <a:fillRect l="-14583" r="-2083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  <a:endCxn id="246" idx="0"/>
          </p:cNvCxnSpPr>
          <p:nvPr/>
        </p:nvCxnSpPr>
        <p:spPr>
          <a:xfrm>
            <a:off x="4186027" y="3621795"/>
            <a:ext cx="0" cy="2570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244 Grupo"/>
          <p:cNvGrpSpPr/>
          <p:nvPr/>
        </p:nvGrpSpPr>
        <p:grpSpPr>
          <a:xfrm>
            <a:off x="4082445" y="3878889"/>
            <a:ext cx="207163" cy="347217"/>
            <a:chOff x="2173184" y="3373444"/>
            <a:chExt cx="308759" cy="516058"/>
          </a:xfrm>
        </p:grpSpPr>
        <p:sp>
          <p:nvSpPr>
            <p:cNvPr id="246" name="245 Elipse"/>
            <p:cNvSpPr/>
            <p:nvPr/>
          </p:nvSpPr>
          <p:spPr>
            <a:xfrm>
              <a:off x="2173184" y="3373444"/>
              <a:ext cx="308759" cy="516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2000"/>
            </a:p>
          </p:txBody>
        </p:sp>
        <p:cxnSp>
          <p:nvCxnSpPr>
            <p:cNvPr id="247" name="Straight Arrow Connector 195">
              <a:extLst>
                <a:ext uri="{FF2B5EF4-FFF2-40B4-BE49-F238E27FC236}">
                  <a16:creationId xmlns="" xmlns:a16="http://schemas.microsoft.com/office/drawing/2014/main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3" y="3527332"/>
              <a:ext cx="0" cy="267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8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  <a:stCxn id="246" idx="4"/>
          </p:cNvCxnSpPr>
          <p:nvPr/>
        </p:nvCxnSpPr>
        <p:spPr>
          <a:xfrm>
            <a:off x="4186027" y="4226106"/>
            <a:ext cx="0" cy="389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 flipH="1">
                <a:off x="4321973" y="3987594"/>
                <a:ext cx="4562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latin typeface="Cambria Math"/>
                            </a:rPr>
                            <m:t>5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9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21970" y="3987594"/>
                <a:ext cx="456279" cy="215444"/>
              </a:xfrm>
              <a:prstGeom prst="rect">
                <a:avLst/>
              </a:prstGeom>
              <a:blipFill rotWithShape="1">
                <a:blip r:embed="rId20"/>
                <a:stretch>
                  <a:fillRect l="-9333" r="-2667" b="-1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0" name="Straight Connector 218">
            <a:extLst>
              <a:ext uri="{FF2B5EF4-FFF2-40B4-BE49-F238E27FC236}">
                <a16:creationId xmlns="" xmlns:a16="http://schemas.microsoft.com/office/drawing/2014/main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3780847" y="3120515"/>
            <a:ext cx="0" cy="5027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039933" y="4552468"/>
            <a:ext cx="292187" cy="249891"/>
            <a:chOff x="6176852" y="2698817"/>
            <a:chExt cx="292187" cy="249891"/>
          </a:xfrm>
        </p:grpSpPr>
        <p:cxnSp>
          <p:nvCxnSpPr>
            <p:cNvPr id="253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2983028" y="3120507"/>
            <a:ext cx="15829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2172532" y="4203038"/>
            <a:ext cx="11778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0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6923509" y="2271257"/>
            <a:ext cx="292187" cy="249891"/>
            <a:chOff x="6176852" y="2698817"/>
            <a:chExt cx="292187" cy="249891"/>
          </a:xfrm>
        </p:grpSpPr>
        <p:cxnSp>
          <p:nvCxnSpPr>
            <p:cNvPr id="301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1 Grupo"/>
          <p:cNvGrpSpPr/>
          <p:nvPr/>
        </p:nvGrpSpPr>
        <p:grpSpPr>
          <a:xfrm>
            <a:off x="107353" y="43920"/>
            <a:ext cx="3012847" cy="2320057"/>
            <a:chOff x="391020" y="544963"/>
            <a:chExt cx="5543550" cy="488790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20" y="751361"/>
              <a:ext cx="5543550" cy="429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2 CuadroTexto"/>
                <p:cNvSpPr txBox="1"/>
                <p:nvPr/>
              </p:nvSpPr>
              <p:spPr>
                <a:xfrm>
                  <a:off x="3049724" y="544963"/>
                  <a:ext cx="653015" cy="453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8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800" b="0" i="1" smtClean="0">
                                <a:latin typeface="Cambria Math"/>
                              </a:rPr>
                              <m:t>𝐶𝐶</m:t>
                            </m:r>
                          </m:sub>
                        </m:sSub>
                      </m:oMath>
                    </m:oMathPara>
                  </a14:m>
                  <a:endParaRPr lang="es-CR" sz="800" dirty="0"/>
                </a:p>
              </p:txBody>
            </p:sp>
          </mc:Choice>
          <mc:Fallback xmlns="">
            <p:sp>
              <p:nvSpPr>
                <p:cNvPr id="3" name="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723" y="544963"/>
                  <a:ext cx="486607" cy="307777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6 CuadroTexto"/>
                <p:cNvSpPr txBox="1"/>
                <p:nvPr/>
              </p:nvSpPr>
              <p:spPr>
                <a:xfrm>
                  <a:off x="2123446" y="2501788"/>
                  <a:ext cx="664106" cy="453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8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800" b="0" i="1" smtClean="0">
                                <a:latin typeface="Cambria Math"/>
                              </a:rPr>
                              <m:t>𝐸𝐸</m:t>
                            </m:r>
                          </m:sub>
                        </m:sSub>
                      </m:oMath>
                    </m:oMathPara>
                  </a14:m>
                  <a:endParaRPr lang="es-CR" sz="800" dirty="0"/>
                </a:p>
              </p:txBody>
            </p:sp>
          </mc:Choice>
          <mc:Fallback xmlns="">
            <p:sp>
              <p:nvSpPr>
                <p:cNvPr id="7" name="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447" y="2501788"/>
                  <a:ext cx="492379" cy="307777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7 CuadroTexto"/>
                <p:cNvSpPr txBox="1"/>
                <p:nvPr/>
              </p:nvSpPr>
              <p:spPr>
                <a:xfrm>
                  <a:off x="3869116" y="2501788"/>
                  <a:ext cx="664106" cy="453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8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800" b="0" i="1" smtClean="0">
                                <a:latin typeface="Cambria Math"/>
                              </a:rPr>
                              <m:t>𝐸𝐸</m:t>
                            </m:r>
                          </m:sub>
                        </m:sSub>
                      </m:oMath>
                    </m:oMathPara>
                  </a14:m>
                  <a:endParaRPr lang="es-CR" sz="800" dirty="0"/>
                </a:p>
              </p:txBody>
            </p:sp>
          </mc:Choice>
          <mc:Fallback xmlns="">
            <p:sp>
              <p:nvSpPr>
                <p:cNvPr id="8" name="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9119" y="2501788"/>
                  <a:ext cx="492379" cy="307777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8 CuadroTexto"/>
                <p:cNvSpPr txBox="1"/>
                <p:nvPr/>
              </p:nvSpPr>
              <p:spPr>
                <a:xfrm>
                  <a:off x="2206572" y="4978971"/>
                  <a:ext cx="664106" cy="453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8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800" b="0" i="1" smtClean="0">
                                <a:latin typeface="Cambria Math"/>
                              </a:rPr>
                              <m:t>𝐸𝐸</m:t>
                            </m:r>
                          </m:sub>
                        </m:sSub>
                      </m:oMath>
                    </m:oMathPara>
                  </a14:m>
                  <a:endParaRPr lang="es-CR" sz="800" dirty="0"/>
                </a:p>
              </p:txBody>
            </p:sp>
          </mc:Choice>
          <mc:Fallback xmlns="">
            <p:sp>
              <p:nvSpPr>
                <p:cNvPr id="9" name="8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6574" y="4978972"/>
                  <a:ext cx="492379" cy="307777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9 CuadroTexto"/>
                <p:cNvSpPr txBox="1"/>
                <p:nvPr/>
              </p:nvSpPr>
              <p:spPr>
                <a:xfrm>
                  <a:off x="3324927" y="2899247"/>
                  <a:ext cx="590485" cy="453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800" b="0" i="1" smtClean="0">
                                <a:latin typeface="Cambria Math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s-CR" sz="800" dirty="0"/>
                </a:p>
              </p:txBody>
            </p:sp>
          </mc:Choice>
          <mc:Fallback xmlns="">
            <p:sp>
              <p:nvSpPr>
                <p:cNvPr id="10" name="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927" y="2899247"/>
                  <a:ext cx="590485" cy="453898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10 CuadroTexto"/>
                <p:cNvSpPr txBox="1"/>
                <p:nvPr/>
              </p:nvSpPr>
              <p:spPr>
                <a:xfrm>
                  <a:off x="1023365" y="2842220"/>
                  <a:ext cx="581284" cy="453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800" b="0" i="1" smtClean="0">
                                <a:latin typeface="Cambria Math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s-CR" sz="800" dirty="0"/>
                </a:p>
              </p:txBody>
            </p:sp>
          </mc:Choice>
          <mc:Fallback xmlns="">
            <p:sp>
              <p:nvSpPr>
                <p:cNvPr id="11" name="1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365" y="2842220"/>
                  <a:ext cx="581284" cy="453898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0" name="199 Grupo"/>
          <p:cNvGrpSpPr/>
          <p:nvPr/>
        </p:nvGrpSpPr>
        <p:grpSpPr>
          <a:xfrm>
            <a:off x="7703167" y="3051306"/>
            <a:ext cx="1836599" cy="1527662"/>
            <a:chOff x="8309676" y="2029991"/>
            <a:chExt cx="1836599" cy="1527662"/>
          </a:xfrm>
        </p:grpSpPr>
        <p:sp>
          <p:nvSpPr>
            <p:cNvPr id="201" name="200 Rectángulo"/>
            <p:cNvSpPr/>
            <p:nvPr/>
          </p:nvSpPr>
          <p:spPr>
            <a:xfrm flipH="1">
              <a:off x="8362876" y="2408452"/>
              <a:ext cx="1721680" cy="10238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202" name="201 Grupo"/>
            <p:cNvGrpSpPr/>
            <p:nvPr/>
          </p:nvGrpSpPr>
          <p:grpSpPr>
            <a:xfrm flipH="1">
              <a:off x="8686090" y="2641528"/>
              <a:ext cx="50887" cy="537020"/>
              <a:chOff x="4755833" y="1260500"/>
              <a:chExt cx="76507" cy="798156"/>
            </a:xfrm>
          </p:grpSpPr>
          <p:grpSp>
            <p:nvGrpSpPr>
              <p:cNvPr id="214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217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5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1427" cy="1996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Straight Arrow Connector 47">
              <a:extLst>
                <a:ext uri="{FF2B5EF4-FFF2-40B4-BE49-F238E27FC236}">
                  <a16:creationId xmlns="" xmlns:a16="http://schemas.microsoft.com/office/drawing/2014/main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20646" y="3315194"/>
              <a:ext cx="1736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724618" y="2641528"/>
              <a:ext cx="8276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8309676" y="2915787"/>
                  <a:ext cx="25750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5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9676" y="2915787"/>
                  <a:ext cx="257506" cy="215444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l="-19048" r="-4762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188">
                  <a:extLst>
                    <a:ext uri="{FF2B5EF4-FFF2-40B4-BE49-F238E27FC236}">
                      <a16:creationId xmlns="" xmlns:a16="http://schemas.microsoft.com/office/drawing/2014/main" id="{06655FCD-4B88-4C83-BB3E-E67C8978FDB3}"/>
                    </a:ext>
                  </a:extLst>
                </p:cNvPr>
                <p:cNvSpPr txBox="1"/>
                <p:nvPr/>
              </p:nvSpPr>
              <p:spPr>
                <a:xfrm>
                  <a:off x="8821489" y="2912863"/>
                  <a:ext cx="2933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𝑖𝑒</m:t>
                            </m:r>
                            <m:r>
                              <a:rPr lang="es-CR" sz="12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06" name="TextBox 18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655FCD-4B88-4C83-BB3E-E67C8978F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489" y="2912863"/>
                  <a:ext cx="293350" cy="184666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l="-14583" r="-2083" b="-1290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7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endCxn id="212" idx="0"/>
            </p:cNvCxnSpPr>
            <p:nvPr/>
          </p:nvCxnSpPr>
          <p:spPr>
            <a:xfrm>
              <a:off x="9554056" y="2640091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207 Grupo"/>
            <p:cNvGrpSpPr/>
            <p:nvPr/>
          </p:nvGrpSpPr>
          <p:grpSpPr>
            <a:xfrm>
              <a:off x="9450474" y="2897177"/>
              <a:ext cx="207163" cy="347217"/>
              <a:chOff x="2173184" y="3373444"/>
              <a:chExt cx="308759" cy="516058"/>
            </a:xfrm>
          </p:grpSpPr>
          <p:sp>
            <p:nvSpPr>
              <p:cNvPr id="212" name="211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213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9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212" idx="4"/>
            </p:cNvCxnSpPr>
            <p:nvPr/>
          </p:nvCxnSpPr>
          <p:spPr>
            <a:xfrm>
              <a:off x="9554056" y="3244394"/>
              <a:ext cx="0" cy="313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 flipH="1">
                  <a:off x="9689996" y="3005890"/>
                  <a:ext cx="45627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0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689996" y="3005890"/>
                  <a:ext cx="456279" cy="215444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l="-8000" r="-4000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Straight Connector 218">
              <a:extLst>
                <a:ext uri="{FF2B5EF4-FFF2-40B4-BE49-F238E27FC236}">
                  <a16:creationId xmlns="" xmlns:a16="http://schemas.microsoft.com/office/drawing/2014/main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9148876" y="2029991"/>
              <a:ext cx="0" cy="6115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8799633" y="4474603"/>
            <a:ext cx="292187" cy="249891"/>
            <a:chOff x="6176852" y="2698817"/>
            <a:chExt cx="292187" cy="249891"/>
          </a:xfrm>
        </p:grpSpPr>
        <p:cxnSp>
          <p:nvCxnSpPr>
            <p:cNvPr id="258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2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5404113" y="4209093"/>
            <a:ext cx="26998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266 Rectángulo"/>
          <p:cNvSpPr/>
          <p:nvPr/>
        </p:nvSpPr>
        <p:spPr>
          <a:xfrm>
            <a:off x="8260305" y="5242877"/>
            <a:ext cx="2393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R" sz="1400" dirty="0"/>
              <a:t>Amplificador </a:t>
            </a:r>
            <a:r>
              <a:rPr lang="es-CR" sz="1400" dirty="0" smtClean="0"/>
              <a:t>de Alta Ganancia</a:t>
            </a:r>
            <a:endParaRPr lang="es-CR" sz="1400" dirty="0"/>
          </a:p>
        </p:txBody>
      </p:sp>
      <p:sp>
        <p:nvSpPr>
          <p:cNvPr id="268" name="267 Rectángulo"/>
          <p:cNvSpPr/>
          <p:nvPr/>
        </p:nvSpPr>
        <p:spPr>
          <a:xfrm>
            <a:off x="1287068" y="6104165"/>
            <a:ext cx="19396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R" sz="1400" dirty="0"/>
              <a:t>Amplificador </a:t>
            </a:r>
            <a:r>
              <a:rPr lang="es-CR" sz="1400" dirty="0" smtClean="0"/>
              <a:t>Diferencial</a:t>
            </a:r>
            <a:endParaRPr lang="es-CR" sz="1400" dirty="0"/>
          </a:p>
        </p:txBody>
      </p:sp>
      <p:grpSp>
        <p:nvGrpSpPr>
          <p:cNvPr id="269" name="268 Grupo"/>
          <p:cNvGrpSpPr/>
          <p:nvPr/>
        </p:nvGrpSpPr>
        <p:grpSpPr>
          <a:xfrm>
            <a:off x="9148089" y="2221898"/>
            <a:ext cx="1805036" cy="1198419"/>
            <a:chOff x="8341239" y="2359234"/>
            <a:chExt cx="1805036" cy="1198419"/>
          </a:xfrm>
        </p:grpSpPr>
        <p:sp>
          <p:nvSpPr>
            <p:cNvPr id="270" name="269 Rectángulo"/>
            <p:cNvSpPr/>
            <p:nvPr/>
          </p:nvSpPr>
          <p:spPr>
            <a:xfrm flipH="1">
              <a:off x="8362876" y="2359234"/>
              <a:ext cx="1721680" cy="10731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271" name="270 Grupo"/>
            <p:cNvGrpSpPr/>
            <p:nvPr/>
          </p:nvGrpSpPr>
          <p:grpSpPr>
            <a:xfrm flipH="1">
              <a:off x="8686090" y="2641528"/>
              <a:ext cx="50887" cy="537020"/>
              <a:chOff x="4755833" y="1260500"/>
              <a:chExt cx="76507" cy="798156"/>
            </a:xfrm>
          </p:grpSpPr>
          <p:grpSp>
            <p:nvGrpSpPr>
              <p:cNvPr id="283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286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4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1427" cy="1996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2" name="Straight Arrow Connector 47">
              <a:extLst>
                <a:ext uri="{FF2B5EF4-FFF2-40B4-BE49-F238E27FC236}">
                  <a16:creationId xmlns="" xmlns:a16="http://schemas.microsoft.com/office/drawing/2014/main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20646" y="3315194"/>
              <a:ext cx="1736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724618" y="2641528"/>
              <a:ext cx="8276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8341239" y="2939287"/>
                  <a:ext cx="25750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4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239" y="2939287"/>
                  <a:ext cx="257506" cy="215444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l="-19048" r="-4762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188">
                  <a:extLst>
                    <a:ext uri="{FF2B5EF4-FFF2-40B4-BE49-F238E27FC236}">
                      <a16:creationId xmlns="" xmlns:a16="http://schemas.microsoft.com/office/drawing/2014/main" id="{06655FCD-4B88-4C83-BB3E-E67C8978FDB3}"/>
                    </a:ext>
                  </a:extLst>
                </p:cNvPr>
                <p:cNvSpPr txBox="1"/>
                <p:nvPr/>
              </p:nvSpPr>
              <p:spPr>
                <a:xfrm>
                  <a:off x="8821490" y="2912863"/>
                  <a:ext cx="2933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𝑖𝑒</m:t>
                            </m:r>
                            <m:r>
                              <a:rPr lang="es-CR" sz="12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5" name="TextBox 18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655FCD-4B88-4C83-BB3E-E67C8978F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490" y="2912863"/>
                  <a:ext cx="293350" cy="184666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l="-12245" r="-2041" b="-1290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6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endCxn id="281" idx="0"/>
            </p:cNvCxnSpPr>
            <p:nvPr/>
          </p:nvCxnSpPr>
          <p:spPr>
            <a:xfrm>
              <a:off x="9554056" y="2640091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7" name="276 Grupo"/>
            <p:cNvGrpSpPr/>
            <p:nvPr/>
          </p:nvGrpSpPr>
          <p:grpSpPr>
            <a:xfrm>
              <a:off x="9450474" y="2897177"/>
              <a:ext cx="207163" cy="347217"/>
              <a:chOff x="2173184" y="3373444"/>
              <a:chExt cx="308759" cy="516058"/>
            </a:xfrm>
          </p:grpSpPr>
          <p:sp>
            <p:nvSpPr>
              <p:cNvPr id="281" name="280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282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8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281" idx="4"/>
            </p:cNvCxnSpPr>
            <p:nvPr/>
          </p:nvCxnSpPr>
          <p:spPr>
            <a:xfrm>
              <a:off x="9554056" y="3244394"/>
              <a:ext cx="0" cy="313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 flipH="1">
                  <a:off x="9689996" y="3005890"/>
                  <a:ext cx="45627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9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689996" y="3005890"/>
                  <a:ext cx="456279" cy="215444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l="-9333" r="-2667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0" name="Straight Connector 218">
              <a:extLst>
                <a:ext uri="{FF2B5EF4-FFF2-40B4-BE49-F238E27FC236}">
                  <a16:creationId xmlns="" xmlns:a16="http://schemas.microsoft.com/office/drawing/2014/main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9148876" y="2382104"/>
              <a:ext cx="0" cy="2594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5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8542361" y="3057485"/>
            <a:ext cx="9829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2616841" y="2257157"/>
            <a:ext cx="73388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91 Grupo"/>
          <p:cNvGrpSpPr/>
          <p:nvPr/>
        </p:nvGrpSpPr>
        <p:grpSpPr>
          <a:xfrm>
            <a:off x="10227205" y="3414471"/>
            <a:ext cx="292187" cy="917899"/>
            <a:chOff x="10240288" y="3432730"/>
            <a:chExt cx="292187" cy="917899"/>
          </a:xfrm>
        </p:grpSpPr>
        <p:grpSp>
          <p:nvGrpSpPr>
            <p:cNvPr id="297" name="Group 135">
              <a:extLst>
                <a:ext uri="{FF2B5EF4-FFF2-40B4-BE49-F238E27FC236}">
                  <a16:creationId xmlns="" xmlns:a16="http://schemas.microsoft.com/office/drawing/2014/main" id="{D8D775AA-505E-4D39-AF1F-3B88F05CF36F}"/>
                </a:ext>
              </a:extLst>
            </p:cNvPr>
            <p:cNvGrpSpPr/>
            <p:nvPr/>
          </p:nvGrpSpPr>
          <p:grpSpPr>
            <a:xfrm rot="5400000">
              <a:off x="10238976" y="3906556"/>
              <a:ext cx="290336" cy="76507"/>
              <a:chOff x="7529811" y="3713163"/>
              <a:chExt cx="640072" cy="158750"/>
            </a:xfrm>
          </p:grpSpPr>
          <p:cxnSp>
            <p:nvCxnSpPr>
              <p:cNvPr id="298" name="Straight Connector 136">
                <a:extLst>
                  <a:ext uri="{FF2B5EF4-FFF2-40B4-BE49-F238E27FC236}">
                    <a16:creationId xmlns="" xmlns:a16="http://schemas.microsoft.com/office/drawing/2014/main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137">
                <a:extLst>
                  <a:ext uri="{FF2B5EF4-FFF2-40B4-BE49-F238E27FC236}">
                    <a16:creationId xmlns="" xmlns:a16="http://schemas.microsoft.com/office/drawing/2014/main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138">
                <a:extLst>
                  <a:ext uri="{FF2B5EF4-FFF2-40B4-BE49-F238E27FC236}">
                    <a16:creationId xmlns="" xmlns:a16="http://schemas.microsoft.com/office/drawing/2014/main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139">
                <a:extLst>
                  <a:ext uri="{FF2B5EF4-FFF2-40B4-BE49-F238E27FC236}">
                    <a16:creationId xmlns="" xmlns:a16="http://schemas.microsoft.com/office/drawing/2014/main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140">
                <a:extLst>
                  <a:ext uri="{FF2B5EF4-FFF2-40B4-BE49-F238E27FC236}">
                    <a16:creationId xmlns="" xmlns:a16="http://schemas.microsoft.com/office/drawing/2014/main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141">
                <a:extLst>
                  <a:ext uri="{FF2B5EF4-FFF2-40B4-BE49-F238E27FC236}">
                    <a16:creationId xmlns="" xmlns:a16="http://schemas.microsoft.com/office/drawing/2014/main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142">
                <a:extLst>
                  <a:ext uri="{FF2B5EF4-FFF2-40B4-BE49-F238E27FC236}">
                    <a16:creationId xmlns="" xmlns:a16="http://schemas.microsoft.com/office/drawing/2014/main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143">
                <a:extLst>
                  <a:ext uri="{FF2B5EF4-FFF2-40B4-BE49-F238E27FC236}">
                    <a16:creationId xmlns="" xmlns:a16="http://schemas.microsoft.com/office/drawing/2014/main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144">
                <a:extLst>
                  <a:ext uri="{FF2B5EF4-FFF2-40B4-BE49-F238E27FC236}">
                    <a16:creationId xmlns="" xmlns:a16="http://schemas.microsoft.com/office/drawing/2014/main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3" name="Straight Connector 218">
              <a:extLst>
                <a:ext uri="{FF2B5EF4-FFF2-40B4-BE49-F238E27FC236}">
                  <a16:creationId xmlns="" xmlns:a16="http://schemas.microsoft.com/office/drawing/2014/main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10369139" y="3432730"/>
              <a:ext cx="0" cy="3669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4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10240288" y="4100738"/>
              <a:ext cx="292187" cy="249891"/>
              <a:chOff x="6176852" y="2698817"/>
              <a:chExt cx="292187" cy="249891"/>
            </a:xfrm>
          </p:grpSpPr>
          <p:cxnSp>
            <p:nvCxnSpPr>
              <p:cNvPr id="315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185">
                <a:extLst>
                  <a:ext uri="{FF2B5EF4-FFF2-40B4-BE49-F238E27FC236}">
                    <a16:creationId xmlns="" xmlns:a16="http://schemas.microsoft.com/office/drawing/2014/main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10548912" y="3840401"/>
                <a:ext cx="2090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9" name="TextBox 18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912" y="3840401"/>
                <a:ext cx="209096" cy="184666"/>
              </a:xfrm>
              <a:prstGeom prst="rect">
                <a:avLst/>
              </a:prstGeom>
              <a:blipFill rotWithShape="1">
                <a:blip r:embed="rId34"/>
                <a:stretch>
                  <a:fillRect l="-14286" r="-5714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262 Rectángulo"/>
          <p:cNvSpPr/>
          <p:nvPr/>
        </p:nvSpPr>
        <p:spPr>
          <a:xfrm>
            <a:off x="454323" y="43919"/>
            <a:ext cx="2015797" cy="2104613"/>
          </a:xfrm>
          <a:prstGeom prst="rect">
            <a:avLst/>
          </a:prstGeom>
          <a:solidFill>
            <a:srgbClr val="E2F0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4918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18 Grupo"/>
          <p:cNvGrpSpPr/>
          <p:nvPr/>
        </p:nvGrpSpPr>
        <p:grpSpPr>
          <a:xfrm flipH="1">
            <a:off x="4494089" y="4545982"/>
            <a:ext cx="1885143" cy="1179339"/>
            <a:chOff x="7223220" y="4582991"/>
            <a:chExt cx="2070857" cy="1295627"/>
          </a:xfrm>
        </p:grpSpPr>
        <p:sp>
          <p:nvSpPr>
            <p:cNvPr id="20" name="19 Rectángulo"/>
            <p:cNvSpPr/>
            <p:nvPr/>
          </p:nvSpPr>
          <p:spPr>
            <a:xfrm>
              <a:off x="7382447" y="4582991"/>
              <a:ext cx="1668720" cy="12956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21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8848436" y="4690860"/>
              <a:ext cx="1" cy="2041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21 Grupo"/>
            <p:cNvGrpSpPr/>
            <p:nvPr/>
          </p:nvGrpSpPr>
          <p:grpSpPr>
            <a:xfrm>
              <a:off x="8002387" y="4690860"/>
              <a:ext cx="51333" cy="569348"/>
              <a:chOff x="4755833" y="1260500"/>
              <a:chExt cx="76507" cy="846204"/>
            </a:xfrm>
          </p:grpSpPr>
          <p:grpSp>
            <p:nvGrpSpPr>
              <p:cNvPr id="34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37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2854" cy="247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22 Grupo"/>
            <p:cNvGrpSpPr/>
            <p:nvPr/>
          </p:nvGrpSpPr>
          <p:grpSpPr>
            <a:xfrm>
              <a:off x="8744855" y="4895042"/>
              <a:ext cx="207163" cy="347217"/>
              <a:chOff x="2173184" y="3373444"/>
              <a:chExt cx="308759" cy="516058"/>
            </a:xfrm>
          </p:grpSpPr>
          <p:sp>
            <p:nvSpPr>
              <p:cNvPr id="32" name="31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33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32" idx="4"/>
            </p:cNvCxnSpPr>
            <p:nvPr/>
          </p:nvCxnSpPr>
          <p:spPr>
            <a:xfrm>
              <a:off x="8848437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024724" y="5513834"/>
              <a:ext cx="8237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027562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7223220" y="4679680"/>
              <a:ext cx="80150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411292" y="5513834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7642993" y="4791630"/>
                  <a:ext cx="282874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8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7999" y="4791630"/>
                  <a:ext cx="237867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0513" r="-12821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47">
              <a:extLst>
                <a:ext uri="{FF2B5EF4-FFF2-40B4-BE49-F238E27FC236}">
                  <a16:creationId xmlns="" xmlns:a16="http://schemas.microsoft.com/office/drawing/2014/main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680" y="4744999"/>
              <a:ext cx="1751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9025290" y="4958140"/>
                  <a:ext cx="268787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5290" y="4958140"/>
                  <a:ext cx="268787" cy="23668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7500" r="-7500" b="-1142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45 Grupo"/>
          <p:cNvGrpSpPr/>
          <p:nvPr/>
        </p:nvGrpSpPr>
        <p:grpSpPr>
          <a:xfrm>
            <a:off x="414086" y="4559464"/>
            <a:ext cx="1926385" cy="1179339"/>
            <a:chOff x="7195287" y="4582991"/>
            <a:chExt cx="2097755" cy="1295627"/>
          </a:xfrm>
        </p:grpSpPr>
        <p:sp>
          <p:nvSpPr>
            <p:cNvPr id="47" name="46 Rectángulo"/>
            <p:cNvSpPr/>
            <p:nvPr/>
          </p:nvSpPr>
          <p:spPr>
            <a:xfrm>
              <a:off x="7377546" y="4582991"/>
              <a:ext cx="1650542" cy="12956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48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>
              <a:off x="8848437" y="4637956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48 Grupo"/>
            <p:cNvGrpSpPr/>
            <p:nvPr/>
          </p:nvGrpSpPr>
          <p:grpSpPr>
            <a:xfrm>
              <a:off x="8002387" y="4690860"/>
              <a:ext cx="51333" cy="569348"/>
              <a:chOff x="4755833" y="1260500"/>
              <a:chExt cx="76507" cy="846204"/>
            </a:xfrm>
          </p:grpSpPr>
          <p:grpSp>
            <p:nvGrpSpPr>
              <p:cNvPr id="61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64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2854" cy="247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49 Grupo"/>
            <p:cNvGrpSpPr/>
            <p:nvPr/>
          </p:nvGrpSpPr>
          <p:grpSpPr>
            <a:xfrm>
              <a:off x="8744855" y="4895042"/>
              <a:ext cx="207163" cy="347217"/>
              <a:chOff x="2173184" y="3373444"/>
              <a:chExt cx="308759" cy="516058"/>
            </a:xfrm>
          </p:grpSpPr>
          <p:sp>
            <p:nvSpPr>
              <p:cNvPr id="59" name="58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60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59" idx="4"/>
            </p:cNvCxnSpPr>
            <p:nvPr/>
          </p:nvCxnSpPr>
          <p:spPr>
            <a:xfrm>
              <a:off x="8848437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024724" y="5513834"/>
              <a:ext cx="8237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027562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7195287" y="4679680"/>
              <a:ext cx="8294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411292" y="5513834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7668360" y="4791630"/>
                  <a:ext cx="280414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5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360" y="4791630"/>
                  <a:ext cx="257506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9048" r="-4762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47">
              <a:extLst>
                <a:ext uri="{FF2B5EF4-FFF2-40B4-BE49-F238E27FC236}">
                  <a16:creationId xmlns="" xmlns:a16="http://schemas.microsoft.com/office/drawing/2014/main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680" y="4744999"/>
              <a:ext cx="1751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9026593" y="4943049"/>
                  <a:ext cx="266449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8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593" y="4943049"/>
                  <a:ext cx="266449" cy="23668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0000" r="-5000" b="-1142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135">
            <a:extLst>
              <a:ext uri="{FF2B5EF4-FFF2-40B4-BE49-F238E27FC236}">
                <a16:creationId xmlns="" xmlns:a16="http://schemas.microsoft.com/office/drawing/2014/main" id="{D8D775AA-505E-4D39-AF1F-3B88F05CF36F}"/>
              </a:ext>
            </a:extLst>
          </p:cNvPr>
          <p:cNvGrpSpPr/>
          <p:nvPr/>
        </p:nvGrpSpPr>
        <p:grpSpPr>
          <a:xfrm rot="5400000">
            <a:off x="3333263" y="6071467"/>
            <a:ext cx="264277" cy="70257"/>
            <a:chOff x="7529811" y="3713163"/>
            <a:chExt cx="640072" cy="158750"/>
          </a:xfrm>
        </p:grpSpPr>
        <p:cxnSp>
          <p:nvCxnSpPr>
            <p:cNvPr id="74" name="Straight Connector 136">
              <a:extLst>
                <a:ext uri="{FF2B5EF4-FFF2-40B4-BE49-F238E27FC236}">
                  <a16:creationId xmlns="" xmlns:a16="http://schemas.microsoft.com/office/drawing/2014/main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137">
              <a:extLst>
                <a:ext uri="{FF2B5EF4-FFF2-40B4-BE49-F238E27FC236}">
                  <a16:creationId xmlns="" xmlns:a16="http://schemas.microsoft.com/office/drawing/2014/main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138">
              <a:extLst>
                <a:ext uri="{FF2B5EF4-FFF2-40B4-BE49-F238E27FC236}">
                  <a16:creationId xmlns="" xmlns:a16="http://schemas.microsoft.com/office/drawing/2014/main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139">
              <a:extLst>
                <a:ext uri="{FF2B5EF4-FFF2-40B4-BE49-F238E27FC236}">
                  <a16:creationId xmlns="" xmlns:a16="http://schemas.microsoft.com/office/drawing/2014/main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140">
              <a:extLst>
                <a:ext uri="{FF2B5EF4-FFF2-40B4-BE49-F238E27FC236}">
                  <a16:creationId xmlns="" xmlns:a16="http://schemas.microsoft.com/office/drawing/2014/main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141">
              <a:extLst>
                <a:ext uri="{FF2B5EF4-FFF2-40B4-BE49-F238E27FC236}">
                  <a16:creationId xmlns="" xmlns:a16="http://schemas.microsoft.com/office/drawing/2014/main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142">
              <a:extLst>
                <a:ext uri="{FF2B5EF4-FFF2-40B4-BE49-F238E27FC236}">
                  <a16:creationId xmlns="" xmlns:a16="http://schemas.microsoft.com/office/drawing/2014/main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143">
              <a:extLst>
                <a:ext uri="{FF2B5EF4-FFF2-40B4-BE49-F238E27FC236}">
                  <a16:creationId xmlns="" xmlns:a16="http://schemas.microsoft.com/office/drawing/2014/main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144">
              <a:extLst>
                <a:ext uri="{FF2B5EF4-FFF2-40B4-BE49-F238E27FC236}">
                  <a16:creationId xmlns="" xmlns:a16="http://schemas.microsoft.com/office/drawing/2014/main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1531937" y="5658287"/>
            <a:ext cx="37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210">
                <a:extLst>
                  <a:ext uri="{FF2B5EF4-FFF2-40B4-BE49-F238E27FC236}">
                    <a16:creationId xmlns="" xmlns:a16="http://schemas.microsoft.com/office/drawing/2014/main" id="{CFA50FA5-9EC9-4877-B3A4-EE12AA4D6F94}"/>
                  </a:ext>
                </a:extLst>
              </p:cNvPr>
              <p:cNvSpPr txBox="1"/>
              <p:nvPr/>
            </p:nvSpPr>
            <p:spPr>
              <a:xfrm>
                <a:off x="143713" y="4559037"/>
                <a:ext cx="2293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0" name="TextBox 2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FA50FA5-9EC9-4877-B3A4-EE12AA4D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3" y="4559037"/>
                <a:ext cx="229358" cy="215444"/>
              </a:xfrm>
              <a:prstGeom prst="rect">
                <a:avLst/>
              </a:prstGeom>
              <a:blipFill rotWithShape="1">
                <a:blip r:embed="rId7"/>
                <a:stretch>
                  <a:fillRect l="-13514" b="-285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6455341" y="4555859"/>
                <a:ext cx="238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1" name="TextBox 2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341" y="4555859"/>
                <a:ext cx="238142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12821" r="-2564" b="-1111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218">
            <a:extLst>
              <a:ext uri="{FF2B5EF4-FFF2-40B4-BE49-F238E27FC236}">
                <a16:creationId xmlns="" xmlns:a16="http://schemas.microsoft.com/office/drawing/2014/main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3451616" y="5640477"/>
            <a:ext cx="0" cy="3339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3333292" y="6248521"/>
            <a:ext cx="268317" cy="227462"/>
            <a:chOff x="6176852" y="2698817"/>
            <a:chExt cx="292187" cy="249891"/>
          </a:xfrm>
        </p:grpSpPr>
        <p:cxnSp>
          <p:nvCxnSpPr>
            <p:cNvPr id="114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252032" y="4823235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0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032" y="4823235"/>
                <a:ext cx="293350" cy="184666"/>
              </a:xfrm>
              <a:prstGeom prst="rect">
                <a:avLst/>
              </a:prstGeom>
              <a:blipFill rotWithShape="1">
                <a:blip r:embed="rId9"/>
                <a:stretch>
                  <a:fillRect l="-12245" r="-4082" b="-1290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85">
                <a:extLst>
                  <a:ext uri="{FF2B5EF4-FFF2-40B4-BE49-F238E27FC236}">
                    <a16:creationId xmlns="" xmlns:a16="http://schemas.microsoft.com/office/drawing/2014/main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3616703" y="6011550"/>
                <a:ext cx="21679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1" name="TextBox 18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703" y="6011550"/>
                <a:ext cx="216790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13889" r="-5556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5312467" y="4833940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6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467" y="4833940"/>
                <a:ext cx="293350" cy="184666"/>
              </a:xfrm>
              <a:prstGeom prst="rect">
                <a:avLst/>
              </a:prstGeom>
              <a:blipFill rotWithShape="1">
                <a:blip r:embed="rId11"/>
                <a:stretch>
                  <a:fillRect l="-12245" r="-4082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0" name="1029 Grupo"/>
          <p:cNvGrpSpPr/>
          <p:nvPr/>
        </p:nvGrpSpPr>
        <p:grpSpPr>
          <a:xfrm>
            <a:off x="3791699" y="2537662"/>
            <a:ext cx="1592884" cy="2138693"/>
            <a:chOff x="8349970" y="2307066"/>
            <a:chExt cx="1734586" cy="2349577"/>
          </a:xfrm>
        </p:grpSpPr>
        <p:sp>
          <p:nvSpPr>
            <p:cNvPr id="137" name="136 Rectángulo"/>
            <p:cNvSpPr/>
            <p:nvPr/>
          </p:nvSpPr>
          <p:spPr>
            <a:xfrm flipH="1">
              <a:off x="8362876" y="2359234"/>
              <a:ext cx="1721680" cy="10731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138" name="137 Grupo"/>
            <p:cNvGrpSpPr/>
            <p:nvPr/>
          </p:nvGrpSpPr>
          <p:grpSpPr>
            <a:xfrm flipH="1">
              <a:off x="8686090" y="2641528"/>
              <a:ext cx="50887" cy="537020"/>
              <a:chOff x="4755833" y="1260500"/>
              <a:chExt cx="76507" cy="798156"/>
            </a:xfrm>
          </p:grpSpPr>
          <p:grpSp>
            <p:nvGrpSpPr>
              <p:cNvPr id="139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142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1427" cy="1996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Straight Arrow Connector 47">
              <a:extLst>
                <a:ext uri="{FF2B5EF4-FFF2-40B4-BE49-F238E27FC236}">
                  <a16:creationId xmlns="" xmlns:a16="http://schemas.microsoft.com/office/drawing/2014/main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20646" y="3315194"/>
              <a:ext cx="1736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724618" y="2641528"/>
              <a:ext cx="8276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8349970" y="2936596"/>
                  <a:ext cx="280414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3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970" y="2936596"/>
                  <a:ext cx="280414" cy="23668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9048" r="-4762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88">
                  <a:extLst>
                    <a:ext uri="{FF2B5EF4-FFF2-40B4-BE49-F238E27FC236}">
                      <a16:creationId xmlns="" xmlns:a16="http://schemas.microsoft.com/office/drawing/2014/main" id="{06655FCD-4B88-4C83-BB3E-E67C8978FDB3}"/>
                    </a:ext>
                  </a:extLst>
                </p:cNvPr>
                <p:cNvSpPr txBox="1"/>
                <p:nvPr/>
              </p:nvSpPr>
              <p:spPr>
                <a:xfrm>
                  <a:off x="8821489" y="2912863"/>
                  <a:ext cx="319446" cy="2028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𝑖𝑒</m:t>
                            </m:r>
                            <m:r>
                              <a:rPr lang="es-CR" sz="12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59" name="TextBox 18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655FCD-4B88-4C83-BB3E-E67C8978F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489" y="2912863"/>
                  <a:ext cx="319446" cy="20287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2500" r="-4167" b="-1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endCxn id="162" idx="0"/>
            </p:cNvCxnSpPr>
            <p:nvPr/>
          </p:nvCxnSpPr>
          <p:spPr>
            <a:xfrm>
              <a:off x="9554056" y="2640091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160 Grupo"/>
            <p:cNvGrpSpPr/>
            <p:nvPr/>
          </p:nvGrpSpPr>
          <p:grpSpPr>
            <a:xfrm>
              <a:off x="9450474" y="2897177"/>
              <a:ext cx="207163" cy="347217"/>
              <a:chOff x="2173184" y="3373444"/>
              <a:chExt cx="308759" cy="516058"/>
            </a:xfrm>
          </p:grpSpPr>
          <p:sp>
            <p:nvSpPr>
              <p:cNvPr id="162" name="161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163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4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162" idx="4"/>
            </p:cNvCxnSpPr>
            <p:nvPr/>
          </p:nvCxnSpPr>
          <p:spPr>
            <a:xfrm>
              <a:off x="9554056" y="3244394"/>
              <a:ext cx="0" cy="14122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 flipH="1">
                  <a:off x="9689996" y="3005890"/>
                  <a:ext cx="266449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5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689996" y="3005890"/>
                  <a:ext cx="266449" cy="23668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20000" r="-5000" b="-1142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218">
              <a:extLst>
                <a:ext uri="{FF2B5EF4-FFF2-40B4-BE49-F238E27FC236}">
                  <a16:creationId xmlns="" xmlns:a16="http://schemas.microsoft.com/office/drawing/2014/main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9148876" y="2307066"/>
              <a:ext cx="0" cy="334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171 Rectángulo"/>
          <p:cNvSpPr/>
          <p:nvPr/>
        </p:nvSpPr>
        <p:spPr>
          <a:xfrm flipH="1">
            <a:off x="1414940" y="2586413"/>
            <a:ext cx="1581032" cy="976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73" name="Straight Arrow Connector 47">
            <a:extLst>
              <a:ext uri="{FF2B5EF4-FFF2-40B4-BE49-F238E27FC236}">
                <a16:creationId xmlns="" xmlns:a16="http://schemas.microsoft.com/office/drawing/2014/main" id="{CC9920A1-4C43-4BD2-9B16-02E0D726886D}"/>
              </a:ext>
            </a:extLst>
          </p:cNvPr>
          <p:cNvCxnSpPr>
            <a:cxnSpLocks/>
          </p:cNvCxnSpPr>
          <p:nvPr/>
        </p:nvCxnSpPr>
        <p:spPr>
          <a:xfrm flipV="1">
            <a:off x="2719181" y="3429996"/>
            <a:ext cx="160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933188" y="2814971"/>
            <a:ext cx="0" cy="234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177 Grupo"/>
          <p:cNvGrpSpPr/>
          <p:nvPr/>
        </p:nvGrpSpPr>
        <p:grpSpPr>
          <a:xfrm>
            <a:off x="1838074" y="3048991"/>
            <a:ext cx="190239" cy="316053"/>
            <a:chOff x="2173184" y="3373444"/>
            <a:chExt cx="308759" cy="516058"/>
          </a:xfrm>
        </p:grpSpPr>
        <p:sp>
          <p:nvSpPr>
            <p:cNvPr id="179" name="178 Elipse"/>
            <p:cNvSpPr/>
            <p:nvPr/>
          </p:nvSpPr>
          <p:spPr>
            <a:xfrm>
              <a:off x="2173184" y="3373444"/>
              <a:ext cx="308759" cy="516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2000"/>
            </a:p>
          </p:txBody>
        </p:sp>
        <p:cxnSp>
          <p:nvCxnSpPr>
            <p:cNvPr id="180" name="Straight Arrow Connector 195">
              <a:extLst>
                <a:ext uri="{FF2B5EF4-FFF2-40B4-BE49-F238E27FC236}">
                  <a16:creationId xmlns="" xmlns:a16="http://schemas.microsoft.com/office/drawing/2014/main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3" y="3527332"/>
              <a:ext cx="0" cy="267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  <a:stCxn id="179" idx="4"/>
          </p:cNvCxnSpPr>
          <p:nvPr/>
        </p:nvCxnSpPr>
        <p:spPr>
          <a:xfrm>
            <a:off x="1933188" y="3365036"/>
            <a:ext cx="0" cy="1257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218">
            <a:extLst>
              <a:ext uri="{FF2B5EF4-FFF2-40B4-BE49-F238E27FC236}">
                <a16:creationId xmlns="" xmlns:a16="http://schemas.microsoft.com/office/drawing/2014/main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2340185" y="2548951"/>
            <a:ext cx="0" cy="256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1933188" y="2797970"/>
            <a:ext cx="760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183 Grupo"/>
          <p:cNvGrpSpPr/>
          <p:nvPr/>
        </p:nvGrpSpPr>
        <p:grpSpPr>
          <a:xfrm flipH="1">
            <a:off x="2661333" y="2805458"/>
            <a:ext cx="46731" cy="518247"/>
            <a:chOff x="4755833" y="1260500"/>
            <a:chExt cx="76507" cy="846204"/>
          </a:xfrm>
        </p:grpSpPr>
        <p:grpSp>
          <p:nvGrpSpPr>
            <p:cNvPr id="185" name="Group 145">
              <a:extLst>
                <a:ext uri="{FF2B5EF4-FFF2-40B4-BE49-F238E27FC236}">
                  <a16:creationId xmlns="" xmlns:a16="http://schemas.microsoft.com/office/drawing/2014/main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188" name="Straight Connector 146">
                <a:extLst>
                  <a:ext uri="{FF2B5EF4-FFF2-40B4-BE49-F238E27FC236}">
                    <a16:creationId xmlns="" xmlns:a16="http://schemas.microsoft.com/office/drawing/2014/main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47">
                <a:extLst>
                  <a:ext uri="{FF2B5EF4-FFF2-40B4-BE49-F238E27FC236}">
                    <a16:creationId xmlns="" xmlns:a16="http://schemas.microsoft.com/office/drawing/2014/main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48">
                <a:extLst>
                  <a:ext uri="{FF2B5EF4-FFF2-40B4-BE49-F238E27FC236}">
                    <a16:creationId xmlns="" xmlns:a16="http://schemas.microsoft.com/office/drawing/2014/main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49">
                <a:extLst>
                  <a:ext uri="{FF2B5EF4-FFF2-40B4-BE49-F238E27FC236}">
                    <a16:creationId xmlns="" xmlns:a16="http://schemas.microsoft.com/office/drawing/2014/main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50">
                <a:extLst>
                  <a:ext uri="{FF2B5EF4-FFF2-40B4-BE49-F238E27FC236}">
                    <a16:creationId xmlns="" xmlns:a16="http://schemas.microsoft.com/office/drawing/2014/main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51">
                <a:extLst>
                  <a:ext uri="{FF2B5EF4-FFF2-40B4-BE49-F238E27FC236}">
                    <a16:creationId xmlns="" xmlns:a16="http://schemas.microsoft.com/office/drawing/2014/main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52">
                <a:extLst>
                  <a:ext uri="{FF2B5EF4-FFF2-40B4-BE49-F238E27FC236}">
                    <a16:creationId xmlns="" xmlns:a16="http://schemas.microsoft.com/office/drawing/2014/main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53">
                <a:extLst>
                  <a:ext uri="{FF2B5EF4-FFF2-40B4-BE49-F238E27FC236}">
                    <a16:creationId xmlns="" xmlns:a16="http://schemas.microsoft.com/office/drawing/2014/main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54">
                <a:extLst>
                  <a:ext uri="{FF2B5EF4-FFF2-40B4-BE49-F238E27FC236}">
                    <a16:creationId xmlns="" xmlns:a16="http://schemas.microsoft.com/office/drawing/2014/main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6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60500"/>
              <a:ext cx="0" cy="32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93355" y="1859035"/>
              <a:ext cx="2854" cy="2476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2748427" y="3098164"/>
                <a:ext cx="257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7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27" y="3098164"/>
                <a:ext cx="257506" cy="215444"/>
              </a:xfrm>
              <a:prstGeom prst="rect">
                <a:avLst/>
              </a:prstGeom>
              <a:blipFill rotWithShape="1">
                <a:blip r:embed="rId15"/>
                <a:stretch>
                  <a:fillRect l="-19048" r="-4762" b="-1388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2335127" y="3048983"/>
                <a:ext cx="29599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8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127" y="3048983"/>
                <a:ext cx="295996" cy="184666"/>
              </a:xfrm>
              <a:prstGeom prst="rect">
                <a:avLst/>
              </a:prstGeom>
              <a:blipFill rotWithShape="1">
                <a:blip r:embed="rId16"/>
                <a:stretch>
                  <a:fillRect l="-12245" r="-2041" b="-1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 flipH="1">
                <a:off x="1539705" y="3136592"/>
                <a:ext cx="2446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9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39705" y="3136592"/>
                <a:ext cx="244682" cy="215444"/>
              </a:xfrm>
              <a:prstGeom prst="rect">
                <a:avLst/>
              </a:prstGeom>
              <a:blipFill rotWithShape="1">
                <a:blip r:embed="rId17"/>
                <a:stretch>
                  <a:fillRect l="-20000" r="-5000" b="-114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225 Rectángulo"/>
          <p:cNvSpPr/>
          <p:nvPr/>
        </p:nvSpPr>
        <p:spPr>
          <a:xfrm flipH="1">
            <a:off x="2743992" y="3616306"/>
            <a:ext cx="1581032" cy="976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27" name="226 Grupo"/>
          <p:cNvGrpSpPr/>
          <p:nvPr/>
        </p:nvGrpSpPr>
        <p:grpSpPr>
          <a:xfrm flipH="1">
            <a:off x="2984125" y="3792410"/>
            <a:ext cx="46731" cy="518247"/>
            <a:chOff x="4755833" y="1260500"/>
            <a:chExt cx="76507" cy="846204"/>
          </a:xfrm>
        </p:grpSpPr>
        <p:grpSp>
          <p:nvGrpSpPr>
            <p:cNvPr id="228" name="Group 145">
              <a:extLst>
                <a:ext uri="{FF2B5EF4-FFF2-40B4-BE49-F238E27FC236}">
                  <a16:creationId xmlns="" xmlns:a16="http://schemas.microsoft.com/office/drawing/2014/main" id="{D4DFEF69-D5EF-4D17-986D-88F0AB672E55}"/>
                </a:ext>
              </a:extLst>
            </p:cNvPr>
            <p:cNvGrpSpPr/>
            <p:nvPr/>
          </p:nvGrpSpPr>
          <p:grpSpPr>
            <a:xfrm rot="5400000">
              <a:off x="4648919" y="1700258"/>
              <a:ext cx="290336" cy="76507"/>
              <a:chOff x="7529811" y="3713163"/>
              <a:chExt cx="640072" cy="158750"/>
            </a:xfrm>
          </p:grpSpPr>
          <p:cxnSp>
            <p:nvCxnSpPr>
              <p:cNvPr id="231" name="Straight Connector 146">
                <a:extLst>
                  <a:ext uri="{FF2B5EF4-FFF2-40B4-BE49-F238E27FC236}">
                    <a16:creationId xmlns="" xmlns:a16="http://schemas.microsoft.com/office/drawing/2014/main" id="{72EC81D9-7C63-4999-8E63-2D4981817181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147">
                <a:extLst>
                  <a:ext uri="{FF2B5EF4-FFF2-40B4-BE49-F238E27FC236}">
                    <a16:creationId xmlns="" xmlns:a16="http://schemas.microsoft.com/office/drawing/2014/main" id="{A896A59C-9FB8-4DE1-9B19-278F1BB27131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148">
                <a:extLst>
                  <a:ext uri="{FF2B5EF4-FFF2-40B4-BE49-F238E27FC236}">
                    <a16:creationId xmlns="" xmlns:a16="http://schemas.microsoft.com/office/drawing/2014/main" id="{4FDF832B-F649-4A46-BBF5-158C163F6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149">
                <a:extLst>
                  <a:ext uri="{FF2B5EF4-FFF2-40B4-BE49-F238E27FC236}">
                    <a16:creationId xmlns="" xmlns:a16="http://schemas.microsoft.com/office/drawing/2014/main" id="{E7BA4693-9F92-4B5D-8015-3C562B0D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150">
                <a:extLst>
                  <a:ext uri="{FF2B5EF4-FFF2-40B4-BE49-F238E27FC236}">
                    <a16:creationId xmlns="" xmlns:a16="http://schemas.microsoft.com/office/drawing/2014/main" id="{F341326D-8B53-4754-B1A4-B32A04741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151">
                <a:extLst>
                  <a:ext uri="{FF2B5EF4-FFF2-40B4-BE49-F238E27FC236}">
                    <a16:creationId xmlns="" xmlns:a16="http://schemas.microsoft.com/office/drawing/2014/main" id="{DFBE96E3-277E-4309-86A7-520C17B66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152">
                <a:extLst>
                  <a:ext uri="{FF2B5EF4-FFF2-40B4-BE49-F238E27FC236}">
                    <a16:creationId xmlns="" xmlns:a16="http://schemas.microsoft.com/office/drawing/2014/main" id="{9A54FBC8-7DC1-4509-95A8-0C4C6639E2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153">
                <a:extLst>
                  <a:ext uri="{FF2B5EF4-FFF2-40B4-BE49-F238E27FC236}">
                    <a16:creationId xmlns="" xmlns:a16="http://schemas.microsoft.com/office/drawing/2014/main" id="{336FF2B6-1665-4B2B-921E-3F07085A9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154">
                <a:extLst>
                  <a:ext uri="{FF2B5EF4-FFF2-40B4-BE49-F238E27FC236}">
                    <a16:creationId xmlns="" xmlns:a16="http://schemas.microsoft.com/office/drawing/2014/main" id="{89BCA865-BD9C-4BA7-B87E-7BE8CC7D1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9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87" y="1260500"/>
              <a:ext cx="0" cy="321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156">
              <a:extLst>
                <a:ext uri="{FF2B5EF4-FFF2-40B4-BE49-F238E27FC236}">
                  <a16:creationId xmlns="" xmlns:a16="http://schemas.microsoft.com/office/drawing/2014/main" id="{854B5447-E45A-49B2-AE15-8B99E8249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93355" y="1859035"/>
              <a:ext cx="2854" cy="2476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0" name="Straight Arrow Connector 47">
            <a:extLst>
              <a:ext uri="{FF2B5EF4-FFF2-40B4-BE49-F238E27FC236}">
                <a16:creationId xmlns="" xmlns:a16="http://schemas.microsoft.com/office/drawing/2014/main" id="{CC9920A1-4C43-4BD2-9B16-02E0D726886D}"/>
              </a:ext>
            </a:extLst>
          </p:cNvPr>
          <p:cNvCxnSpPr>
            <a:cxnSpLocks/>
          </p:cNvCxnSpPr>
          <p:nvPr/>
        </p:nvCxnSpPr>
        <p:spPr>
          <a:xfrm flipH="1" flipV="1">
            <a:off x="2832197" y="4405617"/>
            <a:ext cx="1594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167">
            <a:extLst>
              <a:ext uri="{FF2B5EF4-FFF2-40B4-BE49-F238E27FC236}">
                <a16:creationId xmlns="" xmlns:a16="http://schemas.microsoft.com/office/drawing/2014/main" id="{CD4D9E9B-DC0C-40C2-9097-3968377B8518}"/>
              </a:ext>
            </a:extLst>
          </p:cNvPr>
          <p:cNvCxnSpPr>
            <a:cxnSpLocks/>
          </p:cNvCxnSpPr>
          <p:nvPr/>
        </p:nvCxnSpPr>
        <p:spPr>
          <a:xfrm>
            <a:off x="3019507" y="3792407"/>
            <a:ext cx="760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2756698" y="4085121"/>
                <a:ext cx="2575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2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698" y="4085121"/>
                <a:ext cx="257506" cy="215444"/>
              </a:xfrm>
              <a:prstGeom prst="rect">
                <a:avLst/>
              </a:prstGeom>
              <a:blipFill rotWithShape="1">
                <a:blip r:embed="rId18"/>
                <a:stretch>
                  <a:fillRect l="-16667" r="-7143" b="-1714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3108466" y="4039389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3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466" y="4039389"/>
                <a:ext cx="293350" cy="184666"/>
              </a:xfrm>
              <a:prstGeom prst="rect">
                <a:avLst/>
              </a:prstGeom>
              <a:blipFill rotWithShape="1">
                <a:blip r:embed="rId19"/>
                <a:stretch>
                  <a:fillRect l="-14583" r="-2083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  <a:endCxn id="246" idx="0"/>
          </p:cNvCxnSpPr>
          <p:nvPr/>
        </p:nvCxnSpPr>
        <p:spPr>
          <a:xfrm>
            <a:off x="3781187" y="3791099"/>
            <a:ext cx="0" cy="234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244 Grupo"/>
          <p:cNvGrpSpPr/>
          <p:nvPr/>
        </p:nvGrpSpPr>
        <p:grpSpPr>
          <a:xfrm>
            <a:off x="3686071" y="4025119"/>
            <a:ext cx="190239" cy="316053"/>
            <a:chOff x="2173184" y="3373444"/>
            <a:chExt cx="308759" cy="516058"/>
          </a:xfrm>
        </p:grpSpPr>
        <p:sp>
          <p:nvSpPr>
            <p:cNvPr id="246" name="245 Elipse"/>
            <p:cNvSpPr/>
            <p:nvPr/>
          </p:nvSpPr>
          <p:spPr>
            <a:xfrm>
              <a:off x="2173184" y="3373444"/>
              <a:ext cx="308759" cy="5160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2000"/>
            </a:p>
          </p:txBody>
        </p:sp>
        <p:cxnSp>
          <p:nvCxnSpPr>
            <p:cNvPr id="247" name="Straight Arrow Connector 195">
              <a:extLst>
                <a:ext uri="{FF2B5EF4-FFF2-40B4-BE49-F238E27FC236}">
                  <a16:creationId xmlns="" xmlns:a16="http://schemas.microsoft.com/office/drawing/2014/main" id="{4AFBE444-E721-4E06-8F0A-DC05D4FE9391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3" y="3527332"/>
              <a:ext cx="0" cy="267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8" name="Straight Connector 168">
            <a:extLst>
              <a:ext uri="{FF2B5EF4-FFF2-40B4-BE49-F238E27FC236}">
                <a16:creationId xmlns="" xmlns:a16="http://schemas.microsoft.com/office/drawing/2014/main" id="{915787FD-D08F-4560-A1AF-C31A37DF315F}"/>
              </a:ext>
            </a:extLst>
          </p:cNvPr>
          <p:cNvCxnSpPr>
            <a:cxnSpLocks/>
            <a:stCxn id="246" idx="4"/>
          </p:cNvCxnSpPr>
          <p:nvPr/>
        </p:nvCxnSpPr>
        <p:spPr>
          <a:xfrm>
            <a:off x="3781187" y="4341164"/>
            <a:ext cx="0" cy="354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 flipH="1">
                <a:off x="3906025" y="4124067"/>
                <a:ext cx="4562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 smtClean="0">
                              <a:latin typeface="Cambria Math"/>
                            </a:rPr>
                            <m:t>5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9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06022" y="4124067"/>
                <a:ext cx="456279" cy="215444"/>
              </a:xfrm>
              <a:prstGeom prst="rect">
                <a:avLst/>
              </a:prstGeom>
              <a:blipFill rotWithShape="1">
                <a:blip r:embed="rId20"/>
                <a:stretch>
                  <a:fillRect l="-9333" r="-2667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0" name="Straight Connector 218">
            <a:extLst>
              <a:ext uri="{FF2B5EF4-FFF2-40B4-BE49-F238E27FC236}">
                <a16:creationId xmlns="" xmlns:a16="http://schemas.microsoft.com/office/drawing/2014/main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3409107" y="3334805"/>
            <a:ext cx="0" cy="457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3647028" y="4638233"/>
            <a:ext cx="268317" cy="227462"/>
            <a:chOff x="6176852" y="2698817"/>
            <a:chExt cx="292187" cy="249891"/>
          </a:xfrm>
        </p:grpSpPr>
        <p:cxnSp>
          <p:nvCxnSpPr>
            <p:cNvPr id="253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2676463" y="3334804"/>
            <a:ext cx="14536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1932184" y="4320173"/>
            <a:ext cx="10816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0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6295036" y="2561770"/>
            <a:ext cx="268317" cy="227462"/>
            <a:chOff x="6176852" y="2698817"/>
            <a:chExt cx="292187" cy="249891"/>
          </a:xfrm>
        </p:grpSpPr>
        <p:cxnSp>
          <p:nvCxnSpPr>
            <p:cNvPr id="301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199 Grupo"/>
          <p:cNvGrpSpPr/>
          <p:nvPr/>
        </p:nvGrpSpPr>
        <p:grpSpPr>
          <a:xfrm>
            <a:off x="7010997" y="3271814"/>
            <a:ext cx="1723839" cy="1390548"/>
            <a:chOff x="8309676" y="2029991"/>
            <a:chExt cx="1877189" cy="1527662"/>
          </a:xfrm>
        </p:grpSpPr>
        <p:sp>
          <p:nvSpPr>
            <p:cNvPr id="201" name="200 Rectángulo"/>
            <p:cNvSpPr/>
            <p:nvPr/>
          </p:nvSpPr>
          <p:spPr>
            <a:xfrm flipH="1">
              <a:off x="8362875" y="2408452"/>
              <a:ext cx="1721680" cy="10238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202" name="201 Grupo"/>
            <p:cNvGrpSpPr/>
            <p:nvPr/>
          </p:nvGrpSpPr>
          <p:grpSpPr>
            <a:xfrm flipH="1">
              <a:off x="8686090" y="2641528"/>
              <a:ext cx="50887" cy="537020"/>
              <a:chOff x="4755833" y="1260500"/>
              <a:chExt cx="76507" cy="798156"/>
            </a:xfrm>
          </p:grpSpPr>
          <p:grpSp>
            <p:nvGrpSpPr>
              <p:cNvPr id="214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217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5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1427" cy="1996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Straight Arrow Connector 47">
              <a:extLst>
                <a:ext uri="{FF2B5EF4-FFF2-40B4-BE49-F238E27FC236}">
                  <a16:creationId xmlns="" xmlns:a16="http://schemas.microsoft.com/office/drawing/2014/main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20646" y="3315194"/>
              <a:ext cx="1736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724618" y="2641528"/>
              <a:ext cx="8276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8309676" y="2915787"/>
                  <a:ext cx="280413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5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9676" y="2915787"/>
                  <a:ext cx="280413" cy="236688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16667" r="-7143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188">
                  <a:extLst>
                    <a:ext uri="{FF2B5EF4-FFF2-40B4-BE49-F238E27FC236}">
                      <a16:creationId xmlns="" xmlns:a16="http://schemas.microsoft.com/office/drawing/2014/main" id="{06655FCD-4B88-4C83-BB3E-E67C8978FDB3}"/>
                    </a:ext>
                  </a:extLst>
                </p:cNvPr>
                <p:cNvSpPr txBox="1"/>
                <p:nvPr/>
              </p:nvSpPr>
              <p:spPr>
                <a:xfrm>
                  <a:off x="8821489" y="2912863"/>
                  <a:ext cx="319446" cy="2028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𝑖𝑒</m:t>
                            </m:r>
                            <m:r>
                              <a:rPr lang="es-CR" sz="12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06" name="TextBox 18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655FCD-4B88-4C83-BB3E-E67C8978F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490" y="2912863"/>
                  <a:ext cx="319446" cy="202875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l="-12500" r="-4167" b="-1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7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endCxn id="212" idx="0"/>
            </p:cNvCxnSpPr>
            <p:nvPr/>
          </p:nvCxnSpPr>
          <p:spPr>
            <a:xfrm>
              <a:off x="9554056" y="2640091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207 Grupo"/>
            <p:cNvGrpSpPr/>
            <p:nvPr/>
          </p:nvGrpSpPr>
          <p:grpSpPr>
            <a:xfrm>
              <a:off x="9450474" y="2897177"/>
              <a:ext cx="207163" cy="347217"/>
              <a:chOff x="2173184" y="3373444"/>
              <a:chExt cx="308759" cy="516058"/>
            </a:xfrm>
          </p:grpSpPr>
          <p:sp>
            <p:nvSpPr>
              <p:cNvPr id="212" name="211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213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9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212" idx="4"/>
            </p:cNvCxnSpPr>
            <p:nvPr/>
          </p:nvCxnSpPr>
          <p:spPr>
            <a:xfrm>
              <a:off x="9554056" y="3244394"/>
              <a:ext cx="0" cy="313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 flipH="1">
                  <a:off x="9689996" y="3005890"/>
                  <a:ext cx="496869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0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689996" y="3005890"/>
                  <a:ext cx="496869" cy="236688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l="-8000" r="-4000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Straight Connector 218">
              <a:extLst>
                <a:ext uri="{FF2B5EF4-FFF2-40B4-BE49-F238E27FC236}">
                  <a16:creationId xmlns="" xmlns:a16="http://schemas.microsoft.com/office/drawing/2014/main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9148876" y="2029991"/>
              <a:ext cx="0" cy="6115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8017896" y="4567357"/>
            <a:ext cx="268317" cy="227462"/>
            <a:chOff x="6176852" y="2698817"/>
            <a:chExt cx="292187" cy="249891"/>
          </a:xfrm>
        </p:grpSpPr>
        <p:cxnSp>
          <p:nvCxnSpPr>
            <p:cNvPr id="258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2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4899760" y="4325685"/>
            <a:ext cx="24793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266 Rectángulo"/>
          <p:cNvSpPr/>
          <p:nvPr/>
        </p:nvSpPr>
        <p:spPr>
          <a:xfrm>
            <a:off x="7424873" y="5266683"/>
            <a:ext cx="2393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R" sz="1400" dirty="0"/>
              <a:t>Amplificador </a:t>
            </a:r>
            <a:r>
              <a:rPr lang="es-CR" sz="1400" dirty="0" smtClean="0"/>
              <a:t>de Alta Ganancia</a:t>
            </a:r>
            <a:endParaRPr lang="es-CR" sz="1400" dirty="0"/>
          </a:p>
        </p:txBody>
      </p:sp>
      <p:sp>
        <p:nvSpPr>
          <p:cNvPr id="268" name="267 Rectángulo"/>
          <p:cNvSpPr/>
          <p:nvPr/>
        </p:nvSpPr>
        <p:spPr>
          <a:xfrm>
            <a:off x="1039823" y="6050668"/>
            <a:ext cx="19396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R" sz="1400" dirty="0"/>
              <a:t>Amplificador </a:t>
            </a:r>
            <a:r>
              <a:rPr lang="es-CR" sz="1400" dirty="0" smtClean="0"/>
              <a:t>Diferencial</a:t>
            </a:r>
            <a:endParaRPr lang="es-CR" sz="1400" dirty="0"/>
          </a:p>
        </p:txBody>
      </p:sp>
      <p:grpSp>
        <p:nvGrpSpPr>
          <p:cNvPr id="269" name="268 Grupo"/>
          <p:cNvGrpSpPr/>
          <p:nvPr/>
        </p:nvGrpSpPr>
        <p:grpSpPr>
          <a:xfrm>
            <a:off x="8337882" y="2516841"/>
            <a:ext cx="1694855" cy="1090856"/>
            <a:chOff x="8341239" y="2359234"/>
            <a:chExt cx="1845627" cy="1198419"/>
          </a:xfrm>
        </p:grpSpPr>
        <p:sp>
          <p:nvSpPr>
            <p:cNvPr id="270" name="269 Rectángulo"/>
            <p:cNvSpPr/>
            <p:nvPr/>
          </p:nvSpPr>
          <p:spPr>
            <a:xfrm flipH="1">
              <a:off x="8362876" y="2359234"/>
              <a:ext cx="1721680" cy="10731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271" name="270 Grupo"/>
            <p:cNvGrpSpPr/>
            <p:nvPr/>
          </p:nvGrpSpPr>
          <p:grpSpPr>
            <a:xfrm flipH="1">
              <a:off x="8686090" y="2641528"/>
              <a:ext cx="50887" cy="537020"/>
              <a:chOff x="4755833" y="1260500"/>
              <a:chExt cx="76507" cy="798156"/>
            </a:xfrm>
          </p:grpSpPr>
          <p:grpSp>
            <p:nvGrpSpPr>
              <p:cNvPr id="283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286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4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1427" cy="1996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2" name="Straight Arrow Connector 47">
              <a:extLst>
                <a:ext uri="{FF2B5EF4-FFF2-40B4-BE49-F238E27FC236}">
                  <a16:creationId xmlns="" xmlns:a16="http://schemas.microsoft.com/office/drawing/2014/main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20646" y="3315194"/>
              <a:ext cx="1736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724618" y="2641528"/>
              <a:ext cx="8276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8341239" y="2939287"/>
                  <a:ext cx="280413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4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239" y="2939287"/>
                  <a:ext cx="280413" cy="236688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l="-19048" r="-4762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188">
                  <a:extLst>
                    <a:ext uri="{FF2B5EF4-FFF2-40B4-BE49-F238E27FC236}">
                      <a16:creationId xmlns="" xmlns:a16="http://schemas.microsoft.com/office/drawing/2014/main" id="{06655FCD-4B88-4C83-BB3E-E67C8978FDB3}"/>
                    </a:ext>
                  </a:extLst>
                </p:cNvPr>
                <p:cNvSpPr txBox="1"/>
                <p:nvPr/>
              </p:nvSpPr>
              <p:spPr>
                <a:xfrm>
                  <a:off x="8821490" y="2912864"/>
                  <a:ext cx="319446" cy="2028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𝑖𝑒</m:t>
                            </m:r>
                            <m:r>
                              <a:rPr lang="es-CR" sz="12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5" name="TextBox 18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655FCD-4B88-4C83-BB3E-E67C8978F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490" y="2912864"/>
                  <a:ext cx="319446" cy="202875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12500" r="-4167" b="-1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6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endCxn id="281" idx="0"/>
            </p:cNvCxnSpPr>
            <p:nvPr/>
          </p:nvCxnSpPr>
          <p:spPr>
            <a:xfrm>
              <a:off x="9554056" y="2640091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7" name="276 Grupo"/>
            <p:cNvGrpSpPr/>
            <p:nvPr/>
          </p:nvGrpSpPr>
          <p:grpSpPr>
            <a:xfrm>
              <a:off x="9450474" y="2897177"/>
              <a:ext cx="207163" cy="347217"/>
              <a:chOff x="2173184" y="3373444"/>
              <a:chExt cx="308759" cy="516058"/>
            </a:xfrm>
          </p:grpSpPr>
          <p:sp>
            <p:nvSpPr>
              <p:cNvPr id="281" name="280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282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8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281" idx="4"/>
            </p:cNvCxnSpPr>
            <p:nvPr/>
          </p:nvCxnSpPr>
          <p:spPr>
            <a:xfrm>
              <a:off x="9554056" y="3244394"/>
              <a:ext cx="0" cy="313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 flipH="1">
                  <a:off x="9689997" y="3005890"/>
                  <a:ext cx="496869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9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689997" y="3005890"/>
                  <a:ext cx="496869" cy="236688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9333" r="-2667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0" name="Straight Connector 218">
              <a:extLst>
                <a:ext uri="{FF2B5EF4-FFF2-40B4-BE49-F238E27FC236}">
                  <a16:creationId xmlns="" xmlns:a16="http://schemas.microsoft.com/office/drawing/2014/main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9148876" y="2382104"/>
              <a:ext cx="0" cy="2594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5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7781636" y="3277438"/>
            <a:ext cx="9026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 flipV="1">
            <a:off x="2340185" y="2537666"/>
            <a:ext cx="8963867" cy="112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91 Grupo"/>
          <p:cNvGrpSpPr/>
          <p:nvPr/>
        </p:nvGrpSpPr>
        <p:grpSpPr>
          <a:xfrm>
            <a:off x="9328844" y="3602376"/>
            <a:ext cx="268317" cy="835514"/>
            <a:chOff x="10240288" y="3432730"/>
            <a:chExt cx="292187" cy="917899"/>
          </a:xfrm>
        </p:grpSpPr>
        <p:grpSp>
          <p:nvGrpSpPr>
            <p:cNvPr id="297" name="Group 135">
              <a:extLst>
                <a:ext uri="{FF2B5EF4-FFF2-40B4-BE49-F238E27FC236}">
                  <a16:creationId xmlns="" xmlns:a16="http://schemas.microsoft.com/office/drawing/2014/main" id="{D8D775AA-505E-4D39-AF1F-3B88F05CF36F}"/>
                </a:ext>
              </a:extLst>
            </p:cNvPr>
            <p:cNvGrpSpPr/>
            <p:nvPr/>
          </p:nvGrpSpPr>
          <p:grpSpPr>
            <a:xfrm rot="5400000">
              <a:off x="10238976" y="3906556"/>
              <a:ext cx="290336" cy="76507"/>
              <a:chOff x="7529811" y="3713163"/>
              <a:chExt cx="640072" cy="158750"/>
            </a:xfrm>
          </p:grpSpPr>
          <p:cxnSp>
            <p:nvCxnSpPr>
              <p:cNvPr id="298" name="Straight Connector 136">
                <a:extLst>
                  <a:ext uri="{FF2B5EF4-FFF2-40B4-BE49-F238E27FC236}">
                    <a16:creationId xmlns="" xmlns:a16="http://schemas.microsoft.com/office/drawing/2014/main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137">
                <a:extLst>
                  <a:ext uri="{FF2B5EF4-FFF2-40B4-BE49-F238E27FC236}">
                    <a16:creationId xmlns="" xmlns:a16="http://schemas.microsoft.com/office/drawing/2014/main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138">
                <a:extLst>
                  <a:ext uri="{FF2B5EF4-FFF2-40B4-BE49-F238E27FC236}">
                    <a16:creationId xmlns="" xmlns:a16="http://schemas.microsoft.com/office/drawing/2014/main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139">
                <a:extLst>
                  <a:ext uri="{FF2B5EF4-FFF2-40B4-BE49-F238E27FC236}">
                    <a16:creationId xmlns="" xmlns:a16="http://schemas.microsoft.com/office/drawing/2014/main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140">
                <a:extLst>
                  <a:ext uri="{FF2B5EF4-FFF2-40B4-BE49-F238E27FC236}">
                    <a16:creationId xmlns="" xmlns:a16="http://schemas.microsoft.com/office/drawing/2014/main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141">
                <a:extLst>
                  <a:ext uri="{FF2B5EF4-FFF2-40B4-BE49-F238E27FC236}">
                    <a16:creationId xmlns="" xmlns:a16="http://schemas.microsoft.com/office/drawing/2014/main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142">
                <a:extLst>
                  <a:ext uri="{FF2B5EF4-FFF2-40B4-BE49-F238E27FC236}">
                    <a16:creationId xmlns="" xmlns:a16="http://schemas.microsoft.com/office/drawing/2014/main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143">
                <a:extLst>
                  <a:ext uri="{FF2B5EF4-FFF2-40B4-BE49-F238E27FC236}">
                    <a16:creationId xmlns="" xmlns:a16="http://schemas.microsoft.com/office/drawing/2014/main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144">
                <a:extLst>
                  <a:ext uri="{FF2B5EF4-FFF2-40B4-BE49-F238E27FC236}">
                    <a16:creationId xmlns="" xmlns:a16="http://schemas.microsoft.com/office/drawing/2014/main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3" name="Straight Connector 218">
              <a:extLst>
                <a:ext uri="{FF2B5EF4-FFF2-40B4-BE49-F238E27FC236}">
                  <a16:creationId xmlns="" xmlns:a16="http://schemas.microsoft.com/office/drawing/2014/main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10369139" y="3432730"/>
              <a:ext cx="0" cy="3669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4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10240288" y="4100738"/>
              <a:ext cx="292187" cy="249891"/>
              <a:chOff x="6176852" y="2698817"/>
              <a:chExt cx="292187" cy="249891"/>
            </a:xfrm>
          </p:grpSpPr>
          <p:cxnSp>
            <p:nvCxnSpPr>
              <p:cNvPr id="315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185">
                <a:extLst>
                  <a:ext uri="{FF2B5EF4-FFF2-40B4-BE49-F238E27FC236}">
                    <a16:creationId xmlns="" xmlns:a16="http://schemas.microsoft.com/office/drawing/2014/main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9624269" y="3990084"/>
                <a:ext cx="2090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9" name="TextBox 18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269" y="3990084"/>
                <a:ext cx="209096" cy="184666"/>
              </a:xfrm>
              <a:prstGeom prst="rect">
                <a:avLst/>
              </a:prstGeom>
              <a:blipFill rotWithShape="1">
                <a:blip r:embed="rId27"/>
                <a:stretch>
                  <a:fillRect l="-17647" r="-5882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0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9442884" y="3750773"/>
            <a:ext cx="9026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11624251" y="4892890"/>
                <a:ext cx="2146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1" name="TextBox 2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4251" y="4892890"/>
                <a:ext cx="214610" cy="215444"/>
              </a:xfrm>
              <a:prstGeom prst="rect">
                <a:avLst/>
              </a:prstGeom>
              <a:blipFill rotWithShape="1">
                <a:blip r:embed="rId28"/>
                <a:stretch>
                  <a:fillRect l="-14286" b="-857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3" name="262 Grupo"/>
          <p:cNvGrpSpPr/>
          <p:nvPr/>
        </p:nvGrpSpPr>
        <p:grpSpPr>
          <a:xfrm>
            <a:off x="9785948" y="2548945"/>
            <a:ext cx="2237366" cy="2213635"/>
            <a:chOff x="7195287" y="3353499"/>
            <a:chExt cx="2436403" cy="2431909"/>
          </a:xfrm>
        </p:grpSpPr>
        <p:sp>
          <p:nvSpPr>
            <p:cNvPr id="265" name="264 Rectángulo"/>
            <p:cNvSpPr/>
            <p:nvPr/>
          </p:nvSpPr>
          <p:spPr>
            <a:xfrm>
              <a:off x="7377546" y="4478203"/>
              <a:ext cx="1650542" cy="12956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266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endCxn id="331" idx="0"/>
            </p:cNvCxnSpPr>
            <p:nvPr/>
          </p:nvCxnSpPr>
          <p:spPr>
            <a:xfrm>
              <a:off x="8848437" y="3353499"/>
              <a:ext cx="0" cy="15415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5" name="304 Grupo"/>
            <p:cNvGrpSpPr/>
            <p:nvPr/>
          </p:nvGrpSpPr>
          <p:grpSpPr>
            <a:xfrm>
              <a:off x="8002387" y="4690860"/>
              <a:ext cx="51333" cy="569348"/>
              <a:chOff x="4755833" y="1260500"/>
              <a:chExt cx="76507" cy="846204"/>
            </a:xfrm>
          </p:grpSpPr>
          <p:grpSp>
            <p:nvGrpSpPr>
              <p:cNvPr id="333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336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4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2854" cy="247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321 Grupo"/>
            <p:cNvGrpSpPr/>
            <p:nvPr/>
          </p:nvGrpSpPr>
          <p:grpSpPr>
            <a:xfrm>
              <a:off x="8744855" y="4895042"/>
              <a:ext cx="207163" cy="347217"/>
              <a:chOff x="2173184" y="3373444"/>
              <a:chExt cx="308759" cy="516058"/>
            </a:xfrm>
          </p:grpSpPr>
          <p:sp>
            <p:nvSpPr>
              <p:cNvPr id="331" name="330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332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3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331" idx="4"/>
            </p:cNvCxnSpPr>
            <p:nvPr/>
          </p:nvCxnSpPr>
          <p:spPr>
            <a:xfrm>
              <a:off x="8848437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024724" y="5513834"/>
              <a:ext cx="8237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027562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7195287" y="4679680"/>
              <a:ext cx="8294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411292" y="5513834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7668360" y="4791630"/>
                  <a:ext cx="280414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8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360" y="4791630"/>
                  <a:ext cx="280414" cy="236688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l="-19048" r="-4762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9" name="Straight Arrow Connector 47">
              <a:extLst>
                <a:ext uri="{FF2B5EF4-FFF2-40B4-BE49-F238E27FC236}">
                  <a16:creationId xmlns="" xmlns:a16="http://schemas.microsoft.com/office/drawing/2014/main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680" y="4744999"/>
              <a:ext cx="1751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9026593" y="4943049"/>
                  <a:ext cx="605097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00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0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593" y="4943049"/>
                  <a:ext cx="605097" cy="236688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l="-5495" r="-3297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345 Grupo"/>
          <p:cNvGrpSpPr/>
          <p:nvPr/>
        </p:nvGrpSpPr>
        <p:grpSpPr>
          <a:xfrm>
            <a:off x="107353" y="43920"/>
            <a:ext cx="3012847" cy="2320057"/>
            <a:chOff x="391020" y="544963"/>
            <a:chExt cx="5543550" cy="4887906"/>
          </a:xfrm>
        </p:grpSpPr>
        <p:pic>
          <p:nvPicPr>
            <p:cNvPr id="347" name="Picture 3"/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20" y="751361"/>
              <a:ext cx="5543550" cy="429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347 CuadroTexto"/>
                <p:cNvSpPr txBox="1"/>
                <p:nvPr/>
              </p:nvSpPr>
              <p:spPr>
                <a:xfrm>
                  <a:off x="3049724" y="544963"/>
                  <a:ext cx="653015" cy="453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8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800" b="0" i="1" smtClean="0">
                                <a:latin typeface="Cambria Math"/>
                              </a:rPr>
                              <m:t>𝐶𝐶</m:t>
                            </m:r>
                          </m:sub>
                        </m:sSub>
                      </m:oMath>
                    </m:oMathPara>
                  </a14:m>
                  <a:endParaRPr lang="es-CR" sz="800" dirty="0"/>
                </a:p>
              </p:txBody>
            </p:sp>
          </mc:Choice>
          <mc:Fallback xmlns="">
            <p:sp>
              <p:nvSpPr>
                <p:cNvPr id="3" name="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723" y="544963"/>
                  <a:ext cx="486607" cy="307777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348 CuadroTexto"/>
                <p:cNvSpPr txBox="1"/>
                <p:nvPr/>
              </p:nvSpPr>
              <p:spPr>
                <a:xfrm>
                  <a:off x="2123446" y="2501788"/>
                  <a:ext cx="664106" cy="453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8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800" b="0" i="1" smtClean="0">
                                <a:latin typeface="Cambria Math"/>
                              </a:rPr>
                              <m:t>𝐸𝐸</m:t>
                            </m:r>
                          </m:sub>
                        </m:sSub>
                      </m:oMath>
                    </m:oMathPara>
                  </a14:m>
                  <a:endParaRPr lang="es-CR" sz="800" dirty="0"/>
                </a:p>
              </p:txBody>
            </p:sp>
          </mc:Choice>
          <mc:Fallback xmlns="">
            <p:sp>
              <p:nvSpPr>
                <p:cNvPr id="7" name="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447" y="2501788"/>
                  <a:ext cx="492379" cy="307777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0" name="349 CuadroTexto"/>
                <p:cNvSpPr txBox="1"/>
                <p:nvPr/>
              </p:nvSpPr>
              <p:spPr>
                <a:xfrm>
                  <a:off x="3869116" y="2501788"/>
                  <a:ext cx="664106" cy="453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8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800" b="0" i="1" smtClean="0">
                                <a:latin typeface="Cambria Math"/>
                              </a:rPr>
                              <m:t>𝐸𝐸</m:t>
                            </m:r>
                          </m:sub>
                        </m:sSub>
                      </m:oMath>
                    </m:oMathPara>
                  </a14:m>
                  <a:endParaRPr lang="es-CR" sz="800" dirty="0"/>
                </a:p>
              </p:txBody>
            </p:sp>
          </mc:Choice>
          <mc:Fallback xmlns="">
            <p:sp>
              <p:nvSpPr>
                <p:cNvPr id="8" name="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9119" y="2501788"/>
                  <a:ext cx="492379" cy="307777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350 CuadroTexto"/>
                <p:cNvSpPr txBox="1"/>
                <p:nvPr/>
              </p:nvSpPr>
              <p:spPr>
                <a:xfrm>
                  <a:off x="2206572" y="4978971"/>
                  <a:ext cx="664106" cy="453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8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800" b="0" i="1" smtClean="0">
                                <a:latin typeface="Cambria Math"/>
                              </a:rPr>
                              <m:t>𝐸𝐸</m:t>
                            </m:r>
                          </m:sub>
                        </m:sSub>
                      </m:oMath>
                    </m:oMathPara>
                  </a14:m>
                  <a:endParaRPr lang="es-CR" sz="800" dirty="0"/>
                </a:p>
              </p:txBody>
            </p:sp>
          </mc:Choice>
          <mc:Fallback xmlns="">
            <p:sp>
              <p:nvSpPr>
                <p:cNvPr id="9" name="8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6574" y="4978972"/>
                  <a:ext cx="492379" cy="307777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2" name="351 CuadroTexto"/>
                <p:cNvSpPr txBox="1"/>
                <p:nvPr/>
              </p:nvSpPr>
              <p:spPr>
                <a:xfrm>
                  <a:off x="3324927" y="2899247"/>
                  <a:ext cx="590485" cy="453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800" b="0" i="1" smtClean="0">
                                <a:latin typeface="Cambria Math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s-CR" sz="800" dirty="0"/>
                </a:p>
              </p:txBody>
            </p:sp>
          </mc:Choice>
          <mc:Fallback xmlns="">
            <p:sp>
              <p:nvSpPr>
                <p:cNvPr id="352" name="351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927" y="2899247"/>
                  <a:ext cx="590485" cy="453898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" name="352 CuadroTexto"/>
                <p:cNvSpPr txBox="1"/>
                <p:nvPr/>
              </p:nvSpPr>
              <p:spPr>
                <a:xfrm>
                  <a:off x="1023365" y="2842220"/>
                  <a:ext cx="581284" cy="453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800" b="0" i="1" smtClean="0">
                                <a:latin typeface="Cambria Math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s-CR" sz="800" dirty="0"/>
                </a:p>
              </p:txBody>
            </p:sp>
          </mc:Choice>
          <mc:Fallback xmlns="">
            <p:sp>
              <p:nvSpPr>
                <p:cNvPr id="353" name="35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365" y="2842220"/>
                  <a:ext cx="581284" cy="453898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4" name="Group 135">
            <a:extLst>
              <a:ext uri="{FF2B5EF4-FFF2-40B4-BE49-F238E27FC236}">
                <a16:creationId xmlns="" xmlns:a16="http://schemas.microsoft.com/office/drawing/2014/main" id="{D8D775AA-505E-4D39-AF1F-3B88F05CF36F}"/>
              </a:ext>
            </a:extLst>
          </p:cNvPr>
          <p:cNvGrpSpPr/>
          <p:nvPr/>
        </p:nvGrpSpPr>
        <p:grpSpPr>
          <a:xfrm rot="5400000">
            <a:off x="10777430" y="5141148"/>
            <a:ext cx="264277" cy="70257"/>
            <a:chOff x="7529811" y="3713163"/>
            <a:chExt cx="640072" cy="158750"/>
          </a:xfrm>
        </p:grpSpPr>
        <p:cxnSp>
          <p:nvCxnSpPr>
            <p:cNvPr id="355" name="Straight Connector 136">
              <a:extLst>
                <a:ext uri="{FF2B5EF4-FFF2-40B4-BE49-F238E27FC236}">
                  <a16:creationId xmlns="" xmlns:a16="http://schemas.microsoft.com/office/drawing/2014/main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137">
              <a:extLst>
                <a:ext uri="{FF2B5EF4-FFF2-40B4-BE49-F238E27FC236}">
                  <a16:creationId xmlns="" xmlns:a16="http://schemas.microsoft.com/office/drawing/2014/main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138">
              <a:extLst>
                <a:ext uri="{FF2B5EF4-FFF2-40B4-BE49-F238E27FC236}">
                  <a16:creationId xmlns="" xmlns:a16="http://schemas.microsoft.com/office/drawing/2014/main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139">
              <a:extLst>
                <a:ext uri="{FF2B5EF4-FFF2-40B4-BE49-F238E27FC236}">
                  <a16:creationId xmlns="" xmlns:a16="http://schemas.microsoft.com/office/drawing/2014/main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140">
              <a:extLst>
                <a:ext uri="{FF2B5EF4-FFF2-40B4-BE49-F238E27FC236}">
                  <a16:creationId xmlns="" xmlns:a16="http://schemas.microsoft.com/office/drawing/2014/main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141">
              <a:extLst>
                <a:ext uri="{FF2B5EF4-FFF2-40B4-BE49-F238E27FC236}">
                  <a16:creationId xmlns="" xmlns:a16="http://schemas.microsoft.com/office/drawing/2014/main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142">
              <a:extLst>
                <a:ext uri="{FF2B5EF4-FFF2-40B4-BE49-F238E27FC236}">
                  <a16:creationId xmlns="" xmlns:a16="http://schemas.microsoft.com/office/drawing/2014/main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143">
              <a:extLst>
                <a:ext uri="{FF2B5EF4-FFF2-40B4-BE49-F238E27FC236}">
                  <a16:creationId xmlns="" xmlns:a16="http://schemas.microsoft.com/office/drawing/2014/main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144">
              <a:extLst>
                <a:ext uri="{FF2B5EF4-FFF2-40B4-BE49-F238E27FC236}">
                  <a16:creationId xmlns="" xmlns:a16="http://schemas.microsoft.com/office/drawing/2014/main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4" name="Straight Connector 218">
            <a:extLst>
              <a:ext uri="{FF2B5EF4-FFF2-40B4-BE49-F238E27FC236}">
                <a16:creationId xmlns="" xmlns:a16="http://schemas.microsoft.com/office/drawing/2014/main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10895783" y="4710158"/>
            <a:ext cx="0" cy="3339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5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10777460" y="5318202"/>
            <a:ext cx="268317" cy="227462"/>
            <a:chOff x="6176852" y="2698817"/>
            <a:chExt cx="292187" cy="249891"/>
          </a:xfrm>
        </p:grpSpPr>
        <p:cxnSp>
          <p:nvCxnSpPr>
            <p:cNvPr id="366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185">
                <a:extLst>
                  <a:ext uri="{FF2B5EF4-FFF2-40B4-BE49-F238E27FC236}">
                    <a16:creationId xmlns="" xmlns:a16="http://schemas.microsoft.com/office/drawing/2014/main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11060869" y="5081231"/>
                <a:ext cx="20255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0" name="TextBox 18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869" y="5081231"/>
                <a:ext cx="202556" cy="184666"/>
              </a:xfrm>
              <a:prstGeom prst="rect">
                <a:avLst/>
              </a:prstGeom>
              <a:blipFill rotWithShape="1">
                <a:blip r:embed="rId38"/>
                <a:stretch>
                  <a:fillRect l="-14706" r="-5882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1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10902622" y="4848006"/>
            <a:ext cx="8551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10631714" y="3990084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2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714" y="3990084"/>
                <a:ext cx="293350" cy="184666"/>
              </a:xfrm>
              <a:prstGeom prst="rect">
                <a:avLst/>
              </a:prstGeom>
              <a:blipFill rotWithShape="1">
                <a:blip r:embed="rId39"/>
                <a:stretch>
                  <a:fillRect l="-12500" r="-4167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3" name="372 Rectángulo"/>
          <p:cNvSpPr/>
          <p:nvPr/>
        </p:nvSpPr>
        <p:spPr>
          <a:xfrm>
            <a:off x="10631716" y="5895378"/>
            <a:ext cx="11578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R" sz="1400" dirty="0"/>
              <a:t>Amplificador </a:t>
            </a:r>
            <a:endParaRPr lang="es-CR" sz="1400" dirty="0" smtClean="0"/>
          </a:p>
          <a:p>
            <a:pPr algn="ctr"/>
            <a:r>
              <a:rPr lang="es-CR" sz="1400" dirty="0" smtClean="0"/>
              <a:t>de Salida</a:t>
            </a:r>
            <a:endParaRPr lang="es-C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5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7809408" y="465133"/>
                <a:ext cx="12823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𝑐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75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408" y="465133"/>
                <a:ext cx="1282338" cy="246221"/>
              </a:xfrm>
              <a:prstGeom prst="rect">
                <a:avLst/>
              </a:prstGeom>
              <a:blipFill rotWithShape="1">
                <a:blip r:embed="rId40"/>
                <a:stretch>
                  <a:fillRect l="-2857" r="-952" b="-1463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6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7786204" y="881857"/>
                <a:ext cx="12823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𝑐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76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204" y="881857"/>
                <a:ext cx="1282338" cy="246221"/>
              </a:xfrm>
              <a:prstGeom prst="rect">
                <a:avLst/>
              </a:prstGeom>
              <a:blipFill rotWithShape="1">
                <a:blip r:embed="rId41"/>
                <a:stretch>
                  <a:fillRect l="-2844" r="-474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7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7760424" y="1269663"/>
                <a:ext cx="1771767" cy="467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600" b="0" i="1" smtClean="0">
                              <a:latin typeface="Cambria Math"/>
                            </a:rPr>
                            <m:t>1275</m:t>
                          </m:r>
                        </m:num>
                        <m:den>
                          <m:r>
                            <a:rPr lang="es-CR" sz="1600" b="0" i="1" smtClean="0">
                              <a:latin typeface="Cambria Math"/>
                            </a:rPr>
                            <m:t>1276</m:t>
                          </m:r>
                        </m:den>
                      </m:f>
                      <m:sSub>
                        <m:sSubPr>
                          <m:ctrlPr>
                            <a:rPr lang="es-C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𝑐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77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424" y="1269663"/>
                <a:ext cx="1771767" cy="467629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13 Rectángulo"/>
              <p:cNvSpPr/>
              <p:nvPr/>
            </p:nvSpPr>
            <p:spPr>
              <a:xfrm>
                <a:off x="9927546" y="435998"/>
                <a:ext cx="1789080" cy="5145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𝑐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s-C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𝑐</m:t>
                          </m:r>
                          <m:r>
                            <a:rPr lang="es-CR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s-CR" sz="1600" b="0" i="1" smtClean="0">
                              <a:latin typeface="Cambria Math"/>
                            </a:rPr>
                            <m:t>5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𝐾</m:t>
                          </m:r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lang="es-CR" sz="1600" dirty="0"/>
              </a:p>
            </p:txBody>
          </p:sp>
        </mc:Choice>
        <mc:Fallback>
          <p:sp>
            <p:nvSpPr>
              <p:cNvPr id="14" name="1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546" y="435998"/>
                <a:ext cx="1789080" cy="514500"/>
              </a:xfrm>
              <a:prstGeom prst="rect">
                <a:avLst/>
              </a:prstGeom>
              <a:blipFill rotWithShape="1">
                <a:blip r:embed="rId4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8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10052822" y="1205492"/>
                <a:ext cx="1113189" cy="422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6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s-CR" sz="16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s-CR" sz="1600" b="0" i="1" smtClean="0">
                              <a:latin typeface="Cambria Math"/>
                            </a:rPr>
                            <m:t>2.5</m:t>
                          </m:r>
                          <m:r>
                            <a:rPr lang="es-CR" sz="1600" i="1">
                              <a:latin typeface="Cambria Math"/>
                            </a:rPr>
                            <m:t>𝐾</m:t>
                          </m:r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/>
                              <a:ea typeface="Cambria Math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lang="es-CR" sz="1600" dirty="0"/>
              </a:p>
            </p:txBody>
          </p:sp>
        </mc:Choice>
        <mc:Fallback>
          <p:sp>
            <p:nvSpPr>
              <p:cNvPr id="378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822" y="1205492"/>
                <a:ext cx="1113189" cy="422167"/>
              </a:xfrm>
              <a:prstGeom prst="rect">
                <a:avLst/>
              </a:prstGeom>
              <a:blipFill rotWithShape="1">
                <a:blip r:embed="rId44"/>
                <a:stretch>
                  <a:fillRect l="-3279" r="-3279" b="-1449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CuadroTexto"/>
              <p:cNvSpPr txBox="1"/>
              <p:nvPr/>
            </p:nvSpPr>
            <p:spPr>
              <a:xfrm>
                <a:off x="3595502" y="972732"/>
                <a:ext cx="2368149" cy="514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=4.38</m:t>
                      </m:r>
                      <m:r>
                        <a:rPr lang="es-CR" sz="16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s-CR" sz="1600" b="0" i="1" smtClean="0">
                              <a:latin typeface="Cambria Math"/>
                            </a:rPr>
                            <m:t>6</m:t>
                          </m:r>
                        </m:sup>
                      </m:sSup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s-CR" sz="1600" b="0" i="1" smtClean="0">
                              <a:latin typeface="Cambria Math"/>
                            </a:rPr>
                            <m:t>7.52</m:t>
                          </m:r>
                        </m:den>
                      </m:f>
                    </m:oMath>
                  </m:oMathPara>
                </a14:m>
                <a:endParaRPr lang="es-CR" sz="1600" dirty="0"/>
              </a:p>
            </p:txBody>
          </p:sp>
        </mc:Choice>
        <mc:Fallback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502" y="972732"/>
                <a:ext cx="2368149" cy="514500"/>
              </a:xfrm>
              <a:prstGeom prst="rect">
                <a:avLst/>
              </a:prstGeom>
              <a:blipFill rotWithShape="1">
                <a:blip r:embed="rId4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54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611540" y="1703759"/>
            <a:ext cx="268317" cy="227462"/>
            <a:chOff x="6176852" y="2698817"/>
            <a:chExt cx="292187" cy="249891"/>
          </a:xfrm>
        </p:grpSpPr>
        <p:cxnSp>
          <p:nvCxnSpPr>
            <p:cNvPr id="301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199 Grupo"/>
          <p:cNvGrpSpPr/>
          <p:nvPr/>
        </p:nvGrpSpPr>
        <p:grpSpPr>
          <a:xfrm>
            <a:off x="1549684" y="2437915"/>
            <a:ext cx="1769293" cy="1390548"/>
            <a:chOff x="8362875" y="2029991"/>
            <a:chExt cx="1926689" cy="1527662"/>
          </a:xfrm>
        </p:grpSpPr>
        <p:sp>
          <p:nvSpPr>
            <p:cNvPr id="201" name="200 Rectángulo"/>
            <p:cNvSpPr/>
            <p:nvPr/>
          </p:nvSpPr>
          <p:spPr>
            <a:xfrm flipH="1">
              <a:off x="8362875" y="2408452"/>
              <a:ext cx="1721680" cy="10238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202" name="201 Grupo"/>
            <p:cNvGrpSpPr/>
            <p:nvPr/>
          </p:nvGrpSpPr>
          <p:grpSpPr>
            <a:xfrm flipH="1">
              <a:off x="8686090" y="2641528"/>
              <a:ext cx="50887" cy="537020"/>
              <a:chOff x="4755833" y="1260500"/>
              <a:chExt cx="76507" cy="798156"/>
            </a:xfrm>
          </p:grpSpPr>
          <p:grpSp>
            <p:nvGrpSpPr>
              <p:cNvPr id="214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217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5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1427" cy="1996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Straight Arrow Connector 47">
              <a:extLst>
                <a:ext uri="{FF2B5EF4-FFF2-40B4-BE49-F238E27FC236}">
                  <a16:creationId xmlns="" xmlns:a16="http://schemas.microsoft.com/office/drawing/2014/main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20646" y="3315194"/>
              <a:ext cx="1736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724618" y="2641528"/>
              <a:ext cx="8276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188">
                  <a:extLst>
                    <a:ext uri="{FF2B5EF4-FFF2-40B4-BE49-F238E27FC236}">
                      <a16:creationId xmlns="" xmlns:a16="http://schemas.microsoft.com/office/drawing/2014/main" id="{06655FCD-4B88-4C83-BB3E-E67C8978FDB3}"/>
                    </a:ext>
                  </a:extLst>
                </p:cNvPr>
                <p:cNvSpPr txBox="1"/>
                <p:nvPr/>
              </p:nvSpPr>
              <p:spPr>
                <a:xfrm>
                  <a:off x="8821490" y="2912863"/>
                  <a:ext cx="319446" cy="2028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𝑖𝑒</m:t>
                            </m:r>
                            <m:r>
                              <a:rPr lang="es-CR" sz="12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06" name="TextBox 18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655FCD-4B88-4C83-BB3E-E67C8978F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490" y="2912863"/>
                  <a:ext cx="319446" cy="20287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500" r="-4167" b="-1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7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endCxn id="212" idx="0"/>
            </p:cNvCxnSpPr>
            <p:nvPr/>
          </p:nvCxnSpPr>
          <p:spPr>
            <a:xfrm>
              <a:off x="9554056" y="2640091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207 Grupo"/>
            <p:cNvGrpSpPr/>
            <p:nvPr/>
          </p:nvGrpSpPr>
          <p:grpSpPr>
            <a:xfrm>
              <a:off x="9450474" y="2897177"/>
              <a:ext cx="207163" cy="347217"/>
              <a:chOff x="2173184" y="3373444"/>
              <a:chExt cx="308759" cy="516058"/>
            </a:xfrm>
          </p:grpSpPr>
          <p:sp>
            <p:nvSpPr>
              <p:cNvPr id="212" name="211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213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9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212" idx="4"/>
            </p:cNvCxnSpPr>
            <p:nvPr/>
          </p:nvCxnSpPr>
          <p:spPr>
            <a:xfrm>
              <a:off x="9554056" y="3244394"/>
              <a:ext cx="0" cy="313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 flipH="1">
                  <a:off x="9792695" y="2976808"/>
                  <a:ext cx="496869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0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792695" y="2976808"/>
                  <a:ext cx="496869" cy="23668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9459" r="-4054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Straight Connector 218">
              <a:extLst>
                <a:ext uri="{FF2B5EF4-FFF2-40B4-BE49-F238E27FC236}">
                  <a16:creationId xmlns="" xmlns:a16="http://schemas.microsoft.com/office/drawing/2014/main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9148876" y="2029991"/>
              <a:ext cx="0" cy="6115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2507744" y="3733458"/>
            <a:ext cx="268317" cy="227462"/>
            <a:chOff x="6176852" y="2698817"/>
            <a:chExt cx="292187" cy="249891"/>
          </a:xfrm>
        </p:grpSpPr>
        <p:cxnSp>
          <p:nvCxnSpPr>
            <p:cNvPr id="258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2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330827" y="3491786"/>
            <a:ext cx="1538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266 Rectángulo"/>
          <p:cNvSpPr/>
          <p:nvPr/>
        </p:nvSpPr>
        <p:spPr>
          <a:xfrm>
            <a:off x="1914721" y="4255105"/>
            <a:ext cx="2393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R" sz="1400" dirty="0"/>
              <a:t>Amplificador </a:t>
            </a:r>
            <a:r>
              <a:rPr lang="es-CR" sz="1400" dirty="0" smtClean="0"/>
              <a:t>de Alta Ganancia</a:t>
            </a:r>
            <a:endParaRPr lang="es-CR" sz="1400" dirty="0"/>
          </a:p>
        </p:txBody>
      </p:sp>
      <p:grpSp>
        <p:nvGrpSpPr>
          <p:cNvPr id="269" name="268 Grupo"/>
          <p:cNvGrpSpPr/>
          <p:nvPr/>
        </p:nvGrpSpPr>
        <p:grpSpPr>
          <a:xfrm>
            <a:off x="2827733" y="1682942"/>
            <a:ext cx="1803103" cy="1090856"/>
            <a:chOff x="8341239" y="2359234"/>
            <a:chExt cx="1963505" cy="1198419"/>
          </a:xfrm>
        </p:grpSpPr>
        <p:sp>
          <p:nvSpPr>
            <p:cNvPr id="374" name="373 Rectángulo"/>
            <p:cNvSpPr/>
            <p:nvPr/>
          </p:nvSpPr>
          <p:spPr>
            <a:xfrm flipH="1">
              <a:off x="8342691" y="2421303"/>
              <a:ext cx="1721680" cy="10731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70" name="269 Rectángulo"/>
            <p:cNvSpPr/>
            <p:nvPr/>
          </p:nvSpPr>
          <p:spPr>
            <a:xfrm flipH="1">
              <a:off x="8362876" y="2359234"/>
              <a:ext cx="1721680" cy="10731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271" name="270 Grupo"/>
            <p:cNvGrpSpPr/>
            <p:nvPr/>
          </p:nvGrpSpPr>
          <p:grpSpPr>
            <a:xfrm flipH="1">
              <a:off x="8686090" y="2641528"/>
              <a:ext cx="50887" cy="537020"/>
              <a:chOff x="4755833" y="1260500"/>
              <a:chExt cx="76507" cy="798156"/>
            </a:xfrm>
          </p:grpSpPr>
          <p:grpSp>
            <p:nvGrpSpPr>
              <p:cNvPr id="283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286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4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1427" cy="1996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2" name="Straight Arrow Connector 47">
              <a:extLst>
                <a:ext uri="{FF2B5EF4-FFF2-40B4-BE49-F238E27FC236}">
                  <a16:creationId xmlns="" xmlns:a16="http://schemas.microsoft.com/office/drawing/2014/main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20646" y="3315194"/>
              <a:ext cx="1736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724618" y="2641528"/>
              <a:ext cx="8276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8341239" y="2939287"/>
                  <a:ext cx="280413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4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239" y="2939287"/>
                  <a:ext cx="280413" cy="23668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9048" r="-4762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188">
                  <a:extLst>
                    <a:ext uri="{FF2B5EF4-FFF2-40B4-BE49-F238E27FC236}">
                      <a16:creationId xmlns="" xmlns:a16="http://schemas.microsoft.com/office/drawing/2014/main" id="{06655FCD-4B88-4C83-BB3E-E67C8978FDB3}"/>
                    </a:ext>
                  </a:extLst>
                </p:cNvPr>
                <p:cNvSpPr txBox="1"/>
                <p:nvPr/>
              </p:nvSpPr>
              <p:spPr>
                <a:xfrm>
                  <a:off x="8821489" y="2912864"/>
                  <a:ext cx="319446" cy="2028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𝑖𝑒</m:t>
                            </m:r>
                            <m:r>
                              <a:rPr lang="es-CR" sz="12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5" name="TextBox 18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655FCD-4B88-4C83-BB3E-E67C8978F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489" y="2912864"/>
                  <a:ext cx="319446" cy="20287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2500" r="-4167" b="-1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6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endCxn id="281" idx="0"/>
            </p:cNvCxnSpPr>
            <p:nvPr/>
          </p:nvCxnSpPr>
          <p:spPr>
            <a:xfrm>
              <a:off x="9554056" y="2640091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7" name="276 Grupo"/>
            <p:cNvGrpSpPr/>
            <p:nvPr/>
          </p:nvGrpSpPr>
          <p:grpSpPr>
            <a:xfrm>
              <a:off x="9450474" y="2897177"/>
              <a:ext cx="207163" cy="347217"/>
              <a:chOff x="2173184" y="3373444"/>
              <a:chExt cx="308759" cy="516058"/>
            </a:xfrm>
          </p:grpSpPr>
          <p:sp>
            <p:nvSpPr>
              <p:cNvPr id="281" name="280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282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8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281" idx="4"/>
            </p:cNvCxnSpPr>
            <p:nvPr/>
          </p:nvCxnSpPr>
          <p:spPr>
            <a:xfrm>
              <a:off x="9554056" y="3244394"/>
              <a:ext cx="0" cy="313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 flipH="1">
                  <a:off x="9807875" y="2989806"/>
                  <a:ext cx="496869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9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807875" y="2989806"/>
                  <a:ext cx="496869" cy="23668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9333" r="-2667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0" name="Straight Connector 218">
              <a:extLst>
                <a:ext uri="{FF2B5EF4-FFF2-40B4-BE49-F238E27FC236}">
                  <a16:creationId xmlns="" xmlns:a16="http://schemas.microsoft.com/office/drawing/2014/main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9148876" y="2382104"/>
              <a:ext cx="0" cy="2594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5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2271484" y="2443539"/>
            <a:ext cx="9026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3571333" y="1703759"/>
            <a:ext cx="22225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91 Grupo"/>
          <p:cNvGrpSpPr/>
          <p:nvPr/>
        </p:nvGrpSpPr>
        <p:grpSpPr>
          <a:xfrm>
            <a:off x="3818696" y="2768477"/>
            <a:ext cx="268317" cy="835514"/>
            <a:chOff x="10240288" y="3432730"/>
            <a:chExt cx="292187" cy="917899"/>
          </a:xfrm>
        </p:grpSpPr>
        <p:grpSp>
          <p:nvGrpSpPr>
            <p:cNvPr id="297" name="Group 135">
              <a:extLst>
                <a:ext uri="{FF2B5EF4-FFF2-40B4-BE49-F238E27FC236}">
                  <a16:creationId xmlns="" xmlns:a16="http://schemas.microsoft.com/office/drawing/2014/main" id="{D8D775AA-505E-4D39-AF1F-3B88F05CF36F}"/>
                </a:ext>
              </a:extLst>
            </p:cNvPr>
            <p:cNvGrpSpPr/>
            <p:nvPr/>
          </p:nvGrpSpPr>
          <p:grpSpPr>
            <a:xfrm rot="5400000">
              <a:off x="10238976" y="3906556"/>
              <a:ext cx="290336" cy="76507"/>
              <a:chOff x="7529811" y="3713163"/>
              <a:chExt cx="640072" cy="158750"/>
            </a:xfrm>
          </p:grpSpPr>
          <p:cxnSp>
            <p:nvCxnSpPr>
              <p:cNvPr id="298" name="Straight Connector 136">
                <a:extLst>
                  <a:ext uri="{FF2B5EF4-FFF2-40B4-BE49-F238E27FC236}">
                    <a16:creationId xmlns="" xmlns:a16="http://schemas.microsoft.com/office/drawing/2014/main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137">
                <a:extLst>
                  <a:ext uri="{FF2B5EF4-FFF2-40B4-BE49-F238E27FC236}">
                    <a16:creationId xmlns="" xmlns:a16="http://schemas.microsoft.com/office/drawing/2014/main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138">
                <a:extLst>
                  <a:ext uri="{FF2B5EF4-FFF2-40B4-BE49-F238E27FC236}">
                    <a16:creationId xmlns="" xmlns:a16="http://schemas.microsoft.com/office/drawing/2014/main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139">
                <a:extLst>
                  <a:ext uri="{FF2B5EF4-FFF2-40B4-BE49-F238E27FC236}">
                    <a16:creationId xmlns="" xmlns:a16="http://schemas.microsoft.com/office/drawing/2014/main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140">
                <a:extLst>
                  <a:ext uri="{FF2B5EF4-FFF2-40B4-BE49-F238E27FC236}">
                    <a16:creationId xmlns="" xmlns:a16="http://schemas.microsoft.com/office/drawing/2014/main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141">
                <a:extLst>
                  <a:ext uri="{FF2B5EF4-FFF2-40B4-BE49-F238E27FC236}">
                    <a16:creationId xmlns="" xmlns:a16="http://schemas.microsoft.com/office/drawing/2014/main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142">
                <a:extLst>
                  <a:ext uri="{FF2B5EF4-FFF2-40B4-BE49-F238E27FC236}">
                    <a16:creationId xmlns="" xmlns:a16="http://schemas.microsoft.com/office/drawing/2014/main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143">
                <a:extLst>
                  <a:ext uri="{FF2B5EF4-FFF2-40B4-BE49-F238E27FC236}">
                    <a16:creationId xmlns="" xmlns:a16="http://schemas.microsoft.com/office/drawing/2014/main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144">
                <a:extLst>
                  <a:ext uri="{FF2B5EF4-FFF2-40B4-BE49-F238E27FC236}">
                    <a16:creationId xmlns="" xmlns:a16="http://schemas.microsoft.com/office/drawing/2014/main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3" name="Straight Connector 218">
              <a:extLst>
                <a:ext uri="{FF2B5EF4-FFF2-40B4-BE49-F238E27FC236}">
                  <a16:creationId xmlns="" xmlns:a16="http://schemas.microsoft.com/office/drawing/2014/main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10369139" y="3432730"/>
              <a:ext cx="0" cy="3669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4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10240288" y="4100738"/>
              <a:ext cx="292187" cy="249891"/>
              <a:chOff x="6176852" y="2698817"/>
              <a:chExt cx="292187" cy="249891"/>
            </a:xfrm>
          </p:grpSpPr>
          <p:cxnSp>
            <p:nvCxnSpPr>
              <p:cNvPr id="315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185">
                <a:extLst>
                  <a:ext uri="{FF2B5EF4-FFF2-40B4-BE49-F238E27FC236}">
                    <a16:creationId xmlns="" xmlns:a16="http://schemas.microsoft.com/office/drawing/2014/main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4114119" y="3156185"/>
                <a:ext cx="2090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9" name="TextBox 18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119" y="3156185"/>
                <a:ext cx="209096" cy="184666"/>
              </a:xfrm>
              <a:prstGeom prst="rect">
                <a:avLst/>
              </a:prstGeom>
              <a:blipFill rotWithShape="1">
                <a:blip r:embed="rId7"/>
                <a:stretch>
                  <a:fillRect l="-17647" r="-5882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0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3932732" y="2916874"/>
            <a:ext cx="9026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211">
                <a:extLst>
                  <a:ext uri="{FF2B5EF4-FFF2-40B4-BE49-F238E27FC236}">
                    <a16:creationId xmlns="" xmlns:a16="http://schemas.microsoft.com/office/drawing/2014/main" id="{EAD23AF1-93EC-4C8B-8A93-51D161528547}"/>
                  </a:ext>
                </a:extLst>
              </p:cNvPr>
              <p:cNvSpPr txBox="1"/>
              <p:nvPr/>
            </p:nvSpPr>
            <p:spPr>
              <a:xfrm>
                <a:off x="6114102" y="4058991"/>
                <a:ext cx="2146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1" name="TextBox 2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AD23AF1-93EC-4C8B-8A93-51D16152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102" y="4058991"/>
                <a:ext cx="214610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14286" b="-857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3" name="262 Grupo"/>
          <p:cNvGrpSpPr/>
          <p:nvPr/>
        </p:nvGrpSpPr>
        <p:grpSpPr>
          <a:xfrm>
            <a:off x="4275796" y="1715052"/>
            <a:ext cx="2237366" cy="2213635"/>
            <a:chOff x="7195287" y="3353499"/>
            <a:chExt cx="2436403" cy="2431909"/>
          </a:xfrm>
        </p:grpSpPr>
        <p:sp>
          <p:nvSpPr>
            <p:cNvPr id="265" name="264 Rectángulo"/>
            <p:cNvSpPr/>
            <p:nvPr/>
          </p:nvSpPr>
          <p:spPr>
            <a:xfrm>
              <a:off x="7377546" y="4478203"/>
              <a:ext cx="1650542" cy="12956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266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endCxn id="331" idx="0"/>
            </p:cNvCxnSpPr>
            <p:nvPr/>
          </p:nvCxnSpPr>
          <p:spPr>
            <a:xfrm>
              <a:off x="8848437" y="3353499"/>
              <a:ext cx="0" cy="15415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5" name="304 Grupo"/>
            <p:cNvGrpSpPr/>
            <p:nvPr/>
          </p:nvGrpSpPr>
          <p:grpSpPr>
            <a:xfrm>
              <a:off x="8002387" y="4690860"/>
              <a:ext cx="51333" cy="569348"/>
              <a:chOff x="4755833" y="1260500"/>
              <a:chExt cx="76507" cy="846204"/>
            </a:xfrm>
          </p:grpSpPr>
          <p:grpSp>
            <p:nvGrpSpPr>
              <p:cNvPr id="333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336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4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2854" cy="247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321 Grupo"/>
            <p:cNvGrpSpPr/>
            <p:nvPr/>
          </p:nvGrpSpPr>
          <p:grpSpPr>
            <a:xfrm>
              <a:off x="8744855" y="4895042"/>
              <a:ext cx="207163" cy="347217"/>
              <a:chOff x="2173184" y="3373444"/>
              <a:chExt cx="308759" cy="516058"/>
            </a:xfrm>
          </p:grpSpPr>
          <p:sp>
            <p:nvSpPr>
              <p:cNvPr id="331" name="330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332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3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331" idx="4"/>
            </p:cNvCxnSpPr>
            <p:nvPr/>
          </p:nvCxnSpPr>
          <p:spPr>
            <a:xfrm>
              <a:off x="8848437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024724" y="5513834"/>
              <a:ext cx="8237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027562" y="5242260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7195287" y="4679680"/>
              <a:ext cx="8294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8411292" y="5513834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7668360" y="4791630"/>
                  <a:ext cx="280414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8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360" y="4791630"/>
                  <a:ext cx="280414" cy="23668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9048" r="-4762" b="-1714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9" name="Straight Arrow Connector 47">
              <a:extLst>
                <a:ext uri="{FF2B5EF4-FFF2-40B4-BE49-F238E27FC236}">
                  <a16:creationId xmlns="" xmlns:a16="http://schemas.microsoft.com/office/drawing/2014/main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680" y="4744999"/>
              <a:ext cx="1751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9026593" y="4943049"/>
                  <a:ext cx="605097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00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0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593" y="4943049"/>
                  <a:ext cx="605097" cy="23668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5495" r="-3297" b="-1428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4" name="Group 135">
            <a:extLst>
              <a:ext uri="{FF2B5EF4-FFF2-40B4-BE49-F238E27FC236}">
                <a16:creationId xmlns="" xmlns:a16="http://schemas.microsoft.com/office/drawing/2014/main" id="{D8D775AA-505E-4D39-AF1F-3B88F05CF36F}"/>
              </a:ext>
            </a:extLst>
          </p:cNvPr>
          <p:cNvGrpSpPr/>
          <p:nvPr/>
        </p:nvGrpSpPr>
        <p:grpSpPr>
          <a:xfrm rot="5400000">
            <a:off x="5267279" y="4307249"/>
            <a:ext cx="264277" cy="70257"/>
            <a:chOff x="7529811" y="3713163"/>
            <a:chExt cx="640072" cy="158750"/>
          </a:xfrm>
        </p:grpSpPr>
        <p:cxnSp>
          <p:nvCxnSpPr>
            <p:cNvPr id="355" name="Straight Connector 136">
              <a:extLst>
                <a:ext uri="{FF2B5EF4-FFF2-40B4-BE49-F238E27FC236}">
                  <a16:creationId xmlns="" xmlns:a16="http://schemas.microsoft.com/office/drawing/2014/main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137">
              <a:extLst>
                <a:ext uri="{FF2B5EF4-FFF2-40B4-BE49-F238E27FC236}">
                  <a16:creationId xmlns="" xmlns:a16="http://schemas.microsoft.com/office/drawing/2014/main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138">
              <a:extLst>
                <a:ext uri="{FF2B5EF4-FFF2-40B4-BE49-F238E27FC236}">
                  <a16:creationId xmlns="" xmlns:a16="http://schemas.microsoft.com/office/drawing/2014/main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139">
              <a:extLst>
                <a:ext uri="{FF2B5EF4-FFF2-40B4-BE49-F238E27FC236}">
                  <a16:creationId xmlns="" xmlns:a16="http://schemas.microsoft.com/office/drawing/2014/main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140">
              <a:extLst>
                <a:ext uri="{FF2B5EF4-FFF2-40B4-BE49-F238E27FC236}">
                  <a16:creationId xmlns="" xmlns:a16="http://schemas.microsoft.com/office/drawing/2014/main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141">
              <a:extLst>
                <a:ext uri="{FF2B5EF4-FFF2-40B4-BE49-F238E27FC236}">
                  <a16:creationId xmlns="" xmlns:a16="http://schemas.microsoft.com/office/drawing/2014/main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142">
              <a:extLst>
                <a:ext uri="{FF2B5EF4-FFF2-40B4-BE49-F238E27FC236}">
                  <a16:creationId xmlns="" xmlns:a16="http://schemas.microsoft.com/office/drawing/2014/main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143">
              <a:extLst>
                <a:ext uri="{FF2B5EF4-FFF2-40B4-BE49-F238E27FC236}">
                  <a16:creationId xmlns="" xmlns:a16="http://schemas.microsoft.com/office/drawing/2014/main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144">
              <a:extLst>
                <a:ext uri="{FF2B5EF4-FFF2-40B4-BE49-F238E27FC236}">
                  <a16:creationId xmlns="" xmlns:a16="http://schemas.microsoft.com/office/drawing/2014/main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4" name="Straight Connector 218">
            <a:extLst>
              <a:ext uri="{FF2B5EF4-FFF2-40B4-BE49-F238E27FC236}">
                <a16:creationId xmlns="" xmlns:a16="http://schemas.microsoft.com/office/drawing/2014/main" id="{AFD6D1B1-A03E-4C7F-8532-B790465BAA41}"/>
              </a:ext>
            </a:extLst>
          </p:cNvPr>
          <p:cNvCxnSpPr>
            <a:cxnSpLocks/>
          </p:cNvCxnSpPr>
          <p:nvPr/>
        </p:nvCxnSpPr>
        <p:spPr>
          <a:xfrm>
            <a:off x="5385632" y="3876259"/>
            <a:ext cx="0" cy="3339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5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5267308" y="4484303"/>
            <a:ext cx="268317" cy="227462"/>
            <a:chOff x="6176852" y="2698817"/>
            <a:chExt cx="292187" cy="249891"/>
          </a:xfrm>
        </p:grpSpPr>
        <p:cxnSp>
          <p:nvCxnSpPr>
            <p:cNvPr id="366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185">
                <a:extLst>
                  <a:ext uri="{FF2B5EF4-FFF2-40B4-BE49-F238E27FC236}">
                    <a16:creationId xmlns="" xmlns:a16="http://schemas.microsoft.com/office/drawing/2014/main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5550719" y="4247332"/>
                <a:ext cx="20255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0" name="TextBox 18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719" y="4247332"/>
                <a:ext cx="202556" cy="184666"/>
              </a:xfrm>
              <a:prstGeom prst="rect">
                <a:avLst/>
              </a:prstGeom>
              <a:blipFill rotWithShape="1">
                <a:blip r:embed="rId11"/>
                <a:stretch>
                  <a:fillRect l="-18182" r="-6061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1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5392472" y="4014107"/>
            <a:ext cx="8551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5121562" y="3156185"/>
                <a:ext cx="2933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200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2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562" y="3156185"/>
                <a:ext cx="293350" cy="184666"/>
              </a:xfrm>
              <a:prstGeom prst="rect">
                <a:avLst/>
              </a:prstGeom>
              <a:blipFill rotWithShape="1">
                <a:blip r:embed="rId12"/>
                <a:stretch>
                  <a:fillRect l="-12500" r="-4167" b="-1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3" name="372 Rectángulo"/>
          <p:cNvSpPr/>
          <p:nvPr/>
        </p:nvSpPr>
        <p:spPr>
          <a:xfrm>
            <a:off x="5121564" y="5061479"/>
            <a:ext cx="11578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R" sz="1400" dirty="0"/>
              <a:t>Amplificador </a:t>
            </a:r>
            <a:endParaRPr lang="es-CR" sz="1400" dirty="0" smtClean="0"/>
          </a:p>
          <a:p>
            <a:pPr algn="ctr"/>
            <a:r>
              <a:rPr lang="es-CR" sz="1400" dirty="0" smtClean="0"/>
              <a:t>de Salida</a:t>
            </a:r>
            <a:endParaRPr lang="es-C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330823" y="3056880"/>
                <a:ext cx="9712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2.5</m:t>
                          </m:r>
                          <m:r>
                            <a:rPr lang="es-CR" sz="1400" i="1">
                              <a:latin typeface="Cambria Math"/>
                            </a:rPr>
                            <m:t>𝐾</m:t>
                          </m:r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/>
                              <a:ea typeface="Cambria Math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378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23" y="3056880"/>
                <a:ext cx="97122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3750" r="-3750" b="-1475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TextBox 185">
                <a:extLst>
                  <a:ext uri="{FF2B5EF4-FFF2-40B4-BE49-F238E27FC236}">
                    <a16:creationId xmlns="" xmlns:a16="http://schemas.microsoft.com/office/drawing/2014/main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822695" y="4893387"/>
                <a:ext cx="11278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=35.5 </m:t>
                      </m:r>
                      <m:r>
                        <a:rPr lang="es-CR" sz="1400" b="0" i="1" smtClean="0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9" name="TextBox 18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95" y="4893387"/>
                <a:ext cx="1127808" cy="215444"/>
              </a:xfrm>
              <a:prstGeom prst="rect">
                <a:avLst/>
              </a:prstGeom>
              <a:blipFill rotWithShape="1">
                <a:blip r:embed="rId14"/>
                <a:stretch>
                  <a:fillRect l="-3243" r="-3243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TextBox 185">
                <a:extLst>
                  <a:ext uri="{FF2B5EF4-FFF2-40B4-BE49-F238E27FC236}">
                    <a16:creationId xmlns="" xmlns:a16="http://schemas.microsoft.com/office/drawing/2014/main" id="{69503D9D-5345-485E-9178-1F2E5A4F3E12}"/>
                  </a:ext>
                </a:extLst>
              </p:cNvPr>
              <p:cNvSpPr txBox="1"/>
              <p:nvPr/>
            </p:nvSpPr>
            <p:spPr>
              <a:xfrm>
                <a:off x="812158" y="5230756"/>
                <a:ext cx="9537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=50 </m:t>
                      </m:r>
                      <m:r>
                        <a:rPr lang="es-CR" sz="1400" b="0" i="1" smtClean="0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0" name="TextBox 18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9503D9D-5345-485E-9178-1F2E5A4F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5" y="5230756"/>
                <a:ext cx="953723" cy="215444"/>
              </a:xfrm>
              <a:prstGeom prst="rect">
                <a:avLst/>
              </a:prstGeom>
              <a:blipFill rotWithShape="1">
                <a:blip r:embed="rId15"/>
                <a:stretch>
                  <a:fillRect l="-3185" r="-3822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2470612" y="4735357"/>
                <a:ext cx="11956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=62.5 </m:t>
                      </m:r>
                      <m:r>
                        <a:rPr lang="es-CR" sz="1400" b="0" i="1" smtClean="0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1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610" y="4735357"/>
                <a:ext cx="1195647" cy="215444"/>
              </a:xfrm>
              <a:prstGeom prst="rect">
                <a:avLst/>
              </a:prstGeom>
              <a:blipFill rotWithShape="1">
                <a:blip r:embed="rId16"/>
                <a:stretch>
                  <a:fillRect l="-3061" r="-3571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2438279" y="5125004"/>
                <a:ext cx="9840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400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s-CR" sz="1400" b="0" i="1" smtClean="0">
                          <a:latin typeface="Cambria Math"/>
                        </a:rPr>
                        <m:t>3 </m:t>
                      </m:r>
                      <m:r>
                        <a:rPr lang="es-CR" sz="1400" b="0" i="1" smtClean="0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2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279" y="5125004"/>
                <a:ext cx="984052" cy="215444"/>
              </a:xfrm>
              <a:prstGeom prst="rect">
                <a:avLst/>
              </a:prstGeom>
              <a:blipFill rotWithShape="1">
                <a:blip r:embed="rId17"/>
                <a:stretch>
                  <a:fillRect l="-4348" r="-4348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2459400" y="5502780"/>
                <a:ext cx="11956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=12.5 </m:t>
                      </m:r>
                      <m:r>
                        <a:rPr lang="es-CR" sz="1400" b="0" i="1" smtClean="0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3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398" y="5502780"/>
                <a:ext cx="1195647" cy="215444"/>
              </a:xfrm>
              <a:prstGeom prst="rect">
                <a:avLst/>
              </a:prstGeom>
              <a:blipFill rotWithShape="1">
                <a:blip r:embed="rId18"/>
                <a:stretch>
                  <a:fillRect l="-3046" r="-3046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8 Grupo"/>
          <p:cNvGrpSpPr/>
          <p:nvPr/>
        </p:nvGrpSpPr>
        <p:grpSpPr>
          <a:xfrm>
            <a:off x="7080890" y="1232131"/>
            <a:ext cx="4798239" cy="3466800"/>
            <a:chOff x="7080884" y="1232131"/>
            <a:chExt cx="4798242" cy="3466800"/>
          </a:xfrm>
        </p:grpSpPr>
        <p:grpSp>
          <p:nvGrpSpPr>
            <p:cNvPr id="523" name="522 Grupo"/>
            <p:cNvGrpSpPr/>
            <p:nvPr/>
          </p:nvGrpSpPr>
          <p:grpSpPr>
            <a:xfrm>
              <a:off x="7080884" y="1232131"/>
              <a:ext cx="4798242" cy="2696548"/>
              <a:chOff x="330822" y="1264372"/>
              <a:chExt cx="4798242" cy="2696548"/>
            </a:xfrm>
          </p:grpSpPr>
          <p:grpSp>
            <p:nvGrpSpPr>
              <p:cNvPr id="524" name="Group 13">
                <a:extLst>
                  <a:ext uri="{FF2B5EF4-FFF2-40B4-BE49-F238E27FC236}">
                    <a16:creationId xmlns="" xmlns:a16="http://schemas.microsoft.com/office/drawing/2014/main" id="{C88B225F-4403-42AA-BE28-69AB9BA29F30}"/>
                  </a:ext>
                </a:extLst>
              </p:cNvPr>
              <p:cNvGrpSpPr/>
              <p:nvPr/>
            </p:nvGrpSpPr>
            <p:grpSpPr>
              <a:xfrm>
                <a:off x="4611539" y="1264372"/>
                <a:ext cx="268317" cy="666849"/>
                <a:chOff x="6176852" y="2216104"/>
                <a:chExt cx="292187" cy="732604"/>
              </a:xfrm>
            </p:grpSpPr>
            <p:cxnSp>
              <p:nvCxnSpPr>
                <p:cNvPr id="606" name="Straight Connector 200">
                  <a:extLst>
                    <a:ext uri="{FF2B5EF4-FFF2-40B4-BE49-F238E27FC236}">
                      <a16:creationId xmlns="" xmlns:a16="http://schemas.microsoft.com/office/drawing/2014/main" id="{914197BC-8EFE-4E0A-B5D6-B21B0687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6852" y="2861749"/>
                  <a:ext cx="2921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7" name="Straight Connector 201">
                  <a:extLst>
                    <a:ext uri="{FF2B5EF4-FFF2-40B4-BE49-F238E27FC236}">
                      <a16:creationId xmlns="" xmlns:a16="http://schemas.microsoft.com/office/drawing/2014/main" id="{174A36BC-E06F-45BD-9224-3A656A79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732" y="2904922"/>
                  <a:ext cx="186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8" name="Straight Connector 202">
                  <a:extLst>
                    <a:ext uri="{FF2B5EF4-FFF2-40B4-BE49-F238E27FC236}">
                      <a16:creationId xmlns="" xmlns:a16="http://schemas.microsoft.com/office/drawing/2014/main" id="{5DAD4FEF-E4F3-42EF-BCA5-A0939590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9256" y="2948708"/>
                  <a:ext cx="932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Straight Connector 204">
                  <a:extLst>
                    <a:ext uri="{FF2B5EF4-FFF2-40B4-BE49-F238E27FC236}">
                      <a16:creationId xmlns="" xmlns:a16="http://schemas.microsoft.com/office/drawing/2014/main" id="{24AA0EE0-739D-44DB-BBA2-50A5DC433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1135" y="2216104"/>
                  <a:ext cx="0" cy="64564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5" name="524 Grupo"/>
              <p:cNvGrpSpPr/>
              <p:nvPr/>
            </p:nvGrpSpPr>
            <p:grpSpPr>
              <a:xfrm>
                <a:off x="1549691" y="2437915"/>
                <a:ext cx="1769295" cy="1390548"/>
                <a:chOff x="8362875" y="2029991"/>
                <a:chExt cx="1926691" cy="1527662"/>
              </a:xfrm>
            </p:grpSpPr>
            <p:sp>
              <p:nvSpPr>
                <p:cNvPr id="582" name="581 Rectángulo"/>
                <p:cNvSpPr/>
                <p:nvPr/>
              </p:nvSpPr>
              <p:spPr>
                <a:xfrm flipH="1">
                  <a:off x="8362875" y="2408452"/>
                  <a:ext cx="1721680" cy="102389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grpSp>
              <p:nvGrpSpPr>
                <p:cNvPr id="583" name="582 Grupo"/>
                <p:cNvGrpSpPr/>
                <p:nvPr/>
              </p:nvGrpSpPr>
              <p:grpSpPr>
                <a:xfrm flipH="1">
                  <a:off x="8686090" y="2641528"/>
                  <a:ext cx="50887" cy="537020"/>
                  <a:chOff x="4755833" y="1260500"/>
                  <a:chExt cx="76507" cy="798156"/>
                </a:xfrm>
              </p:grpSpPr>
              <p:grpSp>
                <p:nvGrpSpPr>
                  <p:cNvPr id="594" name="Group 145">
                    <a:extLst>
                      <a:ext uri="{FF2B5EF4-FFF2-40B4-BE49-F238E27FC236}">
                        <a16:creationId xmlns="" xmlns:a16="http://schemas.microsoft.com/office/drawing/2014/main" id="{D4DFEF69-D5EF-4D17-986D-88F0AB672E5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648919" y="1700258"/>
                    <a:ext cx="290336" cy="76507"/>
                    <a:chOff x="7529811" y="3713163"/>
                    <a:chExt cx="640072" cy="158750"/>
                  </a:xfrm>
                </p:grpSpPr>
                <p:cxnSp>
                  <p:nvCxnSpPr>
                    <p:cNvPr id="597" name="Straight Connector 146">
                      <a:extLst>
                        <a:ext uri="{FF2B5EF4-FFF2-40B4-BE49-F238E27FC236}">
                          <a16:creationId xmlns="" xmlns:a16="http://schemas.microsoft.com/office/drawing/2014/main" id="{72EC81D9-7C63-4999-8E63-2D4981817181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7529811" y="3802833"/>
                      <a:ext cx="108662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8" name="Straight Connector 147">
                      <a:extLst>
                        <a:ext uri="{FF2B5EF4-FFF2-40B4-BE49-F238E27FC236}">
                          <a16:creationId xmlns="" xmlns:a16="http://schemas.microsoft.com/office/drawing/2014/main" id="{A896A59C-9FB8-4DE1-9B19-278F1BB27131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8061221" y="3798142"/>
                      <a:ext cx="108662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9" name="Straight Connector 148">
                      <a:extLst>
                        <a:ext uri="{FF2B5EF4-FFF2-40B4-BE49-F238E27FC236}">
                          <a16:creationId xmlns="" xmlns:a16="http://schemas.microsoft.com/office/drawing/2014/main" id="{4FDF832B-F649-4A46-BBF5-158C163F64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635036" y="3723207"/>
                      <a:ext cx="50052" cy="7790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0" name="Straight Connector 149">
                      <a:extLst>
                        <a:ext uri="{FF2B5EF4-FFF2-40B4-BE49-F238E27FC236}">
                          <a16:creationId xmlns="" xmlns:a16="http://schemas.microsoft.com/office/drawing/2014/main" id="{E7BA4693-9F92-4B5D-8015-3C562B0D0E8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85088" y="3713163"/>
                      <a:ext cx="58609" cy="1494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1" name="Straight Connector 150">
                      <a:extLst>
                        <a:ext uri="{FF2B5EF4-FFF2-40B4-BE49-F238E27FC236}">
                          <a16:creationId xmlns="" xmlns:a16="http://schemas.microsoft.com/office/drawing/2014/main" id="{F341326D-8B53-4754-B1A4-B32A04741E0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740650" y="3717057"/>
                      <a:ext cx="89851" cy="14215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2" name="Straight Connector 151">
                      <a:extLst>
                        <a:ext uri="{FF2B5EF4-FFF2-40B4-BE49-F238E27FC236}">
                          <a16:creationId xmlns="" xmlns:a16="http://schemas.microsoft.com/office/drawing/2014/main" id="{DFBE96E3-277E-4309-86A7-520C17B663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27107" y="3723207"/>
                      <a:ext cx="58001" cy="14556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3" name="Straight Connector 152">
                      <a:extLst>
                        <a:ext uri="{FF2B5EF4-FFF2-40B4-BE49-F238E27FC236}">
                          <a16:creationId xmlns="" xmlns:a16="http://schemas.microsoft.com/office/drawing/2014/main" id="{9A54FBC8-7DC1-4509-95A8-0C4C6639E20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878763" y="3723207"/>
                      <a:ext cx="93151" cy="14553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4" name="Straight Connector 153">
                      <a:extLst>
                        <a:ext uri="{FF2B5EF4-FFF2-40B4-BE49-F238E27FC236}">
                          <a16:creationId xmlns="" xmlns:a16="http://schemas.microsoft.com/office/drawing/2014/main" id="{336FF2B6-1665-4B2B-921E-3F07085A990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968004" y="3723207"/>
                      <a:ext cx="59984" cy="14870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5" name="Straight Connector 154">
                      <a:extLst>
                        <a:ext uri="{FF2B5EF4-FFF2-40B4-BE49-F238E27FC236}">
                          <a16:creationId xmlns="" xmlns:a16="http://schemas.microsoft.com/office/drawing/2014/main" id="{89BCA865-BD9C-4BA7-B87E-7BE8CC7D1F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026782" y="3795989"/>
                      <a:ext cx="38535" cy="7474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95" name="Straight Connector 156">
                    <a:extLst>
                      <a:ext uri="{FF2B5EF4-FFF2-40B4-BE49-F238E27FC236}">
                        <a16:creationId xmlns="" xmlns:a16="http://schemas.microsoft.com/office/drawing/2014/main" id="{854B5447-E45A-49B2-AE15-8B99E8249C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83687" y="1260500"/>
                    <a:ext cx="0" cy="3213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Straight Connector 156">
                    <a:extLst>
                      <a:ext uri="{FF2B5EF4-FFF2-40B4-BE49-F238E27FC236}">
                        <a16:creationId xmlns="" xmlns:a16="http://schemas.microsoft.com/office/drawing/2014/main" id="{854B5447-E45A-49B2-AE15-8B99E8249C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3355" y="1859035"/>
                    <a:ext cx="1427" cy="1996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84" name="Straight Arrow Connector 47">
                  <a:extLst>
                    <a:ext uri="{FF2B5EF4-FFF2-40B4-BE49-F238E27FC236}">
                      <a16:creationId xmlns="" xmlns:a16="http://schemas.microsoft.com/office/drawing/2014/main" id="{CC9920A1-4C43-4BD2-9B16-02E0D72688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520646" y="3315194"/>
                  <a:ext cx="173661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5" name="Straight Connector 167">
                  <a:extLst>
                    <a:ext uri="{FF2B5EF4-FFF2-40B4-BE49-F238E27FC236}">
                      <a16:creationId xmlns="" xmlns:a16="http://schemas.microsoft.com/office/drawing/2014/main" id="{CD4D9E9B-DC0C-40C2-9097-3968377B85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4618" y="2641528"/>
                  <a:ext cx="82762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6" name="TextBox 188">
                      <a:extLst>
                        <a:ext uri="{FF2B5EF4-FFF2-40B4-BE49-F238E27FC236}">
                          <a16:creationId xmlns="" xmlns:a16="http://schemas.microsoft.com/office/drawing/2014/main" id="{06655FCD-4B88-4C83-BB3E-E67C8978FD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21490" y="2912863"/>
                      <a:ext cx="319446" cy="20287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C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200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CR" sz="1200" b="0" i="1" smtClean="0">
                                    <a:latin typeface="Cambria Math"/>
                                  </a:rPr>
                                  <m:t>𝑖𝑒</m:t>
                                </m:r>
                                <m:r>
                                  <a:rPr lang="es-CR" sz="1200" b="0" i="1" smtClean="0">
                                    <a:latin typeface="Cambria Math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586" name="TextBox 188">
                      <a:extLst>
                        <a:ext uri="{FF2B5EF4-FFF2-40B4-BE49-F238E27FC236}">
                          <a16:creationId xmlns="" xmlns:a16="http://schemas.microsoft.com/office/drawing/2014/main" xmlns:a14="http://schemas.microsoft.com/office/drawing/2010/main" id="{06655FCD-4B88-4C83-BB3E-E67C8978FD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1490" y="2912863"/>
                      <a:ext cx="319446" cy="202875"/>
                    </a:xfrm>
                    <a:prstGeom prst="rect">
                      <a:avLst/>
                    </a:prstGeom>
                    <a:blipFill rotWithShape="1">
                      <a:blip r:embed="rId19"/>
                      <a:stretch>
                        <a:fillRect l="-14583" r="-2083" b="-129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7" name="Straight Connector 168">
                  <a:extLst>
                    <a:ext uri="{FF2B5EF4-FFF2-40B4-BE49-F238E27FC236}">
                      <a16:creationId xmlns="" xmlns:a16="http://schemas.microsoft.com/office/drawing/2014/main" id="{915787FD-D08F-4560-A1AF-C31A37DF315F}"/>
                    </a:ext>
                  </a:extLst>
                </p:cNvPr>
                <p:cNvCxnSpPr>
                  <a:cxnSpLocks/>
                  <a:endCxn id="592" idx="0"/>
                </p:cNvCxnSpPr>
                <p:nvPr/>
              </p:nvCxnSpPr>
              <p:spPr>
                <a:xfrm>
                  <a:off x="9554056" y="2640091"/>
                  <a:ext cx="0" cy="2570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88" name="587 Grupo"/>
                <p:cNvGrpSpPr/>
                <p:nvPr/>
              </p:nvGrpSpPr>
              <p:grpSpPr>
                <a:xfrm>
                  <a:off x="9450474" y="2897177"/>
                  <a:ext cx="207163" cy="347217"/>
                  <a:chOff x="2173184" y="3373444"/>
                  <a:chExt cx="308759" cy="516058"/>
                </a:xfrm>
              </p:grpSpPr>
              <p:sp>
                <p:nvSpPr>
                  <p:cNvPr id="592" name="591 Elipse"/>
                  <p:cNvSpPr/>
                  <p:nvPr/>
                </p:nvSpPr>
                <p:spPr>
                  <a:xfrm>
                    <a:off x="2173184" y="3373444"/>
                    <a:ext cx="308759" cy="51605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R" sz="2000"/>
                  </a:p>
                </p:txBody>
              </p:sp>
              <p:cxnSp>
                <p:nvCxnSpPr>
                  <p:cNvPr id="593" name="Straight Arrow Connector 195">
                    <a:extLst>
                      <a:ext uri="{FF2B5EF4-FFF2-40B4-BE49-F238E27FC236}">
                        <a16:creationId xmlns="" xmlns:a16="http://schemas.microsoft.com/office/drawing/2014/main" id="{4AFBE444-E721-4E06-8F0A-DC05D4FE9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27563" y="3527332"/>
                    <a:ext cx="0" cy="26706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89" name="Straight Connector 168">
                  <a:extLst>
                    <a:ext uri="{FF2B5EF4-FFF2-40B4-BE49-F238E27FC236}">
                      <a16:creationId xmlns="" xmlns:a16="http://schemas.microsoft.com/office/drawing/2014/main" id="{915787FD-D08F-4560-A1AF-C31A37DF315F}"/>
                    </a:ext>
                  </a:extLst>
                </p:cNvPr>
                <p:cNvCxnSpPr>
                  <a:cxnSpLocks/>
                  <a:stCxn id="592" idx="4"/>
                </p:cNvCxnSpPr>
                <p:nvPr/>
              </p:nvCxnSpPr>
              <p:spPr>
                <a:xfrm>
                  <a:off x="9554056" y="3244394"/>
                  <a:ext cx="0" cy="3132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0" name="TextBox 46">
                      <a:extLst>
                        <a:ext uri="{FF2B5EF4-FFF2-40B4-BE49-F238E27FC236}">
                          <a16:creationId xmlns="" xmlns:a16="http://schemas.microsoft.com/office/drawing/2014/main" id="{935E5986-9923-4C9A-86BF-564BDF6B0069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9792696" y="2976808"/>
                      <a:ext cx="496870" cy="2366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400" i="1" smtClean="0"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590" name="TextBox 46">
                      <a:extLst>
                        <a:ext uri="{FF2B5EF4-FFF2-40B4-BE49-F238E27FC236}">
                          <a16:creationId xmlns="" xmlns:a16="http://schemas.microsoft.com/office/drawing/2014/main" xmlns:a14="http://schemas.microsoft.com/office/drawing/2010/main" id="{935E5986-9923-4C9A-86BF-564BDF6B00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9792695" y="2976808"/>
                      <a:ext cx="496869" cy="236688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l="-9333" r="-2667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91" name="Straight Connector 218">
                  <a:extLst>
                    <a:ext uri="{FF2B5EF4-FFF2-40B4-BE49-F238E27FC236}">
                      <a16:creationId xmlns="" xmlns:a16="http://schemas.microsoft.com/office/drawing/2014/main" id="{AFD6D1B1-A03E-4C7F-8532-B790465BA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48876" y="2029991"/>
                  <a:ext cx="0" cy="6115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6" name="Group 13">
                <a:extLst>
                  <a:ext uri="{FF2B5EF4-FFF2-40B4-BE49-F238E27FC236}">
                    <a16:creationId xmlns="" xmlns:a16="http://schemas.microsoft.com/office/drawing/2014/main" id="{C88B225F-4403-42AA-BE28-69AB9BA29F30}"/>
                  </a:ext>
                </a:extLst>
              </p:cNvPr>
              <p:cNvGrpSpPr/>
              <p:nvPr/>
            </p:nvGrpSpPr>
            <p:grpSpPr>
              <a:xfrm>
                <a:off x="2507742" y="3733458"/>
                <a:ext cx="268317" cy="227462"/>
                <a:chOff x="6176852" y="2698817"/>
                <a:chExt cx="292187" cy="249891"/>
              </a:xfrm>
            </p:grpSpPr>
            <p:cxnSp>
              <p:nvCxnSpPr>
                <p:cNvPr id="578" name="Straight Connector 200">
                  <a:extLst>
                    <a:ext uri="{FF2B5EF4-FFF2-40B4-BE49-F238E27FC236}">
                      <a16:creationId xmlns="" xmlns:a16="http://schemas.microsoft.com/office/drawing/2014/main" id="{914197BC-8EFE-4E0A-B5D6-B21B0687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6852" y="2861749"/>
                  <a:ext cx="2921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201">
                  <a:extLst>
                    <a:ext uri="{FF2B5EF4-FFF2-40B4-BE49-F238E27FC236}">
                      <a16:creationId xmlns="" xmlns:a16="http://schemas.microsoft.com/office/drawing/2014/main" id="{174A36BC-E06F-45BD-9224-3A656A79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732" y="2904922"/>
                  <a:ext cx="186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202">
                  <a:extLst>
                    <a:ext uri="{FF2B5EF4-FFF2-40B4-BE49-F238E27FC236}">
                      <a16:creationId xmlns="" xmlns:a16="http://schemas.microsoft.com/office/drawing/2014/main" id="{5DAD4FEF-E4F3-42EF-BCA5-A0939590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9256" y="2948708"/>
                  <a:ext cx="932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204">
                  <a:extLst>
                    <a:ext uri="{FF2B5EF4-FFF2-40B4-BE49-F238E27FC236}">
                      <a16:creationId xmlns="" xmlns:a16="http://schemas.microsoft.com/office/drawing/2014/main" id="{24AA0EE0-739D-44DB-BBA2-50A5DC433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1135" y="2698817"/>
                  <a:ext cx="0" cy="1629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7" name="Straight Connector 125">
                <a:extLst>
                  <a:ext uri="{FF2B5EF4-FFF2-40B4-BE49-F238E27FC236}">
                    <a16:creationId xmlns="" xmlns:a16="http://schemas.microsoft.com/office/drawing/2014/main" id="{D95E61DD-F109-4760-A5EC-C8B2FF0E9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822" y="3491786"/>
                <a:ext cx="15381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8" name="527 Grupo"/>
              <p:cNvGrpSpPr/>
              <p:nvPr/>
            </p:nvGrpSpPr>
            <p:grpSpPr>
              <a:xfrm>
                <a:off x="2827723" y="1264372"/>
                <a:ext cx="1803104" cy="1509426"/>
                <a:chOff x="8341239" y="1899391"/>
                <a:chExt cx="1963508" cy="1658262"/>
              </a:xfrm>
            </p:grpSpPr>
            <p:sp>
              <p:nvSpPr>
                <p:cNvPr id="552" name="551 Rectángulo"/>
                <p:cNvSpPr/>
                <p:nvPr/>
              </p:nvSpPr>
              <p:spPr>
                <a:xfrm flipH="1">
                  <a:off x="8342691" y="2421303"/>
                  <a:ext cx="1721680" cy="107311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sp>
              <p:nvSpPr>
                <p:cNvPr id="553" name="552 Rectángulo"/>
                <p:cNvSpPr/>
                <p:nvPr/>
              </p:nvSpPr>
              <p:spPr>
                <a:xfrm flipH="1">
                  <a:off x="8362876" y="2359234"/>
                  <a:ext cx="1721680" cy="107311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grpSp>
              <p:nvGrpSpPr>
                <p:cNvPr id="554" name="553 Grupo"/>
                <p:cNvGrpSpPr/>
                <p:nvPr/>
              </p:nvGrpSpPr>
              <p:grpSpPr>
                <a:xfrm flipH="1">
                  <a:off x="8686090" y="2641528"/>
                  <a:ext cx="50887" cy="537020"/>
                  <a:chOff x="4755833" y="1260500"/>
                  <a:chExt cx="76507" cy="798156"/>
                </a:xfrm>
              </p:grpSpPr>
              <p:grpSp>
                <p:nvGrpSpPr>
                  <p:cNvPr id="566" name="Group 145">
                    <a:extLst>
                      <a:ext uri="{FF2B5EF4-FFF2-40B4-BE49-F238E27FC236}">
                        <a16:creationId xmlns="" xmlns:a16="http://schemas.microsoft.com/office/drawing/2014/main" id="{D4DFEF69-D5EF-4D17-986D-88F0AB672E5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648919" y="1700258"/>
                    <a:ext cx="290336" cy="76507"/>
                    <a:chOff x="7529811" y="3713163"/>
                    <a:chExt cx="640072" cy="158750"/>
                  </a:xfrm>
                </p:grpSpPr>
                <p:cxnSp>
                  <p:nvCxnSpPr>
                    <p:cNvPr id="569" name="Straight Connector 146">
                      <a:extLst>
                        <a:ext uri="{FF2B5EF4-FFF2-40B4-BE49-F238E27FC236}">
                          <a16:creationId xmlns="" xmlns:a16="http://schemas.microsoft.com/office/drawing/2014/main" id="{72EC81D9-7C63-4999-8E63-2D4981817181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7529811" y="3802833"/>
                      <a:ext cx="108662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0" name="Straight Connector 147">
                      <a:extLst>
                        <a:ext uri="{FF2B5EF4-FFF2-40B4-BE49-F238E27FC236}">
                          <a16:creationId xmlns="" xmlns:a16="http://schemas.microsoft.com/office/drawing/2014/main" id="{A896A59C-9FB8-4DE1-9B19-278F1BB27131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8061221" y="3798142"/>
                      <a:ext cx="108662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1" name="Straight Connector 148">
                      <a:extLst>
                        <a:ext uri="{FF2B5EF4-FFF2-40B4-BE49-F238E27FC236}">
                          <a16:creationId xmlns="" xmlns:a16="http://schemas.microsoft.com/office/drawing/2014/main" id="{4FDF832B-F649-4A46-BBF5-158C163F64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635036" y="3723207"/>
                      <a:ext cx="50052" cy="7790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2" name="Straight Connector 149">
                      <a:extLst>
                        <a:ext uri="{FF2B5EF4-FFF2-40B4-BE49-F238E27FC236}">
                          <a16:creationId xmlns="" xmlns:a16="http://schemas.microsoft.com/office/drawing/2014/main" id="{E7BA4693-9F92-4B5D-8015-3C562B0D0E8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85088" y="3713163"/>
                      <a:ext cx="58609" cy="1494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3" name="Straight Connector 150">
                      <a:extLst>
                        <a:ext uri="{FF2B5EF4-FFF2-40B4-BE49-F238E27FC236}">
                          <a16:creationId xmlns="" xmlns:a16="http://schemas.microsoft.com/office/drawing/2014/main" id="{F341326D-8B53-4754-B1A4-B32A04741E0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740650" y="3717057"/>
                      <a:ext cx="89851" cy="14215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4" name="Straight Connector 151">
                      <a:extLst>
                        <a:ext uri="{FF2B5EF4-FFF2-40B4-BE49-F238E27FC236}">
                          <a16:creationId xmlns="" xmlns:a16="http://schemas.microsoft.com/office/drawing/2014/main" id="{DFBE96E3-277E-4309-86A7-520C17B663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27107" y="3723207"/>
                      <a:ext cx="58001" cy="14556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5" name="Straight Connector 152">
                      <a:extLst>
                        <a:ext uri="{FF2B5EF4-FFF2-40B4-BE49-F238E27FC236}">
                          <a16:creationId xmlns="" xmlns:a16="http://schemas.microsoft.com/office/drawing/2014/main" id="{9A54FBC8-7DC1-4509-95A8-0C4C6639E20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878763" y="3723207"/>
                      <a:ext cx="93151" cy="14553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6" name="Straight Connector 153">
                      <a:extLst>
                        <a:ext uri="{FF2B5EF4-FFF2-40B4-BE49-F238E27FC236}">
                          <a16:creationId xmlns="" xmlns:a16="http://schemas.microsoft.com/office/drawing/2014/main" id="{336FF2B6-1665-4B2B-921E-3F07085A990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968004" y="3723207"/>
                      <a:ext cx="59984" cy="14870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7" name="Straight Connector 154">
                      <a:extLst>
                        <a:ext uri="{FF2B5EF4-FFF2-40B4-BE49-F238E27FC236}">
                          <a16:creationId xmlns="" xmlns:a16="http://schemas.microsoft.com/office/drawing/2014/main" id="{89BCA865-BD9C-4BA7-B87E-7BE8CC7D1F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026782" y="3795989"/>
                      <a:ext cx="38535" cy="7474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7" name="Straight Connector 156">
                    <a:extLst>
                      <a:ext uri="{FF2B5EF4-FFF2-40B4-BE49-F238E27FC236}">
                        <a16:creationId xmlns="" xmlns:a16="http://schemas.microsoft.com/office/drawing/2014/main" id="{854B5447-E45A-49B2-AE15-8B99E8249C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83687" y="1260500"/>
                    <a:ext cx="0" cy="3213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Straight Connector 156">
                    <a:extLst>
                      <a:ext uri="{FF2B5EF4-FFF2-40B4-BE49-F238E27FC236}">
                        <a16:creationId xmlns="" xmlns:a16="http://schemas.microsoft.com/office/drawing/2014/main" id="{854B5447-E45A-49B2-AE15-8B99E8249C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3355" y="1859035"/>
                    <a:ext cx="1427" cy="1996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5" name="Straight Arrow Connector 47">
                  <a:extLst>
                    <a:ext uri="{FF2B5EF4-FFF2-40B4-BE49-F238E27FC236}">
                      <a16:creationId xmlns="" xmlns:a16="http://schemas.microsoft.com/office/drawing/2014/main" id="{CC9920A1-4C43-4BD2-9B16-02E0D72688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520646" y="3315194"/>
                  <a:ext cx="173661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Straight Connector 167">
                  <a:extLst>
                    <a:ext uri="{FF2B5EF4-FFF2-40B4-BE49-F238E27FC236}">
                      <a16:creationId xmlns="" xmlns:a16="http://schemas.microsoft.com/office/drawing/2014/main" id="{CD4D9E9B-DC0C-40C2-9097-3968377B85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4618" y="2641528"/>
                  <a:ext cx="82762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7" name="TextBox 46">
                      <a:extLst>
                        <a:ext uri="{FF2B5EF4-FFF2-40B4-BE49-F238E27FC236}">
                          <a16:creationId xmlns="" xmlns:a16="http://schemas.microsoft.com/office/drawing/2014/main" id="{935E5986-9923-4C9A-86BF-564BDF6B00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41239" y="2939287"/>
                      <a:ext cx="280414" cy="2366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557" name="TextBox 46">
                      <a:extLst>
                        <a:ext uri="{FF2B5EF4-FFF2-40B4-BE49-F238E27FC236}">
                          <a16:creationId xmlns="" xmlns:a16="http://schemas.microsoft.com/office/drawing/2014/main" xmlns:a14="http://schemas.microsoft.com/office/drawing/2010/main" id="{935E5986-9923-4C9A-86BF-564BDF6B00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41239" y="2939287"/>
                      <a:ext cx="280414" cy="236688"/>
                    </a:xfrm>
                    <a:prstGeom prst="rect">
                      <a:avLst/>
                    </a:prstGeom>
                    <a:blipFill rotWithShape="1">
                      <a:blip r:embed="rId20"/>
                      <a:stretch>
                        <a:fillRect l="-16667" r="-7143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8" name="TextBox 188">
                      <a:extLst>
                        <a:ext uri="{FF2B5EF4-FFF2-40B4-BE49-F238E27FC236}">
                          <a16:creationId xmlns="" xmlns:a16="http://schemas.microsoft.com/office/drawing/2014/main" id="{06655FCD-4B88-4C83-BB3E-E67C8978FD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21491" y="2912863"/>
                      <a:ext cx="319447" cy="20287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C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200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CR" sz="1200" b="0" i="1" smtClean="0">
                                    <a:latin typeface="Cambria Math"/>
                                  </a:rPr>
                                  <m:t>𝑖𝑒</m:t>
                                </m:r>
                                <m:r>
                                  <a:rPr lang="es-CR" sz="1200" b="0" i="1" smtClean="0">
                                    <a:latin typeface="Cambria Math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558" name="TextBox 188">
                      <a:extLst>
                        <a:ext uri="{FF2B5EF4-FFF2-40B4-BE49-F238E27FC236}">
                          <a16:creationId xmlns="" xmlns:a16="http://schemas.microsoft.com/office/drawing/2014/main" xmlns:a14="http://schemas.microsoft.com/office/drawing/2010/main" id="{06655FCD-4B88-4C83-BB3E-E67C8978FD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1491" y="2912863"/>
                      <a:ext cx="319446" cy="202875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 l="-14583" r="-2083" b="-129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59" name="Straight Connector 168">
                  <a:extLst>
                    <a:ext uri="{FF2B5EF4-FFF2-40B4-BE49-F238E27FC236}">
                      <a16:creationId xmlns="" xmlns:a16="http://schemas.microsoft.com/office/drawing/2014/main" id="{915787FD-D08F-4560-A1AF-C31A37DF315F}"/>
                    </a:ext>
                  </a:extLst>
                </p:cNvPr>
                <p:cNvCxnSpPr>
                  <a:cxnSpLocks/>
                  <a:endCxn id="564" idx="0"/>
                </p:cNvCxnSpPr>
                <p:nvPr/>
              </p:nvCxnSpPr>
              <p:spPr>
                <a:xfrm>
                  <a:off x="9554056" y="2640091"/>
                  <a:ext cx="0" cy="2570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0" name="559 Grupo"/>
                <p:cNvGrpSpPr/>
                <p:nvPr/>
              </p:nvGrpSpPr>
              <p:grpSpPr>
                <a:xfrm>
                  <a:off x="9450474" y="2897177"/>
                  <a:ext cx="207163" cy="347217"/>
                  <a:chOff x="2173184" y="3373444"/>
                  <a:chExt cx="308759" cy="516058"/>
                </a:xfrm>
              </p:grpSpPr>
              <p:sp>
                <p:nvSpPr>
                  <p:cNvPr id="564" name="563 Elipse"/>
                  <p:cNvSpPr/>
                  <p:nvPr/>
                </p:nvSpPr>
                <p:spPr>
                  <a:xfrm>
                    <a:off x="2173184" y="3373444"/>
                    <a:ext cx="308759" cy="51605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R" sz="2000"/>
                  </a:p>
                </p:txBody>
              </p:sp>
              <p:cxnSp>
                <p:nvCxnSpPr>
                  <p:cNvPr id="565" name="Straight Arrow Connector 195">
                    <a:extLst>
                      <a:ext uri="{FF2B5EF4-FFF2-40B4-BE49-F238E27FC236}">
                        <a16:creationId xmlns="" xmlns:a16="http://schemas.microsoft.com/office/drawing/2014/main" id="{4AFBE444-E721-4E06-8F0A-DC05D4FE9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27563" y="3527332"/>
                    <a:ext cx="0" cy="26706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61" name="Straight Connector 168">
                  <a:extLst>
                    <a:ext uri="{FF2B5EF4-FFF2-40B4-BE49-F238E27FC236}">
                      <a16:creationId xmlns="" xmlns:a16="http://schemas.microsoft.com/office/drawing/2014/main" id="{915787FD-D08F-4560-A1AF-C31A37DF315F}"/>
                    </a:ext>
                  </a:extLst>
                </p:cNvPr>
                <p:cNvCxnSpPr>
                  <a:cxnSpLocks/>
                  <a:stCxn id="564" idx="4"/>
                </p:cNvCxnSpPr>
                <p:nvPr/>
              </p:nvCxnSpPr>
              <p:spPr>
                <a:xfrm>
                  <a:off x="9554056" y="3244394"/>
                  <a:ext cx="0" cy="3132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2" name="TextBox 46">
                      <a:extLst>
                        <a:ext uri="{FF2B5EF4-FFF2-40B4-BE49-F238E27FC236}">
                          <a16:creationId xmlns="" xmlns:a16="http://schemas.microsoft.com/office/drawing/2014/main" id="{935E5986-9923-4C9A-86BF-564BDF6B0069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9807877" y="2989806"/>
                      <a:ext cx="496870" cy="2366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400" i="1" smtClean="0"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562" name="TextBox 46">
                      <a:extLst>
                        <a:ext uri="{FF2B5EF4-FFF2-40B4-BE49-F238E27FC236}">
                          <a16:creationId xmlns="" xmlns:a16="http://schemas.microsoft.com/office/drawing/2014/main" xmlns:a14="http://schemas.microsoft.com/office/drawing/2010/main" id="{935E5986-9923-4C9A-86BF-564BDF6B00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9807876" y="2989806"/>
                      <a:ext cx="496870" cy="236688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 l="-8000" r="-4000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63" name="Straight Connector 218">
                  <a:extLst>
                    <a:ext uri="{FF2B5EF4-FFF2-40B4-BE49-F238E27FC236}">
                      <a16:creationId xmlns="" xmlns:a16="http://schemas.microsoft.com/office/drawing/2014/main" id="{AFD6D1B1-A03E-4C7F-8532-B790465BA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48876" y="1899391"/>
                  <a:ext cx="0" cy="7421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9" name="Straight Connector 125">
                <a:extLst>
                  <a:ext uri="{FF2B5EF4-FFF2-40B4-BE49-F238E27FC236}">
                    <a16:creationId xmlns="" xmlns:a16="http://schemas.microsoft.com/office/drawing/2014/main" id="{D95E61DD-F109-4760-A5EC-C8B2FF0E9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1484" y="2443539"/>
                <a:ext cx="90263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125">
                <a:extLst>
                  <a:ext uri="{FF2B5EF4-FFF2-40B4-BE49-F238E27FC236}">
                    <a16:creationId xmlns="" xmlns:a16="http://schemas.microsoft.com/office/drawing/2014/main" id="{D95E61DD-F109-4760-A5EC-C8B2FF0E9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2431" y="1264372"/>
                <a:ext cx="11716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1" name="530 Grupo"/>
              <p:cNvGrpSpPr/>
              <p:nvPr/>
            </p:nvGrpSpPr>
            <p:grpSpPr>
              <a:xfrm>
                <a:off x="3818693" y="2768477"/>
                <a:ext cx="268317" cy="835514"/>
                <a:chOff x="10240288" y="3432730"/>
                <a:chExt cx="292187" cy="917899"/>
              </a:xfrm>
            </p:grpSpPr>
            <p:grpSp>
              <p:nvGrpSpPr>
                <p:cNvPr id="536" name="Group 135">
                  <a:extLst>
                    <a:ext uri="{FF2B5EF4-FFF2-40B4-BE49-F238E27FC236}">
                      <a16:creationId xmlns="" xmlns:a16="http://schemas.microsoft.com/office/drawing/2014/main" id="{D8D775AA-505E-4D39-AF1F-3B88F05CF36F}"/>
                    </a:ext>
                  </a:extLst>
                </p:cNvPr>
                <p:cNvGrpSpPr/>
                <p:nvPr/>
              </p:nvGrpSpPr>
              <p:grpSpPr>
                <a:xfrm rot="5400000">
                  <a:off x="10238976" y="3906556"/>
                  <a:ext cx="290336" cy="76507"/>
                  <a:chOff x="7529811" y="3713163"/>
                  <a:chExt cx="640072" cy="158750"/>
                </a:xfrm>
              </p:grpSpPr>
              <p:cxnSp>
                <p:nvCxnSpPr>
                  <p:cNvPr id="543" name="Straight Connector 136">
                    <a:extLst>
                      <a:ext uri="{FF2B5EF4-FFF2-40B4-BE49-F238E27FC236}">
                        <a16:creationId xmlns="" xmlns:a16="http://schemas.microsoft.com/office/drawing/2014/main" id="{274849B0-67CD-4210-85C8-42433B4A387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529811" y="3802833"/>
                    <a:ext cx="10866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Straight Connector 137">
                    <a:extLst>
                      <a:ext uri="{FF2B5EF4-FFF2-40B4-BE49-F238E27FC236}">
                        <a16:creationId xmlns="" xmlns:a16="http://schemas.microsoft.com/office/drawing/2014/main" id="{C429121C-12B0-452F-8AF1-C9EAFE1E0D1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61221" y="3798142"/>
                    <a:ext cx="10866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Straight Connector 138">
                    <a:extLst>
                      <a:ext uri="{FF2B5EF4-FFF2-40B4-BE49-F238E27FC236}">
                        <a16:creationId xmlns="" xmlns:a16="http://schemas.microsoft.com/office/drawing/2014/main" id="{BA7FC95A-DC3E-4208-B693-FA28EEF948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635036" y="3723207"/>
                    <a:ext cx="50052" cy="7790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Straight Connector 139">
                    <a:extLst>
                      <a:ext uri="{FF2B5EF4-FFF2-40B4-BE49-F238E27FC236}">
                        <a16:creationId xmlns="" xmlns:a16="http://schemas.microsoft.com/office/drawing/2014/main" id="{C84CC659-080F-4B06-ADE4-E09239C705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85088" y="3713163"/>
                    <a:ext cx="58609" cy="1494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Straight Connector 140">
                    <a:extLst>
                      <a:ext uri="{FF2B5EF4-FFF2-40B4-BE49-F238E27FC236}">
                        <a16:creationId xmlns="" xmlns:a16="http://schemas.microsoft.com/office/drawing/2014/main" id="{B64135D1-0B76-4D72-99EA-6B63E9008E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40650" y="3717057"/>
                    <a:ext cx="89851" cy="14215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Straight Connector 141">
                    <a:extLst>
                      <a:ext uri="{FF2B5EF4-FFF2-40B4-BE49-F238E27FC236}">
                        <a16:creationId xmlns="" xmlns:a16="http://schemas.microsoft.com/office/drawing/2014/main" id="{436F0A59-D151-4B9F-9877-F485B41107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27107" y="3723207"/>
                    <a:ext cx="58001" cy="14556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142">
                    <a:extLst>
                      <a:ext uri="{FF2B5EF4-FFF2-40B4-BE49-F238E27FC236}">
                        <a16:creationId xmlns="" xmlns:a16="http://schemas.microsoft.com/office/drawing/2014/main" id="{AB32C21A-CEB0-4A19-B2CC-54A618D094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878763" y="3723207"/>
                    <a:ext cx="93151" cy="14553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Straight Connector 143">
                    <a:extLst>
                      <a:ext uri="{FF2B5EF4-FFF2-40B4-BE49-F238E27FC236}">
                        <a16:creationId xmlns="" xmlns:a16="http://schemas.microsoft.com/office/drawing/2014/main" id="{A587C92A-EBA7-4310-8F82-12E2C7621B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68004" y="3723207"/>
                    <a:ext cx="59984" cy="14870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Straight Connector 144">
                    <a:extLst>
                      <a:ext uri="{FF2B5EF4-FFF2-40B4-BE49-F238E27FC236}">
                        <a16:creationId xmlns="" xmlns:a16="http://schemas.microsoft.com/office/drawing/2014/main" id="{924C944C-F178-4103-A4A2-5DBFC653F3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026782" y="3795989"/>
                    <a:ext cx="38535" cy="7474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37" name="Straight Connector 218">
                  <a:extLst>
                    <a:ext uri="{FF2B5EF4-FFF2-40B4-BE49-F238E27FC236}">
                      <a16:creationId xmlns="" xmlns:a16="http://schemas.microsoft.com/office/drawing/2014/main" id="{AFD6D1B1-A03E-4C7F-8532-B790465BA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69139" y="3432730"/>
                  <a:ext cx="0" cy="36691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8" name="Group 13">
                  <a:extLst>
                    <a:ext uri="{FF2B5EF4-FFF2-40B4-BE49-F238E27FC236}">
                      <a16:creationId xmlns="" xmlns:a16="http://schemas.microsoft.com/office/drawing/2014/main" id="{C88B225F-4403-42AA-BE28-69AB9BA29F30}"/>
                    </a:ext>
                  </a:extLst>
                </p:cNvPr>
                <p:cNvGrpSpPr/>
                <p:nvPr/>
              </p:nvGrpSpPr>
              <p:grpSpPr>
                <a:xfrm>
                  <a:off x="10240288" y="4100738"/>
                  <a:ext cx="292187" cy="249891"/>
                  <a:chOff x="6176852" y="2698817"/>
                  <a:chExt cx="292187" cy="249891"/>
                </a:xfrm>
              </p:grpSpPr>
              <p:cxnSp>
                <p:nvCxnSpPr>
                  <p:cNvPr id="539" name="Straight Connector 200">
                    <a:extLst>
                      <a:ext uri="{FF2B5EF4-FFF2-40B4-BE49-F238E27FC236}">
                        <a16:creationId xmlns="" xmlns:a16="http://schemas.microsoft.com/office/drawing/2014/main" id="{914197BC-8EFE-4E0A-B5D6-B21B0687AF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76852" y="2861749"/>
                    <a:ext cx="29218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Straight Connector 201">
                    <a:extLst>
                      <a:ext uri="{FF2B5EF4-FFF2-40B4-BE49-F238E27FC236}">
                        <a16:creationId xmlns="" xmlns:a16="http://schemas.microsoft.com/office/drawing/2014/main" id="{174A36BC-E06F-45BD-9224-3A656A793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29732" y="2904922"/>
                    <a:ext cx="18642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Straight Connector 202">
                    <a:extLst>
                      <a:ext uri="{FF2B5EF4-FFF2-40B4-BE49-F238E27FC236}">
                        <a16:creationId xmlns="" xmlns:a16="http://schemas.microsoft.com/office/drawing/2014/main" id="{5DAD4FEF-E4F3-42EF-BCA5-A093959031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9256" y="2948708"/>
                    <a:ext cx="93213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Straight Connector 204">
                    <a:extLst>
                      <a:ext uri="{FF2B5EF4-FFF2-40B4-BE49-F238E27FC236}">
                        <a16:creationId xmlns="" xmlns:a16="http://schemas.microsoft.com/office/drawing/2014/main" id="{24AA0EE0-739D-44DB-BBA2-50A5DC433C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21135" y="2698817"/>
                    <a:ext cx="0" cy="16293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32" name="Straight Connector 125">
                <a:extLst>
                  <a:ext uri="{FF2B5EF4-FFF2-40B4-BE49-F238E27FC236}">
                    <a16:creationId xmlns="" xmlns:a16="http://schemas.microsoft.com/office/drawing/2014/main" id="{D95E61DD-F109-4760-A5EC-C8B2FF0E9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2730" y="2916874"/>
                <a:ext cx="90263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3" name="TextBox 211">
                    <a:extLst>
                      <a:ext uri="{FF2B5EF4-FFF2-40B4-BE49-F238E27FC236}">
                        <a16:creationId xmlns="" xmlns:a16="http://schemas.microsoft.com/office/drawing/2014/main" id="{EAD23AF1-93EC-4C8B-8A93-51D161528547}"/>
                      </a:ext>
                    </a:extLst>
                  </p:cNvPr>
                  <p:cNvSpPr txBox="1"/>
                  <p:nvPr/>
                </p:nvSpPr>
                <p:spPr>
                  <a:xfrm>
                    <a:off x="4914454" y="2837412"/>
                    <a:ext cx="21461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33" name="TextBox 211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EAD23AF1-93EC-4C8B-8A93-51D1615285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4452" y="2837412"/>
                    <a:ext cx="214610" cy="215444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l="-11111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4" name="TextBox 46">
                    <a:extLst>
                      <a:ext uri="{FF2B5EF4-FFF2-40B4-BE49-F238E27FC236}">
                        <a16:creationId xmlns="" xmlns:a16="http://schemas.microsoft.com/office/drawing/2014/main" id="{935E5986-9923-4C9A-86BF-564BDF6B0069}"/>
                      </a:ext>
                    </a:extLst>
                  </p:cNvPr>
                  <p:cNvSpPr txBox="1"/>
                  <p:nvPr/>
                </p:nvSpPr>
                <p:spPr>
                  <a:xfrm>
                    <a:off x="330822" y="3056880"/>
                    <a:ext cx="97122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  <m:r>
                            <a:rPr lang="es-CR" sz="1400" b="0" i="1" smtClean="0">
                              <a:latin typeface="Cambria Math"/>
                              <a:ea typeface="Cambria Math"/>
                            </a:rPr>
                            <m:t>≈</m:t>
                          </m:r>
                          <m:f>
                            <m:f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CR" sz="1400" b="0" i="1" smtClean="0">
                                  <a:latin typeface="Cambria Math"/>
                                </a:rPr>
                                <m:t>2.5</m:t>
                              </m:r>
                              <m:r>
                                <a:rPr lang="es-CR" sz="1400" i="1">
                                  <a:latin typeface="Cambria Math"/>
                                </a:rPr>
                                <m:t>𝐾</m:t>
                              </m:r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/>
                                  <a:ea typeface="Cambria Math"/>
                                </a:rPr>
                                <m:t>Ω</m:t>
                              </m:r>
                            </m:den>
                          </m:f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534" name="TextBox 46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935E5986-9923-4C9A-86BF-564BDF6B00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822" y="3056880"/>
                    <a:ext cx="971228" cy="36933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l="-4403" r="-3774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5" name="534 CuadroTexto"/>
                  <p:cNvSpPr txBox="1"/>
                  <p:nvPr/>
                </p:nvSpPr>
                <p:spPr>
                  <a:xfrm>
                    <a:off x="3964241" y="3155162"/>
                    <a:ext cx="671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s-CR" sz="12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s-CR" sz="12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  <m:r>
                            <a:rPr lang="es-CR" sz="1200" b="0" i="1" smtClean="0">
                              <a:latin typeface="Cambria Math"/>
                            </a:rPr>
                            <m:t>=?</m:t>
                          </m:r>
                        </m:oMath>
                      </m:oMathPara>
                    </a14:m>
                    <a:endParaRPr lang="es-CR" sz="1200" dirty="0"/>
                  </a:p>
                </p:txBody>
              </p:sp>
            </mc:Choice>
            <mc:Fallback xmlns="">
              <p:sp>
                <p:nvSpPr>
                  <p:cNvPr id="535" name="534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4240" y="3155162"/>
                    <a:ext cx="671274" cy="27699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10" name="609 Rectángulo"/>
            <p:cNvSpPr/>
            <p:nvPr/>
          </p:nvSpPr>
          <p:spPr>
            <a:xfrm>
              <a:off x="8719881" y="4391154"/>
              <a:ext cx="23931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CR" sz="1400" dirty="0"/>
                <a:t>Amplificador </a:t>
              </a:r>
              <a:r>
                <a:rPr lang="es-CR" sz="1400" dirty="0" smtClean="0"/>
                <a:t>de Alta Ganancia</a:t>
              </a:r>
              <a:endParaRPr lang="es-C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582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266 Rectángulo"/>
          <p:cNvSpPr/>
          <p:nvPr/>
        </p:nvSpPr>
        <p:spPr>
          <a:xfrm>
            <a:off x="1914721" y="4255105"/>
            <a:ext cx="2393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R" sz="1400" dirty="0"/>
              <a:t>Amplificador </a:t>
            </a:r>
            <a:r>
              <a:rPr lang="es-CR" sz="1400" dirty="0" smtClean="0"/>
              <a:t>de Alta Ganancia</a:t>
            </a:r>
            <a:endParaRPr lang="es-C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2470612" y="4735357"/>
                <a:ext cx="11956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=62.5 </m:t>
                      </m:r>
                      <m:r>
                        <a:rPr lang="es-CR" sz="1400" b="0" i="1" smtClean="0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1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610" y="4735357"/>
                <a:ext cx="1195647" cy="215444"/>
              </a:xfrm>
              <a:prstGeom prst="rect">
                <a:avLst/>
              </a:prstGeom>
              <a:blipFill rotWithShape="1">
                <a:blip r:embed="rId2"/>
                <a:stretch>
                  <a:fillRect l="-3061" r="-3571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TextBox 188">
                <a:extLst>
                  <a:ext uri="{FF2B5EF4-FFF2-40B4-BE49-F238E27FC236}">
                    <a16:creationId xmlns="" xmlns:a16="http://schemas.microsoft.com/office/drawing/2014/main" id="{06655FCD-4B88-4C83-BB3E-E67C8978FDB3}"/>
                  </a:ext>
                </a:extLst>
              </p:cNvPr>
              <p:cNvSpPr txBox="1"/>
              <p:nvPr/>
            </p:nvSpPr>
            <p:spPr>
              <a:xfrm>
                <a:off x="2438279" y="5125004"/>
                <a:ext cx="9840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𝑖𝑒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400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s-CR" sz="1400" b="0" i="1" smtClean="0">
                          <a:latin typeface="Cambria Math"/>
                        </a:rPr>
                        <m:t>3 </m:t>
                      </m:r>
                      <m:r>
                        <a:rPr lang="es-CR" sz="1400" b="0" i="1" smtClean="0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2" name="TextBox 1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655FCD-4B88-4C83-BB3E-E67C8978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279" y="5125004"/>
                <a:ext cx="984052" cy="215444"/>
              </a:xfrm>
              <a:prstGeom prst="rect">
                <a:avLst/>
              </a:prstGeom>
              <a:blipFill rotWithShape="1">
                <a:blip r:embed="rId3"/>
                <a:stretch>
                  <a:fillRect l="-4348" r="-4348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0" name="199 Grupo"/>
          <p:cNvGrpSpPr/>
          <p:nvPr/>
        </p:nvGrpSpPr>
        <p:grpSpPr>
          <a:xfrm>
            <a:off x="1549684" y="2437915"/>
            <a:ext cx="1769293" cy="1390548"/>
            <a:chOff x="8362875" y="2029991"/>
            <a:chExt cx="1926689" cy="1527662"/>
          </a:xfrm>
        </p:grpSpPr>
        <p:sp>
          <p:nvSpPr>
            <p:cNvPr id="201" name="200 Rectángulo"/>
            <p:cNvSpPr/>
            <p:nvPr/>
          </p:nvSpPr>
          <p:spPr>
            <a:xfrm flipH="1">
              <a:off x="8362875" y="2408452"/>
              <a:ext cx="1721680" cy="10238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202" name="201 Grupo"/>
            <p:cNvGrpSpPr/>
            <p:nvPr/>
          </p:nvGrpSpPr>
          <p:grpSpPr>
            <a:xfrm flipH="1">
              <a:off x="8686090" y="2641528"/>
              <a:ext cx="50887" cy="537020"/>
              <a:chOff x="4755833" y="1260500"/>
              <a:chExt cx="76507" cy="798156"/>
            </a:xfrm>
          </p:grpSpPr>
          <p:grpSp>
            <p:nvGrpSpPr>
              <p:cNvPr id="214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217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5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1427" cy="1996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Straight Arrow Connector 47">
              <a:extLst>
                <a:ext uri="{FF2B5EF4-FFF2-40B4-BE49-F238E27FC236}">
                  <a16:creationId xmlns="" xmlns:a16="http://schemas.microsoft.com/office/drawing/2014/main" id="{CC9920A1-4C43-4BD2-9B16-02E0D72688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20646" y="3315194"/>
              <a:ext cx="1736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8724618" y="2641528"/>
              <a:ext cx="8276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188">
                  <a:extLst>
                    <a:ext uri="{FF2B5EF4-FFF2-40B4-BE49-F238E27FC236}">
                      <a16:creationId xmlns="" xmlns:a16="http://schemas.microsoft.com/office/drawing/2014/main" id="{06655FCD-4B88-4C83-BB3E-E67C8978FDB3}"/>
                    </a:ext>
                  </a:extLst>
                </p:cNvPr>
                <p:cNvSpPr txBox="1"/>
                <p:nvPr/>
              </p:nvSpPr>
              <p:spPr>
                <a:xfrm>
                  <a:off x="8821490" y="2912863"/>
                  <a:ext cx="319446" cy="2028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𝑖𝑒</m:t>
                            </m:r>
                            <m:r>
                              <a:rPr lang="es-CR" sz="12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06" name="TextBox 18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655FCD-4B88-4C83-BB3E-E67C8978F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490" y="2912863"/>
                  <a:ext cx="319446" cy="2028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500" r="-4167" b="-13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7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endCxn id="212" idx="0"/>
            </p:cNvCxnSpPr>
            <p:nvPr/>
          </p:nvCxnSpPr>
          <p:spPr>
            <a:xfrm>
              <a:off x="9554056" y="2640091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207 Grupo"/>
            <p:cNvGrpSpPr/>
            <p:nvPr/>
          </p:nvGrpSpPr>
          <p:grpSpPr>
            <a:xfrm>
              <a:off x="9450474" y="2897177"/>
              <a:ext cx="207163" cy="347217"/>
              <a:chOff x="2173184" y="3373444"/>
              <a:chExt cx="308759" cy="516058"/>
            </a:xfrm>
          </p:grpSpPr>
          <p:sp>
            <p:nvSpPr>
              <p:cNvPr id="212" name="211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000"/>
              </a:p>
            </p:txBody>
          </p:sp>
          <p:cxnSp>
            <p:nvCxnSpPr>
              <p:cNvPr id="213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9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212" idx="4"/>
            </p:cNvCxnSpPr>
            <p:nvPr/>
          </p:nvCxnSpPr>
          <p:spPr>
            <a:xfrm>
              <a:off x="9554056" y="3244394"/>
              <a:ext cx="0" cy="3132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 flipH="1">
                  <a:off x="9792695" y="2976808"/>
                  <a:ext cx="496869" cy="2366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0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792695" y="2976808"/>
                  <a:ext cx="496869" cy="2366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459" r="-4054" b="-1388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Straight Connector 218">
              <a:extLst>
                <a:ext uri="{FF2B5EF4-FFF2-40B4-BE49-F238E27FC236}">
                  <a16:creationId xmlns="" xmlns:a16="http://schemas.microsoft.com/office/drawing/2014/main" id="{AFD6D1B1-A03E-4C7F-8532-B790465BAA41}"/>
                </a:ext>
              </a:extLst>
            </p:cNvPr>
            <p:cNvCxnSpPr>
              <a:cxnSpLocks/>
            </p:cNvCxnSpPr>
            <p:nvPr/>
          </p:nvCxnSpPr>
          <p:spPr>
            <a:xfrm>
              <a:off x="9148876" y="2029991"/>
              <a:ext cx="0" cy="6115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2507744" y="3733458"/>
            <a:ext cx="268317" cy="227462"/>
            <a:chOff x="6176852" y="2698817"/>
            <a:chExt cx="292187" cy="249891"/>
          </a:xfrm>
        </p:grpSpPr>
        <p:cxnSp>
          <p:nvCxnSpPr>
            <p:cNvPr id="258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2" name="Straight Connector 125">
            <a:extLst>
              <a:ext uri="{FF2B5EF4-FFF2-40B4-BE49-F238E27FC236}">
                <a16:creationId xmlns="" xmlns:a16="http://schemas.microsoft.com/office/drawing/2014/main" id="{D95E61DD-F109-4760-A5EC-C8B2FF0E9392}"/>
              </a:ext>
            </a:extLst>
          </p:cNvPr>
          <p:cNvCxnSpPr>
            <a:cxnSpLocks/>
          </p:cNvCxnSpPr>
          <p:nvPr/>
        </p:nvCxnSpPr>
        <p:spPr>
          <a:xfrm>
            <a:off x="330827" y="3491786"/>
            <a:ext cx="1538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TextBox 46">
                <a:extLst>
                  <a:ext uri="{FF2B5EF4-FFF2-40B4-BE49-F238E27FC236}">
                    <a16:creationId xmlns="" xmlns:a16="http://schemas.microsoft.com/office/drawing/2014/main" id="{935E5986-9923-4C9A-86BF-564BDF6B0069}"/>
                  </a:ext>
                </a:extLst>
              </p:cNvPr>
              <p:cNvSpPr txBox="1"/>
              <p:nvPr/>
            </p:nvSpPr>
            <p:spPr>
              <a:xfrm>
                <a:off x="330823" y="3056880"/>
                <a:ext cx="9712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CR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2.5</m:t>
                          </m:r>
                          <m:r>
                            <a:rPr lang="es-CR" sz="1400" i="1">
                              <a:latin typeface="Cambria Math"/>
                            </a:rPr>
                            <m:t>𝐾</m:t>
                          </m:r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/>
                              <a:ea typeface="Cambria Math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378" name="TextBox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5E5986-9923-4C9A-86BF-564BDF6B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23" y="3056880"/>
                <a:ext cx="97122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750" r="-3750" b="-1475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2 Grupo"/>
          <p:cNvGrpSpPr/>
          <p:nvPr/>
        </p:nvGrpSpPr>
        <p:grpSpPr>
          <a:xfrm>
            <a:off x="2271490" y="1270700"/>
            <a:ext cx="4405015" cy="2339619"/>
            <a:chOff x="724046" y="1264372"/>
            <a:chExt cx="4405018" cy="2339619"/>
          </a:xfrm>
        </p:grpSpPr>
        <p:grpSp>
          <p:nvGrpSpPr>
            <p:cNvPr id="300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4611539" y="1264372"/>
              <a:ext cx="268317" cy="666849"/>
              <a:chOff x="6176852" y="2216104"/>
              <a:chExt cx="292187" cy="732604"/>
            </a:xfrm>
          </p:grpSpPr>
          <p:cxnSp>
            <p:nvCxnSpPr>
              <p:cNvPr id="301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216104"/>
                <a:ext cx="0" cy="6456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268 Grupo"/>
            <p:cNvGrpSpPr/>
            <p:nvPr/>
          </p:nvGrpSpPr>
          <p:grpSpPr>
            <a:xfrm>
              <a:off x="2591254" y="1264372"/>
              <a:ext cx="2039574" cy="1509426"/>
              <a:chOff x="8083732" y="1899391"/>
              <a:chExt cx="2221014" cy="1658262"/>
            </a:xfrm>
          </p:grpSpPr>
          <p:sp>
            <p:nvSpPr>
              <p:cNvPr id="270" name="269 Rectángulo"/>
              <p:cNvSpPr/>
              <p:nvPr/>
            </p:nvSpPr>
            <p:spPr>
              <a:xfrm flipH="1">
                <a:off x="8083732" y="2359234"/>
                <a:ext cx="2180420" cy="107311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grpSp>
            <p:nvGrpSpPr>
              <p:cNvPr id="271" name="270 Grupo"/>
              <p:cNvGrpSpPr/>
              <p:nvPr/>
            </p:nvGrpSpPr>
            <p:grpSpPr>
              <a:xfrm flipH="1">
                <a:off x="8686090" y="2641528"/>
                <a:ext cx="50887" cy="537020"/>
                <a:chOff x="4755833" y="1260500"/>
                <a:chExt cx="76507" cy="798156"/>
              </a:xfrm>
            </p:grpSpPr>
            <p:grpSp>
              <p:nvGrpSpPr>
                <p:cNvPr id="283" name="Group 145">
                  <a:extLst>
                    <a:ext uri="{FF2B5EF4-FFF2-40B4-BE49-F238E27FC236}">
                      <a16:creationId xmlns="" xmlns:a16="http://schemas.microsoft.com/office/drawing/2014/main" id="{D4DFEF69-D5EF-4D17-986D-88F0AB672E55}"/>
                    </a:ext>
                  </a:extLst>
                </p:cNvPr>
                <p:cNvGrpSpPr/>
                <p:nvPr/>
              </p:nvGrpSpPr>
              <p:grpSpPr>
                <a:xfrm rot="5400000">
                  <a:off x="4648919" y="1700258"/>
                  <a:ext cx="290336" cy="76507"/>
                  <a:chOff x="7529811" y="3713163"/>
                  <a:chExt cx="640072" cy="158750"/>
                </a:xfrm>
              </p:grpSpPr>
              <p:cxnSp>
                <p:nvCxnSpPr>
                  <p:cNvPr id="286" name="Straight Connector 146">
                    <a:extLst>
                      <a:ext uri="{FF2B5EF4-FFF2-40B4-BE49-F238E27FC236}">
                        <a16:creationId xmlns="" xmlns:a16="http://schemas.microsoft.com/office/drawing/2014/main" id="{72EC81D9-7C63-4999-8E63-2D498181718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529811" y="3802833"/>
                    <a:ext cx="10866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147">
                    <a:extLst>
                      <a:ext uri="{FF2B5EF4-FFF2-40B4-BE49-F238E27FC236}">
                        <a16:creationId xmlns="" xmlns:a16="http://schemas.microsoft.com/office/drawing/2014/main" id="{A896A59C-9FB8-4DE1-9B19-278F1BB2713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61221" y="3798142"/>
                    <a:ext cx="10866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Connector 148">
                    <a:extLst>
                      <a:ext uri="{FF2B5EF4-FFF2-40B4-BE49-F238E27FC236}">
                        <a16:creationId xmlns="" xmlns:a16="http://schemas.microsoft.com/office/drawing/2014/main" id="{4FDF832B-F649-4A46-BBF5-158C163F64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635036" y="3723207"/>
                    <a:ext cx="50052" cy="7790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149">
                    <a:extLst>
                      <a:ext uri="{FF2B5EF4-FFF2-40B4-BE49-F238E27FC236}">
                        <a16:creationId xmlns="" xmlns:a16="http://schemas.microsoft.com/office/drawing/2014/main" id="{E7BA4693-9F92-4B5D-8015-3C562B0D0E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85088" y="3713163"/>
                    <a:ext cx="58609" cy="1494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Connector 150">
                    <a:extLst>
                      <a:ext uri="{FF2B5EF4-FFF2-40B4-BE49-F238E27FC236}">
                        <a16:creationId xmlns="" xmlns:a16="http://schemas.microsoft.com/office/drawing/2014/main" id="{F341326D-8B53-4754-B1A4-B32A04741E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40650" y="3717057"/>
                    <a:ext cx="89851" cy="14215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151">
                    <a:extLst>
                      <a:ext uri="{FF2B5EF4-FFF2-40B4-BE49-F238E27FC236}">
                        <a16:creationId xmlns="" xmlns:a16="http://schemas.microsoft.com/office/drawing/2014/main" id="{DFBE96E3-277E-4309-86A7-520C17B663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27107" y="3723207"/>
                    <a:ext cx="58001" cy="14556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152">
                    <a:extLst>
                      <a:ext uri="{FF2B5EF4-FFF2-40B4-BE49-F238E27FC236}">
                        <a16:creationId xmlns="" xmlns:a16="http://schemas.microsoft.com/office/drawing/2014/main" id="{9A54FBC8-7DC1-4509-95A8-0C4C6639E2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878763" y="3723207"/>
                    <a:ext cx="93151" cy="14553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153">
                    <a:extLst>
                      <a:ext uri="{FF2B5EF4-FFF2-40B4-BE49-F238E27FC236}">
                        <a16:creationId xmlns="" xmlns:a16="http://schemas.microsoft.com/office/drawing/2014/main" id="{336FF2B6-1665-4B2B-921E-3F07085A99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68004" y="3723207"/>
                    <a:ext cx="59984" cy="14870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154">
                    <a:extLst>
                      <a:ext uri="{FF2B5EF4-FFF2-40B4-BE49-F238E27FC236}">
                        <a16:creationId xmlns="" xmlns:a16="http://schemas.microsoft.com/office/drawing/2014/main" id="{89BCA865-BD9C-4BA7-B87E-7BE8CC7D1F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026782" y="3795989"/>
                    <a:ext cx="38535" cy="7474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4" name="Straight Connector 156">
                  <a:extLst>
                    <a:ext uri="{FF2B5EF4-FFF2-40B4-BE49-F238E27FC236}">
                      <a16:creationId xmlns="" xmlns:a16="http://schemas.microsoft.com/office/drawing/2014/main" id="{854B5447-E45A-49B2-AE15-8B99E8249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3687" y="1260500"/>
                  <a:ext cx="0" cy="3213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156">
                  <a:extLst>
                    <a:ext uri="{FF2B5EF4-FFF2-40B4-BE49-F238E27FC236}">
                      <a16:creationId xmlns="" xmlns:a16="http://schemas.microsoft.com/office/drawing/2014/main" id="{854B5447-E45A-49B2-AE15-8B99E8249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3355" y="1859035"/>
                  <a:ext cx="1427" cy="19962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2" name="Straight Arrow Connector 47">
                <a:extLst>
                  <a:ext uri="{FF2B5EF4-FFF2-40B4-BE49-F238E27FC236}">
                    <a16:creationId xmlns="" xmlns:a16="http://schemas.microsoft.com/office/drawing/2014/main" id="{CC9920A1-4C43-4BD2-9B16-02E0D72688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93575" y="3315193"/>
                <a:ext cx="17366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167">
                <a:extLst>
                  <a:ext uri="{FF2B5EF4-FFF2-40B4-BE49-F238E27FC236}">
                    <a16:creationId xmlns="" xmlns:a16="http://schemas.microsoft.com/office/drawing/2014/main" id="{CD4D9E9B-DC0C-40C2-9097-3968377B8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24618" y="2641528"/>
                <a:ext cx="82762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4" name="TextBox 46">
                    <a:extLst>
                      <a:ext uri="{FF2B5EF4-FFF2-40B4-BE49-F238E27FC236}">
                        <a16:creationId xmlns="" xmlns:a16="http://schemas.microsoft.com/office/drawing/2014/main" id="{935E5986-9923-4C9A-86BF-564BDF6B0069}"/>
                      </a:ext>
                    </a:extLst>
                  </p:cNvPr>
                  <p:cNvSpPr txBox="1"/>
                  <p:nvPr/>
                </p:nvSpPr>
                <p:spPr>
                  <a:xfrm>
                    <a:off x="8083733" y="2926725"/>
                    <a:ext cx="280414" cy="2366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74" name="TextBox 46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935E5986-9923-4C9A-86BF-564BDF6B00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3733" y="2926725"/>
                    <a:ext cx="280414" cy="23668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19048" r="-476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5" name="TextBox 188">
                    <a:extLst>
                      <a:ext uri="{FF2B5EF4-FFF2-40B4-BE49-F238E27FC236}">
                        <a16:creationId xmlns="" xmlns:a16="http://schemas.microsoft.com/office/drawing/2014/main" id="{06655FCD-4B88-4C83-BB3E-E67C8978FDB3}"/>
                      </a:ext>
                    </a:extLst>
                  </p:cNvPr>
                  <p:cNvSpPr txBox="1"/>
                  <p:nvPr/>
                </p:nvSpPr>
                <p:spPr>
                  <a:xfrm>
                    <a:off x="8821491" y="2912863"/>
                    <a:ext cx="319446" cy="20287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𝑖𝑒</m:t>
                              </m:r>
                              <m:r>
                                <a:rPr lang="es-CR" sz="1200" b="0" i="1" smtClean="0"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75" name="TextBox 188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06655FCD-4B88-4C83-BB3E-E67C8978FD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21491" y="2912863"/>
                    <a:ext cx="319446" cy="20287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12500" r="-416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6" name="Straight Connector 168">
                <a:extLst>
                  <a:ext uri="{FF2B5EF4-FFF2-40B4-BE49-F238E27FC236}">
                    <a16:creationId xmlns="" xmlns:a16="http://schemas.microsoft.com/office/drawing/2014/main" id="{915787FD-D08F-4560-A1AF-C31A37DF315F}"/>
                  </a:ext>
                </a:extLst>
              </p:cNvPr>
              <p:cNvCxnSpPr>
                <a:cxnSpLocks/>
                <a:endCxn id="281" idx="0"/>
              </p:cNvCxnSpPr>
              <p:nvPr/>
            </p:nvCxnSpPr>
            <p:spPr>
              <a:xfrm>
                <a:off x="9554056" y="2640091"/>
                <a:ext cx="0" cy="257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7" name="276 Grupo"/>
              <p:cNvGrpSpPr/>
              <p:nvPr/>
            </p:nvGrpSpPr>
            <p:grpSpPr>
              <a:xfrm>
                <a:off x="9450474" y="2897177"/>
                <a:ext cx="207163" cy="347217"/>
                <a:chOff x="2173184" y="3373444"/>
                <a:chExt cx="308759" cy="516058"/>
              </a:xfrm>
            </p:grpSpPr>
            <p:sp>
              <p:nvSpPr>
                <p:cNvPr id="281" name="280 Elipse"/>
                <p:cNvSpPr/>
                <p:nvPr/>
              </p:nvSpPr>
              <p:spPr>
                <a:xfrm>
                  <a:off x="2173184" y="3373444"/>
                  <a:ext cx="308759" cy="51605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 sz="2000"/>
                </a:p>
              </p:txBody>
            </p:sp>
            <p:cxnSp>
              <p:nvCxnSpPr>
                <p:cNvPr id="282" name="Straight Arrow Connector 195">
                  <a:extLst>
                    <a:ext uri="{FF2B5EF4-FFF2-40B4-BE49-F238E27FC236}">
                      <a16:creationId xmlns="" xmlns:a16="http://schemas.microsoft.com/office/drawing/2014/main" id="{4AFBE444-E721-4E06-8F0A-DC05D4FE93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27563" y="3527332"/>
                  <a:ext cx="0" cy="2670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8" name="Straight Connector 168">
                <a:extLst>
                  <a:ext uri="{FF2B5EF4-FFF2-40B4-BE49-F238E27FC236}">
                    <a16:creationId xmlns="" xmlns:a16="http://schemas.microsoft.com/office/drawing/2014/main" id="{915787FD-D08F-4560-A1AF-C31A37DF315F}"/>
                  </a:ext>
                </a:extLst>
              </p:cNvPr>
              <p:cNvCxnSpPr>
                <a:cxnSpLocks/>
                <a:stCxn id="281" idx="4"/>
              </p:cNvCxnSpPr>
              <p:nvPr/>
            </p:nvCxnSpPr>
            <p:spPr>
              <a:xfrm>
                <a:off x="9554056" y="3244394"/>
                <a:ext cx="0" cy="3132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9" name="TextBox 46">
                    <a:extLst>
                      <a:ext uri="{FF2B5EF4-FFF2-40B4-BE49-F238E27FC236}">
                        <a16:creationId xmlns="" xmlns:a16="http://schemas.microsoft.com/office/drawing/2014/main" id="{935E5986-9923-4C9A-86BF-564BDF6B006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9807876" y="2989806"/>
                    <a:ext cx="496870" cy="2366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 smtClean="0">
                                  <a:latin typeface="Cambria Math"/>
                                </a:rPr>
                                <m:t>5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s-CR" sz="1400" b="0" i="1" smtClean="0"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79" name="TextBox 46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935E5986-9923-4C9A-86BF-564BDF6B00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807875" y="2989806"/>
                    <a:ext cx="496869" cy="23668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9459" r="-4054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0" name="Straight Connector 218">
                <a:extLst>
                  <a:ext uri="{FF2B5EF4-FFF2-40B4-BE49-F238E27FC236}">
                    <a16:creationId xmlns="" xmlns:a16="http://schemas.microsoft.com/office/drawing/2014/main" id="{AFD6D1B1-A03E-4C7F-8532-B790465BAA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8876" y="1899391"/>
                <a:ext cx="0" cy="7421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5" name="Straight Connector 125">
              <a:extLst>
                <a:ext uri="{FF2B5EF4-FFF2-40B4-BE49-F238E27FC236}">
                  <a16:creationId xmlns="" xmlns:a16="http://schemas.microsoft.com/office/drawing/2014/main" id="{D95E61DD-F109-4760-A5EC-C8B2FF0E9392}"/>
                </a:ext>
              </a:extLst>
            </p:cNvPr>
            <p:cNvCxnSpPr>
              <a:cxnSpLocks/>
            </p:cNvCxnSpPr>
            <p:nvPr/>
          </p:nvCxnSpPr>
          <p:spPr>
            <a:xfrm>
              <a:off x="724046" y="2443539"/>
              <a:ext cx="24500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125">
              <a:extLst>
                <a:ext uri="{FF2B5EF4-FFF2-40B4-BE49-F238E27FC236}">
                  <a16:creationId xmlns="" xmlns:a16="http://schemas.microsoft.com/office/drawing/2014/main" id="{D95E61DD-F109-4760-A5EC-C8B2FF0E9392}"/>
                </a:ext>
              </a:extLst>
            </p:cNvPr>
            <p:cNvCxnSpPr>
              <a:cxnSpLocks/>
            </p:cNvCxnSpPr>
            <p:nvPr/>
          </p:nvCxnSpPr>
          <p:spPr>
            <a:xfrm>
              <a:off x="3572431" y="1264372"/>
              <a:ext cx="11716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91 Grupo"/>
            <p:cNvGrpSpPr/>
            <p:nvPr/>
          </p:nvGrpSpPr>
          <p:grpSpPr>
            <a:xfrm>
              <a:off x="3818693" y="2768477"/>
              <a:ext cx="268317" cy="835514"/>
              <a:chOff x="10240288" y="3432730"/>
              <a:chExt cx="292187" cy="917899"/>
            </a:xfrm>
          </p:grpSpPr>
          <p:grpSp>
            <p:nvGrpSpPr>
              <p:cNvPr id="297" name="Group 135">
                <a:extLst>
                  <a:ext uri="{FF2B5EF4-FFF2-40B4-BE49-F238E27FC236}">
                    <a16:creationId xmlns="" xmlns:a16="http://schemas.microsoft.com/office/drawing/2014/main" id="{D8D775AA-505E-4D39-AF1F-3B88F05CF36F}"/>
                  </a:ext>
                </a:extLst>
              </p:cNvPr>
              <p:cNvGrpSpPr/>
              <p:nvPr/>
            </p:nvGrpSpPr>
            <p:grpSpPr>
              <a:xfrm rot="5400000">
                <a:off x="10238976" y="3906556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298" name="Straight Connector 136">
                  <a:extLst>
                    <a:ext uri="{FF2B5EF4-FFF2-40B4-BE49-F238E27FC236}">
                      <a16:creationId xmlns="" xmlns:a16="http://schemas.microsoft.com/office/drawing/2014/main" id="{274849B0-67CD-4210-85C8-42433B4A387E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137">
                  <a:extLst>
                    <a:ext uri="{FF2B5EF4-FFF2-40B4-BE49-F238E27FC236}">
                      <a16:creationId xmlns="" xmlns:a16="http://schemas.microsoft.com/office/drawing/2014/main" id="{C429121C-12B0-452F-8AF1-C9EAFE1E0D13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138">
                  <a:extLst>
                    <a:ext uri="{FF2B5EF4-FFF2-40B4-BE49-F238E27FC236}">
                      <a16:creationId xmlns="" xmlns:a16="http://schemas.microsoft.com/office/drawing/2014/main" id="{BA7FC95A-DC3E-4208-B693-FA28EEF948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139">
                  <a:extLst>
                    <a:ext uri="{FF2B5EF4-FFF2-40B4-BE49-F238E27FC236}">
                      <a16:creationId xmlns="" xmlns:a16="http://schemas.microsoft.com/office/drawing/2014/main" id="{C84CC659-080F-4B06-ADE4-E09239C70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140">
                  <a:extLst>
                    <a:ext uri="{FF2B5EF4-FFF2-40B4-BE49-F238E27FC236}">
                      <a16:creationId xmlns="" xmlns:a16="http://schemas.microsoft.com/office/drawing/2014/main" id="{B64135D1-0B76-4D72-99EA-6B63E9008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141">
                  <a:extLst>
                    <a:ext uri="{FF2B5EF4-FFF2-40B4-BE49-F238E27FC236}">
                      <a16:creationId xmlns="" xmlns:a16="http://schemas.microsoft.com/office/drawing/2014/main" id="{436F0A59-D151-4B9F-9877-F485B41107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142">
                  <a:extLst>
                    <a:ext uri="{FF2B5EF4-FFF2-40B4-BE49-F238E27FC236}">
                      <a16:creationId xmlns="" xmlns:a16="http://schemas.microsoft.com/office/drawing/2014/main" id="{AB32C21A-CEB0-4A19-B2CC-54A618D09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143">
                  <a:extLst>
                    <a:ext uri="{FF2B5EF4-FFF2-40B4-BE49-F238E27FC236}">
                      <a16:creationId xmlns="" xmlns:a16="http://schemas.microsoft.com/office/drawing/2014/main" id="{A587C92A-EBA7-4310-8F82-12E2C7621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144">
                  <a:extLst>
                    <a:ext uri="{FF2B5EF4-FFF2-40B4-BE49-F238E27FC236}">
                      <a16:creationId xmlns="" xmlns:a16="http://schemas.microsoft.com/office/drawing/2014/main" id="{924C944C-F178-4103-A4A2-5DBFC653F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3" name="Straight Connector 218">
                <a:extLst>
                  <a:ext uri="{FF2B5EF4-FFF2-40B4-BE49-F238E27FC236}">
                    <a16:creationId xmlns="" xmlns:a16="http://schemas.microsoft.com/office/drawing/2014/main" id="{AFD6D1B1-A03E-4C7F-8532-B790465BAA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69139" y="3432730"/>
                <a:ext cx="0" cy="3669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13">
                <a:extLst>
                  <a:ext uri="{FF2B5EF4-FFF2-40B4-BE49-F238E27FC236}">
                    <a16:creationId xmlns="" xmlns:a16="http://schemas.microsoft.com/office/drawing/2014/main" id="{C88B225F-4403-42AA-BE28-69AB9BA29F30}"/>
                  </a:ext>
                </a:extLst>
              </p:cNvPr>
              <p:cNvGrpSpPr/>
              <p:nvPr/>
            </p:nvGrpSpPr>
            <p:grpSpPr>
              <a:xfrm>
                <a:off x="10240288" y="4100738"/>
                <a:ext cx="292187" cy="249891"/>
                <a:chOff x="6176852" y="2698817"/>
                <a:chExt cx="292187" cy="249891"/>
              </a:xfrm>
            </p:grpSpPr>
            <p:cxnSp>
              <p:nvCxnSpPr>
                <p:cNvPr id="315" name="Straight Connector 200">
                  <a:extLst>
                    <a:ext uri="{FF2B5EF4-FFF2-40B4-BE49-F238E27FC236}">
                      <a16:creationId xmlns="" xmlns:a16="http://schemas.microsoft.com/office/drawing/2014/main" id="{914197BC-8EFE-4E0A-B5D6-B21B0687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6852" y="2861749"/>
                  <a:ext cx="2921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201">
                  <a:extLst>
                    <a:ext uri="{FF2B5EF4-FFF2-40B4-BE49-F238E27FC236}">
                      <a16:creationId xmlns="" xmlns:a16="http://schemas.microsoft.com/office/drawing/2014/main" id="{174A36BC-E06F-45BD-9224-3A656A79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732" y="2904922"/>
                  <a:ext cx="186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202">
                  <a:extLst>
                    <a:ext uri="{FF2B5EF4-FFF2-40B4-BE49-F238E27FC236}">
                      <a16:creationId xmlns="" xmlns:a16="http://schemas.microsoft.com/office/drawing/2014/main" id="{5DAD4FEF-E4F3-42EF-BCA5-A0939590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9256" y="2948708"/>
                  <a:ext cx="932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204">
                  <a:extLst>
                    <a:ext uri="{FF2B5EF4-FFF2-40B4-BE49-F238E27FC236}">
                      <a16:creationId xmlns="" xmlns:a16="http://schemas.microsoft.com/office/drawing/2014/main" id="{24AA0EE0-739D-44DB-BBA2-50A5DC433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1135" y="2698817"/>
                  <a:ext cx="0" cy="1629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20" name="Straight Connector 125">
              <a:extLst>
                <a:ext uri="{FF2B5EF4-FFF2-40B4-BE49-F238E27FC236}">
                  <a16:creationId xmlns="" xmlns:a16="http://schemas.microsoft.com/office/drawing/2014/main" id="{D95E61DD-F109-4760-A5EC-C8B2FF0E9392}"/>
                </a:ext>
              </a:extLst>
            </p:cNvPr>
            <p:cNvCxnSpPr>
              <a:cxnSpLocks/>
            </p:cNvCxnSpPr>
            <p:nvPr/>
          </p:nvCxnSpPr>
          <p:spPr>
            <a:xfrm>
              <a:off x="3932730" y="2916874"/>
              <a:ext cx="90263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Box 211">
                  <a:extLst>
                    <a:ext uri="{FF2B5EF4-FFF2-40B4-BE49-F238E27FC236}">
                      <a16:creationId xmlns="" xmlns:a16="http://schemas.microsoft.com/office/drawing/2014/main" id="{EAD23AF1-93EC-4C8B-8A93-51D161528547}"/>
                    </a:ext>
                  </a:extLst>
                </p:cNvPr>
                <p:cNvSpPr txBox="1"/>
                <p:nvPr/>
              </p:nvSpPr>
              <p:spPr>
                <a:xfrm>
                  <a:off x="4914454" y="2837412"/>
                  <a:ext cx="21461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1" name="TextBox 21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EAD23AF1-93EC-4C8B-8A93-51D1615285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452" y="2837412"/>
                  <a:ext cx="214610" cy="21544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1429" b="-8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1 CuadroTexto"/>
                <p:cNvSpPr txBox="1"/>
                <p:nvPr/>
              </p:nvSpPr>
              <p:spPr>
                <a:xfrm>
                  <a:off x="3964241" y="3155162"/>
                  <a:ext cx="44736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 smtClean="0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s-CR" sz="12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s-CR" sz="12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s-CR" sz="1200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s-CR" sz="1200" dirty="0"/>
                </a:p>
              </p:txBody>
            </p:sp>
          </mc:Choice>
          <mc:Fallback xmlns="">
            <p:sp>
              <p:nvSpPr>
                <p:cNvPr id="2" name="1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4240" y="3155162"/>
                  <a:ext cx="447367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144 CuadroTexto"/>
              <p:cNvSpPr txBox="1"/>
              <p:nvPr/>
            </p:nvSpPr>
            <p:spPr>
              <a:xfrm>
                <a:off x="679690" y="4708257"/>
                <a:ext cx="13747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R" sz="1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=4.38</m:t>
                      </m:r>
                      <m:r>
                        <a:rPr lang="es-CR" sz="1400" i="1">
                          <a:latin typeface="Cambria Math"/>
                        </a:rPr>
                        <m:t> </m:t>
                      </m:r>
                      <m:r>
                        <a:rPr lang="es-CR" sz="1400" i="1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5" name="14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87" y="4708253"/>
                <a:ext cx="1374735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5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10442372" y="6458981"/>
            <a:ext cx="1665165" cy="2862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CR" altLang="es-CR" sz="1100" dirty="0" smtClean="0">
                <a:solidFill>
                  <a:srgbClr val="000000"/>
                </a:solidFill>
              </a:rPr>
              <a:t>septiembre 16, 5:16 PM</a:t>
            </a:r>
            <a:endParaRPr lang="en-US" altLang="es-CR" sz="1100" dirty="0" smtClean="0">
              <a:solidFill>
                <a:srgbClr val="000000"/>
              </a:solidFill>
            </a:endParaRPr>
          </a:p>
        </p:txBody>
      </p:sp>
      <p:grpSp>
        <p:nvGrpSpPr>
          <p:cNvPr id="3076" name="Group 29"/>
          <p:cNvGrpSpPr>
            <a:grpSpLocks/>
          </p:cNvGrpSpPr>
          <p:nvPr/>
        </p:nvGrpSpPr>
        <p:grpSpPr bwMode="auto">
          <a:xfrm>
            <a:off x="3570195" y="670198"/>
            <a:ext cx="673100" cy="323850"/>
            <a:chOff x="2562" y="2273"/>
            <a:chExt cx="590" cy="227"/>
          </a:xfrm>
        </p:grpSpPr>
        <p:sp>
          <p:nvSpPr>
            <p:cNvPr id="3167" name="AutoShape 30"/>
            <p:cNvSpPr>
              <a:spLocks noChangeArrowheads="1"/>
            </p:cNvSpPr>
            <p:nvPr/>
          </p:nvSpPr>
          <p:spPr bwMode="auto">
            <a:xfrm rot="5400000">
              <a:off x="2744" y="2296"/>
              <a:ext cx="181" cy="182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CR" altLang="es-CR" sz="1800" u="sng" smtClean="0">
                <a:solidFill>
                  <a:srgbClr val="000000"/>
                </a:solidFill>
              </a:endParaRPr>
            </a:p>
          </p:txBody>
        </p:sp>
        <p:sp>
          <p:nvSpPr>
            <p:cNvPr id="3168" name="Line 31"/>
            <p:cNvSpPr>
              <a:spLocks noChangeShapeType="1"/>
            </p:cNvSpPr>
            <p:nvPr/>
          </p:nvSpPr>
          <p:spPr bwMode="auto">
            <a:xfrm>
              <a:off x="2940" y="227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u="sng" smtClean="0">
                <a:solidFill>
                  <a:srgbClr val="000000"/>
                </a:solidFill>
              </a:endParaRPr>
            </a:p>
          </p:txBody>
        </p:sp>
        <p:sp>
          <p:nvSpPr>
            <p:cNvPr id="3169" name="Line 32"/>
            <p:cNvSpPr>
              <a:spLocks noChangeShapeType="1"/>
            </p:cNvSpPr>
            <p:nvPr/>
          </p:nvSpPr>
          <p:spPr bwMode="auto">
            <a:xfrm>
              <a:off x="2925" y="238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u="sng" smtClean="0">
                <a:solidFill>
                  <a:srgbClr val="000000"/>
                </a:solidFill>
              </a:endParaRPr>
            </a:p>
          </p:txBody>
        </p:sp>
        <p:sp>
          <p:nvSpPr>
            <p:cNvPr id="3170" name="Line 33"/>
            <p:cNvSpPr>
              <a:spLocks noChangeShapeType="1"/>
            </p:cNvSpPr>
            <p:nvPr/>
          </p:nvSpPr>
          <p:spPr bwMode="auto">
            <a:xfrm>
              <a:off x="2562" y="238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u="sng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50767" y="608478"/>
            <a:ext cx="3841749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R" sz="1800" b="1" u="sng" dirty="0" smtClean="0">
                <a:solidFill>
                  <a:srgbClr val="000000"/>
                </a:solidFill>
              </a:rPr>
              <a:t>Capacitancia del diodo</a:t>
            </a:r>
            <a:endParaRPr lang="es-ES" altLang="es-CR" sz="1800" b="1" u="sng" dirty="0" smtClean="0">
              <a:solidFill>
                <a:srgbClr val="000000"/>
              </a:solidFill>
            </a:endParaRPr>
          </a:p>
        </p:txBody>
      </p:sp>
      <p:sp>
        <p:nvSpPr>
          <p:cNvPr id="13447" name="Text Box 135"/>
          <p:cNvSpPr txBox="1">
            <a:spLocks noChangeArrowheads="1"/>
          </p:cNvSpPr>
          <p:nvPr/>
        </p:nvSpPr>
        <p:spPr bwMode="auto">
          <a:xfrm>
            <a:off x="655521" y="1256168"/>
            <a:ext cx="74047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R" sz="1800" u="sng" dirty="0" smtClean="0">
                <a:solidFill>
                  <a:srgbClr val="000000"/>
                </a:solidFill>
              </a:rPr>
              <a:t>Capacitancia </a:t>
            </a:r>
            <a:r>
              <a:rPr lang="es-MX" altLang="es-CR" sz="1800" u="sng" dirty="0">
                <a:solidFill>
                  <a:srgbClr val="000000"/>
                </a:solidFill>
              </a:rPr>
              <a:t>del </a:t>
            </a:r>
            <a:r>
              <a:rPr lang="es-MX" altLang="es-CR" sz="1800" u="sng" dirty="0" smtClean="0">
                <a:solidFill>
                  <a:srgbClr val="000000"/>
                </a:solidFill>
              </a:rPr>
              <a:t>diodo debido a la Zona de Agotamiento o Transición :</a:t>
            </a:r>
            <a:endParaRPr lang="es-ES" altLang="es-CR" sz="1800" u="sng" dirty="0" smtClean="0">
              <a:solidFill>
                <a:srgbClr val="000000"/>
              </a:solidFill>
            </a:endParaRPr>
          </a:p>
        </p:txBody>
      </p:sp>
      <p:sp>
        <p:nvSpPr>
          <p:cNvPr id="13448" name="Line 136"/>
          <p:cNvSpPr>
            <a:spLocks noChangeShapeType="1"/>
          </p:cNvSpPr>
          <p:nvPr/>
        </p:nvSpPr>
        <p:spPr bwMode="auto">
          <a:xfrm>
            <a:off x="655518" y="1111705"/>
            <a:ext cx="110891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u="sng" smtClean="0">
              <a:solidFill>
                <a:srgbClr val="000000"/>
              </a:solidFill>
            </a:endParaRPr>
          </a:p>
        </p:txBody>
      </p:sp>
      <p:grpSp>
        <p:nvGrpSpPr>
          <p:cNvPr id="18" name="Group 146"/>
          <p:cNvGrpSpPr>
            <a:grpSpLocks/>
          </p:cNvGrpSpPr>
          <p:nvPr/>
        </p:nvGrpSpPr>
        <p:grpSpPr bwMode="auto">
          <a:xfrm>
            <a:off x="462905" y="1959430"/>
            <a:ext cx="5638799" cy="2570162"/>
            <a:chOff x="249" y="2205"/>
            <a:chExt cx="2664" cy="1619"/>
          </a:xfrm>
        </p:grpSpPr>
        <p:sp>
          <p:nvSpPr>
            <p:cNvPr id="3089" name="Rectangle 65"/>
            <p:cNvSpPr>
              <a:spLocks noChangeArrowheads="1"/>
            </p:cNvSpPr>
            <p:nvPr/>
          </p:nvSpPr>
          <p:spPr bwMode="auto">
            <a:xfrm>
              <a:off x="633" y="2653"/>
              <a:ext cx="912" cy="480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CR" altLang="es-CR" sz="1800" u="sng" smtClean="0">
                <a:solidFill>
                  <a:srgbClr val="000000"/>
                </a:solidFill>
              </a:endParaRPr>
            </a:p>
          </p:txBody>
        </p:sp>
        <p:sp>
          <p:nvSpPr>
            <p:cNvPr id="3090" name="Rectangle 66"/>
            <p:cNvSpPr>
              <a:spLocks noChangeArrowheads="1"/>
            </p:cNvSpPr>
            <p:nvPr/>
          </p:nvSpPr>
          <p:spPr bwMode="auto">
            <a:xfrm>
              <a:off x="1553" y="2653"/>
              <a:ext cx="912" cy="480"/>
            </a:xfrm>
            <a:prstGeom prst="rect">
              <a:avLst/>
            </a:prstGeom>
            <a:solidFill>
              <a:srgbClr val="00ED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ED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CR" altLang="es-CR" sz="1800" u="sng" smtClean="0">
                <a:solidFill>
                  <a:srgbClr val="000000"/>
                </a:solidFill>
              </a:endParaRPr>
            </a:p>
          </p:txBody>
        </p:sp>
        <p:grpSp>
          <p:nvGrpSpPr>
            <p:cNvPr id="3091" name="Group 70"/>
            <p:cNvGrpSpPr>
              <a:grpSpLocks/>
            </p:cNvGrpSpPr>
            <p:nvPr/>
          </p:nvGrpSpPr>
          <p:grpSpPr bwMode="auto">
            <a:xfrm>
              <a:off x="1939" y="2800"/>
              <a:ext cx="141" cy="291"/>
              <a:chOff x="3313" y="2544"/>
              <a:chExt cx="159" cy="332"/>
            </a:xfrm>
          </p:grpSpPr>
          <p:sp>
            <p:nvSpPr>
              <p:cNvPr id="3136" name="Oval 71"/>
              <p:cNvSpPr>
                <a:spLocks noChangeArrowheads="1"/>
              </p:cNvSpPr>
              <p:nvPr/>
            </p:nvSpPr>
            <p:spPr bwMode="auto">
              <a:xfrm>
                <a:off x="3424" y="273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0B7A5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s-CR" altLang="es-CR" sz="1800" u="sng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37" name="Text Box 72"/>
              <p:cNvSpPr txBox="1">
                <a:spLocks noChangeArrowheads="1"/>
              </p:cNvSpPr>
              <p:nvPr/>
            </p:nvSpPr>
            <p:spPr bwMode="auto">
              <a:xfrm>
                <a:off x="3313" y="2544"/>
                <a:ext cx="153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s-MX" altLang="es-CR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-</a:t>
                </a:r>
                <a:endParaRPr lang="es-ES" altLang="es-CR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092" name="Group 76"/>
            <p:cNvGrpSpPr>
              <a:grpSpLocks/>
            </p:cNvGrpSpPr>
            <p:nvPr/>
          </p:nvGrpSpPr>
          <p:grpSpPr bwMode="auto">
            <a:xfrm>
              <a:off x="2227" y="2656"/>
              <a:ext cx="141" cy="291"/>
              <a:chOff x="3313" y="2544"/>
              <a:chExt cx="159" cy="332"/>
            </a:xfrm>
          </p:grpSpPr>
          <p:sp>
            <p:nvSpPr>
              <p:cNvPr id="3134" name="Oval 77"/>
              <p:cNvSpPr>
                <a:spLocks noChangeArrowheads="1"/>
              </p:cNvSpPr>
              <p:nvPr/>
            </p:nvSpPr>
            <p:spPr bwMode="auto">
              <a:xfrm>
                <a:off x="3424" y="273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0B7A5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s-CR" altLang="es-CR" sz="1800" u="sng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35" name="Text Box 78"/>
              <p:cNvSpPr txBox="1">
                <a:spLocks noChangeArrowheads="1"/>
              </p:cNvSpPr>
              <p:nvPr/>
            </p:nvSpPr>
            <p:spPr bwMode="auto">
              <a:xfrm>
                <a:off x="3313" y="2544"/>
                <a:ext cx="153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s-MX" altLang="es-CR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-</a:t>
                </a:r>
                <a:endParaRPr lang="es-ES" altLang="es-CR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093" name="Group 79"/>
            <p:cNvGrpSpPr>
              <a:grpSpLocks/>
            </p:cNvGrpSpPr>
            <p:nvPr/>
          </p:nvGrpSpPr>
          <p:grpSpPr bwMode="auto">
            <a:xfrm>
              <a:off x="2235" y="2848"/>
              <a:ext cx="141" cy="291"/>
              <a:chOff x="3313" y="2544"/>
              <a:chExt cx="159" cy="332"/>
            </a:xfrm>
          </p:grpSpPr>
          <p:sp>
            <p:nvSpPr>
              <p:cNvPr id="3132" name="Oval 80"/>
              <p:cNvSpPr>
                <a:spLocks noChangeArrowheads="1"/>
              </p:cNvSpPr>
              <p:nvPr/>
            </p:nvSpPr>
            <p:spPr bwMode="auto">
              <a:xfrm>
                <a:off x="3424" y="273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0B7A5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s-CR" altLang="es-CR" sz="1800" u="sng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33" name="Text Box 81"/>
              <p:cNvSpPr txBox="1">
                <a:spLocks noChangeArrowheads="1"/>
              </p:cNvSpPr>
              <p:nvPr/>
            </p:nvSpPr>
            <p:spPr bwMode="auto">
              <a:xfrm>
                <a:off x="3313" y="2544"/>
                <a:ext cx="153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s-MX" altLang="es-CR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-</a:t>
                </a:r>
                <a:endParaRPr lang="es-ES" altLang="es-CR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094" name="Group 82"/>
            <p:cNvGrpSpPr>
              <a:grpSpLocks/>
            </p:cNvGrpSpPr>
            <p:nvPr/>
          </p:nvGrpSpPr>
          <p:grpSpPr bwMode="auto">
            <a:xfrm>
              <a:off x="1987" y="2656"/>
              <a:ext cx="141" cy="291"/>
              <a:chOff x="3313" y="2544"/>
              <a:chExt cx="159" cy="332"/>
            </a:xfrm>
          </p:grpSpPr>
          <p:sp>
            <p:nvSpPr>
              <p:cNvPr id="3130" name="Oval 83"/>
              <p:cNvSpPr>
                <a:spLocks noChangeArrowheads="1"/>
              </p:cNvSpPr>
              <p:nvPr/>
            </p:nvSpPr>
            <p:spPr bwMode="auto">
              <a:xfrm>
                <a:off x="3424" y="273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rgbClr val="00B7A5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s-CR" altLang="es-CR" sz="1800" u="sng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31" name="Text Box 84"/>
              <p:cNvSpPr txBox="1">
                <a:spLocks noChangeArrowheads="1"/>
              </p:cNvSpPr>
              <p:nvPr/>
            </p:nvSpPr>
            <p:spPr bwMode="auto">
              <a:xfrm>
                <a:off x="3313" y="2544"/>
                <a:ext cx="153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s-MX" altLang="es-CR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-</a:t>
                </a:r>
                <a:endParaRPr lang="es-ES" altLang="es-CR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095" name="Text Box 85"/>
            <p:cNvSpPr txBox="1">
              <a:spLocks noChangeArrowheads="1"/>
            </p:cNvSpPr>
            <p:nvPr/>
          </p:nvSpPr>
          <p:spPr bwMode="auto">
            <a:xfrm>
              <a:off x="2744" y="2523"/>
              <a:ext cx="1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CR" sz="2400" smtClean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s-ES" altLang="es-CR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96" name="Oval 86"/>
            <p:cNvSpPr>
              <a:spLocks noChangeArrowheads="1"/>
            </p:cNvSpPr>
            <p:nvPr/>
          </p:nvSpPr>
          <p:spPr bwMode="auto">
            <a:xfrm>
              <a:off x="729" y="2749"/>
              <a:ext cx="48" cy="48"/>
            </a:xfrm>
            <a:prstGeom prst="ellipse">
              <a:avLst/>
            </a:prstGeom>
            <a:noFill/>
            <a:ln w="3175">
              <a:solidFill>
                <a:srgbClr val="00B7A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CR" altLang="es-CR" sz="1800" u="sng" smtClean="0">
                <a:solidFill>
                  <a:srgbClr val="000000"/>
                </a:solidFill>
              </a:endParaRPr>
            </a:p>
          </p:txBody>
        </p:sp>
        <p:sp>
          <p:nvSpPr>
            <p:cNvPr id="3097" name="Oval 87"/>
            <p:cNvSpPr>
              <a:spLocks noChangeArrowheads="1"/>
            </p:cNvSpPr>
            <p:nvPr/>
          </p:nvSpPr>
          <p:spPr bwMode="auto">
            <a:xfrm>
              <a:off x="777" y="2941"/>
              <a:ext cx="48" cy="48"/>
            </a:xfrm>
            <a:prstGeom prst="ellipse">
              <a:avLst/>
            </a:prstGeom>
            <a:noFill/>
            <a:ln w="3175">
              <a:solidFill>
                <a:srgbClr val="00B7A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CR" altLang="es-CR" sz="1800" u="sng" smtClean="0">
                <a:solidFill>
                  <a:srgbClr val="000000"/>
                </a:solidFill>
              </a:endParaRPr>
            </a:p>
          </p:txBody>
        </p:sp>
        <p:sp>
          <p:nvSpPr>
            <p:cNvPr id="3098" name="Oval 88"/>
            <p:cNvSpPr>
              <a:spLocks noChangeArrowheads="1"/>
            </p:cNvSpPr>
            <p:nvPr/>
          </p:nvSpPr>
          <p:spPr bwMode="auto">
            <a:xfrm>
              <a:off x="921" y="2797"/>
              <a:ext cx="48" cy="48"/>
            </a:xfrm>
            <a:prstGeom prst="ellipse">
              <a:avLst/>
            </a:prstGeom>
            <a:noFill/>
            <a:ln w="3175">
              <a:solidFill>
                <a:srgbClr val="00B7A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CR" altLang="es-CR" sz="1800" u="sng" smtClean="0">
                <a:solidFill>
                  <a:srgbClr val="000000"/>
                </a:solidFill>
              </a:endParaRPr>
            </a:p>
          </p:txBody>
        </p:sp>
        <p:sp>
          <p:nvSpPr>
            <p:cNvPr id="3099" name="Oval 89"/>
            <p:cNvSpPr>
              <a:spLocks noChangeArrowheads="1"/>
            </p:cNvSpPr>
            <p:nvPr/>
          </p:nvSpPr>
          <p:spPr bwMode="auto">
            <a:xfrm>
              <a:off x="1017" y="2989"/>
              <a:ext cx="48" cy="48"/>
            </a:xfrm>
            <a:prstGeom prst="ellipse">
              <a:avLst/>
            </a:prstGeom>
            <a:noFill/>
            <a:ln w="3175">
              <a:solidFill>
                <a:srgbClr val="00B7A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CR" altLang="es-CR" sz="1800" u="sng" smtClean="0">
                <a:solidFill>
                  <a:srgbClr val="000000"/>
                </a:solidFill>
              </a:endParaRPr>
            </a:p>
          </p:txBody>
        </p:sp>
        <p:sp>
          <p:nvSpPr>
            <p:cNvPr id="3100" name="Oval 91"/>
            <p:cNvSpPr>
              <a:spLocks noChangeArrowheads="1"/>
            </p:cNvSpPr>
            <p:nvPr/>
          </p:nvSpPr>
          <p:spPr bwMode="auto">
            <a:xfrm>
              <a:off x="1113" y="2797"/>
              <a:ext cx="48" cy="48"/>
            </a:xfrm>
            <a:prstGeom prst="ellipse">
              <a:avLst/>
            </a:prstGeom>
            <a:noFill/>
            <a:ln w="3175">
              <a:solidFill>
                <a:srgbClr val="00B7A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CR" altLang="es-CR" sz="1800" u="sng" smtClean="0">
                <a:solidFill>
                  <a:srgbClr val="000000"/>
                </a:solidFill>
              </a:endParaRPr>
            </a:p>
          </p:txBody>
        </p:sp>
        <p:sp>
          <p:nvSpPr>
            <p:cNvPr id="3101" name="Text Box 92"/>
            <p:cNvSpPr txBox="1">
              <a:spLocks noChangeArrowheads="1"/>
            </p:cNvSpPr>
            <p:nvPr/>
          </p:nvSpPr>
          <p:spPr bwMode="auto">
            <a:xfrm>
              <a:off x="249" y="2509"/>
              <a:ext cx="1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CR" sz="2400" smtClean="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endParaRPr lang="es-ES" altLang="es-CR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02" name="Text Box 93"/>
            <p:cNvSpPr txBox="1">
              <a:spLocks noChangeArrowheads="1"/>
            </p:cNvSpPr>
            <p:nvPr/>
          </p:nvSpPr>
          <p:spPr bwMode="auto">
            <a:xfrm>
              <a:off x="1235" y="2658"/>
              <a:ext cx="1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CR" sz="2400" smtClean="0">
                  <a:solidFill>
                    <a:srgbClr val="7B00E4"/>
                  </a:solidFill>
                  <a:latin typeface="Times New Roman" pitchFamily="18" charset="0"/>
                </a:rPr>
                <a:t>-</a:t>
              </a:r>
              <a:endParaRPr lang="es-ES" altLang="es-CR" sz="2400" smtClean="0">
                <a:solidFill>
                  <a:srgbClr val="7B00E4"/>
                </a:solidFill>
                <a:latin typeface="Times New Roman" pitchFamily="18" charset="0"/>
              </a:endParaRPr>
            </a:p>
          </p:txBody>
        </p:sp>
        <p:sp>
          <p:nvSpPr>
            <p:cNvPr id="3103" name="Text Box 94"/>
            <p:cNvSpPr txBox="1">
              <a:spLocks noChangeArrowheads="1"/>
            </p:cNvSpPr>
            <p:nvPr/>
          </p:nvSpPr>
          <p:spPr bwMode="auto">
            <a:xfrm>
              <a:off x="1235" y="2839"/>
              <a:ext cx="1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CR" sz="2400" smtClean="0">
                  <a:solidFill>
                    <a:srgbClr val="7B00E4"/>
                  </a:solidFill>
                  <a:latin typeface="Times New Roman" pitchFamily="18" charset="0"/>
                </a:rPr>
                <a:t>-</a:t>
              </a:r>
              <a:endParaRPr lang="es-ES" altLang="es-CR" sz="2400" smtClean="0">
                <a:solidFill>
                  <a:srgbClr val="7B00E4"/>
                </a:solidFill>
                <a:latin typeface="Times New Roman" pitchFamily="18" charset="0"/>
              </a:endParaRPr>
            </a:p>
          </p:txBody>
        </p:sp>
        <p:sp>
          <p:nvSpPr>
            <p:cNvPr id="3104" name="Text Box 95"/>
            <p:cNvSpPr txBox="1">
              <a:spLocks noChangeArrowheads="1"/>
            </p:cNvSpPr>
            <p:nvPr/>
          </p:nvSpPr>
          <p:spPr bwMode="auto">
            <a:xfrm>
              <a:off x="1780" y="2704"/>
              <a:ext cx="14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CR" sz="1600" smtClean="0">
                  <a:solidFill>
                    <a:srgbClr val="7B00E4"/>
                  </a:solidFill>
                  <a:latin typeface="Times New Roman" pitchFamily="18" charset="0"/>
                </a:rPr>
                <a:t>+</a:t>
              </a:r>
              <a:endParaRPr lang="es-ES" altLang="es-CR" sz="1600" smtClean="0">
                <a:solidFill>
                  <a:srgbClr val="7B00E4"/>
                </a:solidFill>
                <a:latin typeface="Times New Roman" pitchFamily="18" charset="0"/>
              </a:endParaRPr>
            </a:p>
          </p:txBody>
        </p:sp>
        <p:sp>
          <p:nvSpPr>
            <p:cNvPr id="3105" name="Text Box 96"/>
            <p:cNvSpPr txBox="1">
              <a:spLocks noChangeArrowheads="1"/>
            </p:cNvSpPr>
            <p:nvPr/>
          </p:nvSpPr>
          <p:spPr bwMode="auto">
            <a:xfrm>
              <a:off x="1780" y="2915"/>
              <a:ext cx="14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CR" sz="1600" smtClean="0">
                  <a:solidFill>
                    <a:srgbClr val="7B00E4"/>
                  </a:solidFill>
                  <a:latin typeface="Times New Roman" pitchFamily="18" charset="0"/>
                </a:rPr>
                <a:t>+</a:t>
              </a:r>
              <a:endParaRPr lang="es-ES" altLang="es-CR" sz="1600" smtClean="0">
                <a:solidFill>
                  <a:srgbClr val="7B00E4"/>
                </a:solidFill>
                <a:latin typeface="Times New Roman" pitchFamily="18" charset="0"/>
              </a:endParaRPr>
            </a:p>
          </p:txBody>
        </p:sp>
        <p:sp>
          <p:nvSpPr>
            <p:cNvPr id="3106" name="Text Box 98"/>
            <p:cNvSpPr txBox="1">
              <a:spLocks noChangeArrowheads="1"/>
            </p:cNvSpPr>
            <p:nvPr/>
          </p:nvSpPr>
          <p:spPr bwMode="auto">
            <a:xfrm>
              <a:off x="1633" y="3445"/>
              <a:ext cx="16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CR" sz="2400" smtClean="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  <a:endParaRPr lang="es-ES" altLang="es-CR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07" name="Text Box 99"/>
            <p:cNvSpPr txBox="1">
              <a:spLocks noChangeArrowheads="1"/>
            </p:cNvSpPr>
            <p:nvPr/>
          </p:nvSpPr>
          <p:spPr bwMode="auto">
            <a:xfrm>
              <a:off x="1105" y="3445"/>
              <a:ext cx="1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CR" sz="2400" smtClean="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s-ES" altLang="es-CR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3108" name="Group 100"/>
            <p:cNvGrpSpPr>
              <a:grpSpLocks/>
            </p:cNvGrpSpPr>
            <p:nvPr/>
          </p:nvGrpSpPr>
          <p:grpSpPr bwMode="auto">
            <a:xfrm rot="10740906">
              <a:off x="1313" y="3277"/>
              <a:ext cx="272" cy="304"/>
              <a:chOff x="4912" y="1688"/>
              <a:chExt cx="272" cy="304"/>
            </a:xfrm>
          </p:grpSpPr>
          <p:sp>
            <p:nvSpPr>
              <p:cNvPr id="3126" name="Line 101"/>
              <p:cNvSpPr>
                <a:spLocks noChangeShapeType="1"/>
              </p:cNvSpPr>
              <p:nvPr/>
            </p:nvSpPr>
            <p:spPr bwMode="auto">
              <a:xfrm>
                <a:off x="4912" y="1688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u="sng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27" name="Line 102"/>
              <p:cNvSpPr>
                <a:spLocks noChangeShapeType="1"/>
              </p:cNvSpPr>
              <p:nvPr/>
            </p:nvSpPr>
            <p:spPr bwMode="auto">
              <a:xfrm>
                <a:off x="5008" y="176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u="sng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28" name="Line 103"/>
              <p:cNvSpPr>
                <a:spLocks noChangeShapeType="1"/>
              </p:cNvSpPr>
              <p:nvPr/>
            </p:nvSpPr>
            <p:spPr bwMode="auto">
              <a:xfrm>
                <a:off x="5088" y="170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u="sng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29" name="Line 104"/>
              <p:cNvSpPr>
                <a:spLocks noChangeShapeType="1"/>
              </p:cNvSpPr>
              <p:nvPr/>
            </p:nvSpPr>
            <p:spPr bwMode="auto">
              <a:xfrm>
                <a:off x="5184" y="177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u="sng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109" name="Line 105"/>
            <p:cNvSpPr>
              <a:spLocks noChangeShapeType="1"/>
            </p:cNvSpPr>
            <p:nvPr/>
          </p:nvSpPr>
          <p:spPr bwMode="auto">
            <a:xfrm>
              <a:off x="409" y="3429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u="sng" smtClean="0">
                <a:solidFill>
                  <a:srgbClr val="000000"/>
                </a:solidFill>
              </a:endParaRPr>
            </a:p>
          </p:txBody>
        </p:sp>
        <p:sp>
          <p:nvSpPr>
            <p:cNvPr id="3110" name="Line 106"/>
            <p:cNvSpPr>
              <a:spLocks noChangeShapeType="1"/>
            </p:cNvSpPr>
            <p:nvPr/>
          </p:nvSpPr>
          <p:spPr bwMode="auto">
            <a:xfrm>
              <a:off x="1601" y="3445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u="sng" smtClean="0">
                <a:solidFill>
                  <a:srgbClr val="000000"/>
                </a:solidFill>
              </a:endParaRPr>
            </a:p>
          </p:txBody>
        </p:sp>
        <p:sp>
          <p:nvSpPr>
            <p:cNvPr id="3111" name="Line 107"/>
            <p:cNvSpPr>
              <a:spLocks noChangeShapeType="1"/>
            </p:cNvSpPr>
            <p:nvPr/>
          </p:nvSpPr>
          <p:spPr bwMode="auto">
            <a:xfrm>
              <a:off x="401" y="286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u="sng" smtClean="0">
                <a:solidFill>
                  <a:srgbClr val="000000"/>
                </a:solidFill>
              </a:endParaRPr>
            </a:p>
          </p:txBody>
        </p:sp>
        <p:sp>
          <p:nvSpPr>
            <p:cNvPr id="3112" name="Line 108"/>
            <p:cNvSpPr>
              <a:spLocks noChangeShapeType="1"/>
            </p:cNvSpPr>
            <p:nvPr/>
          </p:nvSpPr>
          <p:spPr bwMode="auto">
            <a:xfrm>
              <a:off x="401" y="2869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u="sng" smtClean="0">
                <a:solidFill>
                  <a:srgbClr val="000000"/>
                </a:solidFill>
              </a:endParaRPr>
            </a:p>
          </p:txBody>
        </p:sp>
        <p:sp>
          <p:nvSpPr>
            <p:cNvPr id="3113" name="Line 109"/>
            <p:cNvSpPr>
              <a:spLocks noChangeShapeType="1"/>
            </p:cNvSpPr>
            <p:nvPr/>
          </p:nvSpPr>
          <p:spPr bwMode="auto">
            <a:xfrm>
              <a:off x="2897" y="286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u="sng" smtClean="0">
                <a:solidFill>
                  <a:srgbClr val="000000"/>
                </a:solidFill>
              </a:endParaRPr>
            </a:p>
          </p:txBody>
        </p:sp>
        <p:sp>
          <p:nvSpPr>
            <p:cNvPr id="3114" name="Line 110"/>
            <p:cNvSpPr>
              <a:spLocks noChangeShapeType="1"/>
            </p:cNvSpPr>
            <p:nvPr/>
          </p:nvSpPr>
          <p:spPr bwMode="auto">
            <a:xfrm>
              <a:off x="2497" y="2869"/>
              <a:ext cx="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u="sng" smtClean="0">
                <a:solidFill>
                  <a:srgbClr val="000000"/>
                </a:solidFill>
              </a:endParaRPr>
            </a:p>
          </p:txBody>
        </p:sp>
        <p:sp>
          <p:nvSpPr>
            <p:cNvPr id="3115" name="Line 111"/>
            <p:cNvSpPr>
              <a:spLocks noChangeShapeType="1"/>
            </p:cNvSpPr>
            <p:nvPr/>
          </p:nvSpPr>
          <p:spPr bwMode="auto">
            <a:xfrm>
              <a:off x="401" y="2869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u="sng" smtClean="0">
                <a:solidFill>
                  <a:srgbClr val="000000"/>
                </a:solidFill>
              </a:endParaRPr>
            </a:p>
          </p:txBody>
        </p:sp>
        <p:sp>
          <p:nvSpPr>
            <p:cNvPr id="3116" name="Line 112"/>
            <p:cNvSpPr>
              <a:spLocks noChangeShapeType="1"/>
            </p:cNvSpPr>
            <p:nvPr/>
          </p:nvSpPr>
          <p:spPr bwMode="auto">
            <a:xfrm>
              <a:off x="385" y="2869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u="sng" smtClean="0">
                <a:solidFill>
                  <a:srgbClr val="000000"/>
                </a:solidFill>
              </a:endParaRPr>
            </a:p>
          </p:txBody>
        </p:sp>
        <p:sp>
          <p:nvSpPr>
            <p:cNvPr id="3117" name="Line 126"/>
            <p:cNvSpPr>
              <a:spLocks noChangeShapeType="1"/>
            </p:cNvSpPr>
            <p:nvPr/>
          </p:nvSpPr>
          <p:spPr bwMode="auto">
            <a:xfrm flipH="1">
              <a:off x="873" y="3021"/>
              <a:ext cx="13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u="sng" smtClean="0">
                <a:solidFill>
                  <a:srgbClr val="000000"/>
                </a:solidFill>
              </a:endParaRPr>
            </a:p>
          </p:txBody>
        </p:sp>
        <p:sp>
          <p:nvSpPr>
            <p:cNvPr id="3118" name="Line 127"/>
            <p:cNvSpPr>
              <a:spLocks noChangeShapeType="1"/>
            </p:cNvSpPr>
            <p:nvPr/>
          </p:nvSpPr>
          <p:spPr bwMode="auto">
            <a:xfrm flipH="1">
              <a:off x="985" y="2812"/>
              <a:ext cx="13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u="sng" smtClean="0">
                <a:solidFill>
                  <a:srgbClr val="000000"/>
                </a:solidFill>
              </a:endParaRPr>
            </a:p>
          </p:txBody>
        </p:sp>
        <p:sp>
          <p:nvSpPr>
            <p:cNvPr id="3119" name="Line 128"/>
            <p:cNvSpPr>
              <a:spLocks noChangeShapeType="1"/>
            </p:cNvSpPr>
            <p:nvPr/>
          </p:nvSpPr>
          <p:spPr bwMode="auto">
            <a:xfrm>
              <a:off x="2080" y="2986"/>
              <a:ext cx="18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u="sng" smtClean="0">
                <a:solidFill>
                  <a:srgbClr val="000000"/>
                </a:solidFill>
              </a:endParaRPr>
            </a:p>
          </p:txBody>
        </p:sp>
        <p:sp>
          <p:nvSpPr>
            <p:cNvPr id="3120" name="Line 129"/>
            <p:cNvSpPr>
              <a:spLocks noChangeShapeType="1"/>
            </p:cNvSpPr>
            <p:nvPr/>
          </p:nvSpPr>
          <p:spPr bwMode="auto">
            <a:xfrm>
              <a:off x="2097" y="2840"/>
              <a:ext cx="18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u="sng" smtClean="0">
                <a:solidFill>
                  <a:srgbClr val="000000"/>
                </a:solidFill>
              </a:endParaRPr>
            </a:p>
          </p:txBody>
        </p:sp>
        <p:sp>
          <p:nvSpPr>
            <p:cNvPr id="3121" name="Line 130"/>
            <p:cNvSpPr>
              <a:spLocks noChangeShapeType="1"/>
            </p:cNvSpPr>
            <p:nvPr/>
          </p:nvSpPr>
          <p:spPr bwMode="auto">
            <a:xfrm>
              <a:off x="1780" y="2341"/>
              <a:ext cx="0" cy="8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u="sng" smtClean="0">
                <a:solidFill>
                  <a:srgbClr val="000000"/>
                </a:solidFill>
              </a:endParaRPr>
            </a:p>
          </p:txBody>
        </p:sp>
        <p:sp>
          <p:nvSpPr>
            <p:cNvPr id="3122" name="Line 131"/>
            <p:cNvSpPr>
              <a:spLocks noChangeShapeType="1"/>
            </p:cNvSpPr>
            <p:nvPr/>
          </p:nvSpPr>
          <p:spPr bwMode="auto">
            <a:xfrm>
              <a:off x="1417" y="2341"/>
              <a:ext cx="0" cy="8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u="sng" smtClean="0">
                <a:solidFill>
                  <a:srgbClr val="000000"/>
                </a:solidFill>
              </a:endParaRPr>
            </a:p>
          </p:txBody>
        </p:sp>
        <p:sp>
          <p:nvSpPr>
            <p:cNvPr id="3123" name="Line 132"/>
            <p:cNvSpPr>
              <a:spLocks noChangeShapeType="1"/>
            </p:cNvSpPr>
            <p:nvPr/>
          </p:nvSpPr>
          <p:spPr bwMode="auto">
            <a:xfrm>
              <a:off x="1417" y="2431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u="sng" smtClean="0">
                <a:solidFill>
                  <a:srgbClr val="000000"/>
                </a:solidFill>
              </a:endParaRPr>
            </a:p>
          </p:txBody>
        </p:sp>
        <p:sp>
          <p:nvSpPr>
            <p:cNvPr id="3124" name="Text Box 133"/>
            <p:cNvSpPr txBox="1">
              <a:spLocks noChangeArrowheads="1"/>
            </p:cNvSpPr>
            <p:nvPr/>
          </p:nvSpPr>
          <p:spPr bwMode="auto">
            <a:xfrm>
              <a:off x="1520" y="2205"/>
              <a:ext cx="3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CR" sz="1400" dirty="0" smtClean="0">
                  <a:solidFill>
                    <a:srgbClr val="000000"/>
                  </a:solidFill>
                </a:rPr>
                <a:t>d</a:t>
              </a:r>
              <a:r>
                <a:rPr lang="es-MX" altLang="es-CR" sz="1800" baseline="-25000" dirty="0">
                  <a:solidFill>
                    <a:srgbClr val="000000"/>
                  </a:solidFill>
                </a:rPr>
                <a:t>o</a:t>
              </a:r>
              <a:endParaRPr lang="es-ES" altLang="es-CR" sz="1800" baseline="-25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125" name="Text Box 137"/>
            <p:cNvSpPr txBox="1">
              <a:spLocks noChangeArrowheads="1"/>
            </p:cNvSpPr>
            <p:nvPr/>
          </p:nvSpPr>
          <p:spPr bwMode="auto">
            <a:xfrm>
              <a:off x="1383" y="3612"/>
              <a:ext cx="3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CR" sz="1600" dirty="0" smtClean="0">
                  <a:solidFill>
                    <a:srgbClr val="000000"/>
                  </a:solidFill>
                </a:rPr>
                <a:t>V</a:t>
              </a:r>
              <a:r>
                <a:rPr lang="es-MX" altLang="es-CR" sz="1600" baseline="-25000" dirty="0" smtClean="0">
                  <a:solidFill>
                    <a:srgbClr val="000000"/>
                  </a:solidFill>
                </a:rPr>
                <a:t>R</a:t>
              </a:r>
              <a:endParaRPr lang="es-ES" altLang="es-CR" sz="1600" baseline="-2500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26" name="Text Box 133"/>
          <p:cNvSpPr txBox="1">
            <a:spLocks noChangeArrowheads="1"/>
          </p:cNvSpPr>
          <p:nvPr/>
        </p:nvSpPr>
        <p:spPr bwMode="auto">
          <a:xfrm>
            <a:off x="7931998" y="1288434"/>
            <a:ext cx="79375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R" sz="1400" b="1" dirty="0" smtClean="0">
                <a:solidFill>
                  <a:srgbClr val="000000"/>
                </a:solidFill>
              </a:rPr>
              <a:t>C</a:t>
            </a:r>
            <a:r>
              <a:rPr lang="es-MX" altLang="es-CR" sz="1800" b="1" baseline="-25000" dirty="0" smtClean="0">
                <a:solidFill>
                  <a:srgbClr val="000000"/>
                </a:solidFill>
              </a:rPr>
              <a:t>T</a:t>
            </a:r>
            <a:endParaRPr lang="es-ES" altLang="es-CR" sz="1800" b="1" baseline="-25000" dirty="0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8328869" y="2323790"/>
                <a:ext cx="1505348" cy="797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s-CR" sz="16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𝑅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𝑜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869" y="2323790"/>
                <a:ext cx="1505348" cy="7977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127 CuadroTexto"/>
              <p:cNvSpPr txBox="1"/>
              <p:nvPr/>
            </p:nvSpPr>
            <p:spPr>
              <a:xfrm>
                <a:off x="6749594" y="3926911"/>
                <a:ext cx="851835" cy="533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b="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  <m:r>
                            <a:rPr lang="es-CR" sz="1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28" name="12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591" y="3926911"/>
                <a:ext cx="851835" cy="5334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5101166" y="2003503"/>
                <a:ext cx="1962973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</a:rPr>
                        <m:t>𝐴</m:t>
                      </m:r>
                      <m:r>
                        <a:rPr lang="es-CR" sz="1400" b="0" i="1" smtClean="0">
                          <a:latin typeface="Cambria Math"/>
                        </a:rPr>
                        <m:t> (Á</m:t>
                      </m:r>
                      <m:r>
                        <a:rPr lang="es-CR" sz="1400" b="0" i="1" smtClean="0">
                          <a:latin typeface="Cambria Math"/>
                        </a:rPr>
                        <m:t>𝑟𝑒𝑎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𝑇𝑟𝑎𝑛𝑠𝑣𝑒𝑟𝑠𝑎𝑙</m:t>
                      </m:r>
                      <m:r>
                        <a:rPr lang="es-C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163" y="2003503"/>
                <a:ext cx="1962973" cy="314702"/>
              </a:xfrm>
              <a:prstGeom prst="rect">
                <a:avLst/>
              </a:prstGeom>
              <a:blipFill rotWithShape="1">
                <a:blip r:embed="rId5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4 Conector recto de flecha"/>
          <p:cNvCxnSpPr/>
          <p:nvPr/>
        </p:nvCxnSpPr>
        <p:spPr bwMode="auto">
          <a:xfrm flipH="1">
            <a:off x="5221168" y="2318213"/>
            <a:ext cx="692149" cy="4333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289386" y="5068367"/>
                <a:ext cx="668901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:  </m:t>
                      </m:r>
                      <m:r>
                        <a:rPr lang="es-CR" sz="1600" b="0" i="1" smtClean="0">
                          <a:latin typeface="Cambria Math"/>
                        </a:rPr>
                        <m:t>𝐷𝑖𝑠𝑡𝑎𝑛𝑐𝑖𝑎</m:t>
                      </m:r>
                      <m:r>
                        <a:rPr lang="es-CR" sz="1600" b="0" i="1" smtClean="0">
                          <a:latin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</a:rPr>
                        <m:t>𝑑𝑒</m:t>
                      </m:r>
                      <m:r>
                        <a:rPr lang="es-CR" sz="1600" b="0" i="1" smtClean="0">
                          <a:latin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</a:rPr>
                        <m:t>𝑙𝑎</m:t>
                      </m:r>
                      <m:r>
                        <a:rPr lang="es-CR" sz="1600" b="0" i="1" smtClean="0">
                          <a:latin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</a:rPr>
                        <m:t>𝑧𝑜𝑛𝑎</m:t>
                      </m:r>
                      <m:r>
                        <a:rPr lang="es-CR" sz="1600" b="0" i="1" smtClean="0">
                          <a:latin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</a:rPr>
                        <m:t>𝑑𝑒</m:t>
                      </m:r>
                      <m:r>
                        <a:rPr lang="es-CR" sz="1600" b="0" i="1" smtClean="0">
                          <a:latin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</a:rPr>
                        <m:t>𝑎𝑔𝑜𝑡𝑎𝑚𝑖𝑒𝑛𝑡𝑜</m:t>
                      </m:r>
                      <m:r>
                        <a:rPr lang="es-CR" sz="1600" b="0" i="1" smtClean="0">
                          <a:latin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</a:rPr>
                        <m:t>𝑜</m:t>
                      </m:r>
                      <m:r>
                        <a:rPr lang="es-CR" sz="1600" b="0" i="1" smtClean="0">
                          <a:latin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</a:rPr>
                        <m:t>𝑡𝑟𝑎𝑛𝑠𝑖𝑐𝑖</m:t>
                      </m:r>
                      <m:r>
                        <a:rPr lang="es-CR" sz="1600" b="0" i="1" smtClean="0">
                          <a:latin typeface="Cambria Math"/>
                        </a:rPr>
                        <m:t>ó</m:t>
                      </m:r>
                      <m:r>
                        <a:rPr lang="es-CR" sz="1600" b="0" i="1" smtClean="0">
                          <a:latin typeface="Cambria Math"/>
                        </a:rPr>
                        <m:t>𝑛</m:t>
                      </m:r>
                      <m:r>
                        <a:rPr lang="es-CR" sz="1600" b="0" i="1" smtClean="0">
                          <a:latin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</a:rPr>
                        <m:t>𝑐𝑢𝑎𝑛𝑑𝑜</m:t>
                      </m:r>
                      <m:r>
                        <a:rPr lang="es-CR" sz="16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=0</m:t>
                      </m:r>
                      <m:r>
                        <a:rPr lang="es-CR" sz="16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2" y="5068367"/>
                <a:ext cx="6689011" cy="338554"/>
              </a:xfrm>
              <a:prstGeom prst="rect">
                <a:avLst/>
              </a:prstGeom>
              <a:blipFill rotWithShape="1"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133 CuadroTexto"/>
              <p:cNvSpPr txBox="1"/>
              <p:nvPr/>
            </p:nvSpPr>
            <p:spPr>
              <a:xfrm>
                <a:off x="7914341" y="3874393"/>
                <a:ext cx="1253805" cy="5438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es-CR" sz="14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s-CR" sz="1400" b="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</m:den>
                      </m:f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C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C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34" name="13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338" y="3874393"/>
                <a:ext cx="1253805" cy="54386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Text Box 64"/>
          <p:cNvSpPr txBox="1">
            <a:spLocks noChangeArrowheads="1"/>
          </p:cNvSpPr>
          <p:nvPr/>
        </p:nvSpPr>
        <p:spPr bwMode="auto">
          <a:xfrm>
            <a:off x="9322134" y="808063"/>
            <a:ext cx="24225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R" sz="1600" b="1" u="sng" dirty="0" smtClean="0">
                <a:solidFill>
                  <a:srgbClr val="000000"/>
                </a:solidFill>
              </a:rPr>
              <a:t>Polarización en Contra</a:t>
            </a:r>
            <a:endParaRPr lang="es-ES" altLang="es-CR" sz="1600" b="1" u="sng" dirty="0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135 Rectángulo"/>
              <p:cNvSpPr/>
              <p:nvPr/>
            </p:nvSpPr>
            <p:spPr>
              <a:xfrm>
                <a:off x="9322135" y="3858244"/>
                <a:ext cx="226946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:  </m:t>
                      </m:r>
                      <m:r>
                        <a:rPr lang="es-CR" sz="1400" b="0" i="1" smtClean="0">
                          <a:latin typeface="Cambria Math"/>
                        </a:rPr>
                        <m:t>𝐶𝑜𝑛𝑐𝑒𝑛𝑡𝑟𝑎𝑐𝑖</m:t>
                      </m:r>
                      <m:r>
                        <a:rPr lang="es-CR" sz="1400" b="0" i="1" smtClean="0">
                          <a:latin typeface="Cambria Math"/>
                        </a:rPr>
                        <m:t>ó</m:t>
                      </m:r>
                      <m:r>
                        <a:rPr lang="es-CR" sz="1400" b="0" i="1" smtClean="0">
                          <a:latin typeface="Cambria Math"/>
                        </a:rPr>
                        <m:t>𝑛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𝑑𝑒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s-CR" sz="14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</a:rPr>
                        <m:t>𝑝𝑜𝑟𝑡𝑎𝑑𝑜𝑟𝑒𝑠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𝑚𝑎𝑦𝑜𝑟𝑖𝑡𝑎𝑟𝑖𝑜𝑠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36" name="13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33" y="3858244"/>
                <a:ext cx="2269467" cy="523220"/>
              </a:xfrm>
              <a:prstGeom prst="rect">
                <a:avLst/>
              </a:prstGeom>
              <a:blipFill rotWithShape="1">
                <a:blip r:embed="rId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05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10442372" y="6458981"/>
            <a:ext cx="1665165" cy="2862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CR" altLang="es-CR" sz="1100" dirty="0" smtClean="0">
                <a:solidFill>
                  <a:srgbClr val="000000"/>
                </a:solidFill>
              </a:rPr>
              <a:t>septiembre 16, 5:16 PM</a:t>
            </a:r>
            <a:endParaRPr lang="en-US" altLang="es-CR" sz="1100" dirty="0" smtClean="0">
              <a:solidFill>
                <a:srgbClr val="000000"/>
              </a:solidFill>
            </a:endParaRPr>
          </a:p>
        </p:txBody>
      </p:sp>
      <p:grpSp>
        <p:nvGrpSpPr>
          <p:cNvPr id="3076" name="Group 29"/>
          <p:cNvGrpSpPr>
            <a:grpSpLocks/>
          </p:cNvGrpSpPr>
          <p:nvPr/>
        </p:nvGrpSpPr>
        <p:grpSpPr bwMode="auto">
          <a:xfrm>
            <a:off x="3570195" y="670198"/>
            <a:ext cx="673100" cy="323850"/>
            <a:chOff x="2562" y="2273"/>
            <a:chExt cx="590" cy="227"/>
          </a:xfrm>
        </p:grpSpPr>
        <p:sp>
          <p:nvSpPr>
            <p:cNvPr id="3167" name="AutoShape 30"/>
            <p:cNvSpPr>
              <a:spLocks noChangeArrowheads="1"/>
            </p:cNvSpPr>
            <p:nvPr/>
          </p:nvSpPr>
          <p:spPr bwMode="auto">
            <a:xfrm rot="5400000">
              <a:off x="2744" y="2296"/>
              <a:ext cx="181" cy="182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CR" altLang="es-CR" sz="1800" u="sng" smtClean="0">
                <a:solidFill>
                  <a:srgbClr val="000000"/>
                </a:solidFill>
              </a:endParaRPr>
            </a:p>
          </p:txBody>
        </p:sp>
        <p:sp>
          <p:nvSpPr>
            <p:cNvPr id="3168" name="Line 31"/>
            <p:cNvSpPr>
              <a:spLocks noChangeShapeType="1"/>
            </p:cNvSpPr>
            <p:nvPr/>
          </p:nvSpPr>
          <p:spPr bwMode="auto">
            <a:xfrm>
              <a:off x="2940" y="227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u="sng" smtClean="0">
                <a:solidFill>
                  <a:srgbClr val="000000"/>
                </a:solidFill>
              </a:endParaRPr>
            </a:p>
          </p:txBody>
        </p:sp>
        <p:sp>
          <p:nvSpPr>
            <p:cNvPr id="3169" name="Line 32"/>
            <p:cNvSpPr>
              <a:spLocks noChangeShapeType="1"/>
            </p:cNvSpPr>
            <p:nvPr/>
          </p:nvSpPr>
          <p:spPr bwMode="auto">
            <a:xfrm>
              <a:off x="2925" y="238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u="sng" smtClean="0">
                <a:solidFill>
                  <a:srgbClr val="000000"/>
                </a:solidFill>
              </a:endParaRPr>
            </a:p>
          </p:txBody>
        </p:sp>
        <p:sp>
          <p:nvSpPr>
            <p:cNvPr id="3170" name="Line 33"/>
            <p:cNvSpPr>
              <a:spLocks noChangeShapeType="1"/>
            </p:cNvSpPr>
            <p:nvPr/>
          </p:nvSpPr>
          <p:spPr bwMode="auto">
            <a:xfrm>
              <a:off x="2562" y="238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u="sng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50767" y="608478"/>
            <a:ext cx="3841749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R" sz="1800" b="1" u="sng" dirty="0" smtClean="0">
                <a:solidFill>
                  <a:srgbClr val="000000"/>
                </a:solidFill>
              </a:rPr>
              <a:t>Capacitancia del diodo</a:t>
            </a:r>
            <a:endParaRPr lang="es-ES" altLang="es-CR" sz="1800" b="1" u="sng" dirty="0" smtClean="0">
              <a:solidFill>
                <a:srgbClr val="000000"/>
              </a:solidFill>
            </a:endParaRPr>
          </a:p>
        </p:txBody>
      </p:sp>
      <p:sp>
        <p:nvSpPr>
          <p:cNvPr id="13447" name="Text Box 135"/>
          <p:cNvSpPr txBox="1">
            <a:spLocks noChangeArrowheads="1"/>
          </p:cNvSpPr>
          <p:nvPr/>
        </p:nvSpPr>
        <p:spPr bwMode="auto">
          <a:xfrm>
            <a:off x="655515" y="1256168"/>
            <a:ext cx="57502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R" sz="1800" u="sng" dirty="0" smtClean="0">
                <a:solidFill>
                  <a:srgbClr val="000000"/>
                </a:solidFill>
              </a:rPr>
              <a:t>Capacitancia </a:t>
            </a:r>
            <a:r>
              <a:rPr lang="es-MX" altLang="es-CR" sz="1800" u="sng" dirty="0">
                <a:solidFill>
                  <a:srgbClr val="000000"/>
                </a:solidFill>
              </a:rPr>
              <a:t>del </a:t>
            </a:r>
            <a:r>
              <a:rPr lang="es-MX" altLang="es-CR" sz="1800" u="sng" dirty="0" smtClean="0">
                <a:solidFill>
                  <a:srgbClr val="000000"/>
                </a:solidFill>
              </a:rPr>
              <a:t>diodo debido al proceso de Difusión :</a:t>
            </a:r>
            <a:endParaRPr lang="es-ES" altLang="es-CR" sz="1800" u="sng" dirty="0" smtClean="0">
              <a:solidFill>
                <a:srgbClr val="000000"/>
              </a:solidFill>
            </a:endParaRPr>
          </a:p>
        </p:txBody>
      </p:sp>
      <p:sp>
        <p:nvSpPr>
          <p:cNvPr id="13448" name="Line 136"/>
          <p:cNvSpPr>
            <a:spLocks noChangeShapeType="1"/>
          </p:cNvSpPr>
          <p:nvPr/>
        </p:nvSpPr>
        <p:spPr bwMode="auto">
          <a:xfrm>
            <a:off x="655518" y="1111705"/>
            <a:ext cx="110891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u="sng" smtClean="0">
              <a:solidFill>
                <a:srgbClr val="000000"/>
              </a:solidFill>
            </a:endParaRPr>
          </a:p>
        </p:txBody>
      </p:sp>
      <p:sp>
        <p:nvSpPr>
          <p:cNvPr id="3089" name="Rectangle 65"/>
          <p:cNvSpPr>
            <a:spLocks noChangeArrowheads="1"/>
          </p:cNvSpPr>
          <p:nvPr/>
        </p:nvSpPr>
        <p:spPr bwMode="auto">
          <a:xfrm>
            <a:off x="1275699" y="2670630"/>
            <a:ext cx="1930400" cy="7620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CR" altLang="es-CR" sz="1800" u="sng" smtClean="0">
              <a:solidFill>
                <a:srgbClr val="000000"/>
              </a:solidFill>
            </a:endParaRPr>
          </a:p>
        </p:txBody>
      </p:sp>
      <p:sp>
        <p:nvSpPr>
          <p:cNvPr id="3090" name="Rectangle 66"/>
          <p:cNvSpPr>
            <a:spLocks noChangeArrowheads="1"/>
          </p:cNvSpPr>
          <p:nvPr/>
        </p:nvSpPr>
        <p:spPr bwMode="auto">
          <a:xfrm>
            <a:off x="3223032" y="2670630"/>
            <a:ext cx="1930400" cy="762000"/>
          </a:xfrm>
          <a:prstGeom prst="rect">
            <a:avLst/>
          </a:prstGeom>
          <a:solidFill>
            <a:srgbClr val="00ED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ED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CR" altLang="es-CR" sz="1800" u="sng" smtClean="0">
              <a:solidFill>
                <a:srgbClr val="000000"/>
              </a:solidFill>
            </a:endParaRPr>
          </a:p>
        </p:txBody>
      </p:sp>
      <p:grpSp>
        <p:nvGrpSpPr>
          <p:cNvPr id="3091" name="Group 70"/>
          <p:cNvGrpSpPr>
            <a:grpSpLocks/>
          </p:cNvGrpSpPr>
          <p:nvPr/>
        </p:nvGrpSpPr>
        <p:grpSpPr bwMode="auto">
          <a:xfrm>
            <a:off x="4040034" y="2903992"/>
            <a:ext cx="298450" cy="461962"/>
            <a:chOff x="3313" y="2544"/>
            <a:chExt cx="159" cy="332"/>
          </a:xfrm>
        </p:grpSpPr>
        <p:sp>
          <p:nvSpPr>
            <p:cNvPr id="3136" name="Oval 71"/>
            <p:cNvSpPr>
              <a:spLocks noChangeArrowheads="1"/>
            </p:cNvSpPr>
            <p:nvPr/>
          </p:nvSpPr>
          <p:spPr bwMode="auto">
            <a:xfrm>
              <a:off x="3424" y="2736"/>
              <a:ext cx="48" cy="48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0B7A5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CR" altLang="es-CR" sz="1800" u="sng" smtClean="0">
                <a:solidFill>
                  <a:srgbClr val="000000"/>
                </a:solidFill>
              </a:endParaRPr>
            </a:p>
          </p:txBody>
        </p:sp>
        <p:sp>
          <p:nvSpPr>
            <p:cNvPr id="3137" name="Text Box 72"/>
            <p:cNvSpPr txBox="1">
              <a:spLocks noChangeArrowheads="1"/>
            </p:cNvSpPr>
            <p:nvPr/>
          </p:nvSpPr>
          <p:spPr bwMode="auto">
            <a:xfrm>
              <a:off x="3313" y="2544"/>
              <a:ext cx="153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CR" sz="2400" smtClean="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s-ES" altLang="es-CR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092" name="Group 76"/>
          <p:cNvGrpSpPr>
            <a:grpSpLocks/>
          </p:cNvGrpSpPr>
          <p:nvPr/>
        </p:nvGrpSpPr>
        <p:grpSpPr bwMode="auto">
          <a:xfrm>
            <a:off x="4649634" y="2675392"/>
            <a:ext cx="298450" cy="461962"/>
            <a:chOff x="3313" y="2544"/>
            <a:chExt cx="159" cy="332"/>
          </a:xfrm>
        </p:grpSpPr>
        <p:sp>
          <p:nvSpPr>
            <p:cNvPr id="3134" name="Oval 77"/>
            <p:cNvSpPr>
              <a:spLocks noChangeArrowheads="1"/>
            </p:cNvSpPr>
            <p:nvPr/>
          </p:nvSpPr>
          <p:spPr bwMode="auto">
            <a:xfrm>
              <a:off x="3424" y="2736"/>
              <a:ext cx="48" cy="48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0B7A5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CR" altLang="es-CR" sz="1800" u="sng" smtClean="0">
                <a:solidFill>
                  <a:srgbClr val="000000"/>
                </a:solidFill>
              </a:endParaRPr>
            </a:p>
          </p:txBody>
        </p:sp>
        <p:sp>
          <p:nvSpPr>
            <p:cNvPr id="3135" name="Text Box 78"/>
            <p:cNvSpPr txBox="1">
              <a:spLocks noChangeArrowheads="1"/>
            </p:cNvSpPr>
            <p:nvPr/>
          </p:nvSpPr>
          <p:spPr bwMode="auto">
            <a:xfrm>
              <a:off x="3313" y="2544"/>
              <a:ext cx="153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CR" sz="2400" smtClean="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s-ES" altLang="es-CR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093" name="Group 79"/>
          <p:cNvGrpSpPr>
            <a:grpSpLocks/>
          </p:cNvGrpSpPr>
          <p:nvPr/>
        </p:nvGrpSpPr>
        <p:grpSpPr bwMode="auto">
          <a:xfrm>
            <a:off x="4666566" y="2980192"/>
            <a:ext cx="298450" cy="461962"/>
            <a:chOff x="3313" y="2544"/>
            <a:chExt cx="159" cy="332"/>
          </a:xfrm>
        </p:grpSpPr>
        <p:sp>
          <p:nvSpPr>
            <p:cNvPr id="3132" name="Oval 80"/>
            <p:cNvSpPr>
              <a:spLocks noChangeArrowheads="1"/>
            </p:cNvSpPr>
            <p:nvPr/>
          </p:nvSpPr>
          <p:spPr bwMode="auto">
            <a:xfrm>
              <a:off x="3424" y="2736"/>
              <a:ext cx="48" cy="48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0B7A5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CR" altLang="es-CR" sz="1800" u="sng" smtClean="0">
                <a:solidFill>
                  <a:srgbClr val="000000"/>
                </a:solidFill>
              </a:endParaRPr>
            </a:p>
          </p:txBody>
        </p:sp>
        <p:sp>
          <p:nvSpPr>
            <p:cNvPr id="3133" name="Text Box 81"/>
            <p:cNvSpPr txBox="1">
              <a:spLocks noChangeArrowheads="1"/>
            </p:cNvSpPr>
            <p:nvPr/>
          </p:nvSpPr>
          <p:spPr bwMode="auto">
            <a:xfrm>
              <a:off x="3313" y="2544"/>
              <a:ext cx="153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CR" sz="2400" smtClean="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s-ES" altLang="es-CR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094" name="Group 82"/>
          <p:cNvGrpSpPr>
            <a:grpSpLocks/>
          </p:cNvGrpSpPr>
          <p:nvPr/>
        </p:nvGrpSpPr>
        <p:grpSpPr bwMode="auto">
          <a:xfrm>
            <a:off x="4141634" y="2675392"/>
            <a:ext cx="298450" cy="461962"/>
            <a:chOff x="3313" y="2544"/>
            <a:chExt cx="159" cy="332"/>
          </a:xfrm>
        </p:grpSpPr>
        <p:sp>
          <p:nvSpPr>
            <p:cNvPr id="3130" name="Oval 83"/>
            <p:cNvSpPr>
              <a:spLocks noChangeArrowheads="1"/>
            </p:cNvSpPr>
            <p:nvPr/>
          </p:nvSpPr>
          <p:spPr bwMode="auto">
            <a:xfrm>
              <a:off x="3424" y="2736"/>
              <a:ext cx="48" cy="48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0B7A5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s-CR" altLang="es-CR" sz="1800" u="sng" smtClean="0">
                <a:solidFill>
                  <a:srgbClr val="000000"/>
                </a:solidFill>
              </a:endParaRPr>
            </a:p>
          </p:txBody>
        </p:sp>
        <p:sp>
          <p:nvSpPr>
            <p:cNvPr id="3131" name="Text Box 84"/>
            <p:cNvSpPr txBox="1">
              <a:spLocks noChangeArrowheads="1"/>
            </p:cNvSpPr>
            <p:nvPr/>
          </p:nvSpPr>
          <p:spPr bwMode="auto">
            <a:xfrm>
              <a:off x="3313" y="2544"/>
              <a:ext cx="153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CR" sz="2400" smtClean="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s-ES" altLang="es-CR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095" name="Text Box 85"/>
          <p:cNvSpPr txBox="1">
            <a:spLocks noChangeArrowheads="1"/>
          </p:cNvSpPr>
          <p:nvPr/>
        </p:nvSpPr>
        <p:spPr bwMode="auto">
          <a:xfrm>
            <a:off x="5743982" y="246426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R" sz="240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es-ES" altLang="es-CR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96" name="Oval 86"/>
          <p:cNvSpPr>
            <a:spLocks noChangeArrowheads="1"/>
          </p:cNvSpPr>
          <p:nvPr/>
        </p:nvSpPr>
        <p:spPr bwMode="auto">
          <a:xfrm>
            <a:off x="1478899" y="2823030"/>
            <a:ext cx="101600" cy="76200"/>
          </a:xfrm>
          <a:prstGeom prst="ellipse">
            <a:avLst/>
          </a:prstGeom>
          <a:noFill/>
          <a:ln w="3175">
            <a:solidFill>
              <a:srgbClr val="00B7A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CR" altLang="es-CR" sz="1800" u="sng" smtClean="0">
              <a:solidFill>
                <a:srgbClr val="000000"/>
              </a:solidFill>
            </a:endParaRPr>
          </a:p>
        </p:txBody>
      </p:sp>
      <p:sp>
        <p:nvSpPr>
          <p:cNvPr id="3097" name="Oval 87"/>
          <p:cNvSpPr>
            <a:spLocks noChangeArrowheads="1"/>
          </p:cNvSpPr>
          <p:nvPr/>
        </p:nvSpPr>
        <p:spPr bwMode="auto">
          <a:xfrm>
            <a:off x="1580499" y="3127830"/>
            <a:ext cx="101600" cy="76200"/>
          </a:xfrm>
          <a:prstGeom prst="ellipse">
            <a:avLst/>
          </a:prstGeom>
          <a:noFill/>
          <a:ln w="3175">
            <a:solidFill>
              <a:srgbClr val="00B7A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CR" altLang="es-CR" sz="1800" u="sng" smtClean="0">
              <a:solidFill>
                <a:srgbClr val="000000"/>
              </a:solidFill>
            </a:endParaRPr>
          </a:p>
        </p:txBody>
      </p:sp>
      <p:sp>
        <p:nvSpPr>
          <p:cNvPr id="3098" name="Oval 88"/>
          <p:cNvSpPr>
            <a:spLocks noChangeArrowheads="1"/>
          </p:cNvSpPr>
          <p:nvPr/>
        </p:nvSpPr>
        <p:spPr bwMode="auto">
          <a:xfrm>
            <a:off x="1885299" y="2899230"/>
            <a:ext cx="101600" cy="76200"/>
          </a:xfrm>
          <a:prstGeom prst="ellipse">
            <a:avLst/>
          </a:prstGeom>
          <a:noFill/>
          <a:ln w="3175">
            <a:solidFill>
              <a:srgbClr val="00B7A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CR" altLang="es-CR" sz="1800" u="sng" smtClean="0">
              <a:solidFill>
                <a:srgbClr val="000000"/>
              </a:solidFill>
            </a:endParaRPr>
          </a:p>
        </p:txBody>
      </p:sp>
      <p:sp>
        <p:nvSpPr>
          <p:cNvPr id="3099" name="Oval 89"/>
          <p:cNvSpPr>
            <a:spLocks noChangeArrowheads="1"/>
          </p:cNvSpPr>
          <p:nvPr/>
        </p:nvSpPr>
        <p:spPr bwMode="auto">
          <a:xfrm>
            <a:off x="2088499" y="3204030"/>
            <a:ext cx="101600" cy="76200"/>
          </a:xfrm>
          <a:prstGeom prst="ellipse">
            <a:avLst/>
          </a:prstGeom>
          <a:noFill/>
          <a:ln w="3175">
            <a:solidFill>
              <a:srgbClr val="00B7A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CR" altLang="es-CR" sz="1800" u="sng" smtClean="0">
              <a:solidFill>
                <a:srgbClr val="000000"/>
              </a:solidFill>
            </a:endParaRPr>
          </a:p>
        </p:txBody>
      </p:sp>
      <p:sp>
        <p:nvSpPr>
          <p:cNvPr id="3100" name="Oval 91"/>
          <p:cNvSpPr>
            <a:spLocks noChangeArrowheads="1"/>
          </p:cNvSpPr>
          <p:nvPr/>
        </p:nvSpPr>
        <p:spPr bwMode="auto">
          <a:xfrm>
            <a:off x="2291699" y="2899230"/>
            <a:ext cx="101600" cy="76200"/>
          </a:xfrm>
          <a:prstGeom prst="ellipse">
            <a:avLst/>
          </a:prstGeom>
          <a:noFill/>
          <a:ln w="3175">
            <a:solidFill>
              <a:srgbClr val="00B7A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CR" altLang="es-CR" sz="1800" u="sng" smtClean="0">
              <a:solidFill>
                <a:srgbClr val="000000"/>
              </a:solidFill>
            </a:endParaRPr>
          </a:p>
        </p:txBody>
      </p:sp>
      <p:sp>
        <p:nvSpPr>
          <p:cNvPr id="3101" name="Text Box 92"/>
          <p:cNvSpPr txBox="1">
            <a:spLocks noChangeArrowheads="1"/>
          </p:cNvSpPr>
          <p:nvPr/>
        </p:nvSpPr>
        <p:spPr bwMode="auto">
          <a:xfrm>
            <a:off x="462900" y="244203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R" sz="240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endParaRPr lang="es-ES" altLang="es-CR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02" name="Text Box 93"/>
          <p:cNvSpPr txBox="1">
            <a:spLocks noChangeArrowheads="1"/>
          </p:cNvSpPr>
          <p:nvPr/>
        </p:nvSpPr>
        <p:spPr bwMode="auto">
          <a:xfrm>
            <a:off x="2549932" y="2678574"/>
            <a:ext cx="2872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R" sz="2400" smtClean="0">
                <a:solidFill>
                  <a:srgbClr val="7B00E4"/>
                </a:solidFill>
                <a:latin typeface="Times New Roman" pitchFamily="18" charset="0"/>
              </a:rPr>
              <a:t>-</a:t>
            </a:r>
            <a:endParaRPr lang="es-ES" altLang="es-CR" sz="2400" smtClean="0">
              <a:solidFill>
                <a:srgbClr val="7B00E4"/>
              </a:solidFill>
              <a:latin typeface="Times New Roman" pitchFamily="18" charset="0"/>
            </a:endParaRPr>
          </a:p>
        </p:txBody>
      </p:sp>
      <p:sp>
        <p:nvSpPr>
          <p:cNvPr id="3103" name="Text Box 94"/>
          <p:cNvSpPr txBox="1">
            <a:spLocks noChangeArrowheads="1"/>
          </p:cNvSpPr>
          <p:nvPr/>
        </p:nvSpPr>
        <p:spPr bwMode="auto">
          <a:xfrm>
            <a:off x="2549932" y="2965912"/>
            <a:ext cx="2872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R" sz="2400" smtClean="0">
                <a:solidFill>
                  <a:srgbClr val="7B00E4"/>
                </a:solidFill>
                <a:latin typeface="Times New Roman" pitchFamily="18" charset="0"/>
              </a:rPr>
              <a:t>-</a:t>
            </a:r>
            <a:endParaRPr lang="es-ES" altLang="es-CR" sz="2400" smtClean="0">
              <a:solidFill>
                <a:srgbClr val="7B00E4"/>
              </a:solidFill>
              <a:latin typeface="Times New Roman" pitchFamily="18" charset="0"/>
            </a:endParaRPr>
          </a:p>
        </p:txBody>
      </p:sp>
      <p:sp>
        <p:nvSpPr>
          <p:cNvPr id="3104" name="Text Box 95"/>
          <p:cNvSpPr txBox="1">
            <a:spLocks noChangeArrowheads="1"/>
          </p:cNvSpPr>
          <p:nvPr/>
        </p:nvSpPr>
        <p:spPr bwMode="auto">
          <a:xfrm>
            <a:off x="3703516" y="2751593"/>
            <a:ext cx="3000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R" sz="1600" smtClean="0">
                <a:solidFill>
                  <a:srgbClr val="7B00E4"/>
                </a:solidFill>
                <a:latin typeface="Times New Roman" pitchFamily="18" charset="0"/>
              </a:rPr>
              <a:t>+</a:t>
            </a:r>
            <a:endParaRPr lang="es-ES" altLang="es-CR" sz="1600" smtClean="0">
              <a:solidFill>
                <a:srgbClr val="7B00E4"/>
              </a:solidFill>
              <a:latin typeface="Times New Roman" pitchFamily="18" charset="0"/>
            </a:endParaRPr>
          </a:p>
        </p:txBody>
      </p:sp>
      <p:sp>
        <p:nvSpPr>
          <p:cNvPr id="3105" name="Text Box 96"/>
          <p:cNvSpPr txBox="1">
            <a:spLocks noChangeArrowheads="1"/>
          </p:cNvSpPr>
          <p:nvPr/>
        </p:nvSpPr>
        <p:spPr bwMode="auto">
          <a:xfrm>
            <a:off x="3703516" y="3086556"/>
            <a:ext cx="3000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R" sz="1600" smtClean="0">
                <a:solidFill>
                  <a:srgbClr val="7B00E4"/>
                </a:solidFill>
                <a:latin typeface="Times New Roman" pitchFamily="18" charset="0"/>
              </a:rPr>
              <a:t>+</a:t>
            </a:r>
            <a:endParaRPr lang="es-ES" altLang="es-CR" sz="1600" smtClean="0">
              <a:solidFill>
                <a:srgbClr val="7B00E4"/>
              </a:solidFill>
              <a:latin typeface="Times New Roman" pitchFamily="18" charset="0"/>
            </a:endParaRPr>
          </a:p>
        </p:txBody>
      </p:sp>
      <p:sp>
        <p:nvSpPr>
          <p:cNvPr id="3106" name="Text Box 98"/>
          <p:cNvSpPr txBox="1">
            <a:spLocks noChangeArrowheads="1"/>
          </p:cNvSpPr>
          <p:nvPr/>
        </p:nvSpPr>
        <p:spPr bwMode="auto">
          <a:xfrm>
            <a:off x="2297259" y="3961143"/>
            <a:ext cx="3289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R" sz="2000" dirty="0" smtClean="0">
                <a:solidFill>
                  <a:srgbClr val="000000"/>
                </a:solidFill>
                <a:latin typeface="Times New Roman" pitchFamily="18" charset="0"/>
              </a:rPr>
              <a:t>+</a:t>
            </a:r>
            <a:endParaRPr lang="es-ES" altLang="es-CR" sz="2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07" name="Text Box 99"/>
          <p:cNvSpPr txBox="1">
            <a:spLocks noChangeArrowheads="1"/>
          </p:cNvSpPr>
          <p:nvPr/>
        </p:nvSpPr>
        <p:spPr bwMode="auto">
          <a:xfrm>
            <a:off x="3319340" y="3964483"/>
            <a:ext cx="2872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R" sz="24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endParaRPr lang="es-ES" altLang="es-CR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3108" name="Group 100"/>
          <p:cNvGrpSpPr>
            <a:grpSpLocks/>
          </p:cNvGrpSpPr>
          <p:nvPr/>
        </p:nvGrpSpPr>
        <p:grpSpPr bwMode="auto">
          <a:xfrm rot="10740906" flipH="1">
            <a:off x="2742314" y="3705756"/>
            <a:ext cx="549449" cy="482600"/>
            <a:chOff x="4912" y="1688"/>
            <a:chExt cx="272" cy="304"/>
          </a:xfrm>
        </p:grpSpPr>
        <p:sp>
          <p:nvSpPr>
            <p:cNvPr id="3126" name="Line 101"/>
            <p:cNvSpPr>
              <a:spLocks noChangeShapeType="1"/>
            </p:cNvSpPr>
            <p:nvPr/>
          </p:nvSpPr>
          <p:spPr bwMode="auto">
            <a:xfrm>
              <a:off x="4912" y="168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u="sng" smtClean="0">
                <a:solidFill>
                  <a:srgbClr val="000000"/>
                </a:solidFill>
              </a:endParaRPr>
            </a:p>
          </p:txBody>
        </p:sp>
        <p:sp>
          <p:nvSpPr>
            <p:cNvPr id="3127" name="Line 102"/>
            <p:cNvSpPr>
              <a:spLocks noChangeShapeType="1"/>
            </p:cNvSpPr>
            <p:nvPr/>
          </p:nvSpPr>
          <p:spPr bwMode="auto">
            <a:xfrm>
              <a:off x="5008" y="176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u="sng" smtClean="0">
                <a:solidFill>
                  <a:srgbClr val="000000"/>
                </a:solidFill>
              </a:endParaRPr>
            </a:p>
          </p:txBody>
        </p:sp>
        <p:sp>
          <p:nvSpPr>
            <p:cNvPr id="3128" name="Line 103"/>
            <p:cNvSpPr>
              <a:spLocks noChangeShapeType="1"/>
            </p:cNvSpPr>
            <p:nvPr/>
          </p:nvSpPr>
          <p:spPr bwMode="auto">
            <a:xfrm>
              <a:off x="5088" y="170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u="sng" smtClean="0">
                <a:solidFill>
                  <a:srgbClr val="000000"/>
                </a:solidFill>
              </a:endParaRPr>
            </a:p>
          </p:txBody>
        </p:sp>
        <p:sp>
          <p:nvSpPr>
            <p:cNvPr id="3129" name="Line 104"/>
            <p:cNvSpPr>
              <a:spLocks noChangeShapeType="1"/>
            </p:cNvSpPr>
            <p:nvPr/>
          </p:nvSpPr>
          <p:spPr bwMode="auto">
            <a:xfrm>
              <a:off x="5184" y="177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u="sng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109" name="Line 105"/>
          <p:cNvSpPr>
            <a:spLocks noChangeShapeType="1"/>
          </p:cNvSpPr>
          <p:nvPr/>
        </p:nvSpPr>
        <p:spPr bwMode="auto">
          <a:xfrm>
            <a:off x="801567" y="3902530"/>
            <a:ext cx="193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u="sng" smtClean="0">
              <a:solidFill>
                <a:srgbClr val="000000"/>
              </a:solidFill>
            </a:endParaRPr>
          </a:p>
        </p:txBody>
      </p:sp>
      <p:sp>
        <p:nvSpPr>
          <p:cNvPr id="3110" name="Line 106"/>
          <p:cNvSpPr>
            <a:spLocks noChangeShapeType="1"/>
          </p:cNvSpPr>
          <p:nvPr/>
        </p:nvSpPr>
        <p:spPr bwMode="auto">
          <a:xfrm>
            <a:off x="3324632" y="392793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u="sng" smtClean="0">
              <a:solidFill>
                <a:srgbClr val="000000"/>
              </a:solidFill>
            </a:endParaRPr>
          </a:p>
        </p:txBody>
      </p:sp>
      <p:sp>
        <p:nvSpPr>
          <p:cNvPr id="3111" name="Line 107"/>
          <p:cNvSpPr>
            <a:spLocks noChangeShapeType="1"/>
          </p:cNvSpPr>
          <p:nvPr/>
        </p:nvSpPr>
        <p:spPr bwMode="auto">
          <a:xfrm>
            <a:off x="784632" y="301353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u="sng" smtClean="0">
              <a:solidFill>
                <a:srgbClr val="000000"/>
              </a:solidFill>
            </a:endParaRPr>
          </a:p>
        </p:txBody>
      </p:sp>
      <p:sp>
        <p:nvSpPr>
          <p:cNvPr id="3112" name="Line 108"/>
          <p:cNvSpPr>
            <a:spLocks noChangeShapeType="1"/>
          </p:cNvSpPr>
          <p:nvPr/>
        </p:nvSpPr>
        <p:spPr bwMode="auto">
          <a:xfrm>
            <a:off x="784632" y="3013530"/>
            <a:ext cx="50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u="sng" smtClean="0">
              <a:solidFill>
                <a:srgbClr val="000000"/>
              </a:solidFill>
            </a:endParaRPr>
          </a:p>
        </p:txBody>
      </p:sp>
      <p:sp>
        <p:nvSpPr>
          <p:cNvPr id="3113" name="Line 109"/>
          <p:cNvSpPr>
            <a:spLocks noChangeShapeType="1"/>
          </p:cNvSpPr>
          <p:nvPr/>
        </p:nvSpPr>
        <p:spPr bwMode="auto">
          <a:xfrm>
            <a:off x="6067831" y="301353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u="sng" smtClean="0">
              <a:solidFill>
                <a:srgbClr val="000000"/>
              </a:solidFill>
            </a:endParaRPr>
          </a:p>
        </p:txBody>
      </p:sp>
      <p:sp>
        <p:nvSpPr>
          <p:cNvPr id="3114" name="Line 110"/>
          <p:cNvSpPr>
            <a:spLocks noChangeShapeType="1"/>
          </p:cNvSpPr>
          <p:nvPr/>
        </p:nvSpPr>
        <p:spPr bwMode="auto">
          <a:xfrm>
            <a:off x="5221168" y="3013530"/>
            <a:ext cx="88053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u="sng" smtClean="0">
              <a:solidFill>
                <a:srgbClr val="000000"/>
              </a:solidFill>
            </a:endParaRPr>
          </a:p>
        </p:txBody>
      </p:sp>
      <p:sp>
        <p:nvSpPr>
          <p:cNvPr id="3115" name="Line 111"/>
          <p:cNvSpPr>
            <a:spLocks noChangeShapeType="1"/>
          </p:cNvSpPr>
          <p:nvPr/>
        </p:nvSpPr>
        <p:spPr bwMode="auto">
          <a:xfrm>
            <a:off x="784632" y="3013530"/>
            <a:ext cx="50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u="sng" smtClean="0">
              <a:solidFill>
                <a:srgbClr val="000000"/>
              </a:solidFill>
            </a:endParaRPr>
          </a:p>
        </p:txBody>
      </p:sp>
      <p:sp>
        <p:nvSpPr>
          <p:cNvPr id="3116" name="Line 112"/>
          <p:cNvSpPr>
            <a:spLocks noChangeShapeType="1"/>
          </p:cNvSpPr>
          <p:nvPr/>
        </p:nvSpPr>
        <p:spPr bwMode="auto">
          <a:xfrm>
            <a:off x="750767" y="3013530"/>
            <a:ext cx="50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u="sng" smtClean="0">
              <a:solidFill>
                <a:srgbClr val="000000"/>
              </a:solidFill>
            </a:endParaRPr>
          </a:p>
        </p:txBody>
      </p:sp>
      <p:sp>
        <p:nvSpPr>
          <p:cNvPr id="3117" name="Line 126"/>
          <p:cNvSpPr>
            <a:spLocks noChangeShapeType="1"/>
          </p:cNvSpPr>
          <p:nvPr/>
        </p:nvSpPr>
        <p:spPr bwMode="auto">
          <a:xfrm flipH="1">
            <a:off x="4050649" y="3217412"/>
            <a:ext cx="28786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u="sng" smtClean="0">
              <a:solidFill>
                <a:srgbClr val="000000"/>
              </a:solidFill>
            </a:endParaRPr>
          </a:p>
        </p:txBody>
      </p:sp>
      <p:sp>
        <p:nvSpPr>
          <p:cNvPr id="3118" name="Line 127"/>
          <p:cNvSpPr>
            <a:spLocks noChangeShapeType="1"/>
          </p:cNvSpPr>
          <p:nvPr/>
        </p:nvSpPr>
        <p:spPr bwMode="auto">
          <a:xfrm flipH="1">
            <a:off x="4086633" y="2993779"/>
            <a:ext cx="28786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u="sng" smtClean="0">
              <a:solidFill>
                <a:srgbClr val="000000"/>
              </a:solidFill>
            </a:endParaRPr>
          </a:p>
        </p:txBody>
      </p:sp>
      <p:sp>
        <p:nvSpPr>
          <p:cNvPr id="3119" name="Line 128"/>
          <p:cNvSpPr>
            <a:spLocks noChangeShapeType="1"/>
          </p:cNvSpPr>
          <p:nvPr/>
        </p:nvSpPr>
        <p:spPr bwMode="auto">
          <a:xfrm>
            <a:off x="2182450" y="3237260"/>
            <a:ext cx="385233" cy="0"/>
          </a:xfrm>
          <a:prstGeom prst="line">
            <a:avLst/>
          </a:prstGeom>
          <a:noFill/>
          <a:ln w="9525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u="sng" smtClean="0">
              <a:solidFill>
                <a:srgbClr val="000000"/>
              </a:solidFill>
            </a:endParaRPr>
          </a:p>
        </p:txBody>
      </p:sp>
      <p:sp>
        <p:nvSpPr>
          <p:cNvPr id="3120" name="Line 129"/>
          <p:cNvSpPr>
            <a:spLocks noChangeShapeType="1"/>
          </p:cNvSpPr>
          <p:nvPr/>
        </p:nvSpPr>
        <p:spPr bwMode="auto">
          <a:xfrm>
            <a:off x="2395037" y="2950651"/>
            <a:ext cx="385233" cy="0"/>
          </a:xfrm>
          <a:prstGeom prst="line">
            <a:avLst/>
          </a:prstGeom>
          <a:noFill/>
          <a:ln w="9525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CR" u="sng" smtClean="0">
              <a:solidFill>
                <a:srgbClr val="000000"/>
              </a:solidFill>
            </a:endParaRPr>
          </a:p>
        </p:txBody>
      </p:sp>
      <p:sp>
        <p:nvSpPr>
          <p:cNvPr id="3125" name="Text Box 137"/>
          <p:cNvSpPr txBox="1">
            <a:spLocks noChangeArrowheads="1"/>
          </p:cNvSpPr>
          <p:nvPr/>
        </p:nvSpPr>
        <p:spPr bwMode="auto">
          <a:xfrm>
            <a:off x="2863203" y="4193042"/>
            <a:ext cx="79375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R" sz="1600" dirty="0" smtClean="0">
                <a:solidFill>
                  <a:srgbClr val="000000"/>
                </a:solidFill>
              </a:rPr>
              <a:t>V</a:t>
            </a:r>
            <a:r>
              <a:rPr lang="es-MX" altLang="es-CR" sz="1600" baseline="-25000" dirty="0" smtClean="0">
                <a:solidFill>
                  <a:srgbClr val="000000"/>
                </a:solidFill>
              </a:rPr>
              <a:t>F</a:t>
            </a:r>
            <a:endParaRPr lang="es-ES" altLang="es-CR" sz="1600" baseline="-25000" dirty="0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8328869" y="2323790"/>
                <a:ext cx="1085618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𝜏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869" y="2323790"/>
                <a:ext cx="1085618" cy="5936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Text Box 64"/>
          <p:cNvSpPr txBox="1">
            <a:spLocks noChangeArrowheads="1"/>
          </p:cNvSpPr>
          <p:nvPr/>
        </p:nvSpPr>
        <p:spPr bwMode="auto">
          <a:xfrm>
            <a:off x="9322134" y="808063"/>
            <a:ext cx="24225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MX" altLang="es-CR" sz="1600" b="1" u="sng" dirty="0" smtClean="0">
                <a:solidFill>
                  <a:srgbClr val="000000"/>
                </a:solidFill>
              </a:rPr>
              <a:t>Polarización a Favor</a:t>
            </a:r>
            <a:endParaRPr lang="es-ES" altLang="es-CR" sz="1600" b="1" u="sng" dirty="0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135 Rectángulo"/>
              <p:cNvSpPr/>
              <p:nvPr/>
            </p:nvSpPr>
            <p:spPr>
              <a:xfrm>
                <a:off x="372120" y="5318852"/>
                <a:ext cx="584268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  <a:ea typeface="Cambria Math"/>
                        </a:rPr>
                        <m:t>𝜏</m:t>
                      </m:r>
                      <m:r>
                        <a:rPr lang="es-CR" sz="1400" b="0" i="1" smtClean="0">
                          <a:latin typeface="Cambria Math"/>
                        </a:rPr>
                        <m:t>:  </m:t>
                      </m:r>
                      <m:r>
                        <a:rPr lang="es-CR" sz="1400" b="0" i="1" smtClean="0">
                          <a:latin typeface="Cambria Math"/>
                        </a:rPr>
                        <m:t>𝑇𝑖𝑒𝑚𝑝𝑜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𝑝𝑟𝑜𝑚𝑒𝑑𝑖𝑜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𝑑𝑒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𝑟𝑒𝑐𝑜𝑚𝑏𝑖𝑛𝑎𝑐𝑖</m:t>
                      </m:r>
                      <m:r>
                        <a:rPr lang="es-CR" sz="1400" b="0" i="1" smtClean="0">
                          <a:latin typeface="Cambria Math"/>
                        </a:rPr>
                        <m:t>ó</m:t>
                      </m:r>
                      <m:r>
                        <a:rPr lang="es-CR" sz="1400" b="0" i="1" smtClean="0">
                          <a:latin typeface="Cambria Math"/>
                        </a:rPr>
                        <m:t>𝑛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𝑑𝑒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𝑙𝑜𝑠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𝑝𝑎𝑟𝑒𝑠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𝑒𝑙𝑒𝑐𝑡𝑟</m:t>
                      </m:r>
                      <m:r>
                        <a:rPr lang="es-CR" sz="1400" b="0" i="1" smtClean="0">
                          <a:latin typeface="Cambria Math"/>
                        </a:rPr>
                        <m:t>ó</m:t>
                      </m:r>
                      <m:r>
                        <a:rPr lang="es-CR" sz="1400" b="0" i="1" smtClean="0">
                          <a:latin typeface="Cambria Math"/>
                        </a:rPr>
                        <m:t>𝑛</m:t>
                      </m:r>
                      <m:r>
                        <a:rPr lang="es-CR" sz="1400" b="0" i="1" smtClean="0">
                          <a:latin typeface="Cambria Math"/>
                        </a:rPr>
                        <m:t>−</m:t>
                      </m:r>
                      <m:r>
                        <a:rPr lang="es-CR" sz="1400" b="0" i="1" smtClean="0">
                          <a:latin typeface="Cambria Math"/>
                        </a:rPr>
                        <m:t>h𝑢𝑒𝑐𝑜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36" name="13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20" y="5318848"/>
                <a:ext cx="5842689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6396413" y="1243778"/>
                <a:ext cx="1091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s-CR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es-CR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R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413" y="1243778"/>
                <a:ext cx="109177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7 Conector recto de flecha"/>
          <p:cNvCxnSpPr/>
          <p:nvPr/>
        </p:nvCxnSpPr>
        <p:spPr bwMode="auto">
          <a:xfrm>
            <a:off x="2913792" y="2412276"/>
            <a:ext cx="81915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3153864" y="2042944"/>
                <a:ext cx="4285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861" y="2042944"/>
                <a:ext cx="428515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47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1" name="Text Box 32"/>
          <p:cNvSpPr txBox="1">
            <a:spLocks noChangeArrowheads="1"/>
          </p:cNvSpPr>
          <p:nvPr/>
        </p:nvSpPr>
        <p:spPr bwMode="auto">
          <a:xfrm>
            <a:off x="309039" y="423863"/>
            <a:ext cx="53399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CR" sz="1800" dirty="0" smtClean="0">
                <a:solidFill>
                  <a:srgbClr val="000000"/>
                </a:solidFill>
              </a:rPr>
              <a:t>Respuesta en alta frecuencia del transistor Bipolar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54 CuadroTexto"/>
              <p:cNvSpPr txBox="1"/>
              <p:nvPr/>
            </p:nvSpPr>
            <p:spPr>
              <a:xfrm>
                <a:off x="7038874" y="1753010"/>
                <a:ext cx="4422493" cy="797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𝑏𝑐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s-CR" sz="16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𝑅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𝑜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  <m:r>
                        <a:rPr lang="es-CR" sz="1600" b="0" i="1" smtClean="0">
                          <a:latin typeface="Cambria Math"/>
                        </a:rPr>
                        <m:t>   (</m:t>
                      </m:r>
                      <m:r>
                        <a:rPr lang="es-CR" sz="1600" b="0" i="1" smtClean="0">
                          <a:latin typeface="Cambria Math"/>
                        </a:rPr>
                        <m:t>𝑑𝑖𝑜𝑑𝑜</m:t>
                      </m:r>
                      <m:r>
                        <a:rPr lang="es-CR" sz="1600" b="0" i="1" smtClean="0">
                          <a:latin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</a:rPr>
                        <m:t>𝑝𝑜𝑙𝑎𝑟𝑖𝑧𝑎𝑑𝑜</m:t>
                      </m:r>
                      <m:r>
                        <a:rPr lang="es-CR" sz="1600" b="0" i="1" smtClean="0">
                          <a:latin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</a:rPr>
                        <m:t>𝑒𝑛</m:t>
                      </m:r>
                      <m:r>
                        <a:rPr lang="es-CR" sz="1600" b="0" i="1" smtClean="0">
                          <a:latin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</a:rPr>
                        <m:t>𝑐𝑜𝑛𝑡𝑟𝑎</m:t>
                      </m:r>
                      <m:r>
                        <a:rPr lang="es-C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55" name="5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72" y="1753010"/>
                <a:ext cx="4422493" cy="7977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55 CuadroTexto"/>
              <p:cNvSpPr txBox="1"/>
              <p:nvPr/>
            </p:nvSpPr>
            <p:spPr>
              <a:xfrm>
                <a:off x="7038874" y="3500781"/>
                <a:ext cx="3917162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𝑏𝑒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𝜏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s-CR" sz="1600" b="0" i="1" smtClean="0">
                          <a:latin typeface="Cambria Math"/>
                        </a:rPr>
                        <m:t>     (</m:t>
                      </m:r>
                      <m:r>
                        <a:rPr lang="es-CR" sz="1600" b="0" i="1" smtClean="0">
                          <a:latin typeface="Cambria Math"/>
                        </a:rPr>
                        <m:t>𝑑𝑖𝑜𝑑𝑜</m:t>
                      </m:r>
                      <m:r>
                        <a:rPr lang="es-CR" sz="1600" b="0" i="1" smtClean="0">
                          <a:latin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</a:rPr>
                        <m:t>𝑝𝑜𝑙𝑎𝑟𝑖𝑧𝑎𝑑𝑜</m:t>
                      </m:r>
                      <m:r>
                        <a:rPr lang="es-CR" sz="1600" b="0" i="1" smtClean="0">
                          <a:latin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</a:rPr>
                        <m:t>𝑎</m:t>
                      </m:r>
                      <m:r>
                        <a:rPr lang="es-CR" sz="1600" b="0" i="1" smtClean="0">
                          <a:latin typeface="Cambria Math"/>
                        </a:rPr>
                        <m:t> </m:t>
                      </m:r>
                      <m:r>
                        <a:rPr lang="es-CR" sz="1600" b="0" i="1" smtClean="0">
                          <a:latin typeface="Cambria Math"/>
                        </a:rPr>
                        <m:t>𝑓𝑎𝑣𝑜𝑟</m:t>
                      </m:r>
                      <m:r>
                        <a:rPr lang="es-C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56" name="5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72" y="3500781"/>
                <a:ext cx="3917162" cy="5936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CuadroTexto"/>
          <p:cNvSpPr txBox="1"/>
          <p:nvPr/>
        </p:nvSpPr>
        <p:spPr>
          <a:xfrm>
            <a:off x="689070" y="221084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NPN</a:t>
            </a:r>
            <a:endParaRPr lang="es-CR" dirty="0"/>
          </a:p>
        </p:txBody>
      </p:sp>
      <p:sp>
        <p:nvSpPr>
          <p:cNvPr id="100" name="99 CuadroTexto"/>
          <p:cNvSpPr txBox="1"/>
          <p:nvPr/>
        </p:nvSpPr>
        <p:spPr>
          <a:xfrm>
            <a:off x="689070" y="532242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PNP</a:t>
            </a:r>
            <a:endParaRPr lang="es-CR" dirty="0"/>
          </a:p>
        </p:txBody>
      </p:sp>
      <p:grpSp>
        <p:nvGrpSpPr>
          <p:cNvPr id="135" name="Group 74">
            <a:extLst>
              <a:ext uri="{FF2B5EF4-FFF2-40B4-BE49-F238E27FC236}">
                <a16:creationId xmlns="" xmlns:a16="http://schemas.microsoft.com/office/drawing/2014/main" id="{6F502715-A5E3-4697-A8C4-A2EEA15B565E}"/>
              </a:ext>
            </a:extLst>
          </p:cNvPr>
          <p:cNvGrpSpPr/>
          <p:nvPr/>
        </p:nvGrpSpPr>
        <p:grpSpPr>
          <a:xfrm>
            <a:off x="1403845" y="2084924"/>
            <a:ext cx="418619" cy="664797"/>
            <a:chOff x="3276600" y="3186696"/>
            <a:chExt cx="418618" cy="664797"/>
          </a:xfrm>
        </p:grpSpPr>
        <p:cxnSp>
          <p:nvCxnSpPr>
            <p:cNvPr id="136" name="Straight Connector 75">
              <a:extLst>
                <a:ext uri="{FF2B5EF4-FFF2-40B4-BE49-F238E27FC236}">
                  <a16:creationId xmlns="" xmlns:a16="http://schemas.microsoft.com/office/drawing/2014/main" id="{F2611402-F603-4793-A2E9-56448F4E2399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77">
              <a:extLst>
                <a:ext uri="{FF2B5EF4-FFF2-40B4-BE49-F238E27FC236}">
                  <a16:creationId xmlns="" xmlns:a16="http://schemas.microsoft.com/office/drawing/2014/main" id="{AF00630D-B914-4616-B7E1-AF9AF9DEA552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78">
              <a:extLst>
                <a:ext uri="{FF2B5EF4-FFF2-40B4-BE49-F238E27FC236}">
                  <a16:creationId xmlns="" xmlns:a16="http://schemas.microsoft.com/office/drawing/2014/main" id="{A9E54CB2-F178-4C9F-9876-E117333761B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80">
              <a:extLst>
                <a:ext uri="{FF2B5EF4-FFF2-40B4-BE49-F238E27FC236}">
                  <a16:creationId xmlns="" xmlns:a16="http://schemas.microsoft.com/office/drawing/2014/main" id="{61583D6F-DFEB-4E69-BE96-BBD18C2085BD}"/>
                </a:ext>
              </a:extLst>
            </p:cNvPr>
            <p:cNvCxnSpPr/>
            <p:nvPr/>
          </p:nvCxnSpPr>
          <p:spPr>
            <a:xfrm flipV="1">
              <a:off x="3686175" y="3186696"/>
              <a:ext cx="0" cy="932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81">
              <a:extLst>
                <a:ext uri="{FF2B5EF4-FFF2-40B4-BE49-F238E27FC236}">
                  <a16:creationId xmlns="" xmlns:a16="http://schemas.microsoft.com/office/drawing/2014/main" id="{392E83FA-FB87-4DD4-A5F1-DDA1A3DFB1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1319" y="3692525"/>
              <a:ext cx="1" cy="158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82">
              <a:extLst>
                <a:ext uri="{FF2B5EF4-FFF2-40B4-BE49-F238E27FC236}">
                  <a16:creationId xmlns="" xmlns:a16="http://schemas.microsoft.com/office/drawing/2014/main" id="{261F1A56-7424-443D-8B30-1B219780870B}"/>
                </a:ext>
              </a:extLst>
            </p:cNvPr>
            <p:cNvCxnSpPr/>
            <p:nvPr/>
          </p:nvCxnSpPr>
          <p:spPr>
            <a:xfrm flipH="1">
              <a:off x="3276600" y="3495676"/>
              <a:ext cx="241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19 Grupo"/>
          <p:cNvGrpSpPr/>
          <p:nvPr/>
        </p:nvGrpSpPr>
        <p:grpSpPr>
          <a:xfrm>
            <a:off x="2421989" y="1669142"/>
            <a:ext cx="3198742" cy="2016309"/>
            <a:chOff x="2421987" y="1669138"/>
            <a:chExt cx="3198740" cy="2016309"/>
          </a:xfrm>
        </p:grpSpPr>
        <p:grpSp>
          <p:nvGrpSpPr>
            <p:cNvPr id="4" name="Group 47"/>
            <p:cNvGrpSpPr>
              <a:grpSpLocks/>
            </p:cNvGrpSpPr>
            <p:nvPr/>
          </p:nvGrpSpPr>
          <p:grpSpPr bwMode="auto">
            <a:xfrm>
              <a:off x="3483965" y="1992538"/>
              <a:ext cx="960967" cy="298450"/>
              <a:chOff x="2154" y="1000"/>
              <a:chExt cx="454" cy="188"/>
            </a:xfrm>
          </p:grpSpPr>
          <p:sp>
            <p:nvSpPr>
              <p:cNvPr id="16425" name="Line 43"/>
              <p:cNvSpPr>
                <a:spLocks noChangeShapeType="1"/>
              </p:cNvSpPr>
              <p:nvPr/>
            </p:nvSpPr>
            <p:spPr bwMode="auto">
              <a:xfrm rot="-5400000">
                <a:off x="2272" y="1098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26" name="Line 44"/>
              <p:cNvSpPr>
                <a:spLocks noChangeShapeType="1"/>
              </p:cNvSpPr>
              <p:nvPr/>
            </p:nvSpPr>
            <p:spPr bwMode="auto">
              <a:xfrm rot="-5400000">
                <a:off x="2333" y="1091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27" name="Line 45"/>
              <p:cNvSpPr>
                <a:spLocks noChangeShapeType="1"/>
              </p:cNvSpPr>
              <p:nvPr/>
            </p:nvSpPr>
            <p:spPr bwMode="auto">
              <a:xfrm rot="5400000">
                <a:off x="2258" y="995"/>
                <a:ext cx="1" cy="209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28" name="Line 46"/>
              <p:cNvSpPr>
                <a:spLocks noChangeShapeType="1"/>
              </p:cNvSpPr>
              <p:nvPr/>
            </p:nvSpPr>
            <p:spPr bwMode="auto">
              <a:xfrm rot="-5400000">
                <a:off x="2520" y="1010"/>
                <a:ext cx="0" cy="177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03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>
              <a:off x="4444931" y="2112714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103 Grupo"/>
            <p:cNvGrpSpPr/>
            <p:nvPr/>
          </p:nvGrpSpPr>
          <p:grpSpPr>
            <a:xfrm>
              <a:off x="3598881" y="2165618"/>
              <a:ext cx="51333" cy="569348"/>
              <a:chOff x="4755833" y="1260500"/>
              <a:chExt cx="76507" cy="846204"/>
            </a:xfrm>
          </p:grpSpPr>
          <p:grpSp>
            <p:nvGrpSpPr>
              <p:cNvPr id="116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119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7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260500"/>
                <a:ext cx="0" cy="3213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2854" cy="247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104 Grupo"/>
            <p:cNvGrpSpPr/>
            <p:nvPr/>
          </p:nvGrpSpPr>
          <p:grpSpPr>
            <a:xfrm>
              <a:off x="4341349" y="2369800"/>
              <a:ext cx="207163" cy="347217"/>
              <a:chOff x="2173184" y="3373444"/>
              <a:chExt cx="308759" cy="516058"/>
            </a:xfrm>
          </p:grpSpPr>
          <p:sp>
            <p:nvSpPr>
              <p:cNvPr id="114" name="113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400"/>
              </a:p>
            </p:txBody>
          </p:sp>
          <p:cxnSp>
            <p:nvCxnSpPr>
              <p:cNvPr id="115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114" idx="4"/>
            </p:cNvCxnSpPr>
            <p:nvPr/>
          </p:nvCxnSpPr>
          <p:spPr>
            <a:xfrm>
              <a:off x="4444931" y="2717018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3360574" y="3010173"/>
              <a:ext cx="109970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3624056" y="2717018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2791780" y="2154438"/>
              <a:ext cx="82943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4007786" y="2988592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3764225" y="2621456"/>
                  <a:ext cx="22576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1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4225" y="2621456"/>
                  <a:ext cx="225767" cy="24622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5789" b="-20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4623089" y="2417807"/>
                  <a:ext cx="511807" cy="2659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600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CR" sz="1600" b="0" i="1" smtClean="0">
                                    <a:latin typeface="Cambria Math"/>
                                  </a:rPr>
                                  <m:t>𝑓𝑒</m:t>
                                </m:r>
                              </m:sub>
                            </m:sSub>
                            <m:r>
                              <a:rPr lang="es-CR" sz="16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3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089" y="2417807"/>
                  <a:ext cx="511807" cy="26597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7143" r="-1190" b="-25581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4444930" y="2103779"/>
              <a:ext cx="82943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88">
                  <a:extLst>
                    <a:ext uri="{FF2B5EF4-FFF2-40B4-BE49-F238E27FC236}">
                      <a16:creationId xmlns="" xmlns:a16="http://schemas.microsoft.com/office/drawing/2014/main" id="{06655FCD-4B88-4C83-BB3E-E67C8978FDB3}"/>
                    </a:ext>
                  </a:extLst>
                </p:cNvPr>
                <p:cNvSpPr txBox="1"/>
                <p:nvPr/>
              </p:nvSpPr>
              <p:spPr>
                <a:xfrm>
                  <a:off x="3738353" y="2373096"/>
                  <a:ext cx="27751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𝑖𝑒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8" name="TextBox 18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655FCD-4B88-4C83-BB3E-E67C8978F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353" y="2373096"/>
                  <a:ext cx="277512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3043" b="-16667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Line 15"/>
            <p:cNvSpPr>
              <a:spLocks noChangeShapeType="1"/>
            </p:cNvSpPr>
            <p:nvPr/>
          </p:nvSpPr>
          <p:spPr bwMode="auto">
            <a:xfrm flipH="1">
              <a:off x="3705157" y="2613790"/>
              <a:ext cx="8951" cy="235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131" name="Text Box 34"/>
            <p:cNvSpPr txBox="1">
              <a:spLocks noChangeArrowheads="1"/>
            </p:cNvSpPr>
            <p:nvPr/>
          </p:nvSpPr>
          <p:spPr bwMode="auto">
            <a:xfrm>
              <a:off x="2421987" y="1981363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" altLang="es-CR" sz="1800" dirty="0" smtClean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32" name="Text Box 36"/>
            <p:cNvSpPr txBox="1">
              <a:spLocks noChangeArrowheads="1"/>
            </p:cNvSpPr>
            <p:nvPr/>
          </p:nvSpPr>
          <p:spPr bwMode="auto">
            <a:xfrm>
              <a:off x="3876621" y="3316115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" altLang="es-CR" sz="1800" dirty="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33" name="Text Box 35"/>
            <p:cNvSpPr txBox="1">
              <a:spLocks noChangeArrowheads="1"/>
            </p:cNvSpPr>
            <p:nvPr/>
          </p:nvSpPr>
          <p:spPr bwMode="auto">
            <a:xfrm>
              <a:off x="5320645" y="1904309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" altLang="es-CR" sz="1800" dirty="0" smtClean="0">
                  <a:solidFill>
                    <a:srgbClr val="000000"/>
                  </a:solidFill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2 Rectángulo"/>
                <p:cNvSpPr/>
                <p:nvPr/>
              </p:nvSpPr>
              <p:spPr>
                <a:xfrm>
                  <a:off x="3739946" y="1669138"/>
                  <a:ext cx="48712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400" i="1">
                                <a:latin typeface="Cambria Math"/>
                              </a:rPr>
                              <m:t>𝑏𝑐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3" name="2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946" y="1669138"/>
                  <a:ext cx="487121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144 Rectángulo"/>
                <p:cNvSpPr/>
                <p:nvPr/>
              </p:nvSpPr>
              <p:spPr>
                <a:xfrm>
                  <a:off x="2653258" y="2534443"/>
                  <a:ext cx="49173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400" i="1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45" name="144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3258" y="2534443"/>
                  <a:ext cx="491738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6" name="Group 47"/>
            <p:cNvGrpSpPr>
              <a:grpSpLocks/>
            </p:cNvGrpSpPr>
            <p:nvPr/>
          </p:nvGrpSpPr>
          <p:grpSpPr bwMode="auto">
            <a:xfrm rot="5400000">
              <a:off x="2932478" y="2437615"/>
              <a:ext cx="846667" cy="298450"/>
              <a:chOff x="2154" y="1000"/>
              <a:chExt cx="400" cy="188"/>
            </a:xfrm>
          </p:grpSpPr>
          <p:sp>
            <p:nvSpPr>
              <p:cNvPr id="147" name="Line 43"/>
              <p:cNvSpPr>
                <a:spLocks noChangeShapeType="1"/>
              </p:cNvSpPr>
              <p:nvPr/>
            </p:nvSpPr>
            <p:spPr bwMode="auto">
              <a:xfrm rot="16200000">
                <a:off x="2272" y="1098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Line 44"/>
              <p:cNvSpPr>
                <a:spLocks noChangeShapeType="1"/>
              </p:cNvSpPr>
              <p:nvPr/>
            </p:nvSpPr>
            <p:spPr bwMode="auto">
              <a:xfrm rot="-5400000">
                <a:off x="2333" y="1091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Line 45"/>
              <p:cNvSpPr>
                <a:spLocks noChangeShapeType="1"/>
              </p:cNvSpPr>
              <p:nvPr/>
            </p:nvSpPr>
            <p:spPr bwMode="auto">
              <a:xfrm rot="5400000">
                <a:off x="2258" y="995"/>
                <a:ext cx="1" cy="209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Line 46"/>
              <p:cNvSpPr>
                <a:spLocks noChangeShapeType="1"/>
              </p:cNvSpPr>
              <p:nvPr/>
            </p:nvSpPr>
            <p:spPr bwMode="auto">
              <a:xfrm rot="16200000" flipH="1">
                <a:off x="2492" y="1038"/>
                <a:ext cx="1" cy="123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56" name="Group 74">
            <a:extLst>
              <a:ext uri="{FF2B5EF4-FFF2-40B4-BE49-F238E27FC236}">
                <a16:creationId xmlns="" xmlns:a16="http://schemas.microsoft.com/office/drawing/2014/main" id="{6F502715-A5E3-4697-A8C4-A2EEA15B565E}"/>
              </a:ext>
            </a:extLst>
          </p:cNvPr>
          <p:cNvGrpSpPr/>
          <p:nvPr/>
        </p:nvGrpSpPr>
        <p:grpSpPr>
          <a:xfrm>
            <a:off x="1389213" y="5090892"/>
            <a:ext cx="326467" cy="759212"/>
            <a:chOff x="3368751" y="3095238"/>
            <a:chExt cx="326467" cy="759212"/>
          </a:xfrm>
        </p:grpSpPr>
        <p:cxnSp>
          <p:nvCxnSpPr>
            <p:cNvPr id="157" name="Straight Connector 75">
              <a:extLst>
                <a:ext uri="{FF2B5EF4-FFF2-40B4-BE49-F238E27FC236}">
                  <a16:creationId xmlns="" xmlns:a16="http://schemas.microsoft.com/office/drawing/2014/main" id="{F2611402-F603-4793-A2E9-56448F4E2399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77">
              <a:extLst>
                <a:ext uri="{FF2B5EF4-FFF2-40B4-BE49-F238E27FC236}">
                  <a16:creationId xmlns="" xmlns:a16="http://schemas.microsoft.com/office/drawing/2014/main" id="{AF00630D-B914-4616-B7E1-AF9AF9DEA552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78">
              <a:extLst>
                <a:ext uri="{FF2B5EF4-FFF2-40B4-BE49-F238E27FC236}">
                  <a16:creationId xmlns="" xmlns:a16="http://schemas.microsoft.com/office/drawing/2014/main" id="{A9E54CB2-F178-4C9F-9876-E117333761B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80">
              <a:extLst>
                <a:ext uri="{FF2B5EF4-FFF2-40B4-BE49-F238E27FC236}">
                  <a16:creationId xmlns="" xmlns:a16="http://schemas.microsoft.com/office/drawing/2014/main" id="{61583D6F-DFEB-4E69-BE96-BBD18C2085BD}"/>
                </a:ext>
              </a:extLst>
            </p:cNvPr>
            <p:cNvCxnSpPr/>
            <p:nvPr/>
          </p:nvCxnSpPr>
          <p:spPr>
            <a:xfrm flipV="1">
              <a:off x="3686175" y="3095238"/>
              <a:ext cx="0" cy="1846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81">
              <a:extLst>
                <a:ext uri="{FF2B5EF4-FFF2-40B4-BE49-F238E27FC236}">
                  <a16:creationId xmlns="" xmlns:a16="http://schemas.microsoft.com/office/drawing/2014/main" id="{392E83FA-FB87-4DD4-A5F1-DDA1A3DFB1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1319" y="3692525"/>
              <a:ext cx="1" cy="161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82">
              <a:extLst>
                <a:ext uri="{FF2B5EF4-FFF2-40B4-BE49-F238E27FC236}">
                  <a16:creationId xmlns="" xmlns:a16="http://schemas.microsoft.com/office/drawing/2014/main" id="{261F1A56-7424-443D-8B30-1B219780870B}"/>
                </a:ext>
              </a:extLst>
            </p:cNvPr>
            <p:cNvCxnSpPr/>
            <p:nvPr/>
          </p:nvCxnSpPr>
          <p:spPr>
            <a:xfrm flipH="1">
              <a:off x="3368751" y="3495676"/>
              <a:ext cx="14970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21 Grupo"/>
          <p:cNvGrpSpPr/>
          <p:nvPr/>
        </p:nvGrpSpPr>
        <p:grpSpPr>
          <a:xfrm>
            <a:off x="2340354" y="4258930"/>
            <a:ext cx="3280377" cy="2087292"/>
            <a:chOff x="2340352" y="4258930"/>
            <a:chExt cx="3280375" cy="2087292"/>
          </a:xfrm>
        </p:grpSpPr>
        <p:grpSp>
          <p:nvGrpSpPr>
            <p:cNvPr id="194" name="Group 47"/>
            <p:cNvGrpSpPr>
              <a:grpSpLocks/>
            </p:cNvGrpSpPr>
            <p:nvPr/>
          </p:nvGrpSpPr>
          <p:grpSpPr bwMode="auto">
            <a:xfrm>
              <a:off x="3601885" y="5625710"/>
              <a:ext cx="960967" cy="298450"/>
              <a:chOff x="2154" y="1000"/>
              <a:chExt cx="454" cy="188"/>
            </a:xfrm>
          </p:grpSpPr>
          <p:sp>
            <p:nvSpPr>
              <p:cNvPr id="195" name="Line 43"/>
              <p:cNvSpPr>
                <a:spLocks noChangeShapeType="1"/>
              </p:cNvSpPr>
              <p:nvPr/>
            </p:nvSpPr>
            <p:spPr bwMode="auto">
              <a:xfrm rot="-5400000">
                <a:off x="2272" y="1098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" name="Line 44"/>
              <p:cNvSpPr>
                <a:spLocks noChangeShapeType="1"/>
              </p:cNvSpPr>
              <p:nvPr/>
            </p:nvSpPr>
            <p:spPr bwMode="auto">
              <a:xfrm rot="-5400000">
                <a:off x="2333" y="1091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Line 45"/>
              <p:cNvSpPr>
                <a:spLocks noChangeShapeType="1"/>
              </p:cNvSpPr>
              <p:nvPr/>
            </p:nvSpPr>
            <p:spPr bwMode="auto">
              <a:xfrm rot="5400000">
                <a:off x="2258" y="995"/>
                <a:ext cx="1" cy="209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" name="Line 46"/>
              <p:cNvSpPr>
                <a:spLocks noChangeShapeType="1"/>
              </p:cNvSpPr>
              <p:nvPr/>
            </p:nvSpPr>
            <p:spPr bwMode="auto">
              <a:xfrm rot="-5400000">
                <a:off x="2520" y="1010"/>
                <a:ext cx="0" cy="177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99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endCxn id="214" idx="0"/>
            </p:cNvCxnSpPr>
            <p:nvPr/>
          </p:nvCxnSpPr>
          <p:spPr>
            <a:xfrm>
              <a:off x="4444930" y="4891540"/>
              <a:ext cx="0" cy="2570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199 Grupo"/>
            <p:cNvGrpSpPr/>
            <p:nvPr/>
          </p:nvGrpSpPr>
          <p:grpSpPr>
            <a:xfrm>
              <a:off x="3598880" y="4899837"/>
              <a:ext cx="51333" cy="613956"/>
              <a:chOff x="4755833" y="1194201"/>
              <a:chExt cx="76507" cy="912503"/>
            </a:xfrm>
          </p:grpSpPr>
          <p:grpSp>
            <p:nvGrpSpPr>
              <p:cNvPr id="201" name="Group 145">
                <a:extLst>
                  <a:ext uri="{FF2B5EF4-FFF2-40B4-BE49-F238E27FC236}">
                    <a16:creationId xmlns="" xmlns:a16="http://schemas.microsoft.com/office/drawing/2014/main" id="{D4DFEF69-D5EF-4D17-986D-88F0AB672E55}"/>
                  </a:ext>
                </a:extLst>
              </p:cNvPr>
              <p:cNvGrpSpPr/>
              <p:nvPr/>
            </p:nvGrpSpPr>
            <p:grpSpPr>
              <a:xfrm rot="5400000">
                <a:off x="4648919" y="1700258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204" name="Straight Connector 146">
                  <a:extLst>
                    <a:ext uri="{FF2B5EF4-FFF2-40B4-BE49-F238E27FC236}">
                      <a16:creationId xmlns="" xmlns:a16="http://schemas.microsoft.com/office/drawing/2014/main" id="{72EC81D9-7C63-4999-8E63-2D4981817181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147">
                  <a:extLst>
                    <a:ext uri="{FF2B5EF4-FFF2-40B4-BE49-F238E27FC236}">
                      <a16:creationId xmlns="" xmlns:a16="http://schemas.microsoft.com/office/drawing/2014/main" id="{A896A59C-9FB8-4DE1-9B19-278F1BB27131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148">
                  <a:extLst>
                    <a:ext uri="{FF2B5EF4-FFF2-40B4-BE49-F238E27FC236}">
                      <a16:creationId xmlns="" xmlns:a16="http://schemas.microsoft.com/office/drawing/2014/main" id="{4FDF832B-F649-4A46-BBF5-158C163F6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149">
                  <a:extLst>
                    <a:ext uri="{FF2B5EF4-FFF2-40B4-BE49-F238E27FC236}">
                      <a16:creationId xmlns="" xmlns:a16="http://schemas.microsoft.com/office/drawing/2014/main" id="{E7BA4693-9F92-4B5D-8015-3C562B0D0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150">
                  <a:extLst>
                    <a:ext uri="{FF2B5EF4-FFF2-40B4-BE49-F238E27FC236}">
                      <a16:creationId xmlns="" xmlns:a16="http://schemas.microsoft.com/office/drawing/2014/main" id="{F341326D-8B53-4754-B1A4-B32A04741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151">
                  <a:extLst>
                    <a:ext uri="{FF2B5EF4-FFF2-40B4-BE49-F238E27FC236}">
                      <a16:creationId xmlns="" xmlns:a16="http://schemas.microsoft.com/office/drawing/2014/main" id="{DFBE96E3-277E-4309-86A7-520C17B66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152">
                  <a:extLst>
                    <a:ext uri="{FF2B5EF4-FFF2-40B4-BE49-F238E27FC236}">
                      <a16:creationId xmlns="" xmlns:a16="http://schemas.microsoft.com/office/drawing/2014/main" id="{9A54FBC8-7DC1-4509-95A8-0C4C6639E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153">
                  <a:extLst>
                    <a:ext uri="{FF2B5EF4-FFF2-40B4-BE49-F238E27FC236}">
                      <a16:creationId xmlns="" xmlns:a16="http://schemas.microsoft.com/office/drawing/2014/main" id="{336FF2B6-1665-4B2B-921E-3F07085A9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154">
                  <a:extLst>
                    <a:ext uri="{FF2B5EF4-FFF2-40B4-BE49-F238E27FC236}">
                      <a16:creationId xmlns="" xmlns:a16="http://schemas.microsoft.com/office/drawing/2014/main" id="{89BCA865-BD9C-4BA7-B87E-7BE8CC7D1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687" y="1194201"/>
                <a:ext cx="0" cy="3876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156">
                <a:extLst>
                  <a:ext uri="{FF2B5EF4-FFF2-40B4-BE49-F238E27FC236}">
                    <a16:creationId xmlns="" xmlns:a16="http://schemas.microsoft.com/office/drawing/2014/main" id="{854B5447-E45A-49B2-AE15-8B99E8249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355" y="1859035"/>
                <a:ext cx="2854" cy="247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212 Grupo"/>
            <p:cNvGrpSpPr/>
            <p:nvPr/>
          </p:nvGrpSpPr>
          <p:grpSpPr>
            <a:xfrm>
              <a:off x="4341348" y="5148626"/>
              <a:ext cx="207163" cy="347217"/>
              <a:chOff x="2173184" y="3373444"/>
              <a:chExt cx="308759" cy="516058"/>
            </a:xfrm>
          </p:grpSpPr>
          <p:sp>
            <p:nvSpPr>
              <p:cNvPr id="214" name="213 Elipse"/>
              <p:cNvSpPr/>
              <p:nvPr/>
            </p:nvSpPr>
            <p:spPr>
              <a:xfrm>
                <a:off x="2173184" y="3373444"/>
                <a:ext cx="308759" cy="5160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400"/>
              </a:p>
            </p:txBody>
          </p:sp>
          <p:cxnSp>
            <p:nvCxnSpPr>
              <p:cNvPr id="215" name="Straight Arrow Connector 195">
                <a:extLst>
                  <a:ext uri="{FF2B5EF4-FFF2-40B4-BE49-F238E27FC236}">
                    <a16:creationId xmlns="" xmlns:a16="http://schemas.microsoft.com/office/drawing/2014/main" id="{4AFBE444-E721-4E06-8F0A-DC05D4FE9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7563" y="3527332"/>
                <a:ext cx="0" cy="2670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6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  <a:stCxn id="214" idx="4"/>
            </p:cNvCxnSpPr>
            <p:nvPr/>
          </p:nvCxnSpPr>
          <p:spPr>
            <a:xfrm>
              <a:off x="4444930" y="5495844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3346285" y="4899836"/>
              <a:ext cx="109970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3624055" y="5495844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2791779" y="5788999"/>
              <a:ext cx="82943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168">
              <a:extLst>
                <a:ext uri="{FF2B5EF4-FFF2-40B4-BE49-F238E27FC236}">
                  <a16:creationId xmlns="" xmlns:a16="http://schemas.microsoft.com/office/drawing/2014/main" id="{915787FD-D08F-4560-A1AF-C31A37DF315F}"/>
                </a:ext>
              </a:extLst>
            </p:cNvPr>
            <p:cNvCxnSpPr>
              <a:cxnSpLocks/>
            </p:cNvCxnSpPr>
            <p:nvPr/>
          </p:nvCxnSpPr>
          <p:spPr>
            <a:xfrm>
              <a:off x="4001710" y="4628262"/>
              <a:ext cx="0" cy="271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3738351" y="5456962"/>
                  <a:ext cx="22576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1" name="Text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351" y="5456962"/>
                  <a:ext cx="225767" cy="24622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6216" r="-2703" b="-1707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46">
                  <a:extLst>
                    <a:ext uri="{FF2B5EF4-FFF2-40B4-BE49-F238E27FC236}">
                      <a16:creationId xmlns="" xmlns:a16="http://schemas.microsoft.com/office/drawing/2014/main" id="{935E5986-9923-4C9A-86BF-564BDF6B0069}"/>
                    </a:ext>
                  </a:extLst>
                </p:cNvPr>
                <p:cNvSpPr txBox="1"/>
                <p:nvPr/>
              </p:nvSpPr>
              <p:spPr>
                <a:xfrm>
                  <a:off x="4623088" y="5196633"/>
                  <a:ext cx="511807" cy="2659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600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CR" sz="1600" b="0" i="1" smtClean="0">
                                    <a:latin typeface="Cambria Math"/>
                                  </a:rPr>
                                  <m:t>𝑓𝑒</m:t>
                                </m:r>
                              </m:sub>
                            </m:sSub>
                            <m:r>
                              <a:rPr lang="es-CR" sz="16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2" name="TextBox 4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35E5986-9923-4C9A-86BF-564BDF6B0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088" y="5196633"/>
                  <a:ext cx="511807" cy="26597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7143" r="-1190" b="-25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3" name="Straight Connector 167">
              <a:extLst>
                <a:ext uri="{FF2B5EF4-FFF2-40B4-BE49-F238E27FC236}">
                  <a16:creationId xmlns="" xmlns:a16="http://schemas.microsoft.com/office/drawing/2014/main" id="{CD4D9E9B-DC0C-40C2-9097-3968377B8518}"/>
                </a:ext>
              </a:extLst>
            </p:cNvPr>
            <p:cNvCxnSpPr>
              <a:cxnSpLocks/>
            </p:cNvCxnSpPr>
            <p:nvPr/>
          </p:nvCxnSpPr>
          <p:spPr>
            <a:xfrm>
              <a:off x="4444929" y="5774935"/>
              <a:ext cx="82943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188">
                  <a:extLst>
                    <a:ext uri="{FF2B5EF4-FFF2-40B4-BE49-F238E27FC236}">
                      <a16:creationId xmlns="" xmlns:a16="http://schemas.microsoft.com/office/drawing/2014/main" id="{06655FCD-4B88-4C83-BB3E-E67C8978FDB3}"/>
                    </a:ext>
                  </a:extLst>
                </p:cNvPr>
                <p:cNvSpPr txBox="1"/>
                <p:nvPr/>
              </p:nvSpPr>
              <p:spPr>
                <a:xfrm>
                  <a:off x="3738351" y="5151922"/>
                  <a:ext cx="27751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𝑖𝑒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4" name="TextBox 18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6655FCD-4B88-4C83-BB3E-E67C8978F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352" y="5151922"/>
                  <a:ext cx="277512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3043" b="-20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5" name="Line 15"/>
            <p:cNvSpPr>
              <a:spLocks noChangeShapeType="1"/>
            </p:cNvSpPr>
            <p:nvPr/>
          </p:nvSpPr>
          <p:spPr bwMode="auto">
            <a:xfrm flipH="1">
              <a:off x="3700565" y="5463057"/>
              <a:ext cx="4592" cy="1957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R" smtClean="0">
                <a:solidFill>
                  <a:srgbClr val="000000"/>
                </a:solidFill>
              </a:endParaRPr>
            </a:p>
          </p:txBody>
        </p:sp>
        <p:sp>
          <p:nvSpPr>
            <p:cNvPr id="226" name="Text Box 34"/>
            <p:cNvSpPr txBox="1">
              <a:spLocks noChangeArrowheads="1"/>
            </p:cNvSpPr>
            <p:nvPr/>
          </p:nvSpPr>
          <p:spPr bwMode="auto">
            <a:xfrm>
              <a:off x="2340352" y="5579425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" altLang="es-CR" sz="1800" dirty="0" smtClean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27" name="Text Box 36"/>
            <p:cNvSpPr txBox="1">
              <a:spLocks noChangeArrowheads="1"/>
            </p:cNvSpPr>
            <p:nvPr/>
          </p:nvSpPr>
          <p:spPr bwMode="auto">
            <a:xfrm>
              <a:off x="3983506" y="425893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" altLang="es-CR" sz="1800" dirty="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28" name="Text Box 35"/>
            <p:cNvSpPr txBox="1">
              <a:spLocks noChangeArrowheads="1"/>
            </p:cNvSpPr>
            <p:nvPr/>
          </p:nvSpPr>
          <p:spPr bwMode="auto">
            <a:xfrm>
              <a:off x="5320645" y="5586377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ES" altLang="es-CR" sz="1800" dirty="0" smtClean="0">
                  <a:solidFill>
                    <a:srgbClr val="000000"/>
                  </a:solidFill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228 Rectángulo"/>
                <p:cNvSpPr/>
                <p:nvPr/>
              </p:nvSpPr>
              <p:spPr>
                <a:xfrm>
                  <a:off x="3854228" y="6038445"/>
                  <a:ext cx="48712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400" i="1">
                                <a:latin typeface="Cambria Math"/>
                              </a:rPr>
                              <m:t>𝑏𝑐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229" name="2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227" y="6038445"/>
                  <a:ext cx="487121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229 Rectángulo"/>
                <p:cNvSpPr/>
                <p:nvPr/>
              </p:nvSpPr>
              <p:spPr>
                <a:xfrm>
                  <a:off x="2708066" y="5218426"/>
                  <a:ext cx="49173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s-CR" sz="1400" i="1">
                                <a:latin typeface="Cambria Math"/>
                              </a:rPr>
                              <m:t>𝑏</m:t>
                            </m:r>
                            <m:r>
                              <a:rPr lang="es-CR" sz="1400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230" name="2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8067" y="5218426"/>
                  <a:ext cx="491738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1" name="Group 47"/>
            <p:cNvGrpSpPr>
              <a:grpSpLocks/>
            </p:cNvGrpSpPr>
            <p:nvPr/>
          </p:nvGrpSpPr>
          <p:grpSpPr bwMode="auto">
            <a:xfrm rot="5400000">
              <a:off x="2910252" y="5194216"/>
              <a:ext cx="891117" cy="298450"/>
              <a:chOff x="2133" y="1000"/>
              <a:chExt cx="421" cy="188"/>
            </a:xfrm>
          </p:grpSpPr>
          <p:sp>
            <p:nvSpPr>
              <p:cNvPr id="232" name="Line 43"/>
              <p:cNvSpPr>
                <a:spLocks noChangeShapeType="1"/>
              </p:cNvSpPr>
              <p:nvPr/>
            </p:nvSpPr>
            <p:spPr bwMode="auto">
              <a:xfrm rot="16200000">
                <a:off x="2272" y="1098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" name="Line 44"/>
              <p:cNvSpPr>
                <a:spLocks noChangeShapeType="1"/>
              </p:cNvSpPr>
              <p:nvPr/>
            </p:nvSpPr>
            <p:spPr bwMode="auto">
              <a:xfrm rot="-5400000">
                <a:off x="2333" y="1091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4" name="Line 45"/>
              <p:cNvSpPr>
                <a:spLocks noChangeShapeType="1"/>
              </p:cNvSpPr>
              <p:nvPr/>
            </p:nvSpPr>
            <p:spPr bwMode="auto">
              <a:xfrm rot="5400000">
                <a:off x="2248" y="984"/>
                <a:ext cx="0" cy="229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" name="Line 46"/>
              <p:cNvSpPr>
                <a:spLocks noChangeShapeType="1"/>
              </p:cNvSpPr>
              <p:nvPr/>
            </p:nvSpPr>
            <p:spPr bwMode="auto">
              <a:xfrm rot="16200000" flipH="1">
                <a:off x="2492" y="1038"/>
                <a:ext cx="1" cy="123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R" smtClean="0">
                  <a:solidFill>
                    <a:srgbClr val="000000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237 CuadroTexto"/>
              <p:cNvSpPr txBox="1"/>
              <p:nvPr/>
            </p:nvSpPr>
            <p:spPr>
              <a:xfrm>
                <a:off x="9175976" y="2394375"/>
                <a:ext cx="851835" cy="533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b="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  <m:r>
                            <a:rPr lang="es-CR" sz="1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38" name="23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974" y="2394375"/>
                <a:ext cx="851835" cy="53341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238 CuadroTexto"/>
              <p:cNvSpPr txBox="1"/>
              <p:nvPr/>
            </p:nvSpPr>
            <p:spPr>
              <a:xfrm>
                <a:off x="10340723" y="2341861"/>
                <a:ext cx="1253805" cy="5438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es-CR" sz="14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s-CR" sz="1400" b="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</m:den>
                      </m:f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C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C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39" name="23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721" y="2341857"/>
                <a:ext cx="1253805" cy="54386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239 CuadroTexto"/>
              <p:cNvSpPr txBox="1"/>
              <p:nvPr/>
            </p:nvSpPr>
            <p:spPr>
              <a:xfrm>
                <a:off x="7131747" y="4929420"/>
                <a:ext cx="11217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𝑏𝑒</m:t>
                          </m:r>
                        </m:sub>
                      </m:sSub>
                      <m:r>
                        <a:rPr lang="es-CR" sz="1600" i="1" smtClean="0">
                          <a:latin typeface="Cambria Math"/>
                          <a:ea typeface="Cambria Math"/>
                        </a:rPr>
                        <m:t>≫</m:t>
                      </m:r>
                      <m:sSub>
                        <m:sSubPr>
                          <m:ctrlPr>
                            <a:rPr lang="es-CR" sz="1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  <a:ea typeface="Cambria Math"/>
                            </a:rPr>
                            <m:t>𝑏𝑐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40" name="23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745" y="4929420"/>
                <a:ext cx="1121781" cy="33855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3670</Words>
  <Application>Microsoft Office PowerPoint</Application>
  <PresentationFormat>Personalizado</PresentationFormat>
  <Paragraphs>568</Paragraphs>
  <Slides>21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Office Theme</vt:lpstr>
      <vt:lpstr>1_Office Theme</vt:lpstr>
      <vt:lpstr>Diseño predeterminado</vt:lpstr>
      <vt:lpstr>1_Diseño predeterminado</vt:lpstr>
      <vt:lpstr>2_Office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Ramirez Antillon</dc:creator>
  <cp:lastModifiedBy>Ramírez Antillón Ignacio</cp:lastModifiedBy>
  <cp:revision>380</cp:revision>
  <dcterms:created xsi:type="dcterms:W3CDTF">2018-03-09T19:20:40Z</dcterms:created>
  <dcterms:modified xsi:type="dcterms:W3CDTF">2018-05-28T15:42:54Z</dcterms:modified>
</cp:coreProperties>
</file>