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26" r:id="rId2"/>
    <p:sldId id="327" r:id="rId3"/>
    <p:sldId id="329" r:id="rId4"/>
    <p:sldId id="330" r:id="rId5"/>
    <p:sldId id="331" r:id="rId6"/>
    <p:sldId id="332" r:id="rId7"/>
    <p:sldId id="333" r:id="rId8"/>
    <p:sldId id="334" r:id="rId9"/>
    <p:sldId id="336" r:id="rId10"/>
    <p:sldId id="335" r:id="rId11"/>
    <p:sldId id="319" r:id="rId12"/>
    <p:sldId id="337" r:id="rId13"/>
    <p:sldId id="338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9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 snapToGrid="0">
      <p:cViewPr>
        <p:scale>
          <a:sx n="70" d="100"/>
          <a:sy n="70" d="100"/>
        </p:scale>
        <p:origin x="-408" y="-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534488312450222E-2"/>
          <c:y val="0.12540844783114"/>
          <c:w val="0.86428412815251321"/>
          <c:h val="0.78941806752574695"/>
        </c:manualLayout>
      </c:layout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(5)'!$B$6:$B$33</c:f>
              <c:numCache>
                <c:formatCode>0.00</c:formatCode>
                <c:ptCount val="28"/>
                <c:pt idx="0">
                  <c:v>73.520079487385331</c:v>
                </c:pt>
                <c:pt idx="1">
                  <c:v>70.953413836013169</c:v>
                </c:pt>
                <c:pt idx="2">
                  <c:v>68.163600699699685</c:v>
                </c:pt>
                <c:pt idx="3">
                  <c:v>62.976340583878418</c:v>
                </c:pt>
                <c:pt idx="4">
                  <c:v>52.592827744478214</c:v>
                </c:pt>
                <c:pt idx="5">
                  <c:v>46.494417063276536</c:v>
                </c:pt>
                <c:pt idx="6">
                  <c:v>45.231018062384486</c:v>
                </c:pt>
                <c:pt idx="7">
                  <c:v>44.747090047454932</c:v>
                </c:pt>
                <c:pt idx="8">
                  <c:v>44.042267387164543</c:v>
                </c:pt>
                <c:pt idx="9">
                  <c:v>41.855764011699115</c:v>
                </c:pt>
                <c:pt idx="10">
                  <c:v>39.883065557562418</c:v>
                </c:pt>
                <c:pt idx="11">
                  <c:v>36.440479002179288</c:v>
                </c:pt>
                <c:pt idx="12">
                  <c:v>33.510229829385715</c:v>
                </c:pt>
                <c:pt idx="13">
                  <c:v>30.962414672788729</c:v>
                </c:pt>
                <c:pt idx="14">
                  <c:v>29.803285272422571</c:v>
                </c:pt>
                <c:pt idx="15">
                  <c:v>27.672722189256287</c:v>
                </c:pt>
                <c:pt idx="16">
                  <c:v>26.688243807751064</c:v>
                </c:pt>
                <c:pt idx="17">
                  <c:v>25.750475390691918</c:v>
                </c:pt>
                <c:pt idx="18">
                  <c:v>24.854961105658528</c:v>
                </c:pt>
                <c:pt idx="19">
                  <c:v>23.997829002008221</c:v>
                </c:pt>
                <c:pt idx="20">
                  <c:v>22.385594471472324</c:v>
                </c:pt>
                <c:pt idx="21">
                  <c:v>20.891304165647728</c:v>
                </c:pt>
                <c:pt idx="22">
                  <c:v>17.564629437937558</c:v>
                </c:pt>
                <c:pt idx="23">
                  <c:v>7.7086986163428701</c:v>
                </c:pt>
                <c:pt idx="24">
                  <c:v>0.66482239493107542</c:v>
                </c:pt>
                <c:pt idx="25">
                  <c:v>-7.3395595152532884</c:v>
                </c:pt>
                <c:pt idx="26">
                  <c:v>-34.45553679392291</c:v>
                </c:pt>
                <c:pt idx="27">
                  <c:v>-47.619748296242776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39-4505-8E24-0DC3E93A00B6}"/>
            </c:ext>
          </c:extLst>
        </c:ser>
        <c:ser>
          <c:idx val="1"/>
          <c:order val="1"/>
          <c:tx>
            <c:v>Av</c:v>
          </c:tx>
          <c:spPr>
            <a:ln w="28575" cap="flat" cmpd="sng" algn="ctr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(5)'!$N$6:$N$33</c:f>
              <c:numCache>
                <c:formatCode>0.00</c:formatCode>
                <c:ptCount val="28"/>
                <c:pt idx="0">
                  <c:v>46.136544867972745</c:v>
                </c:pt>
                <c:pt idx="1">
                  <c:v>46.149557764080058</c:v>
                </c:pt>
                <c:pt idx="2">
                  <c:v>46.175577576979514</c:v>
                </c:pt>
                <c:pt idx="3">
                  <c:v>46.297408387490236</c:v>
                </c:pt>
                <c:pt idx="4">
                  <c:v>47.546956065932946</c:v>
                </c:pt>
                <c:pt idx="5">
                  <c:v>48.93723881474989</c:v>
                </c:pt>
                <c:pt idx="6">
                  <c:v>48.790725829262762</c:v>
                </c:pt>
                <c:pt idx="7">
                  <c:v>48.631885218271847</c:v>
                </c:pt>
                <c:pt idx="8">
                  <c:v>48.285113837839042</c:v>
                </c:pt>
                <c:pt idx="9">
                  <c:v>46.385164528119475</c:v>
                </c:pt>
                <c:pt idx="10">
                  <c:v>43.96668124921257</c:v>
                </c:pt>
                <c:pt idx="11">
                  <c:v>39.375839134765961</c:v>
                </c:pt>
                <c:pt idx="12">
                  <c:v>35.616665005969274</c:v>
                </c:pt>
                <c:pt idx="13">
                  <c:v>32.523214392506141</c:v>
                </c:pt>
                <c:pt idx="14">
                  <c:v>31.163038956543549</c:v>
                </c:pt>
                <c:pt idx="15">
                  <c:v>28.726535397898758</c:v>
                </c:pt>
                <c:pt idx="16">
                  <c:v>27.624502973797355</c:v>
                </c:pt>
                <c:pt idx="17">
                  <c:v>26.586746477816298</c:v>
                </c:pt>
                <c:pt idx="18">
                  <c:v>25.605542547527143</c:v>
                </c:pt>
                <c:pt idx="19">
                  <c:v>24.674463970902782</c:v>
                </c:pt>
                <c:pt idx="20">
                  <c:v>22.941908485518773</c:v>
                </c:pt>
                <c:pt idx="21">
                  <c:v>21.354855546234006</c:v>
                </c:pt>
                <c:pt idx="22">
                  <c:v>17.872243653582235</c:v>
                </c:pt>
                <c:pt idx="23">
                  <c:v>7.795951553336482</c:v>
                </c:pt>
                <c:pt idx="24">
                  <c:v>0.69851292841145707</c:v>
                </c:pt>
                <c:pt idx="25">
                  <c:v>-7.3286816101030636</c:v>
                </c:pt>
                <c:pt idx="26">
                  <c:v>-34.455346533935682</c:v>
                </c:pt>
                <c:pt idx="27">
                  <c:v>-47.619722788568552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A39-4505-8E24-0DC3E93A00B6}"/>
            </c:ext>
          </c:extLst>
        </c:ser>
        <c:ser>
          <c:idx val="2"/>
          <c:order val="2"/>
          <c:tx>
            <c:v>Av2</c:v>
          </c:tx>
          <c:spPr>
            <a:ln w="28575" cap="flat" cmpd="sng" algn="ctr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'Sheet3 (5)'!$A$38:$A$65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(5)'!$N$38:$N$65</c:f>
              <c:numCache>
                <c:formatCode>0.00</c:formatCode>
                <c:ptCount val="28"/>
                <c:pt idx="0">
                  <c:v>25.717093277462844</c:v>
                </c:pt>
                <c:pt idx="1">
                  <c:v>25.718953095004697</c:v>
                </c:pt>
                <c:pt idx="2">
                  <c:v>25.722674008096746</c:v>
                </c:pt>
                <c:pt idx="3">
                  <c:v>25.740138544257878</c:v>
                </c:pt>
                <c:pt idx="4">
                  <c:v>25.928799863619712</c:v>
                </c:pt>
                <c:pt idx="5">
                  <c:v>26.319766255535413</c:v>
                </c:pt>
                <c:pt idx="6">
                  <c:v>26.452245519228565</c:v>
                </c:pt>
                <c:pt idx="7">
                  <c:v>26.509430333157184</c:v>
                </c:pt>
                <c:pt idx="8">
                  <c:v>26.599848989307752</c:v>
                </c:pt>
                <c:pt idx="9">
                  <c:v>26.94370930552175</c:v>
                </c:pt>
                <c:pt idx="10">
                  <c:v>27.359248986613174</c:v>
                </c:pt>
                <c:pt idx="11">
                  <c:v>28.451394285147614</c:v>
                </c:pt>
                <c:pt idx="12">
                  <c:v>30.017031036038155</c:v>
                </c:pt>
                <c:pt idx="13">
                  <c:v>32.348545357106076</c:v>
                </c:pt>
                <c:pt idx="14">
                  <c:v>33.997669091918198</c:v>
                </c:pt>
                <c:pt idx="15">
                  <c:v>39.431361131576736</c:v>
                </c:pt>
                <c:pt idx="16">
                  <c:v>45.094003728766012</c:v>
                </c:pt>
                <c:pt idx="17">
                  <c:v>67.614086550564465</c:v>
                </c:pt>
                <c:pt idx="18">
                  <c:v>44.898792665364567</c:v>
                </c:pt>
                <c:pt idx="19">
                  <c:v>38.565845159389596</c:v>
                </c:pt>
                <c:pt idx="20">
                  <c:v>32.023560634608671</c:v>
                </c:pt>
                <c:pt idx="21">
                  <c:v>28.018341412464803</c:v>
                </c:pt>
                <c:pt idx="22">
                  <c:v>21.621049443288264</c:v>
                </c:pt>
                <c:pt idx="23">
                  <c:v>8.6910095096228162</c:v>
                </c:pt>
                <c:pt idx="24">
                  <c:v>1.0334082793512174</c:v>
                </c:pt>
                <c:pt idx="25">
                  <c:v>-7.2215503786033661</c:v>
                </c:pt>
                <c:pt idx="26">
                  <c:v>-34.453467399710654</c:v>
                </c:pt>
                <c:pt idx="27">
                  <c:v>-47.619470586971673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A39-4505-8E24-0DC3E93A00B6}"/>
            </c:ext>
          </c:extLst>
        </c:ser>
        <c:ser>
          <c:idx val="3"/>
          <c:order val="3"/>
          <c:tx>
            <c:v>Av3</c:v>
          </c:tx>
          <c:spPr>
            <a:ln w="254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(5)'!$A$71:$A$98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(5)'!$N$71:$N$98</c:f>
              <c:numCache>
                <c:formatCode>0.00</c:formatCode>
                <c:ptCount val="28"/>
                <c:pt idx="0">
                  <c:v>29.750108515112874</c:v>
                </c:pt>
                <c:pt idx="1">
                  <c:v>29.753006179234831</c:v>
                </c:pt>
                <c:pt idx="2">
                  <c:v>29.758804494825423</c:v>
                </c:pt>
                <c:pt idx="3">
                  <c:v>29.786037339460499</c:v>
                </c:pt>
                <c:pt idx="4">
                  <c:v>30.082119061541462</c:v>
                </c:pt>
                <c:pt idx="5">
                  <c:v>30.707259625736256</c:v>
                </c:pt>
                <c:pt idx="6">
                  <c:v>30.922822241837228</c:v>
                </c:pt>
                <c:pt idx="7">
                  <c:v>31.016480157723279</c:v>
                </c:pt>
                <c:pt idx="8">
                  <c:v>31.165335865680358</c:v>
                </c:pt>
                <c:pt idx="9">
                  <c:v>31.740349037611164</c:v>
                </c:pt>
                <c:pt idx="10">
                  <c:v>32.455382408716076</c:v>
                </c:pt>
                <c:pt idx="11">
                  <c:v>34.457088970711681</c:v>
                </c:pt>
                <c:pt idx="12">
                  <c:v>37.728037219664763</c:v>
                </c:pt>
                <c:pt idx="13">
                  <c:v>43.7858401189917</c:v>
                </c:pt>
                <c:pt idx="14">
                  <c:v>47.486973100455941</c:v>
                </c:pt>
                <c:pt idx="15">
                  <c:v>40.625474764960686</c:v>
                </c:pt>
                <c:pt idx="16">
                  <c:v>37.063384976250518</c:v>
                </c:pt>
                <c:pt idx="17">
                  <c:v>34.318116139741797</c:v>
                </c:pt>
                <c:pt idx="18">
                  <c:v>32.094732115484014</c:v>
                </c:pt>
                <c:pt idx="19">
                  <c:v>30.221407688241179</c:v>
                </c:pt>
                <c:pt idx="20">
                  <c:v>27.157497068663673</c:v>
                </c:pt>
                <c:pt idx="21">
                  <c:v>24.679474010226272</c:v>
                </c:pt>
                <c:pt idx="22">
                  <c:v>19.901969523884276</c:v>
                </c:pt>
                <c:pt idx="23">
                  <c:v>8.3166069868652102</c:v>
                </c:pt>
                <c:pt idx="24">
                  <c:v>0.89561113718505236</c:v>
                </c:pt>
                <c:pt idx="25">
                  <c:v>-7.2654207961759472</c:v>
                </c:pt>
                <c:pt idx="26">
                  <c:v>-34.454238155475203</c:v>
                </c:pt>
                <c:pt idx="27">
                  <c:v>-47.619574090989694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A39-4505-8E24-0DC3E93A00B6}"/>
            </c:ext>
          </c:extLst>
        </c:ser>
        <c:ser>
          <c:idx val="4"/>
          <c:order val="4"/>
          <c:tx>
            <c:v>AV4</c:v>
          </c:tx>
          <c:spPr>
            <a:ln w="25400" cap="flat" cmpd="sng" algn="ctr">
              <a:solidFill>
                <a:schemeClr val="accent2">
                  <a:lumMod val="7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(5)'!$A$103:$A$130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(5)'!$N$103:$N$130</c:f>
              <c:numCache>
                <c:formatCode>0.00</c:formatCode>
                <c:ptCount val="28"/>
                <c:pt idx="0">
                  <c:v>36.326649670333182</c:v>
                </c:pt>
                <c:pt idx="1">
                  <c:v>36.332430069628892</c:v>
                </c:pt>
                <c:pt idx="2">
                  <c:v>36.344001158143783</c:v>
                </c:pt>
                <c:pt idx="3">
                  <c:v>36.398424236827644</c:v>
                </c:pt>
                <c:pt idx="4">
                  <c:v>36.998440452726612</c:v>
                </c:pt>
                <c:pt idx="5">
                  <c:v>38.316078180402819</c:v>
                </c:pt>
                <c:pt idx="6">
                  <c:v>38.786220524536581</c:v>
                </c:pt>
                <c:pt idx="7">
                  <c:v>38.992894609363631</c:v>
                </c:pt>
                <c:pt idx="8">
                  <c:v>39.324229142500478</c:v>
                </c:pt>
                <c:pt idx="9">
                  <c:v>40.632000164808055</c:v>
                </c:pt>
                <c:pt idx="10">
                  <c:v>42.281476728491121</c:v>
                </c:pt>
                <c:pt idx="11">
                  <c:v>45.560828099178337</c:v>
                </c:pt>
                <c:pt idx="12">
                  <c:v>42.493844436365976</c:v>
                </c:pt>
                <c:pt idx="13">
                  <c:v>37.277128133051285</c:v>
                </c:pt>
                <c:pt idx="14">
                  <c:v>35.129031328015635</c:v>
                </c:pt>
                <c:pt idx="15">
                  <c:v>31.592685578422749</c:v>
                </c:pt>
                <c:pt idx="16">
                  <c:v>30.103030049569153</c:v>
                </c:pt>
                <c:pt idx="17">
                  <c:v>28.750610445765538</c:v>
                </c:pt>
                <c:pt idx="18">
                  <c:v>27.510393742338358</c:v>
                </c:pt>
                <c:pt idx="19">
                  <c:v>26.363435116680549</c:v>
                </c:pt>
                <c:pt idx="20">
                  <c:v>24.294110036172007</c:v>
                </c:pt>
                <c:pt idx="21">
                  <c:v>22.459115577894785</c:v>
                </c:pt>
                <c:pt idx="22">
                  <c:v>18.581210910490359</c:v>
                </c:pt>
                <c:pt idx="23">
                  <c:v>7.9883888547688429</c:v>
                </c:pt>
                <c:pt idx="24">
                  <c:v>0.77213583750450054</c:v>
                </c:pt>
                <c:pt idx="25">
                  <c:v>-7.3049774999321038</c:v>
                </c:pt>
                <c:pt idx="26">
                  <c:v>-34.454931613479744</c:v>
                </c:pt>
                <c:pt idx="27">
                  <c:v>-47.619667143799404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A39-4505-8E24-0DC3E93A00B6}"/>
            </c:ext>
          </c:extLst>
        </c:ser>
        <c:ser>
          <c:idx val="5"/>
          <c:order val="5"/>
          <c:tx>
            <c:v>Av5</c:v>
          </c:tx>
          <c:spPr>
            <a:ln w="25400" cap="flat" cmpd="sng" algn="ctr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(5)'!$A$135:$A$162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(5)'!$N$135:$N$162</c:f>
              <c:numCache>
                <c:formatCode>0.00</c:formatCode>
                <c:ptCount val="28"/>
                <c:pt idx="0">
                  <c:v>20.872211470683808</c:v>
                </c:pt>
                <c:pt idx="1">
                  <c:v>20.87329208649161</c:v>
                </c:pt>
                <c:pt idx="2">
                  <c:v>20.875453760506154</c:v>
                </c:pt>
                <c:pt idx="3">
                  <c:v>20.885594478599842</c:v>
                </c:pt>
                <c:pt idx="4">
                  <c:v>20.994577086086458</c:v>
                </c:pt>
                <c:pt idx="5">
                  <c:v>21.217132958301757</c:v>
                </c:pt>
                <c:pt idx="6">
                  <c:v>21.291535554149092</c:v>
                </c:pt>
                <c:pt idx="7">
                  <c:v>21.323493023175736</c:v>
                </c:pt>
                <c:pt idx="8">
                  <c:v>21.373827814731872</c:v>
                </c:pt>
                <c:pt idx="9">
                  <c:v>21.563061077239844</c:v>
                </c:pt>
                <c:pt idx="10">
                  <c:v>21.787102092511144</c:v>
                </c:pt>
                <c:pt idx="11">
                  <c:v>22.351631796096115</c:v>
                </c:pt>
                <c:pt idx="12">
                  <c:v>23.099422518870266</c:v>
                </c:pt>
                <c:pt idx="13">
                  <c:v>24.080613134667665</c:v>
                </c:pt>
                <c:pt idx="14">
                  <c:v>24.682393809970193</c:v>
                </c:pt>
                <c:pt idx="15">
                  <c:v>26.183482628225537</c:v>
                </c:pt>
                <c:pt idx="16">
                  <c:v>27.12936949469858</c:v>
                </c:pt>
                <c:pt idx="17">
                  <c:v>28.252079779352634</c:v>
                </c:pt>
                <c:pt idx="18">
                  <c:v>29.605388177542601</c:v>
                </c:pt>
                <c:pt idx="19">
                  <c:v>31.266221758885379</c:v>
                </c:pt>
                <c:pt idx="20">
                  <c:v>35.860296506587176</c:v>
                </c:pt>
                <c:pt idx="21">
                  <c:v>38.379756139865023</c:v>
                </c:pt>
                <c:pt idx="22">
                  <c:v>26.195156590917733</c:v>
                </c:pt>
                <c:pt idx="23">
                  <c:v>9.4713313325325483</c:v>
                </c:pt>
                <c:pt idx="24">
                  <c:v>1.3112693986472712</c:v>
                </c:pt>
                <c:pt idx="25">
                  <c:v>-7.1338626064458808</c:v>
                </c:pt>
                <c:pt idx="26">
                  <c:v>-34.45192080709824</c:v>
                </c:pt>
                <c:pt idx="27">
                  <c:v>-47.619262644519608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A39-4505-8E24-0DC3E93A0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027840"/>
        <c:axId val="105050496"/>
      </c:scatterChart>
      <c:valAx>
        <c:axId val="105027840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5050496"/>
        <c:crosses val="autoZero"/>
        <c:crossBetween val="midCat"/>
      </c:valAx>
      <c:valAx>
        <c:axId val="105050496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502784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0333875409008E-2"/>
          <c:y val="0.14981181437042571"/>
          <c:w val="0.86892456677294994"/>
          <c:h val="0.7375524249722275"/>
        </c:manualLayout>
      </c:layout>
      <c:scatterChart>
        <c:scatterStyle val="lineMarker"/>
        <c:varyColors val="0"/>
        <c:ser>
          <c:idx val="0"/>
          <c:order val="0"/>
          <c:spPr>
            <a:ln w="19050" cap="flat" cmpd="sng" algn="ctr">
              <a:solidFill>
                <a:srgbClr val="FF0000">
                  <a:alpha val="51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(2)'!$A$6:$A$41</c:f>
              <c:numCache>
                <c:formatCode>General</c:formatCode>
                <c:ptCount val="3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18.5</c:v>
                </c:pt>
                <c:pt idx="23">
                  <c:v>19</c:v>
                </c:pt>
                <c:pt idx="24">
                  <c:v>19.5</c:v>
                </c:pt>
                <c:pt idx="25">
                  <c:v>20</c:v>
                </c:pt>
                <c:pt idx="26">
                  <c:v>21</c:v>
                </c:pt>
                <c:pt idx="27">
                  <c:v>22</c:v>
                </c:pt>
                <c:pt idx="28">
                  <c:v>23</c:v>
                </c:pt>
                <c:pt idx="29">
                  <c:v>24</c:v>
                </c:pt>
                <c:pt idx="30">
                  <c:v>30</c:v>
                </c:pt>
                <c:pt idx="31">
                  <c:v>50</c:v>
                </c:pt>
                <c:pt idx="32">
                  <c:v>70</c:v>
                </c:pt>
                <c:pt idx="33">
                  <c:v>100</c:v>
                </c:pt>
                <c:pt idx="34">
                  <c:v>300</c:v>
                </c:pt>
                <c:pt idx="35">
                  <c:v>500</c:v>
                </c:pt>
              </c:numCache>
            </c:numRef>
          </c:xVal>
          <c:yVal>
            <c:numRef>
              <c:f>'Sheet3 (2)'!$D$6:$D$41</c:f>
              <c:numCache>
                <c:formatCode>0.00</c:formatCode>
                <c:ptCount val="36"/>
                <c:pt idx="0">
                  <c:v>-19.662562719006271</c:v>
                </c:pt>
                <c:pt idx="1">
                  <c:v>-48.679182199849642</c:v>
                </c:pt>
                <c:pt idx="2">
                  <c:v>-65.156085213461068</c:v>
                </c:pt>
                <c:pt idx="3">
                  <c:v>-85.429143701715205</c:v>
                </c:pt>
                <c:pt idx="4">
                  <c:v>-117.70719506910098</c:v>
                </c:pt>
                <c:pt idx="5">
                  <c:v>-127.64114284845465</c:v>
                </c:pt>
                <c:pt idx="6">
                  <c:v>-135.65198641752437</c:v>
                </c:pt>
                <c:pt idx="7">
                  <c:v>-139.09676201170589</c:v>
                </c:pt>
                <c:pt idx="8">
                  <c:v>-142.23111613541084</c:v>
                </c:pt>
                <c:pt idx="9">
                  <c:v>-145.09397228331818</c:v>
                </c:pt>
                <c:pt idx="10">
                  <c:v>-147.71888367099817</c:v>
                </c:pt>
                <c:pt idx="11">
                  <c:v>-150.13482599766709</c:v>
                </c:pt>
                <c:pt idx="12">
                  <c:v>-156.36265012809605</c:v>
                </c:pt>
                <c:pt idx="13">
                  <c:v>-159.84669317542253</c:v>
                </c:pt>
                <c:pt idx="14">
                  <c:v>-162.92441040316004</c:v>
                </c:pt>
                <c:pt idx="15">
                  <c:v>-165.67561741919653</c:v>
                </c:pt>
                <c:pt idx="16">
                  <c:v>-168.16129762891558</c:v>
                </c:pt>
                <c:pt idx="17">
                  <c:v>-170.42852958383236</c:v>
                </c:pt>
                <c:pt idx="18">
                  <c:v>-172.51404541591501</c:v>
                </c:pt>
                <c:pt idx="19">
                  <c:v>-174.44680692497855</c:v>
                </c:pt>
                <c:pt idx="20">
                  <c:v>-176.2498817483918</c:v>
                </c:pt>
                <c:pt idx="21">
                  <c:v>-177.94182087688455</c:v>
                </c:pt>
                <c:pt idx="22">
                  <c:v>-178.7509335285379</c:v>
                </c:pt>
                <c:pt idx="23">
                  <c:v>-179.5376793919979</c:v>
                </c:pt>
                <c:pt idx="24">
                  <c:v>-180.30351923718408</c:v>
                </c:pt>
                <c:pt idx="25">
                  <c:v>-181.04978018935171</c:v>
                </c:pt>
                <c:pt idx="26">
                  <c:v>-182.48829101855392</c:v>
                </c:pt>
                <c:pt idx="27">
                  <c:v>-183.86166469638684</c:v>
                </c:pt>
                <c:pt idx="28">
                  <c:v>-185.17697809493282</c:v>
                </c:pt>
                <c:pt idx="29">
                  <c:v>-186.4401955385602</c:v>
                </c:pt>
                <c:pt idx="30">
                  <c:v>-193.16332960793912</c:v>
                </c:pt>
                <c:pt idx="31">
                  <c:v>-209.48331410260329</c:v>
                </c:pt>
                <c:pt idx="32">
                  <c:v>-220.66883138262602</c:v>
                </c:pt>
                <c:pt idx="33">
                  <c:v>-231.97368775244959</c:v>
                </c:pt>
                <c:pt idx="34">
                  <c:v>-255.85384067931705</c:v>
                </c:pt>
                <c:pt idx="35">
                  <c:v>-261.42307344441264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33-498F-A2F6-8DB7B714B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34496"/>
        <c:axId val="148209664"/>
      </c:scatterChart>
      <c:valAx>
        <c:axId val="134234496"/>
        <c:scaling>
          <c:logBase val="10"/>
          <c:orientation val="minMax"/>
          <c:max val="100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48209664"/>
        <c:crosses val="autoZero"/>
        <c:crossBetween val="midCat"/>
      </c:valAx>
      <c:valAx>
        <c:axId val="148209664"/>
        <c:scaling>
          <c:orientation val="minMax"/>
          <c:max val="-1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3423449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DE20B-3745-455D-AB9A-E689967C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8A388E-DC4A-4398-84D2-212B7B307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B6B532-E00D-4C79-B9DD-D5E3DBEC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F45C0-2556-482F-B0C8-BEBA02EC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806DC0-B434-46C5-A3EC-E44A5F0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5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C477A-CC39-4146-8BD4-3381867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CAA7E6-7716-4039-9B94-1A517F9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FA2FA6-4552-4BD7-9FEA-69E93F8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0B3FF-59EA-4CB8-BB71-F9A95B4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E4B926-6A2E-4FE9-9D16-BFBECF2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7925FD-1E12-4BC5-BE1D-39C91208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3811C3-4548-437A-921A-31E0EDEB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0A0C92-E08F-4B3D-97F1-08927BA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9B88BC-B689-47F1-90CC-2024531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01214-9815-476F-901B-D3D0B10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BE88D-ACCB-43D3-8063-BF4C858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E58D2C-7AB5-4ABC-8AB1-13D70E23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14446-0BF6-41B6-AC6C-78D9A37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B6612-A501-43AC-A773-E52BD4D0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5F13B9-B644-4A15-8513-32227A45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312A-CAC9-469E-962E-93E7774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F7385-7FD8-4B27-853B-7AA531B1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26D6AB-6CCD-45D7-9DA6-E3573F78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D7E718-EACD-455D-9195-80E724FD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D9D9C2-EAC5-4DC1-AC50-AB91146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2A6E9-D216-4C88-ABE6-CA32D81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30C12-FDF9-4DFC-91B1-C42B653E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36E8D4-BC3A-469A-89E5-84A3C674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0E322B-7EF2-40D0-9222-D01ECAB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658B06-4BAD-45A8-B20E-210C8065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D1BA5-EED0-4335-AEC3-99A3178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3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19926-69C3-4ECF-A10D-D76997A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41ADAF-4C22-4CE7-86BE-0BFF2000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D5DB14-EC02-424F-B8D0-91443AC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826D4E-94D4-4DC7-BBA0-33EC4A422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AEBE4C-F1A3-49E7-9D7B-087DAE680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8194D38-8D1C-4903-A855-D848162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77157C1-D5AC-43B8-B4EB-E4441B3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A1170B-043E-4F26-A806-6CAB3F8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C7F00-22FF-4F59-9B8F-3D63EFB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82AB62-9D39-4751-BFA1-BA9596C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E9A4F4-25C1-482E-BFAB-05E2BA3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F5017B-091A-43A0-8F52-986085B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C9DE49-E9ED-416C-889D-A22912E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C523A1-0C59-461D-9D55-40CE73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78A301-A983-4C89-910C-F6CF4D16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71DB-F5B9-4208-989C-CBF74E1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E3A41-78E5-4CB0-9FE9-ACB2B73C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4373C2-D46D-4A73-B836-5FB312DC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8421F6-79D0-4469-9E38-6200C17D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D563E4-74B0-4593-BC42-D48A7CE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E80C18-C2D6-4EEF-B57B-C566088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1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87E06-5950-4F03-AC22-45EE25B3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063655-9069-4E93-B2A0-B2D166CF0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C22FE3-73F5-4CCF-B354-2FAAE92B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D58E59-B5D4-497F-8D15-2326E5F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33E1C1-19B5-44E1-AED8-37FC709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00F9D6-27D0-488A-AC6C-A6D35E1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CE0E13-D384-4BAF-9E0D-A7FAA35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BCC04-BE71-4DA4-99D2-E2FE0A51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A7235-DAD7-4756-B93F-A0217E3C1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CE95AB-57AF-4F55-AA24-22CBB7DD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8E71E-3E58-48EA-9ED3-62C32C90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64.png"/><Relationship Id="rId3" Type="http://schemas.openxmlformats.org/officeDocument/2006/relationships/chart" Target="../charts/chart1.xml"/><Relationship Id="rId7" Type="http://schemas.openxmlformats.org/officeDocument/2006/relationships/image" Target="../media/image240.pn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5" Type="http://schemas.openxmlformats.org/officeDocument/2006/relationships/image" Target="../media/image67.png"/><Relationship Id="rId10" Type="http://schemas.openxmlformats.org/officeDocument/2006/relationships/image" Target="../media/image27.png"/><Relationship Id="rId4" Type="http://schemas.openxmlformats.org/officeDocument/2006/relationships/chart" Target="../charts/chart2.xml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18" Type="http://schemas.openxmlformats.org/officeDocument/2006/relationships/image" Target="../media/image69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4.png"/><Relationship Id="rId21" Type="http://schemas.openxmlformats.org/officeDocument/2006/relationships/image" Target="../media/image71.png"/><Relationship Id="rId34" Type="http://schemas.openxmlformats.org/officeDocument/2006/relationships/image" Target="../media/image81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75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0.png"/><Relationship Id="rId24" Type="http://schemas.openxmlformats.org/officeDocument/2006/relationships/image" Target="../media/image74.png"/><Relationship Id="rId32" Type="http://schemas.openxmlformats.org/officeDocument/2006/relationships/image" Target="../media/image790.png"/><Relationship Id="rId37" Type="http://schemas.openxmlformats.org/officeDocument/2006/relationships/image" Target="../media/image500.png"/><Relationship Id="rId40" Type="http://schemas.openxmlformats.org/officeDocument/2006/relationships/image" Target="../media/image210.png"/><Relationship Id="rId5" Type="http://schemas.openxmlformats.org/officeDocument/2006/relationships/image" Target="../media/image580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490.png"/><Relationship Id="rId10" Type="http://schemas.openxmlformats.org/officeDocument/2006/relationships/image" Target="../media/image400.png"/><Relationship Id="rId19" Type="http://schemas.openxmlformats.org/officeDocument/2006/relationships/image" Target="../media/image470.png"/><Relationship Id="rId31" Type="http://schemas.openxmlformats.org/officeDocument/2006/relationships/image" Target="../media/image79.png"/><Relationship Id="rId4" Type="http://schemas.openxmlformats.org/officeDocument/2006/relationships/image" Target="../media/image600.png"/><Relationship Id="rId9" Type="http://schemas.openxmlformats.org/officeDocument/2006/relationships/image" Target="../media/image241.png"/><Relationship Id="rId14" Type="http://schemas.openxmlformats.org/officeDocument/2006/relationships/image" Target="../media/image650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4.png"/><Relationship Id="rId35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20.png"/><Relationship Id="rId51" Type="http://schemas.openxmlformats.org/officeDocument/2006/relationships/image" Target="../media/image1910.png"/><Relationship Id="rId3" Type="http://schemas.openxmlformats.org/officeDocument/2006/relationships/image" Target="../media/image79.png"/><Relationship Id="rId34" Type="http://schemas.openxmlformats.org/officeDocument/2006/relationships/image" Target="../media/image81.png"/><Relationship Id="rId42" Type="http://schemas.openxmlformats.org/officeDocument/2006/relationships/image" Target="../media/image173.png"/><Relationship Id="rId47" Type="http://schemas.openxmlformats.org/officeDocument/2006/relationships/image" Target="../media/image220.png"/><Relationship Id="rId50" Type="http://schemas.openxmlformats.org/officeDocument/2006/relationships/image" Target="../media/image27.png"/><Relationship Id="rId33" Type="http://schemas.openxmlformats.org/officeDocument/2006/relationships/image" Target="../media/image80.png"/><Relationship Id="rId38" Type="http://schemas.openxmlformats.org/officeDocument/2006/relationships/image" Target="../media/image510.png"/><Relationship Id="rId46" Type="http://schemas.openxmlformats.org/officeDocument/2006/relationships/image" Target="../media/image211.png"/><Relationship Id="rId2" Type="http://schemas.openxmlformats.org/officeDocument/2006/relationships/image" Target="../media/image87.png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90.png"/><Relationship Id="rId37" Type="http://schemas.openxmlformats.org/officeDocument/2006/relationships/image" Target="../media/image500.png"/><Relationship Id="rId40" Type="http://schemas.openxmlformats.org/officeDocument/2006/relationships/image" Target="../media/image156.png"/><Relationship Id="rId45" Type="http://schemas.openxmlformats.org/officeDocument/2006/relationships/image" Target="../media/image204.png"/><Relationship Id="rId36" Type="http://schemas.openxmlformats.org/officeDocument/2006/relationships/image" Target="../media/image490.png"/><Relationship Id="rId49" Type="http://schemas.openxmlformats.org/officeDocument/2006/relationships/image" Target="../media/image260.png"/><Relationship Id="rId52" Type="http://schemas.openxmlformats.org/officeDocument/2006/relationships/image" Target="../media/image290.png"/><Relationship Id="rId35" Type="http://schemas.openxmlformats.org/officeDocument/2006/relationships/image" Target="../media/image82.png"/><Relationship Id="rId43" Type="http://schemas.openxmlformats.org/officeDocument/2006/relationships/image" Target="../media/image180.png"/><Relationship Id="rId48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18" Type="http://schemas.openxmlformats.org/officeDocument/2006/relationships/image" Target="../media/image69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4.png"/><Relationship Id="rId21" Type="http://schemas.openxmlformats.org/officeDocument/2006/relationships/image" Target="../media/image71.png"/><Relationship Id="rId34" Type="http://schemas.openxmlformats.org/officeDocument/2006/relationships/image" Target="../media/image81.png"/><Relationship Id="rId42" Type="http://schemas.openxmlformats.org/officeDocument/2006/relationships/image" Target="../media/image370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350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83.png"/><Relationship Id="rId41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0.png"/><Relationship Id="rId24" Type="http://schemas.openxmlformats.org/officeDocument/2006/relationships/image" Target="../media/image340.png"/><Relationship Id="rId32" Type="http://schemas.openxmlformats.org/officeDocument/2006/relationships/image" Target="../media/image790.png"/><Relationship Id="rId37" Type="http://schemas.openxmlformats.org/officeDocument/2006/relationships/image" Target="../media/image500.png"/><Relationship Id="rId40" Type="http://schemas.openxmlformats.org/officeDocument/2006/relationships/image" Target="../media/image210.png"/><Relationship Id="rId5" Type="http://schemas.openxmlformats.org/officeDocument/2006/relationships/image" Target="../media/image580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490.png"/><Relationship Id="rId10" Type="http://schemas.openxmlformats.org/officeDocument/2006/relationships/image" Target="../media/image400.png"/><Relationship Id="rId19" Type="http://schemas.openxmlformats.org/officeDocument/2006/relationships/image" Target="../media/image470.png"/><Relationship Id="rId31" Type="http://schemas.openxmlformats.org/officeDocument/2006/relationships/image" Target="../media/image79.png"/><Relationship Id="rId4" Type="http://schemas.openxmlformats.org/officeDocument/2006/relationships/image" Target="../media/image600.png"/><Relationship Id="rId9" Type="http://schemas.openxmlformats.org/officeDocument/2006/relationships/image" Target="../media/image241.png"/><Relationship Id="rId14" Type="http://schemas.openxmlformats.org/officeDocument/2006/relationships/image" Target="../media/image650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4.png"/><Relationship Id="rId35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9.png"/><Relationship Id="rId18" Type="http://schemas.openxmlformats.org/officeDocument/2006/relationships/image" Target="../media/image390.png"/><Relationship Id="rId3" Type="http://schemas.openxmlformats.org/officeDocument/2006/relationships/image" Target="../media/image790.png"/><Relationship Id="rId7" Type="http://schemas.openxmlformats.org/officeDocument/2006/relationships/image" Target="../media/image610.png"/><Relationship Id="rId12" Type="http://schemas.openxmlformats.org/officeDocument/2006/relationships/image" Target="../media/image113.png"/><Relationship Id="rId17" Type="http://schemas.openxmlformats.org/officeDocument/2006/relationships/image" Target="../media/image38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5" Type="http://schemas.openxmlformats.org/officeDocument/2006/relationships/image" Target="../media/image130.png"/><Relationship Id="rId10" Type="http://schemas.openxmlformats.org/officeDocument/2006/relationships/image" Target="../media/image910.png"/><Relationship Id="rId19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18" Type="http://schemas.openxmlformats.org/officeDocument/2006/relationships/image" Target="../media/image69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4.png"/><Relationship Id="rId21" Type="http://schemas.openxmlformats.org/officeDocument/2006/relationships/image" Target="../media/image71.png"/><Relationship Id="rId42" Type="http://schemas.openxmlformats.org/officeDocument/2006/relationships/image" Target="../media/image88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350.png"/><Relationship Id="rId38" Type="http://schemas.openxmlformats.org/officeDocument/2006/relationships/image" Target="../media/image85.png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83.png"/><Relationship Id="rId41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0.png"/><Relationship Id="rId24" Type="http://schemas.openxmlformats.org/officeDocument/2006/relationships/image" Target="../media/image420.png"/><Relationship Id="rId40" Type="http://schemas.openxmlformats.org/officeDocument/2006/relationships/image" Target="../media/image360.png"/><Relationship Id="rId5" Type="http://schemas.openxmlformats.org/officeDocument/2006/relationships/image" Target="../media/image580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400.png"/><Relationship Id="rId19" Type="http://schemas.openxmlformats.org/officeDocument/2006/relationships/image" Target="../media/image470.png"/><Relationship Id="rId44" Type="http://schemas.openxmlformats.org/officeDocument/2006/relationships/image" Target="../media/image450.png"/><Relationship Id="rId4" Type="http://schemas.openxmlformats.org/officeDocument/2006/relationships/image" Target="../media/image600.png"/><Relationship Id="rId9" Type="http://schemas.openxmlformats.org/officeDocument/2006/relationships/image" Target="../media/image241.png"/><Relationship Id="rId14" Type="http://schemas.openxmlformats.org/officeDocument/2006/relationships/image" Target="../media/image650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4.png"/><Relationship Id="rId43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9.png"/><Relationship Id="rId18" Type="http://schemas.openxmlformats.org/officeDocument/2006/relationships/image" Target="../media/image172.png"/><Relationship Id="rId3" Type="http://schemas.openxmlformats.org/officeDocument/2006/relationships/image" Target="../media/image136.png"/><Relationship Id="rId21" Type="http://schemas.openxmlformats.org/officeDocument/2006/relationships/image" Target="../media/image521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70.png"/><Relationship Id="rId2" Type="http://schemas.openxmlformats.org/officeDocument/2006/relationships/image" Target="../media/image135.png"/><Relationship Id="rId16" Type="http://schemas.openxmlformats.org/officeDocument/2006/relationships/image" Target="../media/image460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5.png"/><Relationship Id="rId5" Type="http://schemas.openxmlformats.org/officeDocument/2006/relationships/image" Target="../media/image150.png"/><Relationship Id="rId15" Type="http://schemas.openxmlformats.org/officeDocument/2006/relationships/image" Target="../media/image167.png"/><Relationship Id="rId23" Type="http://schemas.openxmlformats.org/officeDocument/2006/relationships/image" Target="../media/image55.png"/><Relationship Id="rId10" Type="http://schemas.openxmlformats.org/officeDocument/2006/relationships/image" Target="../media/image154.png"/><Relationship Id="rId19" Type="http://schemas.openxmlformats.org/officeDocument/2006/relationships/image" Target="../media/image480.png"/><Relationship Id="rId4" Type="http://schemas.openxmlformats.org/officeDocument/2006/relationships/image" Target="../media/image1370.png"/><Relationship Id="rId9" Type="http://schemas.openxmlformats.org/officeDocument/2006/relationships/image" Target="../media/image153.png"/><Relationship Id="rId14" Type="http://schemas.openxmlformats.org/officeDocument/2006/relationships/image" Target="../media/image171.png"/><Relationship Id="rId22" Type="http://schemas.openxmlformats.org/officeDocument/2006/relationships/image" Target="../media/image5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49.png"/><Relationship Id="rId18" Type="http://schemas.openxmlformats.org/officeDocument/2006/relationships/image" Target="../media/image141.png"/><Relationship Id="rId3" Type="http://schemas.openxmlformats.org/officeDocument/2006/relationships/image" Target="../media/image136.png"/><Relationship Id="rId21" Type="http://schemas.openxmlformats.org/officeDocument/2006/relationships/image" Target="../media/image57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5" Type="http://schemas.openxmlformats.org/officeDocument/2006/relationships/image" Target="../media/image531.png"/><Relationship Id="rId2" Type="http://schemas.openxmlformats.org/officeDocument/2006/relationships/image" Target="../media/image135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24" Type="http://schemas.openxmlformats.org/officeDocument/2006/relationships/image" Target="../media/image184.png"/><Relationship Id="rId5" Type="http://schemas.openxmlformats.org/officeDocument/2006/relationships/image" Target="../media/image150.png"/><Relationship Id="rId15" Type="http://schemas.openxmlformats.org/officeDocument/2006/relationships/image" Target="../media/image161.png"/><Relationship Id="rId23" Type="http://schemas.openxmlformats.org/officeDocument/2006/relationships/image" Target="../media/image590.png"/><Relationship Id="rId10" Type="http://schemas.openxmlformats.org/officeDocument/2006/relationships/image" Target="../media/image155.png"/><Relationship Id="rId19" Type="http://schemas.openxmlformats.org/officeDocument/2006/relationships/image" Target="../media/image179.png"/><Relationship Id="rId4" Type="http://schemas.openxmlformats.org/officeDocument/2006/relationships/image" Target="../media/image1370.png"/><Relationship Id="rId9" Type="http://schemas.openxmlformats.org/officeDocument/2006/relationships/image" Target="../media/image154.png"/><Relationship Id="rId14" Type="http://schemas.openxmlformats.org/officeDocument/2006/relationships/image" Target="../media/image158.png"/><Relationship Id="rId22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0.png"/><Relationship Id="rId21" Type="http://schemas.openxmlformats.org/officeDocument/2006/relationships/image" Target="../media/image203.png"/><Relationship Id="rId7" Type="http://schemas.openxmlformats.org/officeDocument/2006/relationships/image" Target="../media/image189.png"/><Relationship Id="rId12" Type="http://schemas.openxmlformats.org/officeDocument/2006/relationships/image" Target="../media/image196.png"/><Relationship Id="rId17" Type="http://schemas.openxmlformats.org/officeDocument/2006/relationships/image" Target="../media/image199.png"/><Relationship Id="rId2" Type="http://schemas.openxmlformats.org/officeDocument/2006/relationships/image" Target="../media/image190.png"/><Relationship Id="rId16" Type="http://schemas.openxmlformats.org/officeDocument/2006/relationships/image" Target="../media/image1980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5.png"/><Relationship Id="rId5" Type="http://schemas.openxmlformats.org/officeDocument/2006/relationships/image" Target="../media/image92.png"/><Relationship Id="rId15" Type="http://schemas.openxmlformats.org/officeDocument/2006/relationships/image" Target="../media/image198.png"/><Relationship Id="rId10" Type="http://schemas.openxmlformats.org/officeDocument/2006/relationships/image" Target="../media/image194.png"/><Relationship Id="rId19" Type="http://schemas.openxmlformats.org/officeDocument/2006/relationships/image" Target="../media/image201.png"/><Relationship Id="rId9" Type="http://schemas.openxmlformats.org/officeDocument/2006/relationships/image" Target="../media/image193.png"/><Relationship Id="rId14" Type="http://schemas.openxmlformats.org/officeDocument/2006/relationships/image" Target="../media/image1960.png"/><Relationship Id="rId22" Type="http://schemas.openxmlformats.org/officeDocument/2006/relationships/image" Target="../media/image8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9.png"/><Relationship Id="rId7" Type="http://schemas.openxmlformats.org/officeDocument/2006/relationships/image" Target="../media/image94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1.png"/><Relationship Id="rId10" Type="http://schemas.openxmlformats.org/officeDocument/2006/relationships/image" Target="../media/image97.png"/><Relationship Id="rId4" Type="http://schemas.openxmlformats.org/officeDocument/2006/relationships/image" Target="../media/image900.png"/><Relationship Id="rId9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95.png"/><Relationship Id="rId12" Type="http://schemas.openxmlformats.org/officeDocument/2006/relationships/image" Target="../media/image10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1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1.png"/><Relationship Id="rId9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7.png"/><Relationship Id="rId3" Type="http://schemas.openxmlformats.org/officeDocument/2006/relationships/image" Target="../media/image105.png"/><Relationship Id="rId7" Type="http://schemas.openxmlformats.org/officeDocument/2006/relationships/image" Target="../media/image95.png"/><Relationship Id="rId12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6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1.png"/><Relationship Id="rId9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>
            <a:extLst>
              <a:ext uri="{FF2B5EF4-FFF2-40B4-BE49-F238E27FC236}">
                <a16:creationId xmlns="" xmlns:a16="http://schemas.microsoft.com/office/drawing/2014/main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4DD52A87-950E-4A24-8F06-A07531DA7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803008"/>
              </p:ext>
            </p:extLst>
          </p:nvPr>
        </p:nvGraphicFramePr>
        <p:xfrm>
          <a:off x="6100373" y="594658"/>
          <a:ext cx="5891722" cy="380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7AA2B076-9268-4C8D-8F02-64EF9D5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917273"/>
              </p:ext>
            </p:extLst>
          </p:nvPr>
        </p:nvGraphicFramePr>
        <p:xfrm>
          <a:off x="6128830" y="4052330"/>
          <a:ext cx="5863265" cy="272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9F3743A-259E-46F0-8DD9-23CF07192BB7}"/>
              </a:ext>
            </a:extLst>
          </p:cNvPr>
          <p:cNvCxnSpPr/>
          <p:nvPr/>
        </p:nvCxnSpPr>
        <p:spPr>
          <a:xfrm>
            <a:off x="6631108" y="5952710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2C733C9-BC44-42E4-B150-3CC9B2E23AAF}"/>
              </a:ext>
            </a:extLst>
          </p:cNvPr>
          <p:cNvCxnSpPr/>
          <p:nvPr/>
        </p:nvCxnSpPr>
        <p:spPr>
          <a:xfrm>
            <a:off x="6587565" y="3462059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871C36-3224-4858-A015-FF51EF030641}"/>
              </a:ext>
            </a:extLst>
          </p:cNvPr>
          <p:cNvSpPr/>
          <p:nvPr/>
        </p:nvSpPr>
        <p:spPr>
          <a:xfrm>
            <a:off x="11195801" y="560130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45°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5693226-1FAD-4F2F-99F3-1B9A3AB6E45B}"/>
              </a:ext>
            </a:extLst>
          </p:cNvPr>
          <p:cNvCxnSpPr>
            <a:cxnSpLocks/>
          </p:cNvCxnSpPr>
          <p:nvPr/>
        </p:nvCxnSpPr>
        <p:spPr>
          <a:xfrm flipV="1">
            <a:off x="10547906" y="2724150"/>
            <a:ext cx="0" cy="323418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416AC94-88A4-47B7-8864-AF96DB0DEC55}"/>
              </a:ext>
            </a:extLst>
          </p:cNvPr>
          <p:cNvCxnSpPr>
            <a:cxnSpLocks/>
          </p:cNvCxnSpPr>
          <p:nvPr/>
        </p:nvCxnSpPr>
        <p:spPr>
          <a:xfrm flipV="1">
            <a:off x="9520577" y="2114550"/>
            <a:ext cx="0" cy="345798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A7ECB8E-1648-44AA-AC15-3D3658966755}"/>
              </a:ext>
            </a:extLst>
          </p:cNvPr>
          <p:cNvCxnSpPr>
            <a:cxnSpLocks/>
          </p:cNvCxnSpPr>
          <p:nvPr/>
        </p:nvCxnSpPr>
        <p:spPr>
          <a:xfrm>
            <a:off x="9520577" y="5572533"/>
            <a:ext cx="21715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F5CAF84-0024-4D09-9AC4-61A50BAC27BE}"/>
              </a:ext>
            </a:extLst>
          </p:cNvPr>
          <p:cNvCxnSpPr>
            <a:cxnSpLocks/>
          </p:cNvCxnSpPr>
          <p:nvPr/>
        </p:nvCxnSpPr>
        <p:spPr>
          <a:xfrm>
            <a:off x="10547906" y="5958854"/>
            <a:ext cx="10700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3546272B-D3A2-4FE2-AD09-51532FB6D0AD}"/>
                  </a:ext>
                </a:extLst>
              </p:cNvPr>
              <p:cNvSpPr txBox="1"/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46272B-D3A2-4FE2-AD09-51532FB6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blipFill>
                <a:blip r:embed="rId7"/>
                <a:stretch>
                  <a:fillRect l="-9259" r="-92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6902023-F4C3-4728-AD98-3D628EC545D3}"/>
                  </a:ext>
                </a:extLst>
              </p:cNvPr>
              <p:cNvSpPr txBox="1"/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902023-F4C3-4728-AD98-3D628EC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blipFill>
                <a:blip r:embed="rId8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F2340B71-72B7-42A5-BDD4-D1F701E6B5D1}"/>
                  </a:ext>
                </a:extLst>
              </p:cNvPr>
              <p:cNvSpPr txBox="1"/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340B71-72B7-42A5-BDD4-D1F701E6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blipFill>
                <a:blip r:embed="rId9"/>
                <a:stretch>
                  <a:fillRect l="-10870" r="-108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2F968BCC-5A83-4880-BD1D-992801B5D8A0}"/>
                  </a:ext>
                </a:extLst>
              </p:cNvPr>
              <p:cNvSpPr txBox="1"/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968BCC-5A83-4880-BD1D-992801B5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blipFill>
                <a:blip r:embed="rId10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A3701B41-55E8-43E1-93AC-7DB45B4D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32192"/>
              </p:ext>
            </p:extLst>
          </p:nvPr>
        </p:nvGraphicFramePr>
        <p:xfrm>
          <a:off x="4504472" y="4476436"/>
          <a:ext cx="1219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2583563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6110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131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8212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3959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26141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34283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84513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1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¿Cómo hago si quiero usar ganancias de lazo cerrado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s-CR" sz="1400" dirty="0" smtClean="0"/>
                  <a:t>) menores a 46 dB? </a:t>
                </a:r>
              </a:p>
              <a:p>
                <a:r>
                  <a:rPr lang="es-CR" sz="1400" dirty="0" smtClean="0"/>
                  <a:t>¿No debo usar el LH0024 porque puede darme problemas de estabilidad?</a:t>
                </a:r>
                <a:endParaRPr lang="es-CR" sz="1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blipFill rotWithShape="1">
                <a:blip r:embed="rId12"/>
                <a:stretch>
                  <a:fillRect l="-257" t="-641" b="-57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7">
            <a:extLst>
              <a:ext uri="{FF2B5EF4-FFF2-40B4-BE49-F238E27FC236}">
                <a16:creationId xmlns="" xmlns:a16="http://schemas.microsoft.com/office/drawing/2014/main" id="{8C669CC8-4F5C-4DB7-8186-9CCD83ADA0B0}"/>
              </a:ext>
            </a:extLst>
          </p:cNvPr>
          <p:cNvSpPr/>
          <p:nvPr/>
        </p:nvSpPr>
        <p:spPr>
          <a:xfrm>
            <a:off x="2786644" y="1644695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>
                <a:extLst>
                  <a:ext uri="{FF2B5EF4-FFF2-40B4-BE49-F238E27FC236}">
                    <a16:creationId xmlns="" xmlns:a16="http://schemas.microsoft.com/office/drawing/2014/main" id="{467BA11F-EABE-4721-ABCB-F572FD0F886D}"/>
                  </a:ext>
                </a:extLst>
              </p:cNvPr>
              <p:cNvSpPr/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9">
                <a:extLst>
                  <a:ext uri="{FF2B5EF4-FFF2-40B4-BE49-F238E27FC236}">
                    <a16:creationId xmlns="" xmlns:a16="http://schemas.microsoft.com/office/drawing/2014/main" id="{E8E55628-B0CB-4C69-A4AE-7FE96EBDBCE2}"/>
                  </a:ext>
                </a:extLst>
              </p:cNvPr>
              <p:cNvSpPr/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66">
            <a:extLst>
              <a:ext uri="{FF2B5EF4-FFF2-40B4-BE49-F238E27FC236}">
                <a16:creationId xmlns="" xmlns:a16="http://schemas.microsoft.com/office/drawing/2014/main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169842" y="791080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2">
                <a:extLst>
                  <a:ext uri="{FF2B5EF4-FFF2-40B4-BE49-F238E27FC236}">
                    <a16:creationId xmlns="" xmlns:a16="http://schemas.microsoft.com/office/drawing/2014/main" id="{F8FA0215-F62C-497D-88D5-3043428A9DF5}"/>
                  </a:ext>
                </a:extLst>
              </p:cNvPr>
              <p:cNvSpPr/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FA0215-F62C-497D-88D5-3043428A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  <a:blipFill rotWithShape="1"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1430079"/>
            <a:ext cx="5610225" cy="440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47"/>
          <p:cNvGrpSpPr>
            <a:grpSpLocks/>
          </p:cNvGrpSpPr>
          <p:nvPr/>
        </p:nvGrpSpPr>
        <p:grpSpPr bwMode="auto">
          <a:xfrm rot="5400000">
            <a:off x="3213673" y="4426121"/>
            <a:ext cx="322634" cy="202374"/>
            <a:chOff x="2363" y="1000"/>
            <a:chExt cx="328" cy="188"/>
          </a:xfrm>
        </p:grpSpPr>
        <p:sp>
          <p:nvSpPr>
            <p:cNvPr id="9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11 Conector angular"/>
          <p:cNvCxnSpPr/>
          <p:nvPr/>
        </p:nvCxnSpPr>
        <p:spPr>
          <a:xfrm rot="10800000" flipV="1">
            <a:off x="3374991" y="4161492"/>
            <a:ext cx="361914" cy="190389"/>
          </a:xfrm>
          <a:prstGeom prst="bentConnector3">
            <a:avLst>
              <a:gd name="adj1" fmla="val 10090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endCxn id="11" idx="1"/>
          </p:cNvCxnSpPr>
          <p:nvPr/>
        </p:nvCxnSpPr>
        <p:spPr>
          <a:xfrm flipH="1">
            <a:off x="3369070" y="4689117"/>
            <a:ext cx="367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dos capacitores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 smtClean="0"/>
                  <a:t>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 cuando se usan ganancias de lazo cerrado cercanas a la unidad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63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47"/>
          <p:cNvGrpSpPr>
            <a:grpSpLocks/>
          </p:cNvGrpSpPr>
          <p:nvPr/>
        </p:nvGrpSpPr>
        <p:grpSpPr bwMode="auto">
          <a:xfrm rot="5400000">
            <a:off x="2857536" y="4425629"/>
            <a:ext cx="322634" cy="202374"/>
            <a:chOff x="2363" y="1000"/>
            <a:chExt cx="328" cy="188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0" name="19 Conector recto"/>
          <p:cNvCxnSpPr/>
          <p:nvPr/>
        </p:nvCxnSpPr>
        <p:spPr>
          <a:xfrm flipH="1">
            <a:off x="2579298" y="4688625"/>
            <a:ext cx="433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>
            <a:off x="2579298" y="4161492"/>
            <a:ext cx="433634" cy="203515"/>
          </a:xfrm>
          <a:prstGeom prst="bentConnector3">
            <a:avLst>
              <a:gd name="adj1" fmla="val 997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𝐶</m:t>
                      </m:r>
                      <m:r>
                        <a:rPr lang="es-CR" sz="1200" b="0" i="1" smtClean="0">
                          <a:latin typeface="Cambria Math"/>
                        </a:rPr>
                        <m:t>=30 </m:t>
                      </m:r>
                      <m:r>
                        <a:rPr lang="es-CR" sz="12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5697941" y="957576"/>
                <a:ext cx="6096000" cy="6282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5000</m:t>
                          </m:r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17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7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41" y="957576"/>
                <a:ext cx="6096000" cy="6282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57" y="1828801"/>
            <a:ext cx="3994561" cy="47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5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3D38B5-C40C-4D57-AC38-AF6F8616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4" y="2881313"/>
            <a:ext cx="4849948" cy="3817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8CDAA6-1D11-446F-BC88-AED7EFFF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59" y="337256"/>
            <a:ext cx="3434586" cy="109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9E28B-B287-4D71-AC0E-BA8AE211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81" y="168017"/>
            <a:ext cx="3771900" cy="2524125"/>
          </a:xfrm>
          <a:prstGeom prst="rect">
            <a:avLst/>
          </a:prstGeom>
        </p:spPr>
      </p:pic>
      <p:grpSp>
        <p:nvGrpSpPr>
          <p:cNvPr id="85" name="84 Grupo"/>
          <p:cNvGrpSpPr/>
          <p:nvPr/>
        </p:nvGrpSpPr>
        <p:grpSpPr>
          <a:xfrm>
            <a:off x="718056" y="1719666"/>
            <a:ext cx="5194748" cy="2809015"/>
            <a:chOff x="608340" y="2665869"/>
            <a:chExt cx="5194748" cy="2809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593570" y="4507979"/>
                  <a:ext cx="8842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  <m:r>
                          <a:rPr lang="es-CR" sz="1400" i="1">
                            <a:latin typeface="Cambria Math"/>
                            <a:ea typeface="Cambria Math"/>
                          </a:rPr>
                          <m:t>≈</m:t>
                        </m:r>
                        <m:r>
                          <a:rPr lang="es-CR" sz="1400" b="0" i="1" smtClean="0">
                            <a:latin typeface="Cambria Math"/>
                          </a:rPr>
                          <m:t>5 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𝑝𝐹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570" y="4507979"/>
                  <a:ext cx="88421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448" r="-6207" b="-27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8 Grupo"/>
            <p:cNvGrpSpPr/>
            <p:nvPr/>
          </p:nvGrpSpPr>
          <p:grpSpPr>
            <a:xfrm>
              <a:off x="1911381" y="4110928"/>
              <a:ext cx="2641493" cy="959051"/>
              <a:chOff x="1097912" y="1741159"/>
              <a:chExt cx="2641493" cy="959051"/>
            </a:xfrm>
          </p:grpSpPr>
          <p:grpSp>
            <p:nvGrpSpPr>
              <p:cNvPr id="10" name="9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14" name="13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14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>
                      <a:solidFill>
                        <a:prstClr val="black"/>
                      </a:solidFill>
                    </a:rPr>
                    <a:t>-</a:t>
                  </a:r>
                </a:p>
              </p:txBody>
            </p:sp>
            <p:sp>
              <p:nvSpPr>
                <p:cNvPr id="16" name="15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>
                      <a:solidFill>
                        <a:prstClr val="black"/>
                      </a:solidFill>
                    </a:rPr>
                    <a:t>+</a:t>
                  </a:r>
                </a:p>
              </p:txBody>
            </p:sp>
          </p:grpSp>
          <p:cxnSp>
            <p:nvCxnSpPr>
              <p:cNvPr id="11" name="10 Conector recto"/>
              <p:cNvCxnSpPr/>
              <p:nvPr/>
            </p:nvCxnSpPr>
            <p:spPr>
              <a:xfrm>
                <a:off x="1097912" y="1996014"/>
                <a:ext cx="109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1647487" y="2402992"/>
                <a:ext cx="5478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097880" y="2216170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2637239" y="4110928"/>
                  <a:ext cx="3824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239" y="4110928"/>
                  <a:ext cx="38241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2620552" y="4763804"/>
                  <a:ext cx="389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52" y="4763804"/>
                  <a:ext cx="38997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CuadroTexto"/>
                <p:cNvSpPr txBox="1"/>
                <p:nvPr/>
              </p:nvSpPr>
              <p:spPr>
                <a:xfrm>
                  <a:off x="1532039" y="3970385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1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039" y="3970385"/>
                  <a:ext cx="418256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19 CuadroTexto"/>
                <p:cNvSpPr txBox="1"/>
                <p:nvPr/>
              </p:nvSpPr>
              <p:spPr>
                <a:xfrm>
                  <a:off x="3019678" y="3345983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1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78" y="3345983"/>
                  <a:ext cx="41408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20 Conector recto"/>
            <p:cNvCxnSpPr/>
            <p:nvPr/>
          </p:nvCxnSpPr>
          <p:spPr>
            <a:xfrm flipV="1">
              <a:off x="4167267" y="3725645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2328365" y="5224993"/>
              <a:ext cx="292187" cy="249891"/>
              <a:chOff x="6176852" y="2698817"/>
              <a:chExt cx="292187" cy="249891"/>
            </a:xfrm>
          </p:grpSpPr>
          <p:cxnSp>
            <p:nvCxnSpPr>
              <p:cNvPr id="23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CuadroTexto"/>
                <p:cNvSpPr txBox="1"/>
                <p:nvPr/>
              </p:nvSpPr>
              <p:spPr>
                <a:xfrm>
                  <a:off x="608340" y="4184818"/>
                  <a:ext cx="407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2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40" y="4184818"/>
                  <a:ext cx="407932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197" y="4306592"/>
              <a:ext cx="379078" cy="97028"/>
              <a:chOff x="2428859" y="6033846"/>
              <a:chExt cx="503238" cy="152658"/>
            </a:xfrm>
          </p:grpSpPr>
          <p:sp>
            <p:nvSpPr>
              <p:cNvPr id="29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6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8" name="37 Conector recto"/>
            <p:cNvCxnSpPr/>
            <p:nvPr/>
          </p:nvCxnSpPr>
          <p:spPr>
            <a:xfrm>
              <a:off x="1051384" y="4379110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9651" y="3654388"/>
              <a:ext cx="379078" cy="97028"/>
              <a:chOff x="2428859" y="6033846"/>
              <a:chExt cx="503238" cy="152658"/>
            </a:xfrm>
          </p:grpSpPr>
          <p:sp>
            <p:nvSpPr>
              <p:cNvPr id="40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7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3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9" name="48 Conector recto"/>
            <p:cNvCxnSpPr/>
            <p:nvPr/>
          </p:nvCxnSpPr>
          <p:spPr>
            <a:xfrm>
              <a:off x="2516888" y="3725644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flipV="1">
              <a:off x="2510597" y="3731874"/>
              <a:ext cx="0" cy="64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3398702" y="3713515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flipV="1">
              <a:off x="2469406" y="4772761"/>
              <a:ext cx="0" cy="509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">
                  <a:extLst>
                    <a:ext uri="{FF2B5EF4-FFF2-40B4-BE49-F238E27FC236}">
                      <a16:creationId xmlns:a16="http://schemas.microsoft.com/office/drawing/2014/main" xmlns="" id="{710A64C4-7154-49B0-9641-7B736C25CAC6}"/>
                    </a:ext>
                  </a:extLst>
                </p:cNvPr>
                <p:cNvSpPr/>
                <p:nvPr/>
              </p:nvSpPr>
              <p:spPr>
                <a:xfrm>
                  <a:off x="4552874" y="4344883"/>
                  <a:ext cx="1250214" cy="469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R" sz="12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Rectangle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10A64C4-7154-49B0-9641-7B736C25C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874" y="4344883"/>
                  <a:ext cx="1250214" cy="4692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1 Grupo"/>
            <p:cNvGrpSpPr/>
            <p:nvPr/>
          </p:nvGrpSpPr>
          <p:grpSpPr>
            <a:xfrm rot="5400000">
              <a:off x="2487856" y="4485383"/>
              <a:ext cx="371499" cy="202374"/>
              <a:chOff x="2058313" y="1430079"/>
              <a:chExt cx="371499" cy="202374"/>
            </a:xfrm>
          </p:grpSpPr>
          <p:grpSp>
            <p:nvGrpSpPr>
              <p:cNvPr id="61" name="Group 47"/>
              <p:cNvGrpSpPr>
                <a:grpSpLocks/>
              </p:cNvGrpSpPr>
              <p:nvPr/>
            </p:nvGrpSpPr>
            <p:grpSpPr bwMode="auto">
              <a:xfrm>
                <a:off x="2204558" y="1430079"/>
                <a:ext cx="225254" cy="202374"/>
                <a:chOff x="2363" y="1000"/>
                <a:chExt cx="229" cy="188"/>
              </a:xfrm>
            </p:grpSpPr>
            <p:sp>
              <p:nvSpPr>
                <p:cNvPr id="62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Line 46"/>
                <p:cNvSpPr>
                  <a:spLocks noChangeShapeType="1"/>
                </p:cNvSpPr>
                <p:nvPr/>
              </p:nvSpPr>
              <p:spPr bwMode="auto">
                <a:xfrm rot="16200000">
                  <a:off x="2511" y="1019"/>
                  <a:ext cx="0" cy="16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65" name="64 Conector recto"/>
              <p:cNvCxnSpPr/>
              <p:nvPr/>
            </p:nvCxnSpPr>
            <p:spPr>
              <a:xfrm rot="16200000" flipV="1">
                <a:off x="2131189" y="1471994"/>
                <a:ext cx="0" cy="1457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66 Grupo"/>
            <p:cNvGrpSpPr/>
            <p:nvPr/>
          </p:nvGrpSpPr>
          <p:grpSpPr>
            <a:xfrm>
              <a:off x="2773644" y="2975504"/>
              <a:ext cx="1009412" cy="202374"/>
              <a:chOff x="1795170" y="1430079"/>
              <a:chExt cx="1009412" cy="202374"/>
            </a:xfrm>
          </p:grpSpPr>
          <p:grpSp>
            <p:nvGrpSpPr>
              <p:cNvPr id="68" name="Group 47"/>
              <p:cNvGrpSpPr>
                <a:grpSpLocks/>
              </p:cNvGrpSpPr>
              <p:nvPr/>
            </p:nvGrpSpPr>
            <p:grpSpPr bwMode="auto">
              <a:xfrm>
                <a:off x="2204560" y="1430079"/>
                <a:ext cx="600022" cy="202374"/>
                <a:chOff x="2363" y="1000"/>
                <a:chExt cx="610" cy="188"/>
              </a:xfrm>
            </p:grpSpPr>
            <p:sp>
              <p:nvSpPr>
                <p:cNvPr id="70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Line 4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698" y="832"/>
                  <a:ext cx="7" cy="54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69" name="68 Conector recto"/>
              <p:cNvCxnSpPr/>
              <p:nvPr/>
            </p:nvCxnSpPr>
            <p:spPr>
              <a:xfrm flipH="1">
                <a:off x="1795170" y="1544870"/>
                <a:ext cx="4088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136354" y="2665869"/>
                  <a:ext cx="2514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3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354" y="2665869"/>
                  <a:ext cx="251414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6667" r="-7143" b="-1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79 Conector recto"/>
            <p:cNvCxnSpPr>
              <a:stCxn id="72" idx="1"/>
            </p:cNvCxnSpPr>
            <p:nvPr/>
          </p:nvCxnSpPr>
          <p:spPr>
            <a:xfrm>
              <a:off x="3783056" y="3090685"/>
              <a:ext cx="0" cy="611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2774255" y="3090685"/>
              <a:ext cx="0" cy="634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83 CuadroTexto"/>
              <p:cNvSpPr txBox="1"/>
              <p:nvPr/>
            </p:nvSpPr>
            <p:spPr>
              <a:xfrm>
                <a:off x="3408611" y="4671203"/>
                <a:ext cx="3503688" cy="97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Demuestre que para cancelar el polo producido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s-CR" sz="1600" dirty="0" smtClean="0"/>
                  <a:t> se puede agregar un cero producido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𝐼𝑁</m:t>
                        </m:r>
                      </m:sub>
                    </m:sSub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84" name="8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11" y="4671203"/>
                <a:ext cx="3503688" cy="973343"/>
              </a:xfrm>
              <a:prstGeom prst="rect">
                <a:avLst/>
              </a:prstGeom>
              <a:blipFill rotWithShape="1">
                <a:blip r:embed="rId13"/>
                <a:stretch>
                  <a:fillRect l="-870" t="-187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466422" y="547554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</a:t>
            </a:r>
            <a:r>
              <a:rPr lang="es-CR" dirty="0" smtClean="0"/>
              <a:t>14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8122724" y="1080291"/>
                <a:ext cx="361435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>
                    <a:latin typeface="Cambria Math" panose="02040503050406030204" pitchFamily="18" charset="0"/>
                  </a:rPr>
                  <a:t>Para cada una de las respuestas de esta práctica, debe justificar claramente su respuesta.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400" dirty="0" smtClean="0">
                    <a:latin typeface="Cambria Math" panose="02040503050406030204" pitchFamily="18" charset="0"/>
                  </a:rPr>
                  <a:t>A </a:t>
                </a:r>
                <a:r>
                  <a:rPr lang="es-CR" sz="1400" dirty="0">
                    <a:latin typeface="Cambria Math" panose="02040503050406030204" pitchFamily="18" charset="0"/>
                  </a:rPr>
                  <a:t>partir del </a:t>
                </a:r>
                <a:r>
                  <a:rPr lang="es-CR" sz="1400" dirty="0" smtClean="0">
                    <a:latin typeface="Cambria Math" panose="02040503050406030204" pitchFamily="18" charset="0"/>
                  </a:rPr>
                  <a:t>diagrama </a:t>
                </a:r>
                <a:r>
                  <a:rPr lang="es-CR" sz="1400" dirty="0">
                    <a:latin typeface="Cambria Math" panose="02040503050406030204" pitchFamily="18" charset="0"/>
                  </a:rPr>
                  <a:t>adjunto del voltaje diferencial </a:t>
                </a:r>
                <a:r>
                  <a:rPr lang="es-CR" sz="1400" dirty="0" smtClean="0">
                    <a:latin typeface="Cambria Math" panose="02040503050406030204" pitchFamily="18" charset="0"/>
                  </a:rPr>
                  <a:t>del </a:t>
                </a:r>
                <a:r>
                  <a:rPr lang="es-CR" sz="1400" dirty="0">
                    <a:latin typeface="Cambria Math" panose="02040503050406030204" pitchFamily="18" charset="0"/>
                  </a:rPr>
                  <a:t>LH0032, encuentre la función</a:t>
                </a:r>
                <a14:m>
                  <m:oMath xmlns:m="http://schemas.openxmlformats.org/officeDocument/2006/math">
                    <m:r>
                      <a:rPr lang="es-CR" sz="1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s-CR" sz="1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R" sz="14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400" dirty="0" smtClean="0"/>
                  <a:t>Para que valor de frecuencia, el LH0032 se vuelve inestable y cual debe ser la ganancia en lazo cerrado para que se de esta inestabilidad.</a:t>
                </a:r>
                <a:endParaRPr lang="es-CR" sz="14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R" sz="1400" dirty="0" smtClean="0"/>
                  <a:t>Utilizando la técnica de margen de fase de 45°, encuentre la mínima ganancia posible de lazo cerrado que puede tener el LH0032 para evitar la inestabilidad.</a:t>
                </a:r>
                <a:endParaRPr lang="es-CR" sz="1400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24" y="1080291"/>
                <a:ext cx="3614351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506" t="-392" r="-1012" b="-98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5">
            <a:extLst>
              <a:ext uri="{FF2B5EF4-FFF2-40B4-BE49-F238E27FC236}">
                <a16:creationId xmlns:a16="http://schemas.microsoft.com/office/drawing/2014/main" xmlns="" id="{37C808D2-7845-4883-ACE8-0EB55ECD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9" y="343679"/>
            <a:ext cx="6555827" cy="53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466422" y="547554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</a:t>
            </a:r>
            <a:r>
              <a:rPr lang="es-CR" dirty="0" smtClean="0"/>
              <a:t>14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8122724" y="1080291"/>
                <a:ext cx="361435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es-CR" sz="1400" dirty="0" smtClean="0">
                    <a:latin typeface="Cambria Math" panose="02040503050406030204" pitchFamily="18" charset="0"/>
                  </a:rPr>
                  <a:t>Cuales deben ser 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R" sz="14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R" sz="1400" dirty="0" smtClean="0"/>
                  <a:t> si se desea tener una ganancia de lazo cerrado de 20 dB.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s-CR" sz="1400" dirty="0" smtClean="0">
                    <a:latin typeface="Cambria Math" panose="02040503050406030204" pitchFamily="18" charset="0"/>
                  </a:rPr>
                  <a:t>Determine </a:t>
                </a:r>
                <a:r>
                  <a:rPr lang="es-CR" sz="1400" dirty="0">
                    <a:latin typeface="Cambria Math" panose="02040503050406030204" pitchFamily="18" charset="0"/>
                  </a:rPr>
                  <a:t>la </a:t>
                </a:r>
                <a:r>
                  <a:rPr lang="es-CR" sz="1400" dirty="0" smtClean="0">
                    <a:latin typeface="Cambria Math" panose="02040503050406030204" pitchFamily="18" charset="0"/>
                  </a:rPr>
                  <a:t>nueva </a:t>
                </a:r>
                <a:r>
                  <a:rPr lang="es-CR" sz="1400" dirty="0">
                    <a:latin typeface="Cambria Math" panose="02040503050406030204" pitchFamily="18" charset="0"/>
                  </a:rPr>
                  <a:t>función</a:t>
                </a:r>
                <a14:m>
                  <m:oMath xmlns:m="http://schemas.openxmlformats.org/officeDocument/2006/math">
                    <m:r>
                      <a:rPr lang="es-CR" sz="1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s-CR" sz="1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R" sz="1400" dirty="0" smtClean="0"/>
                  <a:t> que se obtiene  al aplicar los valores de los capacitores del punto 4.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s-CR" sz="1400" dirty="0" smtClean="0"/>
                  <a:t>Obtenga el valor de la ganancia a lazo cerrado mínima que se recomienda si se utiliza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R" sz="1400" dirty="0" smtClean="0"/>
                  <a:t> = 1 </a:t>
                </a:r>
                <a:r>
                  <a:rPr lang="es-CR" sz="1400" dirty="0" err="1" smtClean="0"/>
                  <a:t>pF</a:t>
                </a:r>
                <a:r>
                  <a:rPr lang="es-CR" sz="1400" dirty="0" smtClean="0"/>
                  <a:t>. </a:t>
                </a:r>
                <a:endParaRPr lang="es-CR" sz="1400" dirty="0"/>
              </a:p>
              <a:p>
                <a:endParaRPr lang="es-CR" sz="1400" dirty="0" smtClean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24" y="1080291"/>
                <a:ext cx="3614351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506" t="-542" r="-134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322A1-97AD-4495-8985-9CCC1264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04" y="547554"/>
            <a:ext cx="3447088" cy="286114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F7A2BC4E-29C9-41D8-B79C-8D21A8F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485" y="4123498"/>
            <a:ext cx="3577633" cy="218914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659"/>
            <a:ext cx="4246760" cy="341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6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 flipH="1">
            <a:off x="4494089" y="4545982"/>
            <a:ext cx="1885143" cy="1179339"/>
            <a:chOff x="7223220" y="4582991"/>
            <a:chExt cx="207085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42993" y="4791630"/>
                  <a:ext cx="28287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500" r="-75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414086" y="4559464"/>
            <a:ext cx="1926385" cy="1179339"/>
            <a:chOff x="7195287" y="4582991"/>
            <a:chExt cx="2097755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333263" y="6071467"/>
            <a:ext cx="264277" cy="7025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531937" y="5658287"/>
            <a:ext cx="37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3514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2821" r="-2564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51616" y="5640477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333292" y="6248521"/>
            <a:ext cx="268317" cy="227462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245" r="-4082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889" r="-5556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2245" r="-40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3791699" y="2537662"/>
            <a:ext cx="1592884" cy="2138693"/>
            <a:chOff x="8349970" y="2307066"/>
            <a:chExt cx="1734586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1414940" y="2586413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2719181" y="3429996"/>
            <a:ext cx="160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933188" y="2814971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1838074" y="3048991"/>
            <a:ext cx="190239" cy="316053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1933188" y="3365036"/>
            <a:ext cx="0" cy="1257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340185" y="2548951"/>
            <a:ext cx="0" cy="25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933188" y="2797970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2661333" y="2805458"/>
            <a:ext cx="46731" cy="518247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2245" r="-2041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20000" r="-5000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2743992" y="3616306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2984125" y="3792410"/>
            <a:ext cx="46731" cy="518247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832197" y="4405617"/>
            <a:ext cx="159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3019507" y="3792407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6667" r="-7143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4583" r="-208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3781187" y="3791099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3686071" y="4025119"/>
            <a:ext cx="190239" cy="316053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3781187" y="4341164"/>
            <a:ext cx="0" cy="354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906025" y="4124067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6022" y="4124067"/>
                <a:ext cx="45627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09107" y="3334805"/>
            <a:ext cx="0" cy="457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647028" y="4638233"/>
            <a:ext cx="268317" cy="227462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676463" y="3334804"/>
            <a:ext cx="1453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32184" y="4320173"/>
            <a:ext cx="1081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6295036" y="2561770"/>
            <a:ext cx="268317" cy="227462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199 Grupo"/>
          <p:cNvGrpSpPr/>
          <p:nvPr/>
        </p:nvGrpSpPr>
        <p:grpSpPr>
          <a:xfrm>
            <a:off x="7010997" y="3271814"/>
            <a:ext cx="1723839" cy="1390548"/>
            <a:chOff x="8309676" y="2029991"/>
            <a:chExt cx="18771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8000" r="-4000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8017896" y="4567357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4899760" y="4325685"/>
            <a:ext cx="247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7424873" y="5266683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sp>
        <p:nvSpPr>
          <p:cNvPr id="268" name="267 Rectángulo"/>
          <p:cNvSpPr/>
          <p:nvPr/>
        </p:nvSpPr>
        <p:spPr>
          <a:xfrm>
            <a:off x="1039823" y="6050668"/>
            <a:ext cx="193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8337882" y="2516841"/>
            <a:ext cx="1694855" cy="1090856"/>
            <a:chOff x="8341239" y="2359234"/>
            <a:chExt cx="1845627" cy="1198419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4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4"/>
                  <a:ext cx="319446" cy="2028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333" r="-266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7781636" y="3277438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 flipV="1">
            <a:off x="2340185" y="2537666"/>
            <a:ext cx="8963867" cy="11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9328844" y="3602376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9442884" y="3750773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262 Grupo"/>
          <p:cNvGrpSpPr/>
          <p:nvPr/>
        </p:nvGrpSpPr>
        <p:grpSpPr>
          <a:xfrm>
            <a:off x="9785948" y="2548945"/>
            <a:ext cx="2237366" cy="2213635"/>
            <a:chOff x="7195287" y="3353499"/>
            <a:chExt cx="2436403" cy="2431909"/>
          </a:xfrm>
        </p:grpSpPr>
        <p:sp>
          <p:nvSpPr>
            <p:cNvPr id="265" name="264 Rectángulo"/>
            <p:cNvSpPr/>
            <p:nvPr/>
          </p:nvSpPr>
          <p:spPr>
            <a:xfrm>
              <a:off x="7377546" y="4478203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8848437" y="3353499"/>
              <a:ext cx="0" cy="1541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30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3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3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32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31" name="33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5495" r="-329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345 Grupo"/>
          <p:cNvGrpSpPr/>
          <p:nvPr/>
        </p:nvGrpSpPr>
        <p:grpSpPr>
          <a:xfrm>
            <a:off x="107353" y="43920"/>
            <a:ext cx="3012847" cy="2320057"/>
            <a:chOff x="391020" y="544963"/>
            <a:chExt cx="5543550" cy="4887906"/>
          </a:xfrm>
        </p:grpSpPr>
        <p:pic>
          <p:nvPicPr>
            <p:cNvPr id="347" name="Picture 3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3049724" y="544963"/>
                  <a:ext cx="65301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348 CuadroTexto"/>
                <p:cNvSpPr txBox="1"/>
                <p:nvPr/>
              </p:nvSpPr>
              <p:spPr>
                <a:xfrm>
                  <a:off x="212344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349 CuadroTexto"/>
                <p:cNvSpPr txBox="1"/>
                <p:nvPr/>
              </p:nvSpPr>
              <p:spPr>
                <a:xfrm>
                  <a:off x="386911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350 CuadroTexto"/>
                <p:cNvSpPr txBox="1"/>
                <p:nvPr/>
              </p:nvSpPr>
              <p:spPr>
                <a:xfrm>
                  <a:off x="2206572" y="4978971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352 CuadroTexto"/>
                <p:cNvSpPr txBox="1"/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3" name="35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0777430" y="5141148"/>
            <a:ext cx="264277" cy="70257"/>
            <a:chOff x="7529811" y="3713163"/>
            <a:chExt cx="640072" cy="158750"/>
          </a:xfrm>
        </p:grpSpPr>
        <p:cxnSp>
          <p:nvCxnSpPr>
            <p:cNvPr id="35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10895783" y="4710158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0777460" y="5318202"/>
            <a:ext cx="268317" cy="227462"/>
            <a:chOff x="6176852" y="2698817"/>
            <a:chExt cx="292187" cy="249891"/>
          </a:xfrm>
        </p:grpSpPr>
        <p:cxnSp>
          <p:nvCxnSpPr>
            <p:cNvPr id="366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blipFill rotWithShape="1">
                <a:blip r:embed="rId38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0902622" y="4848006"/>
            <a:ext cx="855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blipFill rotWithShape="1">
                <a:blip r:embed="rId39"/>
                <a:stretch>
                  <a:fillRect l="-12500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372 Rectángulo"/>
          <p:cNvSpPr/>
          <p:nvPr/>
        </p:nvSpPr>
        <p:spPr>
          <a:xfrm>
            <a:off x="10631716" y="5895378"/>
            <a:ext cx="115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endParaRPr lang="es-CR" sz="1400" dirty="0" smtClean="0"/>
          </a:p>
          <a:p>
            <a:pPr algn="ctr"/>
            <a:r>
              <a:rPr lang="es-CR" sz="1400" dirty="0" smtClean="0"/>
              <a:t>de Salida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344 CuadroTexto"/>
              <p:cNvSpPr txBox="1"/>
              <p:nvPr/>
            </p:nvSpPr>
            <p:spPr>
              <a:xfrm>
                <a:off x="5163042" y="736967"/>
                <a:ext cx="4416081" cy="612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345" name="3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42" y="736967"/>
                <a:ext cx="4416081" cy="612796"/>
              </a:xfrm>
              <a:prstGeom prst="rect">
                <a:avLst/>
              </a:prstGeom>
              <a:blipFill rotWithShape="1">
                <a:blip r:embed="rId40"/>
                <a:stretch>
                  <a:fillRect t="-14000" b="-83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02" y="572426"/>
            <a:ext cx="5251072" cy="62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6" name="345 Grupo"/>
          <p:cNvGrpSpPr/>
          <p:nvPr/>
        </p:nvGrpSpPr>
        <p:grpSpPr>
          <a:xfrm>
            <a:off x="107353" y="43920"/>
            <a:ext cx="3012847" cy="2320057"/>
            <a:chOff x="391020" y="544963"/>
            <a:chExt cx="5543550" cy="4887906"/>
          </a:xfrm>
        </p:grpSpPr>
        <p:pic>
          <p:nvPicPr>
            <p:cNvPr id="3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3049724" y="544963"/>
                  <a:ext cx="65301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348 CuadroTexto"/>
                <p:cNvSpPr txBox="1"/>
                <p:nvPr/>
              </p:nvSpPr>
              <p:spPr>
                <a:xfrm>
                  <a:off x="212344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349 CuadroTexto"/>
                <p:cNvSpPr txBox="1"/>
                <p:nvPr/>
              </p:nvSpPr>
              <p:spPr>
                <a:xfrm>
                  <a:off x="386911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350 CuadroTexto"/>
                <p:cNvSpPr txBox="1"/>
                <p:nvPr/>
              </p:nvSpPr>
              <p:spPr>
                <a:xfrm>
                  <a:off x="2206572" y="4978971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352 CuadroTexto"/>
                <p:cNvSpPr txBox="1"/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3" name="35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344 CuadroTexto"/>
              <p:cNvSpPr txBox="1"/>
              <p:nvPr/>
            </p:nvSpPr>
            <p:spPr>
              <a:xfrm>
                <a:off x="248081" y="2739378"/>
                <a:ext cx="4416081" cy="612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345" name="3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1" y="2739378"/>
                <a:ext cx="4416081" cy="612796"/>
              </a:xfrm>
              <a:prstGeom prst="rect">
                <a:avLst/>
              </a:prstGeom>
              <a:blipFill rotWithShape="1">
                <a:blip r:embed="rId38"/>
                <a:stretch>
                  <a:fillRect t="-13861" b="-8118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"/>
          <p:cNvCxnSpPr/>
          <p:nvPr/>
        </p:nvCxnSpPr>
        <p:spPr>
          <a:xfrm>
            <a:off x="7349742" y="5945515"/>
            <a:ext cx="434035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9641368" y="1134319"/>
            <a:ext cx="24384" cy="48428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>
            <a:off x="365835" y="4044134"/>
            <a:ext cx="3670836" cy="2252120"/>
            <a:chOff x="365834" y="3890246"/>
            <a:chExt cx="3918815" cy="2406008"/>
          </a:xfrm>
        </p:grpSpPr>
        <p:grpSp>
          <p:nvGrpSpPr>
            <p:cNvPr id="376" name="375 Grupo"/>
            <p:cNvGrpSpPr/>
            <p:nvPr/>
          </p:nvGrpSpPr>
          <p:grpSpPr>
            <a:xfrm>
              <a:off x="1643156" y="4655191"/>
              <a:ext cx="2641493" cy="959051"/>
              <a:chOff x="1097912" y="1741159"/>
              <a:chExt cx="2641493" cy="959051"/>
            </a:xfrm>
          </p:grpSpPr>
          <p:grpSp>
            <p:nvGrpSpPr>
              <p:cNvPr id="377" name="376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381" name="380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2" name="381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>
                      <a:solidFill>
                        <a:prstClr val="black"/>
                      </a:solidFill>
                    </a:rPr>
                    <a:t>-</a:t>
                  </a:r>
                </a:p>
              </p:txBody>
            </p:sp>
            <p:sp>
              <p:nvSpPr>
                <p:cNvPr id="383" name="382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>
                      <a:solidFill>
                        <a:prstClr val="black"/>
                      </a:solidFill>
                    </a:rPr>
                    <a:t>+</a:t>
                  </a:r>
                </a:p>
              </p:txBody>
            </p:sp>
          </p:grpSp>
          <p:cxnSp>
            <p:nvCxnSpPr>
              <p:cNvPr id="378" name="377 Conector recto"/>
              <p:cNvCxnSpPr/>
              <p:nvPr/>
            </p:nvCxnSpPr>
            <p:spPr>
              <a:xfrm>
                <a:off x="1097912" y="1996014"/>
                <a:ext cx="109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378 Conector recto"/>
              <p:cNvCxnSpPr/>
              <p:nvPr/>
            </p:nvCxnSpPr>
            <p:spPr>
              <a:xfrm>
                <a:off x="1647487" y="2402992"/>
                <a:ext cx="5478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379 Conector recto"/>
              <p:cNvCxnSpPr/>
              <p:nvPr/>
            </p:nvCxnSpPr>
            <p:spPr>
              <a:xfrm>
                <a:off x="3097880" y="2216170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383 CuadroTexto"/>
                <p:cNvSpPr txBox="1"/>
                <p:nvPr/>
              </p:nvSpPr>
              <p:spPr>
                <a:xfrm>
                  <a:off x="2369014" y="4655191"/>
                  <a:ext cx="3824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3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014" y="4655191"/>
                  <a:ext cx="382412" cy="276999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384 CuadroTexto"/>
                <p:cNvSpPr txBox="1"/>
                <p:nvPr/>
              </p:nvSpPr>
              <p:spPr>
                <a:xfrm>
                  <a:off x="2352327" y="5308067"/>
                  <a:ext cx="389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38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327" y="5308067"/>
                  <a:ext cx="389979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385 CuadroTexto"/>
                <p:cNvSpPr txBox="1"/>
                <p:nvPr/>
              </p:nvSpPr>
              <p:spPr>
                <a:xfrm>
                  <a:off x="1263814" y="4514648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6" name="38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814" y="4514648"/>
                  <a:ext cx="418256" cy="307777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386 CuadroTexto"/>
                <p:cNvSpPr txBox="1"/>
                <p:nvPr/>
              </p:nvSpPr>
              <p:spPr>
                <a:xfrm>
                  <a:off x="2751453" y="3890246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7" name="38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453" y="3890246"/>
                  <a:ext cx="414088" cy="307777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8" name="387 Conector recto"/>
            <p:cNvCxnSpPr/>
            <p:nvPr/>
          </p:nvCxnSpPr>
          <p:spPr>
            <a:xfrm flipV="1">
              <a:off x="3899042" y="4269908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637065" y="4923820"/>
              <a:ext cx="292187" cy="249891"/>
              <a:chOff x="6176852" y="2698817"/>
              <a:chExt cx="292187" cy="249891"/>
            </a:xfrm>
          </p:grpSpPr>
          <p:cxnSp>
            <p:nvCxnSpPr>
              <p:cNvPr id="390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393 CuadroTexto"/>
                <p:cNvSpPr txBox="1"/>
                <p:nvPr/>
              </p:nvSpPr>
              <p:spPr>
                <a:xfrm>
                  <a:off x="2097487" y="5834724"/>
                  <a:ext cx="407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94" name="39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487" y="5834724"/>
                  <a:ext cx="407932" cy="33855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5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972" y="4850855"/>
              <a:ext cx="379078" cy="97028"/>
              <a:chOff x="2428859" y="6033846"/>
              <a:chExt cx="503238" cy="152658"/>
            </a:xfrm>
          </p:grpSpPr>
          <p:sp>
            <p:nvSpPr>
              <p:cNvPr id="396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8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03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4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99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05" name="404 Conector recto"/>
            <p:cNvCxnSpPr/>
            <p:nvPr/>
          </p:nvCxnSpPr>
          <p:spPr>
            <a:xfrm>
              <a:off x="783159" y="4923373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6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1426" y="4198651"/>
              <a:ext cx="379078" cy="97028"/>
              <a:chOff x="2428859" y="6033846"/>
              <a:chExt cx="503238" cy="152658"/>
            </a:xfrm>
          </p:grpSpPr>
          <p:sp>
            <p:nvSpPr>
              <p:cNvPr id="407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9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14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5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10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16" name="415 Conector recto"/>
            <p:cNvCxnSpPr/>
            <p:nvPr/>
          </p:nvCxnSpPr>
          <p:spPr>
            <a:xfrm>
              <a:off x="2248663" y="426990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416 Conector recto"/>
            <p:cNvCxnSpPr/>
            <p:nvPr/>
          </p:nvCxnSpPr>
          <p:spPr>
            <a:xfrm flipV="1">
              <a:off x="2242372" y="4276137"/>
              <a:ext cx="0" cy="64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417 Conector recto"/>
            <p:cNvCxnSpPr/>
            <p:nvPr/>
          </p:nvCxnSpPr>
          <p:spPr>
            <a:xfrm>
              <a:off x="3130477" y="4257778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418 Conector recto"/>
            <p:cNvCxnSpPr/>
            <p:nvPr/>
          </p:nvCxnSpPr>
          <p:spPr>
            <a:xfrm flipV="1">
              <a:off x="2201181" y="5317024"/>
              <a:ext cx="0" cy="509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Rectangle 9">
                  <a:extLst>
                    <a:ext uri="{FF2B5EF4-FFF2-40B4-BE49-F238E27FC236}">
                      <a16:creationId xmlns:a16="http://schemas.microsoft.com/office/drawing/2014/main" xmlns="" id="{E8E55628-B0CB-4C69-A4AE-7FE96EBDBCE2}"/>
                    </a:ext>
                  </a:extLst>
                </p:cNvPr>
                <p:cNvSpPr/>
                <p:nvPr/>
              </p:nvSpPr>
              <p:spPr>
                <a:xfrm>
                  <a:off x="365834" y="5826830"/>
                  <a:ext cx="1468543" cy="4694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1" name="Rectangle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8E55628-B0CB-4C69-A4AE-7FE96EBDB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34" y="5826830"/>
                  <a:ext cx="1468543" cy="46942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2" name="Straight Arrow Connector 66">
              <a:extLst>
                <a:ext uri="{FF2B5EF4-FFF2-40B4-BE49-F238E27FC236}">
                  <a16:creationId xmlns:a16="http://schemas.microsoft.com/office/drawing/2014/main" xmlns="" id="{C779FE13-9997-41EE-932A-63E0E1107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243" y="5005756"/>
              <a:ext cx="1038832" cy="8062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66">
                <a:extLst>
                  <a:ext uri="{FF2B5EF4-FFF2-40B4-BE49-F238E27FC236}">
                    <a16:creationId xmlns:a16="http://schemas.microsoft.com/office/drawing/2014/main" xmlns="" id="{2BD7FD43-5BA8-416A-A4C9-F84CEB6895D4}"/>
                  </a:ext>
                </a:extLst>
              </p:cNvPr>
              <p:cNvSpPr/>
              <p:nvPr/>
            </p:nvSpPr>
            <p:spPr>
              <a:xfrm>
                <a:off x="4334623" y="1325534"/>
                <a:ext cx="890372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R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C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6000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3" name="Rectangle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623" y="1325534"/>
                <a:ext cx="890372" cy="41036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68">
                <a:extLst>
                  <a:ext uri="{FF2B5EF4-FFF2-40B4-BE49-F238E27FC236}">
                    <a16:creationId xmlns:a16="http://schemas.microsoft.com/office/drawing/2014/main" xmlns="" id="{AC43111C-9551-49DC-9099-59A81A4A0A47}"/>
                  </a:ext>
                </a:extLst>
              </p:cNvPr>
              <p:cNvSpPr/>
              <p:nvPr/>
            </p:nvSpPr>
            <p:spPr>
              <a:xfrm>
                <a:off x="4047281" y="507311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C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46000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4" name="Rectangle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81" y="507311"/>
                <a:ext cx="2249334" cy="62267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69">
                <a:extLst>
                  <a:ext uri="{FF2B5EF4-FFF2-40B4-BE49-F238E27FC236}">
                    <a16:creationId xmlns:a16="http://schemas.microsoft.com/office/drawing/2014/main" xmlns="" id="{D2F5E7FD-C6A4-4DDE-9D85-59E10CEA13E7}"/>
                  </a:ext>
                </a:extLst>
              </p:cNvPr>
              <p:cNvSpPr/>
              <p:nvPr/>
            </p:nvSpPr>
            <p:spPr>
              <a:xfrm>
                <a:off x="9934100" y="1242041"/>
                <a:ext cx="1755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CR" sz="1200" b="0" i="1" smtClean="0">
                          <a:latin typeface="Cambria Math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∡−180 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200" i="1" smtClean="0">
                          <a:latin typeface="Cambria Math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s-CR" sz="1200" b="0" i="1" smtClean="0">
                          <a:latin typeface="Cambria Math"/>
                          <a:ea typeface="Cambria Math" panose="02040503050406030204" pitchFamily="18" charset="0"/>
                        </a:rPr>
                        <m:t>3 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=46000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5" name="Rectangle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00" y="1242041"/>
                <a:ext cx="1755994" cy="461665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xmlns="" id="{DF2B5907-FF1A-415A-893B-AF9E43356E93}"/>
                  </a:ext>
                </a:extLst>
              </p:cNvPr>
              <p:cNvSpPr/>
              <p:nvPr/>
            </p:nvSpPr>
            <p:spPr>
              <a:xfrm>
                <a:off x="4047281" y="2025422"/>
                <a:ext cx="21622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𝐴𝑏𝑖𝑒𝑟𝑡𝑜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∡−180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6" name="Rectangle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2B5907-FF1A-415A-893B-AF9E4335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81" y="2025422"/>
                <a:ext cx="2162259" cy="461665"/>
              </a:xfrm>
              <a:prstGeom prst="rect">
                <a:avLst/>
              </a:prstGeom>
              <a:blipFill rotWithShape="1">
                <a:blip r:embed="rId4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26">
                <a:extLst>
                  <a:ext uri="{FF2B5EF4-FFF2-40B4-BE49-F238E27FC236}">
                    <a16:creationId xmlns="" xmlns:a16="http://schemas.microsoft.com/office/drawing/2014/main" id="{2F968BCC-5A83-4880-BD1D-992801B5D8A0}"/>
                  </a:ext>
                </a:extLst>
              </p:cNvPr>
              <p:cNvSpPr txBox="1"/>
              <p:nvPr/>
            </p:nvSpPr>
            <p:spPr>
              <a:xfrm>
                <a:off x="11317023" y="350663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968BCC-5A83-4880-BD1D-992801B5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23" y="3506633"/>
                <a:ext cx="375680" cy="138499"/>
              </a:xfrm>
              <a:prstGeom prst="rect">
                <a:avLst/>
              </a:prstGeom>
              <a:blipFill rotWithShape="1">
                <a:blip r:embed="rId50"/>
                <a:stretch>
                  <a:fillRect l="-9677" r="-8065" b="-347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72">
                <a:extLst>
                  <a:ext uri="{FF2B5EF4-FFF2-40B4-BE49-F238E27FC236}">
                    <a16:creationId xmlns="" xmlns:a16="http://schemas.microsoft.com/office/drawing/2014/main" id="{DE787D01-406D-4EA5-8167-2D005B2E3E50}"/>
                  </a:ext>
                </a:extLst>
              </p:cNvPr>
              <p:cNvSpPr/>
              <p:nvPr/>
            </p:nvSpPr>
            <p:spPr>
              <a:xfrm>
                <a:off x="4047281" y="4967037"/>
                <a:ext cx="1661544" cy="444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Rectangle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787D01-406D-4EA5-8167-2D005B2E3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81" y="4967037"/>
                <a:ext cx="1661544" cy="444802"/>
              </a:xfrm>
              <a:prstGeom prst="rect">
                <a:avLst/>
              </a:prstGeom>
              <a:blipFill rotWithShape="1">
                <a:blip r:embed="rId51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73">
                <a:extLst>
                  <a:ext uri="{FF2B5EF4-FFF2-40B4-BE49-F238E27FC236}">
                    <a16:creationId xmlns="" xmlns:a16="http://schemas.microsoft.com/office/drawing/2014/main" id="{6108EFF3-B8C7-47EB-9959-3A02192C60C9}"/>
                  </a:ext>
                </a:extLst>
              </p:cNvPr>
              <p:cNvSpPr/>
              <p:nvPr/>
            </p:nvSpPr>
            <p:spPr>
              <a:xfrm>
                <a:off x="4175905" y="5529496"/>
                <a:ext cx="1404295" cy="58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8" name="Rectangle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08EFF3-B8C7-47EB-9959-3A02192C6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05" y="5529496"/>
                <a:ext cx="1404295" cy="580865"/>
              </a:xfrm>
              <a:prstGeom prst="rect">
                <a:avLst/>
              </a:prstGeom>
              <a:blipFill rotWithShape="1">
                <a:blip r:embed="rId52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68 Conector recto"/>
          <p:cNvCxnSpPr/>
          <p:nvPr/>
        </p:nvCxnSpPr>
        <p:spPr>
          <a:xfrm flipV="1">
            <a:off x="9308859" y="1325534"/>
            <a:ext cx="20413" cy="40541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1">
            <a:extLst>
              <a:ext uri="{FF2B5EF4-FFF2-40B4-BE49-F238E27FC236}">
                <a16:creationId xmlns="" xmlns:a16="http://schemas.microsoft.com/office/drawing/2014/main" id="{90871C36-3224-4858-A015-FF51EF030641}"/>
              </a:ext>
            </a:extLst>
          </p:cNvPr>
          <p:cNvSpPr/>
          <p:nvPr/>
        </p:nvSpPr>
        <p:spPr>
          <a:xfrm>
            <a:off x="8701983" y="555317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45°</a:t>
            </a:r>
          </a:p>
        </p:txBody>
      </p:sp>
    </p:spTree>
    <p:extLst>
      <p:ext uri="{BB962C8B-B14F-4D97-AF65-F5344CB8AC3E}">
        <p14:creationId xmlns:p14="http://schemas.microsoft.com/office/powerpoint/2010/main" val="12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 flipH="1">
            <a:off x="4494089" y="4545982"/>
            <a:ext cx="1885143" cy="1179339"/>
            <a:chOff x="7223220" y="4582991"/>
            <a:chExt cx="207085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42993" y="4791630"/>
                  <a:ext cx="28287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500" r="-75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414086" y="4559464"/>
            <a:ext cx="1926385" cy="1179339"/>
            <a:chOff x="7195287" y="4582991"/>
            <a:chExt cx="2097755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333263" y="6071467"/>
            <a:ext cx="264277" cy="7025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531937" y="5658287"/>
            <a:ext cx="37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3514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2821" r="-2564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51616" y="5640477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333292" y="6248521"/>
            <a:ext cx="268317" cy="227462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245" r="-4082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889" r="-5556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2245" r="-40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3791699" y="2537662"/>
            <a:ext cx="1592884" cy="2138693"/>
            <a:chOff x="8349970" y="2307066"/>
            <a:chExt cx="1734586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1414940" y="2586413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2719181" y="3429996"/>
            <a:ext cx="160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933188" y="2814971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1838074" y="3048991"/>
            <a:ext cx="190239" cy="316053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1933188" y="3365036"/>
            <a:ext cx="0" cy="1257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340185" y="2548951"/>
            <a:ext cx="0" cy="25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933188" y="2797970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2661333" y="2805458"/>
            <a:ext cx="46731" cy="518247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2245" r="-2041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20000" r="-5000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2743992" y="3616306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2984125" y="3792410"/>
            <a:ext cx="46731" cy="518247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832197" y="4405617"/>
            <a:ext cx="159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3019507" y="3792407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6667" r="-7143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4583" r="-208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3781187" y="3791099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3686071" y="4025119"/>
            <a:ext cx="190239" cy="316053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3781187" y="4341164"/>
            <a:ext cx="0" cy="354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906025" y="4124067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6022" y="4124067"/>
                <a:ext cx="45627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09107" y="3334805"/>
            <a:ext cx="0" cy="457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647028" y="4638233"/>
            <a:ext cx="268317" cy="227462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676463" y="3334804"/>
            <a:ext cx="1453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32184" y="4320173"/>
            <a:ext cx="1081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6295036" y="2561770"/>
            <a:ext cx="268317" cy="227462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199 Grupo"/>
          <p:cNvGrpSpPr/>
          <p:nvPr/>
        </p:nvGrpSpPr>
        <p:grpSpPr>
          <a:xfrm>
            <a:off x="7010997" y="3271814"/>
            <a:ext cx="1723839" cy="1390548"/>
            <a:chOff x="8309676" y="2029991"/>
            <a:chExt cx="18771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8000" r="-4000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8017896" y="4567357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4899760" y="4325685"/>
            <a:ext cx="247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7424873" y="5266683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sp>
        <p:nvSpPr>
          <p:cNvPr id="268" name="267 Rectángulo"/>
          <p:cNvSpPr/>
          <p:nvPr/>
        </p:nvSpPr>
        <p:spPr>
          <a:xfrm>
            <a:off x="1039823" y="6050668"/>
            <a:ext cx="193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8357695" y="2516841"/>
            <a:ext cx="1675045" cy="1090856"/>
            <a:chOff x="8362812" y="2359234"/>
            <a:chExt cx="1824054" cy="1198419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860523" y="2714013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523" y="2714013"/>
                  <a:ext cx="280413" cy="23668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362812" y="2912864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812" y="2912864"/>
                  <a:ext cx="319446" cy="2028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500" r="-6250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333" r="-266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7781636" y="3277438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 flipV="1">
            <a:off x="2340185" y="2537666"/>
            <a:ext cx="8963867" cy="11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9328844" y="3602376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9442884" y="3750773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262 Grupo"/>
          <p:cNvGrpSpPr/>
          <p:nvPr/>
        </p:nvGrpSpPr>
        <p:grpSpPr>
          <a:xfrm>
            <a:off x="9785948" y="2548945"/>
            <a:ext cx="2237366" cy="2213635"/>
            <a:chOff x="7195287" y="3353499"/>
            <a:chExt cx="2436403" cy="2431909"/>
          </a:xfrm>
        </p:grpSpPr>
        <p:sp>
          <p:nvSpPr>
            <p:cNvPr id="265" name="264 Rectángulo"/>
            <p:cNvSpPr/>
            <p:nvPr/>
          </p:nvSpPr>
          <p:spPr>
            <a:xfrm>
              <a:off x="7377546" y="4478203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8848437" y="3353499"/>
              <a:ext cx="0" cy="1541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30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3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3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32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31" name="33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5495" r="-329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345 Grupo"/>
          <p:cNvGrpSpPr/>
          <p:nvPr/>
        </p:nvGrpSpPr>
        <p:grpSpPr>
          <a:xfrm>
            <a:off x="107353" y="43920"/>
            <a:ext cx="3012847" cy="2320057"/>
            <a:chOff x="391020" y="544963"/>
            <a:chExt cx="5543550" cy="4887906"/>
          </a:xfrm>
        </p:grpSpPr>
        <p:pic>
          <p:nvPicPr>
            <p:cNvPr id="347" name="Picture 3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3049724" y="544963"/>
                  <a:ext cx="65301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348 CuadroTexto"/>
                <p:cNvSpPr txBox="1"/>
                <p:nvPr/>
              </p:nvSpPr>
              <p:spPr>
                <a:xfrm>
                  <a:off x="212344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349 CuadroTexto"/>
                <p:cNvSpPr txBox="1"/>
                <p:nvPr/>
              </p:nvSpPr>
              <p:spPr>
                <a:xfrm>
                  <a:off x="386911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350 CuadroTexto"/>
                <p:cNvSpPr txBox="1"/>
                <p:nvPr/>
              </p:nvSpPr>
              <p:spPr>
                <a:xfrm>
                  <a:off x="2206572" y="4978971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352 CuadroTexto"/>
                <p:cNvSpPr txBox="1"/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3" name="35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0777430" y="5141148"/>
            <a:ext cx="264277" cy="70257"/>
            <a:chOff x="7529811" y="3713163"/>
            <a:chExt cx="640072" cy="158750"/>
          </a:xfrm>
        </p:grpSpPr>
        <p:cxnSp>
          <p:nvCxnSpPr>
            <p:cNvPr id="35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10895783" y="4710158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0777460" y="5318202"/>
            <a:ext cx="268317" cy="227462"/>
            <a:chOff x="6176852" y="2698817"/>
            <a:chExt cx="292187" cy="249891"/>
          </a:xfrm>
        </p:grpSpPr>
        <p:cxnSp>
          <p:nvCxnSpPr>
            <p:cNvPr id="366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blipFill rotWithShape="1">
                <a:blip r:embed="rId38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0902622" y="4848006"/>
            <a:ext cx="855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blipFill rotWithShape="1">
                <a:blip r:embed="rId39"/>
                <a:stretch>
                  <a:fillRect l="-12500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372 Rectángulo"/>
          <p:cNvSpPr/>
          <p:nvPr/>
        </p:nvSpPr>
        <p:spPr>
          <a:xfrm>
            <a:off x="10631716" y="5895378"/>
            <a:ext cx="115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endParaRPr lang="es-CR" sz="1400" dirty="0" smtClean="0"/>
          </a:p>
          <a:p>
            <a:pPr algn="ctr"/>
            <a:r>
              <a:rPr lang="es-CR" sz="1400" dirty="0" smtClean="0"/>
              <a:t>de Salida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344 CuadroTexto"/>
              <p:cNvSpPr txBox="1"/>
              <p:nvPr/>
            </p:nvSpPr>
            <p:spPr>
              <a:xfrm>
                <a:off x="5163042" y="736967"/>
                <a:ext cx="4416081" cy="6127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345" name="3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42" y="736967"/>
                <a:ext cx="4416081" cy="612796"/>
              </a:xfrm>
              <a:prstGeom prst="rect">
                <a:avLst/>
              </a:prstGeom>
              <a:blipFill rotWithShape="1">
                <a:blip r:embed="rId40"/>
                <a:stretch>
                  <a:fillRect t="-14000" b="-83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4" name="Group 47"/>
          <p:cNvGrpSpPr>
            <a:grpSpLocks/>
          </p:cNvGrpSpPr>
          <p:nvPr/>
        </p:nvGrpSpPr>
        <p:grpSpPr bwMode="auto">
          <a:xfrm>
            <a:off x="9100248" y="3263849"/>
            <a:ext cx="322634" cy="202374"/>
            <a:chOff x="2363" y="1000"/>
            <a:chExt cx="328" cy="188"/>
          </a:xfrm>
        </p:grpSpPr>
        <p:sp>
          <p:nvSpPr>
            <p:cNvPr id="37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7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77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377 Rectángulo"/>
              <p:cNvSpPr/>
              <p:nvPr/>
            </p:nvSpPr>
            <p:spPr>
              <a:xfrm>
                <a:off x="4501974" y="1873192"/>
                <a:ext cx="15445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8</m:t>
                      </m:r>
                      <m:r>
                        <a:rPr lang="es-CR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4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3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74" y="1873192"/>
                <a:ext cx="1544525" cy="307777"/>
              </a:xfrm>
              <a:prstGeom prst="rect">
                <a:avLst/>
              </a:prstGeom>
              <a:blipFill rotWithShape="1">
                <a:blip r:embed="rId4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angular"/>
          <p:cNvCxnSpPr/>
          <p:nvPr/>
        </p:nvCxnSpPr>
        <p:spPr>
          <a:xfrm>
            <a:off x="8680956" y="3281486"/>
            <a:ext cx="412433" cy="111468"/>
          </a:xfrm>
          <a:prstGeom prst="bentConnector3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8836293" y="3521317"/>
                <a:ext cx="4775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93" y="3521317"/>
                <a:ext cx="477503" cy="307777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6 Conector recto de flecha"/>
          <p:cNvCxnSpPr/>
          <p:nvPr/>
        </p:nvCxnSpPr>
        <p:spPr>
          <a:xfrm flipV="1">
            <a:off x="5819337" y="1441792"/>
            <a:ext cx="399826" cy="368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>
            <a:off x="8745295" y="2792947"/>
            <a:ext cx="0" cy="2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6516523" y="523351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Compensación de Frecuencia Interna</a:t>
            </a:r>
            <a:endParaRPr lang="es-CR" dirty="0"/>
          </a:p>
        </p:txBody>
      </p:sp>
      <p:grpSp>
        <p:nvGrpSpPr>
          <p:cNvPr id="2" name="1 Grupo"/>
          <p:cNvGrpSpPr/>
          <p:nvPr/>
        </p:nvGrpSpPr>
        <p:grpSpPr>
          <a:xfrm>
            <a:off x="6808706" y="2087115"/>
            <a:ext cx="3202709" cy="959051"/>
            <a:chOff x="1276099" y="1579282"/>
            <a:chExt cx="3202709" cy="959051"/>
          </a:xfrm>
        </p:grpSpPr>
        <p:grpSp>
          <p:nvGrpSpPr>
            <p:cNvPr id="16" name="15 Grupo"/>
            <p:cNvGrpSpPr/>
            <p:nvPr/>
          </p:nvGrpSpPr>
          <p:grpSpPr>
            <a:xfrm>
              <a:off x="1725001" y="1579282"/>
              <a:ext cx="1753019" cy="959051"/>
              <a:chOff x="1724998" y="1741159"/>
              <a:chExt cx="1753019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6518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 smtClean="0"/>
                    <a:t>-</a:t>
                  </a:r>
                  <a:endParaRPr lang="es-CR" sz="2400" dirty="0"/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/>
              <p:nvPr/>
            </p:nvCxnSpPr>
            <p:spPr>
              <a:xfrm>
                <a:off x="1724998" y="1996014"/>
                <a:ext cx="472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380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505273" y="1914788"/>
                  <a:ext cx="9735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73" y="1914787"/>
                  <a:ext cx="973535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75" r="-625" b="-175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CuadroTexto"/>
                <p:cNvSpPr txBox="1"/>
                <p:nvPr/>
              </p:nvSpPr>
              <p:spPr>
                <a:xfrm>
                  <a:off x="1286103" y="1588300"/>
                  <a:ext cx="4489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3" name="6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098" y="1588300"/>
                  <a:ext cx="448904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63 CuadroTexto"/>
                <p:cNvSpPr txBox="1"/>
                <p:nvPr/>
              </p:nvSpPr>
              <p:spPr>
                <a:xfrm>
                  <a:off x="1276099" y="2026903"/>
                  <a:ext cx="4589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4" name="6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094" y="2026903"/>
                  <a:ext cx="4589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65 Grupo"/>
          <p:cNvGrpSpPr/>
          <p:nvPr/>
        </p:nvGrpSpPr>
        <p:grpSpPr>
          <a:xfrm>
            <a:off x="4430671" y="5262740"/>
            <a:ext cx="7316713" cy="1484766"/>
            <a:chOff x="1604742" y="3930733"/>
            <a:chExt cx="7841722" cy="1749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1614746" y="4013165"/>
                  <a:ext cx="4489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746" y="4013165"/>
                  <a:ext cx="448904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1604742" y="4451768"/>
                  <a:ext cx="4589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742" y="4451768"/>
                  <a:ext cx="458908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29 Rectángulo redondeado"/>
            <p:cNvSpPr/>
            <p:nvPr/>
          </p:nvSpPr>
          <p:spPr>
            <a:xfrm>
              <a:off x="261257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diferencial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4888976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alta Ganancia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716538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Salida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33 Conector recto de flecha"/>
            <p:cNvCxnSpPr>
              <a:stCxn id="30" idx="3"/>
              <a:endCxn id="31" idx="1"/>
            </p:cNvCxnSpPr>
            <p:nvPr/>
          </p:nvCxnSpPr>
          <p:spPr>
            <a:xfrm>
              <a:off x="4132612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6409017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2140507" y="41953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2129662" y="46210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685422" y="4387933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199793" y="4264822"/>
                  <a:ext cx="2466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792" y="4264822"/>
                  <a:ext cx="246670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94">
              <a:extLst>
                <a:ext uri="{FF2B5EF4-FFF2-40B4-BE49-F238E27FC236}">
                  <a16:creationId xmlns:a16="http://schemas.microsoft.com/office/drawing/2014/main" xmlns="" id="{0966BAAB-165E-43D9-B473-79727363905C}"/>
                </a:ext>
              </a:extLst>
            </p:cNvPr>
            <p:cNvGrpSpPr/>
            <p:nvPr/>
          </p:nvGrpSpPr>
          <p:grpSpPr>
            <a:xfrm rot="10800000">
              <a:off x="3153940" y="5222490"/>
              <a:ext cx="401063" cy="68222"/>
              <a:chOff x="7529811" y="3713163"/>
              <a:chExt cx="640072" cy="158750"/>
            </a:xfrm>
          </p:grpSpPr>
          <p:cxnSp>
            <p:nvCxnSpPr>
              <p:cNvPr id="43" name="Straight Connector 95">
                <a:extLst>
                  <a:ext uri="{FF2B5EF4-FFF2-40B4-BE49-F238E27FC236}">
                    <a16:creationId xmlns:a16="http://schemas.microsoft.com/office/drawing/2014/main" xmlns="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96">
                <a:extLst>
                  <a:ext uri="{FF2B5EF4-FFF2-40B4-BE49-F238E27FC236}">
                    <a16:creationId xmlns:a16="http://schemas.microsoft.com/office/drawing/2014/main" xmlns="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97">
                <a:extLst>
                  <a:ext uri="{FF2B5EF4-FFF2-40B4-BE49-F238E27FC236}">
                    <a16:creationId xmlns:a16="http://schemas.microsoft.com/office/drawing/2014/main" xmlns="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98">
                <a:extLst>
                  <a:ext uri="{FF2B5EF4-FFF2-40B4-BE49-F238E27FC236}">
                    <a16:creationId xmlns:a16="http://schemas.microsoft.com/office/drawing/2014/main" xmlns="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9">
                <a:extLst>
                  <a:ext uri="{FF2B5EF4-FFF2-40B4-BE49-F238E27FC236}">
                    <a16:creationId xmlns:a16="http://schemas.microsoft.com/office/drawing/2014/main" xmlns="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0">
                <a:extLst>
                  <a:ext uri="{FF2B5EF4-FFF2-40B4-BE49-F238E27FC236}">
                    <a16:creationId xmlns:a16="http://schemas.microsoft.com/office/drawing/2014/main" xmlns="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01">
                <a:extLst>
                  <a:ext uri="{FF2B5EF4-FFF2-40B4-BE49-F238E27FC236}">
                    <a16:creationId xmlns:a16="http://schemas.microsoft.com/office/drawing/2014/main" xmlns="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02">
                <a:extLst>
                  <a:ext uri="{FF2B5EF4-FFF2-40B4-BE49-F238E27FC236}">
                    <a16:creationId xmlns:a16="http://schemas.microsoft.com/office/drawing/2014/main" xmlns="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03">
                <a:extLst>
                  <a:ext uri="{FF2B5EF4-FFF2-40B4-BE49-F238E27FC236}">
                    <a16:creationId xmlns:a16="http://schemas.microsoft.com/office/drawing/2014/main" xmlns="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874" y="5116978"/>
              <a:ext cx="287437" cy="211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740727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956955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956955" y="5249005"/>
              <a:ext cx="2745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520959" y="5249005"/>
              <a:ext cx="219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306" r="-3604"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51 Grupo"/>
          <p:cNvGrpSpPr/>
          <p:nvPr/>
        </p:nvGrpSpPr>
        <p:grpSpPr>
          <a:xfrm>
            <a:off x="340894" y="892683"/>
            <a:ext cx="4952876" cy="4166942"/>
            <a:chOff x="391020" y="544963"/>
            <a:chExt cx="5543550" cy="4787630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CuadroTexto"/>
                <p:cNvSpPr txBox="1"/>
                <p:nvPr/>
              </p:nvSpPr>
              <p:spPr>
                <a:xfrm>
                  <a:off x="3049724" y="544963"/>
                  <a:ext cx="54464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CuadroTexto"/>
                <p:cNvSpPr txBox="1"/>
                <p:nvPr/>
              </p:nvSpPr>
              <p:spPr>
                <a:xfrm>
                  <a:off x="2123448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58 CuadroTexto"/>
                <p:cNvSpPr txBox="1"/>
                <p:nvPr/>
              </p:nvSpPr>
              <p:spPr>
                <a:xfrm>
                  <a:off x="3869120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60 CuadroTexto"/>
                <p:cNvSpPr txBox="1"/>
                <p:nvPr/>
              </p:nvSpPr>
              <p:spPr>
                <a:xfrm>
                  <a:off x="2206574" y="4978971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CuadroTexto"/>
                <p:cNvSpPr txBox="1"/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66 CuadroTexto"/>
                <p:cNvSpPr txBox="1"/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8 Conector angular"/>
          <p:cNvCxnSpPr/>
          <p:nvPr/>
        </p:nvCxnSpPr>
        <p:spPr>
          <a:xfrm rot="5400000" flipH="1" flipV="1">
            <a:off x="3431243" y="1322873"/>
            <a:ext cx="1623620" cy="393908"/>
          </a:xfrm>
          <a:prstGeom prst="bentConnector3">
            <a:avLst>
              <a:gd name="adj1" fmla="val 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3694586" y="708017"/>
            <a:ext cx="0" cy="129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47"/>
          <p:cNvGrpSpPr>
            <a:grpSpLocks/>
          </p:cNvGrpSpPr>
          <p:nvPr/>
        </p:nvGrpSpPr>
        <p:grpSpPr bwMode="auto">
          <a:xfrm>
            <a:off x="4117373" y="606830"/>
            <a:ext cx="322634" cy="202374"/>
            <a:chOff x="2363" y="1000"/>
            <a:chExt cx="328" cy="188"/>
          </a:xfrm>
        </p:grpSpPr>
        <p:sp>
          <p:nvSpPr>
            <p:cNvPr id="69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70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73" name="72 Conector recto"/>
          <p:cNvCxnSpPr/>
          <p:nvPr/>
        </p:nvCxnSpPr>
        <p:spPr>
          <a:xfrm flipH="1" flipV="1">
            <a:off x="3694586" y="721620"/>
            <a:ext cx="42229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966192" y="285971"/>
                <a:ext cx="58022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92" y="285971"/>
                <a:ext cx="580223" cy="265201"/>
              </a:xfrm>
              <a:prstGeom prst="rect">
                <a:avLst/>
              </a:prstGeom>
              <a:blipFill rotWithShape="1">
                <a:blip r:embed="rId17"/>
                <a:stretch>
                  <a:fillRect l="-8421" r="-3158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76 Conector recto"/>
          <p:cNvCxnSpPr/>
          <p:nvPr/>
        </p:nvCxnSpPr>
        <p:spPr>
          <a:xfrm flipV="1">
            <a:off x="7883526" y="1627040"/>
            <a:ext cx="0" cy="5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flipV="1">
            <a:off x="8347789" y="1621120"/>
            <a:ext cx="0" cy="7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47"/>
          <p:cNvGrpSpPr>
            <a:grpSpLocks/>
          </p:cNvGrpSpPr>
          <p:nvPr/>
        </p:nvGrpSpPr>
        <p:grpSpPr bwMode="auto">
          <a:xfrm>
            <a:off x="8024069" y="1519933"/>
            <a:ext cx="322634" cy="202374"/>
            <a:chOff x="2363" y="1000"/>
            <a:chExt cx="328" cy="188"/>
          </a:xfrm>
        </p:grpSpPr>
        <p:sp>
          <p:nvSpPr>
            <p:cNvPr id="82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Line 46"/>
          <p:cNvSpPr>
            <a:spLocks noChangeShapeType="1"/>
          </p:cNvSpPr>
          <p:nvPr/>
        </p:nvSpPr>
        <p:spPr bwMode="auto">
          <a:xfrm rot="16200000">
            <a:off x="7947708" y="1561243"/>
            <a:ext cx="0" cy="1283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883526" y="1147383"/>
                <a:ext cx="58022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26" y="1147383"/>
                <a:ext cx="580223" cy="265201"/>
              </a:xfrm>
              <a:prstGeom prst="rect">
                <a:avLst/>
              </a:prstGeom>
              <a:blipFill rotWithShape="1">
                <a:blip r:embed="rId18"/>
                <a:stretch>
                  <a:fillRect l="-7368" r="-4211" b="-2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89 Conector recto"/>
          <p:cNvCxnSpPr/>
          <p:nvPr/>
        </p:nvCxnSpPr>
        <p:spPr>
          <a:xfrm flipV="1">
            <a:off x="7957933" y="4496518"/>
            <a:ext cx="0" cy="76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 flipV="1">
            <a:off x="8422196" y="4490597"/>
            <a:ext cx="0" cy="7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7"/>
          <p:cNvGrpSpPr>
            <a:grpSpLocks/>
          </p:cNvGrpSpPr>
          <p:nvPr/>
        </p:nvGrpSpPr>
        <p:grpSpPr bwMode="auto">
          <a:xfrm>
            <a:off x="8098476" y="4389410"/>
            <a:ext cx="322634" cy="202374"/>
            <a:chOff x="2363" y="1000"/>
            <a:chExt cx="328" cy="188"/>
          </a:xfrm>
        </p:grpSpPr>
        <p:sp>
          <p:nvSpPr>
            <p:cNvPr id="93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6" name="Line 46"/>
          <p:cNvSpPr>
            <a:spLocks noChangeShapeType="1"/>
          </p:cNvSpPr>
          <p:nvPr/>
        </p:nvSpPr>
        <p:spPr bwMode="auto">
          <a:xfrm rot="16200000">
            <a:off x="8022115" y="4430720"/>
            <a:ext cx="0" cy="1283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957933" y="4016860"/>
                <a:ext cx="58022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33" y="4016860"/>
                <a:ext cx="580223" cy="265201"/>
              </a:xfrm>
              <a:prstGeom prst="rect">
                <a:avLst/>
              </a:prstGeom>
              <a:blipFill rotWithShape="1">
                <a:blip r:embed="rId19"/>
                <a:stretch>
                  <a:fillRect l="-7292" r="-3125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0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 flipH="1">
            <a:off x="4494089" y="4545982"/>
            <a:ext cx="1885143" cy="1179339"/>
            <a:chOff x="7223220" y="4582991"/>
            <a:chExt cx="207085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42993" y="4791630"/>
                  <a:ext cx="28287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500" r="-75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414086" y="4559464"/>
            <a:ext cx="1926385" cy="1179339"/>
            <a:chOff x="7195287" y="4582991"/>
            <a:chExt cx="2097755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333263" y="6071467"/>
            <a:ext cx="264277" cy="7025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531937" y="5658287"/>
            <a:ext cx="37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:a16="http://schemas.microsoft.com/office/drawing/2014/main" xmlns="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3514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2821" r="-2564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51616" y="5640477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333292" y="6248521"/>
            <a:ext cx="268317" cy="227462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245" r="-4082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889" r="-5556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2245" r="-40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3791699" y="2537662"/>
            <a:ext cx="1592884" cy="2138693"/>
            <a:chOff x="8349970" y="2307066"/>
            <a:chExt cx="1734586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1414940" y="2586413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2719181" y="3429996"/>
            <a:ext cx="160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933188" y="2814971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1838074" y="3048991"/>
            <a:ext cx="190239" cy="316053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1933188" y="3365036"/>
            <a:ext cx="0" cy="1257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340185" y="2548951"/>
            <a:ext cx="0" cy="25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933188" y="2797970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2661333" y="2805458"/>
            <a:ext cx="46731" cy="518247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2245" r="-2041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20000" r="-5000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2743992" y="3616306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2984125" y="3792410"/>
            <a:ext cx="46731" cy="518247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:a16="http://schemas.microsoft.com/office/drawing/2014/main" xmlns="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:a16="http://schemas.microsoft.com/office/drawing/2014/main" xmlns="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:a16="http://schemas.microsoft.com/office/drawing/2014/main" xmlns="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:a16="http://schemas.microsoft.com/office/drawing/2014/main" xmlns="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:a16="http://schemas.microsoft.com/office/drawing/2014/main" xmlns="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:a16="http://schemas.microsoft.com/office/drawing/2014/main" xmlns="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:a16="http://schemas.microsoft.com/office/drawing/2014/main" xmlns="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:a16="http://schemas.microsoft.com/office/drawing/2014/main" xmlns="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:a16="http://schemas.microsoft.com/office/drawing/2014/main" xmlns="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:a16="http://schemas.microsoft.com/office/drawing/2014/main" xmlns="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:a16="http://schemas.microsoft.com/office/drawing/2014/main" xmlns="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:a16="http://schemas.microsoft.com/office/drawing/2014/main" xmlns="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832197" y="4405617"/>
            <a:ext cx="159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:a16="http://schemas.microsoft.com/office/drawing/2014/main" xmlns="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3019507" y="3792407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6667" r="-7143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4583" r="-208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3781187" y="3791099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3686071" y="4025119"/>
            <a:ext cx="190239" cy="316053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:a16="http://schemas.microsoft.com/office/drawing/2014/main" xmlns="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:a16="http://schemas.microsoft.com/office/drawing/2014/main" xmlns="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3781187" y="4341164"/>
            <a:ext cx="0" cy="354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:a16="http://schemas.microsoft.com/office/drawing/2014/main" xmlns="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906025" y="4124067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6022" y="4124067"/>
                <a:ext cx="45627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09107" y="3334805"/>
            <a:ext cx="0" cy="457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647028" y="4638233"/>
            <a:ext cx="268317" cy="227462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676463" y="3334804"/>
            <a:ext cx="1453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32184" y="4320173"/>
            <a:ext cx="1081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6295036" y="2561770"/>
            <a:ext cx="268317" cy="227462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199 Grupo"/>
          <p:cNvGrpSpPr/>
          <p:nvPr/>
        </p:nvGrpSpPr>
        <p:grpSpPr>
          <a:xfrm>
            <a:off x="7010997" y="3271814"/>
            <a:ext cx="1723839" cy="1390548"/>
            <a:chOff x="8309676" y="2029991"/>
            <a:chExt cx="18771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8000" r="-4000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8017896" y="4567357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4899760" y="4325685"/>
            <a:ext cx="247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7424873" y="5266683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sp>
        <p:nvSpPr>
          <p:cNvPr id="268" name="267 Rectángulo"/>
          <p:cNvSpPr/>
          <p:nvPr/>
        </p:nvSpPr>
        <p:spPr>
          <a:xfrm>
            <a:off x="1039823" y="6050668"/>
            <a:ext cx="193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8357753" y="2516841"/>
            <a:ext cx="1674986" cy="1090856"/>
            <a:chOff x="8362876" y="2359234"/>
            <a:chExt cx="1823990" cy="1198419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>
              <a:off x="8784893" y="2662565"/>
              <a:ext cx="0" cy="23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821490" y="2700042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700042"/>
                  <a:ext cx="280413" cy="23668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:a16="http://schemas.microsoft.com/office/drawing/2014/main" xmlns="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362876" y="2912864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876" y="2912864"/>
                  <a:ext cx="319446" cy="2028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500" r="-6250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333" r="-266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7781636" y="3277438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 flipV="1">
            <a:off x="2340185" y="2537666"/>
            <a:ext cx="8963867" cy="11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9328844" y="3602376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:a16="http://schemas.microsoft.com/office/drawing/2014/main" xmlns="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9442884" y="3750773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262 Grupo"/>
          <p:cNvGrpSpPr/>
          <p:nvPr/>
        </p:nvGrpSpPr>
        <p:grpSpPr>
          <a:xfrm>
            <a:off x="9785948" y="2548945"/>
            <a:ext cx="2237366" cy="2213635"/>
            <a:chOff x="7195287" y="3353499"/>
            <a:chExt cx="2436403" cy="2431909"/>
          </a:xfrm>
        </p:grpSpPr>
        <p:sp>
          <p:nvSpPr>
            <p:cNvPr id="265" name="264 Rectángulo"/>
            <p:cNvSpPr/>
            <p:nvPr/>
          </p:nvSpPr>
          <p:spPr>
            <a:xfrm>
              <a:off x="7377546" y="4478203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6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8848437" y="3353499"/>
              <a:ext cx="0" cy="1541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30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33" name="Group 145">
                <a:extLst>
                  <a:ext uri="{FF2B5EF4-FFF2-40B4-BE49-F238E27FC236}">
                    <a16:creationId xmlns:a16="http://schemas.microsoft.com/office/drawing/2014/main" xmlns="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36" name="Straight Connector 146">
                  <a:extLst>
                    <a:ext uri="{FF2B5EF4-FFF2-40B4-BE49-F238E27FC236}">
                      <a16:creationId xmlns:a16="http://schemas.microsoft.com/office/drawing/2014/main" xmlns="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47">
                  <a:extLst>
                    <a:ext uri="{FF2B5EF4-FFF2-40B4-BE49-F238E27FC236}">
                      <a16:creationId xmlns:a16="http://schemas.microsoft.com/office/drawing/2014/main" xmlns="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148">
                  <a:extLst>
                    <a:ext uri="{FF2B5EF4-FFF2-40B4-BE49-F238E27FC236}">
                      <a16:creationId xmlns:a16="http://schemas.microsoft.com/office/drawing/2014/main" xmlns="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149">
                  <a:extLst>
                    <a:ext uri="{FF2B5EF4-FFF2-40B4-BE49-F238E27FC236}">
                      <a16:creationId xmlns:a16="http://schemas.microsoft.com/office/drawing/2014/main" xmlns="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150">
                  <a:extLst>
                    <a:ext uri="{FF2B5EF4-FFF2-40B4-BE49-F238E27FC236}">
                      <a16:creationId xmlns:a16="http://schemas.microsoft.com/office/drawing/2014/main" xmlns="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151">
                  <a:extLst>
                    <a:ext uri="{FF2B5EF4-FFF2-40B4-BE49-F238E27FC236}">
                      <a16:creationId xmlns:a16="http://schemas.microsoft.com/office/drawing/2014/main" xmlns="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152">
                  <a:extLst>
                    <a:ext uri="{FF2B5EF4-FFF2-40B4-BE49-F238E27FC236}">
                      <a16:creationId xmlns:a16="http://schemas.microsoft.com/office/drawing/2014/main" xmlns="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153">
                  <a:extLst>
                    <a:ext uri="{FF2B5EF4-FFF2-40B4-BE49-F238E27FC236}">
                      <a16:creationId xmlns:a16="http://schemas.microsoft.com/office/drawing/2014/main" xmlns="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154">
                  <a:extLst>
                    <a:ext uri="{FF2B5EF4-FFF2-40B4-BE49-F238E27FC236}">
                      <a16:creationId xmlns:a16="http://schemas.microsoft.com/office/drawing/2014/main" xmlns="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6">
                <a:extLst>
                  <a:ext uri="{FF2B5EF4-FFF2-40B4-BE49-F238E27FC236}">
                    <a16:creationId xmlns:a16="http://schemas.microsoft.com/office/drawing/2014/main" xmlns="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32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31" name="33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2" name="Straight Arrow Connector 195">
                <a:extLst>
                  <a:ext uri="{FF2B5EF4-FFF2-40B4-BE49-F238E27FC236}">
                    <a16:creationId xmlns:a16="http://schemas.microsoft.com/office/drawing/2014/main" xmlns="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67">
              <a:extLst>
                <a:ext uri="{FF2B5EF4-FFF2-40B4-BE49-F238E27FC236}">
                  <a16:creationId xmlns:a16="http://schemas.microsoft.com/office/drawing/2014/main" xmlns="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68">
              <a:extLst>
                <a:ext uri="{FF2B5EF4-FFF2-40B4-BE49-F238E27FC236}">
                  <a16:creationId xmlns:a16="http://schemas.microsoft.com/office/drawing/2014/main" xmlns="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47">
              <a:extLst>
                <a:ext uri="{FF2B5EF4-FFF2-40B4-BE49-F238E27FC236}">
                  <a16:creationId xmlns:a16="http://schemas.microsoft.com/office/drawing/2014/main" xmlns="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46">
                  <a:extLst>
                    <a:ext uri="{FF2B5EF4-FFF2-40B4-BE49-F238E27FC236}">
                      <a16:creationId xmlns:a16="http://schemas.microsoft.com/office/drawing/2014/main" xmlns="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5495" r="-329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0777430" y="5141148"/>
            <a:ext cx="264277" cy="70257"/>
            <a:chOff x="7529811" y="3713163"/>
            <a:chExt cx="640072" cy="158750"/>
          </a:xfrm>
        </p:grpSpPr>
        <p:cxnSp>
          <p:nvCxnSpPr>
            <p:cNvPr id="35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218">
            <a:extLst>
              <a:ext uri="{FF2B5EF4-FFF2-40B4-BE49-F238E27FC236}">
                <a16:creationId xmlns:a16="http://schemas.microsoft.com/office/drawing/2014/main" xmlns="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10895783" y="4710158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0777460" y="5318202"/>
            <a:ext cx="268317" cy="227462"/>
            <a:chOff x="6176852" y="2698817"/>
            <a:chExt cx="292187" cy="249891"/>
          </a:xfrm>
        </p:grpSpPr>
        <p:cxnSp>
          <p:nvCxnSpPr>
            <p:cNvPr id="366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185">
                <a:extLst>
                  <a:ext uri="{FF2B5EF4-FFF2-40B4-BE49-F238E27FC236}">
                    <a16:creationId xmlns:a16="http://schemas.microsoft.com/office/drawing/2014/main" xmlns="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blipFill rotWithShape="1">
                <a:blip r:embed="rId38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Connector 125">
            <a:extLst>
              <a:ext uri="{FF2B5EF4-FFF2-40B4-BE49-F238E27FC236}">
                <a16:creationId xmlns:a16="http://schemas.microsoft.com/office/drawing/2014/main" xmlns="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0902622" y="4848006"/>
            <a:ext cx="855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8">
                <a:extLst>
                  <a:ext uri="{FF2B5EF4-FFF2-40B4-BE49-F238E27FC236}">
                    <a16:creationId xmlns:a16="http://schemas.microsoft.com/office/drawing/2014/main" xmlns="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blipFill rotWithShape="1">
                <a:blip r:embed="rId39"/>
                <a:stretch>
                  <a:fillRect l="-12500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372 Rectángulo"/>
          <p:cNvSpPr/>
          <p:nvPr/>
        </p:nvSpPr>
        <p:spPr>
          <a:xfrm>
            <a:off x="10631716" y="5895378"/>
            <a:ext cx="115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endParaRPr lang="es-CR" sz="1400" dirty="0" smtClean="0"/>
          </a:p>
          <a:p>
            <a:pPr algn="ctr"/>
            <a:r>
              <a:rPr lang="es-CR" sz="1400" dirty="0" smtClean="0"/>
              <a:t>de Salida</a:t>
            </a:r>
            <a:endParaRPr lang="es-CR" sz="1400" dirty="0"/>
          </a:p>
        </p:txBody>
      </p:sp>
      <p:grpSp>
        <p:nvGrpSpPr>
          <p:cNvPr id="374" name="Group 47"/>
          <p:cNvGrpSpPr>
            <a:grpSpLocks/>
          </p:cNvGrpSpPr>
          <p:nvPr/>
        </p:nvGrpSpPr>
        <p:grpSpPr bwMode="auto">
          <a:xfrm>
            <a:off x="9100248" y="3263849"/>
            <a:ext cx="322634" cy="202374"/>
            <a:chOff x="2363" y="1000"/>
            <a:chExt cx="328" cy="188"/>
          </a:xfrm>
        </p:grpSpPr>
        <p:sp>
          <p:nvSpPr>
            <p:cNvPr id="37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7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77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377 Rectángulo"/>
              <p:cNvSpPr/>
              <p:nvPr/>
            </p:nvSpPr>
            <p:spPr>
              <a:xfrm>
                <a:off x="4501974" y="1873192"/>
                <a:ext cx="15445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8</m:t>
                      </m:r>
                      <m:r>
                        <a:rPr lang="es-CR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4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3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74" y="1873192"/>
                <a:ext cx="1544525" cy="307777"/>
              </a:xfrm>
              <a:prstGeom prst="rect">
                <a:avLst/>
              </a:prstGeom>
              <a:blipFill rotWithShape="1">
                <a:blip r:embed="rId4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angular"/>
          <p:cNvCxnSpPr/>
          <p:nvPr/>
        </p:nvCxnSpPr>
        <p:spPr>
          <a:xfrm>
            <a:off x="8680956" y="3281486"/>
            <a:ext cx="412433" cy="111468"/>
          </a:xfrm>
          <a:prstGeom prst="bentConnector3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8836293" y="3521317"/>
                <a:ext cx="4775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93" y="3521317"/>
                <a:ext cx="477503" cy="307777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3" y="23743"/>
            <a:ext cx="2353523" cy="233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9" name="378 Conector recto"/>
          <p:cNvCxnSpPr>
            <a:endCxn id="385" idx="0"/>
          </p:cNvCxnSpPr>
          <p:nvPr/>
        </p:nvCxnSpPr>
        <p:spPr>
          <a:xfrm flipV="1">
            <a:off x="8248842" y="1845521"/>
            <a:ext cx="18688" cy="143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1" name="Group 47"/>
          <p:cNvGrpSpPr>
            <a:grpSpLocks/>
          </p:cNvGrpSpPr>
          <p:nvPr/>
        </p:nvGrpSpPr>
        <p:grpSpPr bwMode="auto">
          <a:xfrm>
            <a:off x="8855328" y="1740028"/>
            <a:ext cx="1440049" cy="202374"/>
            <a:chOff x="2363" y="1000"/>
            <a:chExt cx="1464" cy="188"/>
          </a:xfrm>
        </p:grpSpPr>
        <p:sp>
          <p:nvSpPr>
            <p:cNvPr id="382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83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84" name="Line 46"/>
            <p:cNvSpPr>
              <a:spLocks noChangeShapeType="1"/>
            </p:cNvSpPr>
            <p:nvPr/>
          </p:nvSpPr>
          <p:spPr bwMode="auto">
            <a:xfrm rot="16200000">
              <a:off x="3129" y="401"/>
              <a:ext cx="0" cy="13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85" name="Line 46"/>
          <p:cNvSpPr>
            <a:spLocks noChangeShapeType="1"/>
          </p:cNvSpPr>
          <p:nvPr/>
        </p:nvSpPr>
        <p:spPr bwMode="auto">
          <a:xfrm rot="16200000">
            <a:off x="8555341" y="1557710"/>
            <a:ext cx="0" cy="5756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714786" y="1367478"/>
                <a:ext cx="58022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1367478"/>
                <a:ext cx="580223" cy="265201"/>
              </a:xfrm>
              <a:prstGeom prst="rect">
                <a:avLst/>
              </a:prstGeom>
              <a:blipFill rotWithShape="1">
                <a:blip r:embed="rId43"/>
                <a:stretch>
                  <a:fillRect l="-8421" r="-3158" b="-2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angular"/>
          <p:cNvCxnSpPr/>
          <p:nvPr/>
        </p:nvCxnSpPr>
        <p:spPr>
          <a:xfrm rot="5400000" flipH="1" flipV="1">
            <a:off x="8995022" y="2301431"/>
            <a:ext cx="1764392" cy="837502"/>
          </a:xfrm>
          <a:prstGeom prst="bentConnector3">
            <a:avLst>
              <a:gd name="adj1" fmla="val 6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386 Rectángulo"/>
              <p:cNvSpPr/>
              <p:nvPr/>
            </p:nvSpPr>
            <p:spPr>
              <a:xfrm>
                <a:off x="4477906" y="1381113"/>
                <a:ext cx="1578061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  <m:r>
                          <a:rPr lang="es-CR" sz="1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s-CR" sz="1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s-CR" sz="1400" dirty="0" smtClean="0"/>
                  <a:t>+</a:t>
                </a:r>
                <a:r>
                  <a:rPr lang="es-C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𝐶𝑜𝑚𝑝</m:t>
                        </m:r>
                      </m:sub>
                    </m:sSub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87" name="38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06" y="1381113"/>
                <a:ext cx="1578061" cy="324384"/>
              </a:xfrm>
              <a:prstGeom prst="rect">
                <a:avLst/>
              </a:prstGeom>
              <a:blipFill rotWithShape="1">
                <a:blip r:embed="rId44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9193185" y="4212067"/>
            <a:ext cx="0" cy="1556676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476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4768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65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8146" y="565543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826923" y="5073147"/>
            <a:ext cx="3530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  <a:blipFill rotWithShape="1"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27173" y="649093"/>
                <a:ext cx="533229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𝐶𝑎𝑝𝑎𝑐𝑖𝑡𝑎𝑛𝑐𝑖𝑎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𝑑𝑒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𝑀𝑖𝑙𝑙𝑒𝑟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50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𝑖𝑒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=0.1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73" y="649093"/>
                <a:ext cx="5332294" cy="64556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i="1">
                          <a:latin typeface="Cambria Math"/>
                        </a:rPr>
                        <m:t>𝑗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blipFill rotWithShape="1">
                <a:blip r:embed="rId1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772229" y="2777495"/>
                <a:ext cx="2846099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  <a:ea typeface="Cambria Math"/>
                                    </a:rPr>
                                    <m:t>𝑏𝑒</m:t>
                                  </m:r>
                                </m:sub>
                              </m:s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777495"/>
                <a:ext cx="2846099" cy="62966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208761" y="194278"/>
                <a:ext cx="13545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0.8 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1" y="194278"/>
                <a:ext cx="1354538" cy="338554"/>
              </a:xfrm>
              <a:prstGeom prst="rect">
                <a:avLst/>
              </a:prstGeom>
              <a:blipFill rotWithShape="1"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129 Rectángulo"/>
              <p:cNvSpPr/>
              <p:nvPr/>
            </p:nvSpPr>
            <p:spPr>
              <a:xfrm>
                <a:off x="208761" y="649093"/>
                <a:ext cx="1739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8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30" name="1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1" y="649093"/>
                <a:ext cx="1739772" cy="338554"/>
              </a:xfrm>
              <a:prstGeom prst="rect">
                <a:avLst/>
              </a:prstGeom>
              <a:blipFill rotWithShape="1"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136 CuadroTexto"/>
              <p:cNvSpPr txBox="1"/>
              <p:nvPr/>
            </p:nvSpPr>
            <p:spPr>
              <a:xfrm>
                <a:off x="2797654" y="3559208"/>
                <a:ext cx="1967205" cy="762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24.2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37" name="1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54" y="3559208"/>
                <a:ext cx="1967205" cy="76206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Rectángulo"/>
              <p:cNvSpPr/>
              <p:nvPr/>
            </p:nvSpPr>
            <p:spPr>
              <a:xfrm>
                <a:off x="240109" y="1680358"/>
                <a:ext cx="2215286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  <m:r>
                          <a:rPr lang="es-CR" sz="1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s-CR" sz="1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s-CR" sz="1400" dirty="0" smtClean="0"/>
                  <a:t>+</a:t>
                </a:r>
                <a:r>
                  <a:rPr lang="es-C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𝐶𝑜𝑚𝑝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=30</m:t>
                    </m:r>
                    <m:r>
                      <a:rPr lang="es-CR" sz="1400" i="1">
                        <a:latin typeface="Cambria Math"/>
                      </a:rPr>
                      <m:t>𝑝𝑓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138" name="13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09" y="1680358"/>
                <a:ext cx="2215286" cy="324384"/>
              </a:xfrm>
              <a:prstGeom prst="rect">
                <a:avLst/>
              </a:prstGeom>
              <a:blipFill rotWithShape="1"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40109" y="1099280"/>
                <a:ext cx="1492460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𝐶𝑜𝑚𝑝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=30</m:t>
                      </m:r>
                      <m:r>
                        <a:rPr lang="es-CR" sz="1600" b="0" i="1" smtClean="0">
                          <a:latin typeface="Cambria Math"/>
                        </a:rPr>
                        <m:t>𝑝𝑓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09" y="1099280"/>
                <a:ext cx="1492460" cy="357534"/>
              </a:xfrm>
              <a:prstGeom prst="rect">
                <a:avLst/>
              </a:prstGeom>
              <a:blipFill rotWithShape="1">
                <a:blip r:embed="rId2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:a16="http://schemas.microsoft.com/office/drawing/2014/main" xmlns="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/>
              <a:t>Estación de Radio</a:t>
            </a:r>
            <a:br>
              <a:rPr lang="es-CR" dirty="0"/>
            </a:br>
            <a:r>
              <a:rPr lang="es-CR" dirty="0"/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CuadroTexto"/>
          <p:cNvSpPr txBox="1"/>
          <p:nvPr/>
        </p:nvSpPr>
        <p:spPr>
          <a:xfrm>
            <a:off x="4471926" y="4752184"/>
            <a:ext cx="473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¿Cómo hago si quiero usar el LH0024 como amplificador  y no deseo tener problemas de estabilidad? </a:t>
            </a:r>
          </a:p>
          <a:p>
            <a:r>
              <a:rPr lang="es-CR" sz="1400" dirty="0" smtClean="0"/>
              <a:t>¿La única solución posible será que use ganancias del amplificador mayores a 211? 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51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8624482" y="3643364"/>
            <a:ext cx="0" cy="2694082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5794245" y="5264932"/>
            <a:ext cx="302213" cy="465818"/>
            <a:chOff x="5811198" y="5301778"/>
            <a:chExt cx="302213" cy="465818"/>
          </a:xfrm>
        </p:grpSpPr>
        <p:sp>
          <p:nvSpPr>
            <p:cNvPr id="301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2861" y="565498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𝑗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7317" r="-2439" b="-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8" name="337 Grupo"/>
          <p:cNvGrpSpPr/>
          <p:nvPr/>
        </p:nvGrpSpPr>
        <p:grpSpPr>
          <a:xfrm>
            <a:off x="7179640" y="5002148"/>
            <a:ext cx="190239" cy="835206"/>
            <a:chOff x="6782241" y="3118703"/>
            <a:chExt cx="190239" cy="835206"/>
          </a:xfrm>
        </p:grpSpPr>
        <p:cxnSp>
          <p:nvCxnSpPr>
            <p:cNvPr id="33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339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342" name="34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4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42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140601" y="5784228"/>
            <a:ext cx="268317" cy="227462"/>
            <a:chOff x="6176852" y="2698817"/>
            <a:chExt cx="292187" cy="249891"/>
          </a:xfrm>
        </p:grpSpPr>
        <p:cxnSp>
          <p:nvCxnSpPr>
            <p:cNvPr id="34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47"/>
          <p:cNvGrpSpPr>
            <a:grpSpLocks/>
          </p:cNvGrpSpPr>
          <p:nvPr/>
        </p:nvGrpSpPr>
        <p:grpSpPr bwMode="auto">
          <a:xfrm rot="16200000">
            <a:off x="7578380" y="5108206"/>
            <a:ext cx="500022" cy="266311"/>
            <a:chOff x="2154" y="1000"/>
            <a:chExt cx="454" cy="188"/>
          </a:xfrm>
        </p:grpSpPr>
        <p:sp>
          <p:nvSpPr>
            <p:cNvPr id="350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1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2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3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702023" y="5441695"/>
            <a:ext cx="268317" cy="509305"/>
            <a:chOff x="6176852" y="2389183"/>
            <a:chExt cx="292187" cy="559525"/>
          </a:xfrm>
        </p:grpSpPr>
        <p:cxnSp>
          <p:nvCxnSpPr>
            <p:cNvPr id="3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Rectángulo"/>
              <p:cNvSpPr/>
              <p:nvPr/>
            </p:nvSpPr>
            <p:spPr>
              <a:xfrm>
                <a:off x="7889741" y="2026594"/>
                <a:ext cx="16090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50</m:t>
                          </m:r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≫</m:t>
                      </m:r>
                      <m:r>
                        <a:rPr lang="es-CR" sz="1400" i="1">
                          <a:latin typeface="Cambria Math"/>
                        </a:rPr>
                        <m:t>𝑗</m:t>
                      </m:r>
                      <m:r>
                        <a:rPr lang="es-CR" sz="14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00" name="19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41" y="2026594"/>
                <a:ext cx="160909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201 CuadroTexto"/>
              <p:cNvSpPr txBox="1"/>
              <p:nvPr/>
            </p:nvSpPr>
            <p:spPr>
              <a:xfrm>
                <a:off x="2772229" y="2777495"/>
                <a:ext cx="2197717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2" name="2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777495"/>
                <a:ext cx="2197717" cy="62966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202 CuadroTexto"/>
              <p:cNvSpPr txBox="1"/>
              <p:nvPr/>
            </p:nvSpPr>
            <p:spPr>
              <a:xfrm>
                <a:off x="2797654" y="3559208"/>
                <a:ext cx="2405146" cy="781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1.21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3" name="2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54" y="3559208"/>
                <a:ext cx="2405146" cy="78162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203 Rectángulo"/>
              <p:cNvSpPr/>
              <p:nvPr/>
            </p:nvSpPr>
            <p:spPr>
              <a:xfrm>
                <a:off x="10283552" y="4285724"/>
                <a:ext cx="1739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8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4" name="20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552" y="4285724"/>
                <a:ext cx="1739772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205 CuadroTexto"/>
              <p:cNvSpPr txBox="1"/>
              <p:nvPr/>
            </p:nvSpPr>
            <p:spPr>
              <a:xfrm>
                <a:off x="1290194" y="469644"/>
                <a:ext cx="3855863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24.2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1.21</m:t>
                                  </m:r>
                                  <m:r>
                                    <a:rPr lang="es-CR" sz="16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6" name="2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94" y="469644"/>
                <a:ext cx="3855863" cy="78624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7853408" y="5275081"/>
                <a:ext cx="4775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08" y="5275081"/>
                <a:ext cx="477503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Rectángulo"/>
              <p:cNvSpPr/>
              <p:nvPr/>
            </p:nvSpPr>
            <p:spPr>
              <a:xfrm>
                <a:off x="240109" y="1680358"/>
                <a:ext cx="2215286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  <m:r>
                          <a:rPr lang="es-CR" sz="1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s-CR" sz="1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s-CR" sz="1400" dirty="0" smtClean="0"/>
                  <a:t>+</a:t>
                </a:r>
                <a:r>
                  <a:rPr lang="es-C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𝐶𝑜𝑚𝑝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=30</m:t>
                    </m:r>
                    <m:r>
                      <a:rPr lang="es-CR" sz="1400" i="1">
                        <a:latin typeface="Cambria Math"/>
                      </a:rPr>
                      <m:t>𝑝𝑓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207" name="20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09" y="1680358"/>
                <a:ext cx="2215286" cy="324384"/>
              </a:xfrm>
              <a:prstGeom prst="rect">
                <a:avLst/>
              </a:prstGeom>
              <a:blipFill rotWithShape="1">
                <a:blip r:embed="rId25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0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7375686" y="4192852"/>
            <a:ext cx="3645095" cy="1676751"/>
            <a:chOff x="7375686" y="4192852"/>
            <a:chExt cx="3645095" cy="1676751"/>
          </a:xfrm>
        </p:grpSpPr>
        <p:grpSp>
          <p:nvGrpSpPr>
            <p:cNvPr id="7" name="6 Grupo"/>
            <p:cNvGrpSpPr/>
            <p:nvPr/>
          </p:nvGrpSpPr>
          <p:grpSpPr>
            <a:xfrm>
              <a:off x="7375686" y="4192852"/>
              <a:ext cx="3645095" cy="1523005"/>
              <a:chOff x="7375686" y="4192852"/>
              <a:chExt cx="3645095" cy="1523005"/>
            </a:xfrm>
          </p:grpSpPr>
          <p:grpSp>
            <p:nvGrpSpPr>
              <p:cNvPr id="300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752464" y="4192852"/>
                <a:ext cx="268317" cy="666849"/>
                <a:chOff x="6176852" y="2216104"/>
                <a:chExt cx="292187" cy="732604"/>
              </a:xfrm>
            </p:grpSpPr>
            <p:cxnSp>
              <p:nvCxnSpPr>
                <p:cNvPr id="301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216104"/>
                  <a:ext cx="0" cy="6456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9797" y="4192852"/>
                <a:ext cx="14051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99 Grupo"/>
              <p:cNvGrpSpPr/>
              <p:nvPr/>
            </p:nvGrpSpPr>
            <p:grpSpPr>
              <a:xfrm>
                <a:off x="8807782" y="4192852"/>
                <a:ext cx="1719516" cy="1390548"/>
                <a:chOff x="8417080" y="2029991"/>
                <a:chExt cx="1872484" cy="1527662"/>
              </a:xfrm>
            </p:grpSpPr>
            <p:grpSp>
              <p:nvGrpSpPr>
                <p:cNvPr id="102" name="101 Grupo"/>
                <p:cNvGrpSpPr/>
                <p:nvPr/>
              </p:nvGrpSpPr>
              <p:grpSpPr>
                <a:xfrm flipH="1">
                  <a:off x="8686090" y="2641528"/>
                  <a:ext cx="50887" cy="740691"/>
                  <a:chOff x="4755833" y="1260500"/>
                  <a:chExt cx="76507" cy="1100866"/>
                </a:xfrm>
              </p:grpSpPr>
              <p:grpSp>
                <p:nvGrpSpPr>
                  <p:cNvPr id="113" name="Group 145">
                    <a:extLst>
                      <a:ext uri="{FF2B5EF4-FFF2-40B4-BE49-F238E27FC236}">
                        <a16:creationId xmlns="" xmlns:a16="http://schemas.microsoft.com/office/drawing/2014/main" id="{D4DFEF69-D5EF-4D17-986D-88F0AB672E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648919" y="1700258"/>
                    <a:ext cx="290336" cy="76507"/>
                    <a:chOff x="7529811" y="3713163"/>
                    <a:chExt cx="640072" cy="158750"/>
                  </a:xfrm>
                </p:grpSpPr>
                <p:cxnSp>
                  <p:nvCxnSpPr>
                    <p:cNvPr id="116" name="Straight Connector 146">
                      <a:extLst>
                        <a:ext uri="{FF2B5EF4-FFF2-40B4-BE49-F238E27FC236}">
                          <a16:creationId xmlns="" xmlns:a16="http://schemas.microsoft.com/office/drawing/2014/main" id="{72EC81D9-7C63-4999-8E63-2D498181718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29811" y="3802833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47">
                      <a:extLst>
                        <a:ext uri="{FF2B5EF4-FFF2-40B4-BE49-F238E27FC236}">
                          <a16:creationId xmlns="" xmlns:a16="http://schemas.microsoft.com/office/drawing/2014/main" id="{A896A59C-9FB8-4DE1-9B19-278F1BB2713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61221" y="3798142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48">
                      <a:extLst>
                        <a:ext uri="{FF2B5EF4-FFF2-40B4-BE49-F238E27FC236}">
                          <a16:creationId xmlns="" xmlns:a16="http://schemas.microsoft.com/office/drawing/2014/main" id="{4FDF832B-F649-4A46-BBF5-158C163F6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35036" y="3723207"/>
                      <a:ext cx="50052" cy="77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49">
                      <a:extLst>
                        <a:ext uri="{FF2B5EF4-FFF2-40B4-BE49-F238E27FC236}">
                          <a16:creationId xmlns="" xmlns:a16="http://schemas.microsoft.com/office/drawing/2014/main" id="{E7BA4693-9F92-4B5D-8015-3C562B0D0E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5088" y="3713163"/>
                      <a:ext cx="58609" cy="1494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50">
                      <a:extLst>
                        <a:ext uri="{FF2B5EF4-FFF2-40B4-BE49-F238E27FC236}">
                          <a16:creationId xmlns="" xmlns:a16="http://schemas.microsoft.com/office/drawing/2014/main" id="{F341326D-8B53-4754-B1A4-B32A04741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40650" y="3717057"/>
                      <a:ext cx="89851" cy="1421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51">
                      <a:extLst>
                        <a:ext uri="{FF2B5EF4-FFF2-40B4-BE49-F238E27FC236}">
                          <a16:creationId xmlns="" xmlns:a16="http://schemas.microsoft.com/office/drawing/2014/main" id="{DFBE96E3-277E-4309-86A7-520C17B663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27107" y="3723207"/>
                      <a:ext cx="58001" cy="1455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52">
                      <a:extLst>
                        <a:ext uri="{FF2B5EF4-FFF2-40B4-BE49-F238E27FC236}">
                          <a16:creationId xmlns="" xmlns:a16="http://schemas.microsoft.com/office/drawing/2014/main" id="{9A54FBC8-7DC1-4509-95A8-0C4C6639E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78763" y="3723207"/>
                      <a:ext cx="93151" cy="14553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53">
                      <a:extLst>
                        <a:ext uri="{FF2B5EF4-FFF2-40B4-BE49-F238E27FC236}">
                          <a16:creationId xmlns="" xmlns:a16="http://schemas.microsoft.com/office/drawing/2014/main" id="{336FF2B6-1665-4B2B-921E-3F07085A9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8004" y="3723207"/>
                      <a:ext cx="59984" cy="1487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54">
                      <a:extLst>
                        <a:ext uri="{FF2B5EF4-FFF2-40B4-BE49-F238E27FC236}">
                          <a16:creationId xmlns="" xmlns:a16="http://schemas.microsoft.com/office/drawing/2014/main" id="{89BCA865-BD9C-4BA7-B87E-7BE8CC7D1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26782" y="3795989"/>
                      <a:ext cx="38535" cy="747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3687" y="1260500"/>
                    <a:ext cx="0" cy="321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93355" y="1859035"/>
                    <a:ext cx="0" cy="5023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67">
                  <a:extLst>
                    <a:ext uri="{FF2B5EF4-FFF2-40B4-BE49-F238E27FC236}">
                      <a16:creationId xmlns="" xmlns:a16="http://schemas.microsoft.com/office/drawing/2014/main" id="{CD4D9E9B-DC0C-40C2-9097-3968377B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7080" y="2641528"/>
                  <a:ext cx="11351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88">
                      <a:extLst>
                        <a:ext uri="{FF2B5EF4-FFF2-40B4-BE49-F238E27FC236}">
                          <a16:creationId xmlns="" xmlns:a16="http://schemas.microsoft.com/office/drawing/2014/main" id="{06655FCD-4B88-4C83-BB3E-E67C8978FD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𝑖𝑒</m:t>
                                </m:r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5" name="TextBox 18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06655FCD-4B88-4C83-BB3E-E67C8978FD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14583" r="-4167"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endCxn id="111" idx="0"/>
                </p:cNvCxnSpPr>
                <p:nvPr/>
              </p:nvCxnSpPr>
              <p:spPr>
                <a:xfrm>
                  <a:off x="9554056" y="2640091"/>
                  <a:ext cx="0" cy="257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106 Grupo"/>
                <p:cNvGrpSpPr/>
                <p:nvPr/>
              </p:nvGrpSpPr>
              <p:grpSpPr>
                <a:xfrm>
                  <a:off x="9450474" y="2897177"/>
                  <a:ext cx="207163" cy="347217"/>
                  <a:chOff x="2173184" y="3373444"/>
                  <a:chExt cx="308759" cy="516058"/>
                </a:xfrm>
              </p:grpSpPr>
              <p:sp>
                <p:nvSpPr>
                  <p:cNvPr id="111" name="110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112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111" idx="4"/>
                </p:cNvCxnSpPr>
                <p:nvPr/>
              </p:nvCxnSpPr>
              <p:spPr>
                <a:xfrm>
                  <a:off x="9554056" y="3244394"/>
                  <a:ext cx="0" cy="313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10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9459" r="-4054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8876" y="2029991"/>
                  <a:ext cx="0" cy="6115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47">
                  <a:extLst>
                    <a:ext uri="{FF2B5EF4-FFF2-40B4-BE49-F238E27FC236}">
                      <a16:creationId xmlns="" xmlns:a16="http://schemas.microsoft.com/office/drawing/2014/main" id="{CC9920A1-4C43-4BD2-9B16-02E0D7268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20550" y="2707411"/>
                  <a:ext cx="1" cy="288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9716066" y="5488395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26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9149" y="5246723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31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930" r="-422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47"/>
            <p:cNvGrpSpPr>
              <a:grpSpLocks/>
            </p:cNvGrpSpPr>
            <p:nvPr/>
          </p:nvGrpSpPr>
          <p:grpSpPr bwMode="auto">
            <a:xfrm rot="16200000">
              <a:off x="8549272" y="4879610"/>
              <a:ext cx="500022" cy="266311"/>
              <a:chOff x="2154" y="1000"/>
              <a:chExt cx="454" cy="188"/>
            </a:xfrm>
          </p:grpSpPr>
          <p:sp>
            <p:nvSpPr>
              <p:cNvPr id="136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048" r="-4762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47"/>
            <p:cNvGrpSpPr>
              <a:grpSpLocks/>
            </p:cNvGrpSpPr>
            <p:nvPr/>
          </p:nvGrpSpPr>
          <p:grpSpPr bwMode="auto">
            <a:xfrm>
              <a:off x="9083994" y="5294806"/>
              <a:ext cx="770959" cy="266311"/>
              <a:chOff x="1908" y="1000"/>
              <a:chExt cx="700" cy="188"/>
            </a:xfrm>
          </p:grpSpPr>
          <p:sp>
            <p:nvSpPr>
              <p:cNvPr id="144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Line 45"/>
              <p:cNvSpPr>
                <a:spLocks noChangeShapeType="1"/>
              </p:cNvSpPr>
              <p:nvPr/>
            </p:nvSpPr>
            <p:spPr bwMode="auto">
              <a:xfrm rot="5400000">
                <a:off x="2136" y="872"/>
                <a:ext cx="0" cy="455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Rectángulo"/>
                <p:cNvSpPr/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" name="1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152 Rectángulo"/>
                <p:cNvSpPr/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𝑏𝑒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3" name="15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175 Grupo"/>
          <p:cNvGrpSpPr/>
          <p:nvPr/>
        </p:nvGrpSpPr>
        <p:grpSpPr>
          <a:xfrm flipH="1">
            <a:off x="2782066" y="3131419"/>
            <a:ext cx="46730" cy="674211"/>
            <a:chOff x="4755833" y="1260500"/>
            <a:chExt cx="76507" cy="1100866"/>
          </a:xfrm>
        </p:grpSpPr>
        <p:grpSp>
          <p:nvGrpSpPr>
            <p:cNvPr id="187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0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502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232455" y="3131419"/>
            <a:ext cx="23450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881980" y="3522148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80" y="3522148"/>
                <a:ext cx="29335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>
            <a:off x="2905542" y="3191389"/>
            <a:ext cx="1" cy="26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671719" y="3769406"/>
            <a:ext cx="268317" cy="227462"/>
            <a:chOff x="6176852" y="2698817"/>
            <a:chExt cx="292187" cy="249891"/>
          </a:xfrm>
        </p:grpSpPr>
        <p:cxnSp>
          <p:nvCxnSpPr>
            <p:cNvPr id="17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98297" y="2701975"/>
                <a:ext cx="868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1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7" y="2701975"/>
                <a:ext cx="8683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930" r="-4225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47"/>
          <p:cNvGrpSpPr>
            <a:grpSpLocks/>
          </p:cNvGrpSpPr>
          <p:nvPr/>
        </p:nvGrpSpPr>
        <p:grpSpPr bwMode="auto">
          <a:xfrm rot="16200000">
            <a:off x="2195572" y="3342480"/>
            <a:ext cx="661923" cy="266311"/>
            <a:chOff x="2007" y="1000"/>
            <a:chExt cx="601" cy="188"/>
          </a:xfrm>
        </p:grpSpPr>
        <p:sp>
          <p:nvSpPr>
            <p:cNvPr id="162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3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4" name="Line 45"/>
            <p:cNvSpPr>
              <a:spLocks noChangeShapeType="1"/>
            </p:cNvSpPr>
            <p:nvPr/>
          </p:nvSpPr>
          <p:spPr bwMode="auto">
            <a:xfrm rot="5400000">
              <a:off x="2185" y="921"/>
              <a:ext cx="0" cy="355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5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917825" y="319197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25" y="3191977"/>
                <a:ext cx="257506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19048" r="-476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156 Rectángulo"/>
              <p:cNvSpPr/>
              <p:nvPr/>
            </p:nvSpPr>
            <p:spPr>
              <a:xfrm>
                <a:off x="1966647" y="3071108"/>
                <a:ext cx="553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  <a:ea typeface="Cambria Math"/>
                            </a:rPr>
                            <m:t>𝑏𝑒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57" name="15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47" y="3071108"/>
                <a:ext cx="55348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227 CuadroTexto"/>
              <p:cNvSpPr txBox="1"/>
              <p:nvPr/>
            </p:nvSpPr>
            <p:spPr>
              <a:xfrm>
                <a:off x="7933034" y="571176"/>
                <a:ext cx="1121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28" name="2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34" y="571176"/>
                <a:ext cx="112178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532908" y="3793541"/>
            <a:ext cx="278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3577462" y="2968302"/>
                <a:ext cx="3785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62" y="2968302"/>
                <a:ext cx="37856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234 CuadroTexto"/>
              <p:cNvSpPr txBox="1"/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𝜏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     (</m:t>
                      </m:r>
                      <m:r>
                        <a:rPr lang="es-CR" sz="1600" b="0" i="1" smtClean="0">
                          <a:latin typeface="Cambria Math"/>
                        </a:rPr>
                        <m:t>𝑑𝑖𝑜𝑑𝑜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𝑝𝑜𝑙𝑎𝑟𝑖𝑧𝑎𝑑𝑜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𝑓𝑎𝑣𝑜𝑟</m:t>
                      </m:r>
                      <m:r>
                        <a:rPr lang="es-C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5" name="23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6" name="23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980962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  <a:ea typeface="+mn-ea"/>
                                  </a:rPr>
                                  <m:t>0.4 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6" name="23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80143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7"/>
                          <a:stretch>
                            <a:fillRect l="-1031" t="-2000" r="-1144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7"/>
                          <a:stretch>
                            <a:fillRect l="-88288" t="-2000" b="-10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7"/>
                          <a:stretch>
                            <a:fillRect l="-1031" t="-102000" r="-114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7"/>
                          <a:stretch>
                            <a:fillRect l="-88288" t="-1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236 Rectángulo"/>
              <p:cNvSpPr/>
              <p:nvPr/>
            </p:nvSpPr>
            <p:spPr>
              <a:xfrm>
                <a:off x="9519136" y="2446159"/>
                <a:ext cx="16641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𝑏𝑒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0.016 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7" name="23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6" y="2446159"/>
                <a:ext cx="1664174" cy="338554"/>
              </a:xfrm>
              <a:prstGeom prst="rect">
                <a:avLst/>
              </a:prstGeom>
              <a:blipFill rotWithShape="1"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237 CuadroTexto"/>
              <p:cNvSpPr txBox="1"/>
              <p:nvPr/>
            </p:nvSpPr>
            <p:spPr>
              <a:xfrm>
                <a:off x="1848769" y="4200550"/>
                <a:ext cx="2470163" cy="598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8" name="2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69" y="4200550"/>
                <a:ext cx="2470163" cy="5981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238 CuadroTexto"/>
              <p:cNvSpPr txBox="1"/>
              <p:nvPr/>
            </p:nvSpPr>
            <p:spPr>
              <a:xfrm>
                <a:off x="1874194" y="4982263"/>
                <a:ext cx="2752805" cy="741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20.83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2.5</m:t>
                          </m:r>
                          <m:r>
                            <a:rPr lang="es-CR" sz="1600" i="1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94" y="4982263"/>
                <a:ext cx="2752805" cy="74129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716066" y="3153051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66" y="3153051"/>
                <a:ext cx="984052" cy="215444"/>
              </a:xfrm>
              <a:prstGeom prst="rect">
                <a:avLst/>
              </a:prstGeom>
              <a:blipFill rotWithShape="1">
                <a:blip r:embed="rId21"/>
                <a:stretch>
                  <a:fillRect l="-4348" r="-4348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1451641" y="1380629"/>
                <a:ext cx="4872359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24.2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1.21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3.34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41" y="1380629"/>
                <a:ext cx="4872359" cy="69929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291581" y="1222051"/>
                <a:ext cx="4872359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24.2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1.21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3.34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" y="1222051"/>
                <a:ext cx="4872359" cy="6992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647986" y="329773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Compensación de Frecuencia Interna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01" y="329773"/>
            <a:ext cx="4053728" cy="601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1" name="150 Conector recto"/>
          <p:cNvCxnSpPr/>
          <p:nvPr/>
        </p:nvCxnSpPr>
        <p:spPr>
          <a:xfrm flipV="1">
            <a:off x="3146312" y="5027664"/>
            <a:ext cx="0" cy="51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/>
          <p:nvPr/>
        </p:nvCxnSpPr>
        <p:spPr>
          <a:xfrm flipV="1">
            <a:off x="3628541" y="4763804"/>
            <a:ext cx="0" cy="7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870855" y="5758275"/>
                <a:ext cx="1367490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=30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55" y="5758275"/>
                <a:ext cx="1367490" cy="265201"/>
              </a:xfrm>
              <a:prstGeom prst="rect">
                <a:avLst/>
              </a:prstGeom>
              <a:blipFill rotWithShape="1">
                <a:blip r:embed="rId4"/>
                <a:stretch>
                  <a:fillRect l="-3125" r="-3571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166 Grupo"/>
          <p:cNvGrpSpPr/>
          <p:nvPr/>
        </p:nvGrpSpPr>
        <p:grpSpPr>
          <a:xfrm>
            <a:off x="1911381" y="4110928"/>
            <a:ext cx="2641493" cy="959051"/>
            <a:chOff x="1097912" y="1741159"/>
            <a:chExt cx="2641493" cy="959051"/>
          </a:xfrm>
        </p:grpSpPr>
        <p:grpSp>
          <p:nvGrpSpPr>
            <p:cNvPr id="168" name="16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81" name="180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181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183" name="182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70" name="16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178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184 CuadroTexto"/>
              <p:cNvSpPr txBox="1"/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5" name="1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185 CuadroTexto"/>
              <p:cNvSpPr txBox="1"/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6" name="1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198 CuadroTexto"/>
              <p:cNvSpPr txBox="1"/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9" name="1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CuadroTexto"/>
              <p:cNvSpPr txBox="1"/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0" name="1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200 Conector recto"/>
          <p:cNvCxnSpPr/>
          <p:nvPr/>
        </p:nvCxnSpPr>
        <p:spPr>
          <a:xfrm flipV="1">
            <a:off x="4167267" y="3725645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905290" y="4379557"/>
            <a:ext cx="292187" cy="249891"/>
            <a:chOff x="6176852" y="2698817"/>
            <a:chExt cx="292187" cy="249891"/>
          </a:xfrm>
        </p:grpSpPr>
        <p:cxnSp>
          <p:nvCxnSpPr>
            <p:cNvPr id="20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36197" y="4306592"/>
            <a:ext cx="379078" cy="97028"/>
            <a:chOff x="2428859" y="6033846"/>
            <a:chExt cx="503238" cy="152658"/>
          </a:xfrm>
        </p:grpSpPr>
        <p:sp>
          <p:nvSpPr>
            <p:cNvPr id="209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0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16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5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18" name="217 Conector recto"/>
          <p:cNvCxnSpPr/>
          <p:nvPr/>
        </p:nvCxnSpPr>
        <p:spPr>
          <a:xfrm>
            <a:off x="1051384" y="4379110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019651" y="3654388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30" name="229 Conector recto"/>
          <p:cNvCxnSpPr/>
          <p:nvPr/>
        </p:nvCxnSpPr>
        <p:spPr>
          <a:xfrm>
            <a:off x="2516888" y="3725644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 flipV="1">
            <a:off x="2510597" y="3731874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>
            <a:off x="3398702" y="3713515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flipV="1">
            <a:off x="2469406" y="4772761"/>
            <a:ext cx="0" cy="50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436468" y="4461493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47"/>
          <p:cNvGrpSpPr>
            <a:grpSpLocks/>
          </p:cNvGrpSpPr>
          <p:nvPr/>
        </p:nvGrpSpPr>
        <p:grpSpPr bwMode="auto">
          <a:xfrm>
            <a:off x="3302557" y="5434760"/>
            <a:ext cx="322634" cy="202374"/>
            <a:chOff x="2363" y="1000"/>
            <a:chExt cx="328" cy="188"/>
          </a:xfrm>
        </p:grpSpPr>
        <p:sp>
          <p:nvSpPr>
            <p:cNvPr id="24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4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8" name="Line 46"/>
          <p:cNvSpPr>
            <a:spLocks noChangeShapeType="1"/>
          </p:cNvSpPr>
          <p:nvPr/>
        </p:nvSpPr>
        <p:spPr bwMode="auto">
          <a:xfrm rot="16200000">
            <a:off x="3226196" y="5476070"/>
            <a:ext cx="0" cy="1283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95" y="262501"/>
            <a:ext cx="5659430" cy="64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647986" y="329773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Compensación de Frecuencia Interna</a:t>
            </a:r>
            <a:endParaRPr lang="es-CR" dirty="0"/>
          </a:p>
        </p:txBody>
      </p:sp>
      <p:cxnSp>
        <p:nvCxnSpPr>
          <p:cNvPr id="151" name="150 Conector recto"/>
          <p:cNvCxnSpPr/>
          <p:nvPr/>
        </p:nvCxnSpPr>
        <p:spPr>
          <a:xfrm flipV="1">
            <a:off x="3146312" y="5027664"/>
            <a:ext cx="0" cy="51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/>
          <p:nvPr/>
        </p:nvCxnSpPr>
        <p:spPr>
          <a:xfrm flipV="1">
            <a:off x="3628541" y="4763804"/>
            <a:ext cx="0" cy="7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175830" y="5672671"/>
                <a:ext cx="58022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30" y="5672671"/>
                <a:ext cx="580223" cy="265201"/>
              </a:xfrm>
              <a:prstGeom prst="rect">
                <a:avLst/>
              </a:prstGeom>
              <a:blipFill rotWithShape="1">
                <a:blip r:embed="rId3"/>
                <a:stretch>
                  <a:fillRect l="-8421" r="-3158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166 Grupo"/>
          <p:cNvGrpSpPr/>
          <p:nvPr/>
        </p:nvGrpSpPr>
        <p:grpSpPr>
          <a:xfrm>
            <a:off x="1911381" y="4110928"/>
            <a:ext cx="2641493" cy="959051"/>
            <a:chOff x="1097912" y="1741159"/>
            <a:chExt cx="2641493" cy="959051"/>
          </a:xfrm>
        </p:grpSpPr>
        <p:grpSp>
          <p:nvGrpSpPr>
            <p:cNvPr id="168" name="16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81" name="180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181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183" name="182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70" name="16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178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184 CuadroTexto"/>
              <p:cNvSpPr txBox="1"/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5" name="1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185 CuadroTexto"/>
              <p:cNvSpPr txBox="1"/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6" name="1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198 CuadroTexto"/>
              <p:cNvSpPr txBox="1"/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9" name="1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CuadroTexto"/>
              <p:cNvSpPr txBox="1"/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0" name="1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200 Conector recto"/>
          <p:cNvCxnSpPr/>
          <p:nvPr/>
        </p:nvCxnSpPr>
        <p:spPr>
          <a:xfrm flipV="1">
            <a:off x="4167267" y="3725645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905290" y="4379557"/>
            <a:ext cx="292187" cy="249891"/>
            <a:chOff x="6176852" y="2698817"/>
            <a:chExt cx="292187" cy="249891"/>
          </a:xfrm>
        </p:grpSpPr>
        <p:cxnSp>
          <p:nvCxnSpPr>
            <p:cNvPr id="20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36197" y="4306592"/>
            <a:ext cx="379078" cy="97028"/>
            <a:chOff x="2428859" y="6033846"/>
            <a:chExt cx="503238" cy="152658"/>
          </a:xfrm>
        </p:grpSpPr>
        <p:sp>
          <p:nvSpPr>
            <p:cNvPr id="209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0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16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5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18" name="217 Conector recto"/>
          <p:cNvCxnSpPr/>
          <p:nvPr/>
        </p:nvCxnSpPr>
        <p:spPr>
          <a:xfrm>
            <a:off x="1051384" y="4379110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019651" y="3654388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30" name="229 Conector recto"/>
          <p:cNvCxnSpPr/>
          <p:nvPr/>
        </p:nvCxnSpPr>
        <p:spPr>
          <a:xfrm>
            <a:off x="2516888" y="3725644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 flipV="1">
            <a:off x="2510597" y="3731874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>
            <a:off x="3398702" y="3713515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flipV="1">
            <a:off x="2469406" y="4772761"/>
            <a:ext cx="0" cy="50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436468" y="4461493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727930" y="1119622"/>
                <a:ext cx="401391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200000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0" y="1119622"/>
                <a:ext cx="4013919" cy="383054"/>
              </a:xfrm>
              <a:prstGeom prst="rect">
                <a:avLst/>
              </a:prstGeom>
              <a:blipFill rotWithShape="1">
                <a:blip r:embed="rId11"/>
                <a:stretch>
                  <a:fillRect l="-303" t="-28571" b="-11746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643376" y="4303288"/>
                <a:ext cx="3038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𝐾𝐻𝑧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76" y="4303288"/>
                <a:ext cx="303801" cy="169277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12000"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"/>
          <p:cNvCxnSpPr/>
          <p:nvPr/>
        </p:nvCxnSpPr>
        <p:spPr>
          <a:xfrm>
            <a:off x="6791325" y="6096000"/>
            <a:ext cx="50039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H="1" flipV="1">
            <a:off x="10391775" y="2362200"/>
            <a:ext cx="1" cy="373380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 flipV="1">
            <a:off x="9896476" y="1685925"/>
            <a:ext cx="0" cy="399109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67 Rectángulo"/>
              <p:cNvSpPr/>
              <p:nvPr/>
            </p:nvSpPr>
            <p:spPr>
              <a:xfrm>
                <a:off x="609114" y="2613903"/>
                <a:ext cx="1895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3.4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8" name="6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4" y="2613903"/>
                <a:ext cx="1895262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4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36" y="317824"/>
            <a:ext cx="5425064" cy="636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3">
            <a:extLst>
              <a:ext uri="{FF2B5EF4-FFF2-40B4-BE49-F238E27FC236}">
                <a16:creationId xmlns:a16="http://schemas.microsoft.com/office/drawing/2014/main" xmlns="" id="{E02EA1A8-84AE-490C-A954-576D2AF4371A}"/>
              </a:ext>
            </a:extLst>
          </p:cNvPr>
          <p:cNvSpPr txBox="1"/>
          <p:nvPr/>
        </p:nvSpPr>
        <p:spPr>
          <a:xfrm>
            <a:off x="647986" y="329773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Compensación de Frecuencia Interna</a:t>
            </a:r>
            <a:endParaRPr lang="es-CR" dirty="0"/>
          </a:p>
        </p:txBody>
      </p:sp>
      <p:cxnSp>
        <p:nvCxnSpPr>
          <p:cNvPr id="151" name="150 Conector recto"/>
          <p:cNvCxnSpPr/>
          <p:nvPr/>
        </p:nvCxnSpPr>
        <p:spPr>
          <a:xfrm flipV="1">
            <a:off x="3146312" y="5027664"/>
            <a:ext cx="0" cy="51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/>
          <p:nvPr/>
        </p:nvCxnSpPr>
        <p:spPr>
          <a:xfrm flipV="1">
            <a:off x="3628541" y="4763804"/>
            <a:ext cx="0" cy="7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870855" y="5758275"/>
                <a:ext cx="1367490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𝐶𝑜𝑚𝑝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=20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55" y="5758275"/>
                <a:ext cx="1367490" cy="265201"/>
              </a:xfrm>
              <a:prstGeom prst="rect">
                <a:avLst/>
              </a:prstGeom>
              <a:blipFill rotWithShape="1">
                <a:blip r:embed="rId3"/>
                <a:stretch>
                  <a:fillRect l="-3125" r="-3571" b="-25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166 Grupo"/>
          <p:cNvGrpSpPr/>
          <p:nvPr/>
        </p:nvGrpSpPr>
        <p:grpSpPr>
          <a:xfrm>
            <a:off x="1911381" y="4110928"/>
            <a:ext cx="2641493" cy="959051"/>
            <a:chOff x="1097912" y="1741159"/>
            <a:chExt cx="2641493" cy="959051"/>
          </a:xfrm>
        </p:grpSpPr>
        <p:grpSp>
          <p:nvGrpSpPr>
            <p:cNvPr id="168" name="16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81" name="180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181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183" name="182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70" name="16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178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184 CuadroTexto"/>
              <p:cNvSpPr txBox="1"/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5" name="1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39" y="4110928"/>
                <a:ext cx="382412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185 CuadroTexto"/>
              <p:cNvSpPr txBox="1"/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6" name="1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52" y="4763804"/>
                <a:ext cx="38997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198 CuadroTexto"/>
              <p:cNvSpPr txBox="1"/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9" name="1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39" y="3970385"/>
                <a:ext cx="41825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CuadroTexto"/>
              <p:cNvSpPr txBox="1"/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0" name="19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78" y="3345983"/>
                <a:ext cx="4140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200 Conector recto"/>
          <p:cNvCxnSpPr/>
          <p:nvPr/>
        </p:nvCxnSpPr>
        <p:spPr>
          <a:xfrm flipV="1">
            <a:off x="4167267" y="3725645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905290" y="4379557"/>
            <a:ext cx="292187" cy="249891"/>
            <a:chOff x="6176852" y="2698817"/>
            <a:chExt cx="292187" cy="249891"/>
          </a:xfrm>
        </p:grpSpPr>
        <p:cxnSp>
          <p:nvCxnSpPr>
            <p:cNvPr id="203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12" y="5290461"/>
                <a:ext cx="4079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36197" y="4306592"/>
            <a:ext cx="379078" cy="97028"/>
            <a:chOff x="2428859" y="6033846"/>
            <a:chExt cx="503238" cy="152658"/>
          </a:xfrm>
        </p:grpSpPr>
        <p:sp>
          <p:nvSpPr>
            <p:cNvPr id="209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0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11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16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3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4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5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18" name="217 Conector recto"/>
          <p:cNvCxnSpPr/>
          <p:nvPr/>
        </p:nvCxnSpPr>
        <p:spPr>
          <a:xfrm>
            <a:off x="1051384" y="4379110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019651" y="3654388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2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27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3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4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5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6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30" name="229 Conector recto"/>
          <p:cNvCxnSpPr/>
          <p:nvPr/>
        </p:nvCxnSpPr>
        <p:spPr>
          <a:xfrm>
            <a:off x="2516888" y="3725644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 flipV="1">
            <a:off x="2510597" y="3731874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>
            <a:off x="3398702" y="3713515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flipV="1">
            <a:off x="2469406" y="4772761"/>
            <a:ext cx="0" cy="50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id="{710A64C4-7154-49B0-9641-7B736C25CAC6}"/>
                  </a:ext>
                </a:extLst>
              </p:cNvPr>
              <p:cNvSpPr/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0A64C4-7154-49B0-9641-7B736C25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74" y="4344883"/>
                <a:ext cx="1495602" cy="4703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id="{E8E55628-B0CB-4C69-A4AE-7FE96EBDBCE2}"/>
                  </a:ext>
                </a:extLst>
              </p:cNvPr>
              <p:cNvSpPr/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2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9" y="5282567"/>
                <a:ext cx="1468543" cy="4694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66">
            <a:extLst>
              <a:ext uri="{FF2B5EF4-FFF2-40B4-BE49-F238E27FC236}">
                <a16:creationId xmlns:a16="http://schemas.microsoft.com/office/drawing/2014/main" xmlns="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436468" y="4461493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47"/>
          <p:cNvGrpSpPr>
            <a:grpSpLocks/>
          </p:cNvGrpSpPr>
          <p:nvPr/>
        </p:nvGrpSpPr>
        <p:grpSpPr bwMode="auto">
          <a:xfrm>
            <a:off x="3302557" y="5434760"/>
            <a:ext cx="322634" cy="202374"/>
            <a:chOff x="2363" y="1000"/>
            <a:chExt cx="328" cy="188"/>
          </a:xfrm>
        </p:grpSpPr>
        <p:sp>
          <p:nvSpPr>
            <p:cNvPr id="24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4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8" name="Line 46"/>
          <p:cNvSpPr>
            <a:spLocks noChangeShapeType="1"/>
          </p:cNvSpPr>
          <p:nvPr/>
        </p:nvSpPr>
        <p:spPr bwMode="auto">
          <a:xfrm rot="16200000">
            <a:off x="3226196" y="5476070"/>
            <a:ext cx="0" cy="1283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727930" y="1119622"/>
                <a:ext cx="3685432" cy="37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200000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5.1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0" y="1119622"/>
                <a:ext cx="3685432" cy="379271"/>
              </a:xfrm>
              <a:prstGeom prst="rect">
                <a:avLst/>
              </a:prstGeom>
              <a:blipFill rotWithShape="1">
                <a:blip r:embed="rId11"/>
                <a:stretch>
                  <a:fillRect l="-331" t="-29032" b="-12096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643376" y="4303288"/>
                <a:ext cx="3038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𝐾𝐻𝑧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76" y="4303288"/>
                <a:ext cx="303801" cy="169277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12000"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9630888" y="1917865"/>
                <a:ext cx="1273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−20</m:t>
                      </m:r>
                      <m:r>
                        <a:rPr lang="es-CR" sz="1200" b="0" i="1" smtClean="0">
                          <a:latin typeface="Cambria Math"/>
                        </a:rPr>
                        <m:t>𝑑𝑏</m:t>
                      </m:r>
                      <m:r>
                        <a:rPr lang="es-CR" sz="1200" b="0" i="1" smtClean="0">
                          <a:latin typeface="Cambria Math"/>
                        </a:rPr>
                        <m:t>/</m:t>
                      </m:r>
                      <m:r>
                        <a:rPr lang="es-CR" sz="1200" b="0" i="1" smtClean="0">
                          <a:latin typeface="Cambria Math"/>
                        </a:rPr>
                        <m:t>𝐷𝑒𝑐𝑎𝑑𝑎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888" y="1917865"/>
                <a:ext cx="1273875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F32C14-20B4-45BB-83A1-19A05A90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7" y="954618"/>
            <a:ext cx="7077057" cy="47326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0E956636-FFF1-4C85-8198-045038A27C8E}"/>
              </a:ext>
            </a:extLst>
          </p:cNvPr>
          <p:cNvSpPr/>
          <p:nvPr/>
        </p:nvSpPr>
        <p:spPr>
          <a:xfrm>
            <a:off x="4523874" y="2535015"/>
            <a:ext cx="697831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1C7C09F-380D-47A2-A558-1E9DC6199223}"/>
              </a:ext>
            </a:extLst>
          </p:cNvPr>
          <p:cNvSpPr txBox="1"/>
          <p:nvPr/>
        </p:nvSpPr>
        <p:spPr>
          <a:xfrm>
            <a:off x="228600" y="128087"/>
            <a:ext cx="464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Amplificadores Operacionales en Frecuencia compensados Internamente de Fábrica </a:t>
            </a:r>
            <a:endParaRPr lang="es-C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7D95B6-59E9-4D87-AF11-7C1A720B518A}"/>
              </a:ext>
            </a:extLst>
          </p:cNvPr>
          <p:cNvSpPr txBox="1"/>
          <p:nvPr/>
        </p:nvSpPr>
        <p:spPr>
          <a:xfrm>
            <a:off x="5613227" y="2665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LM741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F9C6B8-8B0B-4C60-9B8F-9CB95FDE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6" y="128087"/>
            <a:ext cx="3152775" cy="326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473E024-1577-4933-A998-18641208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56" y="3495675"/>
            <a:ext cx="3162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6B62D4-3046-4FDC-B860-0278E65B63BC}"/>
              </a:ext>
            </a:extLst>
          </p:cNvPr>
          <p:cNvSpPr txBox="1"/>
          <p:nvPr/>
        </p:nvSpPr>
        <p:spPr>
          <a:xfrm>
            <a:off x="5613227" y="26658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LF 353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55DAAF-BC8F-4532-813B-08D4C75F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22" y="1251284"/>
            <a:ext cx="7083118" cy="48005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FA6864C4-DF8C-4FD6-B7FF-1420A9A3558F}"/>
              </a:ext>
            </a:extLst>
          </p:cNvPr>
          <p:cNvSpPr/>
          <p:nvPr/>
        </p:nvSpPr>
        <p:spPr>
          <a:xfrm>
            <a:off x="7170821" y="3224464"/>
            <a:ext cx="757989" cy="634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709453-52FA-41C6-BA40-B93BB17A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" y="2106474"/>
            <a:ext cx="3773905" cy="3554884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41C7C09F-380D-47A2-A558-1E9DC6199223}"/>
              </a:ext>
            </a:extLst>
          </p:cNvPr>
          <p:cNvSpPr txBox="1"/>
          <p:nvPr/>
        </p:nvSpPr>
        <p:spPr>
          <a:xfrm>
            <a:off x="228600" y="128087"/>
            <a:ext cx="386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Amplificadores Operacionales en Frecuencia compensados Internamente de Fábrica 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13269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3D38B5-C40C-4D57-AC38-AF6F8616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4" y="2881313"/>
            <a:ext cx="4849948" cy="3817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9E28B-B287-4D71-AC0E-BA8AE211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281" y="168017"/>
            <a:ext cx="3771900" cy="2524125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352426" y="1430079"/>
            <a:ext cx="5610225" cy="4400550"/>
            <a:chOff x="699489" y="1430079"/>
            <a:chExt cx="5610225" cy="4400550"/>
          </a:xfrm>
        </p:grpSpPr>
        <p:pic>
          <p:nvPicPr>
            <p:cNvPr id="6" name="5 Imagen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89" y="1430079"/>
              <a:ext cx="5610225" cy="4400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47"/>
            <p:cNvGrpSpPr>
              <a:grpSpLocks/>
            </p:cNvGrpSpPr>
            <p:nvPr/>
          </p:nvGrpSpPr>
          <p:grpSpPr bwMode="auto">
            <a:xfrm rot="5400000">
              <a:off x="3560736" y="4426121"/>
              <a:ext cx="322634" cy="202374"/>
              <a:chOff x="2363" y="1000"/>
              <a:chExt cx="328" cy="188"/>
            </a:xfrm>
          </p:grpSpPr>
          <p:sp>
            <p:nvSpPr>
              <p:cNvPr id="9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46"/>
              <p:cNvSpPr>
                <a:spLocks noChangeShapeType="1"/>
              </p:cNvSpPr>
              <p:nvPr/>
            </p:nvSpPr>
            <p:spPr bwMode="auto">
              <a:xfrm rot="16200000">
                <a:off x="2561" y="969"/>
                <a:ext cx="0" cy="2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11 Conector angular"/>
            <p:cNvCxnSpPr/>
            <p:nvPr/>
          </p:nvCxnSpPr>
          <p:spPr>
            <a:xfrm rot="10800000" flipV="1">
              <a:off x="3722054" y="4161492"/>
              <a:ext cx="361914" cy="190389"/>
            </a:xfrm>
            <a:prstGeom prst="bentConnector3">
              <a:avLst>
                <a:gd name="adj1" fmla="val 100908"/>
              </a:avLst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endCxn id="11" idx="1"/>
            </p:cNvCxnSpPr>
            <p:nvPr/>
          </p:nvCxnSpPr>
          <p:spPr>
            <a:xfrm flipH="1">
              <a:off x="3716133" y="4689117"/>
              <a:ext cx="3673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un capacitor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610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228070" y="6465819"/>
            <a:ext cx="4182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*</a:t>
            </a:r>
            <a:r>
              <a:rPr lang="es-CR" sz="1400" dirty="0"/>
              <a:t>Ver documento: LH0024 Compensación en frecuencia</a:t>
            </a:r>
          </a:p>
        </p:txBody>
      </p:sp>
    </p:spTree>
    <p:extLst>
      <p:ext uri="{BB962C8B-B14F-4D97-AF65-F5344CB8AC3E}">
        <p14:creationId xmlns:p14="http://schemas.microsoft.com/office/powerpoint/2010/main" val="20919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352426" y="1430079"/>
            <a:ext cx="5610225" cy="4400550"/>
            <a:chOff x="699489" y="1430079"/>
            <a:chExt cx="5610225" cy="4400550"/>
          </a:xfrm>
        </p:grpSpPr>
        <p:pic>
          <p:nvPicPr>
            <p:cNvPr id="6" name="5 Imagen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89" y="1430079"/>
              <a:ext cx="5610225" cy="4400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47"/>
            <p:cNvGrpSpPr>
              <a:grpSpLocks/>
            </p:cNvGrpSpPr>
            <p:nvPr/>
          </p:nvGrpSpPr>
          <p:grpSpPr bwMode="auto">
            <a:xfrm rot="5400000">
              <a:off x="3560736" y="4426121"/>
              <a:ext cx="322634" cy="202374"/>
              <a:chOff x="2363" y="1000"/>
              <a:chExt cx="328" cy="188"/>
            </a:xfrm>
          </p:grpSpPr>
          <p:sp>
            <p:nvSpPr>
              <p:cNvPr id="9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46"/>
              <p:cNvSpPr>
                <a:spLocks noChangeShapeType="1"/>
              </p:cNvSpPr>
              <p:nvPr/>
            </p:nvSpPr>
            <p:spPr bwMode="auto">
              <a:xfrm rot="16200000">
                <a:off x="2561" y="969"/>
                <a:ext cx="0" cy="2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11 Conector angular"/>
            <p:cNvCxnSpPr/>
            <p:nvPr/>
          </p:nvCxnSpPr>
          <p:spPr>
            <a:xfrm rot="10800000" flipV="1">
              <a:off x="3722054" y="4161492"/>
              <a:ext cx="361914" cy="190389"/>
            </a:xfrm>
            <a:prstGeom prst="bentConnector3">
              <a:avLst>
                <a:gd name="adj1" fmla="val 100908"/>
              </a:avLst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endCxn id="11" idx="1"/>
            </p:cNvCxnSpPr>
            <p:nvPr/>
          </p:nvCxnSpPr>
          <p:spPr>
            <a:xfrm flipH="1">
              <a:off x="3716133" y="4689117"/>
              <a:ext cx="3673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un capacitor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10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5199797" y="957576"/>
                <a:ext cx="6428096" cy="592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5000</m:t>
                          </m:r>
                        </m:num>
                        <m:den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r>
                            <a:rPr lang="es-CR" sz="1400" i="1">
                              <a:latin typeface="Cambria Math"/>
                            </a:rPr>
                            <m:t>𝑗</m:t>
                          </m:r>
                          <m:r>
                            <a:rPr lang="es-CR" sz="1400" i="1">
                              <a:latin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957576"/>
                <a:ext cx="6428096" cy="592470"/>
              </a:xfrm>
              <a:prstGeom prst="rect">
                <a:avLst/>
              </a:prstGeom>
              <a:blipFill rotWithShape="1">
                <a:blip r:embed="rId5"/>
                <a:stretch>
                  <a:fillRect t="-54639" b="-783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5531893" y="2691080"/>
                <a:ext cx="6096000" cy="6282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5000</m:t>
                          </m:r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10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93" y="2691080"/>
                <a:ext cx="6096000" cy="6282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685535" y="1734711"/>
                <a:ext cx="9660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=20 </m:t>
                      </m:r>
                      <m:r>
                        <a:rPr lang="es-CR" sz="12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5" y="1734711"/>
                <a:ext cx="966098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352426" y="1430079"/>
            <a:ext cx="5610225" cy="4400550"/>
            <a:chOff x="699489" y="1430079"/>
            <a:chExt cx="5610225" cy="4400550"/>
          </a:xfrm>
        </p:grpSpPr>
        <p:pic>
          <p:nvPicPr>
            <p:cNvPr id="6" name="5 Imagen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89" y="1430079"/>
              <a:ext cx="5610225" cy="4400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47"/>
            <p:cNvGrpSpPr>
              <a:grpSpLocks/>
            </p:cNvGrpSpPr>
            <p:nvPr/>
          </p:nvGrpSpPr>
          <p:grpSpPr bwMode="auto">
            <a:xfrm rot="5400000">
              <a:off x="3560736" y="4426121"/>
              <a:ext cx="322634" cy="202374"/>
              <a:chOff x="2363" y="1000"/>
              <a:chExt cx="328" cy="188"/>
            </a:xfrm>
          </p:grpSpPr>
          <p:sp>
            <p:nvSpPr>
              <p:cNvPr id="9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Line 46"/>
              <p:cNvSpPr>
                <a:spLocks noChangeShapeType="1"/>
              </p:cNvSpPr>
              <p:nvPr/>
            </p:nvSpPr>
            <p:spPr bwMode="auto">
              <a:xfrm rot="16200000">
                <a:off x="2561" y="969"/>
                <a:ext cx="0" cy="2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11 Conector angular"/>
            <p:cNvCxnSpPr/>
            <p:nvPr/>
          </p:nvCxnSpPr>
          <p:spPr>
            <a:xfrm rot="10800000" flipV="1">
              <a:off x="3722054" y="4161492"/>
              <a:ext cx="361914" cy="190389"/>
            </a:xfrm>
            <a:prstGeom prst="bentConnector3">
              <a:avLst>
                <a:gd name="adj1" fmla="val 100908"/>
              </a:avLst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endCxn id="11" idx="1"/>
            </p:cNvCxnSpPr>
            <p:nvPr/>
          </p:nvCxnSpPr>
          <p:spPr>
            <a:xfrm flipH="1">
              <a:off x="3716133" y="4689117"/>
              <a:ext cx="3673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830" y="4432387"/>
                  <a:ext cx="358560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un capacitor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341174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10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3966951" y="151756"/>
                <a:ext cx="6096000" cy="5518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latin typeface="Cambria Math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5000</m:t>
                          </m:r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>
                                      <a:latin typeface="Cambria Math"/>
                                    </a:rPr>
                                    <m:t>50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>
                                      <a:latin typeface="Cambria Math"/>
                                    </a:rPr>
                                    <m:t>10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2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51" y="151756"/>
                <a:ext cx="6096000" cy="551818"/>
              </a:xfrm>
              <a:prstGeom prst="rect">
                <a:avLst/>
              </a:prstGeom>
              <a:blipFill rotWithShape="1">
                <a:blip r:embed="rId5"/>
                <a:stretch>
                  <a:fillRect t="-43333" b="-7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3 Grupo"/>
          <p:cNvGrpSpPr/>
          <p:nvPr/>
        </p:nvGrpSpPr>
        <p:grpSpPr>
          <a:xfrm>
            <a:off x="6830435" y="854915"/>
            <a:ext cx="5269416" cy="5895939"/>
            <a:chOff x="6830435" y="854915"/>
            <a:chExt cx="5269416" cy="589593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435" y="854915"/>
              <a:ext cx="5269416" cy="5895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5">
                  <a:extLst>
                    <a:ext uri="{FF2B5EF4-FFF2-40B4-BE49-F238E27FC236}">
                      <a16:creationId xmlns="" xmlns:a16="http://schemas.microsoft.com/office/drawing/2014/main" id="{5F9F82F0-DACD-43D5-B4AE-8ED72D3E5851}"/>
                    </a:ext>
                  </a:extLst>
                </p:cNvPr>
                <p:cNvSpPr/>
                <p:nvPr/>
              </p:nvSpPr>
              <p:spPr>
                <a:xfrm>
                  <a:off x="11076495" y="2987129"/>
                  <a:ext cx="9316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≈19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𝑀𝐻𝑧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F9F82F0-DACD-43D5-B4AE-8ED72D3E5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6495" y="2987129"/>
                  <a:ext cx="931602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63">
                  <a:extLst>
                    <a:ext uri="{FF2B5EF4-FFF2-40B4-BE49-F238E27FC236}">
                      <a16:creationId xmlns="" xmlns:a16="http://schemas.microsoft.com/office/drawing/2014/main" id="{0FEA839D-6E15-4F0D-8112-6D06FC1C396C}"/>
                    </a:ext>
                  </a:extLst>
                </p:cNvPr>
                <p:cNvSpPr/>
                <p:nvPr/>
              </p:nvSpPr>
              <p:spPr>
                <a:xfrm>
                  <a:off x="8053926" y="2987129"/>
                  <a:ext cx="120674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=25.75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𝑑𝐵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Rectangle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FEA839D-6E15-4F0D-8112-6D06FC1C3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926" y="2987129"/>
                  <a:ext cx="1206741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76">
                  <a:extLst>
                    <a:ext uri="{FF2B5EF4-FFF2-40B4-BE49-F238E27FC236}">
                      <a16:creationId xmlns="" xmlns:a16="http://schemas.microsoft.com/office/drawing/2014/main" id="{AB17BB58-E736-441F-83F5-6F4D3343BA70}"/>
                    </a:ext>
                  </a:extLst>
                </p:cNvPr>
                <p:cNvSpPr/>
                <p:nvPr/>
              </p:nvSpPr>
              <p:spPr>
                <a:xfrm>
                  <a:off x="10074176" y="6076224"/>
                  <a:ext cx="61106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2" name="Rectangle 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17BB58-E736-441F-83F5-6F4D3343B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4176" y="6076224"/>
                  <a:ext cx="61106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56">
              <a:extLst>
                <a:ext uri="{FF2B5EF4-FFF2-40B4-BE49-F238E27FC236}">
                  <a16:creationId xmlns="" xmlns:a16="http://schemas.microsoft.com/office/drawing/2014/main" id="{1AB3358C-A8AB-4399-9A02-1176BC0A0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6924" y="2786332"/>
              <a:ext cx="0" cy="3389229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9">
              <a:extLst>
                <a:ext uri="{FF2B5EF4-FFF2-40B4-BE49-F238E27FC236}">
                  <a16:creationId xmlns="" xmlns:a16="http://schemas.microsoft.com/office/drawing/2014/main" id="{0D5B2B3C-8132-4E42-9341-9DE71381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574" y="3253324"/>
              <a:ext cx="3968991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87">
                  <a:extLst>
                    <a:ext uri="{FF2B5EF4-FFF2-40B4-BE49-F238E27FC236}">
                      <a16:creationId xmlns="" xmlns:a16="http://schemas.microsoft.com/office/drawing/2014/main" id="{1F75DA17-0D3C-4719-ABDE-D581CDABAF54}"/>
                    </a:ext>
                  </a:extLst>
                </p:cNvPr>
                <p:cNvSpPr txBox="1"/>
                <p:nvPr/>
              </p:nvSpPr>
              <p:spPr>
                <a:xfrm>
                  <a:off x="9515254" y="1150699"/>
                  <a:ext cx="32726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5" name="TextBox 8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F75DA17-0D3C-4719-ABDE-D581CDABA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254" y="1150699"/>
                  <a:ext cx="327269" cy="1384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259" r="-9259" b="-909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88">
                  <a:extLst>
                    <a:ext uri="{FF2B5EF4-FFF2-40B4-BE49-F238E27FC236}">
                      <a16:creationId xmlns="" xmlns:a16="http://schemas.microsoft.com/office/drawing/2014/main" id="{19E42EA2-1135-4BA8-96B2-72D5BFA02B8A}"/>
                    </a:ext>
                  </a:extLst>
                </p:cNvPr>
                <p:cNvSpPr txBox="1"/>
                <p:nvPr/>
              </p:nvSpPr>
              <p:spPr>
                <a:xfrm>
                  <a:off x="10685241" y="2273577"/>
                  <a:ext cx="2160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6" name="TextBox 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9E42EA2-1135-4BA8-96B2-72D5BFA02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241" y="2273577"/>
                  <a:ext cx="216020" cy="1384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7143" r="-14286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9">
                  <a:extLst>
                    <a:ext uri="{FF2B5EF4-FFF2-40B4-BE49-F238E27FC236}">
                      <a16:creationId xmlns="" xmlns:a16="http://schemas.microsoft.com/office/drawing/2014/main" id="{A205D699-D72F-4EFD-AE90-E8D8BE18BA3A}"/>
                    </a:ext>
                  </a:extLst>
                </p:cNvPr>
                <p:cNvSpPr txBox="1"/>
                <p:nvPr/>
              </p:nvSpPr>
              <p:spPr>
                <a:xfrm>
                  <a:off x="11475658" y="4114958"/>
                  <a:ext cx="280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7" name="TextBox 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205D699-D72F-4EFD-AE90-E8D8BE18B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658" y="4114958"/>
                  <a:ext cx="280140" cy="1384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696" r="-13043" b="-869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90">
                  <a:extLst>
                    <a:ext uri="{FF2B5EF4-FFF2-40B4-BE49-F238E27FC236}">
                      <a16:creationId xmlns="" xmlns:a16="http://schemas.microsoft.com/office/drawing/2014/main" id="{690398F3-DE7B-4149-A674-1451FC1EFA52}"/>
                    </a:ext>
                  </a:extLst>
                </p:cNvPr>
                <p:cNvSpPr txBox="1"/>
                <p:nvPr/>
              </p:nvSpPr>
              <p:spPr>
                <a:xfrm>
                  <a:off x="11626527" y="4618470"/>
                  <a:ext cx="358047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R" sz="900" b="0" i="1" smtClean="0">
                            <a:latin typeface="Cambria Math"/>
                          </a:rPr>
                          <m:t>𝐾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8" name="TextBox 9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90398F3-DE7B-4149-A674-1451FC1EF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6527" y="4618470"/>
                  <a:ext cx="358047" cy="1384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169" r="-8475" b="-3636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28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19" y="1826907"/>
            <a:ext cx="7787281" cy="468813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9566" y="1503741"/>
                <a:ext cx="90316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566" y="1503741"/>
                <a:ext cx="9031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081" t="-8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69382" y="1457575"/>
                <a:ext cx="90316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30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9382" y="1457575"/>
                <a:ext cx="9031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08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3">
                <a:extLst>
                  <a:ext uri="{FF2B5EF4-FFF2-40B4-BE49-F238E27FC236}">
                    <a16:creationId xmlns="" xmlns:a16="http://schemas.microsoft.com/office/drawing/2014/main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3450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3450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6">
                <a:extLst>
                  <a:ext uri="{FF2B5EF4-FFF2-40B4-BE49-F238E27FC236}">
                    <a16:creationId xmlns="" xmlns:a16="http://schemas.microsoft.com/office/drawing/2014/main" id="{2BD7FD43-5BA8-416A-A4C9-F84CEB6895D4}"/>
                  </a:ext>
                </a:extLst>
              </p:cNvPr>
              <p:cNvSpPr/>
              <p:nvPr/>
            </p:nvSpPr>
            <p:spPr>
              <a:xfrm>
                <a:off x="3716156" y="605169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56" y="605169"/>
                <a:ext cx="840679" cy="4103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8">
                <a:extLst>
                  <a:ext uri="{FF2B5EF4-FFF2-40B4-BE49-F238E27FC236}">
                    <a16:creationId xmlns="" xmlns:a16="http://schemas.microsoft.com/office/drawing/2014/main" id="{AC43111C-9551-49DC-9099-59A81A4A0A47}"/>
                  </a:ext>
                </a:extLst>
              </p:cNvPr>
              <p:cNvSpPr/>
              <p:nvPr/>
            </p:nvSpPr>
            <p:spPr>
              <a:xfrm>
                <a:off x="437020" y="2287775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" y="2287775"/>
                <a:ext cx="2249334" cy="62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9">
                <a:extLst>
                  <a:ext uri="{FF2B5EF4-FFF2-40B4-BE49-F238E27FC236}">
                    <a16:creationId xmlns="" xmlns:a16="http://schemas.microsoft.com/office/drawing/2014/main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28643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s-CR" sz="1200" b="0" i="1" smtClean="0">
                          <a:latin typeface="Cambria Math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5.75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2864374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1">
                <a:extLst>
                  <a:ext uri="{FF2B5EF4-FFF2-40B4-BE49-F238E27FC236}">
                    <a16:creationId xmlns="" xmlns:a16="http://schemas.microsoft.com/office/drawing/2014/main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9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6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7289" y="1448300"/>
                <a:ext cx="9031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sz="1600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7289" y="1448300"/>
                <a:ext cx="903168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4054" t="-5455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58763" y="1402134"/>
                <a:ext cx="9031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sz="1600" dirty="0" smtClean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30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8763" y="1402134"/>
                <a:ext cx="90316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3356" t="-5357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3">
                <a:extLst>
                  <a:ext uri="{FF2B5EF4-FFF2-40B4-BE49-F238E27FC236}">
                    <a16:creationId xmlns="" xmlns:a16="http://schemas.microsoft.com/office/drawing/2014/main" id="{46F34C78-98E6-4E31-A1B1-3DD2FF3FEB1F}"/>
                  </a:ext>
                </a:extLst>
              </p:cNvPr>
              <p:cNvSpPr/>
              <p:nvPr/>
            </p:nvSpPr>
            <p:spPr>
              <a:xfrm>
                <a:off x="1929288" y="553450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Rectangle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F34C78-98E6-4E31-A1B1-3DD2FF3FE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88" y="553450"/>
                <a:ext cx="1514132" cy="625171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6">
                <a:extLst>
                  <a:ext uri="{FF2B5EF4-FFF2-40B4-BE49-F238E27FC236}">
                    <a16:creationId xmlns="" xmlns:a16="http://schemas.microsoft.com/office/drawing/2014/main" id="{2BD7FD43-5BA8-416A-A4C9-F84CEB6895D4}"/>
                  </a:ext>
                </a:extLst>
              </p:cNvPr>
              <p:cNvSpPr/>
              <p:nvPr/>
            </p:nvSpPr>
            <p:spPr>
              <a:xfrm>
                <a:off x="3716156" y="605169"/>
                <a:ext cx="654731" cy="40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R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s-C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D7FD43-5BA8-416A-A4C9-F84CEB68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56" y="605169"/>
                <a:ext cx="654731" cy="409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8">
                <a:extLst>
                  <a:ext uri="{FF2B5EF4-FFF2-40B4-BE49-F238E27FC236}">
                    <a16:creationId xmlns="" xmlns:a16="http://schemas.microsoft.com/office/drawing/2014/main" id="{AC43111C-9551-49DC-9099-59A81A4A0A47}"/>
                  </a:ext>
                </a:extLst>
              </p:cNvPr>
              <p:cNvSpPr/>
              <p:nvPr/>
            </p:nvSpPr>
            <p:spPr>
              <a:xfrm>
                <a:off x="437020" y="2287775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43111C-9551-49DC-9099-59A81A4A0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" y="2287775"/>
                <a:ext cx="2249334" cy="622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9">
                <a:extLst>
                  <a:ext uri="{FF2B5EF4-FFF2-40B4-BE49-F238E27FC236}">
                    <a16:creationId xmlns="" xmlns:a16="http://schemas.microsoft.com/office/drawing/2014/main" id="{D2F5E7FD-C6A4-4DDE-9D85-59E10CEA13E7}"/>
                  </a:ext>
                </a:extLst>
              </p:cNvPr>
              <p:cNvSpPr/>
              <p:nvPr/>
            </p:nvSpPr>
            <p:spPr>
              <a:xfrm>
                <a:off x="278944" y="1549908"/>
                <a:ext cx="24347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CR" sz="1200" b="0" i="1" smtClean="0">
                          <a:latin typeface="Cambria Math"/>
                        </a:rPr>
                        <m:t>8.5 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s-CR" sz="1200" b="0" i="1" smtClean="0">
                          <a:latin typeface="Cambria Math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200" i="1" smtClean="0">
                          <a:latin typeface="Cambria Math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R" sz="1200" b="0" i="1" smtClean="0">
                          <a:latin typeface="Cambria Math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F5E7FD-C6A4-4DDE-9D85-59E10CEA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" y="1549908"/>
                <a:ext cx="243476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1">
                <a:extLst>
                  <a:ext uri="{FF2B5EF4-FFF2-40B4-BE49-F238E27FC236}">
                    <a16:creationId xmlns="" xmlns:a16="http://schemas.microsoft.com/office/drawing/2014/main" id="{DBDEDC9F-B64C-490B-BE45-0E4D43CD52BA}"/>
                  </a:ext>
                </a:extLst>
              </p:cNvPr>
              <p:cNvSpPr/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DC9F-B64C-490B-BE45-0E4D43CD5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" y="563328"/>
                <a:ext cx="1795043" cy="476797"/>
              </a:xfrm>
              <a:prstGeom prst="rect">
                <a:avLst/>
              </a:prstGeom>
              <a:blipFill rotWithShape="1">
                <a:blip r:embed="rId8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27" y="1786853"/>
            <a:ext cx="4115419" cy="48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53" y="1826907"/>
            <a:ext cx="4081691" cy="484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"/>
          <p:cNvCxnSpPr/>
          <p:nvPr/>
        </p:nvCxnSpPr>
        <p:spPr>
          <a:xfrm flipH="1" flipV="1">
            <a:off x="7096125" y="3724275"/>
            <a:ext cx="9525" cy="2486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11020425" y="2990850"/>
            <a:ext cx="1" cy="3219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3D38B5-C40C-4D57-AC38-AF6F8616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4" y="2881313"/>
            <a:ext cx="4849948" cy="3817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9E28B-B287-4D71-AC0E-BA8AE211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281" y="168017"/>
            <a:ext cx="3771900" cy="2524125"/>
          </a:xfrm>
          <a:prstGeom prst="rect">
            <a:avLst/>
          </a:prstGeom>
        </p:spPr>
      </p:pic>
      <p:pic>
        <p:nvPicPr>
          <p:cNvPr id="6" name="5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1430079"/>
            <a:ext cx="5610225" cy="440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47"/>
          <p:cNvGrpSpPr>
            <a:grpSpLocks/>
          </p:cNvGrpSpPr>
          <p:nvPr/>
        </p:nvGrpSpPr>
        <p:grpSpPr bwMode="auto">
          <a:xfrm rot="5400000">
            <a:off x="3213673" y="4426121"/>
            <a:ext cx="322634" cy="202374"/>
            <a:chOff x="2363" y="1000"/>
            <a:chExt cx="328" cy="188"/>
          </a:xfrm>
        </p:grpSpPr>
        <p:sp>
          <p:nvSpPr>
            <p:cNvPr id="9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11 Conector angular"/>
          <p:cNvCxnSpPr/>
          <p:nvPr/>
        </p:nvCxnSpPr>
        <p:spPr>
          <a:xfrm rot="10800000" flipV="1">
            <a:off x="3374991" y="4161492"/>
            <a:ext cx="361914" cy="190389"/>
          </a:xfrm>
          <a:prstGeom prst="bentConnector3">
            <a:avLst>
              <a:gd name="adj1" fmla="val 10090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endCxn id="11" idx="1"/>
          </p:cNvCxnSpPr>
          <p:nvPr/>
        </p:nvCxnSpPr>
        <p:spPr>
          <a:xfrm flipH="1">
            <a:off x="3369070" y="4689117"/>
            <a:ext cx="367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dos capacitores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 smtClean="0"/>
                  <a:t>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 cuando se usan ganancias de lazo cerrado cercanas a la unidad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63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47"/>
          <p:cNvGrpSpPr>
            <a:grpSpLocks/>
          </p:cNvGrpSpPr>
          <p:nvPr/>
        </p:nvGrpSpPr>
        <p:grpSpPr bwMode="auto">
          <a:xfrm rot="5400000">
            <a:off x="2857536" y="4425629"/>
            <a:ext cx="322634" cy="202374"/>
            <a:chOff x="2363" y="1000"/>
            <a:chExt cx="328" cy="188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0" name="19 Conector recto"/>
          <p:cNvCxnSpPr/>
          <p:nvPr/>
        </p:nvCxnSpPr>
        <p:spPr>
          <a:xfrm flipH="1">
            <a:off x="2579298" y="4688625"/>
            <a:ext cx="433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>
            <a:off x="2579298" y="4161492"/>
            <a:ext cx="433634" cy="203515"/>
          </a:xfrm>
          <a:prstGeom prst="bentConnector3">
            <a:avLst>
              <a:gd name="adj1" fmla="val 997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𝐶</m:t>
                      </m:r>
                      <m:r>
                        <a:rPr lang="es-CR" sz="1200" b="0" i="1" smtClean="0">
                          <a:latin typeface="Cambria Math"/>
                        </a:rPr>
                        <m:t>=30 </m:t>
                      </m:r>
                      <m:r>
                        <a:rPr lang="es-CR" sz="12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1430079"/>
            <a:ext cx="5610225" cy="440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47"/>
          <p:cNvGrpSpPr>
            <a:grpSpLocks/>
          </p:cNvGrpSpPr>
          <p:nvPr/>
        </p:nvGrpSpPr>
        <p:grpSpPr bwMode="auto">
          <a:xfrm rot="5400000">
            <a:off x="3213673" y="4426121"/>
            <a:ext cx="322634" cy="202374"/>
            <a:chOff x="2363" y="1000"/>
            <a:chExt cx="328" cy="188"/>
          </a:xfrm>
        </p:grpSpPr>
        <p:sp>
          <p:nvSpPr>
            <p:cNvPr id="9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11 Conector angular"/>
          <p:cNvCxnSpPr/>
          <p:nvPr/>
        </p:nvCxnSpPr>
        <p:spPr>
          <a:xfrm rot="10800000" flipV="1">
            <a:off x="3374991" y="4161492"/>
            <a:ext cx="361914" cy="190389"/>
          </a:xfrm>
          <a:prstGeom prst="bentConnector3">
            <a:avLst>
              <a:gd name="adj1" fmla="val 10090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endCxn id="11" idx="1"/>
          </p:cNvCxnSpPr>
          <p:nvPr/>
        </p:nvCxnSpPr>
        <p:spPr>
          <a:xfrm flipH="1">
            <a:off x="3369070" y="4689117"/>
            <a:ext cx="367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06" y="4423608"/>
                <a:ext cx="307905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R" dirty="0" smtClean="0"/>
                  <a:t>Uso de dos capacitores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 smtClean="0"/>
                  <a:t>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 smtClean="0"/>
                  <a:t> para corregir la inestabilidad cuando se usan ganancias de lazo cerrado cercanas a la unidad</a:t>
                </a:r>
                <a:endParaRPr lang="es-CR" dirty="0"/>
              </a:p>
            </p:txBody>
          </p:sp>
        </mc:Choice>
        <mc:Fallback xmlns="">
          <p:sp>
            <p:nvSpPr>
              <p:cNvPr id="15" name="25 CuadroTexto">
                <a:extLst>
                  <a:ext uri="{FF2B5EF4-FFF2-40B4-BE49-F238E27FC236}">
                    <a16:creationId xmlns:a16="http://schemas.microsoft.com/office/drawing/2014/main" xmlns="" id="{5E69DC8D-7FC8-48A5-9239-03E1A8D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6" y="311245"/>
                <a:ext cx="718706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63" t="-4717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47"/>
          <p:cNvGrpSpPr>
            <a:grpSpLocks/>
          </p:cNvGrpSpPr>
          <p:nvPr/>
        </p:nvGrpSpPr>
        <p:grpSpPr bwMode="auto">
          <a:xfrm rot="5400000">
            <a:off x="2857536" y="4425629"/>
            <a:ext cx="322634" cy="202374"/>
            <a:chOff x="2363" y="1000"/>
            <a:chExt cx="328" cy="188"/>
          </a:xfrm>
        </p:grpSpPr>
        <p:sp>
          <p:nvSpPr>
            <p:cNvPr id="17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0" name="19 Conector recto"/>
          <p:cNvCxnSpPr/>
          <p:nvPr/>
        </p:nvCxnSpPr>
        <p:spPr>
          <a:xfrm flipH="1">
            <a:off x="2579298" y="4688625"/>
            <a:ext cx="433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/>
          <p:nvPr/>
        </p:nvCxnSpPr>
        <p:spPr>
          <a:xfrm>
            <a:off x="2579298" y="4161492"/>
            <a:ext cx="433634" cy="203515"/>
          </a:xfrm>
          <a:prstGeom prst="bentConnector3">
            <a:avLst>
              <a:gd name="adj1" fmla="val 997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r>
                        <a:rPr lang="es-CR" sz="1200" b="0" i="1" smtClean="0">
                          <a:latin typeface="Cambria Math"/>
                        </a:rPr>
                        <m:t>𝐶</m:t>
                      </m:r>
                      <m:r>
                        <a:rPr lang="es-CR" sz="1200" b="0" i="1" smtClean="0">
                          <a:latin typeface="Cambria Math"/>
                        </a:rPr>
                        <m:t>=30 </m:t>
                      </m:r>
                      <m:r>
                        <a:rPr lang="es-CR" sz="12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6" y="2011710"/>
                <a:ext cx="1616981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5845" y="965269"/>
                <a:ext cx="6428096" cy="592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5000</m:t>
                          </m:r>
                        </m:num>
                        <m:den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r>
                            <a:rPr lang="es-CR" sz="1400" i="1">
                              <a:latin typeface="Cambria Math"/>
                            </a:rPr>
                            <m:t>𝑗</m:t>
                          </m:r>
                          <m:r>
                            <a:rPr lang="es-CR" sz="1400" i="1">
                              <a:latin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45" y="965269"/>
                <a:ext cx="6428096" cy="592470"/>
              </a:xfrm>
              <a:prstGeom prst="rect">
                <a:avLst/>
              </a:prstGeom>
              <a:blipFill rotWithShape="1">
                <a:blip r:embed="rId6"/>
                <a:stretch>
                  <a:fillRect t="-54082" b="-7653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5697941" y="1836084"/>
                <a:ext cx="6096000" cy="6282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5000</m:t>
                          </m:r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17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7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70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41" y="1836084"/>
                <a:ext cx="6096000" cy="62824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4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17659</TotalTime>
  <Words>3664</Words>
  <Application>Microsoft Office PowerPoint</Application>
  <PresentationFormat>Personalizado</PresentationFormat>
  <Paragraphs>382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420</cp:revision>
  <dcterms:created xsi:type="dcterms:W3CDTF">2017-10-24T19:54:53Z</dcterms:created>
  <dcterms:modified xsi:type="dcterms:W3CDTF">2018-06-04T20:39:46Z</dcterms:modified>
</cp:coreProperties>
</file>