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26" y="-1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F2630B-D837-4241-BF28-692E4B7A4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1371188-CDBE-45A1-98C0-54F5895F6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A2ECD3-2E7F-4C5F-B3B9-B59371D8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EF93-F385-47C1-8A79-D329BC35382F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96022B8-D5A5-4221-B5C7-70CD4431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2CE8AC-9311-461C-860A-6A2D0390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46E0-5570-4821-9818-BA5A0CF43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162B4B-8975-40AB-AB1D-9E91E882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4C7D35B-A4B8-48F9-905F-687EC93D7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CEC9F50-81BA-4FEC-A01B-DB1261B1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EF93-F385-47C1-8A79-D329BC35382F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6888D1-FC88-4768-81DF-2FA02C1C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BBDE4E-3C3C-4ED8-81CC-2C42E063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46E0-5570-4821-9818-BA5A0CF43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2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C3DD9B8-C228-4B1A-92FA-2768B0FED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AE11DDC-83B4-4212-AE69-FF9383BCB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805E0A-6C04-408E-A58D-F58A1767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EF93-F385-47C1-8A79-D329BC35382F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8FCB59-4810-4727-B88B-34BE9709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086B09-DA7B-463C-AAE6-51B63A16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46E0-5570-4821-9818-BA5A0CF43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80185B-3350-4602-AB29-562DBD22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ED902B-9CDE-4FFC-9F82-A1F838D65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BBA310-234D-45C7-97C2-F25B81EE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EF93-F385-47C1-8A79-D329BC35382F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D42C2-5479-47B7-89DC-E9DE0D3B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4AB284-2204-4F9F-AB8E-747D3D62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46E0-5570-4821-9818-BA5A0CF43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3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9033E3-8831-44CD-84F6-78B9D2DE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803C65-39B2-4E72-8863-5AEF3FE0F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F1B40D-5EC8-43E5-9E88-066CA06F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EF93-F385-47C1-8A79-D329BC35382F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26F84E-8264-45EA-A793-D05A6634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C1AA76-6A33-4AAD-863C-0EFD0EBA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46E0-5570-4821-9818-BA5A0CF43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7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FD835D-5FB7-41B3-880E-CDB89176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EA6030-4A40-4EB2-9B2C-1F5744CB5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2368840-063D-44FB-ADF4-28DAD89E3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5E47AA4-688E-4F1B-BBC1-BAB0C33D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EF93-F385-47C1-8A79-D329BC35382F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F071AF2-C3C4-40E3-A72C-16DDABD0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B8A0CA9-2BA5-4D13-BA81-8AF9F72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46E0-5570-4821-9818-BA5A0CF43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7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5D33BB-5D1B-4681-A5ED-4AB414B9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526E1C-6EFA-4957-9ABF-C35806B62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4C0DF51-B21E-4B8F-9382-2DB2E9631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87D6CA-4A49-4E21-B1D7-3083A26AA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FCC0594-5DBA-4C2E-BEB3-EA73F3A2F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7212771-EFBF-430B-972D-6DD30841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EF93-F385-47C1-8A79-D329BC35382F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E8C565-29E2-4DD1-97B1-0CA7E47F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29EF46-351D-4B96-A547-21C6DB75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46E0-5570-4821-9818-BA5A0CF43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1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ED3461-B9D1-4D4A-82E8-9E9BC7E6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62ABD58-2A48-4DE1-A36A-36FEC292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EF93-F385-47C1-8A79-D329BC35382F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B1FCE53-482E-4600-BDB3-EDF747BB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3C41E6-58ED-4F41-93ED-560D9EE2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46E0-5570-4821-9818-BA5A0CF43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2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4A227A4-145D-433A-AFE5-9B27E33D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EF93-F385-47C1-8A79-D329BC35382F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BF2C8D9-7735-4D5F-8D61-99173C81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345773E-1B2F-47CE-9D53-68DDA547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46E0-5570-4821-9818-BA5A0CF43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7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2EE386-4366-4F63-881B-CFA4C6F8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3B8F88-36B2-4454-8B31-031ACD67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C5BE7DE-368C-4830-8829-C54D69DAD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CBA9731-4250-4D1A-974F-A31BB8CC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EF93-F385-47C1-8A79-D329BC35382F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EE35AD9-5B79-43D5-A247-AC7463BE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BE2AED8-1CF7-4966-B911-774D293A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46E0-5570-4821-9818-BA5A0CF43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1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0B4EA5-5661-4064-8661-573C5FA1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AB99DA5-03A8-4D50-82B9-DFCD56431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F910EC3-862A-47A6-9DE0-8D984A99A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359E6BB-CFB6-4B44-9811-883C8301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EF93-F385-47C1-8A79-D329BC35382F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FFAEA9A-C5C1-495E-9324-9FC21537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6E8B087-7022-4E06-AABC-E121634D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46E0-5570-4821-9818-BA5A0CF43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1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9B30C5C-7FD6-4804-B9E3-F72E2C59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3D6CA9-C3F4-4827-940C-09079CC59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E80942-151D-4848-888E-42AD5B43C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EEF93-F385-47C1-8A79-D329BC35382F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D7DC92-60B8-4440-9F72-E8850C3C8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6EA964-5C93-4873-BD8C-2D102E3A5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346E0-5570-4821-9818-BA5A0CF43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8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310.png"/><Relationship Id="rId9" Type="http://schemas.openxmlformats.org/officeDocument/2006/relationships/image" Target="../media/image9.png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26" Type="http://schemas.openxmlformats.org/officeDocument/2006/relationships/image" Target="../media/image32.png"/><Relationship Id="rId3" Type="http://schemas.openxmlformats.org/officeDocument/2006/relationships/image" Target="../media/image18.png"/><Relationship Id="rId21" Type="http://schemas.openxmlformats.org/officeDocument/2006/relationships/image" Target="../media/image33.png"/><Relationship Id="rId7" Type="http://schemas.openxmlformats.org/officeDocument/2006/relationships/image" Target="../media/image80.png"/><Relationship Id="rId12" Type="http://schemas.openxmlformats.org/officeDocument/2006/relationships/image" Target="../media/image24.png"/><Relationship Id="rId17" Type="http://schemas.openxmlformats.org/officeDocument/2006/relationships/image" Target="../media/image28.png"/><Relationship Id="rId25" Type="http://schemas.openxmlformats.org/officeDocument/2006/relationships/image" Target="../media/image37.png"/><Relationship Id="rId2" Type="http://schemas.openxmlformats.org/officeDocument/2006/relationships/image" Target="../media/image17.png"/><Relationship Id="rId16" Type="http://schemas.openxmlformats.org/officeDocument/2006/relationships/image" Target="../media/image25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24" Type="http://schemas.openxmlformats.org/officeDocument/2006/relationships/image" Target="../media/image30.png"/><Relationship Id="rId5" Type="http://schemas.openxmlformats.org/officeDocument/2006/relationships/image" Target="../media/image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31" Type="http://schemas.openxmlformats.org/officeDocument/2006/relationships/image" Target="../media/image36.png"/><Relationship Id="rId4" Type="http://schemas.openxmlformats.org/officeDocument/2006/relationships/image" Target="../media/image19.png"/><Relationship Id="rId9" Type="http://schemas.openxmlformats.org/officeDocument/2006/relationships/image" Target="../media/image130.png"/><Relationship Id="rId14" Type="http://schemas.openxmlformats.org/officeDocument/2006/relationships/image" Target="../media/image26.png"/><Relationship Id="rId22" Type="http://schemas.openxmlformats.org/officeDocument/2006/relationships/image" Target="../media/image29.png"/><Relationship Id="rId30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BF32C14-20B4-45BB-83A1-19A05A909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54618"/>
            <a:ext cx="7077057" cy="47326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0E956636-FFF1-4C85-8198-045038A27C8E}"/>
              </a:ext>
            </a:extLst>
          </p:cNvPr>
          <p:cNvSpPr/>
          <p:nvPr/>
        </p:nvSpPr>
        <p:spPr>
          <a:xfrm>
            <a:off x="4056971" y="2533359"/>
            <a:ext cx="697831" cy="4932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1C7C09F-380D-47A2-A558-1E9DC6199223}"/>
              </a:ext>
            </a:extLst>
          </p:cNvPr>
          <p:cNvSpPr txBox="1"/>
          <p:nvPr/>
        </p:nvSpPr>
        <p:spPr>
          <a:xfrm>
            <a:off x="228600" y="128087"/>
            <a:ext cx="464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 smtClean="0"/>
              <a:t>Amplificadores Operacionales en Frecuencia compensados Internamente de Fábrica </a:t>
            </a:r>
            <a:endParaRPr lang="es-C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B7D95B6-59E9-4D87-AF11-7C1A720B518A}"/>
              </a:ext>
            </a:extLst>
          </p:cNvPr>
          <p:cNvSpPr txBox="1"/>
          <p:nvPr/>
        </p:nvSpPr>
        <p:spPr>
          <a:xfrm>
            <a:off x="5197888" y="76995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LM741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8F9C6B8-8B0B-4C60-9B8F-9CB95FDE1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156" y="128087"/>
            <a:ext cx="3152775" cy="3267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473E024-1577-4933-A998-18641208A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156" y="3495675"/>
            <a:ext cx="3162300" cy="3362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1">
                <a:extLst>
                  <a:ext uri="{FF2B5EF4-FFF2-40B4-BE49-F238E27FC236}">
                    <a16:creationId xmlns="" xmlns:a16="http://schemas.microsoft.com/office/drawing/2014/main" id="{30DB8D40-397A-4B30-9870-9F9AD8E0C55C}"/>
                  </a:ext>
                </a:extLst>
              </p:cNvPr>
              <p:cNvSpPr txBox="1"/>
              <p:nvPr/>
            </p:nvSpPr>
            <p:spPr>
              <a:xfrm>
                <a:off x="7145300" y="3056194"/>
                <a:ext cx="1215204" cy="442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𝑑𝑚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type m:val="lin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0DB8D40-397A-4B30-9870-9F9AD8E0C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300" y="3056194"/>
                <a:ext cx="1215204" cy="442493"/>
              </a:xfrm>
              <a:prstGeom prst="rect">
                <a:avLst/>
              </a:prstGeom>
              <a:blipFill rotWithShape="1">
                <a:blip r:embed="rId5"/>
                <a:stretch>
                  <a:fillRect l="-2513" t="-23288" r="-31156" b="-11780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22">
            <a:extLst>
              <a:ext uri="{FF2B5EF4-FFF2-40B4-BE49-F238E27FC236}">
                <a16:creationId xmlns="" xmlns:a16="http://schemas.microsoft.com/office/drawing/2014/main" id="{1BF9D004-87F0-47C4-B628-B14CAFDB994D}"/>
              </a:ext>
            </a:extLst>
          </p:cNvPr>
          <p:cNvCxnSpPr>
            <a:cxnSpLocks/>
          </p:cNvCxnSpPr>
          <p:nvPr/>
        </p:nvCxnSpPr>
        <p:spPr>
          <a:xfrm>
            <a:off x="9149977" y="843349"/>
            <a:ext cx="0" cy="231650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4">
                <a:extLst>
                  <a:ext uri="{FF2B5EF4-FFF2-40B4-BE49-F238E27FC236}">
                    <a16:creationId xmlns="" xmlns:a16="http://schemas.microsoft.com/office/drawing/2014/main" id="{415D7348-D5AC-44C7-A020-98246545A0DA}"/>
                  </a:ext>
                </a:extLst>
              </p:cNvPr>
              <p:cNvSpPr/>
              <p:nvPr/>
            </p:nvSpPr>
            <p:spPr>
              <a:xfrm>
                <a:off x="8934886" y="3164061"/>
                <a:ext cx="3493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5D7348-D5AC-44C7-A020-98246545A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886" y="3164061"/>
                <a:ext cx="349391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32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20DE193-7D5B-484C-94B0-6D7E614C7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0487"/>
            <a:ext cx="3619500" cy="2009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C1583907-73DC-4F46-97F9-4F2E46A3E097}"/>
                  </a:ext>
                </a:extLst>
              </p:cNvPr>
              <p:cNvSpPr txBox="1"/>
              <p:nvPr/>
            </p:nvSpPr>
            <p:spPr>
              <a:xfrm>
                <a:off x="1883930" y="1714500"/>
                <a:ext cx="1945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583907-73DC-4F46-97F9-4F2E46A3E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30" y="1714500"/>
                <a:ext cx="194540" cy="215444"/>
              </a:xfrm>
              <a:prstGeom prst="rect">
                <a:avLst/>
              </a:prstGeom>
              <a:blipFill>
                <a:blip r:embed="rId3"/>
                <a:stretch>
                  <a:fillRect l="-12500" r="-6250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95CD9DD5-6C62-4DEF-9152-3C63555502E5}"/>
                  </a:ext>
                </a:extLst>
              </p:cNvPr>
              <p:cNvSpPr txBox="1"/>
              <p:nvPr/>
            </p:nvSpPr>
            <p:spPr>
              <a:xfrm>
                <a:off x="3523735" y="1095374"/>
                <a:ext cx="2146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CD9DD5-6C62-4DEF-9152-3C6355550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735" y="1095374"/>
                <a:ext cx="214611" cy="215444"/>
              </a:xfrm>
              <a:prstGeom prst="rect">
                <a:avLst/>
              </a:prstGeom>
              <a:blipFill>
                <a:blip r:embed="rId4"/>
                <a:stretch>
                  <a:fillRect l="-11429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D92CA67-4B24-4798-B248-A9C571CC52E7}"/>
              </a:ext>
            </a:extLst>
          </p:cNvPr>
          <p:cNvGrpSpPr/>
          <p:nvPr/>
        </p:nvGrpSpPr>
        <p:grpSpPr>
          <a:xfrm>
            <a:off x="8948737" y="201156"/>
            <a:ext cx="3171825" cy="3457575"/>
            <a:chOff x="8948737" y="201156"/>
            <a:chExt cx="3171825" cy="3457575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DD4B0BBE-545D-4DDF-A42B-CC22B3BD8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48737" y="201156"/>
              <a:ext cx="3171825" cy="34575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="" xmlns:a16="http://schemas.microsoft.com/office/drawing/2014/main" id="{AB7EC3EC-FAFE-46DC-ABBB-7FBE3179AC37}"/>
                    </a:ext>
                  </a:extLst>
                </p:cNvPr>
                <p:cNvSpPr txBox="1"/>
                <p:nvPr/>
              </p:nvSpPr>
              <p:spPr>
                <a:xfrm>
                  <a:off x="9646805" y="2552700"/>
                  <a:ext cx="497187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𝐿𝑀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741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B7EC3EC-FAFE-46DC-ABBB-7FBE3179A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6805" y="2552700"/>
                  <a:ext cx="497187" cy="169277"/>
                </a:xfrm>
                <a:prstGeom prst="rect">
                  <a:avLst/>
                </a:prstGeom>
                <a:blipFill>
                  <a:blip r:embed="rId6"/>
                  <a:stretch>
                    <a:fillRect l="-6098" r="-6098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6CCF6B2A-207C-446F-BD41-571A9CD73FD6}"/>
                  </a:ext>
                </a:extLst>
              </p:cNvPr>
              <p:cNvSpPr txBox="1"/>
              <p:nvPr/>
            </p:nvSpPr>
            <p:spPr>
              <a:xfrm>
                <a:off x="3790950" y="1114423"/>
                <a:ext cx="12702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CF6B2A-207C-446F-BD41-571A9CD73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950" y="1114423"/>
                <a:ext cx="1270220" cy="215444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30DB8D40-397A-4B30-9870-9F9AD8E0C55C}"/>
                  </a:ext>
                </a:extLst>
              </p:cNvPr>
              <p:cNvSpPr txBox="1"/>
              <p:nvPr/>
            </p:nvSpPr>
            <p:spPr>
              <a:xfrm>
                <a:off x="10049937" y="3684614"/>
                <a:ext cx="1215204" cy="442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𝑑𝑚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type m:val="lin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0DB8D40-397A-4B30-9870-9F9AD8E0C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937" y="3684614"/>
                <a:ext cx="1215204" cy="442493"/>
              </a:xfrm>
              <a:prstGeom prst="rect">
                <a:avLst/>
              </a:prstGeom>
              <a:blipFill rotWithShape="1">
                <a:blip r:embed="rId8"/>
                <a:stretch>
                  <a:fillRect l="-3015" t="-23288" r="-30653" b="-11780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217595C4-17FB-436E-9B80-93A088D5BDBD}"/>
                  </a:ext>
                </a:extLst>
              </p:cNvPr>
              <p:cNvSpPr txBox="1"/>
              <p:nvPr/>
            </p:nvSpPr>
            <p:spPr>
              <a:xfrm>
                <a:off x="4495261" y="2200647"/>
                <a:ext cx="2469134" cy="442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𝑣𝑚</m:t>
                              </m:r>
                            </m:sub>
                          </m:sSub>
                        </m:num>
                        <m:den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type m:val="lin"/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7595C4-17FB-436E-9B80-93A088D5B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261" y="2200647"/>
                <a:ext cx="2469134" cy="442493"/>
              </a:xfrm>
              <a:prstGeom prst="rect">
                <a:avLst/>
              </a:prstGeom>
              <a:blipFill rotWithShape="1">
                <a:blip r:embed="rId9"/>
                <a:stretch>
                  <a:fillRect t="-24658" b="-11643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E49570B-E1FE-4594-804A-79E56AD12E3A}"/>
                  </a:ext>
                </a:extLst>
              </p:cNvPr>
              <p:cNvSpPr/>
              <p:nvPr/>
            </p:nvSpPr>
            <p:spPr>
              <a:xfrm>
                <a:off x="5323468" y="875640"/>
                <a:ext cx="3376886" cy="693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𝑣𝑚</m:t>
                          </m:r>
                        </m:sub>
                      </m:sSub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  <a:ea typeface="Cambria Math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𝑑𝑚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𝑑𝑚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E49570B-E1FE-4594-804A-79E56AD12E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468" y="875640"/>
                <a:ext cx="3376886" cy="6930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67A7134E-C408-4732-AC5E-218646C852A4}"/>
                  </a:ext>
                </a:extLst>
              </p:cNvPr>
              <p:cNvSpPr/>
              <p:nvPr/>
            </p:nvSpPr>
            <p:spPr>
              <a:xfrm>
                <a:off x="765257" y="3489184"/>
                <a:ext cx="2626425" cy="1007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R" sz="1400" dirty="0" smtClean="0"/>
                  <a:t>Demuestre que:</a:t>
                </a:r>
              </a:p>
              <a:p>
                <a:endParaRPr lang="es-C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s-CR" sz="1400" i="1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𝑑𝑚</m:t>
                              </m:r>
                            </m:sub>
                          </m:sSub>
                          <m:f>
                            <m:f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7A7134E-C408-4732-AC5E-218646C85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57" y="3489184"/>
                <a:ext cx="2626425" cy="1007263"/>
              </a:xfrm>
              <a:prstGeom prst="rect">
                <a:avLst/>
              </a:prstGeom>
              <a:blipFill rotWithShape="1">
                <a:blip r:embed="rId11"/>
                <a:stretch>
                  <a:fillRect l="-698" t="-60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73D2AB99-0239-44B7-9DBF-D0F7BD273CAD}"/>
                  </a:ext>
                </a:extLst>
              </p:cNvPr>
              <p:cNvSpPr/>
              <p:nvPr/>
            </p:nvSpPr>
            <p:spPr>
              <a:xfrm>
                <a:off x="4344541" y="3749728"/>
                <a:ext cx="4443524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𝐴𝑛𝑐h𝑜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𝐵𝑎𝑛𝑑𝑎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𝐵𝑊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𝑑𝑚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3D2AB99-0239-44B7-9DBF-D0F7BD273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541" y="3749728"/>
                <a:ext cx="4443524" cy="57637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EEEDE7B7-6F2D-43BF-ABB5-6CA25D8FA7DE}"/>
                  </a:ext>
                </a:extLst>
              </p:cNvPr>
              <p:cNvSpPr/>
              <p:nvPr/>
            </p:nvSpPr>
            <p:spPr>
              <a:xfrm>
                <a:off x="2510920" y="5455429"/>
                <a:ext cx="6437817" cy="697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𝐺𝐵𝑊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𝑣𝑚</m:t>
                          </m:r>
                        </m:sub>
                      </m:sSub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𝑑𝑚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𝑑𝑚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𝑑𝑚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𝐶𝑡𝑒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EEDE7B7-6F2D-43BF-ABB5-6CA25D8FA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920" y="5455429"/>
                <a:ext cx="6437817" cy="697627"/>
              </a:xfrm>
              <a:prstGeom prst="rect">
                <a:avLst/>
              </a:prstGeom>
              <a:blipFill rotWithShape="1"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2DE7DC1C-424E-4586-9010-67ED5FBBC103}"/>
                  </a:ext>
                </a:extLst>
              </p:cNvPr>
              <p:cNvSpPr/>
              <p:nvPr/>
            </p:nvSpPr>
            <p:spPr>
              <a:xfrm>
                <a:off x="4344541" y="180131"/>
                <a:ext cx="4206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Producto</a:t>
                </a:r>
                <a:r>
                  <a:rPr lang="en-US" dirty="0"/>
                  <a:t> Ganancia-Ancho de Banda: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𝐺𝐵𝑊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DE7DC1C-424E-4586-9010-67ED5FBBC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541" y="180131"/>
                <a:ext cx="4206473" cy="369332"/>
              </a:xfrm>
              <a:prstGeom prst="rect">
                <a:avLst/>
              </a:prstGeom>
              <a:blipFill>
                <a:blip r:embed="rId14"/>
                <a:stretch>
                  <a:fillRect l="-130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1BF9D004-87F0-47C4-B628-B14CAFDB994D}"/>
              </a:ext>
            </a:extLst>
          </p:cNvPr>
          <p:cNvCxnSpPr>
            <a:cxnSpLocks/>
          </p:cNvCxnSpPr>
          <p:nvPr/>
        </p:nvCxnSpPr>
        <p:spPr>
          <a:xfrm>
            <a:off x="9710416" y="981849"/>
            <a:ext cx="0" cy="231650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id="{415D7348-D5AC-44C7-A020-98246545A0DA}"/>
                  </a:ext>
                </a:extLst>
              </p:cNvPr>
              <p:cNvSpPr/>
              <p:nvPr/>
            </p:nvSpPr>
            <p:spPr>
              <a:xfrm>
                <a:off x="9495325" y="3302561"/>
                <a:ext cx="3493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5D7348-D5AC-44C7-A020-98246545A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325" y="3302561"/>
                <a:ext cx="349391" cy="276999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187FF208-BA9E-489C-B77B-B2DCE6DCE3D5}"/>
              </a:ext>
            </a:extLst>
          </p:cNvPr>
          <p:cNvCxnSpPr/>
          <p:nvPr/>
        </p:nvCxnSpPr>
        <p:spPr>
          <a:xfrm>
            <a:off x="9557468" y="2361537"/>
            <a:ext cx="156640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1C286EFC-8CF8-4ADE-9232-F13416F2F022}"/>
              </a:ext>
            </a:extLst>
          </p:cNvPr>
          <p:cNvCxnSpPr>
            <a:cxnSpLocks/>
          </p:cNvCxnSpPr>
          <p:nvPr/>
        </p:nvCxnSpPr>
        <p:spPr>
          <a:xfrm>
            <a:off x="11123875" y="2390361"/>
            <a:ext cx="0" cy="110821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B10B2B62-1067-46B9-9260-7C6709479B7F}"/>
                  </a:ext>
                </a:extLst>
              </p:cNvPr>
              <p:cNvSpPr/>
              <p:nvPr/>
            </p:nvSpPr>
            <p:spPr>
              <a:xfrm>
                <a:off x="10970127" y="3489184"/>
                <a:ext cx="44255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0B2B62-1067-46B9-9260-7C6709479B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0127" y="3489184"/>
                <a:ext cx="442557" cy="276999"/>
              </a:xfrm>
              <a:prstGeom prst="rect">
                <a:avLst/>
              </a:prstGeom>
              <a:blipFill>
                <a:blip r:embed="rId1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="" xmlns:a16="http://schemas.microsoft.com/office/drawing/2014/main" id="{2CDBC46F-BC69-465A-93BA-227534DEA5A7}"/>
                  </a:ext>
                </a:extLst>
              </p:cNvPr>
              <p:cNvSpPr/>
              <p:nvPr/>
            </p:nvSpPr>
            <p:spPr>
              <a:xfrm>
                <a:off x="10089922" y="2071355"/>
                <a:ext cx="5438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𝑣𝑚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DBC46F-BC69-465A-93BA-227534DEA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922" y="2071355"/>
                <a:ext cx="543803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13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25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3FC43EDC-E073-419C-92EC-B6E8EEC59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87" y="20910"/>
            <a:ext cx="1666875" cy="1752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C1583907-73DC-4F46-97F9-4F2E46A3E097}"/>
                  </a:ext>
                </a:extLst>
              </p:cNvPr>
              <p:cNvSpPr txBox="1"/>
              <p:nvPr/>
            </p:nvSpPr>
            <p:spPr>
              <a:xfrm>
                <a:off x="1077699" y="1470076"/>
                <a:ext cx="1945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583907-73DC-4F46-97F9-4F2E46A3E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99" y="1470076"/>
                <a:ext cx="194540" cy="215444"/>
              </a:xfrm>
              <a:prstGeom prst="rect">
                <a:avLst/>
              </a:prstGeom>
              <a:blipFill>
                <a:blip r:embed="rId3"/>
                <a:stretch>
                  <a:fillRect l="-15625" r="-3125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95CD9DD5-6C62-4DEF-9152-3C63555502E5}"/>
                  </a:ext>
                </a:extLst>
              </p:cNvPr>
              <p:cNvSpPr txBox="1"/>
              <p:nvPr/>
            </p:nvSpPr>
            <p:spPr>
              <a:xfrm>
                <a:off x="2728287" y="1001600"/>
                <a:ext cx="2146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CD9DD5-6C62-4DEF-9152-3C6355550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287" y="1001600"/>
                <a:ext cx="214611" cy="215444"/>
              </a:xfrm>
              <a:prstGeom prst="rect">
                <a:avLst/>
              </a:prstGeom>
              <a:blipFill>
                <a:blip r:embed="rId4"/>
                <a:stretch>
                  <a:fillRect l="-1428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D92CA67-4B24-4798-B248-A9C571CC52E7}"/>
              </a:ext>
            </a:extLst>
          </p:cNvPr>
          <p:cNvGrpSpPr/>
          <p:nvPr/>
        </p:nvGrpSpPr>
        <p:grpSpPr>
          <a:xfrm>
            <a:off x="8948737" y="201156"/>
            <a:ext cx="3171825" cy="3457575"/>
            <a:chOff x="8948737" y="201156"/>
            <a:chExt cx="3171825" cy="3457575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DD4B0BBE-545D-4DDF-A42B-CC22B3BD8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48737" y="201156"/>
              <a:ext cx="3171825" cy="34575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="" xmlns:a16="http://schemas.microsoft.com/office/drawing/2014/main" id="{AB7EC3EC-FAFE-46DC-ABBB-7FBE3179AC37}"/>
                    </a:ext>
                  </a:extLst>
                </p:cNvPr>
                <p:cNvSpPr txBox="1"/>
                <p:nvPr/>
              </p:nvSpPr>
              <p:spPr>
                <a:xfrm>
                  <a:off x="9682900" y="2493908"/>
                  <a:ext cx="497187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𝐿𝑀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741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B7EC3EC-FAFE-46DC-ABBB-7FBE3179A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2900" y="2493908"/>
                  <a:ext cx="497187" cy="169277"/>
                </a:xfrm>
                <a:prstGeom prst="rect">
                  <a:avLst/>
                </a:prstGeom>
                <a:blipFill>
                  <a:blip r:embed="rId6"/>
                  <a:stretch>
                    <a:fillRect l="-6098" r="-6098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217595C4-17FB-436E-9B80-93A088D5BDBD}"/>
                  </a:ext>
                </a:extLst>
              </p:cNvPr>
              <p:cNvSpPr txBox="1"/>
              <p:nvPr/>
            </p:nvSpPr>
            <p:spPr>
              <a:xfrm>
                <a:off x="5981700" y="981849"/>
                <a:ext cx="1563313" cy="442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𝑣𝑚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type m:val="lin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7595C4-17FB-436E-9B80-93A088D5B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981849"/>
                <a:ext cx="1563313" cy="442493"/>
              </a:xfrm>
              <a:prstGeom prst="rect">
                <a:avLst/>
              </a:prstGeom>
              <a:blipFill>
                <a:blip r:embed="rId7"/>
                <a:stretch>
                  <a:fillRect l="-1167" t="-23288" r="-1556" b="-1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EEEDE7B7-6F2D-43BF-ABB5-6CA25D8FA7DE}"/>
                  </a:ext>
                </a:extLst>
              </p:cNvPr>
              <p:cNvSpPr/>
              <p:nvPr/>
            </p:nvSpPr>
            <p:spPr>
              <a:xfrm>
                <a:off x="5343817" y="1714500"/>
                <a:ext cx="318154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𝐺𝐵𝑊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𝑣𝑚</m:t>
                          </m:r>
                        </m:sub>
                      </m:sSub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𝐶𝑡𝑒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EDE7B7-6F2D-43BF-ABB5-6CA25D8FA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817" y="1714500"/>
                <a:ext cx="3181540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2DE7DC1C-424E-4586-9010-67ED5FBBC103}"/>
                  </a:ext>
                </a:extLst>
              </p:cNvPr>
              <p:cNvSpPr/>
              <p:nvPr/>
            </p:nvSpPr>
            <p:spPr>
              <a:xfrm>
                <a:off x="4344541" y="180131"/>
                <a:ext cx="4206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Producto</a:t>
                </a:r>
                <a:r>
                  <a:rPr lang="en-US" dirty="0"/>
                  <a:t> Ganancia-Ancho de Banda: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𝐺𝐵𝑊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DE7DC1C-424E-4586-9010-67ED5FBBC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541" y="180131"/>
                <a:ext cx="4206473" cy="369332"/>
              </a:xfrm>
              <a:prstGeom prst="rect">
                <a:avLst/>
              </a:prstGeom>
              <a:blipFill>
                <a:blip r:embed="rId9"/>
                <a:stretch>
                  <a:fillRect l="-130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4292EC9C-9A62-4685-8F68-48F625C32960}"/>
                  </a:ext>
                </a:extLst>
              </p:cNvPr>
              <p:cNvSpPr txBox="1"/>
              <p:nvPr/>
            </p:nvSpPr>
            <p:spPr>
              <a:xfrm>
                <a:off x="1741377" y="643838"/>
                <a:ext cx="497187" cy="1692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𝐿𝑀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741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92EC9C-9A62-4685-8F68-48F625C32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377" y="643838"/>
                <a:ext cx="497187" cy="169277"/>
              </a:xfrm>
              <a:prstGeom prst="rect">
                <a:avLst/>
              </a:prstGeom>
              <a:blipFill>
                <a:blip r:embed="rId10"/>
                <a:stretch>
                  <a:fillRect l="-6173" r="-740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CDBD8FEE-653C-4406-9286-4DAEF29AB512}"/>
                  </a:ext>
                </a:extLst>
              </p:cNvPr>
              <p:cNvSpPr txBox="1"/>
              <p:nvPr/>
            </p:nvSpPr>
            <p:spPr>
              <a:xfrm>
                <a:off x="522576" y="537327"/>
                <a:ext cx="497187" cy="1692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𝐿𝑀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741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BD8FEE-653C-4406-9286-4DAEF29A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76" y="537327"/>
                <a:ext cx="497187" cy="169277"/>
              </a:xfrm>
              <a:prstGeom prst="rect">
                <a:avLst/>
              </a:prstGeom>
              <a:blipFill>
                <a:blip r:embed="rId11"/>
                <a:stretch>
                  <a:fillRect l="-6173" r="-740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id="{618B2E94-C9BC-4A5D-B1DA-891259CFB78C}"/>
                  </a:ext>
                </a:extLst>
              </p:cNvPr>
              <p:cNvSpPr/>
              <p:nvPr/>
            </p:nvSpPr>
            <p:spPr>
              <a:xfrm>
                <a:off x="388981" y="827960"/>
                <a:ext cx="61805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𝐶𝐻</m:t>
                        </m:r>
                      </m:sub>
                    </m:sSub>
                  </m:oMath>
                </a14:m>
                <a:r>
                  <a:rPr lang="en-US" sz="1400" dirty="0"/>
                  <a:t>=?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18B2E94-C9BC-4A5D-B1DA-891259CFB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81" y="827960"/>
                <a:ext cx="618054" cy="307777"/>
              </a:xfrm>
              <a:prstGeom prst="rect">
                <a:avLst/>
              </a:prstGeom>
              <a:blipFill rotWithShape="1">
                <a:blip r:embed="rId12"/>
                <a:stretch>
                  <a:fillRect t="-2000" r="-990" b="-2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E3339740-CDCF-455C-B4A0-AD7E53731D8C}"/>
              </a:ext>
            </a:extLst>
          </p:cNvPr>
          <p:cNvGrpSpPr/>
          <p:nvPr/>
        </p:nvGrpSpPr>
        <p:grpSpPr>
          <a:xfrm>
            <a:off x="1615923" y="995093"/>
            <a:ext cx="868756" cy="599589"/>
            <a:chOff x="6165444" y="2373518"/>
            <a:chExt cx="868756" cy="599589"/>
          </a:xfrm>
        </p:grpSpPr>
        <p:grpSp>
          <p:nvGrpSpPr>
            <p:cNvPr id="26" name="Group 316">
              <a:extLst>
                <a:ext uri="{FF2B5EF4-FFF2-40B4-BE49-F238E27FC236}">
                  <a16:creationId xmlns="" xmlns:a16="http://schemas.microsoft.com/office/drawing/2014/main" id="{05EB9D56-8BE5-4936-B43D-D9BDB9C2C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8818" y="2792690"/>
              <a:ext cx="277279" cy="180417"/>
              <a:chOff x="4332" y="3113"/>
              <a:chExt cx="272" cy="189"/>
            </a:xfrm>
          </p:grpSpPr>
          <p:sp>
            <p:nvSpPr>
              <p:cNvPr id="45" name="Line 317">
                <a:extLst>
                  <a:ext uri="{FF2B5EF4-FFF2-40B4-BE49-F238E27FC236}">
                    <a16:creationId xmlns="" xmlns:a16="http://schemas.microsoft.com/office/drawing/2014/main" id="{AE4A158B-34A8-437E-AE4F-D64CD67C6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46" name="Line 318">
                <a:extLst>
                  <a:ext uri="{FF2B5EF4-FFF2-40B4-BE49-F238E27FC236}">
                    <a16:creationId xmlns="" xmlns:a16="http://schemas.microsoft.com/office/drawing/2014/main" id="{9ABBA9E3-7662-4CA5-87D3-B1FEE5570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47" name="Line 319">
                <a:extLst>
                  <a:ext uri="{FF2B5EF4-FFF2-40B4-BE49-F238E27FC236}">
                    <a16:creationId xmlns="" xmlns:a16="http://schemas.microsoft.com/office/drawing/2014/main" id="{2158D0FA-34D4-492E-B01A-D29474E14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48" name="Line 320">
                <a:extLst>
                  <a:ext uri="{FF2B5EF4-FFF2-40B4-BE49-F238E27FC236}">
                    <a16:creationId xmlns="" xmlns:a16="http://schemas.microsoft.com/office/drawing/2014/main" id="{D339C617-A252-4CD3-951C-4DAC0F306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p:grpSp>
          <p:nvGrpSpPr>
            <p:cNvPr id="27" name="126 Grupo">
              <a:extLst>
                <a:ext uri="{FF2B5EF4-FFF2-40B4-BE49-F238E27FC236}">
                  <a16:creationId xmlns="" xmlns:a16="http://schemas.microsoft.com/office/drawing/2014/main" id="{BF08ACF6-3BB4-47A8-9B38-77213FD775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5444" y="2533768"/>
              <a:ext cx="318402" cy="85614"/>
              <a:chOff x="2428859" y="6033846"/>
              <a:chExt cx="503238" cy="152658"/>
            </a:xfrm>
          </p:grpSpPr>
          <p:sp>
            <p:nvSpPr>
              <p:cNvPr id="36" name="Line 5">
                <a:extLst>
                  <a:ext uri="{FF2B5EF4-FFF2-40B4-BE49-F238E27FC236}">
                    <a16:creationId xmlns="" xmlns:a16="http://schemas.microsoft.com/office/drawing/2014/main" id="{38093D46-A274-4B3E-9C7D-8881A1767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37" name="Line 6">
                <a:extLst>
                  <a:ext uri="{FF2B5EF4-FFF2-40B4-BE49-F238E27FC236}">
                    <a16:creationId xmlns="" xmlns:a16="http://schemas.microsoft.com/office/drawing/2014/main" id="{81606BBA-F049-495B-9F91-C34B2193C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grpSp>
            <p:nvGrpSpPr>
              <p:cNvPr id="38" name="Group 7">
                <a:extLst>
                  <a:ext uri="{FF2B5EF4-FFF2-40B4-BE49-F238E27FC236}">
                    <a16:creationId xmlns="" xmlns:a16="http://schemas.microsoft.com/office/drawing/2014/main" id="{1046909D-33EC-47ED-80C3-4BDC924F72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43" name="Line 8">
                  <a:extLst>
                    <a:ext uri="{FF2B5EF4-FFF2-40B4-BE49-F238E27FC236}">
                      <a16:creationId xmlns="" xmlns:a16="http://schemas.microsoft.com/office/drawing/2014/main" id="{BE83E67C-20F2-4523-9C3B-61ABCDC87A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  <p:sp>
              <p:nvSpPr>
                <p:cNvPr id="44" name="Line 9">
                  <a:extLst>
                    <a:ext uri="{FF2B5EF4-FFF2-40B4-BE49-F238E27FC236}">
                      <a16:creationId xmlns="" xmlns:a16="http://schemas.microsoft.com/office/drawing/2014/main" id="{CB04094B-BDC1-4948-B773-8F03CB1231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 sz="1400"/>
                </a:p>
              </p:txBody>
            </p:sp>
          </p:grpSp>
          <p:sp>
            <p:nvSpPr>
              <p:cNvPr id="39" name="Line 10">
                <a:extLst>
                  <a:ext uri="{FF2B5EF4-FFF2-40B4-BE49-F238E27FC236}">
                    <a16:creationId xmlns="" xmlns:a16="http://schemas.microsoft.com/office/drawing/2014/main" id="{EC3B1F39-B61F-4DB8-98BC-354122455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40" name="Line 11">
                <a:extLst>
                  <a:ext uri="{FF2B5EF4-FFF2-40B4-BE49-F238E27FC236}">
                    <a16:creationId xmlns="" xmlns:a16="http://schemas.microsoft.com/office/drawing/2014/main" id="{F0C00D7E-7005-4C6E-934E-C97C4D475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41" name="Line 12">
                <a:extLst>
                  <a:ext uri="{FF2B5EF4-FFF2-40B4-BE49-F238E27FC236}">
                    <a16:creationId xmlns="" xmlns:a16="http://schemas.microsoft.com/office/drawing/2014/main" id="{14ADB1E4-C527-48B1-8489-C6D71F98F4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  <p:sp>
            <p:nvSpPr>
              <p:cNvPr id="42" name="Line 13">
                <a:extLst>
                  <a:ext uri="{FF2B5EF4-FFF2-40B4-BE49-F238E27FC236}">
                    <a16:creationId xmlns="" xmlns:a16="http://schemas.microsoft.com/office/drawing/2014/main" id="{09625C31-F490-4D1C-8439-D2BB7D862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="" xmlns:a16="http://schemas.microsoft.com/office/drawing/2014/main" id="{459DA7F9-09C8-4BC1-80BC-FC0B299FCF03}"/>
                    </a:ext>
                  </a:extLst>
                </p:cNvPr>
                <p:cNvSpPr txBox="1"/>
                <p:nvPr/>
              </p:nvSpPr>
              <p:spPr>
                <a:xfrm>
                  <a:off x="6290240" y="2373518"/>
                  <a:ext cx="125932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59DA7F9-09C8-4BC1-80BC-FC0B299FC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0240" y="2373518"/>
                  <a:ext cx="125932" cy="169277"/>
                </a:xfrm>
                <a:prstGeom prst="rect">
                  <a:avLst/>
                </a:prstGeom>
                <a:blipFill>
                  <a:blip r:embed="rId14"/>
                  <a:stretch>
                    <a:fillRect l="-25000" r="-30000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A57C3327-929A-4B94-9C2D-B0CA7C3D66FF}"/>
                </a:ext>
              </a:extLst>
            </p:cNvPr>
            <p:cNvGrpSpPr/>
            <p:nvPr/>
          </p:nvGrpSpPr>
          <p:grpSpPr>
            <a:xfrm>
              <a:off x="6608818" y="2722007"/>
              <a:ext cx="252608" cy="157750"/>
              <a:chOff x="5327708" y="3437408"/>
              <a:chExt cx="351193" cy="23523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6AA1C8D9-9F1A-4098-B395-74A44E7EC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7708" y="3437408"/>
                <a:ext cx="35119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="" xmlns:a16="http://schemas.microsoft.com/office/drawing/2014/main" id="{06F26BD2-5967-4C43-823A-9DC47C0F9BFA}"/>
                  </a:ext>
                </a:extLst>
              </p:cNvPr>
              <p:cNvGrpSpPr/>
              <p:nvPr/>
            </p:nvGrpSpPr>
            <p:grpSpPr>
              <a:xfrm rot="16200000">
                <a:off x="5405656" y="3434274"/>
                <a:ext cx="177202" cy="299526"/>
                <a:chOff x="5405656" y="3434274"/>
                <a:chExt cx="177202" cy="299526"/>
              </a:xfrm>
            </p:grpSpPr>
            <p:sp>
              <p:nvSpPr>
                <p:cNvPr id="34" name="Arc 33">
                  <a:extLst>
                    <a:ext uri="{FF2B5EF4-FFF2-40B4-BE49-F238E27FC236}">
                      <a16:creationId xmlns="" xmlns:a16="http://schemas.microsoft.com/office/drawing/2014/main" id="{0ED766A3-1E86-4535-868B-43DE9B513CFF}"/>
                    </a:ext>
                  </a:extLst>
                </p:cNvPr>
                <p:cNvSpPr/>
                <p:nvPr/>
              </p:nvSpPr>
              <p:spPr>
                <a:xfrm>
                  <a:off x="5405656" y="3462338"/>
                  <a:ext cx="177201" cy="271462"/>
                </a:xfrm>
                <a:prstGeom prst="arc">
                  <a:avLst>
                    <a:gd name="adj1" fmla="val 17282024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Arc 34">
                  <a:extLst>
                    <a:ext uri="{FF2B5EF4-FFF2-40B4-BE49-F238E27FC236}">
                      <a16:creationId xmlns="" xmlns:a16="http://schemas.microsoft.com/office/drawing/2014/main" id="{586E45CB-CEE2-4CB8-9C6C-198A1F76EE22}"/>
                    </a:ext>
                  </a:extLst>
                </p:cNvPr>
                <p:cNvSpPr/>
                <p:nvPr/>
              </p:nvSpPr>
              <p:spPr>
                <a:xfrm flipV="1">
                  <a:off x="5408448" y="3434274"/>
                  <a:ext cx="174410" cy="299525"/>
                </a:xfrm>
                <a:prstGeom prst="arc">
                  <a:avLst>
                    <a:gd name="adj1" fmla="val 17534850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="" xmlns:a16="http://schemas.microsoft.com/office/drawing/2014/main" id="{D6D63D12-4105-468D-A8FF-42C7A1AD7565}"/>
                    </a:ext>
                  </a:extLst>
                </p:cNvPr>
                <p:cNvSpPr txBox="1"/>
                <p:nvPr/>
              </p:nvSpPr>
              <p:spPr>
                <a:xfrm>
                  <a:off x="6910961" y="2679224"/>
                  <a:ext cx="123239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6D63D12-4105-468D-A8FF-42C7A1AD75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961" y="2679224"/>
                  <a:ext cx="123239" cy="169277"/>
                </a:xfrm>
                <a:prstGeom prst="rect">
                  <a:avLst/>
                </a:prstGeom>
                <a:blipFill>
                  <a:blip r:embed="rId15"/>
                  <a:stretch>
                    <a:fillRect l="-23810" r="-19048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nector: Elbow 30">
              <a:extLst>
                <a:ext uri="{FF2B5EF4-FFF2-40B4-BE49-F238E27FC236}">
                  <a16:creationId xmlns="" xmlns:a16="http://schemas.microsoft.com/office/drawing/2014/main" id="{ED5FD8AF-C6BE-4C86-BA5D-E93F1DC14A9A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rot="10800000">
              <a:off x="6483823" y="2584879"/>
              <a:ext cx="276810" cy="137128"/>
            </a:xfrm>
            <a:prstGeom prst="bentConnector3">
              <a:avLst>
                <a:gd name="adj1" fmla="val 194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C6F0EF54-BDBB-4CAC-9387-04618EC21109}"/>
                  </a:ext>
                </a:extLst>
              </p:cNvPr>
              <p:cNvSpPr txBox="1"/>
              <p:nvPr/>
            </p:nvSpPr>
            <p:spPr>
              <a:xfrm>
                <a:off x="1239540" y="2843418"/>
                <a:ext cx="1475660" cy="442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type m:val="lin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6F0EF54-BDBB-4CAC-9387-04618EC21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40" y="2843418"/>
                <a:ext cx="1475660" cy="442493"/>
              </a:xfrm>
              <a:prstGeom prst="rect">
                <a:avLst/>
              </a:prstGeom>
              <a:blipFill rotWithShape="1">
                <a:blip r:embed="rId16"/>
                <a:stretch>
                  <a:fillRect l="-1240" t="-23288" r="-5785" b="-11780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="" xmlns:a16="http://schemas.microsoft.com/office/drawing/2014/main" id="{074D8555-239A-4844-802A-7A03FF8C4DA4}"/>
                  </a:ext>
                </a:extLst>
              </p:cNvPr>
              <p:cNvSpPr/>
              <p:nvPr/>
            </p:nvSpPr>
            <p:spPr>
              <a:xfrm>
                <a:off x="1735060" y="3501985"/>
                <a:ext cx="1153714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74D8555-239A-4844-802A-7A03FF8C4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060" y="3501985"/>
                <a:ext cx="1153714" cy="497059"/>
              </a:xfrm>
              <a:prstGeom prst="rect">
                <a:avLst/>
              </a:prstGeom>
              <a:blipFill>
                <a:blip r:embed="rId1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885EA2D9-F476-4F5A-9772-748B2C266BE2}"/>
              </a:ext>
            </a:extLst>
          </p:cNvPr>
          <p:cNvCxnSpPr>
            <a:cxnSpLocks/>
          </p:cNvCxnSpPr>
          <p:nvPr/>
        </p:nvCxnSpPr>
        <p:spPr>
          <a:xfrm>
            <a:off x="9581532" y="2686390"/>
            <a:ext cx="183115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7F9EA5AD-FB61-47A3-8778-A5DC0545E181}"/>
              </a:ext>
            </a:extLst>
          </p:cNvPr>
          <p:cNvCxnSpPr>
            <a:cxnSpLocks/>
          </p:cNvCxnSpPr>
          <p:nvPr/>
        </p:nvCxnSpPr>
        <p:spPr>
          <a:xfrm>
            <a:off x="11436696" y="2715213"/>
            <a:ext cx="0" cy="689724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="" xmlns:a16="http://schemas.microsoft.com/office/drawing/2014/main" id="{6D90A745-A967-4DFA-A0ED-26F28B5A0494}"/>
                  </a:ext>
                </a:extLst>
              </p:cNvPr>
              <p:cNvSpPr/>
              <p:nvPr/>
            </p:nvSpPr>
            <p:spPr>
              <a:xfrm>
                <a:off x="11215417" y="3404937"/>
                <a:ext cx="44255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D90A745-A967-4DFA-A0ED-26F28B5A04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417" y="3404937"/>
                <a:ext cx="442557" cy="276999"/>
              </a:xfrm>
              <a:prstGeom prst="rect">
                <a:avLst/>
              </a:prstGeom>
              <a:blipFill>
                <a:blip r:embed="rId1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="" xmlns:a16="http://schemas.microsoft.com/office/drawing/2014/main" id="{81CA1238-8BE7-43B7-9CF6-FA0BA448EAF7}"/>
                  </a:ext>
                </a:extLst>
              </p:cNvPr>
              <p:cNvSpPr/>
              <p:nvPr/>
            </p:nvSpPr>
            <p:spPr>
              <a:xfrm>
                <a:off x="5597765" y="2169428"/>
                <a:ext cx="13841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𝑑𝑚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=200000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1CA1238-8BE7-43B7-9CF6-FA0BA448E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765" y="2169428"/>
                <a:ext cx="1384161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Picture 59">
            <a:extLst>
              <a:ext uri="{FF2B5EF4-FFF2-40B4-BE49-F238E27FC236}">
                <a16:creationId xmlns="" xmlns:a16="http://schemas.microsoft.com/office/drawing/2014/main" id="{81D2121E-53FB-4F21-B646-ED916EED2AC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905316" y="463693"/>
            <a:ext cx="2589986" cy="2719486"/>
          </a:xfrm>
          <a:prstGeom prst="rect">
            <a:avLst/>
          </a:prstGeom>
        </p:spPr>
      </p:pic>
      <p:cxnSp>
        <p:nvCxnSpPr>
          <p:cNvPr id="62" name="Connector: Elbow 61">
            <a:extLst>
              <a:ext uri="{FF2B5EF4-FFF2-40B4-BE49-F238E27FC236}">
                <a16:creationId xmlns="" xmlns:a16="http://schemas.microsoft.com/office/drawing/2014/main" id="{AB75B6FE-6874-4E20-B4EE-CDD59DC09A69}"/>
              </a:ext>
            </a:extLst>
          </p:cNvPr>
          <p:cNvCxnSpPr>
            <a:cxnSpLocks/>
          </p:cNvCxnSpPr>
          <p:nvPr/>
        </p:nvCxnSpPr>
        <p:spPr>
          <a:xfrm flipV="1">
            <a:off x="388981" y="1881389"/>
            <a:ext cx="1102293" cy="8849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="" xmlns:a16="http://schemas.microsoft.com/office/drawing/2014/main" id="{FB01B3F5-7733-4543-96F2-89EC58D784E8}"/>
                  </a:ext>
                </a:extLst>
              </p:cNvPr>
              <p:cNvSpPr/>
              <p:nvPr/>
            </p:nvSpPr>
            <p:spPr>
              <a:xfrm>
                <a:off x="3726346" y="3389547"/>
                <a:ext cx="10681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=0.3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B01B3F5-7733-4543-96F2-89EC58D78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346" y="3389547"/>
                <a:ext cx="1068113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4769A668-14F5-4F10-940E-E342A3FBDFEB}"/>
                  </a:ext>
                </a:extLst>
              </p:cNvPr>
              <p:cNvSpPr txBox="1"/>
              <p:nvPr/>
            </p:nvSpPr>
            <p:spPr>
              <a:xfrm>
                <a:off x="4732868" y="3360465"/>
                <a:ext cx="591252" cy="344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200" i="1">
                              <a:latin typeface="Cambria Math"/>
                            </a:rPr>
                            <m:t>2.2</m:t>
                          </m:r>
                        </m:num>
                        <m:den>
                          <m:r>
                            <a:rPr lang="es-CR" sz="1200" i="1">
                              <a:latin typeface="Cambria Math"/>
                            </a:rPr>
                            <m:t>2</m:t>
                          </m:r>
                          <m:r>
                            <a:rPr lang="es-CR" sz="12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s-CR" sz="12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CR" sz="1200" i="1">
                                  <a:latin typeface="Cambria Math"/>
                                  <a:ea typeface="Cambria Math"/>
                                </a:rPr>
                                <m:t>𝐶𝐻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769A668-14F5-4F10-940E-E342A3FBD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68" y="3360465"/>
                <a:ext cx="591252" cy="344966"/>
              </a:xfrm>
              <a:prstGeom prst="rect">
                <a:avLst/>
              </a:prstGeom>
              <a:blipFill rotWithShape="1">
                <a:blip r:embed="rId24"/>
                <a:stretch>
                  <a:fillRect l="-1031" t="-1754" r="-3093" b="-2105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1D06EC8B-AB91-4887-83C1-E29A4710F583}"/>
                  </a:ext>
                </a:extLst>
              </p:cNvPr>
              <p:cNvSpPr txBox="1"/>
              <p:nvPr/>
            </p:nvSpPr>
            <p:spPr>
              <a:xfrm>
                <a:off x="5341628" y="3341421"/>
                <a:ext cx="480388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0.35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D06EC8B-AB91-4887-83C1-E29A4710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628" y="3341421"/>
                <a:ext cx="480388" cy="383054"/>
              </a:xfrm>
              <a:prstGeom prst="rect">
                <a:avLst/>
              </a:prstGeom>
              <a:blipFill>
                <a:blip r:embed="rId25"/>
                <a:stretch>
                  <a:fillRect l="-3797" t="-3175" r="-8861" b="-17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="" xmlns:a16="http://schemas.microsoft.com/office/drawing/2014/main" id="{0D0F288D-5A05-4206-A5E2-884F5D857C97}"/>
                  </a:ext>
                </a:extLst>
              </p:cNvPr>
              <p:cNvSpPr/>
              <p:nvPr/>
            </p:nvSpPr>
            <p:spPr>
              <a:xfrm>
                <a:off x="3913717" y="3999044"/>
                <a:ext cx="2122761" cy="535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0.35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s-CR" sz="14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=1.16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D0F288D-5A05-4206-A5E2-884F5D857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717" y="3999044"/>
                <a:ext cx="2122761" cy="535146"/>
              </a:xfrm>
              <a:prstGeom prst="rect">
                <a:avLst/>
              </a:prstGeom>
              <a:blipFill rotWithShape="1">
                <a:blip r:embed="rId26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="" xmlns:a16="http://schemas.microsoft.com/office/drawing/2014/main" id="{EFE2B322-11E1-493E-A9B0-681B8B8CABD1}"/>
                  </a:ext>
                </a:extLst>
              </p:cNvPr>
              <p:cNvSpPr/>
              <p:nvPr/>
            </p:nvSpPr>
            <p:spPr>
              <a:xfrm>
                <a:off x="5581822" y="2665319"/>
                <a:ext cx="318154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𝐺𝐵𝑊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=1∗</m:t>
                      </m:r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=1.16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FE2B322-11E1-493E-A9B0-681B8B8CA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822" y="2665319"/>
                <a:ext cx="3181540" cy="307777"/>
              </a:xfrm>
              <a:prstGeom prst="rect">
                <a:avLst/>
              </a:prstGeom>
              <a:blipFill>
                <a:blip r:embed="rId2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="" xmlns:a16="http://schemas.microsoft.com/office/drawing/2014/main" id="{0E13B59B-BE58-45CF-B330-39CC5BD8EA25}"/>
                  </a:ext>
                </a:extLst>
              </p:cNvPr>
              <p:cNvSpPr/>
              <p:nvPr/>
            </p:nvSpPr>
            <p:spPr>
              <a:xfrm>
                <a:off x="6297567" y="3141017"/>
                <a:ext cx="2088841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1.16 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𝑀𝐻𝑧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200000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=5.8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E13B59B-BE58-45CF-B330-39CC5BD8E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567" y="3141017"/>
                <a:ext cx="2088841" cy="497059"/>
              </a:xfrm>
              <a:prstGeom prst="rect">
                <a:avLst/>
              </a:prstGeom>
              <a:blipFill>
                <a:blip r:embed="rId2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7CFBE918-FA1A-4870-A5F9-3A64D1FD43FB}"/>
              </a:ext>
            </a:extLst>
          </p:cNvPr>
          <p:cNvSpPr/>
          <p:nvPr/>
        </p:nvSpPr>
        <p:spPr>
          <a:xfrm>
            <a:off x="5319232" y="564083"/>
            <a:ext cx="37804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Cuál</a:t>
            </a:r>
            <a:r>
              <a:rPr lang="en-US" sz="1200" dirty="0"/>
              <a:t> </a:t>
            </a:r>
            <a:r>
              <a:rPr lang="en-US" sz="1200" dirty="0" err="1"/>
              <a:t>es</a:t>
            </a:r>
            <a:r>
              <a:rPr lang="en-US" sz="1200" dirty="0"/>
              <a:t> la </a:t>
            </a:r>
            <a:r>
              <a:rPr lang="en-US" sz="1200" dirty="0" err="1"/>
              <a:t>frecuencia</a:t>
            </a:r>
            <a:r>
              <a:rPr lang="en-US" sz="1200" dirty="0"/>
              <a:t> de </a:t>
            </a:r>
            <a:r>
              <a:rPr lang="en-US" sz="1200" dirty="0" err="1"/>
              <a:t>corte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alto </a:t>
            </a:r>
            <a:r>
              <a:rPr lang="en-US" sz="1200" dirty="0" err="1"/>
              <a:t>si</a:t>
            </a:r>
            <a:r>
              <a:rPr lang="en-US" sz="1200" dirty="0"/>
              <a:t> la </a:t>
            </a:r>
            <a:r>
              <a:rPr lang="en-US" sz="1200" dirty="0" err="1"/>
              <a:t>ganancia</a:t>
            </a:r>
            <a:r>
              <a:rPr lang="en-US" sz="1200" dirty="0"/>
              <a:t> </a:t>
            </a:r>
            <a:r>
              <a:rPr lang="en-US" sz="1200" dirty="0" err="1"/>
              <a:t>es</a:t>
            </a:r>
            <a:r>
              <a:rPr lang="en-US" sz="1200" dirty="0"/>
              <a:t> 10?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F4A02A4-9825-463E-A178-A6211C7EC4F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160114" y="5053166"/>
            <a:ext cx="6781800" cy="1657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63">
                <a:extLst>
                  <a:ext uri="{FF2B5EF4-FFF2-40B4-BE49-F238E27FC236}">
                    <a16:creationId xmlns="" xmlns:a16="http://schemas.microsoft.com/office/drawing/2014/main" id="{FB01B3F5-7733-4543-96F2-89EC58D784E8}"/>
                  </a:ext>
                </a:extLst>
              </p:cNvPr>
              <p:cNvSpPr/>
              <p:nvPr/>
            </p:nvSpPr>
            <p:spPr>
              <a:xfrm>
                <a:off x="429773" y="4379893"/>
                <a:ext cx="2759538" cy="520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Demuestre que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C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C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CR" b="0" i="1" smtClean="0">
                            <a:latin typeface="Cambria Math"/>
                          </a:rPr>
                          <m:t>2.2</m:t>
                        </m:r>
                      </m:num>
                      <m:den>
                        <m:r>
                          <a:rPr lang="es-CR" b="0" i="1" smtClean="0">
                            <a:latin typeface="Cambria Math"/>
                          </a:rPr>
                          <m:t>2</m:t>
                        </m:r>
                        <m:r>
                          <a:rPr lang="es-CR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sSub>
                          <m:sSubPr>
                            <m:ctrlPr>
                              <a:rPr lang="es-C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CR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s-CR" b="0" i="1" smtClean="0">
                                <a:latin typeface="Cambria Math"/>
                                <a:ea typeface="Cambria Math"/>
                              </a:rPr>
                              <m:t>𝐶𝐻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B01B3F5-7733-4543-96F2-89EC58D78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73" y="4379893"/>
                <a:ext cx="2759538" cy="520079"/>
              </a:xfrm>
              <a:prstGeom prst="rect">
                <a:avLst/>
              </a:prstGeom>
              <a:blipFill rotWithShape="1">
                <a:blip r:embed="rId31"/>
                <a:stretch>
                  <a:fillRect l="-1991" b="-465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57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5" grpId="0"/>
      <p:bldP spid="59" grpId="0"/>
      <p:bldP spid="64" grpId="0"/>
      <p:bldP spid="65" grpId="0"/>
      <p:bldP spid="66" grpId="0"/>
      <p:bldP spid="67" grpId="0"/>
      <p:bldP spid="69" grpId="0"/>
      <p:bldP spid="70" grpId="0"/>
      <p:bldP spid="71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0E7E021-597F-460E-BF2B-C86FDC4E7619}"/>
              </a:ext>
            </a:extLst>
          </p:cNvPr>
          <p:cNvSpPr txBox="1"/>
          <p:nvPr/>
        </p:nvSpPr>
        <p:spPr>
          <a:xfrm>
            <a:off x="517357" y="372979"/>
            <a:ext cx="98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Práctica: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5056AEA5-FFFA-48D1-8E1F-19F62B7172F5}"/>
                  </a:ext>
                </a:extLst>
              </p:cNvPr>
              <p:cNvSpPr txBox="1"/>
              <p:nvPr/>
            </p:nvSpPr>
            <p:spPr>
              <a:xfrm>
                <a:off x="409073" y="927353"/>
                <a:ext cx="5570622" cy="334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dirty="0" smtClean="0"/>
                  <a:t>Si el LF 353 posee un </a:t>
                </a:r>
                <a:r>
                  <a:rPr lang="es-CR" dirty="0" err="1" smtClean="0"/>
                  <a:t>Slew</a:t>
                </a:r>
                <a:r>
                  <a:rPr lang="es-CR" dirty="0" smtClean="0"/>
                  <a:t> </a:t>
                </a:r>
                <a:r>
                  <a:rPr lang="es-CR" dirty="0" err="1" smtClean="0"/>
                  <a:t>Rate</a:t>
                </a:r>
                <a:r>
                  <a:rPr lang="es-CR" dirty="0" smtClean="0"/>
                  <a:t> conforme al gráfico </a:t>
                </a:r>
                <a:br>
                  <a:rPr lang="es-CR" dirty="0" smtClean="0"/>
                </a:br>
                <a:r>
                  <a:rPr lang="es-CR" dirty="0" smtClean="0"/>
                  <a:t>(tome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s-C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CR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s-CR" i="1">
                            <a:latin typeface="Cambria Math"/>
                            <a:ea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s-CR" dirty="0" smtClean="0"/>
                  <a:t>=1V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𝑉</m:t>
                        </m:r>
                      </m:sub>
                    </m:sSub>
                    <m:r>
                      <a:rPr lang="es-CR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s-CR" dirty="0" smtClean="0"/>
                  <a:t>) </a:t>
                </a:r>
              </a:p>
              <a:p>
                <a:endParaRPr lang="es-CR" dirty="0" smtClean="0"/>
              </a:p>
              <a:p>
                <a:pPr marL="342900" indent="-342900">
                  <a:buAutoNum type="arabicPeriod"/>
                </a:pPr>
                <a:r>
                  <a:rPr lang="es-CR" dirty="0" smtClean="0"/>
                  <a:t>Encuentre el valor de GBW a 25°C y a 40°C.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s-CR" dirty="0" smtClean="0"/>
                  <a:t>Si se usa un amplificador inversor, demuestre que</a:t>
                </a:r>
                <a:br>
                  <a:rPr lang="es-CR" dirty="0" smtClean="0"/>
                </a:br>
                <a:r>
                  <a:rPr lang="es-CR" dirty="0" smtClean="0"/>
                  <a:t/>
                </a:r>
                <a:br>
                  <a:rPr lang="es-C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CR" sz="1400" i="1">
                            <a:latin typeface="Cambria Math" panose="02040503050406030204" pitchFamily="18" charset="0"/>
                          </a:rPr>
                          <m:t>𝐶𝐻</m:t>
                        </m:r>
                      </m:sub>
                    </m:sSub>
                    <m:r>
                      <a:rPr lang="es-C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C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C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s-CR" sz="1400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s-C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CR" sz="1400" i="1">
                                <a:latin typeface="Cambria Math" panose="02040503050406030204" pitchFamily="18" charset="0"/>
                              </a:rPr>
                              <m:t>𝑑𝑚</m:t>
                            </m:r>
                          </m:sub>
                        </m:sSub>
                        <m:f>
                          <m:fPr>
                            <m:ctrlPr>
                              <a:rPr lang="es-CR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CR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s-C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CR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s-CR" sz="1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s-CR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s-C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s-CR" dirty="0" smtClean="0"/>
              </a:p>
              <a:p>
                <a:pPr marL="342900" indent="-342900">
                  <a:buFontTx/>
                  <a:buAutoNum type="arabicPeriod"/>
                </a:pPr>
                <a:endParaRPr lang="es-CR" dirty="0" smtClean="0"/>
              </a:p>
              <a:p>
                <a:pPr marL="342900" indent="-342900">
                  <a:buFontTx/>
                  <a:buAutoNum type="arabicPeriod"/>
                </a:pPr>
                <a:r>
                  <a:rPr lang="es-CR" dirty="0"/>
                  <a:t>Encuentre el valor de la frecuencia f1 del primer polo</a:t>
                </a:r>
              </a:p>
              <a:p>
                <a:pPr marL="342900" indent="-342900">
                  <a:buAutoNum type="arabicPeriod"/>
                </a:pPr>
                <a:r>
                  <a:rPr lang="es-CR" dirty="0" smtClean="0"/>
                  <a:t>Indique el valor de la frecuencia de corte en alto para  las siguientes  ganancias: 10, 20 y 30.</a:t>
                </a:r>
                <a:endParaRPr lang="es-C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5056AEA5-FFFA-48D1-8E1F-19F62B717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3" y="927353"/>
                <a:ext cx="5570622" cy="3346365"/>
              </a:xfrm>
              <a:prstGeom prst="rect">
                <a:avLst/>
              </a:prstGeom>
              <a:blipFill rotWithShape="1">
                <a:blip r:embed="rId2"/>
                <a:stretch>
                  <a:fillRect l="-875" t="-911" r="-1094" b="-200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EED55D9-5437-4043-B73D-37DEBF2A0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358" y="315731"/>
            <a:ext cx="5727032" cy="5556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1383632" y="4908884"/>
                <a:ext cx="2088200" cy="525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dirty="0" smtClean="0"/>
                  <a:t>* Recuerde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s-CR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s-CR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s-CR" i="1" smtClean="0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s-C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CR" b="0" i="1" smtClean="0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b="0" i="1" smtClean="0">
                                <a:latin typeface="Cambria Math"/>
                                <a:ea typeface="Cambria Math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C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CR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CR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endParaRPr lang="es-CR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632" y="4908884"/>
                <a:ext cx="2088200" cy="525400"/>
              </a:xfrm>
              <a:prstGeom prst="rect">
                <a:avLst/>
              </a:prstGeom>
              <a:blipFill rotWithShape="1">
                <a:blip r:embed="rId4"/>
                <a:stretch>
                  <a:fillRect l="-2624" b="-116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6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521</Words>
  <Application>Microsoft Office PowerPoint</Application>
  <PresentationFormat>Personalizado</PresentationFormat>
  <Paragraphs>52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Ramirez Antillon</dc:creator>
  <cp:lastModifiedBy>Ramírez Antillón Ignacio</cp:lastModifiedBy>
  <cp:revision>91</cp:revision>
  <dcterms:created xsi:type="dcterms:W3CDTF">2017-10-22T20:05:38Z</dcterms:created>
  <dcterms:modified xsi:type="dcterms:W3CDTF">2018-06-07T22:09:14Z</dcterms:modified>
  <cp:contentStatus/>
</cp:coreProperties>
</file>